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notesSlides/notesSlide3.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5.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69" r:id="rId2"/>
    <p:sldId id="270" r:id="rId3"/>
    <p:sldId id="302" r:id="rId4"/>
    <p:sldId id="303" r:id="rId5"/>
    <p:sldId id="304" r:id="rId6"/>
    <p:sldId id="305" r:id="rId7"/>
    <p:sldId id="306" r:id="rId8"/>
    <p:sldId id="308" r:id="rId9"/>
    <p:sldId id="307" r:id="rId10"/>
    <p:sldId id="271" r:id="rId11"/>
    <p:sldId id="272" r:id="rId12"/>
    <p:sldId id="273" r:id="rId13"/>
    <p:sldId id="275" r:id="rId14"/>
    <p:sldId id="276" r:id="rId15"/>
    <p:sldId id="277" r:id="rId16"/>
    <p:sldId id="300" r:id="rId17"/>
    <p:sldId id="278" r:id="rId18"/>
    <p:sldId id="299" r:id="rId19"/>
    <p:sldId id="301" r:id="rId20"/>
    <p:sldId id="282" r:id="rId21"/>
    <p:sldId id="281" r:id="rId22"/>
    <p:sldId id="280" r:id="rId23"/>
    <p:sldId id="279" r:id="rId24"/>
    <p:sldId id="257" r:id="rId25"/>
    <p:sldId id="309" r:id="rId26"/>
    <p:sldId id="263" r:id="rId27"/>
    <p:sldId id="258" r:id="rId28"/>
    <p:sldId id="288" r:id="rId29"/>
    <p:sldId id="287" r:id="rId30"/>
    <p:sldId id="259" r:id="rId31"/>
    <p:sldId id="264" r:id="rId32"/>
    <p:sldId id="286" r:id="rId33"/>
    <p:sldId id="294" r:id="rId34"/>
    <p:sldId id="265" r:id="rId35"/>
    <p:sldId id="266" r:id="rId36"/>
    <p:sldId id="283" r:id="rId37"/>
    <p:sldId id="289" r:id="rId38"/>
    <p:sldId id="293" r:id="rId39"/>
    <p:sldId id="291" r:id="rId40"/>
    <p:sldId id="295" r:id="rId41"/>
    <p:sldId id="296" r:id="rId42"/>
    <p:sldId id="297" r:id="rId43"/>
    <p:sldId id="298" r:id="rId44"/>
  </p:sldIdLst>
  <p:sldSz cx="9144000" cy="6858000" type="screen4x3"/>
  <p:notesSz cx="7077075" cy="93932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660"/>
  </p:normalViewPr>
  <p:slideViewPr>
    <p:cSldViewPr>
      <p:cViewPr varScale="1">
        <p:scale>
          <a:sx n="76" d="100"/>
          <a:sy n="76" d="100"/>
        </p:scale>
        <p:origin x="-2056"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 Id="rId2" Type="http://schemas.openxmlformats.org/officeDocument/2006/relationships/image" Target="../media/image14.wmf"/><Relationship Id="rId3"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69900"/>
          </a:xfrm>
          <a:prstGeom prst="rect">
            <a:avLst/>
          </a:prstGeom>
        </p:spPr>
        <p:txBody>
          <a:bodyPr vert="horz" lIns="91440" tIns="45720" rIns="91440" bIns="45720" rtlCol="0"/>
          <a:lstStyle>
            <a:lvl1pPr algn="r">
              <a:defRPr sz="1200"/>
            </a:lvl1pPr>
          </a:lstStyle>
          <a:p>
            <a:fld id="{ECBC3DEB-8E67-4CF4-953A-BCD4F9A7E857}" type="datetimeFigureOut">
              <a:rPr lang="en-US" smtClean="0"/>
              <a:t>1/15/14</a:t>
            </a:fld>
            <a:endParaRPr lang="en-US"/>
          </a:p>
        </p:txBody>
      </p:sp>
      <p:sp>
        <p:nvSpPr>
          <p:cNvPr id="4" name="Footer Placeholder 3"/>
          <p:cNvSpPr>
            <a:spLocks noGrp="1"/>
          </p:cNvSpPr>
          <p:nvPr>
            <p:ph type="ftr" sz="quarter" idx="2"/>
          </p:nvPr>
        </p:nvSpPr>
        <p:spPr>
          <a:xfrm>
            <a:off x="0" y="8921750"/>
            <a:ext cx="3067050"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921750"/>
            <a:ext cx="3067050" cy="469900"/>
          </a:xfrm>
          <a:prstGeom prst="rect">
            <a:avLst/>
          </a:prstGeom>
        </p:spPr>
        <p:txBody>
          <a:bodyPr vert="horz" lIns="91440" tIns="45720" rIns="91440" bIns="45720" rtlCol="0" anchor="b"/>
          <a:lstStyle>
            <a:lvl1pPr algn="r">
              <a:defRPr sz="1200"/>
            </a:lvl1pPr>
          </a:lstStyle>
          <a:p>
            <a:fld id="{4861105D-E5CE-4518-9077-B2C50760AB70}" type="slidenum">
              <a:rPr lang="en-US" smtClean="0"/>
              <a:t>‹#›</a:t>
            </a:fld>
            <a:endParaRPr lang="en-US"/>
          </a:p>
        </p:txBody>
      </p:sp>
    </p:spTree>
    <p:extLst>
      <p:ext uri="{BB962C8B-B14F-4D97-AF65-F5344CB8AC3E}">
        <p14:creationId xmlns:p14="http://schemas.microsoft.com/office/powerpoint/2010/main" val="29264618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662"/>
          </a:xfrm>
          <a:prstGeom prst="rect">
            <a:avLst/>
          </a:prstGeom>
        </p:spPr>
        <p:txBody>
          <a:bodyPr vert="horz" lIns="94110" tIns="47055" rIns="94110" bIns="47055" rtlCol="0"/>
          <a:lstStyle>
            <a:lvl1pPr algn="l">
              <a:defRPr sz="1200"/>
            </a:lvl1pPr>
          </a:lstStyle>
          <a:p>
            <a:endParaRPr lang="en-US"/>
          </a:p>
        </p:txBody>
      </p:sp>
      <p:sp>
        <p:nvSpPr>
          <p:cNvPr id="3" name="Date Placeholder 2"/>
          <p:cNvSpPr>
            <a:spLocks noGrp="1"/>
          </p:cNvSpPr>
          <p:nvPr>
            <p:ph type="dt" idx="1"/>
          </p:nvPr>
        </p:nvSpPr>
        <p:spPr>
          <a:xfrm>
            <a:off x="4008705" y="0"/>
            <a:ext cx="3066733" cy="469662"/>
          </a:xfrm>
          <a:prstGeom prst="rect">
            <a:avLst/>
          </a:prstGeom>
        </p:spPr>
        <p:txBody>
          <a:bodyPr vert="horz" lIns="94110" tIns="47055" rIns="94110" bIns="47055" rtlCol="0"/>
          <a:lstStyle>
            <a:lvl1pPr algn="r">
              <a:defRPr sz="1200"/>
            </a:lvl1pPr>
          </a:lstStyle>
          <a:p>
            <a:fld id="{41BDA6EC-C0EF-4A71-A35F-D10BCFBC8F88}" type="datetimeFigureOut">
              <a:rPr lang="en-US" smtClean="0"/>
              <a:t>1/15/14</a:t>
            </a:fld>
            <a:endParaRPr lang="en-US"/>
          </a:p>
        </p:txBody>
      </p:sp>
      <p:sp>
        <p:nvSpPr>
          <p:cNvPr id="4" name="Slide Image Placeholder 3"/>
          <p:cNvSpPr>
            <a:spLocks noGrp="1" noRot="1" noChangeAspect="1"/>
          </p:cNvSpPr>
          <p:nvPr>
            <p:ph type="sldImg" idx="2"/>
          </p:nvPr>
        </p:nvSpPr>
        <p:spPr>
          <a:xfrm>
            <a:off x="1190625" y="704850"/>
            <a:ext cx="4695825" cy="3522663"/>
          </a:xfrm>
          <a:prstGeom prst="rect">
            <a:avLst/>
          </a:prstGeom>
          <a:noFill/>
          <a:ln w="12700">
            <a:solidFill>
              <a:prstClr val="black"/>
            </a:solidFill>
          </a:ln>
        </p:spPr>
        <p:txBody>
          <a:bodyPr vert="horz" lIns="94110" tIns="47055" rIns="94110" bIns="47055" rtlCol="0" anchor="ctr"/>
          <a:lstStyle/>
          <a:p>
            <a:endParaRPr lang="en-US"/>
          </a:p>
        </p:txBody>
      </p:sp>
      <p:sp>
        <p:nvSpPr>
          <p:cNvPr id="5" name="Notes Placeholder 4"/>
          <p:cNvSpPr>
            <a:spLocks noGrp="1"/>
          </p:cNvSpPr>
          <p:nvPr>
            <p:ph type="body" sz="quarter" idx="3"/>
          </p:nvPr>
        </p:nvSpPr>
        <p:spPr>
          <a:xfrm>
            <a:off x="707708" y="4461788"/>
            <a:ext cx="5661660" cy="4226957"/>
          </a:xfrm>
          <a:prstGeom prst="rect">
            <a:avLst/>
          </a:prstGeom>
        </p:spPr>
        <p:txBody>
          <a:bodyPr vert="horz" lIns="94110" tIns="47055" rIns="94110" bIns="4705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21946"/>
            <a:ext cx="3066733" cy="469662"/>
          </a:xfrm>
          <a:prstGeom prst="rect">
            <a:avLst/>
          </a:prstGeom>
        </p:spPr>
        <p:txBody>
          <a:bodyPr vert="horz" lIns="94110" tIns="47055" rIns="94110" bIns="47055"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921946"/>
            <a:ext cx="3066733" cy="469662"/>
          </a:xfrm>
          <a:prstGeom prst="rect">
            <a:avLst/>
          </a:prstGeom>
        </p:spPr>
        <p:txBody>
          <a:bodyPr vert="horz" lIns="94110" tIns="47055" rIns="94110" bIns="47055" rtlCol="0" anchor="b"/>
          <a:lstStyle>
            <a:lvl1pPr algn="r">
              <a:defRPr sz="1200"/>
            </a:lvl1pPr>
          </a:lstStyle>
          <a:p>
            <a:fld id="{FB6BCCA4-8E5E-4B21-A037-0F79DABBDCCC}" type="slidenum">
              <a:rPr lang="en-US" smtClean="0"/>
              <a:t>‹#›</a:t>
            </a:fld>
            <a:endParaRPr lang="en-US"/>
          </a:p>
        </p:txBody>
      </p:sp>
    </p:spTree>
    <p:extLst>
      <p:ext uri="{BB962C8B-B14F-4D97-AF65-F5344CB8AC3E}">
        <p14:creationId xmlns:p14="http://schemas.microsoft.com/office/powerpoint/2010/main" val="1330187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64644" indent="-294094" eaLnBrk="0" hangingPunct="0">
              <a:spcBef>
                <a:spcPct val="30000"/>
              </a:spcBef>
              <a:defRPr sz="1200">
                <a:solidFill>
                  <a:schemeClr val="tx1"/>
                </a:solidFill>
                <a:latin typeface="Arial" charset="0"/>
              </a:defRPr>
            </a:lvl2pPr>
            <a:lvl3pPr marL="1176376" indent="-235275" eaLnBrk="0" hangingPunct="0">
              <a:spcBef>
                <a:spcPct val="30000"/>
              </a:spcBef>
              <a:defRPr sz="1200">
                <a:solidFill>
                  <a:schemeClr val="tx1"/>
                </a:solidFill>
                <a:latin typeface="Arial" charset="0"/>
              </a:defRPr>
            </a:lvl3pPr>
            <a:lvl4pPr marL="1646926" indent="-235275" eaLnBrk="0" hangingPunct="0">
              <a:spcBef>
                <a:spcPct val="30000"/>
              </a:spcBef>
              <a:defRPr sz="1200">
                <a:solidFill>
                  <a:schemeClr val="tx1"/>
                </a:solidFill>
                <a:latin typeface="Arial" charset="0"/>
              </a:defRPr>
            </a:lvl4pPr>
            <a:lvl5pPr marL="2117476" indent="-235275" eaLnBrk="0" hangingPunct="0">
              <a:spcBef>
                <a:spcPct val="30000"/>
              </a:spcBef>
              <a:defRPr sz="1200">
                <a:solidFill>
                  <a:schemeClr val="tx1"/>
                </a:solidFill>
                <a:latin typeface="Arial" charset="0"/>
              </a:defRPr>
            </a:lvl5pPr>
            <a:lvl6pPr marL="2588026" indent="-235275" eaLnBrk="0" fontAlgn="base" hangingPunct="0">
              <a:spcBef>
                <a:spcPct val="30000"/>
              </a:spcBef>
              <a:spcAft>
                <a:spcPct val="0"/>
              </a:spcAft>
              <a:defRPr sz="1200">
                <a:solidFill>
                  <a:schemeClr val="tx1"/>
                </a:solidFill>
                <a:latin typeface="Arial" charset="0"/>
              </a:defRPr>
            </a:lvl6pPr>
            <a:lvl7pPr marL="3058577" indent="-235275" eaLnBrk="0" fontAlgn="base" hangingPunct="0">
              <a:spcBef>
                <a:spcPct val="30000"/>
              </a:spcBef>
              <a:spcAft>
                <a:spcPct val="0"/>
              </a:spcAft>
              <a:defRPr sz="1200">
                <a:solidFill>
                  <a:schemeClr val="tx1"/>
                </a:solidFill>
                <a:latin typeface="Arial" charset="0"/>
              </a:defRPr>
            </a:lvl7pPr>
            <a:lvl8pPr marL="3529127" indent="-235275" eaLnBrk="0" fontAlgn="base" hangingPunct="0">
              <a:spcBef>
                <a:spcPct val="30000"/>
              </a:spcBef>
              <a:spcAft>
                <a:spcPct val="0"/>
              </a:spcAft>
              <a:defRPr sz="1200">
                <a:solidFill>
                  <a:schemeClr val="tx1"/>
                </a:solidFill>
                <a:latin typeface="Arial" charset="0"/>
              </a:defRPr>
            </a:lvl8pPr>
            <a:lvl9pPr marL="3999677" indent="-235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6BCC433-B189-44DC-BB60-0EC02A7A9EF2}" type="slidenum">
              <a:rPr lang="en-US" altLang="en-US" smtClean="0"/>
              <a:pPr eaLnBrk="1" hangingPunct="1">
                <a:spcBef>
                  <a:spcPct val="0"/>
                </a:spcBef>
              </a:pPr>
              <a:t>3</a:t>
            </a:fld>
            <a:endParaRPr lang="en-US" altLang="en-US" smtClean="0"/>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xfrm>
            <a:off x="707708" y="4462430"/>
            <a:ext cx="5661660" cy="4226637"/>
          </a:xfrm>
          <a:solidFill>
            <a:srgbClr val="FFFFFF"/>
          </a:solidFill>
          <a:ln>
            <a:solidFill>
              <a:srgbClr val="000000"/>
            </a:solidFill>
          </a:ln>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57439">
              <a:defRPr>
                <a:solidFill>
                  <a:schemeClr val="tx1"/>
                </a:solidFill>
                <a:latin typeface="Calibri" pitchFamily="34" charset="0"/>
              </a:defRPr>
            </a:lvl1pPr>
            <a:lvl2pPr marL="764644" indent="-294094" defTabSz="957439">
              <a:defRPr>
                <a:solidFill>
                  <a:schemeClr val="tx1"/>
                </a:solidFill>
                <a:latin typeface="Calibri" pitchFamily="34" charset="0"/>
              </a:defRPr>
            </a:lvl2pPr>
            <a:lvl3pPr marL="1176376" indent="-235275" defTabSz="957439">
              <a:defRPr>
                <a:solidFill>
                  <a:schemeClr val="tx1"/>
                </a:solidFill>
                <a:latin typeface="Calibri" pitchFamily="34" charset="0"/>
              </a:defRPr>
            </a:lvl3pPr>
            <a:lvl4pPr marL="1646926" indent="-235275" defTabSz="957439">
              <a:defRPr>
                <a:solidFill>
                  <a:schemeClr val="tx1"/>
                </a:solidFill>
                <a:latin typeface="Calibri" pitchFamily="34" charset="0"/>
              </a:defRPr>
            </a:lvl4pPr>
            <a:lvl5pPr marL="2117476" indent="-235275" defTabSz="957439">
              <a:defRPr>
                <a:solidFill>
                  <a:schemeClr val="tx1"/>
                </a:solidFill>
                <a:latin typeface="Calibri" pitchFamily="34" charset="0"/>
              </a:defRPr>
            </a:lvl5pPr>
            <a:lvl6pPr marL="2588026" indent="-235275" defTabSz="957439" fontAlgn="base">
              <a:spcBef>
                <a:spcPct val="0"/>
              </a:spcBef>
              <a:spcAft>
                <a:spcPct val="0"/>
              </a:spcAft>
              <a:defRPr>
                <a:solidFill>
                  <a:schemeClr val="tx1"/>
                </a:solidFill>
                <a:latin typeface="Calibri" pitchFamily="34" charset="0"/>
              </a:defRPr>
            </a:lvl6pPr>
            <a:lvl7pPr marL="3058577" indent="-235275" defTabSz="957439" fontAlgn="base">
              <a:spcBef>
                <a:spcPct val="0"/>
              </a:spcBef>
              <a:spcAft>
                <a:spcPct val="0"/>
              </a:spcAft>
              <a:defRPr>
                <a:solidFill>
                  <a:schemeClr val="tx1"/>
                </a:solidFill>
                <a:latin typeface="Calibri" pitchFamily="34" charset="0"/>
              </a:defRPr>
            </a:lvl7pPr>
            <a:lvl8pPr marL="3529127" indent="-235275" defTabSz="957439" fontAlgn="base">
              <a:spcBef>
                <a:spcPct val="0"/>
              </a:spcBef>
              <a:spcAft>
                <a:spcPct val="0"/>
              </a:spcAft>
              <a:defRPr>
                <a:solidFill>
                  <a:schemeClr val="tx1"/>
                </a:solidFill>
                <a:latin typeface="Calibri" pitchFamily="34" charset="0"/>
              </a:defRPr>
            </a:lvl8pPr>
            <a:lvl9pPr marL="3999677" indent="-235275" defTabSz="957439"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89336BF-B35E-4288-BFC8-AC87EF45AB5C}" type="slidenum">
              <a:rPr lang="en-US" altLang="en-US" smtClean="0">
                <a:latin typeface="Arial" pitchFamily="34" charset="0"/>
              </a:rPr>
              <a:pPr fontAlgn="base">
                <a:spcBef>
                  <a:spcPct val="0"/>
                </a:spcBef>
                <a:spcAft>
                  <a:spcPct val="0"/>
                </a:spcAft>
                <a:defRPr/>
              </a:pPr>
              <a:t>42</a:t>
            </a:fld>
            <a:endParaRPr lang="en-US" altLang="en-US" smtClean="0">
              <a:latin typeface="Arial" pitchFamily="34" charset="0"/>
            </a:endParaRPr>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57439">
              <a:defRPr>
                <a:solidFill>
                  <a:schemeClr val="tx1"/>
                </a:solidFill>
                <a:latin typeface="Calibri" pitchFamily="34" charset="0"/>
              </a:defRPr>
            </a:lvl1pPr>
            <a:lvl2pPr marL="764644" indent="-294094" defTabSz="957439">
              <a:defRPr>
                <a:solidFill>
                  <a:schemeClr val="tx1"/>
                </a:solidFill>
                <a:latin typeface="Calibri" pitchFamily="34" charset="0"/>
              </a:defRPr>
            </a:lvl2pPr>
            <a:lvl3pPr marL="1176376" indent="-235275" defTabSz="957439">
              <a:defRPr>
                <a:solidFill>
                  <a:schemeClr val="tx1"/>
                </a:solidFill>
                <a:latin typeface="Calibri" pitchFamily="34" charset="0"/>
              </a:defRPr>
            </a:lvl3pPr>
            <a:lvl4pPr marL="1646926" indent="-235275" defTabSz="957439">
              <a:defRPr>
                <a:solidFill>
                  <a:schemeClr val="tx1"/>
                </a:solidFill>
                <a:latin typeface="Calibri" pitchFamily="34" charset="0"/>
              </a:defRPr>
            </a:lvl4pPr>
            <a:lvl5pPr marL="2117476" indent="-235275" defTabSz="957439">
              <a:defRPr>
                <a:solidFill>
                  <a:schemeClr val="tx1"/>
                </a:solidFill>
                <a:latin typeface="Calibri" pitchFamily="34" charset="0"/>
              </a:defRPr>
            </a:lvl5pPr>
            <a:lvl6pPr marL="2588026" indent="-235275" defTabSz="957439" fontAlgn="base">
              <a:spcBef>
                <a:spcPct val="0"/>
              </a:spcBef>
              <a:spcAft>
                <a:spcPct val="0"/>
              </a:spcAft>
              <a:defRPr>
                <a:solidFill>
                  <a:schemeClr val="tx1"/>
                </a:solidFill>
                <a:latin typeface="Calibri" pitchFamily="34" charset="0"/>
              </a:defRPr>
            </a:lvl6pPr>
            <a:lvl7pPr marL="3058577" indent="-235275" defTabSz="957439" fontAlgn="base">
              <a:spcBef>
                <a:spcPct val="0"/>
              </a:spcBef>
              <a:spcAft>
                <a:spcPct val="0"/>
              </a:spcAft>
              <a:defRPr>
                <a:solidFill>
                  <a:schemeClr val="tx1"/>
                </a:solidFill>
                <a:latin typeface="Calibri" pitchFamily="34" charset="0"/>
              </a:defRPr>
            </a:lvl7pPr>
            <a:lvl8pPr marL="3529127" indent="-235275" defTabSz="957439" fontAlgn="base">
              <a:spcBef>
                <a:spcPct val="0"/>
              </a:spcBef>
              <a:spcAft>
                <a:spcPct val="0"/>
              </a:spcAft>
              <a:defRPr>
                <a:solidFill>
                  <a:schemeClr val="tx1"/>
                </a:solidFill>
                <a:latin typeface="Calibri" pitchFamily="34" charset="0"/>
              </a:defRPr>
            </a:lvl8pPr>
            <a:lvl9pPr marL="3999677" indent="-235275" defTabSz="957439"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B392046-DEA9-4BEF-B782-173926EF26B5}" type="slidenum">
              <a:rPr lang="en-US" altLang="en-US" smtClean="0">
                <a:latin typeface="Arial" pitchFamily="34" charset="0"/>
              </a:rPr>
              <a:pPr fontAlgn="base">
                <a:spcBef>
                  <a:spcPct val="0"/>
                </a:spcBef>
                <a:spcAft>
                  <a:spcPct val="0"/>
                </a:spcAft>
                <a:defRPr/>
              </a:pPr>
              <a:t>43</a:t>
            </a:fld>
            <a:endParaRPr lang="en-US" altLang="en-US" smtClean="0">
              <a:latin typeface="Arial" pitchFamily="34" charset="0"/>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439" eaLnBrk="0" hangingPunct="0">
              <a:spcBef>
                <a:spcPct val="30000"/>
              </a:spcBef>
              <a:defRPr sz="1200">
                <a:solidFill>
                  <a:schemeClr val="tx1"/>
                </a:solidFill>
                <a:latin typeface="Arial" charset="0"/>
              </a:defRPr>
            </a:lvl1pPr>
            <a:lvl2pPr marL="764644" indent="-294094" defTabSz="957439" eaLnBrk="0" hangingPunct="0">
              <a:spcBef>
                <a:spcPct val="30000"/>
              </a:spcBef>
              <a:defRPr sz="1200">
                <a:solidFill>
                  <a:schemeClr val="tx1"/>
                </a:solidFill>
                <a:latin typeface="Arial" charset="0"/>
              </a:defRPr>
            </a:lvl2pPr>
            <a:lvl3pPr marL="1176376" indent="-235275" defTabSz="957439" eaLnBrk="0" hangingPunct="0">
              <a:spcBef>
                <a:spcPct val="30000"/>
              </a:spcBef>
              <a:defRPr sz="1200">
                <a:solidFill>
                  <a:schemeClr val="tx1"/>
                </a:solidFill>
                <a:latin typeface="Arial" charset="0"/>
              </a:defRPr>
            </a:lvl3pPr>
            <a:lvl4pPr marL="1646926" indent="-235275" defTabSz="957439" eaLnBrk="0" hangingPunct="0">
              <a:spcBef>
                <a:spcPct val="30000"/>
              </a:spcBef>
              <a:defRPr sz="1200">
                <a:solidFill>
                  <a:schemeClr val="tx1"/>
                </a:solidFill>
                <a:latin typeface="Arial" charset="0"/>
              </a:defRPr>
            </a:lvl4pPr>
            <a:lvl5pPr marL="2117476" indent="-235275" defTabSz="957439" eaLnBrk="0" hangingPunct="0">
              <a:spcBef>
                <a:spcPct val="30000"/>
              </a:spcBef>
              <a:defRPr sz="1200">
                <a:solidFill>
                  <a:schemeClr val="tx1"/>
                </a:solidFill>
                <a:latin typeface="Arial" charset="0"/>
              </a:defRPr>
            </a:lvl5pPr>
            <a:lvl6pPr marL="2588026" indent="-235275" defTabSz="957439" eaLnBrk="0" fontAlgn="base" hangingPunct="0">
              <a:spcBef>
                <a:spcPct val="30000"/>
              </a:spcBef>
              <a:spcAft>
                <a:spcPct val="0"/>
              </a:spcAft>
              <a:defRPr sz="1200">
                <a:solidFill>
                  <a:schemeClr val="tx1"/>
                </a:solidFill>
                <a:latin typeface="Arial" charset="0"/>
              </a:defRPr>
            </a:lvl6pPr>
            <a:lvl7pPr marL="3058577" indent="-235275" defTabSz="957439" eaLnBrk="0" fontAlgn="base" hangingPunct="0">
              <a:spcBef>
                <a:spcPct val="30000"/>
              </a:spcBef>
              <a:spcAft>
                <a:spcPct val="0"/>
              </a:spcAft>
              <a:defRPr sz="1200">
                <a:solidFill>
                  <a:schemeClr val="tx1"/>
                </a:solidFill>
                <a:latin typeface="Arial" charset="0"/>
              </a:defRPr>
            </a:lvl7pPr>
            <a:lvl8pPr marL="3529127" indent="-235275" defTabSz="957439" eaLnBrk="0" fontAlgn="base" hangingPunct="0">
              <a:spcBef>
                <a:spcPct val="30000"/>
              </a:spcBef>
              <a:spcAft>
                <a:spcPct val="0"/>
              </a:spcAft>
              <a:defRPr sz="1200">
                <a:solidFill>
                  <a:schemeClr val="tx1"/>
                </a:solidFill>
                <a:latin typeface="Arial" charset="0"/>
              </a:defRPr>
            </a:lvl8pPr>
            <a:lvl9pPr marL="3999677" indent="-235275" defTabSz="95743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FB755AA-E907-42D3-8E0B-7B6EA2D78320}"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64644" indent="-294094" eaLnBrk="0" hangingPunct="0">
              <a:spcBef>
                <a:spcPct val="30000"/>
              </a:spcBef>
              <a:defRPr sz="1200">
                <a:solidFill>
                  <a:schemeClr val="tx1"/>
                </a:solidFill>
                <a:latin typeface="Arial" charset="0"/>
              </a:defRPr>
            </a:lvl2pPr>
            <a:lvl3pPr marL="1176376" indent="-235275" eaLnBrk="0" hangingPunct="0">
              <a:spcBef>
                <a:spcPct val="30000"/>
              </a:spcBef>
              <a:defRPr sz="1200">
                <a:solidFill>
                  <a:schemeClr val="tx1"/>
                </a:solidFill>
                <a:latin typeface="Arial" charset="0"/>
              </a:defRPr>
            </a:lvl3pPr>
            <a:lvl4pPr marL="1646926" indent="-235275" eaLnBrk="0" hangingPunct="0">
              <a:spcBef>
                <a:spcPct val="30000"/>
              </a:spcBef>
              <a:defRPr sz="1200">
                <a:solidFill>
                  <a:schemeClr val="tx1"/>
                </a:solidFill>
                <a:latin typeface="Arial" charset="0"/>
              </a:defRPr>
            </a:lvl4pPr>
            <a:lvl5pPr marL="2117476" indent="-235275" eaLnBrk="0" hangingPunct="0">
              <a:spcBef>
                <a:spcPct val="30000"/>
              </a:spcBef>
              <a:defRPr sz="1200">
                <a:solidFill>
                  <a:schemeClr val="tx1"/>
                </a:solidFill>
                <a:latin typeface="Arial" charset="0"/>
              </a:defRPr>
            </a:lvl5pPr>
            <a:lvl6pPr marL="2588026" indent="-235275" eaLnBrk="0" fontAlgn="base" hangingPunct="0">
              <a:spcBef>
                <a:spcPct val="30000"/>
              </a:spcBef>
              <a:spcAft>
                <a:spcPct val="0"/>
              </a:spcAft>
              <a:defRPr sz="1200">
                <a:solidFill>
                  <a:schemeClr val="tx1"/>
                </a:solidFill>
                <a:latin typeface="Arial" charset="0"/>
              </a:defRPr>
            </a:lvl6pPr>
            <a:lvl7pPr marL="3058577" indent="-235275" eaLnBrk="0" fontAlgn="base" hangingPunct="0">
              <a:spcBef>
                <a:spcPct val="30000"/>
              </a:spcBef>
              <a:spcAft>
                <a:spcPct val="0"/>
              </a:spcAft>
              <a:defRPr sz="1200">
                <a:solidFill>
                  <a:schemeClr val="tx1"/>
                </a:solidFill>
                <a:latin typeface="Arial" charset="0"/>
              </a:defRPr>
            </a:lvl7pPr>
            <a:lvl8pPr marL="3529127" indent="-235275" eaLnBrk="0" fontAlgn="base" hangingPunct="0">
              <a:spcBef>
                <a:spcPct val="30000"/>
              </a:spcBef>
              <a:spcAft>
                <a:spcPct val="0"/>
              </a:spcAft>
              <a:defRPr sz="1200">
                <a:solidFill>
                  <a:schemeClr val="tx1"/>
                </a:solidFill>
                <a:latin typeface="Arial" charset="0"/>
              </a:defRPr>
            </a:lvl8pPr>
            <a:lvl9pPr marL="3999677" indent="-235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B58B90C-9CE3-441B-B39F-65864A6D30D8}"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116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439" eaLnBrk="0" hangingPunct="0">
              <a:defRPr>
                <a:solidFill>
                  <a:schemeClr val="tx1"/>
                </a:solidFill>
                <a:latin typeface="Arial" charset="0"/>
              </a:defRPr>
            </a:lvl1pPr>
            <a:lvl2pPr marL="764644" indent="-294094" defTabSz="957439" eaLnBrk="0" hangingPunct="0">
              <a:defRPr>
                <a:solidFill>
                  <a:schemeClr val="tx1"/>
                </a:solidFill>
                <a:latin typeface="Arial" charset="0"/>
              </a:defRPr>
            </a:lvl2pPr>
            <a:lvl3pPr marL="1176376" indent="-235275" defTabSz="957439" eaLnBrk="0" hangingPunct="0">
              <a:defRPr>
                <a:solidFill>
                  <a:schemeClr val="tx1"/>
                </a:solidFill>
                <a:latin typeface="Arial" charset="0"/>
              </a:defRPr>
            </a:lvl3pPr>
            <a:lvl4pPr marL="1646926" indent="-235275" defTabSz="957439" eaLnBrk="0" hangingPunct="0">
              <a:defRPr>
                <a:solidFill>
                  <a:schemeClr val="tx1"/>
                </a:solidFill>
                <a:latin typeface="Arial" charset="0"/>
              </a:defRPr>
            </a:lvl4pPr>
            <a:lvl5pPr marL="2117476" indent="-235275" defTabSz="957439" eaLnBrk="0" hangingPunct="0">
              <a:defRPr>
                <a:solidFill>
                  <a:schemeClr val="tx1"/>
                </a:solidFill>
                <a:latin typeface="Arial" charset="0"/>
              </a:defRPr>
            </a:lvl5pPr>
            <a:lvl6pPr marL="2588026" indent="-235275" defTabSz="957439" eaLnBrk="0" fontAlgn="base" hangingPunct="0">
              <a:spcBef>
                <a:spcPct val="0"/>
              </a:spcBef>
              <a:spcAft>
                <a:spcPct val="0"/>
              </a:spcAft>
              <a:defRPr>
                <a:solidFill>
                  <a:schemeClr val="tx1"/>
                </a:solidFill>
                <a:latin typeface="Arial" charset="0"/>
              </a:defRPr>
            </a:lvl6pPr>
            <a:lvl7pPr marL="3058577" indent="-235275" defTabSz="957439" eaLnBrk="0" fontAlgn="base" hangingPunct="0">
              <a:spcBef>
                <a:spcPct val="0"/>
              </a:spcBef>
              <a:spcAft>
                <a:spcPct val="0"/>
              </a:spcAft>
              <a:defRPr>
                <a:solidFill>
                  <a:schemeClr val="tx1"/>
                </a:solidFill>
                <a:latin typeface="Arial" charset="0"/>
              </a:defRPr>
            </a:lvl7pPr>
            <a:lvl8pPr marL="3529127" indent="-235275" defTabSz="957439" eaLnBrk="0" fontAlgn="base" hangingPunct="0">
              <a:spcBef>
                <a:spcPct val="0"/>
              </a:spcBef>
              <a:spcAft>
                <a:spcPct val="0"/>
              </a:spcAft>
              <a:defRPr>
                <a:solidFill>
                  <a:schemeClr val="tx1"/>
                </a:solidFill>
                <a:latin typeface="Arial" charset="0"/>
              </a:defRPr>
            </a:lvl8pPr>
            <a:lvl9pPr marL="3999677" indent="-235275" defTabSz="957439" eaLnBrk="0" fontAlgn="base" hangingPunct="0">
              <a:spcBef>
                <a:spcPct val="0"/>
              </a:spcBef>
              <a:spcAft>
                <a:spcPct val="0"/>
              </a:spcAft>
              <a:defRPr>
                <a:solidFill>
                  <a:schemeClr val="tx1"/>
                </a:solidFill>
                <a:latin typeface="Arial" charset="0"/>
              </a:defRPr>
            </a:lvl9pPr>
          </a:lstStyle>
          <a:p>
            <a:pPr eaLnBrk="1" hangingPunct="1"/>
            <a:fld id="{37DAE707-F374-4BD6-8034-7C4234666D71}" type="slidenum">
              <a:rPr lang="en-US" altLang="en-US" smtClean="0"/>
              <a:pPr eaLnBrk="1" hangingPunct="1"/>
              <a:t>15</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DB3292-0B84-40F8-86EE-91501CC9BE43}" type="slidenum">
              <a:rPr lang="en-US" altLang="en-US"/>
              <a:pPr/>
              <a:t>33</a:t>
            </a:fld>
            <a:endParaRPr lang="en-US" altLang="en-US"/>
          </a:p>
        </p:txBody>
      </p:sp>
      <p:sp>
        <p:nvSpPr>
          <p:cNvPr id="998402" name="Rectangle 2"/>
          <p:cNvSpPr>
            <a:spLocks noGrp="1" noRot="1" noChangeAspect="1" noChangeArrowheads="1" noTextEdit="1"/>
          </p:cNvSpPr>
          <p:nvPr>
            <p:ph type="sldImg"/>
          </p:nvPr>
        </p:nvSpPr>
        <p:spPr bwMode="auto">
          <a:xfrm>
            <a:off x="1190625" y="704850"/>
            <a:ext cx="4695825" cy="3522663"/>
          </a:xfrm>
          <a:prstGeom prst="rect">
            <a:avLst/>
          </a:prstGeom>
          <a:solidFill>
            <a:srgbClr val="FFFFFF"/>
          </a:solidFill>
          <a:ln>
            <a:solidFill>
              <a:srgbClr val="000000"/>
            </a:solidFill>
            <a:miter lim="800000"/>
            <a:headEnd/>
            <a:tailEnd/>
          </a:ln>
        </p:spPr>
      </p:sp>
      <p:sp>
        <p:nvSpPr>
          <p:cNvPr id="998403" name="Rectangle 3"/>
          <p:cNvSpPr>
            <a:spLocks noGrp="1" noChangeArrowheads="1"/>
          </p:cNvSpPr>
          <p:nvPr>
            <p:ph type="body" idx="1"/>
          </p:nvPr>
        </p:nvSpPr>
        <p:spPr bwMode="auto">
          <a:xfrm>
            <a:off x="943610" y="4461788"/>
            <a:ext cx="5189855" cy="4226957"/>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A6B230-DDF9-4D7C-9053-F85763CE11B0}" type="slidenum">
              <a:rPr lang="en-US" altLang="en-US"/>
              <a:pPr/>
              <a:t>38</a:t>
            </a:fld>
            <a:endParaRPr lang="en-US" altLang="en-US"/>
          </a:p>
        </p:txBody>
      </p:sp>
      <p:sp>
        <p:nvSpPr>
          <p:cNvPr id="996354" name="Rectangle 2"/>
          <p:cNvSpPr>
            <a:spLocks noGrp="1" noRot="1" noChangeAspect="1" noChangeArrowheads="1" noTextEdit="1"/>
          </p:cNvSpPr>
          <p:nvPr>
            <p:ph type="sldImg"/>
          </p:nvPr>
        </p:nvSpPr>
        <p:spPr bwMode="auto">
          <a:xfrm>
            <a:off x="1190625" y="704850"/>
            <a:ext cx="4695825" cy="3522663"/>
          </a:xfrm>
          <a:prstGeom prst="rect">
            <a:avLst/>
          </a:prstGeom>
          <a:solidFill>
            <a:srgbClr val="FFFFFF"/>
          </a:solidFill>
          <a:ln>
            <a:solidFill>
              <a:srgbClr val="000000"/>
            </a:solidFill>
            <a:miter lim="800000"/>
            <a:headEnd/>
            <a:tailEnd/>
          </a:ln>
        </p:spPr>
      </p:sp>
      <p:sp>
        <p:nvSpPr>
          <p:cNvPr id="996355" name="Rectangle 3"/>
          <p:cNvSpPr>
            <a:spLocks noGrp="1" noChangeArrowheads="1"/>
          </p:cNvSpPr>
          <p:nvPr>
            <p:ph type="body" idx="1"/>
          </p:nvPr>
        </p:nvSpPr>
        <p:spPr bwMode="auto">
          <a:xfrm>
            <a:off x="943610" y="4461788"/>
            <a:ext cx="5189855" cy="4226957"/>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034B90-5BFA-49E0-9BBF-62A4A2416DF8}" type="slidenum">
              <a:rPr lang="en-US" altLang="en-US"/>
              <a:pPr/>
              <a:t>39</a:t>
            </a:fld>
            <a:endParaRPr lang="en-US" altLang="en-US"/>
          </a:p>
        </p:txBody>
      </p:sp>
      <p:sp>
        <p:nvSpPr>
          <p:cNvPr id="994306" name="Rectangle 2"/>
          <p:cNvSpPr>
            <a:spLocks noGrp="1" noRot="1" noChangeAspect="1" noChangeArrowheads="1" noTextEdit="1"/>
          </p:cNvSpPr>
          <p:nvPr>
            <p:ph type="sldImg"/>
          </p:nvPr>
        </p:nvSpPr>
        <p:spPr bwMode="auto">
          <a:xfrm>
            <a:off x="1190625" y="704850"/>
            <a:ext cx="4695825" cy="3522663"/>
          </a:xfrm>
          <a:prstGeom prst="rect">
            <a:avLst/>
          </a:prstGeom>
          <a:solidFill>
            <a:srgbClr val="FFFFFF"/>
          </a:solidFill>
          <a:ln>
            <a:solidFill>
              <a:srgbClr val="000000"/>
            </a:solidFill>
            <a:miter lim="800000"/>
            <a:headEnd/>
            <a:tailEnd/>
          </a:ln>
        </p:spPr>
      </p:sp>
      <p:sp>
        <p:nvSpPr>
          <p:cNvPr id="994307" name="Rectangle 3"/>
          <p:cNvSpPr>
            <a:spLocks noGrp="1" noChangeArrowheads="1"/>
          </p:cNvSpPr>
          <p:nvPr>
            <p:ph type="body" idx="1"/>
          </p:nvPr>
        </p:nvSpPr>
        <p:spPr bwMode="auto">
          <a:xfrm>
            <a:off x="943610" y="4461788"/>
            <a:ext cx="5189855" cy="4226957"/>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64644" indent="-294094">
              <a:defRPr>
                <a:solidFill>
                  <a:schemeClr val="tx1"/>
                </a:solidFill>
                <a:latin typeface="Calibri" pitchFamily="34" charset="0"/>
              </a:defRPr>
            </a:lvl2pPr>
            <a:lvl3pPr marL="1176376" indent="-235275">
              <a:defRPr>
                <a:solidFill>
                  <a:schemeClr val="tx1"/>
                </a:solidFill>
                <a:latin typeface="Calibri" pitchFamily="34" charset="0"/>
              </a:defRPr>
            </a:lvl3pPr>
            <a:lvl4pPr marL="1646926" indent="-235275">
              <a:defRPr>
                <a:solidFill>
                  <a:schemeClr val="tx1"/>
                </a:solidFill>
                <a:latin typeface="Calibri" pitchFamily="34" charset="0"/>
              </a:defRPr>
            </a:lvl4pPr>
            <a:lvl5pPr marL="2117476" indent="-235275">
              <a:defRPr>
                <a:solidFill>
                  <a:schemeClr val="tx1"/>
                </a:solidFill>
                <a:latin typeface="Calibri" pitchFamily="34" charset="0"/>
              </a:defRPr>
            </a:lvl5pPr>
            <a:lvl6pPr marL="2588026" indent="-235275" fontAlgn="base">
              <a:spcBef>
                <a:spcPct val="0"/>
              </a:spcBef>
              <a:spcAft>
                <a:spcPct val="0"/>
              </a:spcAft>
              <a:defRPr>
                <a:solidFill>
                  <a:schemeClr val="tx1"/>
                </a:solidFill>
                <a:latin typeface="Calibri" pitchFamily="34" charset="0"/>
              </a:defRPr>
            </a:lvl6pPr>
            <a:lvl7pPr marL="3058577" indent="-235275" fontAlgn="base">
              <a:spcBef>
                <a:spcPct val="0"/>
              </a:spcBef>
              <a:spcAft>
                <a:spcPct val="0"/>
              </a:spcAft>
              <a:defRPr>
                <a:solidFill>
                  <a:schemeClr val="tx1"/>
                </a:solidFill>
                <a:latin typeface="Calibri" pitchFamily="34" charset="0"/>
              </a:defRPr>
            </a:lvl7pPr>
            <a:lvl8pPr marL="3529127" indent="-235275" fontAlgn="base">
              <a:spcBef>
                <a:spcPct val="0"/>
              </a:spcBef>
              <a:spcAft>
                <a:spcPct val="0"/>
              </a:spcAft>
              <a:defRPr>
                <a:solidFill>
                  <a:schemeClr val="tx1"/>
                </a:solidFill>
                <a:latin typeface="Calibri" pitchFamily="34" charset="0"/>
              </a:defRPr>
            </a:lvl8pPr>
            <a:lvl9pPr marL="3999677" indent="-23527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F555D7F-53BD-4C13-9115-F747C2919F54}" type="slidenum">
              <a:rPr lang="en-US" altLang="en-US" smtClean="0">
                <a:latin typeface="Arial" pitchFamily="34" charset="0"/>
              </a:rPr>
              <a:pPr fontAlgn="base">
                <a:spcBef>
                  <a:spcPct val="0"/>
                </a:spcBef>
                <a:spcAft>
                  <a:spcPct val="0"/>
                </a:spcAft>
                <a:defRPr/>
              </a:pPr>
              <a:t>40</a:t>
            </a:fld>
            <a:endParaRPr lang="en-US" altLang="en-US" smtClean="0">
              <a:latin typeface="Arial" pitchFamily="34" charset="0"/>
            </a:endParaRPr>
          </a:p>
        </p:txBody>
      </p:sp>
      <p:sp>
        <p:nvSpPr>
          <p:cNvPr id="30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latin typeface="Arial" pitchFamily="34" charset="0"/>
              </a:rPr>
              <a:t>Answer: 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64644" indent="-294094">
              <a:defRPr>
                <a:solidFill>
                  <a:schemeClr val="tx1"/>
                </a:solidFill>
                <a:latin typeface="Calibri" pitchFamily="34" charset="0"/>
              </a:defRPr>
            </a:lvl2pPr>
            <a:lvl3pPr marL="1176376" indent="-235275">
              <a:defRPr>
                <a:solidFill>
                  <a:schemeClr val="tx1"/>
                </a:solidFill>
                <a:latin typeface="Calibri" pitchFamily="34" charset="0"/>
              </a:defRPr>
            </a:lvl3pPr>
            <a:lvl4pPr marL="1646926" indent="-235275">
              <a:defRPr>
                <a:solidFill>
                  <a:schemeClr val="tx1"/>
                </a:solidFill>
                <a:latin typeface="Calibri" pitchFamily="34" charset="0"/>
              </a:defRPr>
            </a:lvl4pPr>
            <a:lvl5pPr marL="2117476" indent="-235275">
              <a:defRPr>
                <a:solidFill>
                  <a:schemeClr val="tx1"/>
                </a:solidFill>
                <a:latin typeface="Calibri" pitchFamily="34" charset="0"/>
              </a:defRPr>
            </a:lvl5pPr>
            <a:lvl6pPr marL="2588026" indent="-235275" fontAlgn="base">
              <a:spcBef>
                <a:spcPct val="0"/>
              </a:spcBef>
              <a:spcAft>
                <a:spcPct val="0"/>
              </a:spcAft>
              <a:defRPr>
                <a:solidFill>
                  <a:schemeClr val="tx1"/>
                </a:solidFill>
                <a:latin typeface="Calibri" pitchFamily="34" charset="0"/>
              </a:defRPr>
            </a:lvl6pPr>
            <a:lvl7pPr marL="3058577" indent="-235275" fontAlgn="base">
              <a:spcBef>
                <a:spcPct val="0"/>
              </a:spcBef>
              <a:spcAft>
                <a:spcPct val="0"/>
              </a:spcAft>
              <a:defRPr>
                <a:solidFill>
                  <a:schemeClr val="tx1"/>
                </a:solidFill>
                <a:latin typeface="Calibri" pitchFamily="34" charset="0"/>
              </a:defRPr>
            </a:lvl7pPr>
            <a:lvl8pPr marL="3529127" indent="-235275" fontAlgn="base">
              <a:spcBef>
                <a:spcPct val="0"/>
              </a:spcBef>
              <a:spcAft>
                <a:spcPct val="0"/>
              </a:spcAft>
              <a:defRPr>
                <a:solidFill>
                  <a:schemeClr val="tx1"/>
                </a:solidFill>
                <a:latin typeface="Calibri" pitchFamily="34" charset="0"/>
              </a:defRPr>
            </a:lvl8pPr>
            <a:lvl9pPr marL="3999677" indent="-23527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03AFEE9-262A-4F57-8D5D-DC0380CD46E2}" type="slidenum">
              <a:rPr lang="en-US" altLang="en-US" smtClean="0">
                <a:latin typeface="Arial" pitchFamily="34" charset="0"/>
              </a:rPr>
              <a:pPr fontAlgn="base">
                <a:spcBef>
                  <a:spcPct val="0"/>
                </a:spcBef>
                <a:spcAft>
                  <a:spcPct val="0"/>
                </a:spcAft>
                <a:defRPr/>
              </a:pPr>
              <a:t>41</a:t>
            </a:fld>
            <a:endParaRPr lang="en-US" altLang="en-US" smtClean="0">
              <a:latin typeface="Arial" pitchFamily="34" charset="0"/>
            </a:endParaRPr>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latin typeface="Arial" pitchFamily="34" charset="0"/>
              </a:rPr>
              <a:t>Answer: 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3DC3A2-4FC2-4897-9097-B93F74C33E5E}" type="datetimeFigureOut">
              <a:rPr lang="en-US" smtClean="0"/>
              <a:t>1/15/14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2379785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DC3A2-4FC2-4897-9097-B93F74C33E5E}" type="datetimeFigureOut">
              <a:rPr lang="en-US" smtClean="0"/>
              <a:t>1/15/14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24410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DC3A2-4FC2-4897-9097-B93F74C33E5E}" type="datetimeFigureOut">
              <a:rPr lang="en-US" smtClean="0"/>
              <a:t>1/15/14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1039103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3936696C-B01C-4637-B2A4-6B43D13FE706}" type="slidenum">
              <a:rPr lang="en-US"/>
              <a:pPr>
                <a:defRPr/>
              </a:pPr>
              <a:t>‹#›</a:t>
            </a:fld>
            <a:endParaRPr lang="en-US"/>
          </a:p>
        </p:txBody>
      </p:sp>
    </p:spTree>
    <p:extLst>
      <p:ext uri="{BB962C8B-B14F-4D97-AF65-F5344CB8AC3E}">
        <p14:creationId xmlns:p14="http://schemas.microsoft.com/office/powerpoint/2010/main" val="95477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DC3A2-4FC2-4897-9097-B93F74C33E5E}" type="datetimeFigureOut">
              <a:rPr lang="en-US" smtClean="0"/>
              <a:t>1/15/14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38572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3DC3A2-4FC2-4897-9097-B93F74C33E5E}" type="datetimeFigureOut">
              <a:rPr lang="en-US" smtClean="0"/>
              <a:t>1/15/14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312006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3DC3A2-4FC2-4897-9097-B93F74C33E5E}" type="datetimeFigureOut">
              <a:rPr lang="en-US" smtClean="0"/>
              <a:t>1/15/14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2329442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3DC3A2-4FC2-4897-9097-B93F74C33E5E}" type="datetimeFigureOut">
              <a:rPr lang="en-US" smtClean="0"/>
              <a:t>1/15/14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69453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3DC3A2-4FC2-4897-9097-B93F74C33E5E}" type="datetimeFigureOut">
              <a:rPr lang="en-US" smtClean="0"/>
              <a:t>1/15/14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4258064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3DC3A2-4FC2-4897-9097-B93F74C33E5E}" type="datetimeFigureOut">
              <a:rPr lang="en-US" smtClean="0"/>
              <a:t>1/15/14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3673280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3DC3A2-4FC2-4897-9097-B93F74C33E5E}" type="datetimeFigureOut">
              <a:rPr lang="en-US" smtClean="0"/>
              <a:t>1/15/14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2447976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3DC3A2-4FC2-4897-9097-B93F74C33E5E}" type="datetimeFigureOut">
              <a:rPr lang="en-US" smtClean="0"/>
              <a:t>1/15/14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832966-A29F-4330-BFA9-BD4D4831025E}" type="slidenum">
              <a:rPr lang="en-US" smtClean="0"/>
              <a:t>‹#›</a:t>
            </a:fld>
            <a:endParaRPr lang="en-US"/>
          </a:p>
        </p:txBody>
      </p:sp>
    </p:spTree>
    <p:extLst>
      <p:ext uri="{BB962C8B-B14F-4D97-AF65-F5344CB8AC3E}">
        <p14:creationId xmlns:p14="http://schemas.microsoft.com/office/powerpoint/2010/main" val="36670221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3DC3A2-4FC2-4897-9097-B93F74C33E5E}" type="datetimeFigureOut">
              <a:rPr lang="en-US" smtClean="0"/>
              <a:t>1/15/14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832966-A29F-4330-BFA9-BD4D4831025E}" type="slidenum">
              <a:rPr lang="en-US" smtClean="0"/>
              <a:t>‹#›</a:t>
            </a:fld>
            <a:endParaRPr lang="en-US"/>
          </a:p>
        </p:txBody>
      </p:sp>
    </p:spTree>
    <p:extLst>
      <p:ext uri="{BB962C8B-B14F-4D97-AF65-F5344CB8AC3E}">
        <p14:creationId xmlns:p14="http://schemas.microsoft.com/office/powerpoint/2010/main" val="4234378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url?sa=i&amp;rct=j&amp;q=lever%20arm&amp;source=images&amp;cd=&amp;cad=rja&amp;docid=ixpMcyMBwXAkGM&amp;tbnid=oWkBXsSZdyESjM:&amp;ved=0CAUQjRw&amp;url=http://mail.rdcrd.ab.ca/~smolesky/Physics35/2)DynEngyTorq/Day3.html&amp;ei=AanuUZ_yKKHD4AOAn4Ew&amp;bvm=bv.49478099,d.dmg&amp;psig=AFQjCNGOzPIXZftw0w-SrA4R3kBfl-21Aw&amp;ust=1374681551421222" TargetMode="External"/><Relationship Id="rId4" Type="http://schemas.openxmlformats.org/officeDocument/2006/relationships/image" Target="../media/image20.jpeg"/><Relationship Id="rId1" Type="http://schemas.openxmlformats.org/officeDocument/2006/relationships/slideLayout" Target="../slideLayouts/slideLayout7.xml"/><Relationship Id="rId2" Type="http://schemas.openxmlformats.org/officeDocument/2006/relationships/image" Target="../media/image1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2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gif"/><Relationship Id="rId4" Type="http://schemas.openxmlformats.org/officeDocument/2006/relationships/image" Target="../media/image28.gif"/><Relationship Id="rId5" Type="http://schemas.openxmlformats.org/officeDocument/2006/relationships/image" Target="../media/image29.gif"/><Relationship Id="rId6" Type="http://schemas.openxmlformats.org/officeDocument/2006/relationships/image" Target="../media/image30.gif"/><Relationship Id="rId7" Type="http://schemas.openxmlformats.org/officeDocument/2006/relationships/image" Target="../media/image31.gif"/><Relationship Id="rId8" Type="http://schemas.openxmlformats.org/officeDocument/2006/relationships/image" Target="../media/image32.gif"/><Relationship Id="rId9" Type="http://schemas.openxmlformats.org/officeDocument/2006/relationships/image" Target="../media/image33.gif"/><Relationship Id="rId10" Type="http://schemas.openxmlformats.org/officeDocument/2006/relationships/image" Target="../media/image34.gif"/><Relationship Id="rId1" Type="http://schemas.openxmlformats.org/officeDocument/2006/relationships/slideLayout" Target="../slideLayouts/slideLayout7.xml"/><Relationship Id="rId2" Type="http://schemas.openxmlformats.org/officeDocument/2006/relationships/image" Target="../media/image26.gif"/></Relationships>
</file>

<file path=ppt/slides/_rels/slide21.xml.rels><?xml version="1.0" encoding="UTF-8" standalone="yes"?>
<Relationships xmlns="http://schemas.openxmlformats.org/package/2006/relationships"><Relationship Id="rId3" Type="http://schemas.openxmlformats.org/officeDocument/2006/relationships/image" Target="../media/image36.gif"/><Relationship Id="rId4" Type="http://schemas.openxmlformats.org/officeDocument/2006/relationships/image" Target="../media/image37.gif"/><Relationship Id="rId1" Type="http://schemas.openxmlformats.org/officeDocument/2006/relationships/slideLayout" Target="../slideLayouts/slideLayout7.xml"/><Relationship Id="rId2" Type="http://schemas.openxmlformats.org/officeDocument/2006/relationships/image" Target="../media/image35.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gif"/></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4" Type="http://schemas.openxmlformats.org/officeDocument/2006/relationships/hyperlink" Target="http://dev.physicslab.org/Document.aspx?doctype=3&amp;filename=RotaryMotion_Torque.xml" TargetMode="External"/><Relationship Id="rId1" Type="http://schemas.openxmlformats.org/officeDocument/2006/relationships/slideLayout" Target="../slideLayouts/slideLayout7.xml"/><Relationship Id="rId2" Type="http://schemas.openxmlformats.org/officeDocument/2006/relationships/hyperlink" Target="http://www.google.com/url?sa=i&amp;rct=j&amp;q=balance%20a%20broom&amp;source=images&amp;cd=&amp;docid=b-5pyElO8ta8vM&amp;tbnid=qK12C5mypzvhLM:&amp;ved=0CAUQjRw&amp;url=http://phys150.wikispaces.com/broom&amp;ei=ShEFUvbGNNG84AOao4DQAw&amp;psig=AFQjCNEdCTRb-_VY4iqvyUiZ9wxmY3AFqQ&amp;ust=1376150184789936"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gif"/></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file://localhost//upload.wikimedia.org/wikipedia/commons/2/20/Usa_edcp_location_map.svg" TargetMode="External"/><Relationship Id="rId3" Type="http://schemas.openxmlformats.org/officeDocument/2006/relationships/image" Target="../media/image4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google.com/url?sa=i&amp;rct=j&amp;q=&amp;esrc=s&amp;source=images&amp;cd=&amp;cad=rja&amp;docid=2QDZZoGsuEI4iM&amp;tbnid=mLAGPlY67TskjM:&amp;ved=0CAUQjRw&amp;url=http://www.aapt.org/programs/contests/winnersfull.cfm?id=1531&amp;theyear=2010&amp;ei=tS3UUpjHKcXlsASfyIK4DA&amp;bvm=bv.59026428,d.eW0&amp;psig=AFQjCNGX4LfhOM83wZc8-AgTs-pLHC-cxg&amp;ust=1389723418594990" TargetMode="External"/><Relationship Id="rId3" Type="http://schemas.openxmlformats.org/officeDocument/2006/relationships/image" Target="../media/image4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jpeg"/></Relationships>
</file>

<file path=ppt/slides/_rels/slide32.xml.rels><?xml version="1.0" encoding="UTF-8" standalone="yes"?>
<Relationships xmlns="http://schemas.openxmlformats.org/package/2006/relationships"><Relationship Id="rId3" Type="http://schemas.openxmlformats.org/officeDocument/2006/relationships/image" Target="../media/image49.gif"/><Relationship Id="rId4" Type="http://schemas.openxmlformats.org/officeDocument/2006/relationships/hyperlink" Target="http://www.google.com/url?sa=i&amp;rct=j&amp;q=&amp;esrc=s&amp;frm=1&amp;source=images&amp;cd=&amp;cad=rja&amp;docid=G_zAjY7hr0z73M&amp;tbnid=5phlzBxgu2ElVM:&amp;ved=0CAUQjRw&amp;url=http://www.bradleywdick.com/the-leaning-tower-of-pisa/&amp;ei=vARnUoq4OvLd4APzo4CIBw&amp;bvm=bv.55123115,d.dmg&amp;psig=AFQjCNESM-a9gKXkaoeaAhD47Ml5nGZGkA&amp;ust=1382569448051229" TargetMode="External"/><Relationship Id="rId5" Type="http://schemas.openxmlformats.org/officeDocument/2006/relationships/hyperlink" Target="http://www.google.com/url?sa=i&amp;rct=j&amp;q=&amp;esrc=s&amp;frm=1&amp;source=images&amp;cd=&amp;cad=rja&amp;docid=h_R93XGeKeajUM&amp;tbnid=bLVLUreFvc4srM:&amp;ved=0CAUQjRw&amp;url=http://commons.wikimedia.org/wiki/File:Leaning_Tower_of_Pisa_(1).jpg&amp;ei=0QRnUr5BidrgA4uvgfgO&amp;bvm=bv.55123115,d.dmg&amp;psig=AFQjCNESM-a9gKXkaoeaAhD47Ml5nGZGkA&amp;ust=1382569448051229" TargetMode="External"/><Relationship Id="rId6" Type="http://schemas.openxmlformats.org/officeDocument/2006/relationships/image" Target="../media/image50.jpeg"/><Relationship Id="rId1" Type="http://schemas.openxmlformats.org/officeDocument/2006/relationships/slideLayout" Target="../slideLayouts/slideLayout7.xml"/><Relationship Id="rId2" Type="http://schemas.openxmlformats.org/officeDocument/2006/relationships/hyperlink" Target="http://www.google.com/url?sa=i&amp;rct=j&amp;q=&amp;esrc=s&amp;frm=1&amp;source=images&amp;cd=&amp;cad=rja&amp;docid=0bYu-MKtLCQQxM&amp;tbnid=ASMt4Q4DDEwvjM:&amp;ved=0CAUQjRw&amp;url=http://news.bbc.co.uk/2/hi/europe/1712163.stm&amp;ei=dwRnUuiBHtO-4AO67IG4Ag&amp;bvm=bv.55123115,d.dmg&amp;psig=AFQjCNESM-a9gKXkaoeaAhD47Ml5nGZGkA&amp;ust=1382569448051229"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gi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gif"/></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9.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2.jpeg"/><Relationship Id="rId5" Type="http://schemas.openxmlformats.org/officeDocument/2006/relationships/image" Target="../media/image58.jpeg"/><Relationship Id="rId6" Type="http://schemas.openxmlformats.org/officeDocument/2006/relationships/image" Target="../media/image59.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8.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5.bin"/><Relationship Id="rId5" Type="http://schemas.openxmlformats.org/officeDocument/2006/relationships/image" Target="../media/image60.w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5.jpeg"/><Relationship Id="rId5" Type="http://schemas.openxmlformats.org/officeDocument/2006/relationships/oleObject" Target="../embeddings/oleObject1.bin"/><Relationship Id="rId6" Type="http://schemas.openxmlformats.org/officeDocument/2006/relationships/image" Target="../media/image4.w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hyperlink" Target="http://www.google.com/url?sa=i&amp;rct=j&amp;q=&amp;esrc=s&amp;frm=1&amp;source=images&amp;cd=&amp;cad=rja&amp;docid=mCOdiztlwTH-_M&amp;tbnid=RBtes_HXAbrrxM:&amp;ved=0CAUQjRw&amp;url=http://abcnews.go.com/US/dead-63-injured-nyc-metro-north-train-derailment/story?id=21060842&amp;ei=7iaeUvDBMcXpkAfY7YFI&amp;bvm=bv.57155469,d.cWc&amp;psig=AFQjCNEQa4-8A_MMcRF2bGQHgmm8EC3kvw&amp;ust=1386182666136398" TargetMode="External"/><Relationship Id="rId5" Type="http://schemas.openxmlformats.org/officeDocument/2006/relationships/image" Target="../media/image12.jpeg"/><Relationship Id="rId1" Type="http://schemas.openxmlformats.org/officeDocument/2006/relationships/slideLayout" Target="../slideLayouts/slideLayout7.xml"/><Relationship Id="rId2" Type="http://schemas.openxmlformats.org/officeDocument/2006/relationships/hyperlink" Target="http://www.google.com/url?sa=i&amp;rct=j&amp;q=&amp;esrc=s&amp;frm=1&amp;source=images&amp;cd=&amp;cad=rja&amp;docid=4eoAV1gmDfm1YM&amp;tbnid=OXyPcI3NmUOjgM:&amp;ved=0CAUQjRw&amp;url=http://news.nationalgeographic.com/news/2013/12/131202-new-york-metro-north-train-derailment-accident-safety-science/&amp;ei=tSaeUovrC8eIkQfKu4DIBw&amp;bvm=bv.57155469,d.cWc&amp;psig=AFQjCNEQa4-8A_MMcRF2bGQHgmm8EC3kvw&amp;ust=1386182666136398" TargetMode="Externa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3.wmf"/><Relationship Id="rId5" Type="http://schemas.openxmlformats.org/officeDocument/2006/relationships/oleObject" Target="../embeddings/oleObject3.bin"/><Relationship Id="rId6" Type="http://schemas.openxmlformats.org/officeDocument/2006/relationships/image" Target="../media/image14.wmf"/><Relationship Id="rId7" Type="http://schemas.openxmlformats.org/officeDocument/2006/relationships/oleObject" Target="../embeddings/oleObject4.bin"/><Relationship Id="rId8" Type="http://schemas.openxmlformats.org/officeDocument/2006/relationships/image" Target="../media/image15.wmf"/><Relationship Id="rId9" Type="http://schemas.openxmlformats.org/officeDocument/2006/relationships/image" Target="../media/image6.jpe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795338" y="466725"/>
            <a:ext cx="7772400" cy="2060575"/>
          </a:xfrm>
          <a:solidFill>
            <a:srgbClr val="99FF99"/>
          </a:solidFill>
        </p:spPr>
        <p:txBody>
          <a:bodyPr>
            <a:normAutofit fontScale="90000"/>
          </a:bodyPr>
          <a:lstStyle/>
          <a:p>
            <a:r>
              <a:rPr lang="en-US" altLang="en-US" sz="3600" dirty="0" smtClean="0"/>
              <a:t>PA Multi-Region STEM Partnership </a:t>
            </a:r>
            <a:br>
              <a:rPr lang="en-US" altLang="en-US" sz="3600" dirty="0" smtClean="0"/>
            </a:br>
            <a:r>
              <a:rPr lang="en-US" altLang="en-US" sz="3600" dirty="0" smtClean="0"/>
              <a:t> Sept 2013 – May 2014 </a:t>
            </a:r>
            <a:br>
              <a:rPr lang="en-US" altLang="en-US" sz="3600" dirty="0" smtClean="0"/>
            </a:br>
            <a:r>
              <a:rPr lang="en-US" altLang="en-US" sz="3600" dirty="0" smtClean="0"/>
              <a:t>Monthly Meetings</a:t>
            </a:r>
            <a:br>
              <a:rPr lang="en-US" altLang="en-US" sz="3600" dirty="0" smtClean="0"/>
            </a:br>
            <a:r>
              <a:rPr lang="en-US" altLang="en-US" sz="3600" dirty="0" smtClean="0"/>
              <a:t> (Torque &amp; Center of Mass)</a:t>
            </a:r>
          </a:p>
        </p:txBody>
      </p:sp>
      <p:sp>
        <p:nvSpPr>
          <p:cNvPr id="2051" name="Subtitle 2"/>
          <p:cNvSpPr>
            <a:spLocks noGrp="1"/>
          </p:cNvSpPr>
          <p:nvPr>
            <p:ph type="subTitle" idx="1"/>
          </p:nvPr>
        </p:nvSpPr>
        <p:spPr>
          <a:xfrm>
            <a:off x="1179513" y="5105400"/>
            <a:ext cx="6400800" cy="1752600"/>
          </a:xfrm>
        </p:spPr>
        <p:txBody>
          <a:bodyPr/>
          <a:lstStyle/>
          <a:p>
            <a:r>
              <a:rPr lang="en-US" altLang="en-US" smtClean="0"/>
              <a:t>Eastern Region</a:t>
            </a:r>
          </a:p>
          <a:p>
            <a:r>
              <a:rPr lang="en-US" altLang="en-US" smtClean="0"/>
              <a:t>Philadelphia/Chester County</a:t>
            </a:r>
          </a:p>
        </p:txBody>
      </p:sp>
      <p:pic>
        <p:nvPicPr>
          <p:cNvPr id="2052" name="Picture 5" descr="08_19"/>
          <p:cNvPicPr>
            <a:picLocks noChangeAspect="1" noChangeArrowheads="1"/>
          </p:cNvPicPr>
          <p:nvPr/>
        </p:nvPicPr>
        <p:blipFill>
          <a:blip r:embed="rId2">
            <a:extLst>
              <a:ext uri="{28A0092B-C50C-407E-A947-70E740481C1C}">
                <a14:useLocalDpi xmlns:a14="http://schemas.microsoft.com/office/drawing/2010/main" val="0"/>
              </a:ext>
            </a:extLst>
          </a:blip>
          <a:srcRect b="8725"/>
          <a:stretch>
            <a:fillRect/>
          </a:stretch>
        </p:blipFill>
        <p:spPr bwMode="auto">
          <a:xfrm>
            <a:off x="1516063" y="2876550"/>
            <a:ext cx="5729287"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60051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592138" y="0"/>
            <a:ext cx="7785100" cy="1116013"/>
          </a:xfrm>
          <a:solidFill>
            <a:srgbClr val="99FF99"/>
          </a:solidFill>
        </p:spPr>
        <p:txBody>
          <a:bodyPr/>
          <a:lstStyle/>
          <a:p>
            <a:pPr eaLnBrk="1" hangingPunct="1"/>
            <a:r>
              <a:rPr lang="en-US" altLang="en-US" sz="4000" smtClean="0"/>
              <a:t>Torque</a:t>
            </a:r>
          </a:p>
        </p:txBody>
      </p:sp>
      <p:sp>
        <p:nvSpPr>
          <p:cNvPr id="54275" name="Rectangle 3"/>
          <p:cNvSpPr>
            <a:spLocks noGrp="1" noChangeArrowheads="1"/>
          </p:cNvSpPr>
          <p:nvPr>
            <p:ph type="body" idx="4294967295"/>
          </p:nvPr>
        </p:nvSpPr>
        <p:spPr>
          <a:xfrm>
            <a:off x="609600" y="1219200"/>
            <a:ext cx="8296275" cy="5243512"/>
          </a:xfrm>
        </p:spPr>
        <p:txBody>
          <a:bodyPr/>
          <a:lstStyle/>
          <a:p>
            <a:pPr eaLnBrk="1" hangingPunct="1"/>
            <a:r>
              <a:rPr lang="en-US" altLang="en-US" dirty="0" smtClean="0"/>
              <a:t>The tendency of a force to cause rotation</a:t>
            </a:r>
            <a:endParaRPr lang="en-US" altLang="en-US" b="1" i="1" dirty="0" smtClean="0"/>
          </a:p>
          <a:p>
            <a:pPr eaLnBrk="1" hangingPunct="1"/>
            <a:r>
              <a:rPr lang="en-US" altLang="en-US" dirty="0" smtClean="0"/>
              <a:t>Torque depends upon three factors:</a:t>
            </a:r>
          </a:p>
          <a:p>
            <a:pPr lvl="1" eaLnBrk="1" hangingPunct="1"/>
            <a:r>
              <a:rPr lang="en-US" altLang="en-US" dirty="0" smtClean="0"/>
              <a:t>Magnitude of the force (weight)</a:t>
            </a:r>
          </a:p>
          <a:p>
            <a:pPr lvl="1" eaLnBrk="1" hangingPunct="1"/>
            <a:r>
              <a:rPr lang="en-US" altLang="en-US" dirty="0" smtClean="0"/>
              <a:t>The direction in which it acts (down)</a:t>
            </a:r>
          </a:p>
          <a:p>
            <a:pPr lvl="1" eaLnBrk="1" hangingPunct="1"/>
            <a:r>
              <a:rPr lang="en-US" altLang="en-US" dirty="0" smtClean="0"/>
              <a:t>The point at which it is applied on the object</a:t>
            </a:r>
          </a:p>
          <a:p>
            <a:pPr lvl="1" eaLnBrk="1" hangingPunct="1"/>
            <a:endParaRPr lang="en-US" altLang="en-US" dirty="0" smtClean="0"/>
          </a:p>
        </p:txBody>
      </p:sp>
      <p:pic>
        <p:nvPicPr>
          <p:cNvPr id="54276" name="Picture 3" descr="08_16_Fig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534" y="4114800"/>
            <a:ext cx="5249862"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Arrow Connector 2"/>
          <p:cNvCxnSpPr/>
          <p:nvPr/>
        </p:nvCxnSpPr>
        <p:spPr>
          <a:xfrm>
            <a:off x="3097501" y="3969327"/>
            <a:ext cx="1371600" cy="75507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28600" y="6172200"/>
            <a:ext cx="3048000" cy="523220"/>
          </a:xfrm>
          <a:prstGeom prst="rect">
            <a:avLst/>
          </a:prstGeom>
          <a:noFill/>
        </p:spPr>
        <p:txBody>
          <a:bodyPr wrap="square" rtlCol="0">
            <a:spAutoFit/>
          </a:bodyPr>
          <a:lstStyle/>
          <a:p>
            <a:r>
              <a:rPr lang="en-US" sz="2800" dirty="0" smtClean="0"/>
              <a:t>Point of rotation</a:t>
            </a:r>
            <a:endParaRPr lang="en-US" sz="2800" dirty="0"/>
          </a:p>
        </p:txBody>
      </p:sp>
      <p:cxnSp>
        <p:nvCxnSpPr>
          <p:cNvPr id="7" name="Straight Arrow Connector 6"/>
          <p:cNvCxnSpPr/>
          <p:nvPr/>
        </p:nvCxnSpPr>
        <p:spPr>
          <a:xfrm flipV="1">
            <a:off x="1371600" y="5410200"/>
            <a:ext cx="685800" cy="533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49379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5"/>
          <p:cNvSpPr txBox="1">
            <a:spLocks noChangeArrowheads="1"/>
          </p:cNvSpPr>
          <p:nvPr/>
        </p:nvSpPr>
        <p:spPr bwMode="auto">
          <a:xfrm>
            <a:off x="2066925" y="1876425"/>
            <a:ext cx="4759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000"/>
              <a:t>Torque </a:t>
            </a:r>
            <a:r>
              <a:rPr lang="en-US" altLang="en-US" sz="3000">
                <a:sym typeface="Symbol" pitchFamily="18" charset="2"/>
              </a:rPr>
              <a:t> </a:t>
            </a:r>
            <a:r>
              <a:rPr lang="en-US" altLang="en-US" sz="3000"/>
              <a:t>lever arm </a:t>
            </a:r>
            <a:r>
              <a:rPr lang="en-US" altLang="en-US" sz="3000">
                <a:sym typeface="Symbol" pitchFamily="18" charset="2"/>
              </a:rPr>
              <a:t></a:t>
            </a:r>
            <a:r>
              <a:rPr lang="en-US" altLang="en-US" sz="3000"/>
              <a:t> force</a:t>
            </a:r>
          </a:p>
        </p:txBody>
      </p:sp>
      <p:sp>
        <p:nvSpPr>
          <p:cNvPr id="55299" name="Rectangle 2"/>
          <p:cNvSpPr>
            <a:spLocks noGrp="1" noChangeArrowheads="1"/>
          </p:cNvSpPr>
          <p:nvPr>
            <p:ph type="title" idx="4294967295"/>
          </p:nvPr>
        </p:nvSpPr>
        <p:spPr>
          <a:xfrm>
            <a:off x="0" y="0"/>
            <a:ext cx="9144000" cy="1009650"/>
          </a:xfrm>
        </p:spPr>
        <p:txBody>
          <a:bodyPr/>
          <a:lstStyle/>
          <a:p>
            <a:pPr eaLnBrk="1" hangingPunct="1"/>
            <a:r>
              <a:rPr lang="en-US" altLang="en-US" smtClean="0"/>
              <a:t>Torque</a:t>
            </a:r>
          </a:p>
        </p:txBody>
      </p:sp>
      <p:sp>
        <p:nvSpPr>
          <p:cNvPr id="50180" name="Rectangle 3"/>
          <p:cNvSpPr>
            <a:spLocks noGrp="1" noChangeArrowheads="1"/>
          </p:cNvSpPr>
          <p:nvPr>
            <p:ph type="body" idx="4294967295"/>
          </p:nvPr>
        </p:nvSpPr>
        <p:spPr>
          <a:xfrm>
            <a:off x="533400" y="990600"/>
            <a:ext cx="8296275" cy="1981200"/>
          </a:xfrm>
        </p:spPr>
        <p:txBody>
          <a:bodyPr/>
          <a:lstStyle/>
          <a:p>
            <a:pPr eaLnBrk="1" hangingPunct="1">
              <a:defRPr/>
            </a:pPr>
            <a:r>
              <a:rPr lang="en-US" dirty="0" smtClean="0"/>
              <a:t>How to determine Torque</a:t>
            </a:r>
          </a:p>
          <a:p>
            <a:pPr marL="0" indent="0" eaLnBrk="1" hangingPunct="1">
              <a:buFontTx/>
              <a:buNone/>
              <a:defRPr/>
            </a:pPr>
            <a:endParaRPr lang="en-US" dirty="0" smtClean="0"/>
          </a:p>
          <a:p>
            <a:pPr marL="0" indent="0" eaLnBrk="1" hangingPunct="1">
              <a:buNone/>
              <a:defRPr/>
            </a:pPr>
            <a:endParaRPr lang="en-US" dirty="0" smtClean="0"/>
          </a:p>
          <a:p>
            <a:pPr eaLnBrk="1" hangingPunct="1">
              <a:defRPr/>
            </a:pPr>
            <a:endParaRPr lang="en-US" dirty="0" smtClean="0"/>
          </a:p>
          <a:p>
            <a:pPr lvl="1" eaLnBrk="1" hangingPunct="1">
              <a:defRPr/>
            </a:pPr>
            <a:endParaRPr lang="en-US" dirty="0" smtClean="0"/>
          </a:p>
        </p:txBody>
      </p:sp>
      <p:pic>
        <p:nvPicPr>
          <p:cNvPr id="55301" name="Picture 3" descr="08_16_Fig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296804"/>
            <a:ext cx="4824412" cy="2181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a:xfrm>
            <a:off x="2640806" y="4800600"/>
            <a:ext cx="19812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4876800" y="5478029"/>
            <a:ext cx="0" cy="92277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853353" y="4538990"/>
            <a:ext cx="1762125" cy="523220"/>
          </a:xfrm>
          <a:prstGeom prst="rect">
            <a:avLst/>
          </a:prstGeom>
          <a:noFill/>
        </p:spPr>
        <p:txBody>
          <a:bodyPr wrap="square" rtlCol="0">
            <a:spAutoFit/>
          </a:bodyPr>
          <a:lstStyle/>
          <a:p>
            <a:r>
              <a:rPr lang="en-US" sz="2800" dirty="0" smtClean="0"/>
              <a:t>Lever Arm</a:t>
            </a:r>
            <a:endParaRPr lang="en-US" sz="2800" dirty="0"/>
          </a:p>
        </p:txBody>
      </p:sp>
      <p:sp>
        <p:nvSpPr>
          <p:cNvPr id="7" name="TextBox 6"/>
          <p:cNvSpPr txBox="1"/>
          <p:nvPr/>
        </p:nvSpPr>
        <p:spPr>
          <a:xfrm>
            <a:off x="3429000" y="6139190"/>
            <a:ext cx="1627187" cy="523220"/>
          </a:xfrm>
          <a:prstGeom prst="rect">
            <a:avLst/>
          </a:prstGeom>
          <a:noFill/>
        </p:spPr>
        <p:txBody>
          <a:bodyPr wrap="square" rtlCol="0">
            <a:spAutoFit/>
          </a:bodyPr>
          <a:lstStyle/>
          <a:p>
            <a:r>
              <a:rPr lang="en-US" sz="2800" dirty="0" smtClean="0"/>
              <a:t>Force</a:t>
            </a:r>
            <a:endParaRPr lang="en-US" sz="2800" dirty="0"/>
          </a:p>
        </p:txBody>
      </p:sp>
    </p:spTree>
    <p:extLst>
      <p:ext uri="{BB962C8B-B14F-4D97-AF65-F5344CB8AC3E}">
        <p14:creationId xmlns:p14="http://schemas.microsoft.com/office/powerpoint/2010/main" val="308310544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0" y="0"/>
            <a:ext cx="9144000" cy="1009650"/>
          </a:xfrm>
        </p:spPr>
        <p:txBody>
          <a:bodyPr/>
          <a:lstStyle/>
          <a:p>
            <a:pPr eaLnBrk="1" hangingPunct="1"/>
            <a:r>
              <a:rPr lang="en-US" altLang="en-US" smtClean="0"/>
              <a:t>Lever Arm</a:t>
            </a:r>
          </a:p>
        </p:txBody>
      </p:sp>
      <p:sp>
        <p:nvSpPr>
          <p:cNvPr id="50180" name="Rectangle 3"/>
          <p:cNvSpPr>
            <a:spLocks noGrp="1" noChangeArrowheads="1"/>
          </p:cNvSpPr>
          <p:nvPr>
            <p:ph type="body" idx="4294967295"/>
          </p:nvPr>
        </p:nvSpPr>
        <p:spPr>
          <a:xfrm>
            <a:off x="338138" y="3268663"/>
            <a:ext cx="8296275" cy="5243512"/>
          </a:xfrm>
        </p:spPr>
        <p:txBody>
          <a:bodyPr/>
          <a:lstStyle/>
          <a:p>
            <a:pPr marL="0" indent="0" eaLnBrk="1" hangingPunct="1">
              <a:buFontTx/>
              <a:buNone/>
              <a:defRPr/>
            </a:pPr>
            <a:endParaRPr lang="en-US" dirty="0" smtClean="0"/>
          </a:p>
          <a:p>
            <a:pPr eaLnBrk="1" hangingPunct="1">
              <a:defRPr/>
            </a:pPr>
            <a:r>
              <a:rPr lang="en-US" dirty="0" smtClean="0"/>
              <a:t>Lever arm is the </a:t>
            </a:r>
            <a:r>
              <a:rPr lang="en-US" b="1" dirty="0" smtClean="0">
                <a:solidFill>
                  <a:srgbClr val="FF0000"/>
                </a:solidFill>
              </a:rPr>
              <a:t>perpendicular</a:t>
            </a:r>
            <a:r>
              <a:rPr lang="en-US" dirty="0" smtClean="0"/>
              <a:t> distance from the axis of rotation to the line along which the force acts.</a:t>
            </a:r>
          </a:p>
          <a:p>
            <a:pPr eaLnBrk="1" hangingPunct="1">
              <a:defRPr/>
            </a:pPr>
            <a:endParaRPr lang="en-US" dirty="0" smtClean="0"/>
          </a:p>
          <a:p>
            <a:pPr lvl="1" eaLnBrk="1" hangingPunct="1">
              <a:defRPr/>
            </a:pPr>
            <a:endParaRPr lang="en-US" dirty="0" smtClean="0"/>
          </a:p>
        </p:txBody>
      </p:sp>
      <p:pic>
        <p:nvPicPr>
          <p:cNvPr id="56324" name="Picture 3" descr="08_16_Fig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4863" y="1314450"/>
            <a:ext cx="4822825"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04800" y="2716789"/>
            <a:ext cx="2895600" cy="523220"/>
          </a:xfrm>
          <a:prstGeom prst="rect">
            <a:avLst/>
          </a:prstGeom>
          <a:noFill/>
        </p:spPr>
        <p:txBody>
          <a:bodyPr wrap="square" rtlCol="0">
            <a:spAutoFit/>
          </a:bodyPr>
          <a:lstStyle/>
          <a:p>
            <a:r>
              <a:rPr lang="en-US" sz="2800" dirty="0" smtClean="0"/>
              <a:t>Axis of rotation</a:t>
            </a:r>
            <a:endParaRPr lang="en-US" sz="2800" dirty="0"/>
          </a:p>
        </p:txBody>
      </p:sp>
      <p:cxnSp>
        <p:nvCxnSpPr>
          <p:cNvPr id="4" name="Straight Arrow Connector 3"/>
          <p:cNvCxnSpPr>
            <a:stCxn id="2" idx="0"/>
          </p:cNvCxnSpPr>
          <p:nvPr/>
        </p:nvCxnSpPr>
        <p:spPr>
          <a:xfrm flipV="1">
            <a:off x="1752600" y="2286000"/>
            <a:ext cx="533400" cy="43078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645373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xfrm>
            <a:off x="0" y="0"/>
            <a:ext cx="9144000" cy="1009650"/>
          </a:xfrm>
        </p:spPr>
        <p:txBody>
          <a:bodyPr/>
          <a:lstStyle/>
          <a:p>
            <a:pPr eaLnBrk="1" hangingPunct="1"/>
            <a:r>
              <a:rPr lang="en-US" altLang="en-US" smtClean="0"/>
              <a:t>Lever Arm</a:t>
            </a:r>
          </a:p>
        </p:txBody>
      </p:sp>
      <p:sp>
        <p:nvSpPr>
          <p:cNvPr id="58371" name="Rectangle 3"/>
          <p:cNvSpPr>
            <a:spLocks noGrp="1" noChangeArrowheads="1"/>
          </p:cNvSpPr>
          <p:nvPr>
            <p:ph type="body" idx="4294967295"/>
          </p:nvPr>
        </p:nvSpPr>
        <p:spPr>
          <a:xfrm>
            <a:off x="439738" y="1377951"/>
            <a:ext cx="8577262" cy="1593850"/>
          </a:xfrm>
        </p:spPr>
        <p:txBody>
          <a:bodyPr/>
          <a:lstStyle/>
          <a:p>
            <a:pPr eaLnBrk="1" hangingPunct="1">
              <a:lnSpc>
                <a:spcPct val="90000"/>
              </a:lnSpc>
            </a:pPr>
            <a:r>
              <a:rPr lang="en-US" altLang="en-US" sz="2800" dirty="0" smtClean="0"/>
              <a:t>1</a:t>
            </a:r>
            <a:r>
              <a:rPr lang="en-US" altLang="en-US" sz="2800" baseline="30000" dirty="0" smtClean="0"/>
              <a:t>st</a:t>
            </a:r>
            <a:r>
              <a:rPr lang="en-US" altLang="en-US" sz="2800" dirty="0" smtClean="0"/>
              <a:t>   picture: Lever arm is equal to length of handle.</a:t>
            </a:r>
          </a:p>
          <a:p>
            <a:pPr eaLnBrk="1" hangingPunct="1">
              <a:lnSpc>
                <a:spcPct val="90000"/>
              </a:lnSpc>
            </a:pPr>
            <a:r>
              <a:rPr lang="en-US" altLang="en-US" sz="2800" dirty="0" smtClean="0"/>
              <a:t>2</a:t>
            </a:r>
            <a:r>
              <a:rPr lang="en-US" altLang="en-US" sz="2800" baseline="30000" dirty="0" smtClean="0"/>
              <a:t>nd</a:t>
            </a:r>
            <a:r>
              <a:rPr lang="en-US" altLang="en-US" sz="2800" dirty="0" smtClean="0"/>
              <a:t>  picture: Lever arm is longer than length of handle.</a:t>
            </a:r>
          </a:p>
          <a:p>
            <a:pPr eaLnBrk="1" hangingPunct="1">
              <a:lnSpc>
                <a:spcPct val="90000"/>
              </a:lnSpc>
            </a:pPr>
            <a:endParaRPr lang="en-US" altLang="en-US" sz="2800" dirty="0" smtClean="0"/>
          </a:p>
          <a:p>
            <a:pPr lvl="1" eaLnBrk="1" hangingPunct="1">
              <a:lnSpc>
                <a:spcPct val="90000"/>
              </a:lnSpc>
            </a:pPr>
            <a:endParaRPr lang="en-US" altLang="en-US" sz="2400" dirty="0" smtClean="0"/>
          </a:p>
        </p:txBody>
      </p:sp>
      <p:pic>
        <p:nvPicPr>
          <p:cNvPr id="58372" name="Picture 7" descr="08_20_Figure"/>
          <p:cNvPicPr>
            <a:picLocks noChangeAspect="1" noChangeArrowheads="1"/>
          </p:cNvPicPr>
          <p:nvPr/>
        </p:nvPicPr>
        <p:blipFill>
          <a:blip r:embed="rId2">
            <a:extLst>
              <a:ext uri="{28A0092B-C50C-407E-A947-70E740481C1C}">
                <a14:useLocalDpi xmlns:a14="http://schemas.microsoft.com/office/drawing/2010/main" val="0"/>
              </a:ext>
            </a:extLst>
          </a:blip>
          <a:srcRect b="7961"/>
          <a:stretch>
            <a:fillRect/>
          </a:stretch>
        </p:blipFill>
        <p:spPr bwMode="auto">
          <a:xfrm>
            <a:off x="-3124200" y="3962400"/>
            <a:ext cx="9966342"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699648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0" y="0"/>
            <a:ext cx="9144000" cy="1009650"/>
          </a:xfrm>
        </p:spPr>
        <p:txBody>
          <a:bodyPr/>
          <a:lstStyle/>
          <a:p>
            <a:pPr eaLnBrk="1" hangingPunct="1"/>
            <a:r>
              <a:rPr lang="en-US" altLang="en-US" smtClean="0"/>
              <a:t>Lever Arm</a:t>
            </a:r>
          </a:p>
        </p:txBody>
      </p:sp>
      <p:pic>
        <p:nvPicPr>
          <p:cNvPr id="59395" name="Picture 7" descr="08_20_Figure"/>
          <p:cNvPicPr>
            <a:picLocks noChangeAspect="1" noChangeArrowheads="1"/>
          </p:cNvPicPr>
          <p:nvPr/>
        </p:nvPicPr>
        <p:blipFill>
          <a:blip r:embed="rId2">
            <a:extLst>
              <a:ext uri="{28A0092B-C50C-407E-A947-70E740481C1C}">
                <a14:useLocalDpi xmlns:a14="http://schemas.microsoft.com/office/drawing/2010/main" val="0"/>
              </a:ext>
            </a:extLst>
          </a:blip>
          <a:srcRect b="7961"/>
          <a:stretch>
            <a:fillRect/>
          </a:stretch>
        </p:blipFill>
        <p:spPr bwMode="auto">
          <a:xfrm>
            <a:off x="5210856" y="1279298"/>
            <a:ext cx="10527721"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Box 4"/>
          <p:cNvSpPr txBox="1">
            <a:spLocks noChangeArrowheads="1"/>
          </p:cNvSpPr>
          <p:nvPr/>
        </p:nvSpPr>
        <p:spPr bwMode="auto">
          <a:xfrm>
            <a:off x="290513" y="3705225"/>
            <a:ext cx="5575300" cy="2678113"/>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800" i="1">
                <a:solidFill>
                  <a:srgbClr val="7030A0"/>
                </a:solidFill>
              </a:rPr>
              <a:t>Line of Action: </a:t>
            </a:r>
            <a:r>
              <a:rPr lang="en-US" altLang="en-US" sz="2800"/>
              <a:t>an extended line drawn colinear with the force</a:t>
            </a:r>
          </a:p>
          <a:p>
            <a:pPr eaLnBrk="1" hangingPunct="1"/>
            <a:endParaRPr lang="en-US" altLang="en-US" sz="2800" i="1">
              <a:solidFill>
                <a:srgbClr val="7030A0"/>
              </a:solidFill>
            </a:endParaRPr>
          </a:p>
          <a:p>
            <a:pPr eaLnBrk="1" hangingPunct="1"/>
            <a:r>
              <a:rPr lang="en-US" altLang="en-US" sz="2800" i="1">
                <a:solidFill>
                  <a:srgbClr val="7030A0"/>
                </a:solidFill>
              </a:rPr>
              <a:t>Lever Arm: </a:t>
            </a:r>
            <a:r>
              <a:rPr lang="en-US" altLang="en-US" sz="2800"/>
              <a:t>perpendicular distance between line of action and axis of rotation</a:t>
            </a:r>
          </a:p>
        </p:txBody>
      </p:sp>
      <p:pic>
        <p:nvPicPr>
          <p:cNvPr id="59397" name="Picture 6" descr="http://mail.rdcrd.ab.ca/~smolesky/Physics35/2)DynEngyTorq/DynEnTorqpics/torque/torque10b.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8375" y="3416300"/>
            <a:ext cx="3095625"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57856" y="1316505"/>
            <a:ext cx="4953000" cy="1384995"/>
          </a:xfrm>
          <a:prstGeom prst="rect">
            <a:avLst/>
          </a:prstGeom>
          <a:noFill/>
        </p:spPr>
        <p:txBody>
          <a:bodyPr wrap="square" rtlCol="0">
            <a:spAutoFit/>
          </a:bodyPr>
          <a:lstStyle/>
          <a:p>
            <a:r>
              <a:rPr lang="en-US" sz="2800" dirty="0" smtClean="0"/>
              <a:t>What we do when the lever arm is not perpendicular distance from point of rotation to force:</a:t>
            </a:r>
            <a:endParaRPr lang="en-US" sz="2800" dirty="0"/>
          </a:p>
        </p:txBody>
      </p:sp>
    </p:spTree>
    <p:extLst>
      <p:ext uri="{BB962C8B-B14F-4D97-AF65-F5344CB8AC3E}">
        <p14:creationId xmlns:p14="http://schemas.microsoft.com/office/powerpoint/2010/main" val="14119540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5"/>
          <p:cNvSpPr txBox="1">
            <a:spLocks noChangeArrowheads="1"/>
          </p:cNvSpPr>
          <p:nvPr/>
        </p:nvSpPr>
        <p:spPr bwMode="auto">
          <a:xfrm>
            <a:off x="1219200" y="5105400"/>
            <a:ext cx="7239000" cy="1200150"/>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a:t>The amount of torque depends on where and in what direction the force is applied, as well as the location of the axis of rotation.</a:t>
            </a:r>
          </a:p>
        </p:txBody>
      </p:sp>
      <p:pic>
        <p:nvPicPr>
          <p:cNvPr id="60419" name="Picture 6" descr="afg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609600"/>
            <a:ext cx="277018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TextBox 4"/>
          <p:cNvSpPr txBox="1">
            <a:spLocks noChangeArrowheads="1"/>
          </p:cNvSpPr>
          <p:nvPr/>
        </p:nvSpPr>
        <p:spPr bwMode="auto">
          <a:xfrm>
            <a:off x="4106863" y="2035175"/>
            <a:ext cx="4648200" cy="1568450"/>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800" i="1">
                <a:solidFill>
                  <a:srgbClr val="7030A0"/>
                </a:solidFill>
              </a:rPr>
              <a:t>Torques: Force X Lever Arm</a:t>
            </a:r>
          </a:p>
          <a:p>
            <a:pPr eaLnBrk="1" hangingPunct="1"/>
            <a:r>
              <a:rPr lang="en-US" altLang="en-US" sz="2800" i="1">
                <a:solidFill>
                  <a:srgbClr val="7030A0"/>
                </a:solidFill>
              </a:rPr>
              <a:t>Lever Arm: </a:t>
            </a:r>
            <a:r>
              <a:rPr lang="en-US" altLang="en-US" sz="2000"/>
              <a:t>perpendicular distance between line of action and axis of rotation</a:t>
            </a:r>
          </a:p>
        </p:txBody>
      </p:sp>
      <p:sp>
        <p:nvSpPr>
          <p:cNvPr id="60421" name="TextBox 5"/>
          <p:cNvSpPr txBox="1">
            <a:spLocks noChangeArrowheads="1"/>
          </p:cNvSpPr>
          <p:nvPr/>
        </p:nvSpPr>
        <p:spPr bwMode="auto">
          <a:xfrm>
            <a:off x="4106863" y="363538"/>
            <a:ext cx="3759200" cy="584200"/>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200"/>
              <a:t>Torque</a:t>
            </a:r>
          </a:p>
        </p:txBody>
      </p:sp>
    </p:spTree>
    <p:extLst>
      <p:ext uri="{BB962C8B-B14F-4D97-AF65-F5344CB8AC3E}">
        <p14:creationId xmlns:p14="http://schemas.microsoft.com/office/powerpoint/2010/main" val="306145762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3" descr="08_18_Figu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6999" y="1371600"/>
            <a:ext cx="4016375" cy="308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3" name="Rectangle 2"/>
          <p:cNvSpPr>
            <a:spLocks noGrp="1" noChangeArrowheads="1"/>
          </p:cNvSpPr>
          <p:nvPr>
            <p:ph type="ctrTitle"/>
          </p:nvPr>
        </p:nvSpPr>
        <p:spPr>
          <a:xfrm>
            <a:off x="152400" y="0"/>
            <a:ext cx="7661275" cy="304800"/>
          </a:xfrm>
          <a:noFill/>
        </p:spPr>
        <p:txBody>
          <a:bodyPr anchor="t"/>
          <a:lstStyle/>
          <a:p>
            <a:pPr algn="l"/>
            <a:r>
              <a:rPr lang="en-US" altLang="en-US" sz="1200" smtClean="0"/>
              <a:t>Figure 8.18</a:t>
            </a:r>
          </a:p>
        </p:txBody>
      </p:sp>
      <p:sp>
        <p:nvSpPr>
          <p:cNvPr id="61444" name="TextBox 1"/>
          <p:cNvSpPr txBox="1">
            <a:spLocks noChangeArrowheads="1"/>
          </p:cNvSpPr>
          <p:nvPr/>
        </p:nvSpPr>
        <p:spPr bwMode="auto">
          <a:xfrm>
            <a:off x="1169987" y="381000"/>
            <a:ext cx="7010400" cy="769938"/>
          </a:xfrm>
          <a:prstGeom prst="rect">
            <a:avLst/>
          </a:prstGeom>
          <a:solidFill>
            <a:srgbClr val="99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4400" dirty="0"/>
              <a:t>Torque Causes Rotation</a:t>
            </a:r>
          </a:p>
        </p:txBody>
      </p:sp>
      <p:sp>
        <p:nvSpPr>
          <p:cNvPr id="61445" name="TextBox 1"/>
          <p:cNvSpPr txBox="1">
            <a:spLocks noChangeArrowheads="1"/>
          </p:cNvSpPr>
          <p:nvPr/>
        </p:nvSpPr>
        <p:spPr bwMode="auto">
          <a:xfrm>
            <a:off x="533400" y="4724400"/>
            <a:ext cx="8124827"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600" dirty="0" smtClean="0"/>
              <a:t>Axis of Rotation?</a:t>
            </a:r>
          </a:p>
          <a:p>
            <a:pPr algn="ctr" eaLnBrk="1" hangingPunct="1"/>
            <a:r>
              <a:rPr lang="en-US" altLang="en-US" sz="3600" dirty="0" smtClean="0"/>
              <a:t>Clockwise rotation is positive</a:t>
            </a:r>
          </a:p>
          <a:p>
            <a:pPr algn="ctr" eaLnBrk="1" hangingPunct="1"/>
            <a:r>
              <a:rPr lang="en-US" altLang="en-US" sz="3600" dirty="0" smtClean="0"/>
              <a:t>Counterclockwise rotation is negative</a:t>
            </a:r>
            <a:endParaRPr lang="en-US" altLang="en-US" sz="3600" dirty="0"/>
          </a:p>
        </p:txBody>
      </p:sp>
    </p:spTree>
    <p:extLst>
      <p:ext uri="{BB962C8B-B14F-4D97-AF65-F5344CB8AC3E}">
        <p14:creationId xmlns:p14="http://schemas.microsoft.com/office/powerpoint/2010/main" val="42917941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3" descr="08_18_Figu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7425" y="2209800"/>
            <a:ext cx="3566080" cy="27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3" name="Rectangle 2"/>
          <p:cNvSpPr>
            <a:spLocks noGrp="1" noChangeArrowheads="1"/>
          </p:cNvSpPr>
          <p:nvPr>
            <p:ph type="ctrTitle"/>
          </p:nvPr>
        </p:nvSpPr>
        <p:spPr>
          <a:xfrm>
            <a:off x="152400" y="0"/>
            <a:ext cx="7661275" cy="304800"/>
          </a:xfrm>
          <a:noFill/>
        </p:spPr>
        <p:txBody>
          <a:bodyPr anchor="t"/>
          <a:lstStyle/>
          <a:p>
            <a:pPr algn="l"/>
            <a:r>
              <a:rPr lang="en-US" altLang="en-US" sz="1200" smtClean="0"/>
              <a:t>Figure 8.18</a:t>
            </a:r>
          </a:p>
        </p:txBody>
      </p:sp>
      <p:sp>
        <p:nvSpPr>
          <p:cNvPr id="61444" name="TextBox 1"/>
          <p:cNvSpPr txBox="1">
            <a:spLocks noChangeArrowheads="1"/>
          </p:cNvSpPr>
          <p:nvPr/>
        </p:nvSpPr>
        <p:spPr bwMode="auto">
          <a:xfrm>
            <a:off x="1169987" y="381000"/>
            <a:ext cx="7010400" cy="769938"/>
          </a:xfrm>
          <a:prstGeom prst="rect">
            <a:avLst/>
          </a:prstGeom>
          <a:solidFill>
            <a:srgbClr val="99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4400" dirty="0"/>
              <a:t>Torque Causes Rotation</a:t>
            </a:r>
          </a:p>
        </p:txBody>
      </p:sp>
      <p:sp>
        <p:nvSpPr>
          <p:cNvPr id="61445" name="TextBox 1"/>
          <p:cNvSpPr txBox="1">
            <a:spLocks noChangeArrowheads="1"/>
          </p:cNvSpPr>
          <p:nvPr/>
        </p:nvSpPr>
        <p:spPr bwMode="auto">
          <a:xfrm>
            <a:off x="688253" y="1396056"/>
            <a:ext cx="7464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dirty="0" smtClean="0"/>
              <a:t>Torque = Force x Lever Arm</a:t>
            </a:r>
            <a:endParaRPr lang="en-US" altLang="en-US" sz="2800" dirty="0"/>
          </a:p>
        </p:txBody>
      </p:sp>
      <p:sp>
        <p:nvSpPr>
          <p:cNvPr id="2" name="TextBox 1"/>
          <p:cNvSpPr txBox="1"/>
          <p:nvPr/>
        </p:nvSpPr>
        <p:spPr>
          <a:xfrm>
            <a:off x="1623362" y="5257800"/>
            <a:ext cx="5646450" cy="584775"/>
          </a:xfrm>
          <a:prstGeom prst="rect">
            <a:avLst/>
          </a:prstGeom>
          <a:noFill/>
        </p:spPr>
        <p:txBody>
          <a:bodyPr wrap="square" rtlCol="0">
            <a:spAutoFit/>
          </a:bodyPr>
          <a:lstStyle/>
          <a:p>
            <a:r>
              <a:rPr lang="en-US" sz="3200" dirty="0" smtClean="0"/>
              <a:t>Girl: (250 N) x (3 m) = +750 </a:t>
            </a:r>
            <a:r>
              <a:rPr lang="en-US" sz="3200" dirty="0" err="1" smtClean="0"/>
              <a:t>N·m</a:t>
            </a:r>
            <a:endParaRPr lang="en-US" sz="3200" dirty="0"/>
          </a:p>
        </p:txBody>
      </p:sp>
      <p:sp>
        <p:nvSpPr>
          <p:cNvPr id="7" name="TextBox 6"/>
          <p:cNvSpPr txBox="1"/>
          <p:nvPr/>
        </p:nvSpPr>
        <p:spPr>
          <a:xfrm>
            <a:off x="1886453" y="5985164"/>
            <a:ext cx="5520317" cy="584775"/>
          </a:xfrm>
          <a:prstGeom prst="rect">
            <a:avLst/>
          </a:prstGeom>
          <a:noFill/>
        </p:spPr>
        <p:txBody>
          <a:bodyPr wrap="square" rtlCol="0">
            <a:spAutoFit/>
          </a:bodyPr>
          <a:lstStyle/>
          <a:p>
            <a:r>
              <a:rPr lang="en-US" sz="3200" dirty="0" smtClean="0"/>
              <a:t>Boy: (250 N) x (3 m) = -750 </a:t>
            </a:r>
            <a:r>
              <a:rPr lang="en-US" sz="3200" dirty="0" err="1" smtClean="0"/>
              <a:t>N·m</a:t>
            </a:r>
            <a:endParaRPr lang="en-US" sz="3200" dirty="0"/>
          </a:p>
        </p:txBody>
      </p:sp>
    </p:spTree>
    <p:extLst>
      <p:ext uri="{BB962C8B-B14F-4D97-AF65-F5344CB8AC3E}">
        <p14:creationId xmlns:p14="http://schemas.microsoft.com/office/powerpoint/2010/main" val="12533028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3" descr="08_18_Fig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0625" y="1462088"/>
            <a:ext cx="4429125" cy="339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3" name="Rectangle 2"/>
          <p:cNvSpPr>
            <a:spLocks noGrp="1" noChangeArrowheads="1"/>
          </p:cNvSpPr>
          <p:nvPr>
            <p:ph type="ctrTitle"/>
          </p:nvPr>
        </p:nvSpPr>
        <p:spPr>
          <a:xfrm>
            <a:off x="152400" y="0"/>
            <a:ext cx="7661275" cy="304800"/>
          </a:xfrm>
          <a:noFill/>
        </p:spPr>
        <p:txBody>
          <a:bodyPr anchor="t"/>
          <a:lstStyle/>
          <a:p>
            <a:pPr algn="l"/>
            <a:r>
              <a:rPr lang="en-US" altLang="en-US" sz="1200" smtClean="0"/>
              <a:t>Figure 8.18</a:t>
            </a:r>
          </a:p>
        </p:txBody>
      </p:sp>
      <p:sp>
        <p:nvSpPr>
          <p:cNvPr id="61444" name="TextBox 1"/>
          <p:cNvSpPr txBox="1">
            <a:spLocks noChangeArrowheads="1"/>
          </p:cNvSpPr>
          <p:nvPr/>
        </p:nvSpPr>
        <p:spPr bwMode="auto">
          <a:xfrm>
            <a:off x="1169987" y="381000"/>
            <a:ext cx="7010400" cy="769938"/>
          </a:xfrm>
          <a:prstGeom prst="rect">
            <a:avLst/>
          </a:prstGeom>
          <a:solidFill>
            <a:srgbClr val="99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4400" dirty="0"/>
              <a:t>Torque Causes Rotation</a:t>
            </a:r>
          </a:p>
        </p:txBody>
      </p:sp>
      <p:sp>
        <p:nvSpPr>
          <p:cNvPr id="61445" name="TextBox 1"/>
          <p:cNvSpPr txBox="1">
            <a:spLocks noChangeArrowheads="1"/>
          </p:cNvSpPr>
          <p:nvPr/>
        </p:nvSpPr>
        <p:spPr bwMode="auto">
          <a:xfrm>
            <a:off x="942975" y="5181600"/>
            <a:ext cx="74644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600"/>
              <a:t>Equal and opposite torque results in equilibrium</a:t>
            </a:r>
          </a:p>
        </p:txBody>
      </p:sp>
    </p:spTree>
    <p:extLst>
      <p:ext uri="{BB962C8B-B14F-4D97-AF65-F5344CB8AC3E}">
        <p14:creationId xmlns:p14="http://schemas.microsoft.com/office/powerpoint/2010/main" val="47899082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dev.physicslab.org/img/b044bd73-4e10-474d-b6b3-e30c1bd98d8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617" y="1371600"/>
            <a:ext cx="6885021"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102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228600"/>
            <a:ext cx="9144000" cy="1009650"/>
          </a:xfrm>
        </p:spPr>
        <p:txBody>
          <a:bodyPr/>
          <a:lstStyle/>
          <a:p>
            <a:pPr eaLnBrk="1" hangingPunct="1"/>
            <a:r>
              <a:rPr lang="en-US" altLang="en-US" sz="4000" dirty="0" smtClean="0"/>
              <a:t>What we will cover tonight:</a:t>
            </a:r>
          </a:p>
        </p:txBody>
      </p:sp>
      <p:sp>
        <p:nvSpPr>
          <p:cNvPr id="3075" name="Rectangle 3"/>
          <p:cNvSpPr>
            <a:spLocks noGrp="1" noChangeArrowheads="1"/>
          </p:cNvSpPr>
          <p:nvPr>
            <p:ph type="body" idx="1"/>
          </p:nvPr>
        </p:nvSpPr>
        <p:spPr>
          <a:xfrm>
            <a:off x="1058863" y="1466850"/>
            <a:ext cx="8296275" cy="5243513"/>
          </a:xfrm>
        </p:spPr>
        <p:txBody>
          <a:bodyPr/>
          <a:lstStyle/>
          <a:p>
            <a:pPr eaLnBrk="1" hangingPunct="1"/>
            <a:r>
              <a:rPr lang="en-US" altLang="en-US" sz="2800" b="1" dirty="0" smtClean="0"/>
              <a:t>Circular Motion	 </a:t>
            </a:r>
          </a:p>
          <a:p>
            <a:pPr eaLnBrk="1" hangingPunct="1"/>
            <a:r>
              <a:rPr lang="en-US" altLang="en-US" sz="2800" dirty="0" smtClean="0"/>
              <a:t>Rotational Inertia</a:t>
            </a:r>
          </a:p>
          <a:p>
            <a:pPr eaLnBrk="1" hangingPunct="1"/>
            <a:r>
              <a:rPr lang="en-US" altLang="en-US" sz="3600" b="1" dirty="0" smtClean="0">
                <a:solidFill>
                  <a:srgbClr val="FF0000"/>
                </a:solidFill>
              </a:rPr>
              <a:t>Torque</a:t>
            </a:r>
          </a:p>
          <a:p>
            <a:pPr eaLnBrk="1" hangingPunct="1"/>
            <a:r>
              <a:rPr lang="en-US" altLang="en-US" sz="3600" b="1" dirty="0" smtClean="0">
                <a:solidFill>
                  <a:srgbClr val="FF0000"/>
                </a:solidFill>
              </a:rPr>
              <a:t>Center of Mass and Center of Gravity</a:t>
            </a:r>
          </a:p>
          <a:p>
            <a:pPr eaLnBrk="1" hangingPunct="1"/>
            <a:r>
              <a:rPr lang="en-US" altLang="en-US" sz="2800" b="1" dirty="0" smtClean="0"/>
              <a:t>Centripetal Acceleration</a:t>
            </a:r>
          </a:p>
          <a:p>
            <a:pPr eaLnBrk="1" hangingPunct="1"/>
            <a:r>
              <a:rPr lang="en-US" altLang="en-US" sz="2800" b="1" dirty="0" smtClean="0"/>
              <a:t>Centripetal Force</a:t>
            </a:r>
          </a:p>
          <a:p>
            <a:pPr eaLnBrk="1" hangingPunct="1"/>
            <a:r>
              <a:rPr lang="en-US" altLang="en-US" sz="2800" dirty="0" smtClean="0"/>
              <a:t>Angular Momentum</a:t>
            </a:r>
          </a:p>
          <a:p>
            <a:pPr eaLnBrk="1" hangingPunct="1"/>
            <a:r>
              <a:rPr lang="en-US" altLang="en-US" sz="2800" dirty="0" smtClean="0"/>
              <a:t>Conservation of Angular Momentum</a:t>
            </a:r>
          </a:p>
        </p:txBody>
      </p:sp>
    </p:spTree>
    <p:extLst>
      <p:ext uri="{BB962C8B-B14F-4D97-AF65-F5344CB8AC3E}">
        <p14:creationId xmlns:p14="http://schemas.microsoft.com/office/powerpoint/2010/main" val="35176625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http://dev.physicslab.org/img/df66b94b-9693-446f-aa94-b5d07b6a8fdb.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587133"/>
            <a:ext cx="1123950" cy="1397733"/>
          </a:xfrm>
          <a:prstGeom prst="rect">
            <a:avLst/>
          </a:prstGeom>
          <a:noFill/>
          <a:extLst>
            <a:ext uri="{909E8E84-426E-40dd-AFC4-6F175D3DCCD1}">
              <a14:hiddenFill xmlns:a14="http://schemas.microsoft.com/office/drawing/2010/main">
                <a:solidFill>
                  <a:srgbClr val="FFFFFF"/>
                </a:solidFill>
              </a14:hiddenFill>
            </a:ext>
          </a:extLst>
        </p:spPr>
      </p:pic>
      <p:pic>
        <p:nvPicPr>
          <p:cNvPr id="25602" name="Picture 2" descr="http://dev.physicslab.org/img/c8ea8b0e-6258-4f52-94c8-6c26299fbc4a.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1829" y="1684055"/>
            <a:ext cx="1494692"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5603" name="Picture 3" descr="http://dev.physicslab.org/img/390efae7-29bf-4695-9dc0-70403d9878a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8558" y="3348987"/>
            <a:ext cx="1095375" cy="1412457"/>
          </a:xfrm>
          <a:prstGeom prst="rect">
            <a:avLst/>
          </a:prstGeom>
          <a:noFill/>
          <a:extLst>
            <a:ext uri="{909E8E84-426E-40dd-AFC4-6F175D3DCCD1}">
              <a14:hiddenFill xmlns:a14="http://schemas.microsoft.com/office/drawing/2010/main">
                <a:solidFill>
                  <a:srgbClr val="FFFFFF"/>
                </a:solidFill>
              </a14:hiddenFill>
            </a:ext>
          </a:extLst>
        </p:spPr>
      </p:pic>
      <p:pic>
        <p:nvPicPr>
          <p:cNvPr id="25604" name="Picture 4" descr="http://dev.physicslab.org/img/523343b3-a569-4450-9170-932307d1707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1684055"/>
            <a:ext cx="1405338" cy="108211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334491" y="489466"/>
            <a:ext cx="6781800" cy="646331"/>
          </a:xfrm>
          <a:prstGeom prst="rect">
            <a:avLst/>
          </a:prstGeom>
          <a:noFill/>
        </p:spPr>
        <p:txBody>
          <a:bodyPr wrap="square" rtlCol="0">
            <a:spAutoFit/>
          </a:bodyPr>
          <a:lstStyle/>
          <a:p>
            <a:r>
              <a:rPr lang="en-US" sz="3600" dirty="0" smtClean="0"/>
              <a:t>Torque Causes Rotation</a:t>
            </a:r>
            <a:endParaRPr lang="en-US" sz="3600" dirty="0"/>
          </a:p>
        </p:txBody>
      </p:sp>
      <p:pic>
        <p:nvPicPr>
          <p:cNvPr id="25605" name="Picture 5" descr="http://dev.physicslab.org/img/f2808e66-1276-4f7b-9ab3-a790ad01a3b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8981" y="3399320"/>
            <a:ext cx="1365560" cy="1072940"/>
          </a:xfrm>
          <a:prstGeom prst="rect">
            <a:avLst/>
          </a:prstGeom>
          <a:noFill/>
          <a:extLst>
            <a:ext uri="{909E8E84-426E-40dd-AFC4-6F175D3DCCD1}">
              <a14:hiddenFill xmlns:a14="http://schemas.microsoft.com/office/drawing/2010/main">
                <a:solidFill>
                  <a:srgbClr val="FFFFFF"/>
                </a:solidFill>
              </a14:hiddenFill>
            </a:ext>
          </a:extLst>
        </p:spPr>
      </p:pic>
      <p:pic>
        <p:nvPicPr>
          <p:cNvPr id="25606" name="Picture 6" descr="http://dev.physicslab.org/img/8813b8df-db46-4170-ba92-823044487d89.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9200" y="3384722"/>
            <a:ext cx="1459643" cy="1164765"/>
          </a:xfrm>
          <a:prstGeom prst="rect">
            <a:avLst/>
          </a:prstGeom>
          <a:noFill/>
          <a:extLst>
            <a:ext uri="{909E8E84-426E-40dd-AFC4-6F175D3DCCD1}">
              <a14:hiddenFill xmlns:a14="http://schemas.microsoft.com/office/drawing/2010/main">
                <a:solidFill>
                  <a:srgbClr val="FFFFFF"/>
                </a:solidFill>
              </a14:hiddenFill>
            </a:ext>
          </a:extLst>
        </p:spPr>
      </p:pic>
      <p:pic>
        <p:nvPicPr>
          <p:cNvPr id="25607" name="Picture 7" descr="http://dev.physicslab.org/img/0a848638-4507-441a-b4e1-526d9427d028.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4835" y="5183408"/>
            <a:ext cx="2094790" cy="1141192"/>
          </a:xfrm>
          <a:prstGeom prst="rect">
            <a:avLst/>
          </a:prstGeom>
          <a:noFill/>
          <a:extLst>
            <a:ext uri="{909E8E84-426E-40dd-AFC4-6F175D3DCCD1}">
              <a14:hiddenFill xmlns:a14="http://schemas.microsoft.com/office/drawing/2010/main">
                <a:solidFill>
                  <a:srgbClr val="FFFFFF"/>
                </a:solidFill>
              </a14:hiddenFill>
            </a:ext>
          </a:extLst>
        </p:spPr>
      </p:pic>
      <p:pic>
        <p:nvPicPr>
          <p:cNvPr id="25608" name="Picture 8" descr="http://dev.physicslab.org/img/eaba0ea8-7d47-4f36-9b61-a649125cfde8.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1727" y="5183408"/>
            <a:ext cx="1361641" cy="1414520"/>
          </a:xfrm>
          <a:prstGeom prst="rect">
            <a:avLst/>
          </a:prstGeom>
          <a:noFill/>
          <a:extLst>
            <a:ext uri="{909E8E84-426E-40dd-AFC4-6F175D3DCCD1}">
              <a14:hiddenFill xmlns:a14="http://schemas.microsoft.com/office/drawing/2010/main">
                <a:solidFill>
                  <a:srgbClr val="FFFFFF"/>
                </a:solidFill>
              </a14:hiddenFill>
            </a:ext>
          </a:extLst>
        </p:spPr>
      </p:pic>
      <p:pic>
        <p:nvPicPr>
          <p:cNvPr id="25609" name="Picture 9" descr="http://dev.physicslab.org/img/de7c884a-eaa2-4bfc-988f-239c14863e2c.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67952" y="5085260"/>
            <a:ext cx="871034" cy="1610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83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dev.physicslab.org/img/60749177-efde-452a-8f1a-66c863de4b3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990600"/>
            <a:ext cx="3604591" cy="1219200"/>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http://dev.physicslab.org/img/ff08c6cf-3b10-45bd-8e4b-f8d7b3891c7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142" y="2743200"/>
            <a:ext cx="3578087" cy="1524000"/>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descr="http://dev.physicslab.org/img/6e0e20a7-54e1-49b0-b8fc-1f32c947a03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8142" y="4862945"/>
            <a:ext cx="3723148" cy="1219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264727" y="796912"/>
            <a:ext cx="3429000" cy="830997"/>
          </a:xfrm>
          <a:prstGeom prst="rect">
            <a:avLst/>
          </a:prstGeom>
          <a:noFill/>
        </p:spPr>
        <p:txBody>
          <a:bodyPr wrap="square" rtlCol="0">
            <a:spAutoFit/>
          </a:bodyPr>
          <a:lstStyle/>
          <a:p>
            <a:r>
              <a:rPr lang="en-US" sz="2400" dirty="0" smtClean="0"/>
              <a:t>Knife edge under center of mass</a:t>
            </a:r>
            <a:endParaRPr lang="en-US" sz="2400" dirty="0"/>
          </a:p>
        </p:txBody>
      </p:sp>
      <p:sp>
        <p:nvSpPr>
          <p:cNvPr id="3" name="TextBox 2"/>
          <p:cNvSpPr txBox="1"/>
          <p:nvPr/>
        </p:nvSpPr>
        <p:spPr>
          <a:xfrm>
            <a:off x="4959927" y="2743200"/>
            <a:ext cx="4038600" cy="830997"/>
          </a:xfrm>
          <a:prstGeom prst="rect">
            <a:avLst/>
          </a:prstGeom>
          <a:noFill/>
        </p:spPr>
        <p:txBody>
          <a:bodyPr wrap="square" rtlCol="0">
            <a:spAutoFit/>
          </a:bodyPr>
          <a:lstStyle/>
          <a:p>
            <a:r>
              <a:rPr lang="en-US" sz="2400" dirty="0" smtClean="0"/>
              <a:t>Knife edge not under center of mass, produces a torque </a:t>
            </a:r>
            <a:endParaRPr lang="en-US" sz="2400" dirty="0"/>
          </a:p>
        </p:txBody>
      </p:sp>
      <p:sp>
        <p:nvSpPr>
          <p:cNvPr id="4" name="TextBox 3"/>
          <p:cNvSpPr txBox="1"/>
          <p:nvPr/>
        </p:nvSpPr>
        <p:spPr>
          <a:xfrm>
            <a:off x="4959927" y="4318383"/>
            <a:ext cx="4038600" cy="2308324"/>
          </a:xfrm>
          <a:prstGeom prst="rect">
            <a:avLst/>
          </a:prstGeom>
          <a:noFill/>
        </p:spPr>
        <p:txBody>
          <a:bodyPr wrap="square" rtlCol="0">
            <a:spAutoFit/>
          </a:bodyPr>
          <a:lstStyle/>
          <a:p>
            <a:r>
              <a:rPr lang="en-US" sz="2400" dirty="0" smtClean="0">
                <a:effectLst/>
              </a:rPr>
              <a:t>If a mass having the same weight of the beam is placed equidistant from the pivot on the opposite side, the beam will once again be brought back to equilibrium</a:t>
            </a:r>
            <a:endParaRPr lang="en-US" sz="2400" dirty="0"/>
          </a:p>
        </p:txBody>
      </p:sp>
    </p:spTree>
    <p:extLst>
      <p:ext uri="{BB962C8B-B14F-4D97-AF65-F5344CB8AC3E}">
        <p14:creationId xmlns:p14="http://schemas.microsoft.com/office/powerpoint/2010/main" val="2971612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ev.physicslab.org/img/6b64afff-5ef6-4e9e-90c2-ade2c5dcadd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905000"/>
            <a:ext cx="6555267" cy="335680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43000" y="685800"/>
            <a:ext cx="6477000" cy="646331"/>
          </a:xfrm>
          <a:prstGeom prst="rect">
            <a:avLst/>
          </a:prstGeom>
          <a:noFill/>
        </p:spPr>
        <p:txBody>
          <a:bodyPr wrap="square" rtlCol="0">
            <a:spAutoFit/>
          </a:bodyPr>
          <a:lstStyle/>
          <a:p>
            <a:r>
              <a:rPr lang="en-US" sz="3600" dirty="0" smtClean="0"/>
              <a:t>Using Torque to Mass a Paper </a:t>
            </a:r>
            <a:r>
              <a:rPr lang="en-US" sz="3600" dirty="0"/>
              <a:t>C</a:t>
            </a:r>
            <a:r>
              <a:rPr lang="en-US" sz="3600" dirty="0" smtClean="0"/>
              <a:t>lip</a:t>
            </a:r>
            <a:endParaRPr lang="en-US" sz="3600" dirty="0"/>
          </a:p>
        </p:txBody>
      </p:sp>
    </p:spTree>
    <p:extLst>
      <p:ext uri="{BB962C8B-B14F-4D97-AF65-F5344CB8AC3E}">
        <p14:creationId xmlns:p14="http://schemas.microsoft.com/office/powerpoint/2010/main" val="3285653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4" descr="http://phys150.wikispaces.com/file/view/broom.jpg/31676703/438x146/broom.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599" y="3489489"/>
            <a:ext cx="6816725"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887551" y="6096000"/>
            <a:ext cx="2895600" cy="523220"/>
          </a:xfrm>
          <a:prstGeom prst="rect">
            <a:avLst/>
          </a:prstGeom>
          <a:noFill/>
        </p:spPr>
        <p:txBody>
          <a:bodyPr wrap="square" rtlCol="0">
            <a:spAutoFit/>
          </a:bodyPr>
          <a:lstStyle/>
          <a:p>
            <a:r>
              <a:rPr lang="en-US" sz="2800" dirty="0" smtClean="0"/>
              <a:t>Rotation Point</a:t>
            </a:r>
            <a:endParaRPr lang="en-US" sz="2800" dirty="0"/>
          </a:p>
        </p:txBody>
      </p:sp>
      <p:sp>
        <p:nvSpPr>
          <p:cNvPr id="3" name="TextBox 2"/>
          <p:cNvSpPr txBox="1"/>
          <p:nvPr/>
        </p:nvSpPr>
        <p:spPr>
          <a:xfrm>
            <a:off x="1404216" y="2557560"/>
            <a:ext cx="3810000" cy="523220"/>
          </a:xfrm>
          <a:prstGeom prst="rect">
            <a:avLst/>
          </a:prstGeom>
          <a:noFill/>
        </p:spPr>
        <p:txBody>
          <a:bodyPr wrap="square" rtlCol="0">
            <a:spAutoFit/>
          </a:bodyPr>
          <a:lstStyle/>
          <a:p>
            <a:r>
              <a:rPr lang="en-US" sz="2800" dirty="0" smtClean="0"/>
              <a:t>Length of lever arm</a:t>
            </a:r>
            <a:endParaRPr lang="en-US" sz="2800" dirty="0"/>
          </a:p>
        </p:txBody>
      </p:sp>
      <p:sp>
        <p:nvSpPr>
          <p:cNvPr id="6" name="TextBox 5"/>
          <p:cNvSpPr txBox="1"/>
          <p:nvPr/>
        </p:nvSpPr>
        <p:spPr>
          <a:xfrm>
            <a:off x="5943600" y="2557560"/>
            <a:ext cx="3733800" cy="523220"/>
          </a:xfrm>
          <a:prstGeom prst="rect">
            <a:avLst/>
          </a:prstGeom>
          <a:noFill/>
        </p:spPr>
        <p:txBody>
          <a:bodyPr wrap="square" rtlCol="0">
            <a:spAutoFit/>
          </a:bodyPr>
          <a:lstStyle/>
          <a:p>
            <a:r>
              <a:rPr lang="en-US" sz="2800" dirty="0" smtClean="0"/>
              <a:t>Length of lever arm</a:t>
            </a:r>
            <a:endParaRPr lang="en-US" sz="2800" dirty="0"/>
          </a:p>
        </p:txBody>
      </p:sp>
      <p:sp>
        <p:nvSpPr>
          <p:cNvPr id="4" name="TextBox 3"/>
          <p:cNvSpPr txBox="1"/>
          <p:nvPr/>
        </p:nvSpPr>
        <p:spPr>
          <a:xfrm>
            <a:off x="3254664" y="4953128"/>
            <a:ext cx="2654300" cy="523220"/>
          </a:xfrm>
          <a:prstGeom prst="rect">
            <a:avLst/>
          </a:prstGeom>
          <a:noFill/>
        </p:spPr>
        <p:txBody>
          <a:bodyPr wrap="square" rtlCol="0">
            <a:spAutoFit/>
          </a:bodyPr>
          <a:lstStyle/>
          <a:p>
            <a:r>
              <a:rPr lang="en-US" sz="2800" dirty="0" smtClean="0"/>
              <a:t>weight</a:t>
            </a:r>
            <a:endParaRPr lang="en-US" sz="2800" dirty="0"/>
          </a:p>
        </p:txBody>
      </p:sp>
      <p:sp>
        <p:nvSpPr>
          <p:cNvPr id="8" name="TextBox 7"/>
          <p:cNvSpPr txBox="1"/>
          <p:nvPr/>
        </p:nvSpPr>
        <p:spPr>
          <a:xfrm>
            <a:off x="7543800" y="5361069"/>
            <a:ext cx="2654300" cy="523220"/>
          </a:xfrm>
          <a:prstGeom prst="rect">
            <a:avLst/>
          </a:prstGeom>
          <a:noFill/>
        </p:spPr>
        <p:txBody>
          <a:bodyPr wrap="square" rtlCol="0">
            <a:spAutoFit/>
          </a:bodyPr>
          <a:lstStyle/>
          <a:p>
            <a:r>
              <a:rPr lang="en-US" sz="2800" dirty="0" smtClean="0"/>
              <a:t>weight</a:t>
            </a:r>
            <a:endParaRPr lang="en-US" sz="2800" dirty="0"/>
          </a:p>
        </p:txBody>
      </p:sp>
      <p:sp>
        <p:nvSpPr>
          <p:cNvPr id="9" name="Rectangle 8"/>
          <p:cNvSpPr/>
          <p:nvPr/>
        </p:nvSpPr>
        <p:spPr>
          <a:xfrm>
            <a:off x="753314" y="304800"/>
            <a:ext cx="7799294" cy="1569660"/>
          </a:xfrm>
          <a:prstGeom prst="rect">
            <a:avLst/>
          </a:prstGeom>
        </p:spPr>
        <p:txBody>
          <a:bodyPr wrap="square">
            <a:spAutoFit/>
          </a:bodyPr>
          <a:lstStyle/>
          <a:p>
            <a:r>
              <a:rPr lang="en-US" sz="2400" dirty="0" smtClean="0">
                <a:effectLst/>
              </a:rPr>
              <a:t>The center of mass is the point where all of the mass of the object is concentrated. When an object is supported at its center of mass there is no </a:t>
            </a:r>
            <a:r>
              <a:rPr lang="en-US" sz="2400" dirty="0" smtClean="0">
                <a:effectLst/>
                <a:hlinkClick r:id="rId4"/>
              </a:rPr>
              <a:t>net torque</a:t>
            </a:r>
            <a:r>
              <a:rPr lang="en-US" sz="2400" dirty="0" smtClean="0">
                <a:effectLst/>
              </a:rPr>
              <a:t> acting on the body and it will remain in static equilibrium</a:t>
            </a:r>
            <a:endParaRPr lang="en-US" sz="2400" dirty="0"/>
          </a:p>
        </p:txBody>
      </p:sp>
      <p:cxnSp>
        <p:nvCxnSpPr>
          <p:cNvPr id="7" name="Straight Arrow Connector 6"/>
          <p:cNvCxnSpPr/>
          <p:nvPr/>
        </p:nvCxnSpPr>
        <p:spPr>
          <a:xfrm flipV="1">
            <a:off x="6172200" y="4626139"/>
            <a:ext cx="0" cy="146986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887066" y="4411393"/>
            <a:ext cx="0" cy="51791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7810500" y="4871371"/>
            <a:ext cx="76200" cy="60497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244599" y="3352800"/>
            <a:ext cx="454660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172200" y="3352800"/>
            <a:ext cx="762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07761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idx="4294967295"/>
          </p:nvPr>
        </p:nvSpPr>
        <p:spPr>
          <a:xfrm>
            <a:off x="0" y="155575"/>
            <a:ext cx="9144000" cy="1009650"/>
          </a:xfrm>
        </p:spPr>
        <p:txBody>
          <a:bodyPr/>
          <a:lstStyle/>
          <a:p>
            <a:pPr eaLnBrk="1" hangingPunct="1"/>
            <a:r>
              <a:rPr lang="en-US" altLang="en-US" sz="4000" smtClean="0"/>
              <a:t>Center of Mass and Center of Gravity</a:t>
            </a:r>
          </a:p>
        </p:txBody>
      </p:sp>
      <p:sp>
        <p:nvSpPr>
          <p:cNvPr id="86019" name="Rectangle 3"/>
          <p:cNvSpPr>
            <a:spLocks noGrp="1" noChangeArrowheads="1"/>
          </p:cNvSpPr>
          <p:nvPr>
            <p:ph type="body" idx="4294967295"/>
          </p:nvPr>
        </p:nvSpPr>
        <p:spPr>
          <a:xfrm>
            <a:off x="412750" y="1327150"/>
            <a:ext cx="8296275" cy="5243513"/>
          </a:xfrm>
        </p:spPr>
        <p:txBody>
          <a:bodyPr/>
          <a:lstStyle/>
          <a:p>
            <a:r>
              <a:rPr lang="en-US" altLang="en-US" b="1" smtClean="0"/>
              <a:t>Center of mass</a:t>
            </a:r>
            <a:r>
              <a:rPr lang="en-US" altLang="en-US" smtClean="0"/>
              <a:t> is the average position of all the mass that makes up the object. </a:t>
            </a:r>
          </a:p>
          <a:p>
            <a:endParaRPr lang="en-US" altLang="en-US" b="1" smtClean="0"/>
          </a:p>
          <a:p>
            <a:r>
              <a:rPr lang="en-US" altLang="en-US" b="1" smtClean="0"/>
              <a:t>Center of gravity (CG) </a:t>
            </a:r>
            <a:r>
              <a:rPr lang="en-US" altLang="en-US" smtClean="0"/>
              <a:t>is the average position of weight distribution. </a:t>
            </a:r>
          </a:p>
          <a:p>
            <a:pPr lvl="1"/>
            <a:r>
              <a:rPr lang="en-US" altLang="en-US" smtClean="0"/>
              <a:t>Since weight and mass are proportional, center of gravity and center of mass usually refer to the same point of an object.</a:t>
            </a:r>
          </a:p>
        </p:txBody>
      </p:sp>
    </p:spTree>
    <p:extLst>
      <p:ext uri="{BB962C8B-B14F-4D97-AF65-F5344CB8AC3E}">
        <p14:creationId xmlns:p14="http://schemas.microsoft.com/office/powerpoint/2010/main" val="402388331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7775" y="609600"/>
            <a:ext cx="6629400" cy="1077218"/>
          </a:xfrm>
          <a:prstGeom prst="rect">
            <a:avLst/>
          </a:prstGeom>
          <a:noFill/>
        </p:spPr>
        <p:txBody>
          <a:bodyPr wrap="square" rtlCol="0">
            <a:spAutoFit/>
          </a:bodyPr>
          <a:lstStyle/>
          <a:p>
            <a:pPr algn="ctr"/>
            <a:r>
              <a:rPr lang="en-US" sz="3200" dirty="0" smtClean="0"/>
              <a:t> Determine the Center of Mass of Contiguous United States</a:t>
            </a:r>
            <a:endParaRPr lang="en-US" sz="3200" dirty="0"/>
          </a:p>
        </p:txBody>
      </p:sp>
      <p:pic>
        <p:nvPicPr>
          <p:cNvPr id="9220" name="Picture 4" descr="Map of the United States, the text version is be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675" y="1707600"/>
            <a:ext cx="7467600" cy="4669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466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2" descr="http://dev.physicslab.org/img/3a0df1f6-77c8-4f8e-85c3-a53732be659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7963" y="4114334"/>
            <a:ext cx="1969435" cy="1763835"/>
          </a:xfrm>
          <a:prstGeom prst="rect">
            <a:avLst/>
          </a:prstGeom>
          <a:noFill/>
          <a:extLst>
            <a:ext uri="{909E8E84-426E-40dd-AFC4-6F175D3DCCD1}">
              <a14:hiddenFill xmlns:a14="http://schemas.microsoft.com/office/drawing/2010/main">
                <a:solidFill>
                  <a:srgbClr val="FFFFFF"/>
                </a:solidFill>
              </a14:hiddenFill>
            </a:ext>
          </a:extLst>
        </p:spPr>
      </p:pic>
      <p:pic>
        <p:nvPicPr>
          <p:cNvPr id="139268" name="Picture 4" descr="http://dev.physicslab.org/img/fa5a9ad8-5b78-429c-93c7-2f12a32eaca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588" y="3962400"/>
            <a:ext cx="1721224" cy="2067704"/>
          </a:xfrm>
          <a:prstGeom prst="rect">
            <a:avLst/>
          </a:prstGeom>
          <a:noFill/>
          <a:extLst>
            <a:ext uri="{909E8E84-426E-40dd-AFC4-6F175D3DCCD1}">
              <a14:hiddenFill xmlns:a14="http://schemas.microsoft.com/office/drawing/2010/main">
                <a:solidFill>
                  <a:srgbClr val="FFFFFF"/>
                </a:solidFill>
              </a14:hiddenFill>
            </a:ext>
          </a:extLst>
        </p:spPr>
      </p:pic>
      <p:pic>
        <p:nvPicPr>
          <p:cNvPr id="139270" name="Picture 6" descr="http://dev.physicslab.org/img/024bd1d6-c3a3-45de-8140-07a3797dbf25.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7370" y="4036610"/>
            <a:ext cx="1832536" cy="191928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39586" y="1158442"/>
            <a:ext cx="7826187" cy="2246769"/>
          </a:xfrm>
          <a:prstGeom prst="rect">
            <a:avLst/>
          </a:prstGeom>
        </p:spPr>
        <p:txBody>
          <a:bodyPr wrap="square">
            <a:spAutoFit/>
          </a:bodyPr>
          <a:lstStyle/>
          <a:p>
            <a:r>
              <a:rPr lang="en-US" sz="2800" dirty="0" smtClean="0">
                <a:effectLst/>
              </a:rPr>
              <a:t>Suspend the mass from several points and trace the plumb line's location. </a:t>
            </a:r>
            <a:r>
              <a:rPr lang="en-US" sz="2800" dirty="0"/>
              <a:t>T</a:t>
            </a:r>
            <a:r>
              <a:rPr lang="en-US" sz="2800" dirty="0" smtClean="0">
                <a:effectLst/>
              </a:rPr>
              <a:t>he center of mass will fall below the suspension point (to reduce any torques from the object's weight) the center of mass will be at the intersection of all of the plumb lines</a:t>
            </a:r>
            <a:endParaRPr lang="en-US" sz="2800" dirty="0"/>
          </a:p>
        </p:txBody>
      </p:sp>
      <p:sp>
        <p:nvSpPr>
          <p:cNvPr id="3" name="TextBox 2"/>
          <p:cNvSpPr txBox="1"/>
          <p:nvPr/>
        </p:nvSpPr>
        <p:spPr>
          <a:xfrm>
            <a:off x="739588" y="304800"/>
            <a:ext cx="7920318" cy="646331"/>
          </a:xfrm>
          <a:prstGeom prst="rect">
            <a:avLst/>
          </a:prstGeom>
          <a:noFill/>
        </p:spPr>
        <p:txBody>
          <a:bodyPr wrap="square" rtlCol="0">
            <a:spAutoFit/>
          </a:bodyPr>
          <a:lstStyle/>
          <a:p>
            <a:pPr algn="ctr"/>
            <a:r>
              <a:rPr lang="en-US" sz="3600" dirty="0" smtClean="0"/>
              <a:t>Determining Center of Mass</a:t>
            </a:r>
            <a:endParaRPr lang="en-US" sz="3600" dirty="0"/>
          </a:p>
        </p:txBody>
      </p:sp>
    </p:spTree>
    <p:extLst>
      <p:ext uri="{BB962C8B-B14F-4D97-AF65-F5344CB8AC3E}">
        <p14:creationId xmlns:p14="http://schemas.microsoft.com/office/powerpoint/2010/main" val="14190010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a:xfrm>
            <a:off x="0" y="144463"/>
            <a:ext cx="9144000" cy="1009650"/>
          </a:xfrm>
        </p:spPr>
        <p:txBody>
          <a:bodyPr/>
          <a:lstStyle/>
          <a:p>
            <a:pPr eaLnBrk="1" hangingPunct="1"/>
            <a:r>
              <a:rPr lang="en-US" altLang="en-US" sz="4000" dirty="0" smtClean="0"/>
              <a:t>Center of Mass</a:t>
            </a:r>
          </a:p>
        </p:txBody>
      </p:sp>
      <p:sp>
        <p:nvSpPr>
          <p:cNvPr id="87043" name="Rectangle 3"/>
          <p:cNvSpPr>
            <a:spLocks noGrp="1" noChangeArrowheads="1"/>
          </p:cNvSpPr>
          <p:nvPr>
            <p:ph type="body" idx="4294967295"/>
          </p:nvPr>
        </p:nvSpPr>
        <p:spPr>
          <a:xfrm>
            <a:off x="412751" y="1349375"/>
            <a:ext cx="7588250" cy="5243513"/>
          </a:xfrm>
        </p:spPr>
        <p:txBody>
          <a:bodyPr/>
          <a:lstStyle/>
          <a:p>
            <a:pPr>
              <a:buFontTx/>
              <a:buNone/>
            </a:pPr>
            <a:r>
              <a:rPr lang="en-US" altLang="en-US" dirty="0" smtClean="0"/>
              <a:t>Determine the Center of Mass of the Contiguous United States:</a:t>
            </a:r>
          </a:p>
        </p:txBody>
      </p:sp>
      <p:pic>
        <p:nvPicPr>
          <p:cNvPr id="87044" name="Picture 6" descr="08_26_Figure"/>
          <p:cNvPicPr>
            <a:picLocks noChangeAspect="1" noChangeArrowheads="1"/>
          </p:cNvPicPr>
          <p:nvPr/>
        </p:nvPicPr>
        <p:blipFill>
          <a:blip r:embed="rId2" cstate="print">
            <a:extLst>
              <a:ext uri="{28A0092B-C50C-407E-A947-70E740481C1C}">
                <a14:useLocalDpi xmlns:a14="http://schemas.microsoft.com/office/drawing/2010/main" val="0"/>
              </a:ext>
            </a:extLst>
          </a:blip>
          <a:srcRect b="2773"/>
          <a:stretch>
            <a:fillRect/>
          </a:stretch>
        </p:blipFill>
        <p:spPr bwMode="auto">
          <a:xfrm>
            <a:off x="5029200" y="2984638"/>
            <a:ext cx="2667000" cy="260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697146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le:Usa edcp location map.sv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981" y="1449408"/>
            <a:ext cx="8539837" cy="52840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37855" y="228600"/>
            <a:ext cx="6324600" cy="1569660"/>
          </a:xfrm>
          <a:prstGeom prst="rect">
            <a:avLst/>
          </a:prstGeom>
          <a:noFill/>
        </p:spPr>
        <p:txBody>
          <a:bodyPr wrap="square" rtlCol="0">
            <a:spAutoFit/>
          </a:bodyPr>
          <a:lstStyle/>
          <a:p>
            <a:pPr algn="ctr"/>
            <a:r>
              <a:rPr lang="en-US" sz="3200" dirty="0" smtClean="0"/>
              <a:t>Geographic Center of the Contiguous United States:</a:t>
            </a:r>
            <a:endParaRPr lang="en-US" sz="3200" dirty="0"/>
          </a:p>
          <a:p>
            <a:pPr algn="ctr"/>
            <a:r>
              <a:rPr lang="en-US" sz="3200" dirty="0" smtClean="0"/>
              <a:t>Lebanon, Kansas</a:t>
            </a:r>
            <a:endParaRPr lang="en-US" sz="3200" dirty="0"/>
          </a:p>
        </p:txBody>
      </p:sp>
      <p:sp>
        <p:nvSpPr>
          <p:cNvPr id="3" name="5-Point Star 2"/>
          <p:cNvSpPr/>
          <p:nvPr/>
        </p:nvSpPr>
        <p:spPr>
          <a:xfrm>
            <a:off x="3920836" y="3505200"/>
            <a:ext cx="419100" cy="46196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3388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upload.wikimedia.org/wikipedia/en/5/56/LebanonMarker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51759" y="838200"/>
            <a:ext cx="4707081" cy="627610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85800" y="304800"/>
            <a:ext cx="7239000" cy="1384995"/>
          </a:xfrm>
          <a:prstGeom prst="rect">
            <a:avLst/>
          </a:prstGeom>
        </p:spPr>
        <p:txBody>
          <a:bodyPr wrap="square">
            <a:spAutoFit/>
          </a:bodyPr>
          <a:lstStyle/>
          <a:p>
            <a:pPr algn="ctr"/>
            <a:r>
              <a:rPr lang="en-US" sz="2800" b="1" dirty="0"/>
              <a:t>The Geographical Center of the United States</a:t>
            </a:r>
            <a:r>
              <a:rPr lang="en-US" sz="2800" dirty="0"/>
              <a:t> </a:t>
            </a:r>
            <a:br>
              <a:rPr lang="en-US" sz="2800" dirty="0"/>
            </a:br>
            <a:r>
              <a:rPr lang="en-US" sz="2800" dirty="0"/>
              <a:t>Latitude 39 degrees 50 </a:t>
            </a:r>
            <a:r>
              <a:rPr lang="en-US" sz="2800" dirty="0" smtClean="0"/>
              <a:t>min.  </a:t>
            </a:r>
            <a:r>
              <a:rPr lang="en-US" sz="2800" dirty="0"/>
              <a:t>Longitude 98 degrees 35 </a:t>
            </a:r>
            <a:r>
              <a:rPr lang="en-US" sz="2800" dirty="0" smtClean="0"/>
              <a:t>min.</a:t>
            </a:r>
            <a:endParaRPr lang="en-US" sz="2800" dirty="0"/>
          </a:p>
        </p:txBody>
      </p:sp>
    </p:spTree>
    <p:extLst>
      <p:ext uri="{BB962C8B-B14F-4D97-AF65-F5344CB8AC3E}">
        <p14:creationId xmlns:p14="http://schemas.microsoft.com/office/powerpoint/2010/main" val="86079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0"/>
          <p:cNvSpPr>
            <a:spLocks/>
          </p:cNvSpPr>
          <p:nvPr/>
        </p:nvSpPr>
        <p:spPr bwMode="auto">
          <a:xfrm>
            <a:off x="322263" y="552450"/>
            <a:ext cx="849630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3600">
                <a:solidFill>
                  <a:srgbClr val="662A6D"/>
                </a:solidFill>
              </a:rPr>
              <a:t> Circular Motion</a:t>
            </a:r>
          </a:p>
        </p:txBody>
      </p:sp>
      <p:sp>
        <p:nvSpPr>
          <p:cNvPr id="11267" name="Rectangle 23"/>
          <p:cNvSpPr>
            <a:spLocks/>
          </p:cNvSpPr>
          <p:nvPr/>
        </p:nvSpPr>
        <p:spPr bwMode="auto">
          <a:xfrm>
            <a:off x="8151813" y="6524625"/>
            <a:ext cx="965200" cy="295275"/>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296" tIns="41148" rIns="82296" bIns="41148">
            <a:spAutoFit/>
          </a:bodyPr>
          <a:lstStyle>
            <a:lvl1pPr defTabSz="822325" eaLnBrk="0" hangingPunct="0">
              <a:spcBef>
                <a:spcPct val="20000"/>
              </a:spcBef>
              <a:buChar char="•"/>
              <a:defRPr sz="3200">
                <a:solidFill>
                  <a:schemeClr val="tx1"/>
                </a:solidFill>
                <a:latin typeface="Arial" charset="0"/>
              </a:defRPr>
            </a:lvl1pPr>
            <a:lvl2pPr marL="742950" indent="-285750" defTabSz="822325" eaLnBrk="0" hangingPunct="0">
              <a:spcBef>
                <a:spcPct val="20000"/>
              </a:spcBef>
              <a:buChar char="–"/>
              <a:defRPr sz="2800">
                <a:solidFill>
                  <a:schemeClr val="tx1"/>
                </a:solidFill>
                <a:latin typeface="Arial" charset="0"/>
              </a:defRPr>
            </a:lvl2pPr>
            <a:lvl3pPr marL="1143000" indent="-228600" defTabSz="822325" eaLnBrk="0" hangingPunct="0">
              <a:spcBef>
                <a:spcPct val="20000"/>
              </a:spcBef>
              <a:buChar char="•"/>
              <a:defRPr sz="2400">
                <a:solidFill>
                  <a:schemeClr val="tx1"/>
                </a:solidFill>
                <a:latin typeface="Arial" charset="0"/>
              </a:defRPr>
            </a:lvl3pPr>
            <a:lvl4pPr marL="1600200" indent="-228600" defTabSz="822325" eaLnBrk="0" hangingPunct="0">
              <a:spcBef>
                <a:spcPct val="20000"/>
              </a:spcBef>
              <a:buChar char="–"/>
              <a:defRPr sz="2000">
                <a:solidFill>
                  <a:schemeClr val="tx1"/>
                </a:solidFill>
                <a:latin typeface="Arial" charset="0"/>
              </a:defRPr>
            </a:lvl4pPr>
            <a:lvl5pPr marL="2057400" indent="-228600" defTabSz="822325" eaLnBrk="0" hangingPunct="0">
              <a:spcBef>
                <a:spcPct val="20000"/>
              </a:spcBef>
              <a:buChar char="»"/>
              <a:defRPr sz="2000">
                <a:solidFill>
                  <a:schemeClr val="tx1"/>
                </a:solidFill>
                <a:latin typeface="Arial" charset="0"/>
              </a:defRPr>
            </a:lvl5pPr>
            <a:lvl6pPr marL="2514600" indent="-228600" defTabSz="822325" eaLnBrk="0" fontAlgn="base" hangingPunct="0">
              <a:spcBef>
                <a:spcPct val="20000"/>
              </a:spcBef>
              <a:spcAft>
                <a:spcPct val="0"/>
              </a:spcAft>
              <a:buChar char="»"/>
              <a:defRPr sz="2000">
                <a:solidFill>
                  <a:schemeClr val="tx1"/>
                </a:solidFill>
                <a:latin typeface="Arial" charset="0"/>
              </a:defRPr>
            </a:lvl6pPr>
            <a:lvl7pPr marL="2971800" indent="-228600" defTabSz="822325" eaLnBrk="0" fontAlgn="base" hangingPunct="0">
              <a:spcBef>
                <a:spcPct val="20000"/>
              </a:spcBef>
              <a:spcAft>
                <a:spcPct val="0"/>
              </a:spcAft>
              <a:buChar char="»"/>
              <a:defRPr sz="2000">
                <a:solidFill>
                  <a:schemeClr val="tx1"/>
                </a:solidFill>
                <a:latin typeface="Arial" charset="0"/>
              </a:defRPr>
            </a:lvl7pPr>
            <a:lvl8pPr marL="3429000" indent="-228600" defTabSz="822325" eaLnBrk="0" fontAlgn="base" hangingPunct="0">
              <a:spcBef>
                <a:spcPct val="20000"/>
              </a:spcBef>
              <a:spcAft>
                <a:spcPct val="0"/>
              </a:spcAft>
              <a:buChar char="»"/>
              <a:defRPr sz="2000">
                <a:solidFill>
                  <a:schemeClr val="tx1"/>
                </a:solidFill>
                <a:latin typeface="Arial" charset="0"/>
              </a:defRPr>
            </a:lvl8pPr>
            <a:lvl9pPr marL="3886200" indent="-228600" defTabSz="822325"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400">
                <a:solidFill>
                  <a:srgbClr val="000000"/>
                </a:solidFill>
              </a:rPr>
              <a:t>Slide 6-23</a:t>
            </a:r>
          </a:p>
        </p:txBody>
      </p:sp>
      <p:pic>
        <p:nvPicPr>
          <p:cNvPr id="11268" name="Picture 2" descr="23-gia29117_05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7825" y="1454150"/>
            <a:ext cx="3636963" cy="351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Oval 2"/>
          <p:cNvSpPr/>
          <p:nvPr/>
        </p:nvSpPr>
        <p:spPr>
          <a:xfrm>
            <a:off x="3419475" y="1981200"/>
            <a:ext cx="2633663" cy="246538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270" name="TextBox 3"/>
          <p:cNvSpPr txBox="1">
            <a:spLocks noChangeArrowheads="1"/>
          </p:cNvSpPr>
          <p:nvPr/>
        </p:nvSpPr>
        <p:spPr bwMode="auto">
          <a:xfrm>
            <a:off x="787400" y="5307013"/>
            <a:ext cx="756602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a:t>Notice the direction of the velocity vector is continually changing</a:t>
            </a:r>
          </a:p>
        </p:txBody>
      </p:sp>
    </p:spTree>
    <p:extLst>
      <p:ext uri="{BB962C8B-B14F-4D97-AF65-F5344CB8AC3E}">
        <p14:creationId xmlns:p14="http://schemas.microsoft.com/office/powerpoint/2010/main" val="4289760655"/>
      </p:ext>
    </p:extLst>
  </p:cSld>
  <p:clrMapOvr>
    <a:masterClrMapping/>
  </p:clrMapOvr>
  <p:transition xmlns:p14="http://schemas.microsoft.com/office/powerpoint/2010/mai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2"/>
          <p:cNvSpPr>
            <a:spLocks noGrp="1" noChangeArrowheads="1"/>
          </p:cNvSpPr>
          <p:nvPr>
            <p:ph type="title" idx="4294967295"/>
          </p:nvPr>
        </p:nvSpPr>
        <p:spPr>
          <a:xfrm>
            <a:off x="0" y="0"/>
            <a:ext cx="9144000" cy="1009650"/>
          </a:xfrm>
        </p:spPr>
        <p:txBody>
          <a:bodyPr/>
          <a:lstStyle/>
          <a:p>
            <a:pPr eaLnBrk="1" hangingPunct="1"/>
            <a:r>
              <a:rPr lang="en-US" altLang="en-US" smtClean="0"/>
              <a:t>Center of Gravity—Stability</a:t>
            </a:r>
          </a:p>
        </p:txBody>
      </p:sp>
      <p:sp>
        <p:nvSpPr>
          <p:cNvPr id="88068" name="Rectangle 3"/>
          <p:cNvSpPr>
            <a:spLocks noGrp="1" noChangeArrowheads="1"/>
          </p:cNvSpPr>
          <p:nvPr>
            <p:ph type="body" idx="4294967295"/>
          </p:nvPr>
        </p:nvSpPr>
        <p:spPr>
          <a:xfrm>
            <a:off x="381000" y="1447800"/>
            <a:ext cx="5921375" cy="5243512"/>
          </a:xfrm>
        </p:spPr>
        <p:txBody>
          <a:bodyPr/>
          <a:lstStyle/>
          <a:p>
            <a:pPr>
              <a:buFontTx/>
              <a:buNone/>
            </a:pPr>
            <a:r>
              <a:rPr lang="en-US" altLang="en-US" dirty="0" smtClean="0"/>
              <a:t>The location of the center of gravity is important for stability. </a:t>
            </a:r>
          </a:p>
          <a:p>
            <a:r>
              <a:rPr lang="en-US" altLang="en-US" sz="2800" dirty="0" smtClean="0"/>
              <a:t>If we draw a line straight down from the center of gravity and it falls inside the base of the object, it is in stable </a:t>
            </a:r>
            <a:r>
              <a:rPr lang="en-US" altLang="en-US" sz="2800" b="1" dirty="0" smtClean="0"/>
              <a:t>equilibrium; </a:t>
            </a:r>
            <a:r>
              <a:rPr lang="en-US" altLang="en-US" sz="2800" dirty="0" smtClean="0"/>
              <a:t>it will balance. </a:t>
            </a:r>
          </a:p>
          <a:p>
            <a:r>
              <a:rPr lang="en-US" altLang="en-US" sz="2800" dirty="0" smtClean="0"/>
              <a:t>If it falls outside the base, it is unstable.</a:t>
            </a:r>
          </a:p>
        </p:txBody>
      </p:sp>
      <p:cxnSp>
        <p:nvCxnSpPr>
          <p:cNvPr id="3" name="Straight Arrow Connector 2"/>
          <p:cNvCxnSpPr/>
          <p:nvPr/>
        </p:nvCxnSpPr>
        <p:spPr>
          <a:xfrm>
            <a:off x="7848600" y="4267200"/>
            <a:ext cx="0" cy="20574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242" name="Picture 2" descr="https://encrypted-tbn2.gstatic.com/images?q=tbn:ANd9GcTF_0ncD7iGim8HFoddSUi1l9Yt6NTWL6seNwFxQ6l3mYHcqdNfu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5062" y="990600"/>
            <a:ext cx="2809875"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364150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2" descr="http://www.bluffton.edu/~sullivanm/wrightpa/extfrrive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888" y="831663"/>
            <a:ext cx="3790950" cy="54768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383741" y="1524472"/>
            <a:ext cx="4572000" cy="2677656"/>
          </a:xfrm>
          <a:prstGeom prst="rect">
            <a:avLst/>
          </a:prstGeom>
        </p:spPr>
        <p:txBody>
          <a:bodyPr>
            <a:spAutoFit/>
          </a:bodyPr>
          <a:lstStyle/>
          <a:p>
            <a:pPr algn="ctr"/>
            <a:r>
              <a:rPr lang="en-US" sz="2800" b="1" dirty="0" smtClean="0"/>
              <a:t>Edgar J. Kaufmann House (</a:t>
            </a:r>
            <a:r>
              <a:rPr lang="en-US" sz="2800" b="1" dirty="0" err="1" smtClean="0"/>
              <a:t>Fallingwater</a:t>
            </a:r>
            <a:r>
              <a:rPr lang="en-US" sz="2800" b="1" dirty="0" smtClean="0"/>
              <a:t>)</a:t>
            </a:r>
          </a:p>
          <a:p>
            <a:pPr algn="ctr"/>
            <a:endParaRPr lang="en-US" sz="2800" b="1" dirty="0"/>
          </a:p>
          <a:p>
            <a:pPr algn="ctr"/>
            <a:r>
              <a:rPr lang="en-US" sz="2800" b="1" dirty="0" smtClean="0"/>
              <a:t> </a:t>
            </a:r>
          </a:p>
          <a:p>
            <a:pPr algn="ctr"/>
            <a:r>
              <a:rPr lang="en-US" sz="2800" dirty="0" smtClean="0"/>
              <a:t>Frank Lloyd Wright </a:t>
            </a:r>
            <a:br>
              <a:rPr lang="en-US" sz="2800" dirty="0" smtClean="0"/>
            </a:br>
            <a:r>
              <a:rPr lang="en-US" sz="2800" dirty="0" smtClean="0"/>
              <a:t>1935-39</a:t>
            </a:r>
            <a:endParaRPr lang="en-US" sz="2800" dirty="0"/>
          </a:p>
        </p:txBody>
      </p:sp>
      <p:sp>
        <p:nvSpPr>
          <p:cNvPr id="3" name="Rectangle 2"/>
          <p:cNvSpPr/>
          <p:nvPr/>
        </p:nvSpPr>
        <p:spPr>
          <a:xfrm>
            <a:off x="4383741" y="6077705"/>
            <a:ext cx="4379725" cy="461665"/>
          </a:xfrm>
          <a:prstGeom prst="rect">
            <a:avLst/>
          </a:prstGeom>
        </p:spPr>
        <p:txBody>
          <a:bodyPr wrap="none">
            <a:spAutoFit/>
          </a:bodyPr>
          <a:lstStyle/>
          <a:p>
            <a:r>
              <a:rPr lang="en-US" sz="2400" dirty="0" smtClean="0"/>
              <a:t>Concrete cantilevered terraces</a:t>
            </a:r>
            <a:endParaRPr lang="en-US" sz="2400" dirty="0"/>
          </a:p>
        </p:txBody>
      </p:sp>
    </p:spTree>
    <p:extLst>
      <p:ext uri="{BB962C8B-B14F-4D97-AF65-F5344CB8AC3E}">
        <p14:creationId xmlns:p14="http://schemas.microsoft.com/office/powerpoint/2010/main" val="31882804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news.bbc.co.uk/olmedia/1710000/images/_1712163_pisa2_300gra.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0205" y="1676400"/>
            <a:ext cx="4000500" cy="4000500"/>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data:image/jpeg;base64,/9j/4AAQSkZJRgABAQAAAQABAAD/2wCEAAkGBhQSEBQUEBQUFRQUFBUUFRUVFBQVFRUUFhUWFxgUFhYYHCYeFxkjGRcXHy8gJCcpLCwsFR4xNTAsNSYrLCkBCQoKDgwOGg8PGiwkHCQtKSwsLCwsLCwsLCwpLCksKSwsLCkpLCwpLCwsLCwsLCwsKSwsLCwsKSwsKSwsLCwsLP/AABEIAMIBAwMBIgACEQEDEQH/xAAbAAABBQEBAAAAAAAAAAAAAAADAAECBAUGB//EAEgQAAEDAwIDBgIIAwUGBAcAAAECAxEAEiEEMQVBUQYTImFxgTKRFCNCobHB0fAHUuEVJGKi8TNDgpLC0nKTsuIWFzRTVGOj/8QAGgEAAwADAQAAAAAAAAAAAAAAAAECAwQFBv/EACkRAAMAAQMEAQMEAwAAAAAAAAABEQIDITEEEkFRIhQyoRNxgdEjUmH/2gAMAwEAAhEDEQA/AOfApVNoyJGxAPsaRTXpzzxGnp4pRTJGpVNOmUoG37IBMkARckfiQPeogVPcrCu2KipU8UoqhEaVSilbQBGlU4pRQIgaUVO2mtoAhFKKnbStpihCmip200UChClFTilFAoQpRUopRQKEIpqnbStoCA6aiRTFNAgdIH3qRTTW0AK8fy/fTFQ6ffStpW0RA2NcP5fvNNI6ffTxTRTiFWQV8qVTilT2INrWcIWwbVDw7JUMpIHQ9Y5HNVLa7DX69CWVqey2EyocycYTn4rjArzbhfDHda88pGEoQpapOyQUpSmcSZI28ziuSusi3W53Mukr2exs92eh+VINnofka5l/h4TN9yVHbJjBzg5+/wBqn/ZoUCtKkqtSJTaARcYBCTM+u3pQ+tf+v5JXRr2ddoUiHQogFTakJEiSslKoI6WpVk4mBMkVUiuc4Row4C4kWqQFEpUkIymcm2DM9PxrW4drpPdq+IAQZBmeR8/Pn6yKrR6nuzfdtRavTzFdu8LsU8VKKeK3zRhCKUVO2lbQOEIp7anFK2gUB20raJbStooQHFNbRLaVtFAHbTW0W2mtp0AdtNFEtpRRRA4praLFRNFCELaYpopbIAJ29RyxQ79xzG+xjY8j0I2npuDWNa2Dipkejkq2iMU1tFimtrLTFAUU0UYpqNtMUBRTW0W2lbQS0CtpraLbStoFANtPRYpUChR7R8XXqFhpopDaVySRCVHMrOdoJA6z/iFeg8A7PJ02kecItDjaUwshKkG9o2KzF11wJ8kJ+zWX2B7L2jvXYghDiSAFBUFDiVDPIqFuPiSvcAV1WtZQnhq0kKUARvJUfrEJux6T74mvMY7us9RlxDzLj6IeWSbQNgBkpOyzGT9+0YrO03D74jmYEA85lJH2VYVj7+m06pHfnwqIhKd7om4QU7jf7629BwlIVe1apWVhclXiAkXpnO0ED78EZnxTEuTk2tUpvvEKAXegoJEBeSkghO6jgbjacjepcH0jPdvy5cqxamkuJMheCEgzOSPs8iTIrK1jiUPLQ8YKEqXcDMrSoiAkmCTEifed6016NJ04dOVLVCYEEggEY9JB8wMc6jkrgt6PWeINuYUQCk58UjaSBJ8+fqIq/bWG1faUpJUgmIVBgpIm1R2E9MY5xjS4fqyvwlK5SMqMEAzhJVzV7evU9Hp9dv4ZfwaGvoJfPEtRSiiW0ra3jTBxTxU7acJoEDtpRRLaa2gAcUooltK2mAOKYpoltK2gAdtNbRLaVtAgaWiTA3OBPWuhb4U2w0tbtxtb7yEiSSTASVxAnOPLYbVm8H01+oaTtK0/cZ/Kuq0DYdOs0rlrbQDdqgQow6l2TcVEEw2DGIkTNcvrs8u5Y3Y6XR4Yxubmfw9tt5lp9vTkNqbDzgK1d4bkkgNARcYHluOUGsnjGh+raKmoXqHw20AoLFqk3XG4XJUAJKbhFpzyrT7YaRpttrT96UsshCVkOBvZLaWwo7GYWQOUeYrWY0CFq0I70EsSoi5LhUS2lnxEnP8AtFeID7PLeucob55npVEOrbJuCZg5jwrKME5IPKc+E1dtoWiWVhSz9okjnAkmNhiSfmas213umb/TVOJ1CX6jgK2mKaKU01tbFMEBW01tFtpradEDtpraLFNbRRQHbTUW2lRQhYa/i0oM+BhAS0RBvkCE2pTakAJSJECegqor+JOo1h7pIZQiQTCFlSs87iUnMGPLlWSzwxBZIbLagVpVamVLwIkAgHnkQTjntV/gvAAVqKzYUokAykkkgxCoIwK85D0NGefcLneLAMWyUycJzIzcOfM+lb/COLoW4PHuFSF2pXBScX4KvegMrtTatOx2czE9CTPyNE/spLohCHDg/A2txM9JCYHz96h5lrE4btmj+9OGDbbAJBgkPGQCdzM12Wu4chvh2kVCLihsXEEGFMDwk56AdMCpJ7M6vxd204EwZSvu1pUByKCpSiMbb+VVeIcZdLaGnWygtHBRATACkW2qBAgEYEiByqllWS8Yi72d4K1IKQeZCTAQbUGU3JBgkAyf8vMycYKTBABgbAJ5cwMT5+VH4frmlZTatRbUIygmEKwUH4h6daEognwggdCSY9zy8q2+kf8Ak/g1upXwB201tEilbXUOaQtpW0S2lbQEB201tFtpW0BAVtK2i201tAA7aa2i20raBQFbStottK2mELfZ5hZ1CVISSEHObRJQoCVnCevUwYBq5peJNIUVq1UrXp3NbLTZcBbYuQVBRtT9lSQkpyRnJk19QFIQyhqZQEvqV0V3WsWHEzsu7wzmQUdABPg3ZBD2iQ69BUdAwlMEIQhTy1rNoHwm0oT0wIjEcHWzepnWdrSwWnjECc45pnnEBa9QTqdEvVLUUaMfVoQsd24O6PiKW4G+6etPpuMB1tko1Cx3ule1IS/p2VWNMEhQUtq234JEco8qy+3fBkJ4i8jTgCOHWJSDgF1xnTAb8w7P/FReM9lO7aX3ClC3hrSJCjJKnWyZjzK+e0DlWKGSmUXS0UJcgpKWyFpVckpWhJbUdiiUwdudXSmq/FpUtbSxg6lxsqSAkww1pGABGLU3ugYkRvirpTXX6PNvCPhHL6vBLKryCtpiKJbStrdNOAraa2i201tFCAraVtFtpraYoCtpUW2lQBwh4c60wp264qUAQUknKb7pncZrQ4Pxt9aFBsqTYm74goYkeFKsAiZ5nzrsOK8NDelaSTMqCjjnYtP/AEim7O8DSJV4QHLUCRM5VIE7V5vPZU9BjuZh4fxBpaG29Vaoxd3YQ2QqJUBCQTaTBVFs4kkGDdo9bxXQJSpXEVOlSbikpCyhBMArLiLUgqkATnMTBq7/ABC0biVOhDqkj6WEBScOBKG0qglMSL3bh5kmj9rmO84oww+XHmXW1LKBhaSAtIKVTPguWoScSoczMobOf4Z/F7iKZuSw+BBMtWqgcgWiAI9OfnWqj+L2l1IjWadxhZx3zVrw/wCJJtJHlk9DWrxTs41pdC8NIAbGlF0OFYUtobhKpHiyY9SOgrx9nRhTi7jalBE8zBMGB5eXSnKLg9TRpdPqQCy4wtsRlsqTGeaFZQryUB5TVTinEAw8UZKABAOSZTdchXOJgpOYAIxNeaNhbb47hZSoGEqSSCMxB98EV3fY/UHWqH0gJKVKAUBbum0BxKdx1mIkH0rJhm8d09ycsVlszebUFAFJBB2IqVtc93z2n1LoSgqZ7xwgDAsSo5E/CqI2wdsYroNJqUuoC0GQfYjyI5Guro661NvJzdXReH7Erae2iW0ra2KYAVtK2i20raKAK2ntottK2igCtpraNbTW0UYK2mto1tINyY64ooQ22talpJdJ2YJCQkqUUMMoUUhIMJJDqVC4ye8GOuZxTtqzp29RaFr+jt6O1IcbQlzvPhQO7E/VweZiD6nR1vZtWoU+lwwylLrISmUiVI0ZCoHNJDkbmFxOK0V6DQNuHOnAOpS4Rc2TDTaEIkEkkDxD1V5157l07fBxes7bNITrD3Lil6YsNoU6873jpWrKVm422lE5MeDyFXeIceQpepbSXPCvS6b4m1F1b3+7BWAs2Eq2ViCRittxWhdbILrHj1ferCyhMjxghV8Eggn/AJjWZq+zTTjhcbghXENM4ShQUkobU4RATsJdI6bU4FMJ7XDvilYFynnyFpm1alPOd4QlXiTLiSkZI+r3qxbWbwzhyk/R7spSwkidkqIUvwdMPjAxknetcprrdJtgczqvvA20raLbTW1t01gVtNbRraa2gQK2mtottNbQEB201FtpUxQJ2hQFMMWKkEhQIJMpIcIIPMQQfetXsy0Qy2FKGXRE4PxffvWFqtSh9lhCHW0ltDKZUsJBKWbVbxsokecV0fANAQhkLtWUupIKTdElOZ2/0rzmX2ndx5NfT8Naed1ffoDn96VEpuAPdtZA9h8hWLr4/t1rKhGlVHxf45u6+9dXwzQWq1Elab9Q4sCYkWoEidxIImsLUcJWeLtuAqCPoy03A/ymPFIjJXQkMXaop+haqCCe5UCIEgFSfIYrzXg/CC26pQ8SX1thQgY+tScTymK9S7WMK+hPoCrlKRCU4JJkHEb4BxXA8E0/17PgABcRlKo+2nJHOqf2snyjmONMXvKkgFTzpuiVbOqgg7iedZX9nLUtuzAtSCeSTcZn51vPuyuMYW6ciDlLnzFTYSJTgz4Btj4hzG3vTgUz9Jx/VBxzTXFaTKFIUA4gpV5KMgGeR51p8B4uj/dATEqSFnbbIc8WD5ncUbstw2/iDyiAEEXZBSldqJhJ5+IcjyNb3BOy6O7U4lITJgkDcrEnG2LdsULZ2ie6gfRajvEBQBTPI7girFlES3GOmPlT212k9tzktb7AgmntottKynRQDbSto1lPZRRwBbT20aylZRRQBbUkMqUQG4vJFpOQDIzBwffHWi2VY4YpKXmy4UpQFAqKjAjofXbzmKjUymL/AGLwXyRR1/E7XAlMPOF/RolYL5Up159K0mYQL22pBQmBCgYxQ9FreIOOaWwLSg8Q1DhgIbB0bSmQUKAGAJcHU2nyro+FFltQV3a1LK21KhBTlltU+J21PhUsnfGTV3SceR9UA0r/AGTpT9ZpRKSoKKwO/Ph8Kvn61wjsHA6PifESnSBzvf7zxBThBIKjph3I7uCMNy4rMYtJrOb4yl0IW+gArf17ild0EuJYYYS6htK0QoRcCVeZ/l8Xpml4w0fo31TnhS5ZadOq5RgKUkJeJIwrkd647jzGmOntbIQ4GdWlIUhbYufHdwlS0hJ8JibuUdKoRicE1T6nAhxfeJS0kqJMltSm2VWBRFxiQmFT/syQY33bai1w9CXXVoyHFKIUCCCnvHLbSNxZZmrBTXY6bbTRy9ffNgLaa2jW01tbFMMA20raLbTW0UICtpraNbTW0CgG2lRbaVFCHnS+PJCyEoCkYi6QvYSMKwN49BXW9mOHjUpQ4wVoIcQhXihSSVDpnaflXJOcESpf1Zi45G2fU7Hz/Z73sIw8wkIQ2hxC9QFFRcIKVILQkYMjCvXlvFedyy2O4kbx4eFPhu0lJ7xSlBp9YQkLKEJKlOkKUQMwMdOQqdr9C3pRe1dCW2zCU6lxTi3FOjHdvJCBDQycCdzgHY/+M20ud22m8JJBWB4VG5QVYFKSp2CCDYlWx3qxxDtChDmYcW42k2NhxZ7tJWQs2pVaglZFyoBgRQoBy2l0z6tO88XlIDTZUEBbqjIQVlK0OyE7R8R3mub0vbJxlwNhKb0QLS02QnG1zRFpA6jHODXf6viwfYdbSggrbUn4oUm9JSFWrS34eYIMGN64YaTQB4qTalU+ITcBtNqWipIk5J26RypcCZjPaoFeN0lQVJSqCUlJk4IyemetXGFggbbp+8is1zhg+kOLuSbgu0Ym+1UFJHt8/KotIQgJvctu2JIz5mdh57VkTnJDXo2uH8SStywTc3dumB4TbIIPU+tdfwVtI0pAWoEOoMBatrFfZMiPauDY4Z3alOIUJVIyoCZIOAQYk/OtHScScQpPgJg5AyCnmI57e1N7oS2Z2+r4etswtJE7HkfQjFBCK4nSdsuKIISHw8hSym19tLiYkRJUm8DPJXLFdL2e4i++HC+02i1VqS2VWqIm6EqJUAMZJ69K3dLX7tmjU1dHt3TNGynso1lKytmmuBspWUfu6VlFHAFlPZR7KayiiAWU/wBGCgokE2IU5AVafCIJCgCR4SrbPSjWVJnVFCrbQe9Hc5Khl1aEAAJSSSSryAgknrh1n/jZl0l80Yj/AADUOuFaIQEL4kcZIUdI03MmfjcVkfKJMy/+XbrIB72fo/DFMgBKcqfL9yUnkAFq6zHKa1tR20CGVrUpCU/R+/I+jvSW3Xg0QJdHilORGMnbJJxLt02gau91P1KWO9/uy4Ic+ECH8/EcDrmuQdM5nWdkNRpnGu7tV9F4dqSDaBC3TqCQEnzcQkzyuOOWLpm3IbYPhI0OmYQQpQKF6vVtgrGTK7VEzygjkLe/4l2zAVqipbBLelaU7LT7UJdiwSFLiS6nlz6VzPGuOoQ8m9gjuHNDcph1Lg+qC1stlKwhQWqQYkkWbdGBS7IaQS+4gLQha/AgmUhJlYIiAo2rQLoBxkV0ZTVTs/rG3WrmTKQqMpKSCEpgEEfy2nEjNaNldjRiwRy9XfN0BbTFNHKKYprLTHAFtNbR7aiU06AEppimjW01tOhANtKi201FFDiuFaa5QzByZ5zk/jXoPZPTEpbTuStwyCE7wJzMbedcHwk+MHffb0Nek9jgP7v53H2vc/SvOPk7a4K/ZrhiYeUEgfXd1sCLGmm0ISCRkBMb8561jaxel1PE+4sXaUqedQuAC/anu7wPiSloKhJkArJ611XAVH6OuPtPOHfrAyPasROkSeM6xRSkqS3piCQDae7tx0ON/KmgKXapthjTpZMthexSlPdjxNhSCLhCSVIMAQczuY4XhPCQpVzi4RYpalEpJBbSpYCJIFxIKYwIXXpXbhBPDXwN72YO2yieWeXKvPuxqzqNS224lVhJECYIU2sZ223ny9i1wJ8mIpar1RkWqUIJII+HmY+0NuhqHENAS5lWYTJggZGIAnb9aK9pTKLZAQhRx0BSInlyq26g3+LcJSP8orJyQPqb/oyWwRFxtVI+sSLSlAna2QAPIeov8DKkIAX4rTKSkEhMgyknp+F3SDQtSzLbIMQAo7c4bFanC0Q0ZGZERvsPvq8VuQ+Db0HCCpTV4T4kKfOT8Ccp5YVCdvvrR4Pp7UuAfCHnLRGwkSJnPiuz5jpXJcC7eOuPJSGmlK7stJgOI8NskCCrME5INdlwJdzNxTYVOPKKSZIV3zkiYE7dByrPoO5GPWXxLllIIottPbW5TVgKynsottK2lQgK2mso1tK2ihANlERoe8TEkfW6cQCQCC8kKCs5BSSIPU1KysTtDxFbCVqS4pIDd1oXqEwtIdWkjuRme6IMnAkgdcGu/gzLo4/Mnwn+Hra2wHgFXN6NslVxUR9IU64SeqgEgnomtTX/AMO9O6HPCkd/rElUSPq2wZbEHAwdo5dK54doVqfQ2lGoVOvOnlLutSe6baQVLgLAvF5MehxVbS9snVJ0xKNUk6jVqQmH9YfqB3cvJBJuP1hkCa5u3k36w/afsACzrlsGC7qGUISD4bExakADeVJAPMT1rK1/DnjqdQm5Uq1utcRcQsfUaVKGVm4Gc6hseQmINXW+2Tjlob1C038QGnQFqYWkJFqvpKi41J3TiQcjGQKx+Idsnwrvkhl5KlalSJAvDSXWW7lBlwJlSmkcjITjBprkTOo7OcO7nStoxsVGBA8RKtpMYIHtWiU0Lg7ql6dpa0hJU2hVoJIAKQRkgGYifOd96tFNdjFxI5uS3YApqFtWCmoFNVSYCtpiKIU1GKdCAymolNFIpop0UBRT1OKajuDtOI4KjxR5fpXpnZKAdOP8Cj/ndrzjgzfiHp+mK9P7Npwyf/1KP3rP51wvJ1vBHs9/9OnAypZz5qNZenVPFteQMWaZJ9ku4/CtbgDZGlRECbvfxqrH4Uo/2lxEg/a04/yOUhhe1ip4evFv1rQOZ/mNYPYhpA1HhGQhathiGnYOK2u2hP8AZ589QiD6A1idi1q75ZBJhh4jn/u1frTUgnacY25GI+JBHzUipahMur/4f/QmoD40A48P/Umivf7VURuOv8iRWTwR5LT4hLXmlZ8t0CtDQOQkk5jYH0qnqEAhmf5F9eak1oaL/Zq2gE+f2Tzq1yS+DL4I0204DaQVSApJhTZIi4Yz4bhHn7Hu+y4H0YWqu+sflRklR79wFRJ3J61wAV4kCQRJO/8AhPKr+j/iAnToDRS54JGGwRlRVghQP2qvvWm6LseopT0eKcVwrf8AE5rF13/lLHMHMKI5dOZrY0XaD6Tpn3tKVE6coCkErSCFzb/tEH+U5BjyofV4+mH0r8tHRxSivPh/ER0fGw4DMES2SCOoKR0qwf4mCMMOyNwbADAkkQT+59KPq8fT/H9h9K/a/P8AR3UUorh2/wCKCBN7L2MnDZ88G4TV5v8Aifpsy28kgTlKI57m7nFWupxfsl9PkjqHFhIJUQANyTAHqapanW6Z5kpDzRJCwfHEGFAZ2zcfSuI7Ydtg+0BplFLage8BtSozyxMotJBE+1dZ2X7Mqd0iUpKpU004lSyQEqCbchK5ghQUkCMjJzBw62t3KIelhHTd4a7o0LCu+08h3UvZeRIW4tITEq3KU/IUTRuaYHSlDmmJY06wIebJStXdAgZyYSrHkPYh0Dz6EhtxxsMq7tVwKe8Un7SVZKk/CLjGAcEkW1Ney5qjawoQyoNvXIKFFwTIlbZChAGRjM5i1WvF6M9MjhnY8HT8O8JWtlx19SgACTIWLkpEBXgbAHKImuTHZRLbSm3UT3ekbRJTEqXqda8FesNo58q6Lthw8KUhrTM6dbiIGpUltsONnMAgFKk4ByDBOJrju07TzOoDWlceFrAcWW33VIKrSVfagADcdScbCqXInwejoaCQEjASAkegED7hWLxztQjTKCClSlmCR8KQk/aKiM+gmue4z2geZDraiQW3u5KkLmFIbSVjGSCq7Nca7qCokrJKsG5QVMRKZznHP5dK2tTqfGBrY6Xs9pCgQCDIIkHqDsRTEVwfZbtHZpSk3qUgkgb3BStkmIMb+gNdHoePhTaS4psKKUkytANxGRbOM8vOsy6jT2r3I/SybcRrkVD8vx3j5EfOvP8AtBx586hwIUsJRPd2bE2J2I+IFQ8+dWOG9oXkF8qtgupJKlNzlAQCIV4xCBJQCB5SJh9XgmNaTZ29vTJ6dT0qev0bjLZceQpCBzUpsSegBXJPkM1y7PaNxRkLaEclLaQcRkXEYn3x8s3jeuL7Ti1vAuBYAHehSlylVxBmAjI9SY5GsOfWX7PyZMdHCXJo6A9o2vP/ACf91KvNtSw4tVxUkkpQVeJI8VgkQDyMj2pVj+q1PaK7dL1+TrNAUoU3aRK0LUYPMKgJyACYGwn4t+Q9M7M6lIbaKpBLHQn7Kjm2c1wmlVoVud860rvEqVbcElIFxsIQDZhMct8+Z3tL2j06V3XLgJUm0d2EkKTERd06RvWPuV2MtTXJ0HAdRcw3FwJJEER/vFdaxeDp/v3E+Y79oTmPC0f+6jP9s2bPBckykAJCMC4THjIiJpkdqtMCopCgVm5R8Mk2pTn6zokfKpq9ldyIduiE8OBP/wCSnnv4dqwuxJnUuEJwNK/JzHwgDlvWtxDjendSUqLhGJB7sggKCtr+oqgvUsm5KFvNpWgA92jTp+1MTeD9lPPlVdyhNON0zSVXKVgobatiABc7BnrjFAdCi6shJ+LEDHwgYroHOBafMO6gXTJAZnr/AD0EdnGUjwu6gmU/ZamJzs8OXpWRZ4eyGwAuX3QSla1d0VWoIuwrODVrQ6gFpyEOYVbbYoqkpTGAJIhSTIERmairQpbQuxx6S2tAvQgJMj4QUOlSZIAkfhNW9S+CppKnQAjToQkqcuSQGykqIukeKfCJ+BUmCCX343Yaxpg6UXEFIMJkGZEH4Rgnr5URvs026JW4ZUlCrUBJXk+Z5YMxQeEcKZWQXC4lbagITYpOWkkuG4hQUpRGNhsNq2GezCGXA6jvkjuwsO92hUm9KiT9ZIUYOOaTtG85tZqXcE1g3OA+o7BtgIMOwVbpKLQkGCVEgQmcSJ32oGi4JpgpYQpSitenSFEJISFKmUGOYHQepmttnXIb7uQ4YKjNgNywFKQn4lBCbiATgDlyFZPB0obUpJm5CmwpKmQQMCD4lZhBKgUxnIitRY/H7jN+pi3/AMLml4fpDp2FFV6O98LpCkFZHekhyRt4VyTHwjPUWp4Hpz3vdrQn65SSpS1junIAKBkSLrdv5jVdvv0hAZIaShRW2FIC+7WqZJOQoytWw5kZmun0HFEJaNyQIeItCCpSwpJUVne6VFYKiOmQd5WG97hrVxMhzs8lXe2/R1EoCT3akqDKimAQMKJkE7Zk1LjfZBAbc+sZZ7wIAUFqHdAGXIJABuRuJ5b5xm6nvBqHC2hBZcIQpK0kJLZTBJAEyDOwnxHfahh1XwLZR3ZJJAOACCmAXFFZTsqJBJJrIsV4YPVxaMnjfZEpSoMalS1EeNCmygFIxeBKiDcmfnB5V6fxHUs6fTNofJSnCQoLbTlsYtvIEkYjfeuT0GoIgr7sLixTilT4b7pKQog4JEAdDuSKhpu0Lq9bqW9QD9HVDjKbobJSoISoEKFwMFUEkG2COlc+Sbh4PWOz2tT3dhXC5TIVaFEqbSrY5JIk/OregZKe8mElbqlQRBPhSJ88J+6vHBxd3UKSldiVpaCQE2hJeT3WApMFISonmogkwcZIvjrjDDAhDj6lCQoEhC4dBUggkXEIZFxJwBzmsva8eSW8WqmeifRAdVqXEpBVLbZVMGEpC8eUubVw/axlsr4qC0AhpCYVGL/7uk55mCr5mren7YOpLd7SFFwhbptX4VJYQm0f8SDvNZvGdWp7T6sBtJXqnbyk+AEAqNpVcP5U5xg451GLQmzzbWcaU6pxThBKnVvK8I+NWVExsMHGwz51HV6d/wCyhTkAGQiYCiMEQRkkbfKt4cCdKvEwymYk3qX8IgTC+mIOMnBkzqarSPqTClputBEMhMWlOQpMGQAkA5gEgbmXcSDl9NoSILzbiVWHFsNmSUkElWDAJwJnfE1ZVpPCABAEROcDYnOdq6JOjcwl1Ta0ktoI7mPCmEgSDIEQPD/KPWs1vhTx2SgjBAuVsdvseRPPeseT32JzXlFRTJKUySYwB0EyQMbSSfeqLiSNpHTYA+3Stn+yX7fE2N97lcz/AOHzoH9hPTJbkZ5K/wC2pxvkib7lVCJ394xmPvqDgkwD6SY/0FXk8MeIw3MR/NtmPs+X4UyuFvDPdEe6ufmE/uaI6S8WZjqiCRIHsr8hSrRPDH//ALf3r/7KVVX6A0AsdB8qdJT5fP8ArQg2fLf98ql3RHmfI+1YtiSwkj9xU0rFVAjz+/8AITRAynlJ9yZ5VJRbQ4np+/lRA/0B+4/gKo90P35flvT91HMn0E0th0vDUeX4fnSuHQz61TBT5kddvn0qZUJwDPzpDLXe9PxoydRO4n2BqlJ5XY9OXLz/AH50o8yeW36DNIReGpHT7hv1p9VqgsKBxKA2SBm0A43nmedUw7+xv/pTrexgHyFXhnlg7iyckslGanDeLFpu1JJNlgXEKiTlUKhRjFA+kkkEqk2hJMZIG0kkn5GMk7kmqf0kT8P3Gih/ypPJ8F9zkpaS6epPqf60u8PT7zVQ6kD2/f7xRA6Izv6dfepJLAdP7NS79U7H8QPuxQ0lU/6dfupnFq/c0hxBS6ef3zUFEcwMdaD35/Xl8vapp1GP1pi2GXad0AwZGAYPl0OJqJQgYsESDFqALgFJBiN4UoT/AIjUiv1/ftTF3H9P0p1iork8kgegj8KipA5z1+NY/BVP9I64+VK4Tz/KlRDlHr/zKofd85V7RzjqPSpiPKphvypUIVVpPNRwZggHIjoBTJSoQAoY5WdPerJQf2KEpEf6fpTooChX+H/k/wDdUE3AD4MQMpI29FeVTI8x/WkURsQfeqoAEXAAHu8f4l/pTl1X+H/zFf8AbRS1Ox5+XT13qDjCuop0RH6Sen/9D+lKm+jq/cUqKg3KPfkDKvfP48sGgKezBPpAn8qi8uPw8/nHlREzP6GB8x+FOFk0z1PT9eUmphRgkyBHp75+e/41G63fptny5elES2QqRGQcE846HnGfLNKATC4xJPn+ORipXZ3ztEz8hOKEuYMEC3cx6mDnJzS7w25jbc/05UoBYD5nczyzz6/vrU0LMHxbe5x+H5UBC/If5szB3nPvRTqJO0DfHLBEH/SlACTMD8jMzH7zRFLjYcvIfif3jaKrJdM5ONxtA8vPlR0uZgmDHruOcUoOhFK6kcz1x5CMx+lRCE7nnGwyYpXwJ25Zgf19s04cyIIM7AEjJ5cvKp3AmGwIA/A4+WxAqPcA9P0+8+VSBBIyZz+PT2NSVM7emT8hSoQh3OPLlg/l7fKpHTkfDjJ3Hl/rU5PMH29d5/Sm7zPntGSP0JxTrEL6N+Hl6Tt60Ut42J9T+H75UPMeWecE/Lzik4sJGSk4kiZ9vXNKjJd5G+B6n5Z/fpTX429fv3P+tR+kAwYMxjE+eMT0zSbdk5TyJ6ge45/12pjCFfp8/wAqiQef79xtUkPDod+nnGDToXgHHPY4G3OI6UbhECuHz29PTeokj2zvzoqXCATz26425UlkdRttEegImihAROxA85n8sdKV28fn0xsM1MrjaJ329oimD0AEgT1zTCDcv6mM+n9d6ZSzjpyifntim72Tj78dfn/SoOKxI8z+UiPLnigUHVA2J95j9/rQyD5R+8b4qZUJ3z6gYOMDnTJG0EiRjPQ+X7xTooCI/e33TSBzIOZ3BP3f0qakGMmcHYwM42mD+80MtbQZ6DJj3/pToQjP+L/Mf0pU/cjnHzI/KlTojEKvrFDoRHlnlR+SjziZ5z4s/cPlT0qyvktcgtGZuuzkDOcSP1Pzp3VG4+RSPbxUqVIl8kG9z5KEeWU7Vb0QkZz4ueeZpUqQ/JbZGE+cfgaCz8Pso+8UqVLwLwJg49FGPLbak0r6z3X9wMUqVS+AD6jBbjHiAxjGKszv8va+I+VNSqWWWtOo3kTjxfcDQVb+35UqVQSxl/Cr/wAR/wDSf0pFZAEE/Y59SZpUqY2Jo/j+lEbO552zPnjNPSpkoDoD4VnnMTz2TVh1ACiQBNv5ilSpeSnwEcSJB5lIJPU5zQXVeP2J98ZpUqB+AenWY3PxdfWnJyfJWPLelSpkeQCnD4cnYc/M05wVRyj/AKqVKqRRYZEpz1/OqaFmF5PxR7YpUqBsTgyPRR95AmoXmBk5mfmaVKqJYn/+k0JSiFQNoTjluaVKgnIO8o3HPOlSpUgP/9k="/>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6" descr="data:image/jpeg;base64,/9j/4AAQSkZJRgABAQAAAQABAAD/2wCEAAkGBhQSEBQUEBQUFRQUFBUUFRUVFBQVFRUUFhUWFxgUFhYYHCYeFxkjGRcXHy8gJCcpLCwsFR4xNTAsNSYrLCkBCQoKDgwOGg8PGiwkHCQtKSwsLCwsLCwsLCwpLCksKSwsLCkpLCwpLCwsLCwsLCwsKSwsLCwsKSwsKSwsLCwsLP/AABEIAMIBAwMBIgACEQEDEQH/xAAbAAABBQEBAAAAAAAAAAAAAAADAAECBAUGB//EAEgQAAEDAwIDBgIIAwUGBAcAAAECAxEAEiEEMQVBUQYTImFxgTKRFCNCobHB0fAHUuEVJGKi8TNDgpLC0nKTsuIWFzRTVGOj/8QAGgEAAwADAQAAAAAAAAAAAAAAAAECAwQFBv/EACkRAAMAAQMEAQMEAwAAAAAAAAABEQIDITEEEkFRIhQyoRNxgdEjUmH/2gAMAwEAAhEDEQA/AOfApVNoyJGxAPsaRTXpzzxGnp4pRTJGpVNOmUoG37IBMkARckfiQPeogVPcrCu2KipU8UoqhEaVSilbQBGlU4pRQIgaUVO2mtoAhFKKnbStpihCmip200UChClFTilFAoQpRUopRQKEIpqnbStoCA6aiRTFNAgdIH3qRTTW0AK8fy/fTFQ6ffStpW0RA2NcP5fvNNI6ffTxTRTiFWQV8qVTilT2INrWcIWwbVDw7JUMpIHQ9Y5HNVLa7DX69CWVqey2EyocycYTn4rjArzbhfDHda88pGEoQpapOyQUpSmcSZI28ziuSusi3W53Mukr2exs92eh+VINnofka5l/h4TN9yVHbJjBzg5+/wBqn/ZoUCtKkqtSJTaARcYBCTM+u3pQ+tf+v5JXRr2ddoUiHQogFTakJEiSslKoI6WpVk4mBMkVUiuc4Row4C4kWqQFEpUkIymcm2DM9PxrW4drpPdq+IAQZBmeR8/Pn6yKrR6nuzfdtRavTzFdu8LsU8VKKeK3zRhCKUVO2lbQOEIp7anFK2gUB20raJbStooQHFNbRLaVtFAHbTW0W2mtp0AdtNFEtpRRRA4praLFRNFCELaYpopbIAJ29RyxQ79xzG+xjY8j0I2npuDWNa2Dipkejkq2iMU1tFimtrLTFAUU0UYpqNtMUBRTW0W2lbQS0CtpraLbStoFANtPRYpUChR7R8XXqFhpopDaVySRCVHMrOdoJA6z/iFeg8A7PJ02kecItDjaUwshKkG9o2KzF11wJ8kJ+zWX2B7L2jvXYghDiSAFBUFDiVDPIqFuPiSvcAV1WtZQnhq0kKUARvJUfrEJux6T74mvMY7us9RlxDzLj6IeWSbQNgBkpOyzGT9+0YrO03D74jmYEA85lJH2VYVj7+m06pHfnwqIhKd7om4QU7jf7629BwlIVe1apWVhclXiAkXpnO0ED78EZnxTEuTk2tUpvvEKAXegoJEBeSkghO6jgbjacjepcH0jPdvy5cqxamkuJMheCEgzOSPs8iTIrK1jiUPLQ8YKEqXcDMrSoiAkmCTEifed6016NJ04dOVLVCYEEggEY9JB8wMc6jkrgt6PWeINuYUQCk58UjaSBJ8+fqIq/bWG1faUpJUgmIVBgpIm1R2E9MY5xjS4fqyvwlK5SMqMEAzhJVzV7evU9Hp9dv4ZfwaGvoJfPEtRSiiW0ra3jTBxTxU7acJoEDtpRRLaa2gAcUooltK2mAOKYpoltK2gAdtNbRLaVtAgaWiTA3OBPWuhb4U2w0tbtxtb7yEiSSTASVxAnOPLYbVm8H01+oaTtK0/cZ/Kuq0DYdOs0rlrbQDdqgQow6l2TcVEEw2DGIkTNcvrs8u5Y3Y6XR4Yxubmfw9tt5lp9vTkNqbDzgK1d4bkkgNARcYHluOUGsnjGh+raKmoXqHw20AoLFqk3XG4XJUAJKbhFpzyrT7YaRpttrT96UsshCVkOBvZLaWwo7GYWQOUeYrWY0CFq0I70EsSoi5LhUS2lnxEnP8AtFeID7PLeucob55npVEOrbJuCZg5jwrKME5IPKc+E1dtoWiWVhSz9okjnAkmNhiSfmas213umb/TVOJ1CX6jgK2mKaKU01tbFMEBW01tFtpradEDtpraLFNbRRQHbTUW2lRQhYa/i0oM+BhAS0RBvkCE2pTakAJSJECegqor+JOo1h7pIZQiQTCFlSs87iUnMGPLlWSzwxBZIbLagVpVamVLwIkAgHnkQTjntV/gvAAVqKzYUokAykkkgxCoIwK85D0NGefcLneLAMWyUycJzIzcOfM+lb/COLoW4PHuFSF2pXBScX4KvegMrtTatOx2czE9CTPyNE/spLohCHDg/A2txM9JCYHz96h5lrE4btmj+9OGDbbAJBgkPGQCdzM12Wu4chvh2kVCLihsXEEGFMDwk56AdMCpJ7M6vxd204EwZSvu1pUByKCpSiMbb+VVeIcZdLaGnWygtHBRATACkW2qBAgEYEiByqllWS8Yi72d4K1IKQeZCTAQbUGU3JBgkAyf8vMycYKTBABgbAJ5cwMT5+VH4frmlZTatRbUIygmEKwUH4h6daEognwggdCSY9zy8q2+kf8Ak/g1upXwB201tEilbXUOaQtpW0S2lbQEB201tFtpW0BAVtK2i201tAA7aa2i20raBQFbStottK2mELfZ5hZ1CVISSEHObRJQoCVnCevUwYBq5peJNIUVq1UrXp3NbLTZcBbYuQVBRtT9lSQkpyRnJk19QFIQyhqZQEvqV0V3WsWHEzsu7wzmQUdABPg3ZBD2iQ69BUdAwlMEIQhTy1rNoHwm0oT0wIjEcHWzepnWdrSwWnjECc45pnnEBa9QTqdEvVLUUaMfVoQsd24O6PiKW4G+6etPpuMB1tko1Cx3ule1IS/p2VWNMEhQUtq234JEco8qy+3fBkJ4i8jTgCOHWJSDgF1xnTAb8w7P/FReM9lO7aX3ClC3hrSJCjJKnWyZjzK+e0DlWKGSmUXS0UJcgpKWyFpVckpWhJbUdiiUwdudXSmq/FpUtbSxg6lxsqSAkww1pGABGLU3ugYkRvirpTXX6PNvCPhHL6vBLKryCtpiKJbStrdNOAraa2i201tFCAraVtFtpraYoCtpUW2lQBwh4c60wp264qUAQUknKb7pncZrQ4Pxt9aFBsqTYm74goYkeFKsAiZ5nzrsOK8NDelaSTMqCjjnYtP/AEim7O8DSJV4QHLUCRM5VIE7V5vPZU9BjuZh4fxBpaG29Vaoxd3YQ2QqJUBCQTaTBVFs4kkGDdo9bxXQJSpXEVOlSbikpCyhBMArLiLUgqkATnMTBq7/ABC0biVOhDqkj6WEBScOBKG0qglMSL3bh5kmj9rmO84oww+XHmXW1LKBhaSAtIKVTPguWoScSoczMobOf4Z/F7iKZuSw+BBMtWqgcgWiAI9OfnWqj+L2l1IjWadxhZx3zVrw/wCJJtJHlk9DWrxTs41pdC8NIAbGlF0OFYUtobhKpHiyY9SOgrx9nRhTi7jalBE8zBMGB5eXSnKLg9TRpdPqQCy4wtsRlsqTGeaFZQryUB5TVTinEAw8UZKABAOSZTdchXOJgpOYAIxNeaNhbb47hZSoGEqSSCMxB98EV3fY/UHWqH0gJKVKAUBbum0BxKdx1mIkH0rJhm8d09ycsVlszebUFAFJBB2IqVtc93z2n1LoSgqZ7xwgDAsSo5E/CqI2wdsYroNJqUuoC0GQfYjyI5Guro661NvJzdXReH7Erae2iW0ra2KYAVtK2i20raKAK2ntottK2igCtpraNbTW0UYK2mto1tINyY64ooQ22talpJdJ2YJCQkqUUMMoUUhIMJJDqVC4ye8GOuZxTtqzp29RaFr+jt6O1IcbQlzvPhQO7E/VweZiD6nR1vZtWoU+lwwylLrISmUiVI0ZCoHNJDkbmFxOK0V6DQNuHOnAOpS4Rc2TDTaEIkEkkDxD1V5157l07fBxes7bNITrD3Lil6YsNoU6873jpWrKVm422lE5MeDyFXeIceQpepbSXPCvS6b4m1F1b3+7BWAs2Eq2ViCRittxWhdbILrHj1ferCyhMjxghV8Eggn/AJjWZq+zTTjhcbghXENM4ShQUkobU4RATsJdI6bU4FMJ7XDvilYFynnyFpm1alPOd4QlXiTLiSkZI+r3qxbWbwzhyk/R7spSwkidkqIUvwdMPjAxknetcprrdJtgczqvvA20raLbTW1t01gVtNbRraa2gQK2mtottNbQEB201FtpUxQJ2hQFMMWKkEhQIJMpIcIIPMQQfetXsy0Qy2FKGXRE4PxffvWFqtSh9lhCHW0ltDKZUsJBKWbVbxsokecV0fANAQhkLtWUupIKTdElOZ2/0rzmX2ndx5NfT8Naed1ffoDn96VEpuAPdtZA9h8hWLr4/t1rKhGlVHxf45u6+9dXwzQWq1Elab9Q4sCYkWoEidxIImsLUcJWeLtuAqCPoy03A/ymPFIjJXQkMXaop+haqCCe5UCIEgFSfIYrzXg/CC26pQ8SX1thQgY+tScTymK9S7WMK+hPoCrlKRCU4JJkHEb4BxXA8E0/17PgABcRlKo+2nJHOqf2snyjmONMXvKkgFTzpuiVbOqgg7iedZX9nLUtuzAtSCeSTcZn51vPuyuMYW6ciDlLnzFTYSJTgz4Btj4hzG3vTgUz9Jx/VBxzTXFaTKFIUA4gpV5KMgGeR51p8B4uj/dATEqSFnbbIc8WD5ncUbstw2/iDyiAEEXZBSldqJhJ5+IcjyNb3BOy6O7U4lITJgkDcrEnG2LdsULZ2ie6gfRajvEBQBTPI7girFlES3GOmPlT212k9tzktb7AgmntottKynRQDbSto1lPZRRwBbT20aylZRRQBbUkMqUQG4vJFpOQDIzBwffHWi2VY4YpKXmy4UpQFAqKjAjofXbzmKjUymL/AGLwXyRR1/E7XAlMPOF/RolYL5Up159K0mYQL22pBQmBCgYxQ9FreIOOaWwLSg8Q1DhgIbB0bSmQUKAGAJcHU2nyro+FFltQV3a1LK21KhBTlltU+J21PhUsnfGTV3SceR9UA0r/AGTpT9ZpRKSoKKwO/Ph8Kvn61wjsHA6PifESnSBzvf7zxBThBIKjph3I7uCMNy4rMYtJrOb4yl0IW+gArf17ild0EuJYYYS6htK0QoRcCVeZ/l8Xpml4w0fo31TnhS5ZadOq5RgKUkJeJIwrkd647jzGmOntbIQ4GdWlIUhbYufHdwlS0hJ8JibuUdKoRicE1T6nAhxfeJS0kqJMltSm2VWBRFxiQmFT/syQY33bai1w9CXXVoyHFKIUCCCnvHLbSNxZZmrBTXY6bbTRy9ffNgLaa2jW01tbFMMA20raLbTW0UICtpraNbTW0CgG2lRbaVFCHnS+PJCyEoCkYi6QvYSMKwN49BXW9mOHjUpQ4wVoIcQhXihSSVDpnaflXJOcESpf1Zi45G2fU7Hz/Z73sIw8wkIQ2hxC9QFFRcIKVILQkYMjCvXlvFedyy2O4kbx4eFPhu0lJ7xSlBp9YQkLKEJKlOkKUQMwMdOQqdr9C3pRe1dCW2zCU6lxTi3FOjHdvJCBDQycCdzgHY/+M20ud22m8JJBWB4VG5QVYFKSp2CCDYlWx3qxxDtChDmYcW42k2NhxZ7tJWQs2pVaglZFyoBgRQoBy2l0z6tO88XlIDTZUEBbqjIQVlK0OyE7R8R3mub0vbJxlwNhKb0QLS02QnG1zRFpA6jHODXf6viwfYdbSggrbUn4oUm9JSFWrS34eYIMGN64YaTQB4qTalU+ITcBtNqWipIk5J26RypcCZjPaoFeN0lQVJSqCUlJk4IyemetXGFggbbp+8is1zhg+kOLuSbgu0Ym+1UFJHt8/KotIQgJvctu2JIz5mdh57VkTnJDXo2uH8SStywTc3dumB4TbIIPU+tdfwVtI0pAWoEOoMBatrFfZMiPauDY4Z3alOIUJVIyoCZIOAQYk/OtHScScQpPgJg5AyCnmI57e1N7oS2Z2+r4etswtJE7HkfQjFBCK4nSdsuKIISHw8hSym19tLiYkRJUm8DPJXLFdL2e4i++HC+02i1VqS2VWqIm6EqJUAMZJ69K3dLX7tmjU1dHt3TNGynso1lKytmmuBspWUfu6VlFHAFlPZR7KayiiAWU/wBGCgokE2IU5AVafCIJCgCR4SrbPSjWVJnVFCrbQe9Hc5Khl1aEAAJSSSSryAgknrh1n/jZl0l80Yj/AADUOuFaIQEL4kcZIUdI03MmfjcVkfKJMy/+XbrIB72fo/DFMgBKcqfL9yUnkAFq6zHKa1tR20CGVrUpCU/R+/I+jvSW3Xg0QJdHilORGMnbJJxLt02gau91P1KWO9/uy4Ic+ECH8/EcDrmuQdM5nWdkNRpnGu7tV9F4dqSDaBC3TqCQEnzcQkzyuOOWLpm3IbYPhI0OmYQQpQKF6vVtgrGTK7VEzygjkLe/4l2zAVqipbBLelaU7LT7UJdiwSFLiS6nlz6VzPGuOoQ8m9gjuHNDcph1Lg+qC1stlKwhQWqQYkkWbdGBS7IaQS+4gLQha/AgmUhJlYIiAo2rQLoBxkV0ZTVTs/rG3WrmTKQqMpKSCEpgEEfy2nEjNaNldjRiwRy9XfN0BbTFNHKKYprLTHAFtNbR7aiU06AEppimjW01tOhANtKi201FFDiuFaa5QzByZ5zk/jXoPZPTEpbTuStwyCE7wJzMbedcHwk+MHffb0Nek9jgP7v53H2vc/SvOPk7a4K/ZrhiYeUEgfXd1sCLGmm0ISCRkBMb8561jaxel1PE+4sXaUqedQuAC/anu7wPiSloKhJkArJ611XAVH6OuPtPOHfrAyPasROkSeM6xRSkqS3piCQDae7tx0ON/KmgKXapthjTpZMthexSlPdjxNhSCLhCSVIMAQczuY4XhPCQpVzi4RYpalEpJBbSpYCJIFxIKYwIXXpXbhBPDXwN72YO2yieWeXKvPuxqzqNS224lVhJECYIU2sZ223ny9i1wJ8mIpar1RkWqUIJII+HmY+0NuhqHENAS5lWYTJggZGIAnb9aK9pTKLZAQhRx0BSInlyq26g3+LcJSP8orJyQPqb/oyWwRFxtVI+sSLSlAna2QAPIeov8DKkIAX4rTKSkEhMgyknp+F3SDQtSzLbIMQAo7c4bFanC0Q0ZGZERvsPvq8VuQ+Db0HCCpTV4T4kKfOT8Ccp5YVCdvvrR4Pp7UuAfCHnLRGwkSJnPiuz5jpXJcC7eOuPJSGmlK7stJgOI8NskCCrME5INdlwJdzNxTYVOPKKSZIV3zkiYE7dByrPoO5GPWXxLllIIottPbW5TVgKynsottK2lQgK2mso1tK2ihANlERoe8TEkfW6cQCQCC8kKCs5BSSIPU1KysTtDxFbCVqS4pIDd1oXqEwtIdWkjuRme6IMnAkgdcGu/gzLo4/Mnwn+Hra2wHgFXN6NslVxUR9IU64SeqgEgnomtTX/AMO9O6HPCkd/rElUSPq2wZbEHAwdo5dK54doVqfQ2lGoVOvOnlLutSe6baQVLgLAvF5MehxVbS9snVJ0xKNUk6jVqQmH9YfqB3cvJBJuP1hkCa5u3k36w/afsACzrlsGC7qGUISD4bExakADeVJAPMT1rK1/DnjqdQm5Uq1utcRcQsfUaVKGVm4Gc6hseQmINXW+2Tjlob1C038QGnQFqYWkJFqvpKi41J3TiQcjGQKx+Idsnwrvkhl5KlalSJAvDSXWW7lBlwJlSmkcjITjBprkTOo7OcO7nStoxsVGBA8RKtpMYIHtWiU0Lg7ql6dpa0hJU2hVoJIAKQRkgGYifOd96tFNdjFxI5uS3YApqFtWCmoFNVSYCtpiKIU1GKdCAymolNFIpop0UBRT1OKajuDtOI4KjxR5fpXpnZKAdOP8Cj/ndrzjgzfiHp+mK9P7Npwyf/1KP3rP51wvJ1vBHs9/9OnAypZz5qNZenVPFteQMWaZJ9ku4/CtbgDZGlRECbvfxqrH4Uo/2lxEg/a04/yOUhhe1ip4evFv1rQOZ/mNYPYhpA1HhGQhathiGnYOK2u2hP8AZ589QiD6A1idi1q75ZBJhh4jn/u1frTUgnacY25GI+JBHzUipahMur/4f/QmoD40A48P/Umivf7VURuOv8iRWTwR5LT4hLXmlZ8t0CtDQOQkk5jYH0qnqEAhmf5F9eak1oaL/Zq2gE+f2Tzq1yS+DL4I0204DaQVSApJhTZIi4Yz4bhHn7Hu+y4H0YWqu+sflRklR79wFRJ3J61wAV4kCQRJO/8AhPKr+j/iAnToDRS54JGGwRlRVghQP2qvvWm6LseopT0eKcVwrf8AE5rF13/lLHMHMKI5dOZrY0XaD6Tpn3tKVE6coCkErSCFzb/tEH+U5BjyofV4+mH0r8tHRxSivPh/ER0fGw4DMES2SCOoKR0qwf4mCMMOyNwbADAkkQT+59KPq8fT/H9h9K/a/P8AR3UUorh2/wCKCBN7L2MnDZ88G4TV5v8Aifpsy28kgTlKI57m7nFWupxfsl9PkjqHFhIJUQANyTAHqapanW6Z5kpDzRJCwfHEGFAZ2zcfSuI7Ydtg+0BplFLage8BtSozyxMotJBE+1dZ2X7Mqd0iUpKpU004lSyQEqCbchK5ghQUkCMjJzBw62t3KIelhHTd4a7o0LCu+08h3UvZeRIW4tITEq3KU/IUTRuaYHSlDmmJY06wIebJStXdAgZyYSrHkPYh0Dz6EhtxxsMq7tVwKe8Un7SVZKk/CLjGAcEkW1Ney5qjawoQyoNvXIKFFwTIlbZChAGRjM5i1WvF6M9MjhnY8HT8O8JWtlx19SgACTIWLkpEBXgbAHKImuTHZRLbSm3UT3ekbRJTEqXqda8FesNo58q6Lthw8KUhrTM6dbiIGpUltsONnMAgFKk4ByDBOJrju07TzOoDWlceFrAcWW33VIKrSVfagADcdScbCqXInwejoaCQEjASAkegED7hWLxztQjTKCClSlmCR8KQk/aKiM+gmue4z2geZDraiQW3u5KkLmFIbSVjGSCq7Nca7qCokrJKsG5QVMRKZznHP5dK2tTqfGBrY6Xs9pCgQCDIIkHqDsRTEVwfZbtHZpSk3qUgkgb3BStkmIMb+gNdHoePhTaS4psKKUkytANxGRbOM8vOsy6jT2r3I/SybcRrkVD8vx3j5EfOvP8AtBx586hwIUsJRPd2bE2J2I+IFQ8+dWOG9oXkF8qtgupJKlNzlAQCIV4xCBJQCB5SJh9XgmNaTZ29vTJ6dT0qev0bjLZceQpCBzUpsSegBXJPkM1y7PaNxRkLaEclLaQcRkXEYn3x8s3jeuL7Ti1vAuBYAHehSlylVxBmAjI9SY5GsOfWX7PyZMdHCXJo6A9o2vP/ACf91KvNtSw4tVxUkkpQVeJI8VgkQDyMj2pVj+q1PaK7dL1+TrNAUoU3aRK0LUYPMKgJyACYGwn4t+Q9M7M6lIbaKpBLHQn7Kjm2c1wmlVoVud860rvEqVbcElIFxsIQDZhMct8+Z3tL2j06V3XLgJUm0d2EkKTERd06RvWPuV2MtTXJ0HAdRcw3FwJJEER/vFdaxeDp/v3E+Y79oTmPC0f+6jP9s2bPBckykAJCMC4THjIiJpkdqtMCopCgVm5R8Mk2pTn6zokfKpq9ldyIduiE8OBP/wCSnnv4dqwuxJnUuEJwNK/JzHwgDlvWtxDjendSUqLhGJB7sggKCtr+oqgvUsm5KFvNpWgA92jTp+1MTeD9lPPlVdyhNON0zSVXKVgobatiABc7BnrjFAdCi6shJ+LEDHwgYroHOBafMO6gXTJAZnr/AD0EdnGUjwu6gmU/ZamJzs8OXpWRZ4eyGwAuX3QSla1d0VWoIuwrODVrQ6gFpyEOYVbbYoqkpTGAJIhSTIERmairQpbQuxx6S2tAvQgJMj4QUOlSZIAkfhNW9S+CppKnQAjToQkqcuSQGykqIukeKfCJ+BUmCCX343Yaxpg6UXEFIMJkGZEH4Rgnr5URvs026JW4ZUlCrUBJXk+Z5YMxQeEcKZWQXC4lbagITYpOWkkuG4hQUpRGNhsNq2GezCGXA6jvkjuwsO92hUm9KiT9ZIUYOOaTtG85tZqXcE1g3OA+o7BtgIMOwVbpKLQkGCVEgQmcSJ32oGi4JpgpYQpSitenSFEJISFKmUGOYHQepmttnXIb7uQ4YKjNgNywFKQn4lBCbiATgDlyFZPB0obUpJm5CmwpKmQQMCD4lZhBKgUxnIitRY/H7jN+pi3/AMLml4fpDp2FFV6O98LpCkFZHekhyRt4VyTHwjPUWp4Hpz3vdrQn65SSpS1junIAKBkSLrdv5jVdvv0hAZIaShRW2FIC+7WqZJOQoytWw5kZmun0HFEJaNyQIeItCCpSwpJUVne6VFYKiOmQd5WG97hrVxMhzs8lXe2/R1EoCT3akqDKimAQMKJkE7Zk1LjfZBAbc+sZZ7wIAUFqHdAGXIJABuRuJ5b5xm6nvBqHC2hBZcIQpK0kJLZTBJAEyDOwnxHfahh1XwLZR3ZJJAOACCmAXFFZTsqJBJJrIsV4YPVxaMnjfZEpSoMalS1EeNCmygFIxeBKiDcmfnB5V6fxHUs6fTNofJSnCQoLbTlsYtvIEkYjfeuT0GoIgr7sLixTilT4b7pKQog4JEAdDuSKhpu0Lq9bqW9QD9HVDjKbobJSoISoEKFwMFUEkG2COlc+Sbh4PWOz2tT3dhXC5TIVaFEqbSrY5JIk/OregZKe8mElbqlQRBPhSJ88J+6vHBxd3UKSldiVpaCQE2hJeT3WApMFISonmogkwcZIvjrjDDAhDj6lCQoEhC4dBUggkXEIZFxJwBzmsva8eSW8WqmeifRAdVqXEpBVLbZVMGEpC8eUubVw/axlsr4qC0AhpCYVGL/7uk55mCr5mren7YOpLd7SFFwhbptX4VJYQm0f8SDvNZvGdWp7T6sBtJXqnbyk+AEAqNpVcP5U5xg451GLQmzzbWcaU6pxThBKnVvK8I+NWVExsMHGwz51HV6d/wCyhTkAGQiYCiMEQRkkbfKt4cCdKvEwymYk3qX8IgTC+mIOMnBkzqarSPqTClputBEMhMWlOQpMGQAkA5gEgbmXcSDl9NoSILzbiVWHFsNmSUkElWDAJwJnfE1ZVpPCABAEROcDYnOdq6JOjcwl1Ta0ktoI7mPCmEgSDIEQPD/KPWs1vhTx2SgjBAuVsdvseRPPeseT32JzXlFRTJKUySYwB0EyQMbSSfeqLiSNpHTYA+3Stn+yX7fE2N97lcz/AOHzoH9hPTJbkZ5K/wC2pxvkib7lVCJ394xmPvqDgkwD6SY/0FXk8MeIw3MR/NtmPs+X4UyuFvDPdEe6ufmE/uaI6S8WZjqiCRIHsr8hSrRPDH//ALf3r/7KVVX6A0AsdB8qdJT5fP8ArQg2fLf98ql3RHmfI+1YtiSwkj9xU0rFVAjz+/8AITRAynlJ9yZ5VJRbQ4np+/lRA/0B+4/gKo90P35flvT91HMn0E0th0vDUeX4fnSuHQz61TBT5kddvn0qZUJwDPzpDLXe9PxoydRO4n2BqlJ5XY9OXLz/AH50o8yeW36DNIReGpHT7hv1p9VqgsKBxKA2SBm0A43nmedUw7+xv/pTrexgHyFXhnlg7iyckslGanDeLFpu1JJNlgXEKiTlUKhRjFA+kkkEqk2hJMZIG0kkn5GMk7kmqf0kT8P3Gih/ypPJ8F9zkpaS6epPqf60u8PT7zVQ6kD2/f7xRA6Izv6dfepJLAdP7NS79U7H8QPuxQ0lU/6dfupnFq/c0hxBS6ef3zUFEcwMdaD35/Xl8vapp1GP1pi2GXad0AwZGAYPl0OJqJQgYsESDFqALgFJBiN4UoT/AIjUiv1/ftTF3H9P0p1iork8kgegj8KipA5z1+NY/BVP9I64+VK4Tz/KlRDlHr/zKofd85V7RzjqPSpiPKphvypUIVVpPNRwZggHIjoBTJSoQAoY5WdPerJQf2KEpEf6fpTooChX+H/k/wDdUE3AD4MQMpI29FeVTI8x/WkURsQfeqoAEXAAHu8f4l/pTl1X+H/zFf8AbRS1Ox5+XT13qDjCuop0RH6Sen/9D+lKm+jq/cUqKg3KPfkDKvfP48sGgKezBPpAn8qi8uPw8/nHlREzP6GB8x+FOFk0z1PT9eUmphRgkyBHp75+e/41G63fptny5elES2QqRGQcE846HnGfLNKATC4xJPn+ORipXZ3ztEz8hOKEuYMEC3cx6mDnJzS7w25jbc/05UoBYD5nczyzz6/vrU0LMHxbe5x+H5UBC/If5szB3nPvRTqJO0DfHLBEH/SlACTMD8jMzH7zRFLjYcvIfif3jaKrJdM5ONxtA8vPlR0uZgmDHruOcUoOhFK6kcz1x5CMx+lRCE7nnGwyYpXwJ25Zgf19s04cyIIM7AEjJ5cvKp3AmGwIA/A4+WxAqPcA9P0+8+VSBBIyZz+PT2NSVM7emT8hSoQh3OPLlg/l7fKpHTkfDjJ3Hl/rU5PMH29d5/Sm7zPntGSP0JxTrEL6N+Hl6Tt60Ut42J9T+H75UPMeWecE/Lzik4sJGSk4kiZ9vXNKjJd5G+B6n5Z/fpTX429fv3P+tR+kAwYMxjE+eMT0zSbdk5TyJ6ge45/12pjCFfp8/wAqiQef79xtUkPDod+nnGDToXgHHPY4G3OI6UbhECuHz29PTeokj2zvzoqXCATz26425UlkdRttEegImihAROxA85n8sdKV28fn0xsM1MrjaJ329oimD0AEgT1zTCDcv6mM+n9d6ZSzjpyifntim72Tj78dfn/SoOKxI8z+UiPLnigUHVA2J95j9/rQyD5R+8b4qZUJ3z6gYOMDnTJG0EiRjPQ+X7xTooCI/e33TSBzIOZ3BP3f0qakGMmcHYwM42mD+80MtbQZ6DJj3/pToQjP+L/Mf0pU/cjnHzI/KlTojEKvrFDoRHlnlR+SjziZ5z4s/cPlT0qyvktcgtGZuuzkDOcSP1Pzp3VG4+RSPbxUqVIl8kG9z5KEeWU7Vb0QkZz4ueeZpUqQ/JbZGE+cfgaCz8Pso+8UqVLwLwJg49FGPLbak0r6z3X9wMUqVS+AD6jBbjHiAxjGKszv8va+I+VNSqWWWtOo3kTjxfcDQVb+35UqVQSxl/Cr/wAR/wDSf0pFZAEE/Y59SZpUqY2Jo/j+lEbO552zPnjNPSpkoDoD4VnnMTz2TVh1ACiQBNv5ilSpeSnwEcSJB5lIJPU5zQXVeP2J98ZpUqB+AenWY3PxdfWnJyfJWPLelSpkeQCnD4cnYc/M05wVRyj/AKqVKqRRYZEpz1/OqaFmF5PxR7YpUqBsTgyPRR95AmoXmBk5mfmaVKqJYn/+k0JSiFQNoTjluaVKgnIO8o3HPOlSpUgP/9k="/>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8" descr="data:image/jpeg;base64,/9j/4AAQSkZJRgABAQAAAQABAAD/2wCEAAkGBhQSEBQUEBQUFRQUFBUUFRUVFBQVFRUUFhUWFxgUFhYYHCYeFxkjGRcXHy8gJCcpLCwsFR4xNTAsNSYrLCkBCQoKDgwOGg8PGiwkHCQtKSwsLCwsLCwsLCwpLCksKSwsLCkpLCwpLCwsLCwsLCwsKSwsLCwsKSwsKSwsLCwsLP/AABEIAMIBAwMBIgACEQEDEQH/xAAbAAABBQEBAAAAAAAAAAAAAAADAAECBAUGB//EAEgQAAEDAwIDBgIIAwUGBAcAAAECAxEAEiEEMQVBUQYTImFxgTKRFCNCobHB0fAHUuEVJGKi8TNDgpLC0nKTsuIWFzRTVGOj/8QAGgEAAwADAQAAAAAAAAAAAAAAAAECAwQFBv/EACkRAAMAAQMEAQMEAwAAAAAAAAABEQIDITEEEkFRIhQyoRNxgdEjUmH/2gAMAwEAAhEDEQA/AOfApVNoyJGxAPsaRTXpzzxGnp4pRTJGpVNOmUoG37IBMkARckfiQPeogVPcrCu2KipU8UoqhEaVSilbQBGlU4pRQIgaUVO2mtoAhFKKnbStpihCmip200UChClFTilFAoQpRUopRQKEIpqnbStoCA6aiRTFNAgdIH3qRTTW0AK8fy/fTFQ6ffStpW0RA2NcP5fvNNI6ffTxTRTiFWQV8qVTilT2INrWcIWwbVDw7JUMpIHQ9Y5HNVLa7DX69CWVqey2EyocycYTn4rjArzbhfDHda88pGEoQpapOyQUpSmcSZI28ziuSusi3W53Mukr2exs92eh+VINnofka5l/h4TN9yVHbJjBzg5+/wBqn/ZoUCtKkqtSJTaARcYBCTM+u3pQ+tf+v5JXRr2ddoUiHQogFTakJEiSslKoI6WpVk4mBMkVUiuc4Row4C4kWqQFEpUkIymcm2DM9PxrW4drpPdq+IAQZBmeR8/Pn6yKrR6nuzfdtRavTzFdu8LsU8VKKeK3zRhCKUVO2lbQOEIp7anFK2gUB20raJbStooQHFNbRLaVtFAHbTW0W2mtp0AdtNFEtpRRRA4praLFRNFCELaYpopbIAJ29RyxQ79xzG+xjY8j0I2npuDWNa2Dipkejkq2iMU1tFimtrLTFAUU0UYpqNtMUBRTW0W2lbQS0CtpraLbStoFANtPRYpUChR7R8XXqFhpopDaVySRCVHMrOdoJA6z/iFeg8A7PJ02kecItDjaUwshKkG9o2KzF11wJ8kJ+zWX2B7L2jvXYghDiSAFBUFDiVDPIqFuPiSvcAV1WtZQnhq0kKUARvJUfrEJux6T74mvMY7us9RlxDzLj6IeWSbQNgBkpOyzGT9+0YrO03D74jmYEA85lJH2VYVj7+m06pHfnwqIhKd7om4QU7jf7629BwlIVe1apWVhclXiAkXpnO0ED78EZnxTEuTk2tUpvvEKAXegoJEBeSkghO6jgbjacjepcH0jPdvy5cqxamkuJMheCEgzOSPs8iTIrK1jiUPLQ8YKEqXcDMrSoiAkmCTEifed6016NJ04dOVLVCYEEggEY9JB8wMc6jkrgt6PWeINuYUQCk58UjaSBJ8+fqIq/bWG1faUpJUgmIVBgpIm1R2E9MY5xjS4fqyvwlK5SMqMEAzhJVzV7evU9Hp9dv4ZfwaGvoJfPEtRSiiW0ra3jTBxTxU7acJoEDtpRRLaa2gAcUooltK2mAOKYpoltK2gAdtNbRLaVtAgaWiTA3OBPWuhb4U2w0tbtxtb7yEiSSTASVxAnOPLYbVm8H01+oaTtK0/cZ/Kuq0DYdOs0rlrbQDdqgQow6l2TcVEEw2DGIkTNcvrs8u5Y3Y6XR4Yxubmfw9tt5lp9vTkNqbDzgK1d4bkkgNARcYHluOUGsnjGh+raKmoXqHw20AoLFqk3XG4XJUAJKbhFpzyrT7YaRpttrT96UsshCVkOBvZLaWwo7GYWQOUeYrWY0CFq0I70EsSoi5LhUS2lnxEnP8AtFeID7PLeucob55npVEOrbJuCZg5jwrKME5IPKc+E1dtoWiWVhSz9okjnAkmNhiSfmas213umb/TVOJ1CX6jgK2mKaKU01tbFMEBW01tFtpradEDtpraLFNbRRQHbTUW2lRQhYa/i0oM+BhAS0RBvkCE2pTakAJSJECegqor+JOo1h7pIZQiQTCFlSs87iUnMGPLlWSzwxBZIbLagVpVamVLwIkAgHnkQTjntV/gvAAVqKzYUokAykkkgxCoIwK85D0NGefcLneLAMWyUycJzIzcOfM+lb/COLoW4PHuFSF2pXBScX4KvegMrtTatOx2czE9CTPyNE/spLohCHDg/A2txM9JCYHz96h5lrE4btmj+9OGDbbAJBgkPGQCdzM12Wu4chvh2kVCLihsXEEGFMDwk56AdMCpJ7M6vxd204EwZSvu1pUByKCpSiMbb+VVeIcZdLaGnWygtHBRATACkW2qBAgEYEiByqllWS8Yi72d4K1IKQeZCTAQbUGU3JBgkAyf8vMycYKTBABgbAJ5cwMT5+VH4frmlZTatRbUIygmEKwUH4h6daEognwggdCSY9zy8q2+kf8Ak/g1upXwB201tEilbXUOaQtpW0S2lbQEB201tFtpW0BAVtK2i201tAA7aa2i20raBQFbStottK2mELfZ5hZ1CVISSEHObRJQoCVnCevUwYBq5peJNIUVq1UrXp3NbLTZcBbYuQVBRtT9lSQkpyRnJk19QFIQyhqZQEvqV0V3WsWHEzsu7wzmQUdABPg3ZBD2iQ69BUdAwlMEIQhTy1rNoHwm0oT0wIjEcHWzepnWdrSwWnjECc45pnnEBa9QTqdEvVLUUaMfVoQsd24O6PiKW4G+6etPpuMB1tko1Cx3ule1IS/p2VWNMEhQUtq234JEco8qy+3fBkJ4i8jTgCOHWJSDgF1xnTAb8w7P/FReM9lO7aX3ClC3hrSJCjJKnWyZjzK+e0DlWKGSmUXS0UJcgpKWyFpVckpWhJbUdiiUwdudXSmq/FpUtbSxg6lxsqSAkww1pGABGLU3ugYkRvirpTXX6PNvCPhHL6vBLKryCtpiKJbStrdNOAraa2i201tFCAraVtFtpraYoCtpUW2lQBwh4c60wp264qUAQUknKb7pncZrQ4Pxt9aFBsqTYm74goYkeFKsAiZ5nzrsOK8NDelaSTMqCjjnYtP/AEim7O8DSJV4QHLUCRM5VIE7V5vPZU9BjuZh4fxBpaG29Vaoxd3YQ2QqJUBCQTaTBVFs4kkGDdo9bxXQJSpXEVOlSbikpCyhBMArLiLUgqkATnMTBq7/ABC0biVOhDqkj6WEBScOBKG0qglMSL3bh5kmj9rmO84oww+XHmXW1LKBhaSAtIKVTPguWoScSoczMobOf4Z/F7iKZuSw+BBMtWqgcgWiAI9OfnWqj+L2l1IjWadxhZx3zVrw/wCJJtJHlk9DWrxTs41pdC8NIAbGlF0OFYUtobhKpHiyY9SOgrx9nRhTi7jalBE8zBMGB5eXSnKLg9TRpdPqQCy4wtsRlsqTGeaFZQryUB5TVTinEAw8UZKABAOSZTdchXOJgpOYAIxNeaNhbb47hZSoGEqSSCMxB98EV3fY/UHWqH0gJKVKAUBbum0BxKdx1mIkH0rJhm8d09ycsVlszebUFAFJBB2IqVtc93z2n1LoSgqZ7xwgDAsSo5E/CqI2wdsYroNJqUuoC0GQfYjyI5Guro661NvJzdXReH7Erae2iW0ra2KYAVtK2i20raKAK2ntottK2igCtpraNbTW0UYK2mto1tINyY64ooQ22talpJdJ2YJCQkqUUMMoUUhIMJJDqVC4ye8GOuZxTtqzp29RaFr+jt6O1IcbQlzvPhQO7E/VweZiD6nR1vZtWoU+lwwylLrISmUiVI0ZCoHNJDkbmFxOK0V6DQNuHOnAOpS4Rc2TDTaEIkEkkDxD1V5157l07fBxes7bNITrD3Lil6YsNoU6873jpWrKVm422lE5MeDyFXeIceQpepbSXPCvS6b4m1F1b3+7BWAs2Eq2ViCRittxWhdbILrHj1ferCyhMjxghV8Eggn/AJjWZq+zTTjhcbghXENM4ShQUkobU4RATsJdI6bU4FMJ7XDvilYFynnyFpm1alPOd4QlXiTLiSkZI+r3qxbWbwzhyk/R7spSwkidkqIUvwdMPjAxknetcprrdJtgczqvvA20raLbTW1t01gVtNbRraa2gQK2mtottNbQEB201FtpUxQJ2hQFMMWKkEhQIJMpIcIIPMQQfetXsy0Qy2FKGXRE4PxffvWFqtSh9lhCHW0ltDKZUsJBKWbVbxsokecV0fANAQhkLtWUupIKTdElOZ2/0rzmX2ndx5NfT8Naed1ffoDn96VEpuAPdtZA9h8hWLr4/t1rKhGlVHxf45u6+9dXwzQWq1Elab9Q4sCYkWoEidxIImsLUcJWeLtuAqCPoy03A/ymPFIjJXQkMXaop+haqCCe5UCIEgFSfIYrzXg/CC26pQ8SX1thQgY+tScTymK9S7WMK+hPoCrlKRCU4JJkHEb4BxXA8E0/17PgABcRlKo+2nJHOqf2snyjmONMXvKkgFTzpuiVbOqgg7iedZX9nLUtuzAtSCeSTcZn51vPuyuMYW6ciDlLnzFTYSJTgz4Btj4hzG3vTgUz9Jx/VBxzTXFaTKFIUA4gpV5KMgGeR51p8B4uj/dATEqSFnbbIc8WD5ncUbstw2/iDyiAEEXZBSldqJhJ5+IcjyNb3BOy6O7U4lITJgkDcrEnG2LdsULZ2ie6gfRajvEBQBTPI7girFlES3GOmPlT212k9tzktb7AgmntottKynRQDbSto1lPZRRwBbT20aylZRRQBbUkMqUQG4vJFpOQDIzBwffHWi2VY4YpKXmy4UpQFAqKjAjofXbzmKjUymL/AGLwXyRR1/E7XAlMPOF/RolYL5Up159K0mYQL22pBQmBCgYxQ9FreIOOaWwLSg8Q1DhgIbB0bSmQUKAGAJcHU2nyro+FFltQV3a1LK21KhBTlltU+J21PhUsnfGTV3SceR9UA0r/AGTpT9ZpRKSoKKwO/Ph8Kvn61wjsHA6PifESnSBzvf7zxBThBIKjph3I7uCMNy4rMYtJrOb4yl0IW+gArf17ild0EuJYYYS6htK0QoRcCVeZ/l8Xpml4w0fo31TnhS5ZadOq5RgKUkJeJIwrkd647jzGmOntbIQ4GdWlIUhbYufHdwlS0hJ8JibuUdKoRicE1T6nAhxfeJS0kqJMltSm2VWBRFxiQmFT/syQY33bai1w9CXXVoyHFKIUCCCnvHLbSNxZZmrBTXY6bbTRy9ffNgLaa2jW01tbFMMA20raLbTW0UICtpraNbTW0CgG2lRbaVFCHnS+PJCyEoCkYi6QvYSMKwN49BXW9mOHjUpQ4wVoIcQhXihSSVDpnaflXJOcESpf1Zi45G2fU7Hz/Z73sIw8wkIQ2hxC9QFFRcIKVILQkYMjCvXlvFedyy2O4kbx4eFPhu0lJ7xSlBp9YQkLKEJKlOkKUQMwMdOQqdr9C3pRe1dCW2zCU6lxTi3FOjHdvJCBDQycCdzgHY/+M20ud22m8JJBWB4VG5QVYFKSp2CCDYlWx3qxxDtChDmYcW42k2NhxZ7tJWQs2pVaglZFyoBgRQoBy2l0z6tO88XlIDTZUEBbqjIQVlK0OyE7R8R3mub0vbJxlwNhKb0QLS02QnG1zRFpA6jHODXf6viwfYdbSggrbUn4oUm9JSFWrS34eYIMGN64YaTQB4qTalU+ITcBtNqWipIk5J26RypcCZjPaoFeN0lQVJSqCUlJk4IyemetXGFggbbp+8is1zhg+kOLuSbgu0Ym+1UFJHt8/KotIQgJvctu2JIz5mdh57VkTnJDXo2uH8SStywTc3dumB4TbIIPU+tdfwVtI0pAWoEOoMBatrFfZMiPauDY4Z3alOIUJVIyoCZIOAQYk/OtHScScQpPgJg5AyCnmI57e1N7oS2Z2+r4etswtJE7HkfQjFBCK4nSdsuKIISHw8hSym19tLiYkRJUm8DPJXLFdL2e4i++HC+02i1VqS2VWqIm6EqJUAMZJ69K3dLX7tmjU1dHt3TNGynso1lKytmmuBspWUfu6VlFHAFlPZR7KayiiAWU/wBGCgokE2IU5AVafCIJCgCR4SrbPSjWVJnVFCrbQe9Hc5Khl1aEAAJSSSSryAgknrh1n/jZl0l80Yj/AADUOuFaIQEL4kcZIUdI03MmfjcVkfKJMy/+XbrIB72fo/DFMgBKcqfL9yUnkAFq6zHKa1tR20CGVrUpCU/R+/I+jvSW3Xg0QJdHilORGMnbJJxLt02gau91P1KWO9/uy4Ic+ECH8/EcDrmuQdM5nWdkNRpnGu7tV9F4dqSDaBC3TqCQEnzcQkzyuOOWLpm3IbYPhI0OmYQQpQKF6vVtgrGTK7VEzygjkLe/4l2zAVqipbBLelaU7LT7UJdiwSFLiS6nlz6VzPGuOoQ8m9gjuHNDcph1Lg+qC1stlKwhQWqQYkkWbdGBS7IaQS+4gLQha/AgmUhJlYIiAo2rQLoBxkV0ZTVTs/rG3WrmTKQqMpKSCEpgEEfy2nEjNaNldjRiwRy9XfN0BbTFNHKKYprLTHAFtNbR7aiU06AEppimjW01tOhANtKi201FFDiuFaa5QzByZ5zk/jXoPZPTEpbTuStwyCE7wJzMbedcHwk+MHffb0Nek9jgP7v53H2vc/SvOPk7a4K/ZrhiYeUEgfXd1sCLGmm0ISCRkBMb8561jaxel1PE+4sXaUqedQuAC/anu7wPiSloKhJkArJ611XAVH6OuPtPOHfrAyPasROkSeM6xRSkqS3piCQDae7tx0ON/KmgKXapthjTpZMthexSlPdjxNhSCLhCSVIMAQczuY4XhPCQpVzi4RYpalEpJBbSpYCJIFxIKYwIXXpXbhBPDXwN72YO2yieWeXKvPuxqzqNS224lVhJECYIU2sZ223ny9i1wJ8mIpar1RkWqUIJII+HmY+0NuhqHENAS5lWYTJggZGIAnb9aK9pTKLZAQhRx0BSInlyq26g3+LcJSP8orJyQPqb/oyWwRFxtVI+sSLSlAna2QAPIeov8DKkIAX4rTKSkEhMgyknp+F3SDQtSzLbIMQAo7c4bFanC0Q0ZGZERvsPvq8VuQ+Db0HCCpTV4T4kKfOT8Ccp5YVCdvvrR4Pp7UuAfCHnLRGwkSJnPiuz5jpXJcC7eOuPJSGmlK7stJgOI8NskCCrME5INdlwJdzNxTYVOPKKSZIV3zkiYE7dByrPoO5GPWXxLllIIottPbW5TVgKynsottK2lQgK2mso1tK2ihANlERoe8TEkfW6cQCQCC8kKCs5BSSIPU1KysTtDxFbCVqS4pIDd1oXqEwtIdWkjuRme6IMnAkgdcGu/gzLo4/Mnwn+Hra2wHgFXN6NslVxUR9IU64SeqgEgnomtTX/AMO9O6HPCkd/rElUSPq2wZbEHAwdo5dK54doVqfQ2lGoVOvOnlLutSe6baQVLgLAvF5MehxVbS9snVJ0xKNUk6jVqQmH9YfqB3cvJBJuP1hkCa5u3k36w/afsACzrlsGC7qGUISD4bExakADeVJAPMT1rK1/DnjqdQm5Uq1utcRcQsfUaVKGVm4Gc6hseQmINXW+2Tjlob1C038QGnQFqYWkJFqvpKi41J3TiQcjGQKx+Idsnwrvkhl5KlalSJAvDSXWW7lBlwJlSmkcjITjBprkTOo7OcO7nStoxsVGBA8RKtpMYIHtWiU0Lg7ql6dpa0hJU2hVoJIAKQRkgGYifOd96tFNdjFxI5uS3YApqFtWCmoFNVSYCtpiKIU1GKdCAymolNFIpop0UBRT1OKajuDtOI4KjxR5fpXpnZKAdOP8Cj/ndrzjgzfiHp+mK9P7Npwyf/1KP3rP51wvJ1vBHs9/9OnAypZz5qNZenVPFteQMWaZJ9ku4/CtbgDZGlRECbvfxqrH4Uo/2lxEg/a04/yOUhhe1ip4evFv1rQOZ/mNYPYhpA1HhGQhathiGnYOK2u2hP8AZ589QiD6A1idi1q75ZBJhh4jn/u1frTUgnacY25GI+JBHzUipahMur/4f/QmoD40A48P/Umivf7VURuOv8iRWTwR5LT4hLXmlZ8t0CtDQOQkk5jYH0qnqEAhmf5F9eak1oaL/Zq2gE+f2Tzq1yS+DL4I0204DaQVSApJhTZIi4Yz4bhHn7Hu+y4H0YWqu+sflRklR79wFRJ3J61wAV4kCQRJO/8AhPKr+j/iAnToDRS54JGGwRlRVghQP2qvvWm6LseopT0eKcVwrf8AE5rF13/lLHMHMKI5dOZrY0XaD6Tpn3tKVE6coCkErSCFzb/tEH+U5BjyofV4+mH0r8tHRxSivPh/ER0fGw4DMES2SCOoKR0qwf4mCMMOyNwbADAkkQT+59KPq8fT/H9h9K/a/P8AR3UUorh2/wCKCBN7L2MnDZ88G4TV5v8Aifpsy28kgTlKI57m7nFWupxfsl9PkjqHFhIJUQANyTAHqapanW6Z5kpDzRJCwfHEGFAZ2zcfSuI7Ydtg+0BplFLage8BtSozyxMotJBE+1dZ2X7Mqd0iUpKpU004lSyQEqCbchK5ghQUkCMjJzBw62t3KIelhHTd4a7o0LCu+08h3UvZeRIW4tITEq3KU/IUTRuaYHSlDmmJY06wIebJStXdAgZyYSrHkPYh0Dz6EhtxxsMq7tVwKe8Un7SVZKk/CLjGAcEkW1Ney5qjawoQyoNvXIKFFwTIlbZChAGRjM5i1WvF6M9MjhnY8HT8O8JWtlx19SgACTIWLkpEBXgbAHKImuTHZRLbSm3UT3ekbRJTEqXqda8FesNo58q6Lthw8KUhrTM6dbiIGpUltsONnMAgFKk4ByDBOJrju07TzOoDWlceFrAcWW33VIKrSVfagADcdScbCqXInwejoaCQEjASAkegED7hWLxztQjTKCClSlmCR8KQk/aKiM+gmue4z2geZDraiQW3u5KkLmFIbSVjGSCq7Nca7qCokrJKsG5QVMRKZznHP5dK2tTqfGBrY6Xs9pCgQCDIIkHqDsRTEVwfZbtHZpSk3qUgkgb3BStkmIMb+gNdHoePhTaS4psKKUkytANxGRbOM8vOsy6jT2r3I/SybcRrkVD8vx3j5EfOvP8AtBx586hwIUsJRPd2bE2J2I+IFQ8+dWOG9oXkF8qtgupJKlNzlAQCIV4xCBJQCB5SJh9XgmNaTZ29vTJ6dT0qev0bjLZceQpCBzUpsSegBXJPkM1y7PaNxRkLaEclLaQcRkXEYn3x8s3jeuL7Ti1vAuBYAHehSlylVxBmAjI9SY5GsOfWX7PyZMdHCXJo6A9o2vP/ACf91KvNtSw4tVxUkkpQVeJI8VgkQDyMj2pVj+q1PaK7dL1+TrNAUoU3aRK0LUYPMKgJyACYGwn4t+Q9M7M6lIbaKpBLHQn7Kjm2c1wmlVoVud860rvEqVbcElIFxsIQDZhMct8+Z3tL2j06V3XLgJUm0d2EkKTERd06RvWPuV2MtTXJ0HAdRcw3FwJJEER/vFdaxeDp/v3E+Y79oTmPC0f+6jP9s2bPBckykAJCMC4THjIiJpkdqtMCopCgVm5R8Mk2pTn6zokfKpq9ldyIduiE8OBP/wCSnnv4dqwuxJnUuEJwNK/JzHwgDlvWtxDjendSUqLhGJB7sggKCtr+oqgvUsm5KFvNpWgA92jTp+1MTeD9lPPlVdyhNON0zSVXKVgobatiABc7BnrjFAdCi6shJ+LEDHwgYroHOBafMO6gXTJAZnr/AD0EdnGUjwu6gmU/ZamJzs8OXpWRZ4eyGwAuX3QSla1d0VWoIuwrODVrQ6gFpyEOYVbbYoqkpTGAJIhSTIERmairQpbQuxx6S2tAvQgJMj4QUOlSZIAkfhNW9S+CppKnQAjToQkqcuSQGykqIukeKfCJ+BUmCCX343Yaxpg6UXEFIMJkGZEH4Rgnr5URvs026JW4ZUlCrUBJXk+Z5YMxQeEcKZWQXC4lbagITYpOWkkuG4hQUpRGNhsNq2GezCGXA6jvkjuwsO92hUm9KiT9ZIUYOOaTtG85tZqXcE1g3OA+o7BtgIMOwVbpKLQkGCVEgQmcSJ32oGi4JpgpYQpSitenSFEJISFKmUGOYHQepmttnXIb7uQ4YKjNgNywFKQn4lBCbiATgDlyFZPB0obUpJm5CmwpKmQQMCD4lZhBKgUxnIitRY/H7jN+pi3/AMLml4fpDp2FFV6O98LpCkFZHekhyRt4VyTHwjPUWp4Hpz3vdrQn65SSpS1junIAKBkSLrdv5jVdvv0hAZIaShRW2FIC+7WqZJOQoytWw5kZmun0HFEJaNyQIeItCCpSwpJUVne6VFYKiOmQd5WG97hrVxMhzs8lXe2/R1EoCT3akqDKimAQMKJkE7Zk1LjfZBAbc+sZZ7wIAUFqHdAGXIJABuRuJ5b5xm6nvBqHC2hBZcIQpK0kJLZTBJAEyDOwnxHfahh1XwLZR3ZJJAOACCmAXFFZTsqJBJJrIsV4YPVxaMnjfZEpSoMalS1EeNCmygFIxeBKiDcmfnB5V6fxHUs6fTNofJSnCQoLbTlsYtvIEkYjfeuT0GoIgr7sLixTilT4b7pKQog4JEAdDuSKhpu0Lq9bqW9QD9HVDjKbobJSoISoEKFwMFUEkG2COlc+Sbh4PWOz2tT3dhXC5TIVaFEqbSrY5JIk/OregZKe8mElbqlQRBPhSJ88J+6vHBxd3UKSldiVpaCQE2hJeT3WApMFISonmogkwcZIvjrjDDAhDj6lCQoEhC4dBUggkXEIZFxJwBzmsva8eSW8WqmeifRAdVqXEpBVLbZVMGEpC8eUubVw/axlsr4qC0AhpCYVGL/7uk55mCr5mren7YOpLd7SFFwhbptX4VJYQm0f8SDvNZvGdWp7T6sBtJXqnbyk+AEAqNpVcP5U5xg451GLQmzzbWcaU6pxThBKnVvK8I+NWVExsMHGwz51HV6d/wCyhTkAGQiYCiMEQRkkbfKt4cCdKvEwymYk3qX8IgTC+mIOMnBkzqarSPqTClputBEMhMWlOQpMGQAkA5gEgbmXcSDl9NoSILzbiVWHFsNmSUkElWDAJwJnfE1ZVpPCABAEROcDYnOdq6JOjcwl1Ta0ktoI7mPCmEgSDIEQPD/KPWs1vhTx2SgjBAuVsdvseRPPeseT32JzXlFRTJKUySYwB0EyQMbSSfeqLiSNpHTYA+3Stn+yX7fE2N97lcz/AOHzoH9hPTJbkZ5K/wC2pxvkib7lVCJ394xmPvqDgkwD6SY/0FXk8MeIw3MR/NtmPs+X4UyuFvDPdEe6ufmE/uaI6S8WZjqiCRIHsr8hSrRPDH//ALf3r/7KVVX6A0AsdB8qdJT5fP8ArQg2fLf98ql3RHmfI+1YtiSwkj9xU0rFVAjz+/8AITRAynlJ9yZ5VJRbQ4np+/lRA/0B+4/gKo90P35flvT91HMn0E0th0vDUeX4fnSuHQz61TBT5kddvn0qZUJwDPzpDLXe9PxoydRO4n2BqlJ5XY9OXLz/AH50o8yeW36DNIReGpHT7hv1p9VqgsKBxKA2SBm0A43nmedUw7+xv/pTrexgHyFXhnlg7iyckslGanDeLFpu1JJNlgXEKiTlUKhRjFA+kkkEqk2hJMZIG0kkn5GMk7kmqf0kT8P3Gih/ypPJ8F9zkpaS6epPqf60u8PT7zVQ6kD2/f7xRA6Izv6dfepJLAdP7NS79U7H8QPuxQ0lU/6dfupnFq/c0hxBS6ef3zUFEcwMdaD35/Xl8vapp1GP1pi2GXad0AwZGAYPl0OJqJQgYsESDFqALgFJBiN4UoT/AIjUiv1/ftTF3H9P0p1iork8kgegj8KipA5z1+NY/BVP9I64+VK4Tz/KlRDlHr/zKofd85V7RzjqPSpiPKphvypUIVVpPNRwZggHIjoBTJSoQAoY5WdPerJQf2KEpEf6fpTooChX+H/k/wDdUE3AD4MQMpI29FeVTI8x/WkURsQfeqoAEXAAHu8f4l/pTl1X+H/zFf8AbRS1Ox5+XT13qDjCuop0RH6Sen/9D+lKm+jq/cUqKg3KPfkDKvfP48sGgKezBPpAn8qi8uPw8/nHlREzP6GB8x+FOFk0z1PT9eUmphRgkyBHp75+e/41G63fptny5elES2QqRGQcE846HnGfLNKATC4xJPn+ORipXZ3ztEz8hOKEuYMEC3cx6mDnJzS7w25jbc/05UoBYD5nczyzz6/vrU0LMHxbe5x+H5UBC/If5szB3nPvRTqJO0DfHLBEH/SlACTMD8jMzH7zRFLjYcvIfif3jaKrJdM5ONxtA8vPlR0uZgmDHruOcUoOhFK6kcz1x5CMx+lRCE7nnGwyYpXwJ25Zgf19s04cyIIM7AEjJ5cvKp3AmGwIA/A4+WxAqPcA9P0+8+VSBBIyZz+PT2NSVM7emT8hSoQh3OPLlg/l7fKpHTkfDjJ3Hl/rU5PMH29d5/Sm7zPntGSP0JxTrEL6N+Hl6Tt60Ut42J9T+H75UPMeWecE/Lzik4sJGSk4kiZ9vXNKjJd5G+B6n5Z/fpTX429fv3P+tR+kAwYMxjE+eMT0zSbdk5TyJ6ge45/12pjCFfp8/wAqiQef79xtUkPDod+nnGDToXgHHPY4G3OI6UbhECuHz29PTeokj2zvzoqXCATz26425UlkdRttEegImihAROxA85n8sdKV28fn0xsM1MrjaJ329oimD0AEgT1zTCDcv6mM+n9d6ZSzjpyifntim72Tj78dfn/SoOKxI8z+UiPLnigUHVA2J95j9/rQyD5R+8b4qZUJ3z6gYOMDnTJG0EiRjPQ+X7xTooCI/e33TSBzIOZ3BP3f0qakGMmcHYwM42mD+80MtbQZ6DJj3/pToQjP+L/Mf0pU/cjnHzI/KlTojEKvrFDoRHlnlR+SjziZ5z4s/cPlT0qyvktcgtGZuuzkDOcSP1Pzp3VG4+RSPbxUqVIl8kG9z5KEeWU7Vb0QkZz4ueeZpUqQ/JbZGE+cfgaCz8Pso+8UqVLwLwJg49FGPLbak0r6z3X9wMUqVS+AD6jBbjHiAxjGKszv8va+I+VNSqWWWtOo3kTjxfcDQVb+35UqVQSxl/Cr/wAR/wDSf0pFZAEE/Y59SZpUqY2Jo/j+lEbO552zPnjNPSpkoDoD4VnnMTz2TVh1ACiQBNv5ilSpeSnwEcSJB5lIJPU5zQXVeP2J98ZpUqB+AenWY3PxdfWnJyfJWPLelSpkeQCnD4cnYc/M05wVRyj/AKqVKqRRYZEpz1/OqaFmF5PxR7YpUqBsTgyPRR95AmoXmBk5mfmaVKqJYn/+k0JSiFQNoTjluaVKgnIO8o3HPOlSpUgP/9k=">
            <a:hlinkClick r:id="rId4"/>
          </p:cNvPr>
          <p:cNvSpPr>
            <a:spLocks noChangeAspect="1" noChangeArrowheads="1"/>
          </p:cNvSpPr>
          <p:nvPr/>
        </p:nvSpPr>
        <p:spPr bwMode="auto">
          <a:xfrm>
            <a:off x="155575" y="-1790700"/>
            <a:ext cx="499110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10" descr="data:image/jpeg;base64,/9j/4AAQSkZJRgABAQAAAQABAAD/2wCEAAkGBxQSDxQUEhQUFRQUFBYVFBQVFxUUFhQXFRcWGhYVFRUYHiggGBolGxUUIjEhJSkrLi4uFx8zODMsNygtLisBCgoKDg0OGxAQGywkHyQsLywsLCwsLCwsLCwsLCwsLCwsLCwsLCwsLCwsLCwsLCwsLCwsLCwsLCwsLCwsLCwsLP/AABEIARMAtwMBIgACEQEDEQH/xAAcAAABBQEBAQAAAAAAAAAAAAABAAIDBAUGBwj/xABCEAACAQMCAwUFBQUGBQUAAAABAhEAAyEEEgUxQQYTIlFhMnGBkaEUQrHB0SNiksLwB1Ki0uHxFSQzcoJTY5Oyw//EABoBAAIDAQEAAAAAAAAAAAAAAAABAgMEBQb/xAAqEQEBAAIBBAIBBAEFAQAAAAAAAQIRIQMEEjEyQSITM2GBcRVSkaGxFP/aAAwDAQACEQMRAD8AtRRinRQiuoxBSp0UooM2lFPilFANio9Q0ISOcY95wPqRU0U1mA50r6PG6uzNPZCIqjIUASeZgc6kiomv4JjlPPHKi+oAImMmOfoeXnypY6kh5W221LFKKYt4TyPv+f6VIhB5VLZBSinxSC0EaBTooxRpGEURRilQBoikKcBQCAp0UhTqRhFKjSoClSpRSipoFSoxSikYUYoxRigKev1QtgebGABzPnFYN7XOeR2xyC5JmOZPPmOlWOPMe+POAg5c46ge8/hWNxNiqiBtxu2gnn69TWHrdXK5WNOGEk2tMzn2txBPVj1I9Y5bvjU2ntuBIRtoiSrxHtevnt+tROgZbe4MAVVh8ciZPMVbtXv2PdNO0EEbeeByb+H6Vnq2NTR2XK7yt6Iw0C6shVwY83LDnyHxq/bsSPCyvBJJUeIAM8nYTP3DyJ6YrJ0WvaxobhWQDdW2CZ3EsC0yI6A85nGK6DgmqV9LcN9TdNsrBUftFBmTIyRB5cpJ5DlD9TPH1UvDG/SvBBg9Z2nziJHvB6U6tbVafwKzHerruR4hjAyr/vAAkN1yOuMsrXQ7frfqTn3GXq9PxvBtGjFGK0KjaIFGKUUAgKcKbFOigHTSoUqAU0aFGgKsUop5FCKkiEUYpUaDCjSpGkGF2gYB13AwEJBHUhhE+7P8VYXE9O10DZjwjJPKS0Y59a0+1d4FlAz4fTz9fdVHvC0wswFEElR7I6dedc7q/OtWHxi1q7EQvLwWlLGACWVYkzgSx5+dVVtWVYhNQjuDDAdSWE7ckOJ8sVZ4kXJJ2qwIteFVk4RYPWRjlWTY0t4uzvbGWBEKRGZz6RVcsTsdPZ4Dd1OgdLQBK6sOQcEhbQBhpAB8c/Cuq7Esum02pe7KBboV8ZwgG2F55NR9idSU02bfO+x8LFTDbFkL15fSqfE9QPsOogkFtcxIiGKASeXMY5e6qMrvayRtG1btWbQtO1xLlu4VLRjaQwJMAz49sHPSsqKdwIzooBJW2LoBiAd1zTkRgY8RPKhW7ssdY2/yz9xeZApUaNbWc2jRijFANoijFGKAAFGKNKaAUUKNKgK8UoqSKEVIjdtLbTqVADbWTxfVkMUH9wz6k8vz+dbFcVrdYQz+Zkux+6egrP1+pcZqfazp4y3lI672m5tEiB8emT5z50ES33mzd4znbkfUY6Vi6q6f+XLS0Q0tJ3Zjn0yImrulR21pYgggNnBUQvNT8PqawXnmtS7obdq7eNlCd8kGZgwYJGcxNT8D01m/f7u07ggkSpiR/ez0wawuDd5a1T3oIZbN+6QYMC2O8YCeUhT61H2E1EXL7qDuTT3XMCcBTKqCeZ5TUb6OPRODWFu3Cun1jsQYBw6krmAsjykHkY65q7qeC32t92dr7bvek2m2vJBBLo8CDnkTXD9j9I1hdSyLcY9y4BE2tgKOm8GCCR3o8IiImat9lOKXNHw3UstxUuLiziQNzWt8YKgwtwgHqfU1VYm67Rg27F23kNhtpVgYJt81bP3fpUKODMdMGtDhXaJXs6NNTbLvqAxVwICFAm6DzBLMeXLkaHFeGi1c3I25W3Q4yGgid0Y3Lj0IM+dae163hfG/anrYb5ilSpUq6jGNKlSoA0KVGgBFGKQo0GQFKlSoCM0KdFKKaJtKnRSigBXn2uQtcvP942290m4ADB9AfrXoUVw+qUsbpU5LKOYA6uT/AIlrJ3XqL+j9pdFpgFtSBPdoPmdxge81d0yeI+5j/XzqlaeHUANChRmRMADm3IfCiuoZG2hNwZTkNJGRPLpkVj4Xn6m0Bb1T+Wi1A/jTZ+YrK/swtY1jHpZVf4nUfzVuuoe3cQgjvU2NtJB2yGxKmMqPrUnZ3h66ZLgt27ri7tBJdJWCrY8Kg5UUt8G6zhXA1ayV595ZY+L2RD2yIH9cqxn7OKvC9WylkFsrqIQxu2LcBVvMRkDzC10/DOJKqjcl1f2YQEpKg9ZZcCcUHQf8K1VsEMzIVAUySCYwOf3jVFq1xHD1ZNTo2JwmnDgEEy8u7kgQJKIBPpW3wO7u0KqICh+9VMyC73ZYEiSp3EefhM882e6C2buMrpUAgTE2bj4+VM0PDu609qfaFtLbTzwXMc/PJ+FT6M8upJ/KPUusbRilFP20dtdtzjIoxToo0AyKMU6lQDYpRTqNANilTqVAR7aUU6KUUEbFKKMUooCtxC9stlgJOB7txAk+gma5DU60LAQSd6pnwc4khj6EcuuK6vjVzbp7hiYXl74H51wN62z3LKA89QwP/YpUn86xdz8o09H0sW9aftFwErsCbp6kiJM/OszRcTc272STkBhzUsMQR5590VopwoLcuNnxlxHSGMkVasaFVUqFABIJjkTWbS1k6PiLrw26CzG411FRiZYA7SyA88jcf/EVf4bxi7Z4VdKse9e6ttWMHauSyyT7RE9OQNaw0ifYjIGdSpX/AMbb9T/3VLa4WH0wQAeLUCIMSQkZjn7YpU4r8J7U3LHDTcJVrzXFW2GDQAS25hEAmAuJxk+/p7Hae2NJp7mrRmuX32I6jIEISXcEMokxAydpwYzT4n2UH2LYVEW7xJ2hUC7ktmWXm3M59ZNZnEey9xdNpboM7CyEbZlg7+Nm8wFUD/Sqrqpx6JcsWtQGtC5JuWvGhZe8UPbdRLDK+F3IB55M1S1lsLaRRODEEFSNqgZU5GSa4s6y7Y1muNye8S33W9e7UhTCWbpAwSZtz1jHMTXXvrRdsWyAD93cPvBFUGeshiwznFT7fjq4o9X4VVpUaVdlzwoxSo0AIpRRpUAqVGlQZRSoxSoBtCpNtLbQSOhFSbaUUBm8bP8Ay7eu1fmwFcmgCvbacBdxJiZuEtH4D5Vt9pdaTCAwgXezdcEwBPun4ViOUBK7d21d24iQSfpPwrB18pcmrpTWKFdQMktnoM/H8fpT7zsB7DsJMMBg/WQKeuqY2wRAJJ8yOuQKl1WpYIsEAlSfpVNyWaT9+v2a3bO5Id3JZSAdyoABEnG0z76v6DUWglpO+XcLr3D7anIt7YJXPsH51Rt6slE2kboJc88gMdsdBgfM1sXdQVtW9oBZsvADADyIggyBPxqGWSUjodTfDaVxbYMXcHaCGaIt5IUz9ytLUCNCqEZa5faOXW8wx8q5y41gJbLWED3BLFV7vBkTutlTJieseuK1B3aFFt3XXeoOx4u21JHVW8RMT97r5VTtPTM7ccHxqdgnvXViB+5e0xY4/wCxvlR02h7oMQSRcuXGySYi7cXaByAAA5c/gI1uM6e5cRkuqD/7ls71B3h/2ie0pJHSQAOdRa0CLcEEQ7CDIhrtwg/EEH41o7T9yf2q69/BUilFGlFdZhCKUUYoxQApRTopRQDYoxTwtLbQZkUqk20qQKKEUaFBFFNuDBHoadQigOH43qiSBHJZ+cYNZy2jk+gj15GY+dWeJA955eyPfgcvlVILhjPNhB901zc7y2ycJgoUQSBk8zywB1zTbjiQCeQImflUV1RtUeQ6epP60WtjHuj6RUDbektAhdsyEAb3kNHTyIrV0OlO5cTjPr7Q5nHlWKLQL4P3RyOMII+ua2LNnxYkeEQJIzsOfic1XlU5Gra020CMSskScHa3kPz6VdfTN4SyhnxtmAWEqB7ImIMZqiBdRhsZgNoiTj2JJg/v7jWpb4i4aGVXUM0Y2mF3EHcuJ8I5zVfCZtu8yNc2sVZyG8RJjKlwGAiQD8p86iu2YZiF2qWY7M+A7iDHkDAMeZPnWgbtq4BjYZiDkGDy3j39QOlV3Ui0oPOF9OSg5+dW9t+7FfV+FVNtHbT4o7a7Dno9tGKk20ttAMijT9lHZRsI6UVLspbKNmjilUmylRsIopbanilFLZaQ7aRFTRQijYedazUK7FhABDOgY5Kg4MDP3hVG7qkRFbdhjgiFx67uv+uKbx551V3aOXfAdAoDeLHXlPT2qwbzE6e14QAN0Az0Ygk56mfnXLvvlujpDq0S6qFn3MRjcOvLpj/SnHikX+7F24pmDDn09PpM591Yurt3DrU8I8LJJgdYznnEmpNLp3fWFoBPehRy6GA0fI0uDdBb4tt1HdtevKxgGXkSOhUj31vXNS1u8tttQu5wID2EbDcpYEECJzy9a4Z9K7cSBdQT9oiDJBYNEkgiciTkVM2ne7xZ7txZP2jayK23eQAnhmTtIAyAYBqF0lNvTrT3O9FonSs+2QouNbuRgGFMjka0xcjablq6gyeQvLAHiJa3O3n1HSvLNPq2vcYLM7WgbgHdg95tIAUBeQMMN3Stbs72juvr9Xe75Ta/bG1ubajKN/doQcAEbTnqB0Jmq4pyu9sqjjdbKuAWyhBAMCZAyMjqPKlqbMQOnMe4gY+lcVw3ji3bGne8rLe1LOBdtk29qW4BLMuJXDAH7vOYk9Rw3X3HtguQ391ojcpEqeeTByau7WX9WK+v8E/dUdlP74+lN7011eWHginpRFul3pod4aORwOyiUphc+dDcaNBJsobajmlT0NpIpVHFKjQEtTafSoIygafTL1xUUsxCqOZOBRsPPuKaMNc1DDHtIB5m6xzP/h9aotwxW7sHko+pz+Jq42qnd+8ytPunp72oJek4DYOceXxrm2xtko9yO83dSZ+VWOE6YfabbRyuBjMeYJ5VH3ozIfH7n6tV3R6u2rAnvZHTuuXXo1QqUWNFo1OptvGTdVveS0n8TW/w/szaS4tyNz96rAkD71wE+7maw9BxPTC4jd6QFYEgo4OOpx6H611HD+P6Vwu2/bMMpJkryziefIVXklixND2dZdYWbx7LmDtGTLeYkGB0Oa5+x2eK2tZuWHeEBjCzfsiVHQw7fKvT+GuGedytuu7pUhhAV84Pmwqro9Fu1GokEB7qjM58QbHyqrlPh5ze0DWrtu3aLbEs3rgVvErPvu2wrAiIZVAOP0rteG2SllFIClVAIHKQIMemJ+NW7/CUe8hI8Qtkbhzg3t0HzE/ifOpr7y7HzY/jW3s5+Vv8f+s/cXiIIpRRpRXRYwilFOiltoBsUop+2jtpbCOKO2pNtHbRs9IttKptoo0bGkEUIqSKW2jZGRWR2qQfZHZh7EMsf3pge/2q2orI7WrOiu5I9jIwZ7xY+tQ6nxqWPyjzl77eGBE3jIMQyz7WemByj6VLp7u69ckqFgxJUDHkOWM8vKoLHD/Em6fEu7JmVLY+k/OtDTaBNrYEbWxHn/vXPbFLQXztuBoBAwJyTnlPXlnl6VPwa8XW6WC+BCyj+8VBwAcziat29EpViQDhfhmjp+FKy3mP3EDLGMm4ixj0alyA7I6xi7l1BVULkkCAFUnmAMmI9ZrQ7N8TS/ddL9m2bcM4AQKV2qxmZONqmq/DuEqVuk/dtSMkZLKgn+M1p8H4E6o5DNbDW3O6faClBt2jMeL4zUMqnEPA301+447vuAiFle0TkIDhgAudoOc4XMQJ2eC61jZuXLOpuqLQINu8ZksQEYAk7gStz70jlis7gHB7hZ0TYA1m5uZ1kQCoYgwSGCueX50xeFltFdRVwbyKGEh5KTEDDDBPpzqqxOV1FjjD27du5etq+7k1owWtjawdVOGHiHInrU4YNkGQcg++uLvuxvQrbH7m2qW7mAC9z9otthI8yBIPh5CM9uF+HpWvst7rP3OtQyjTooxXQ2yGUadFKKAFKKdFGgGRRinRS20A2KNHbSo2aKaM02jSIprB7a3Y0kf3nUfKW/lreri+3OtMrbdQqA7laZLyrZjoB4hFV9XLWNT6c3k58XPEufZtWgPhbH51Y0pMH3VRvvt3HwmACWM7R0C9M/LnTftjKJHdQwGSWAPmI54+PI1it21abSr9am0rRvA5MFke5pH1UVjDijDbNu3B6lrgH9das2eLhQSbE4mRcI5HpKnzpcnw6LQCFueRCgjz8an+Wuz0LkXlJPK0/l1ZP8tecaTtJbAg6fUCSJKsr8p5YHrXSaTtJaKvc7rVBYCse53bfKYaeZH0qnKVOab/AGY/6s+Vtz/G6j/86doLYFi6cSDuHpGkifmfrWbwjjGnRXZruyVKftUuW4I3HJYRzYVp6O/bNhlW5bYsHgK6kncFRcc8gGls9Mf7GbupdbgDIt2VwvspYuMAY8nc554rUpxsFXaRB3uf8OPxpsVt7T1l/lm7j6GlSijFa2cKVOilFANinAUcUsUbBRRApTSmkZwFKhNKgK22jFKaVGy0UV5n/aSwOsQEkRbtkAA8w9wk/IxXplcB2wKtxFJAIS0SZjmtu64n47aq6vOKzp+3H208L7Q3jYR0iJzPnE/U1JfPgCgOGWScQCPIMDkSR/DWtpFHcqD1gn5T+dTXbQgecH8ax3bTGDqJKIBuDAQxyCfUH5+/FWNYA2ntqD4wfGCPTB+f+nWtS7anbHQUeK3LFu1pxcdEZldsmJG8qD/hNG/oaRjVkcOFtbg7wv4lBgrbho5cpK+7Pwq/odXdThjeJTucL4mBYDMwCZA8K59atWtAr6fThACbly6QfOe6Cknywa1L/Z9Rp7ogO1t1UsSRtHd2mIUdfajPmarySjGTXX/sG51LnvWVLnLDiSJ5HKcyD7Q51Hd4nts2e8shndScoNrKpMAE8iwAwORro+Fdm7f2O/dZQbisAmSFUFbRMDkT4m5+Zpx7NltJpyrsGRUKlmLqS+pVYh5hdm7lE4qu47TmWlbQcYU3Bbs3Gt5VFA8SEkGZVskbgeXmvQ46tVNcnwrhZOq3lFgXmuBgNpE7ZBgxG4NgDoI512IitnacS1n7jmxHto7KkxRgVr8mfxR7KOynwKMUvIeJuyiEpwo0eR6NCUdlOmlS2eg20qNKjY0pRSihNIGlsaGK8u7UX512pPOAVHwCIR/9q9I4n/0LklhCMZUkEQCcH4V5cQ3OV8z195yM1V1Mk8MTrbjYMj/aBVq2RAyOVVFLHACnngQeXWno1xQYVCBmCFPyBGapWrAtSJrI480uin7toAD3s7fzVp/bbi87Vr3bV+sEVKNabrZ0lpzAEgXFOOXs3KVlPcdPwq3H2YRyE/4mH8tbN1x9n1H796P4dg/lrm9HxS4drfYmITAZLpUD0gg9SfnWza1xa3sOmvqCS2LllvEckndHnVeUTla3DQBobn71yIjGGVfy+lS6cRpbA/dsfRrr/wAoqGxqAbAtKl1czJ7pzMyZCv5+VXNoKovjXYFHitv91HUZUEffJqB1n8LEKf3v87n8ql1OpW2BuPOY+FT2tFsT2kJA6GOrHExPtVicX1iNfTTz+0e27rmBAxBPOTB/h91a+3v4f2o60/Jr6e+rglTMYqWKo8MQhBP3gDEk8x61nce7WWNI2xyzXIDC2ozB5GTgdevSr9qdN+jXA6f+0y2WhrLKI6MC8xyKkAfGauar+0bSrZZk3NdCyLRUrLHkC8EAeoml5w9OymjNYen7WaRlQm/aUsobazAFcAkNPIiaw+F9qlPFtRba4Tabu7dmCWt7lUTEYG4lzPLw8+VHkNO2N4AgEgEzAJEmOcDrT91cL2z7Q/ZtbpnBBS3bulgDMlntoQR5j8zXM6j+0XUvDKVt7RlUUMGJESS89eQ/GllnINPYd1KvGrfb7VnPe4iI2Wz8TiZ50qhetD0kXthrf/Unrm2n5LSTthrAR4oAEeFFzkmSGBzkcvLlXY6DshplthXtWnYEy2zbM+k0zh3ZHT27r3DbQyZtiCdozzDSDzHTpXL/ANSw598f9ul/8t49OXPa/UXA1ssjB1ZW8IDbSCCYERiqKagG4sdT4j5jkB85PzrU7TaSLKuCoWVBG0bmJJyDGIrO09pQq5grbPIwcjcTitfS6n6mPko6uHhloL5jpPLHST5/AVNpGkARJGfSR5ChobG61zJLEmSSeRjHy+dDVAoBDbT5/wC9XKQ1bBfCJHQAGJ9ZH9e+ncO1BxkzkHJ+UnMf175rlgsJMEtk8hJPUDH9AeVRrNuCFBjkp5T0mD6+f61Kzgo9Es2glgNu2llDeLxbAROFPoJ9TPlXO8M4/cZ1hhJcqtxUW06PPgF1U8Lo2OckSYMoRXR2VuNaUXwC22DsDLtUjwhcyCFieufQVxnE1S0wfumFzvATPhGG9kA88jn6COpNGPKy8PUdHqg2lN9iADb3kFQRuA8RYLBbOIn6mqPB+Jd5d2MLZLKhDISUdLgJt3bZJ3JkbSpJ5j1qxoF7zQ4QhNp2glTvB3HxY5HdFYehQafXJp9lyRZ6ZALu13wSZ2hpHTmfdUDb2u16bbvhCrbAbeDIZSN28e8bsdNteJ8T7Vd7xSxqbfhULZWGiQCTvU//ACMPhXb9t7htaPUWkcqbaeMvI3o1u7CArPjJv24HKVyRzrxVXggjpB+Wav6V/FV1Jy+kNG37NJ57F/AV5D2ythuKX1u3OS+0JIWE3Iu3MY2iPUnrXdr2qshVHfWx4Mc2JgcscsiK8e45ru+1V65/fuM3wmB9Iq23cQ0sNafulukeFgdhyZKHxqx5AgKze4VV1R8KHrAn+vlWh/xJf+G9zB3F5nEDxzg852yPjVHWXB3CLGd7GYExtURPOOsetV65P6Pu3CYz90kR5jp9KZprxO7J9np6VHZ1QGzIBUkzmc7YzGeX41DbuQTkZBHXr8KWidHxLiD6q4tyBP2ZUMkCTb6gnz5/Gs905qI6qIk7j1ggZqrZ1yose1hh1HMETy9QfhVRb4DTJOeXnR75Sa13S93JhSvhEbgTlVYGAcjPSlWadcM45maVFg09/wCFoyWbav7QUbs7s9c9ap8Ht3UN83d0Nedre5t3g+7tyYHpU1jU7rS3MgNbDx5CJj1qvp+JrdDABgVHWMjOQQfSvN3Hqazuvvn/AJduXHePLm+2JI0tpT1cE/BCR+NYIukIyiNoUTyncfX5CtftxfxYTyVmPl90D86wrtzwGI+FdrtP2owdz+5Wjw3d3C4mZ6+ZPSq/Ez7IgjxHy8vfU2jci2glPZGJg8qr6tiXXlz6GecfpWu+mVo2NRgTPxBP4VDr7gYKonLDmCOvqKmCx/XKmgbr1kDrdX6Gp5Xioz29K0rLgG4oAgbTjlgjNYnblkL2QGBxyBB+9/pXQ6cAnJPX1iuU7cEfarYBkhFAnofGfzFZ+lFub07hSBLNtRAARcT+6Kztgbi4ODs0yx6Hdc/zUzi2puW1shNss6LkSYgSOWM9aZobo/4pqCdoVLag+QGy2xz8TUZydcL/AG2tGnuED2tXYT4LYuk/VFrxYmvVP7YeLW7lgKhmdYXGCBtW069estXk5ar8JqKsva/bszmSeeB6etUyc0hfYdf6POo91TQTi4SAvSafqmwo8gfy/Sqq3IpM80tcmLUiaaDRpAqRpNU/DtOLl1UJIDTkc8KT+VAVqVaXGeGrZClSx3EgzGI5RHxpUB6fqO1llNJsh5txp3kZVkUAsROBPnn0pnAuK2073vCwZkURtkid2ecdfPpXA8M0pvWriyxd3ndBY7hmT5nPU8zNdFq+HDS3Etb9x7tNzAFZnIgBugPP3eVYsu2klk9X23frY+N/3TWv8faTthr0vapO7JKi2oyNpnexOJ8orn9LE3D5/mTS1Kb7++ThREzzgkA59/zFM0CEzzyVGZ/X1rRhh4YyM1zuV3XYDCqB5D3cqx+L3drSRyWTEeuaLahhI7yAAILAcyWGZM/dqhrnL7iDONu7pJBgY6mD8qsQOTXgJaZt7AuqYAQkhfExCYK5nbnkc10nC0U6+wufanmTyFcJpNe2EB2hWBM5GQQfcPZ9c8639DxE29SrkrK+rRJkHO6nn8boS8x63pntm4V3NvChz4jyYkDrjka5fjybuJKCxPitiCQeifrXK6ftFdt6q46tbl7aIWMsfCqzMmf6PlUdzijPcDvcXcckwRnHkfT6VHDHR5ZR61xfVTqhLkW7L2ycry3AmARLcuk1zmr40bl7UlZ23WXJjcFTbjGM7RXH2+MnG95JEkbupzzLz8PdUI4mu1vFkk43H1oxwkGWSt2p073Qm3MPcYyQOZH+tc63CbgXO3JGdw9R+YrZ1OthRENkYJOJ51GL4jO33bZ/OnbfpBkjg7yNxVQSBMgxPWmnhFz93+IVcvXSeW0fMdKkbU59m38m/wA1R86TM+wHcwxgScgjPKPWiOGNjxJ86uC6SZhcgYE9P96AuGOnyp+Q2z9XpihklTJPIz8DUVu2WmOgmtC+CwjFVFssJjE+vSnLPsbRKkjnFWeFts1FucQ34gj86gdSuCKPcndMdaFmVw8Zr21+0t1WtrtIMOORB+63lSrG7kwR55+X+9CntDb03szoU32sH/qgRuaPbHNZg86k1VoO1pmLEmwpJDMOQTyPqaFKoZfH+057UOI2QqEgtI5Hcx/E1Hwy0Hthmknzlv1pUqX0Zuq0aEuCDG1cS373rWfp7CoWCiAyeISYMQR8ZHP3+ZpUqCqlxMftV9SSfXFr9a0jbAoUqs+oX3WpwfRI9nVl1kpb3IZMqR5GsfuwfP5mlSq3qSSq8L7R92PX5n9aHcj1+Z/WjSqqJmXdOscuo6nzo3NOvl9TSpUyRiwvr8z+tLuh6/xN+tKlSBlpBHXr1PnQKAcvxNGlQCC+/wCZqK0MD3ChSoNT1qDcMdP1qW2cD3UKVP6I1rhBx/XKjSpUtB//2Q==">
            <a:hlinkClick r:id="rId5"/>
          </p:cNvPr>
          <p:cNvSpPr>
            <a:spLocks noChangeAspect="1" noChangeArrowheads="1"/>
          </p:cNvSpPr>
          <p:nvPr/>
        </p:nvSpPr>
        <p:spPr bwMode="auto">
          <a:xfrm>
            <a:off x="155575" y="-1790700"/>
            <a:ext cx="2486025"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9708" name="Picture 12" descr="http://www.britannica.com/blogs/wp-content/uploads/2011/01/80588-050-8d944bf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333520"/>
            <a:ext cx="4867275" cy="6086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9262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78" name="Rectangle 2"/>
          <p:cNvSpPr>
            <a:spLocks/>
          </p:cNvSpPr>
          <p:nvPr/>
        </p:nvSpPr>
        <p:spPr bwMode="auto">
          <a:xfrm>
            <a:off x="558800" y="138113"/>
            <a:ext cx="5635625"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3000">
                <a:solidFill>
                  <a:srgbClr val="662A6D"/>
                </a:solidFill>
                <a:latin typeface="Arial" charset="0"/>
              </a:rPr>
              <a:t>Stability of a Car</a:t>
            </a:r>
          </a:p>
        </p:txBody>
      </p:sp>
      <p:pic>
        <p:nvPicPr>
          <p:cNvPr id="997393" name="Picture 17" descr="08_10_Figure"/>
          <p:cNvPicPr>
            <a:picLocks noChangeAspect="1" noChangeArrowheads="1"/>
          </p:cNvPicPr>
          <p:nvPr/>
        </p:nvPicPr>
        <p:blipFill>
          <a:blip r:embed="rId3">
            <a:extLst>
              <a:ext uri="{28A0092B-C50C-407E-A947-70E740481C1C}">
                <a14:useLocalDpi xmlns:a14="http://schemas.microsoft.com/office/drawing/2010/main" val="0"/>
              </a:ext>
            </a:extLst>
          </a:blip>
          <a:srcRect b="4826"/>
          <a:stretch>
            <a:fillRect/>
          </a:stretch>
        </p:blipFill>
        <p:spPr bwMode="auto">
          <a:xfrm>
            <a:off x="296863" y="1849438"/>
            <a:ext cx="8548687" cy="3005137"/>
          </a:xfrm>
          <a:prstGeom prst="rect">
            <a:avLst/>
          </a:prstGeom>
          <a:noFill/>
          <a:extLst>
            <a:ext uri="{909E8E84-426E-40dd-AFC4-6F175D3DCCD1}">
              <a14:hiddenFill xmlns:a14="http://schemas.microsoft.com/office/drawing/2010/main">
                <a:solidFill>
                  <a:srgbClr val="FFFFFF"/>
                </a:solidFill>
              </a14:hiddenFill>
            </a:ext>
          </a:extLst>
        </p:spPr>
      </p:pic>
      <p:sp>
        <p:nvSpPr>
          <p:cNvPr id="997394" name="Rectangle 18"/>
          <p:cNvSpPr>
            <a:spLocks/>
          </p:cNvSpPr>
          <p:nvPr/>
        </p:nvSpPr>
        <p:spPr bwMode="auto">
          <a:xfrm>
            <a:off x="8151813" y="6524625"/>
            <a:ext cx="965200" cy="295275"/>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296" tIns="41148" rIns="82296" bIns="41148">
            <a:spAutoFit/>
          </a:bodyPr>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algn="r"/>
            <a:r>
              <a:rPr lang="en-US" altLang="en-US" sz="1400">
                <a:solidFill>
                  <a:srgbClr val="000000"/>
                </a:solidFill>
                <a:latin typeface="Arial" charset="0"/>
              </a:rPr>
              <a:t>Slide 8-19</a:t>
            </a:r>
          </a:p>
        </p:txBody>
      </p:sp>
    </p:spTree>
    <p:extLst>
      <p:ext uri="{BB962C8B-B14F-4D97-AF65-F5344CB8AC3E}">
        <p14:creationId xmlns:p14="http://schemas.microsoft.com/office/powerpoint/2010/main" val="5484857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6" name="Picture 2" descr="http://dev.physicslab.org/img/d624bb41-c9e6-486b-85c8-0c4291ed84a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7755" y="791322"/>
            <a:ext cx="4136491" cy="339967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7200" y="4876800"/>
            <a:ext cx="8229600" cy="954107"/>
          </a:xfrm>
          <a:prstGeom prst="rect">
            <a:avLst/>
          </a:prstGeom>
        </p:spPr>
        <p:txBody>
          <a:bodyPr wrap="square">
            <a:spAutoFit/>
          </a:bodyPr>
          <a:lstStyle/>
          <a:p>
            <a:r>
              <a:rPr lang="en-US" sz="2800" dirty="0" smtClean="0">
                <a:effectLst/>
              </a:rPr>
              <a:t>The centers of gravity of three trucks parked on a hill are shown by the dots. Which truck(s) will tip over?</a:t>
            </a:r>
            <a:endParaRPr lang="en-US" sz="2800" dirty="0"/>
          </a:p>
        </p:txBody>
      </p:sp>
    </p:spTree>
    <p:extLst>
      <p:ext uri="{BB962C8B-B14F-4D97-AF65-F5344CB8AC3E}">
        <p14:creationId xmlns:p14="http://schemas.microsoft.com/office/powerpoint/2010/main" val="1438281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2" descr="http://dev.physicslab.org/img/3bfab745-783f-407d-8d92-591f34d8f87b.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982" y="685800"/>
            <a:ext cx="4119282" cy="365586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51329" y="4799047"/>
            <a:ext cx="8256495" cy="1200329"/>
          </a:xfrm>
          <a:prstGeom prst="rect">
            <a:avLst/>
          </a:prstGeom>
        </p:spPr>
        <p:txBody>
          <a:bodyPr wrap="square">
            <a:spAutoFit/>
          </a:bodyPr>
          <a:lstStyle/>
          <a:p>
            <a:r>
              <a:rPr lang="en-US" sz="2400" dirty="0" smtClean="0">
                <a:effectLst/>
              </a:rPr>
              <a:t>The center of gravity of Truck A is not above an area of support: The centers of gravity of Trucks B and C are above their areas of support. Therefore only Truck A will tip over</a:t>
            </a:r>
            <a:endParaRPr lang="en-US" sz="2400" dirty="0"/>
          </a:p>
        </p:txBody>
      </p:sp>
    </p:spTree>
    <p:extLst>
      <p:ext uri="{BB962C8B-B14F-4D97-AF65-F5344CB8AC3E}">
        <p14:creationId xmlns:p14="http://schemas.microsoft.com/office/powerpoint/2010/main" val="24332863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dev.physicslab.org/img/283a95bf-802c-4392-813b-8f6ddbed2b48.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447800"/>
            <a:ext cx="3676518" cy="271987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752600" y="5181600"/>
            <a:ext cx="5486400" cy="1077218"/>
          </a:xfrm>
          <a:prstGeom prst="rect">
            <a:avLst/>
          </a:prstGeom>
        </p:spPr>
        <p:txBody>
          <a:bodyPr wrap="square">
            <a:spAutoFit/>
          </a:bodyPr>
          <a:lstStyle/>
          <a:p>
            <a:r>
              <a:rPr lang="en-US" sz="3200" dirty="0" smtClean="0">
                <a:effectLst/>
              </a:rPr>
              <a:t>Discuss with your partner why the pipe will or will not tip over.</a:t>
            </a:r>
            <a:endParaRPr lang="en-US" sz="3200" dirty="0"/>
          </a:p>
        </p:txBody>
      </p:sp>
    </p:spTree>
    <p:extLst>
      <p:ext uri="{BB962C8B-B14F-4D97-AF65-F5344CB8AC3E}">
        <p14:creationId xmlns:p14="http://schemas.microsoft.com/office/powerpoint/2010/main" val="40026296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dev.physicslab.org/img/bea59342-0cce-46fd-834d-b73e560c309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6534" y="457200"/>
            <a:ext cx="3937532" cy="3810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46809" y="4800600"/>
            <a:ext cx="8343900" cy="1384995"/>
          </a:xfrm>
          <a:prstGeom prst="rect">
            <a:avLst/>
          </a:prstGeom>
        </p:spPr>
        <p:txBody>
          <a:bodyPr wrap="square">
            <a:spAutoFit/>
          </a:bodyPr>
          <a:lstStyle/>
          <a:p>
            <a:r>
              <a:rPr lang="en-US" sz="2800" dirty="0" smtClean="0"/>
              <a:t>On the </a:t>
            </a:r>
            <a:r>
              <a:rPr lang="en-US" sz="2800" dirty="0"/>
              <a:t>sketches shown above, </a:t>
            </a:r>
            <a:r>
              <a:rPr lang="en-US" sz="2800" dirty="0" smtClean="0"/>
              <a:t>explain </a:t>
            </a:r>
            <a:r>
              <a:rPr lang="en-US" sz="2800" dirty="0"/>
              <a:t>to your partner why the same person cannot stand on tiptoes against the wall</a:t>
            </a:r>
          </a:p>
        </p:txBody>
      </p:sp>
    </p:spTree>
    <p:extLst>
      <p:ext uri="{BB962C8B-B14F-4D97-AF65-F5344CB8AC3E}">
        <p14:creationId xmlns:p14="http://schemas.microsoft.com/office/powerpoint/2010/main" val="39242336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5337" name="Picture 9" descr="08_13_Figure"/>
          <p:cNvPicPr>
            <a:picLocks noChangeAspect="1" noChangeArrowheads="1"/>
          </p:cNvPicPr>
          <p:nvPr/>
        </p:nvPicPr>
        <p:blipFill>
          <a:blip r:embed="rId3">
            <a:extLst>
              <a:ext uri="{28A0092B-C50C-407E-A947-70E740481C1C}">
                <a14:useLocalDpi xmlns:a14="http://schemas.microsoft.com/office/drawing/2010/main" val="0"/>
              </a:ext>
            </a:extLst>
          </a:blip>
          <a:srcRect l="17763" r="13234" b="3732"/>
          <a:stretch>
            <a:fillRect/>
          </a:stretch>
        </p:blipFill>
        <p:spPr bwMode="auto">
          <a:xfrm>
            <a:off x="454025" y="1287463"/>
            <a:ext cx="2838450" cy="5016500"/>
          </a:xfrm>
          <a:prstGeom prst="rect">
            <a:avLst/>
          </a:prstGeom>
          <a:noFill/>
          <a:extLst>
            <a:ext uri="{909E8E84-426E-40dd-AFC4-6F175D3DCCD1}">
              <a14:hiddenFill xmlns:a14="http://schemas.microsoft.com/office/drawing/2010/main">
                <a:solidFill>
                  <a:srgbClr val="FFFFFF"/>
                </a:solidFill>
              </a14:hiddenFill>
            </a:ext>
          </a:extLst>
        </p:spPr>
      </p:pic>
      <p:sp>
        <p:nvSpPr>
          <p:cNvPr id="995330" name="Rectangle 2"/>
          <p:cNvSpPr>
            <a:spLocks/>
          </p:cNvSpPr>
          <p:nvPr/>
        </p:nvSpPr>
        <p:spPr bwMode="auto">
          <a:xfrm>
            <a:off x="558800" y="138113"/>
            <a:ext cx="5635625"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3000">
                <a:solidFill>
                  <a:srgbClr val="662A6D"/>
                </a:solidFill>
                <a:latin typeface="Arial" charset="0"/>
              </a:rPr>
              <a:t>Tiptoeing</a:t>
            </a:r>
          </a:p>
        </p:txBody>
      </p:sp>
      <p:sp>
        <p:nvSpPr>
          <p:cNvPr id="995331" name="Rectangle 3"/>
          <p:cNvSpPr>
            <a:spLocks/>
          </p:cNvSpPr>
          <p:nvPr/>
        </p:nvSpPr>
        <p:spPr bwMode="auto">
          <a:xfrm>
            <a:off x="571500" y="733425"/>
            <a:ext cx="7739063"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defTabSz="822325">
              <a:defRPr sz="2400">
                <a:solidFill>
                  <a:schemeClr val="tx1"/>
                </a:solidFill>
                <a:latin typeface="Times New Roman" pitchFamily="48" charset="0"/>
              </a:defRPr>
            </a:lvl1pPr>
            <a:lvl2pPr marL="565150" indent="-461963" algn="l" defTabSz="822325">
              <a:defRPr sz="2400">
                <a:solidFill>
                  <a:schemeClr val="tx1"/>
                </a:solidFill>
                <a:latin typeface="Times New Roman" pitchFamily="48" charset="0"/>
              </a:defRPr>
            </a:lvl2pPr>
            <a:lvl3pPr marL="1028700" indent="-206375" algn="l" defTabSz="822325">
              <a:defRPr sz="2400">
                <a:solidFill>
                  <a:schemeClr val="tx1"/>
                </a:solidFill>
                <a:latin typeface="Times New Roman" pitchFamily="48" charset="0"/>
              </a:defRPr>
            </a:lvl3pPr>
            <a:lvl4pPr marL="1439863" indent="-204788" algn="l" defTabSz="822325">
              <a:defRPr sz="2400">
                <a:solidFill>
                  <a:schemeClr val="tx1"/>
                </a:solidFill>
                <a:latin typeface="Times New Roman" pitchFamily="48" charset="0"/>
              </a:defRPr>
            </a:lvl4pPr>
            <a:lvl5pPr marL="1851025" indent="-204788" algn="l" defTabSz="822325">
              <a:defRPr sz="2400">
                <a:solidFill>
                  <a:schemeClr val="tx1"/>
                </a:solidFill>
                <a:latin typeface="Times New Roman" pitchFamily="48" charset="0"/>
              </a:defRPr>
            </a:lvl5pPr>
            <a:lvl6pPr marL="2308225" indent="-204788" defTabSz="822325" eaLnBrk="0" fontAlgn="base" hangingPunct="0">
              <a:spcBef>
                <a:spcPct val="0"/>
              </a:spcBef>
              <a:spcAft>
                <a:spcPct val="0"/>
              </a:spcAft>
              <a:defRPr sz="2400">
                <a:solidFill>
                  <a:schemeClr val="tx1"/>
                </a:solidFill>
                <a:latin typeface="Times New Roman" pitchFamily="48" charset="0"/>
              </a:defRPr>
            </a:lvl6pPr>
            <a:lvl7pPr marL="2765425" indent="-204788" defTabSz="822325" eaLnBrk="0" fontAlgn="base" hangingPunct="0">
              <a:spcBef>
                <a:spcPct val="0"/>
              </a:spcBef>
              <a:spcAft>
                <a:spcPct val="0"/>
              </a:spcAft>
              <a:defRPr sz="2400">
                <a:solidFill>
                  <a:schemeClr val="tx1"/>
                </a:solidFill>
                <a:latin typeface="Times New Roman" pitchFamily="48" charset="0"/>
              </a:defRPr>
            </a:lvl7pPr>
            <a:lvl8pPr marL="3222625" indent="-204788" defTabSz="822325" eaLnBrk="0" fontAlgn="base" hangingPunct="0">
              <a:spcBef>
                <a:spcPct val="0"/>
              </a:spcBef>
              <a:spcAft>
                <a:spcPct val="0"/>
              </a:spcAft>
              <a:defRPr sz="2400">
                <a:solidFill>
                  <a:schemeClr val="tx1"/>
                </a:solidFill>
                <a:latin typeface="Times New Roman" pitchFamily="48" charset="0"/>
              </a:defRPr>
            </a:lvl8pPr>
            <a:lvl9pPr marL="3679825" indent="-20478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2200">
                <a:latin typeface="Arial" charset="0"/>
              </a:rPr>
              <a:t>Why can’t you stand on tiptoes if your toes are against a wall?</a:t>
            </a:r>
          </a:p>
          <a:p>
            <a:pPr eaLnBrk="1" hangingPunct="1"/>
            <a:endParaRPr lang="en-US" altLang="en-US" sz="2200">
              <a:latin typeface="Arial" charset="0"/>
            </a:endParaRPr>
          </a:p>
        </p:txBody>
      </p:sp>
      <p:sp>
        <p:nvSpPr>
          <p:cNvPr id="995335" name="Rectangle 7"/>
          <p:cNvSpPr>
            <a:spLocks/>
          </p:cNvSpPr>
          <p:nvPr/>
        </p:nvSpPr>
        <p:spPr bwMode="auto">
          <a:xfrm>
            <a:off x="3633788" y="2468563"/>
            <a:ext cx="5341937" cy="1606550"/>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296" tIns="41148" rIns="82296" bIns="41148">
            <a:spAutoFit/>
          </a:bodyPr>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2000">
                <a:latin typeface="Arial" charset="0"/>
                <a:ea typeface="ヒラギノ角ゴ Pro W3" pitchFamily="64" charset="-128"/>
                <a:sym typeface="Gill Sans" pitchFamily="64" charset="0"/>
              </a:rPr>
              <a:t>Center of gravity has to be over toes – the base of support – to balance. That requires shifting your body slightly forward. But you can’t shift your body forward if your toes are against the wall.</a:t>
            </a:r>
          </a:p>
        </p:txBody>
      </p:sp>
      <p:sp>
        <p:nvSpPr>
          <p:cNvPr id="995336" name="Rectangle 8"/>
          <p:cNvSpPr>
            <a:spLocks/>
          </p:cNvSpPr>
          <p:nvPr/>
        </p:nvSpPr>
        <p:spPr bwMode="auto">
          <a:xfrm>
            <a:off x="8151813" y="6524625"/>
            <a:ext cx="965200" cy="295275"/>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296" tIns="41148" rIns="82296" bIns="41148">
            <a:spAutoFit/>
          </a:bodyPr>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algn="r"/>
            <a:r>
              <a:rPr lang="en-US" altLang="en-US" sz="1400">
                <a:solidFill>
                  <a:srgbClr val="000000"/>
                </a:solidFill>
                <a:latin typeface="Arial" charset="0"/>
              </a:rPr>
              <a:t>Slide 8-20</a:t>
            </a:r>
          </a:p>
        </p:txBody>
      </p:sp>
    </p:spTree>
    <p:extLst>
      <p:ext uri="{BB962C8B-B14F-4D97-AF65-F5344CB8AC3E}">
        <p14:creationId xmlns:p14="http://schemas.microsoft.com/office/powerpoint/2010/main" val="313697825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82" name="Rectangle 2"/>
          <p:cNvSpPr>
            <a:spLocks/>
          </p:cNvSpPr>
          <p:nvPr/>
        </p:nvSpPr>
        <p:spPr bwMode="auto">
          <a:xfrm>
            <a:off x="558800" y="138113"/>
            <a:ext cx="5635625"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3000">
                <a:solidFill>
                  <a:srgbClr val="662A6D"/>
                </a:solidFill>
                <a:latin typeface="Arial" charset="0"/>
              </a:rPr>
              <a:t>Balance</a:t>
            </a:r>
          </a:p>
        </p:txBody>
      </p:sp>
      <p:sp>
        <p:nvSpPr>
          <p:cNvPr id="993283" name="Rectangle 3"/>
          <p:cNvSpPr>
            <a:spLocks/>
          </p:cNvSpPr>
          <p:nvPr/>
        </p:nvSpPr>
        <p:spPr bwMode="auto">
          <a:xfrm>
            <a:off x="558800" y="5532438"/>
            <a:ext cx="7739063"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defTabSz="822325">
              <a:defRPr sz="2400">
                <a:solidFill>
                  <a:schemeClr val="tx1"/>
                </a:solidFill>
                <a:latin typeface="Times New Roman" pitchFamily="48" charset="0"/>
              </a:defRPr>
            </a:lvl1pPr>
            <a:lvl2pPr marL="565150" indent="-461963" algn="l" defTabSz="822325">
              <a:defRPr sz="2400">
                <a:solidFill>
                  <a:schemeClr val="tx1"/>
                </a:solidFill>
                <a:latin typeface="Times New Roman" pitchFamily="48" charset="0"/>
              </a:defRPr>
            </a:lvl2pPr>
            <a:lvl3pPr marL="1028700" indent="-206375" algn="l" defTabSz="822325">
              <a:defRPr sz="2400">
                <a:solidFill>
                  <a:schemeClr val="tx1"/>
                </a:solidFill>
                <a:latin typeface="Times New Roman" pitchFamily="48" charset="0"/>
              </a:defRPr>
            </a:lvl3pPr>
            <a:lvl4pPr marL="1439863" indent="-204788" algn="l" defTabSz="822325">
              <a:defRPr sz="2400">
                <a:solidFill>
                  <a:schemeClr val="tx1"/>
                </a:solidFill>
                <a:latin typeface="Times New Roman" pitchFamily="48" charset="0"/>
              </a:defRPr>
            </a:lvl4pPr>
            <a:lvl5pPr marL="1851025" indent="-204788" algn="l" defTabSz="822325">
              <a:defRPr sz="2400">
                <a:solidFill>
                  <a:schemeClr val="tx1"/>
                </a:solidFill>
                <a:latin typeface="Times New Roman" pitchFamily="48" charset="0"/>
              </a:defRPr>
            </a:lvl5pPr>
            <a:lvl6pPr marL="2308225" indent="-204788" defTabSz="822325" eaLnBrk="0" fontAlgn="base" hangingPunct="0">
              <a:spcBef>
                <a:spcPct val="0"/>
              </a:spcBef>
              <a:spcAft>
                <a:spcPct val="0"/>
              </a:spcAft>
              <a:defRPr sz="2400">
                <a:solidFill>
                  <a:schemeClr val="tx1"/>
                </a:solidFill>
                <a:latin typeface="Times New Roman" pitchFamily="48" charset="0"/>
              </a:defRPr>
            </a:lvl6pPr>
            <a:lvl7pPr marL="2765425" indent="-204788" defTabSz="822325" eaLnBrk="0" fontAlgn="base" hangingPunct="0">
              <a:spcBef>
                <a:spcPct val="0"/>
              </a:spcBef>
              <a:spcAft>
                <a:spcPct val="0"/>
              </a:spcAft>
              <a:defRPr sz="2400">
                <a:solidFill>
                  <a:schemeClr val="tx1"/>
                </a:solidFill>
                <a:latin typeface="Times New Roman" pitchFamily="48" charset="0"/>
              </a:defRPr>
            </a:lvl7pPr>
            <a:lvl8pPr marL="3222625" indent="-204788" defTabSz="822325" eaLnBrk="0" fontAlgn="base" hangingPunct="0">
              <a:spcBef>
                <a:spcPct val="0"/>
              </a:spcBef>
              <a:spcAft>
                <a:spcPct val="0"/>
              </a:spcAft>
              <a:defRPr sz="2400">
                <a:solidFill>
                  <a:schemeClr val="tx1"/>
                </a:solidFill>
                <a:latin typeface="Times New Roman" pitchFamily="48" charset="0"/>
              </a:defRPr>
            </a:lvl8pPr>
            <a:lvl9pPr marL="3679825" indent="-20478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2200">
                <a:latin typeface="Arial" charset="0"/>
              </a:rPr>
              <a:t>For an object to balance, its center of gravity must reside over its base of support. That way gravity does not exert a torque.</a:t>
            </a:r>
          </a:p>
        </p:txBody>
      </p:sp>
      <p:grpSp>
        <p:nvGrpSpPr>
          <p:cNvPr id="993285" name="Group 5"/>
          <p:cNvGrpSpPr>
            <a:grpSpLocks/>
          </p:cNvGrpSpPr>
          <p:nvPr/>
        </p:nvGrpSpPr>
        <p:grpSpPr bwMode="auto">
          <a:xfrm>
            <a:off x="342900" y="617538"/>
            <a:ext cx="8229600" cy="4646612"/>
            <a:chOff x="240" y="192"/>
            <a:chExt cx="5760" cy="3253"/>
          </a:xfrm>
        </p:grpSpPr>
        <p:pic>
          <p:nvPicPr>
            <p:cNvPr id="993286" name="Picture 6" descr="08_00CO"/>
            <p:cNvPicPr>
              <a:picLocks noChangeAspect="1" noChangeArrowheads="1"/>
            </p:cNvPicPr>
            <p:nvPr/>
          </p:nvPicPr>
          <p:blipFill>
            <a:blip r:embed="rId3" cstate="print">
              <a:extLst>
                <a:ext uri="{28A0092B-C50C-407E-A947-70E740481C1C}">
                  <a14:useLocalDpi xmlns:a14="http://schemas.microsoft.com/office/drawing/2010/main" val="0"/>
                </a:ext>
              </a:extLst>
            </a:blip>
            <a:srcRect t="2856" r="3636" b="3572"/>
            <a:stretch>
              <a:fillRect/>
            </a:stretch>
          </p:blipFill>
          <p:spPr bwMode="auto">
            <a:xfrm>
              <a:off x="1344" y="480"/>
              <a:ext cx="2992" cy="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287" name="Rectangle 7"/>
            <p:cNvSpPr>
              <a:spLocks/>
            </p:cNvSpPr>
            <p:nvPr/>
          </p:nvSpPr>
          <p:spPr bwMode="auto">
            <a:xfrm>
              <a:off x="3072" y="3216"/>
              <a:ext cx="1112" cy="22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296" tIns="41148" rIns="82296" bIns="41148">
              <a:spAutoFit/>
            </a:bodyPr>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1600">
                  <a:latin typeface="Arial" charset="0"/>
                  <a:ea typeface="ヒラギノ角ゴ Pro W3" pitchFamily="64" charset="-128"/>
                  <a:sym typeface="Gill Sans" pitchFamily="64" charset="0"/>
                </a:rPr>
                <a:t>Base of support</a:t>
              </a:r>
            </a:p>
          </p:txBody>
        </p:sp>
        <p:sp>
          <p:nvSpPr>
            <p:cNvPr id="993288" name="Rectangle 8"/>
            <p:cNvSpPr>
              <a:spLocks/>
            </p:cNvSpPr>
            <p:nvPr/>
          </p:nvSpPr>
          <p:spPr bwMode="auto">
            <a:xfrm>
              <a:off x="4320" y="768"/>
              <a:ext cx="1680" cy="400"/>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296" tIns="41148" rIns="82296" bIns="41148">
              <a:spAutoFit/>
            </a:bodyPr>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1600">
                  <a:latin typeface="Arial" charset="0"/>
                  <a:ea typeface="ヒラギノ角ゴ Pro W3" pitchFamily="64" charset="-128"/>
                  <a:sym typeface="Gill Sans" pitchFamily="64" charset="0"/>
                </a:rPr>
                <a:t>Gravity acts at the center of gravity.</a:t>
              </a:r>
            </a:p>
          </p:txBody>
        </p:sp>
        <p:sp>
          <p:nvSpPr>
            <p:cNvPr id="993289" name="Line 9"/>
            <p:cNvSpPr>
              <a:spLocks noChangeShapeType="1"/>
            </p:cNvSpPr>
            <p:nvPr/>
          </p:nvSpPr>
          <p:spPr bwMode="auto">
            <a:xfrm>
              <a:off x="2913" y="384"/>
              <a:ext cx="0" cy="2832"/>
            </a:xfrm>
            <a:prstGeom prst="line">
              <a:avLst/>
            </a:prstGeom>
            <a:noFill/>
            <a:ln w="25400">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290" name="Line 10"/>
            <p:cNvSpPr>
              <a:spLocks noChangeShapeType="1"/>
            </p:cNvSpPr>
            <p:nvPr/>
          </p:nvSpPr>
          <p:spPr bwMode="auto">
            <a:xfrm>
              <a:off x="2913" y="1440"/>
              <a:ext cx="0" cy="864"/>
            </a:xfrm>
            <a:prstGeom prst="line">
              <a:avLst/>
            </a:prstGeom>
            <a:noFill/>
            <a:ln w="34925">
              <a:solidFill>
                <a:srgbClr val="CE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291" name="Oval 11"/>
            <p:cNvSpPr>
              <a:spLocks/>
            </p:cNvSpPr>
            <p:nvPr/>
          </p:nvSpPr>
          <p:spPr bwMode="auto">
            <a:xfrm>
              <a:off x="2867" y="1344"/>
              <a:ext cx="92" cy="92"/>
            </a:xfrm>
            <a:prstGeom prst="ellipse">
              <a:avLst/>
            </a:prstGeom>
            <a:solidFill>
              <a:srgbClr val="CE0000"/>
            </a:solidFill>
            <a:ln w="25400">
              <a:solidFill>
                <a:srgbClr val="CE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292" name="Line 12"/>
            <p:cNvSpPr>
              <a:spLocks noChangeShapeType="1"/>
            </p:cNvSpPr>
            <p:nvPr/>
          </p:nvSpPr>
          <p:spPr bwMode="auto">
            <a:xfrm>
              <a:off x="2928" y="3120"/>
              <a:ext cx="144" cy="144"/>
            </a:xfrm>
            <a:prstGeom prst="line">
              <a:avLst/>
            </a:prstGeom>
            <a:noFill/>
            <a:ln w="15875">
              <a:solidFill>
                <a:srgbClr val="CE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293" name="Line 13"/>
            <p:cNvSpPr>
              <a:spLocks noChangeShapeType="1"/>
            </p:cNvSpPr>
            <p:nvPr/>
          </p:nvSpPr>
          <p:spPr bwMode="auto">
            <a:xfrm flipV="1">
              <a:off x="2976" y="912"/>
              <a:ext cx="1392" cy="432"/>
            </a:xfrm>
            <a:prstGeom prst="line">
              <a:avLst/>
            </a:prstGeom>
            <a:noFill/>
            <a:ln w="15875">
              <a:solidFill>
                <a:srgbClr val="CE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294" name="Rectangle 14"/>
            <p:cNvSpPr>
              <a:spLocks/>
            </p:cNvSpPr>
            <p:nvPr/>
          </p:nvSpPr>
          <p:spPr bwMode="auto">
            <a:xfrm>
              <a:off x="2448" y="192"/>
              <a:ext cx="961" cy="22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296" tIns="41148" rIns="82296" bIns="41148">
              <a:spAutoFit/>
            </a:bodyPr>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1600">
                  <a:latin typeface="Arial" charset="0"/>
                  <a:ea typeface="ヒラギノ角ゴ Pro W3" pitchFamily="64" charset="-128"/>
                  <a:sym typeface="Gill Sans" pitchFamily="64" charset="0"/>
                </a:rPr>
                <a:t>Line of action</a:t>
              </a:r>
            </a:p>
          </p:txBody>
        </p:sp>
        <p:sp>
          <p:nvSpPr>
            <p:cNvPr id="993295" name="Rectangle 15"/>
            <p:cNvSpPr>
              <a:spLocks/>
            </p:cNvSpPr>
            <p:nvPr/>
          </p:nvSpPr>
          <p:spPr bwMode="auto">
            <a:xfrm>
              <a:off x="240" y="1872"/>
              <a:ext cx="1701" cy="400"/>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296" tIns="41148" rIns="82296" bIns="41148">
              <a:spAutoFit/>
            </a:bodyPr>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eaLnBrk="1" hangingPunct="1"/>
              <a:r>
                <a:rPr lang="en-US" altLang="en-US" sz="1600">
                  <a:latin typeface="Arial" charset="0"/>
                  <a:ea typeface="ヒラギノ角ゴ Pro W3" pitchFamily="64" charset="-128"/>
                  <a:sym typeface="Gill Sans" pitchFamily="64" charset="0"/>
                </a:rPr>
                <a:t>This force exerts no torque about her toes.</a:t>
              </a:r>
            </a:p>
          </p:txBody>
        </p:sp>
        <p:sp>
          <p:nvSpPr>
            <p:cNvPr id="993296" name="Line 16"/>
            <p:cNvSpPr>
              <a:spLocks noChangeShapeType="1"/>
            </p:cNvSpPr>
            <p:nvPr/>
          </p:nvSpPr>
          <p:spPr bwMode="auto">
            <a:xfrm flipV="1">
              <a:off x="1584" y="1728"/>
              <a:ext cx="1296" cy="288"/>
            </a:xfrm>
            <a:prstGeom prst="line">
              <a:avLst/>
            </a:prstGeom>
            <a:noFill/>
            <a:ln w="15875">
              <a:solidFill>
                <a:srgbClr val="CE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993297" name="Rectangle 17"/>
          <p:cNvSpPr>
            <a:spLocks/>
          </p:cNvSpPr>
          <p:nvPr/>
        </p:nvSpPr>
        <p:spPr bwMode="auto">
          <a:xfrm>
            <a:off x="8151813" y="6524625"/>
            <a:ext cx="965200" cy="295275"/>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296" tIns="41148" rIns="82296" bIns="41148">
            <a:spAutoFit/>
          </a:bodyPr>
          <a:lstStyle>
            <a:lvl1pPr algn="l" defTabSz="822325">
              <a:defRPr sz="2400">
                <a:solidFill>
                  <a:schemeClr val="tx1"/>
                </a:solidFill>
                <a:latin typeface="Times New Roman" pitchFamily="48" charset="0"/>
              </a:defRPr>
            </a:lvl1pPr>
            <a:lvl2pPr marL="411163" algn="l" defTabSz="822325">
              <a:defRPr sz="2400">
                <a:solidFill>
                  <a:schemeClr val="tx1"/>
                </a:solidFill>
                <a:latin typeface="Times New Roman" pitchFamily="48" charset="0"/>
              </a:defRPr>
            </a:lvl2pPr>
            <a:lvl3pPr marL="822325" algn="l" defTabSz="822325">
              <a:defRPr sz="2400">
                <a:solidFill>
                  <a:schemeClr val="tx1"/>
                </a:solidFill>
                <a:latin typeface="Times New Roman" pitchFamily="48" charset="0"/>
              </a:defRPr>
            </a:lvl3pPr>
            <a:lvl4pPr marL="1235075" algn="l" defTabSz="822325">
              <a:defRPr sz="2400">
                <a:solidFill>
                  <a:schemeClr val="tx1"/>
                </a:solidFill>
                <a:latin typeface="Times New Roman" pitchFamily="48" charset="0"/>
              </a:defRPr>
            </a:lvl4pPr>
            <a:lvl5pPr marL="1646238" algn="l" defTabSz="822325">
              <a:defRPr sz="2400">
                <a:solidFill>
                  <a:schemeClr val="tx1"/>
                </a:solidFill>
                <a:latin typeface="Times New Roman" pitchFamily="48" charset="0"/>
              </a:defRPr>
            </a:lvl5pPr>
            <a:lvl6pPr marL="2103438" defTabSz="822325" eaLnBrk="0" fontAlgn="base" hangingPunct="0">
              <a:spcBef>
                <a:spcPct val="0"/>
              </a:spcBef>
              <a:spcAft>
                <a:spcPct val="0"/>
              </a:spcAft>
              <a:defRPr sz="2400">
                <a:solidFill>
                  <a:schemeClr val="tx1"/>
                </a:solidFill>
                <a:latin typeface="Times New Roman" pitchFamily="48" charset="0"/>
              </a:defRPr>
            </a:lvl6pPr>
            <a:lvl7pPr marL="2560638" defTabSz="822325" eaLnBrk="0" fontAlgn="base" hangingPunct="0">
              <a:spcBef>
                <a:spcPct val="0"/>
              </a:spcBef>
              <a:spcAft>
                <a:spcPct val="0"/>
              </a:spcAft>
              <a:defRPr sz="2400">
                <a:solidFill>
                  <a:schemeClr val="tx1"/>
                </a:solidFill>
                <a:latin typeface="Times New Roman" pitchFamily="48" charset="0"/>
              </a:defRPr>
            </a:lvl7pPr>
            <a:lvl8pPr marL="3017838" defTabSz="822325" eaLnBrk="0" fontAlgn="base" hangingPunct="0">
              <a:spcBef>
                <a:spcPct val="0"/>
              </a:spcBef>
              <a:spcAft>
                <a:spcPct val="0"/>
              </a:spcAft>
              <a:defRPr sz="2400">
                <a:solidFill>
                  <a:schemeClr val="tx1"/>
                </a:solidFill>
                <a:latin typeface="Times New Roman" pitchFamily="48" charset="0"/>
              </a:defRPr>
            </a:lvl8pPr>
            <a:lvl9pPr marL="3475038" defTabSz="822325" eaLnBrk="0" fontAlgn="base" hangingPunct="0">
              <a:spcBef>
                <a:spcPct val="0"/>
              </a:spcBef>
              <a:spcAft>
                <a:spcPct val="0"/>
              </a:spcAft>
              <a:defRPr sz="2400">
                <a:solidFill>
                  <a:schemeClr val="tx1"/>
                </a:solidFill>
                <a:latin typeface="Times New Roman" pitchFamily="48" charset="0"/>
              </a:defRPr>
            </a:lvl9pPr>
          </a:lstStyle>
          <a:p>
            <a:pPr algn="r"/>
            <a:r>
              <a:rPr lang="en-US" altLang="en-US" sz="1400">
                <a:solidFill>
                  <a:srgbClr val="000000"/>
                </a:solidFill>
                <a:latin typeface="Arial" charset="0"/>
              </a:rPr>
              <a:t>Slide 8-18</a:t>
            </a:r>
          </a:p>
        </p:txBody>
      </p:sp>
    </p:spTree>
    <p:extLst>
      <p:ext uri="{BB962C8B-B14F-4D97-AF65-F5344CB8AC3E}">
        <p14:creationId xmlns:p14="http://schemas.microsoft.com/office/powerpoint/2010/main" val="14286635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812800" y="3197225"/>
            <a:ext cx="57340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3600" b="1"/>
              <a:t>a = v</a:t>
            </a:r>
            <a:r>
              <a:rPr lang="en-US" altLang="en-US" sz="3600" b="1" baseline="30000"/>
              <a:t>2</a:t>
            </a:r>
            <a:r>
              <a:rPr lang="en-US" altLang="en-US" sz="3600" b="1"/>
              <a:t>/r = </a:t>
            </a:r>
            <a:r>
              <a:rPr lang="el-GR" altLang="en-US" sz="3600" b="1"/>
              <a:t>ω</a:t>
            </a:r>
            <a:r>
              <a:rPr lang="en-US" altLang="en-US" sz="3600" b="1" baseline="30000"/>
              <a:t>2</a:t>
            </a:r>
            <a:r>
              <a:rPr lang="en-US" altLang="en-US" sz="3600" b="1"/>
              <a:t>r</a:t>
            </a:r>
          </a:p>
        </p:txBody>
      </p:sp>
      <p:sp>
        <p:nvSpPr>
          <p:cNvPr id="12291" name="TextBox 6"/>
          <p:cNvSpPr txBox="1">
            <a:spLocks noChangeArrowheads="1"/>
          </p:cNvSpPr>
          <p:nvPr/>
        </p:nvSpPr>
        <p:spPr bwMode="auto">
          <a:xfrm>
            <a:off x="687388" y="314325"/>
            <a:ext cx="776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3600"/>
              <a:t>Centripetal Acceleration changes the Direction</a:t>
            </a:r>
          </a:p>
        </p:txBody>
      </p:sp>
      <p:pic>
        <p:nvPicPr>
          <p:cNvPr id="12292" name="Picture 2" descr="23-gia29117_05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1288" y="2074863"/>
            <a:ext cx="4344987"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65062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p:cNvSpPr>
          <p:nvPr/>
        </p:nvSpPr>
        <p:spPr bwMode="auto">
          <a:xfrm>
            <a:off x="558800" y="136525"/>
            <a:ext cx="7515225"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lvl1pPr defTabSz="822325" eaLnBrk="0" hangingPunct="0">
              <a:spcBef>
                <a:spcPct val="20000"/>
              </a:spcBef>
              <a:buFont typeface="Arial" pitchFamily="34" charset="0"/>
              <a:buChar char="•"/>
              <a:defRPr sz="3200">
                <a:solidFill>
                  <a:schemeClr val="tx1"/>
                </a:solidFill>
                <a:latin typeface="Calibri" pitchFamily="34" charset="0"/>
              </a:defRPr>
            </a:lvl1pPr>
            <a:lvl2pPr marL="411163" indent="-285750" defTabSz="822325" eaLnBrk="0" hangingPunct="0">
              <a:spcBef>
                <a:spcPct val="20000"/>
              </a:spcBef>
              <a:buFont typeface="Arial" pitchFamily="34" charset="0"/>
              <a:buChar char="–"/>
              <a:defRPr sz="2800">
                <a:solidFill>
                  <a:schemeClr val="tx1"/>
                </a:solidFill>
                <a:latin typeface="Calibri" pitchFamily="34" charset="0"/>
              </a:defRPr>
            </a:lvl2pPr>
            <a:lvl3pPr marL="822325" indent="-228600" defTabSz="822325" eaLnBrk="0" hangingPunct="0">
              <a:spcBef>
                <a:spcPct val="20000"/>
              </a:spcBef>
              <a:buFont typeface="Arial" pitchFamily="34" charset="0"/>
              <a:buChar char="•"/>
              <a:defRPr sz="2400">
                <a:solidFill>
                  <a:schemeClr val="tx1"/>
                </a:solidFill>
                <a:latin typeface="Calibri" pitchFamily="34" charset="0"/>
              </a:defRPr>
            </a:lvl3pPr>
            <a:lvl4pPr marL="1235075" indent="-228600" defTabSz="822325" eaLnBrk="0" hangingPunct="0">
              <a:spcBef>
                <a:spcPct val="20000"/>
              </a:spcBef>
              <a:buFont typeface="Arial" pitchFamily="34" charset="0"/>
              <a:buChar char="–"/>
              <a:defRPr sz="2000">
                <a:solidFill>
                  <a:schemeClr val="tx1"/>
                </a:solidFill>
                <a:latin typeface="Calibri" pitchFamily="34" charset="0"/>
              </a:defRPr>
            </a:lvl4pPr>
            <a:lvl5pPr marL="1646238" indent="-228600" defTabSz="822325" eaLnBrk="0" hangingPunct="0">
              <a:spcBef>
                <a:spcPct val="20000"/>
              </a:spcBef>
              <a:buFont typeface="Arial" pitchFamily="34" charset="0"/>
              <a:buChar char="»"/>
              <a:defRPr sz="2000">
                <a:solidFill>
                  <a:schemeClr val="tx1"/>
                </a:solidFill>
                <a:latin typeface="Calibri" pitchFamily="34" charset="0"/>
              </a:defRPr>
            </a:lvl5pPr>
            <a:lvl6pPr marL="21034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5606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0178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4750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3000">
                <a:solidFill>
                  <a:srgbClr val="662A6D"/>
                </a:solidFill>
                <a:latin typeface="Arial" pitchFamily="34" charset="0"/>
              </a:rPr>
              <a:t>Checking Understanding</a:t>
            </a:r>
          </a:p>
        </p:txBody>
      </p:sp>
      <p:sp>
        <p:nvSpPr>
          <p:cNvPr id="19459" name="Rectangle 5"/>
          <p:cNvSpPr>
            <a:spLocks/>
          </p:cNvSpPr>
          <p:nvPr/>
        </p:nvSpPr>
        <p:spPr bwMode="auto">
          <a:xfrm>
            <a:off x="571500" y="733425"/>
            <a:ext cx="79343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defTabSz="822325" eaLnBrk="0" hangingPunct="0">
              <a:spcBef>
                <a:spcPct val="20000"/>
              </a:spcBef>
              <a:buFont typeface="Arial" pitchFamily="34" charset="0"/>
              <a:buChar char="•"/>
              <a:defRPr sz="3200">
                <a:solidFill>
                  <a:schemeClr val="tx1"/>
                </a:solidFill>
                <a:latin typeface="Calibri" pitchFamily="34" charset="0"/>
              </a:defRPr>
            </a:lvl1pPr>
            <a:lvl2pPr marL="411163" indent="-285750" defTabSz="822325" eaLnBrk="0" hangingPunct="0">
              <a:spcBef>
                <a:spcPct val="20000"/>
              </a:spcBef>
              <a:buFont typeface="Arial" pitchFamily="34" charset="0"/>
              <a:buChar char="–"/>
              <a:defRPr sz="2800">
                <a:solidFill>
                  <a:schemeClr val="tx1"/>
                </a:solidFill>
                <a:latin typeface="Calibri" pitchFamily="34" charset="0"/>
              </a:defRPr>
            </a:lvl2pPr>
            <a:lvl3pPr marL="822325" indent="-228600" defTabSz="822325" eaLnBrk="0" hangingPunct="0">
              <a:spcBef>
                <a:spcPct val="20000"/>
              </a:spcBef>
              <a:buFont typeface="Arial" pitchFamily="34" charset="0"/>
              <a:buChar char="•"/>
              <a:defRPr sz="2400">
                <a:solidFill>
                  <a:schemeClr val="tx1"/>
                </a:solidFill>
                <a:latin typeface="Calibri" pitchFamily="34" charset="0"/>
              </a:defRPr>
            </a:lvl3pPr>
            <a:lvl4pPr marL="1235075" indent="-228600" defTabSz="822325" eaLnBrk="0" hangingPunct="0">
              <a:spcBef>
                <a:spcPct val="20000"/>
              </a:spcBef>
              <a:buFont typeface="Arial" pitchFamily="34" charset="0"/>
              <a:buChar char="–"/>
              <a:defRPr sz="2000">
                <a:solidFill>
                  <a:schemeClr val="tx1"/>
                </a:solidFill>
                <a:latin typeface="Calibri" pitchFamily="34" charset="0"/>
              </a:defRPr>
            </a:lvl4pPr>
            <a:lvl5pPr marL="1646238" indent="-228600" defTabSz="822325" eaLnBrk="0" hangingPunct="0">
              <a:spcBef>
                <a:spcPct val="20000"/>
              </a:spcBef>
              <a:buFont typeface="Arial" pitchFamily="34" charset="0"/>
              <a:buChar char="»"/>
              <a:defRPr sz="2000">
                <a:solidFill>
                  <a:schemeClr val="tx1"/>
                </a:solidFill>
                <a:latin typeface="Calibri" pitchFamily="34" charset="0"/>
              </a:defRPr>
            </a:lvl5pPr>
            <a:lvl6pPr marL="21034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5606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0178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4750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200">
                <a:latin typeface="Arial" pitchFamily="34" charset="0"/>
              </a:rPr>
              <a:t>The four forces shown have the same strength. Which force would be most effective in opening the door?</a:t>
            </a:r>
          </a:p>
        </p:txBody>
      </p:sp>
      <p:sp>
        <p:nvSpPr>
          <p:cNvPr id="19460" name="Rectangle 7"/>
          <p:cNvSpPr>
            <a:spLocks/>
          </p:cNvSpPr>
          <p:nvPr/>
        </p:nvSpPr>
        <p:spPr bwMode="auto">
          <a:xfrm>
            <a:off x="503238" y="4483100"/>
            <a:ext cx="3065462" cy="1924050"/>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296" tIns="41148" rIns="82296" bIns="41148">
            <a:spAutoFit/>
          </a:bodyPr>
          <a:lstStyle>
            <a:lvl1pPr marL="469900" indent="-469900" defTabSz="822325" eaLnBrk="0" hangingPunct="0">
              <a:spcBef>
                <a:spcPct val="20000"/>
              </a:spcBef>
              <a:buFont typeface="Arial" pitchFamily="34" charset="0"/>
              <a:buChar char="•"/>
              <a:defRPr sz="3200">
                <a:solidFill>
                  <a:schemeClr val="tx1"/>
                </a:solidFill>
                <a:latin typeface="Calibri" pitchFamily="34" charset="0"/>
              </a:defRPr>
            </a:lvl1pPr>
            <a:lvl2pPr marL="754063" indent="-206375" defTabSz="822325" eaLnBrk="0" hangingPunct="0">
              <a:spcBef>
                <a:spcPct val="20000"/>
              </a:spcBef>
              <a:buFont typeface="Arial" pitchFamily="34" charset="0"/>
              <a:buChar char="–"/>
              <a:defRPr sz="2800">
                <a:solidFill>
                  <a:schemeClr val="tx1"/>
                </a:solidFill>
                <a:latin typeface="Calibri" pitchFamily="34" charset="0"/>
              </a:defRPr>
            </a:lvl2pPr>
            <a:lvl3pPr marL="1028700" indent="-206375" defTabSz="822325" eaLnBrk="0" hangingPunct="0">
              <a:spcBef>
                <a:spcPct val="20000"/>
              </a:spcBef>
              <a:buFont typeface="Arial" pitchFamily="34" charset="0"/>
              <a:buChar char="•"/>
              <a:defRPr sz="2400">
                <a:solidFill>
                  <a:schemeClr val="tx1"/>
                </a:solidFill>
                <a:latin typeface="Calibri" pitchFamily="34" charset="0"/>
              </a:defRPr>
            </a:lvl3pPr>
            <a:lvl4pPr marL="1439863" indent="-204788" defTabSz="822325" eaLnBrk="0" hangingPunct="0">
              <a:spcBef>
                <a:spcPct val="20000"/>
              </a:spcBef>
              <a:buFont typeface="Arial" pitchFamily="34" charset="0"/>
              <a:buChar char="–"/>
              <a:defRPr sz="2000">
                <a:solidFill>
                  <a:schemeClr val="tx1"/>
                </a:solidFill>
                <a:latin typeface="Calibri" pitchFamily="34" charset="0"/>
              </a:defRPr>
            </a:lvl4pPr>
            <a:lvl5pPr marL="1851025" indent="-204788" defTabSz="822325" eaLnBrk="0" hangingPunct="0">
              <a:spcBef>
                <a:spcPct val="20000"/>
              </a:spcBef>
              <a:buFont typeface="Arial" pitchFamily="34" charset="0"/>
              <a:buChar char="»"/>
              <a:defRPr sz="2000">
                <a:solidFill>
                  <a:schemeClr val="tx1"/>
                </a:solidFill>
                <a:latin typeface="Calibri" pitchFamily="34" charset="0"/>
              </a:defRPr>
            </a:lvl5pPr>
            <a:lvl6pPr marL="2308225" indent="-204788"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765425" indent="-204788"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222625" indent="-204788"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679825" indent="-204788"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Force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1</a:t>
            </a:r>
            <a:endParaRPr lang="en-US" altLang="en-US" sz="2200">
              <a:solidFill>
                <a:srgbClr val="000000"/>
              </a:solidFill>
              <a:latin typeface="Arial" pitchFamily="34" charset="0"/>
              <a:ea typeface="ヒラギノ角ゴ Pro W3"/>
              <a:cs typeface="ヒラギノ角ゴ Pro W3"/>
              <a:sym typeface="Gill Sans"/>
            </a:endParaRPr>
          </a:p>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Force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2</a:t>
            </a:r>
          </a:p>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Force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3</a:t>
            </a:r>
          </a:p>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Force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4</a:t>
            </a:r>
          </a:p>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Either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1</a:t>
            </a:r>
            <a:r>
              <a:rPr lang="en-US" altLang="en-US" sz="2200">
                <a:solidFill>
                  <a:srgbClr val="000000"/>
                </a:solidFill>
                <a:latin typeface="Arial" pitchFamily="34" charset="0"/>
                <a:ea typeface="ヒラギノ角ゴ Pro W3"/>
                <a:cs typeface="ヒラギノ角ゴ Pro W3"/>
                <a:sym typeface="Gill Sans"/>
              </a:rPr>
              <a:t> or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3</a:t>
            </a:r>
          </a:p>
        </p:txBody>
      </p:sp>
      <p:pic>
        <p:nvPicPr>
          <p:cNvPr id="19461" name="Picture 8" descr="07_09_Figure"/>
          <p:cNvPicPr>
            <a:picLocks noChangeAspect="1" noChangeArrowheads="1"/>
          </p:cNvPicPr>
          <p:nvPr/>
        </p:nvPicPr>
        <p:blipFill>
          <a:blip r:embed="rId5">
            <a:extLst>
              <a:ext uri="{28A0092B-C50C-407E-A947-70E740481C1C}">
                <a14:useLocalDpi xmlns:a14="http://schemas.microsoft.com/office/drawing/2010/main" val="0"/>
              </a:ext>
            </a:extLst>
          </a:blip>
          <a:srcRect b="4788"/>
          <a:stretch>
            <a:fillRect/>
          </a:stretch>
        </p:blipFill>
        <p:spPr bwMode="auto">
          <a:xfrm>
            <a:off x="2219325" y="1581150"/>
            <a:ext cx="66960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10"/>
          <p:cNvSpPr>
            <a:spLocks/>
          </p:cNvSpPr>
          <p:nvPr/>
        </p:nvSpPr>
        <p:spPr bwMode="auto">
          <a:xfrm>
            <a:off x="8151813" y="6524625"/>
            <a:ext cx="965200" cy="295275"/>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296" tIns="41148" rIns="82296" bIns="41148">
            <a:spAutoFit/>
          </a:bodyPr>
          <a:lstStyle>
            <a:lvl1pPr defTabSz="822325" eaLnBrk="0" hangingPunct="0">
              <a:spcBef>
                <a:spcPct val="20000"/>
              </a:spcBef>
              <a:buFont typeface="Arial" pitchFamily="34" charset="0"/>
              <a:buChar char="•"/>
              <a:defRPr sz="3200">
                <a:solidFill>
                  <a:schemeClr val="tx1"/>
                </a:solidFill>
                <a:latin typeface="Calibri" pitchFamily="34" charset="0"/>
              </a:defRPr>
            </a:lvl1pPr>
            <a:lvl2pPr marL="411163" indent="-285750" defTabSz="822325" eaLnBrk="0" hangingPunct="0">
              <a:spcBef>
                <a:spcPct val="20000"/>
              </a:spcBef>
              <a:buFont typeface="Arial" pitchFamily="34" charset="0"/>
              <a:buChar char="–"/>
              <a:defRPr sz="2800">
                <a:solidFill>
                  <a:schemeClr val="tx1"/>
                </a:solidFill>
                <a:latin typeface="Calibri" pitchFamily="34" charset="0"/>
              </a:defRPr>
            </a:lvl2pPr>
            <a:lvl3pPr marL="822325" indent="-228600" defTabSz="822325" eaLnBrk="0" hangingPunct="0">
              <a:spcBef>
                <a:spcPct val="20000"/>
              </a:spcBef>
              <a:buFont typeface="Arial" pitchFamily="34" charset="0"/>
              <a:buChar char="•"/>
              <a:defRPr sz="2400">
                <a:solidFill>
                  <a:schemeClr val="tx1"/>
                </a:solidFill>
                <a:latin typeface="Calibri" pitchFamily="34" charset="0"/>
              </a:defRPr>
            </a:lvl3pPr>
            <a:lvl4pPr marL="1235075" indent="-228600" defTabSz="822325" eaLnBrk="0" hangingPunct="0">
              <a:spcBef>
                <a:spcPct val="20000"/>
              </a:spcBef>
              <a:buFont typeface="Arial" pitchFamily="34" charset="0"/>
              <a:buChar char="–"/>
              <a:defRPr sz="2000">
                <a:solidFill>
                  <a:schemeClr val="tx1"/>
                </a:solidFill>
                <a:latin typeface="Calibri" pitchFamily="34" charset="0"/>
              </a:defRPr>
            </a:lvl4pPr>
            <a:lvl5pPr marL="1646238" indent="-228600" defTabSz="822325" eaLnBrk="0" hangingPunct="0">
              <a:spcBef>
                <a:spcPct val="20000"/>
              </a:spcBef>
              <a:buFont typeface="Arial" pitchFamily="34" charset="0"/>
              <a:buChar char="»"/>
              <a:defRPr sz="2000">
                <a:solidFill>
                  <a:schemeClr val="tx1"/>
                </a:solidFill>
                <a:latin typeface="Calibri" pitchFamily="34" charset="0"/>
              </a:defRPr>
            </a:lvl5pPr>
            <a:lvl6pPr marL="21034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5606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0178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4750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spcBef>
                <a:spcPct val="0"/>
              </a:spcBef>
              <a:buFontTx/>
              <a:buNone/>
            </a:pPr>
            <a:r>
              <a:rPr lang="en-US" altLang="en-US" sz="1400">
                <a:solidFill>
                  <a:srgbClr val="000000"/>
                </a:solidFill>
                <a:latin typeface="Arial" pitchFamily="34" charset="0"/>
              </a:rPr>
              <a:t>Slide 7-23</a:t>
            </a:r>
          </a:p>
        </p:txBody>
      </p:sp>
      <p:pic>
        <p:nvPicPr>
          <p:cNvPr id="19463" name="PRS Question Icon" descr="PRS Question Icon"/>
          <p:cNvPicPr>
            <a:picLocks noChangeAspect="1" noChangeArrowheads="1"/>
          </p:cNvPicPr>
          <p:nvPr>
            <p:custDataLst>
              <p:tags r:id="rId1"/>
            </p:custDataLst>
          </p:nvPr>
        </p:nvPicPr>
        <p:blipFill>
          <a:blip r:embed="rId6">
            <a:extLst>
              <a:ext uri="{28A0092B-C50C-407E-A947-70E740481C1C}">
                <a14:useLocalDpi xmlns:a14="http://schemas.microsoft.com/office/drawing/2010/main" val="0"/>
              </a:ext>
            </a:extLst>
          </a:blip>
          <a:srcRect/>
          <a:stretch>
            <a:fillRect/>
          </a:stretch>
        </p:blipFill>
        <p:spPr bwMode="auto">
          <a:xfrm>
            <a:off x="8621713" y="87313"/>
            <a:ext cx="406400"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664857"/>
      </p:ext>
    </p:extLst>
  </p:cSld>
  <p:clrMapOvr>
    <a:masterClrMapping/>
  </p:clrMapOvr>
  <p:transition xmlns:p14="http://schemas.microsoft.com/office/powerpoint/2010/mai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p:cNvSpPr>
          <p:nvPr/>
        </p:nvSpPr>
        <p:spPr bwMode="auto">
          <a:xfrm>
            <a:off x="558800" y="136525"/>
            <a:ext cx="7515225"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lvl1pPr defTabSz="822325" eaLnBrk="0" hangingPunct="0">
              <a:spcBef>
                <a:spcPct val="20000"/>
              </a:spcBef>
              <a:buFont typeface="Arial" pitchFamily="34" charset="0"/>
              <a:buChar char="•"/>
              <a:defRPr sz="3200">
                <a:solidFill>
                  <a:schemeClr val="tx1"/>
                </a:solidFill>
                <a:latin typeface="Calibri" pitchFamily="34" charset="0"/>
              </a:defRPr>
            </a:lvl1pPr>
            <a:lvl2pPr marL="411163" indent="-285750" defTabSz="822325" eaLnBrk="0" hangingPunct="0">
              <a:spcBef>
                <a:spcPct val="20000"/>
              </a:spcBef>
              <a:buFont typeface="Arial" pitchFamily="34" charset="0"/>
              <a:buChar char="–"/>
              <a:defRPr sz="2800">
                <a:solidFill>
                  <a:schemeClr val="tx1"/>
                </a:solidFill>
                <a:latin typeface="Calibri" pitchFamily="34" charset="0"/>
              </a:defRPr>
            </a:lvl2pPr>
            <a:lvl3pPr marL="822325" indent="-228600" defTabSz="822325" eaLnBrk="0" hangingPunct="0">
              <a:spcBef>
                <a:spcPct val="20000"/>
              </a:spcBef>
              <a:buFont typeface="Arial" pitchFamily="34" charset="0"/>
              <a:buChar char="•"/>
              <a:defRPr sz="2400">
                <a:solidFill>
                  <a:schemeClr val="tx1"/>
                </a:solidFill>
                <a:latin typeface="Calibri" pitchFamily="34" charset="0"/>
              </a:defRPr>
            </a:lvl3pPr>
            <a:lvl4pPr marL="1235075" indent="-228600" defTabSz="822325" eaLnBrk="0" hangingPunct="0">
              <a:spcBef>
                <a:spcPct val="20000"/>
              </a:spcBef>
              <a:buFont typeface="Arial" pitchFamily="34" charset="0"/>
              <a:buChar char="–"/>
              <a:defRPr sz="2000">
                <a:solidFill>
                  <a:schemeClr val="tx1"/>
                </a:solidFill>
                <a:latin typeface="Calibri" pitchFamily="34" charset="0"/>
              </a:defRPr>
            </a:lvl4pPr>
            <a:lvl5pPr marL="1646238" indent="-228600" defTabSz="822325" eaLnBrk="0" hangingPunct="0">
              <a:spcBef>
                <a:spcPct val="20000"/>
              </a:spcBef>
              <a:buFont typeface="Arial" pitchFamily="34" charset="0"/>
              <a:buChar char="»"/>
              <a:defRPr sz="2000">
                <a:solidFill>
                  <a:schemeClr val="tx1"/>
                </a:solidFill>
                <a:latin typeface="Calibri" pitchFamily="34" charset="0"/>
              </a:defRPr>
            </a:lvl5pPr>
            <a:lvl6pPr marL="21034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5606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0178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4750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3000">
                <a:solidFill>
                  <a:srgbClr val="662A6D"/>
                </a:solidFill>
                <a:latin typeface="Arial" pitchFamily="34" charset="0"/>
              </a:rPr>
              <a:t>Answer</a:t>
            </a:r>
          </a:p>
        </p:txBody>
      </p:sp>
      <p:sp>
        <p:nvSpPr>
          <p:cNvPr id="20483" name="Rectangle 4"/>
          <p:cNvSpPr>
            <a:spLocks/>
          </p:cNvSpPr>
          <p:nvPr/>
        </p:nvSpPr>
        <p:spPr bwMode="auto">
          <a:xfrm>
            <a:off x="571500" y="733425"/>
            <a:ext cx="79343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defTabSz="822325" eaLnBrk="0" hangingPunct="0">
              <a:spcBef>
                <a:spcPct val="20000"/>
              </a:spcBef>
              <a:buFont typeface="Arial" pitchFamily="34" charset="0"/>
              <a:buChar char="•"/>
              <a:defRPr sz="3200">
                <a:solidFill>
                  <a:schemeClr val="tx1"/>
                </a:solidFill>
                <a:latin typeface="Calibri" pitchFamily="34" charset="0"/>
              </a:defRPr>
            </a:lvl1pPr>
            <a:lvl2pPr marL="411163" indent="-285750" defTabSz="822325" eaLnBrk="0" hangingPunct="0">
              <a:spcBef>
                <a:spcPct val="20000"/>
              </a:spcBef>
              <a:buFont typeface="Arial" pitchFamily="34" charset="0"/>
              <a:buChar char="–"/>
              <a:defRPr sz="2800">
                <a:solidFill>
                  <a:schemeClr val="tx1"/>
                </a:solidFill>
                <a:latin typeface="Calibri" pitchFamily="34" charset="0"/>
              </a:defRPr>
            </a:lvl2pPr>
            <a:lvl3pPr marL="822325" indent="-228600" defTabSz="822325" eaLnBrk="0" hangingPunct="0">
              <a:spcBef>
                <a:spcPct val="20000"/>
              </a:spcBef>
              <a:buFont typeface="Arial" pitchFamily="34" charset="0"/>
              <a:buChar char="•"/>
              <a:defRPr sz="2400">
                <a:solidFill>
                  <a:schemeClr val="tx1"/>
                </a:solidFill>
                <a:latin typeface="Calibri" pitchFamily="34" charset="0"/>
              </a:defRPr>
            </a:lvl3pPr>
            <a:lvl4pPr marL="1235075" indent="-228600" defTabSz="822325" eaLnBrk="0" hangingPunct="0">
              <a:spcBef>
                <a:spcPct val="20000"/>
              </a:spcBef>
              <a:buFont typeface="Arial" pitchFamily="34" charset="0"/>
              <a:buChar char="–"/>
              <a:defRPr sz="2000">
                <a:solidFill>
                  <a:schemeClr val="tx1"/>
                </a:solidFill>
                <a:latin typeface="Calibri" pitchFamily="34" charset="0"/>
              </a:defRPr>
            </a:lvl4pPr>
            <a:lvl5pPr marL="1646238" indent="-228600" defTabSz="822325" eaLnBrk="0" hangingPunct="0">
              <a:spcBef>
                <a:spcPct val="20000"/>
              </a:spcBef>
              <a:buFont typeface="Arial" pitchFamily="34" charset="0"/>
              <a:buChar char="»"/>
              <a:defRPr sz="2000">
                <a:solidFill>
                  <a:schemeClr val="tx1"/>
                </a:solidFill>
                <a:latin typeface="Calibri" pitchFamily="34" charset="0"/>
              </a:defRPr>
            </a:lvl5pPr>
            <a:lvl6pPr marL="21034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5606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0178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4750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200">
                <a:latin typeface="Arial" pitchFamily="34" charset="0"/>
              </a:rPr>
              <a:t>The four forces shown have the same strength. Which force would be most effective in opening the door?</a:t>
            </a:r>
          </a:p>
        </p:txBody>
      </p:sp>
      <p:sp>
        <p:nvSpPr>
          <p:cNvPr id="20484" name="Rectangle 5"/>
          <p:cNvSpPr>
            <a:spLocks/>
          </p:cNvSpPr>
          <p:nvPr/>
        </p:nvSpPr>
        <p:spPr bwMode="auto">
          <a:xfrm>
            <a:off x="503238" y="4483100"/>
            <a:ext cx="3065462" cy="1924050"/>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296" tIns="41148" rIns="82296" bIns="41148">
            <a:spAutoFit/>
          </a:bodyPr>
          <a:lstStyle>
            <a:lvl1pPr marL="469900" indent="-469900" defTabSz="822325" eaLnBrk="0" hangingPunct="0">
              <a:spcBef>
                <a:spcPct val="20000"/>
              </a:spcBef>
              <a:buFont typeface="Arial" pitchFamily="34" charset="0"/>
              <a:buChar char="•"/>
              <a:defRPr sz="3200">
                <a:solidFill>
                  <a:schemeClr val="tx1"/>
                </a:solidFill>
                <a:latin typeface="Calibri" pitchFamily="34" charset="0"/>
              </a:defRPr>
            </a:lvl1pPr>
            <a:lvl2pPr marL="754063" indent="-206375" defTabSz="822325" eaLnBrk="0" hangingPunct="0">
              <a:spcBef>
                <a:spcPct val="20000"/>
              </a:spcBef>
              <a:buFont typeface="Arial" pitchFamily="34" charset="0"/>
              <a:buChar char="–"/>
              <a:defRPr sz="2800">
                <a:solidFill>
                  <a:schemeClr val="tx1"/>
                </a:solidFill>
                <a:latin typeface="Calibri" pitchFamily="34" charset="0"/>
              </a:defRPr>
            </a:lvl2pPr>
            <a:lvl3pPr marL="1028700" indent="-206375" defTabSz="822325" eaLnBrk="0" hangingPunct="0">
              <a:spcBef>
                <a:spcPct val="20000"/>
              </a:spcBef>
              <a:buFont typeface="Arial" pitchFamily="34" charset="0"/>
              <a:buChar char="•"/>
              <a:defRPr sz="2400">
                <a:solidFill>
                  <a:schemeClr val="tx1"/>
                </a:solidFill>
                <a:latin typeface="Calibri" pitchFamily="34" charset="0"/>
              </a:defRPr>
            </a:lvl3pPr>
            <a:lvl4pPr marL="1439863" indent="-204788" defTabSz="822325" eaLnBrk="0" hangingPunct="0">
              <a:spcBef>
                <a:spcPct val="20000"/>
              </a:spcBef>
              <a:buFont typeface="Arial" pitchFamily="34" charset="0"/>
              <a:buChar char="–"/>
              <a:defRPr sz="2000">
                <a:solidFill>
                  <a:schemeClr val="tx1"/>
                </a:solidFill>
                <a:latin typeface="Calibri" pitchFamily="34" charset="0"/>
              </a:defRPr>
            </a:lvl4pPr>
            <a:lvl5pPr marL="1851025" indent="-204788" defTabSz="822325" eaLnBrk="0" hangingPunct="0">
              <a:spcBef>
                <a:spcPct val="20000"/>
              </a:spcBef>
              <a:buFont typeface="Arial" pitchFamily="34" charset="0"/>
              <a:buChar char="»"/>
              <a:defRPr sz="2000">
                <a:solidFill>
                  <a:schemeClr val="tx1"/>
                </a:solidFill>
                <a:latin typeface="Calibri" pitchFamily="34" charset="0"/>
              </a:defRPr>
            </a:lvl5pPr>
            <a:lvl6pPr marL="2308225" indent="-204788"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765425" indent="-204788"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222625" indent="-204788"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679825" indent="-204788"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lnSpc>
                <a:spcPct val="110000"/>
              </a:lnSpc>
              <a:spcBef>
                <a:spcPct val="0"/>
              </a:spcBef>
              <a:buFontTx/>
              <a:buAutoNum type="alphaUcPeriod"/>
            </a:pPr>
            <a:r>
              <a:rPr lang="en-US" altLang="en-US" sz="2200" b="1">
                <a:solidFill>
                  <a:srgbClr val="662A6D"/>
                </a:solidFill>
                <a:latin typeface="Arial" pitchFamily="34" charset="0"/>
                <a:ea typeface="ヒラギノ角ゴ Pro W3"/>
                <a:cs typeface="ヒラギノ角ゴ Pro W3"/>
                <a:sym typeface="Gill Sans"/>
              </a:rPr>
              <a:t> Force </a:t>
            </a:r>
            <a:r>
              <a:rPr lang="en-US" altLang="en-US" sz="2200" b="1" i="1">
                <a:solidFill>
                  <a:srgbClr val="662A6D"/>
                </a:solidFill>
                <a:latin typeface="Arial" pitchFamily="34" charset="0"/>
                <a:ea typeface="ヒラギノ角ゴ Pro W3"/>
                <a:cs typeface="ヒラギノ角ゴ Pro W3"/>
                <a:sym typeface="Gill Sans"/>
              </a:rPr>
              <a:t>F</a:t>
            </a:r>
            <a:r>
              <a:rPr lang="en-US" altLang="en-US" sz="2200" b="1" baseline="-25000">
                <a:solidFill>
                  <a:srgbClr val="662A6D"/>
                </a:solidFill>
                <a:latin typeface="Arial" pitchFamily="34" charset="0"/>
                <a:ea typeface="ヒラギノ角ゴ Pro W3"/>
                <a:cs typeface="ヒラギノ角ゴ Pro W3"/>
                <a:sym typeface="Gill Sans"/>
              </a:rPr>
              <a:t>1</a:t>
            </a:r>
            <a:endParaRPr lang="en-US" altLang="en-US" sz="2200">
              <a:solidFill>
                <a:srgbClr val="000000"/>
              </a:solidFill>
              <a:latin typeface="Arial" pitchFamily="34" charset="0"/>
              <a:ea typeface="ヒラギノ角ゴ Pro W3"/>
              <a:cs typeface="ヒラギノ角ゴ Pro W3"/>
              <a:sym typeface="Gill Sans"/>
            </a:endParaRPr>
          </a:p>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Force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2</a:t>
            </a:r>
          </a:p>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Force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3</a:t>
            </a:r>
          </a:p>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Force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4</a:t>
            </a:r>
          </a:p>
          <a:p>
            <a:pPr eaLnBrk="1" hangingPunct="1">
              <a:lnSpc>
                <a:spcPct val="110000"/>
              </a:lnSpc>
              <a:spcBef>
                <a:spcPct val="0"/>
              </a:spcBef>
              <a:buFontTx/>
              <a:buAutoNum type="alphaUcPeriod"/>
            </a:pPr>
            <a:r>
              <a:rPr lang="en-US" altLang="en-US" sz="2200">
                <a:solidFill>
                  <a:srgbClr val="000000"/>
                </a:solidFill>
                <a:latin typeface="Arial" pitchFamily="34" charset="0"/>
                <a:ea typeface="ヒラギノ角ゴ Pro W3"/>
                <a:cs typeface="ヒラギノ角ゴ Pro W3"/>
                <a:sym typeface="Gill Sans"/>
              </a:rPr>
              <a:t> Either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1</a:t>
            </a:r>
            <a:r>
              <a:rPr lang="en-US" altLang="en-US" sz="2200">
                <a:solidFill>
                  <a:srgbClr val="000000"/>
                </a:solidFill>
                <a:latin typeface="Arial" pitchFamily="34" charset="0"/>
                <a:ea typeface="ヒラギノ角ゴ Pro W3"/>
                <a:cs typeface="ヒラギノ角ゴ Pro W3"/>
                <a:sym typeface="Gill Sans"/>
              </a:rPr>
              <a:t> or </a:t>
            </a:r>
            <a:r>
              <a:rPr lang="en-US" altLang="en-US" sz="2200" i="1">
                <a:solidFill>
                  <a:srgbClr val="000000"/>
                </a:solidFill>
                <a:latin typeface="Arial" pitchFamily="34" charset="0"/>
                <a:ea typeface="ヒラギノ角ゴ Pro W3"/>
                <a:cs typeface="ヒラギノ角ゴ Pro W3"/>
                <a:sym typeface="Gill Sans"/>
              </a:rPr>
              <a:t>F</a:t>
            </a:r>
            <a:r>
              <a:rPr lang="en-US" altLang="en-US" sz="2200" baseline="-25000">
                <a:solidFill>
                  <a:srgbClr val="000000"/>
                </a:solidFill>
                <a:latin typeface="Arial" pitchFamily="34" charset="0"/>
                <a:ea typeface="ヒラギノ角ゴ Pro W3"/>
                <a:cs typeface="ヒラギノ角ゴ Pro W3"/>
                <a:sym typeface="Gill Sans"/>
              </a:rPr>
              <a:t>3</a:t>
            </a:r>
          </a:p>
        </p:txBody>
      </p:sp>
      <p:pic>
        <p:nvPicPr>
          <p:cNvPr id="20485" name="Picture 6" descr="07_09_Figure"/>
          <p:cNvPicPr>
            <a:picLocks noChangeAspect="1" noChangeArrowheads="1"/>
          </p:cNvPicPr>
          <p:nvPr/>
        </p:nvPicPr>
        <p:blipFill>
          <a:blip r:embed="rId4">
            <a:extLst>
              <a:ext uri="{28A0092B-C50C-407E-A947-70E740481C1C}">
                <a14:useLocalDpi xmlns:a14="http://schemas.microsoft.com/office/drawing/2010/main" val="0"/>
              </a:ext>
            </a:extLst>
          </a:blip>
          <a:srcRect b="4788"/>
          <a:stretch>
            <a:fillRect/>
          </a:stretch>
        </p:blipFill>
        <p:spPr bwMode="auto">
          <a:xfrm>
            <a:off x="2219325" y="1592263"/>
            <a:ext cx="66960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Rectangle 7"/>
          <p:cNvSpPr>
            <a:spLocks/>
          </p:cNvSpPr>
          <p:nvPr/>
        </p:nvSpPr>
        <p:spPr bwMode="auto">
          <a:xfrm>
            <a:off x="8151813" y="6524625"/>
            <a:ext cx="965200" cy="295275"/>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296" tIns="41148" rIns="82296" bIns="41148">
            <a:spAutoFit/>
          </a:bodyPr>
          <a:lstStyle>
            <a:lvl1pPr defTabSz="822325" eaLnBrk="0" hangingPunct="0">
              <a:spcBef>
                <a:spcPct val="20000"/>
              </a:spcBef>
              <a:buFont typeface="Arial" pitchFamily="34" charset="0"/>
              <a:buChar char="•"/>
              <a:defRPr sz="3200">
                <a:solidFill>
                  <a:schemeClr val="tx1"/>
                </a:solidFill>
                <a:latin typeface="Calibri" pitchFamily="34" charset="0"/>
              </a:defRPr>
            </a:lvl1pPr>
            <a:lvl2pPr marL="411163" indent="-285750" defTabSz="822325" eaLnBrk="0" hangingPunct="0">
              <a:spcBef>
                <a:spcPct val="20000"/>
              </a:spcBef>
              <a:buFont typeface="Arial" pitchFamily="34" charset="0"/>
              <a:buChar char="–"/>
              <a:defRPr sz="2800">
                <a:solidFill>
                  <a:schemeClr val="tx1"/>
                </a:solidFill>
                <a:latin typeface="Calibri" pitchFamily="34" charset="0"/>
              </a:defRPr>
            </a:lvl2pPr>
            <a:lvl3pPr marL="822325" indent="-228600" defTabSz="822325" eaLnBrk="0" hangingPunct="0">
              <a:spcBef>
                <a:spcPct val="20000"/>
              </a:spcBef>
              <a:buFont typeface="Arial" pitchFamily="34" charset="0"/>
              <a:buChar char="•"/>
              <a:defRPr sz="2400">
                <a:solidFill>
                  <a:schemeClr val="tx1"/>
                </a:solidFill>
                <a:latin typeface="Calibri" pitchFamily="34" charset="0"/>
              </a:defRPr>
            </a:lvl3pPr>
            <a:lvl4pPr marL="1235075" indent="-228600" defTabSz="822325" eaLnBrk="0" hangingPunct="0">
              <a:spcBef>
                <a:spcPct val="20000"/>
              </a:spcBef>
              <a:buFont typeface="Arial" pitchFamily="34" charset="0"/>
              <a:buChar char="–"/>
              <a:defRPr sz="2000">
                <a:solidFill>
                  <a:schemeClr val="tx1"/>
                </a:solidFill>
                <a:latin typeface="Calibri" pitchFamily="34" charset="0"/>
              </a:defRPr>
            </a:lvl4pPr>
            <a:lvl5pPr marL="1646238" indent="-228600" defTabSz="822325" eaLnBrk="0" hangingPunct="0">
              <a:spcBef>
                <a:spcPct val="20000"/>
              </a:spcBef>
              <a:buFont typeface="Arial" pitchFamily="34" charset="0"/>
              <a:buChar char="»"/>
              <a:defRPr sz="2000">
                <a:solidFill>
                  <a:schemeClr val="tx1"/>
                </a:solidFill>
                <a:latin typeface="Calibri" pitchFamily="34" charset="0"/>
              </a:defRPr>
            </a:lvl5pPr>
            <a:lvl6pPr marL="21034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5606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0178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475038" indent="-228600" defTabSz="8223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spcBef>
                <a:spcPct val="0"/>
              </a:spcBef>
              <a:buFontTx/>
              <a:buNone/>
            </a:pPr>
            <a:r>
              <a:rPr lang="en-US" altLang="en-US" sz="1400">
                <a:solidFill>
                  <a:srgbClr val="000000"/>
                </a:solidFill>
                <a:latin typeface="Arial" pitchFamily="34" charset="0"/>
              </a:rPr>
              <a:t>Slide 7-24</a:t>
            </a:r>
          </a:p>
        </p:txBody>
      </p:sp>
    </p:spTree>
    <p:extLst>
      <p:ext uri="{BB962C8B-B14F-4D97-AF65-F5344CB8AC3E}">
        <p14:creationId xmlns:p14="http://schemas.microsoft.com/office/powerpoint/2010/main" val="622711928"/>
      </p:ext>
    </p:extLst>
  </p:cSld>
  <p:clrMapOvr>
    <a:masterClrMapping/>
  </p:clrMapOvr>
  <p:transition xmlns:p14="http://schemas.microsoft.com/office/powerpoint/2010/mai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fontAlgn="base">
              <a:spcBef>
                <a:spcPct val="20000"/>
              </a:spcBef>
              <a:spcAft>
                <a:spcPct val="0"/>
              </a:spcAft>
              <a:buFont typeface="Arial" pitchFamily="34" charset="0"/>
              <a:buChar char="»"/>
              <a:defRPr sz="2000">
                <a:solidFill>
                  <a:schemeClr val="tx1"/>
                </a:solidFill>
                <a:latin typeface="Calibri" pitchFamily="34" charset="0"/>
              </a:defRPr>
            </a:lvl6pPr>
            <a:lvl7pPr marL="2971800" indent="-228600" fontAlgn="base">
              <a:spcBef>
                <a:spcPct val="20000"/>
              </a:spcBef>
              <a:spcAft>
                <a:spcPct val="0"/>
              </a:spcAft>
              <a:buFont typeface="Arial" pitchFamily="34" charset="0"/>
              <a:buChar char="»"/>
              <a:defRPr sz="2000">
                <a:solidFill>
                  <a:schemeClr val="tx1"/>
                </a:solidFill>
                <a:latin typeface="Calibri" pitchFamily="34" charset="0"/>
              </a:defRPr>
            </a:lvl7pPr>
            <a:lvl8pPr marL="3429000" indent="-228600" fontAlgn="base">
              <a:spcBef>
                <a:spcPct val="20000"/>
              </a:spcBef>
              <a:spcAft>
                <a:spcPct val="0"/>
              </a:spcAft>
              <a:buFont typeface="Arial" pitchFamily="34" charset="0"/>
              <a:buChar char="»"/>
              <a:defRPr sz="2000">
                <a:solidFill>
                  <a:schemeClr val="tx1"/>
                </a:solidFill>
                <a:latin typeface="Calibri" pitchFamily="34" charset="0"/>
              </a:defRPr>
            </a:lvl8pPr>
            <a:lvl9pPr marL="3886200" indent="-228600" fontAlgn="base">
              <a:spcBef>
                <a:spcPct val="20000"/>
              </a:spcBef>
              <a:spcAft>
                <a:spcPct val="0"/>
              </a:spcAft>
              <a:buFont typeface="Arial" pitchFamily="34" charset="0"/>
              <a:buChar char="»"/>
              <a:defRPr sz="2000">
                <a:solidFill>
                  <a:schemeClr val="tx1"/>
                </a:solidFill>
                <a:latin typeface="Calibri" pitchFamily="34" charset="0"/>
              </a:defRPr>
            </a:lvl9pPr>
          </a:lstStyle>
          <a:p>
            <a:pPr fontAlgn="base">
              <a:spcBef>
                <a:spcPct val="0"/>
              </a:spcBef>
              <a:spcAft>
                <a:spcPct val="0"/>
              </a:spcAft>
              <a:buFontTx/>
              <a:buNone/>
              <a:defRPr/>
            </a:pPr>
            <a:fld id="{874D3BAF-F75E-41B9-B532-C4424579F8AD}" type="slidenum">
              <a:rPr lang="en-US" altLang="en-US" sz="1400" smtClean="0">
                <a:latin typeface="Arial" pitchFamily="34" charset="0"/>
              </a:rPr>
              <a:pPr fontAlgn="base">
                <a:spcBef>
                  <a:spcPct val="0"/>
                </a:spcBef>
                <a:spcAft>
                  <a:spcPct val="0"/>
                </a:spcAft>
                <a:buFontTx/>
                <a:buNone/>
                <a:defRPr/>
              </a:pPr>
              <a:t>42</a:t>
            </a:fld>
            <a:endParaRPr lang="en-US" altLang="en-US" sz="1400" smtClean="0">
              <a:latin typeface="Arial" pitchFamily="34" charset="0"/>
            </a:endParaRPr>
          </a:p>
        </p:txBody>
      </p:sp>
      <p:sp>
        <p:nvSpPr>
          <p:cNvPr id="21507" name="Text Box 4"/>
          <p:cNvSpPr txBox="1">
            <a:spLocks noChangeArrowheads="1"/>
          </p:cNvSpPr>
          <p:nvPr/>
        </p:nvSpPr>
        <p:spPr bwMode="auto">
          <a:xfrm>
            <a:off x="628650" y="908050"/>
            <a:ext cx="80962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n-US" altLang="en-US" sz="2400">
                <a:latin typeface="Arial" pitchFamily="34" charset="0"/>
              </a:rPr>
              <a:t>The pull cord of a lawnmower engine is wound around a drum of radius 6.00 cm, while the cord is pulled with a force of 75.0 N to start the engine.  What magnitude torque does the cord apply to the drum? Is it positive or negative?</a:t>
            </a:r>
          </a:p>
        </p:txBody>
      </p:sp>
      <p:sp>
        <p:nvSpPr>
          <p:cNvPr id="21508" name="Oval 5"/>
          <p:cNvSpPr>
            <a:spLocks noChangeArrowheads="1"/>
          </p:cNvSpPr>
          <p:nvPr/>
        </p:nvSpPr>
        <p:spPr bwMode="auto">
          <a:xfrm>
            <a:off x="904875" y="3448050"/>
            <a:ext cx="914400" cy="914400"/>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2400">
              <a:latin typeface="Arial" pitchFamily="34" charset="0"/>
            </a:endParaRPr>
          </a:p>
        </p:txBody>
      </p:sp>
      <p:sp>
        <p:nvSpPr>
          <p:cNvPr id="21509" name="Line 6"/>
          <p:cNvSpPr>
            <a:spLocks noChangeShapeType="1"/>
          </p:cNvSpPr>
          <p:nvPr/>
        </p:nvSpPr>
        <p:spPr bwMode="auto">
          <a:xfrm flipV="1">
            <a:off x="1819275" y="3009900"/>
            <a:ext cx="0" cy="9429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0" name="Text Box 7"/>
          <p:cNvSpPr txBox="1">
            <a:spLocks noChangeArrowheads="1"/>
          </p:cNvSpPr>
          <p:nvPr/>
        </p:nvSpPr>
        <p:spPr bwMode="auto">
          <a:xfrm>
            <a:off x="1800225" y="2809875"/>
            <a:ext cx="1209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n-US" altLang="en-US" sz="2400">
                <a:latin typeface="Arial" pitchFamily="34" charset="0"/>
              </a:rPr>
              <a:t>F=75 N</a:t>
            </a:r>
          </a:p>
        </p:txBody>
      </p:sp>
      <p:sp>
        <p:nvSpPr>
          <p:cNvPr id="21511" name="Line 8"/>
          <p:cNvSpPr>
            <a:spLocks noChangeShapeType="1"/>
          </p:cNvSpPr>
          <p:nvPr/>
        </p:nvSpPr>
        <p:spPr bwMode="auto">
          <a:xfrm>
            <a:off x="1362075" y="3905250"/>
            <a:ext cx="4381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2" name="Text Box 9"/>
          <p:cNvSpPr txBox="1">
            <a:spLocks noChangeArrowheads="1"/>
          </p:cNvSpPr>
          <p:nvPr/>
        </p:nvSpPr>
        <p:spPr bwMode="auto">
          <a:xfrm>
            <a:off x="857250" y="4465638"/>
            <a:ext cx="1695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n-US" altLang="en-US" sz="2400">
                <a:latin typeface="Arial" pitchFamily="34" charset="0"/>
              </a:rPr>
              <a:t>R=6.00 cm</a:t>
            </a:r>
          </a:p>
        </p:txBody>
      </p:sp>
    </p:spTree>
    <p:extLst>
      <p:ext uri="{BB962C8B-B14F-4D97-AF65-F5344CB8AC3E}">
        <p14:creationId xmlns:p14="http://schemas.microsoft.com/office/powerpoint/2010/main" val="429398455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fontAlgn="base">
              <a:spcBef>
                <a:spcPct val="20000"/>
              </a:spcBef>
              <a:spcAft>
                <a:spcPct val="0"/>
              </a:spcAft>
              <a:buFont typeface="Arial" pitchFamily="34" charset="0"/>
              <a:buChar char="»"/>
              <a:defRPr sz="2000">
                <a:solidFill>
                  <a:schemeClr val="tx1"/>
                </a:solidFill>
                <a:latin typeface="Calibri" pitchFamily="34" charset="0"/>
              </a:defRPr>
            </a:lvl6pPr>
            <a:lvl7pPr marL="2971800" indent="-228600" fontAlgn="base">
              <a:spcBef>
                <a:spcPct val="20000"/>
              </a:spcBef>
              <a:spcAft>
                <a:spcPct val="0"/>
              </a:spcAft>
              <a:buFont typeface="Arial" pitchFamily="34" charset="0"/>
              <a:buChar char="»"/>
              <a:defRPr sz="2000">
                <a:solidFill>
                  <a:schemeClr val="tx1"/>
                </a:solidFill>
                <a:latin typeface="Calibri" pitchFamily="34" charset="0"/>
              </a:defRPr>
            </a:lvl7pPr>
            <a:lvl8pPr marL="3429000" indent="-228600" fontAlgn="base">
              <a:spcBef>
                <a:spcPct val="20000"/>
              </a:spcBef>
              <a:spcAft>
                <a:spcPct val="0"/>
              </a:spcAft>
              <a:buFont typeface="Arial" pitchFamily="34" charset="0"/>
              <a:buChar char="»"/>
              <a:defRPr sz="2000">
                <a:solidFill>
                  <a:schemeClr val="tx1"/>
                </a:solidFill>
                <a:latin typeface="Calibri" pitchFamily="34" charset="0"/>
              </a:defRPr>
            </a:lvl8pPr>
            <a:lvl9pPr marL="3886200" indent="-228600" fontAlgn="base">
              <a:spcBef>
                <a:spcPct val="20000"/>
              </a:spcBef>
              <a:spcAft>
                <a:spcPct val="0"/>
              </a:spcAft>
              <a:buFont typeface="Arial" pitchFamily="34" charset="0"/>
              <a:buChar char="»"/>
              <a:defRPr sz="2000">
                <a:solidFill>
                  <a:schemeClr val="tx1"/>
                </a:solidFill>
                <a:latin typeface="Calibri" pitchFamily="34" charset="0"/>
              </a:defRPr>
            </a:lvl9pPr>
          </a:lstStyle>
          <a:p>
            <a:pPr fontAlgn="base">
              <a:spcBef>
                <a:spcPct val="0"/>
              </a:spcBef>
              <a:spcAft>
                <a:spcPct val="0"/>
              </a:spcAft>
              <a:buFontTx/>
              <a:buNone/>
              <a:defRPr/>
            </a:pPr>
            <a:fld id="{37973C9F-6DFE-4FD9-8E8E-7571B9B5966E}" type="slidenum">
              <a:rPr lang="en-US" altLang="en-US" sz="1400" smtClean="0">
                <a:latin typeface="Arial" pitchFamily="34" charset="0"/>
              </a:rPr>
              <a:pPr fontAlgn="base">
                <a:spcBef>
                  <a:spcPct val="0"/>
                </a:spcBef>
                <a:spcAft>
                  <a:spcPct val="0"/>
                </a:spcAft>
                <a:buFontTx/>
                <a:buNone/>
                <a:defRPr/>
              </a:pPr>
              <a:t>43</a:t>
            </a:fld>
            <a:endParaRPr lang="en-US" altLang="en-US" sz="1400" smtClean="0">
              <a:latin typeface="Arial" pitchFamily="34" charset="0"/>
            </a:endParaRPr>
          </a:p>
        </p:txBody>
      </p:sp>
      <p:sp>
        <p:nvSpPr>
          <p:cNvPr id="22531" name="Text Box 4"/>
          <p:cNvSpPr txBox="1">
            <a:spLocks noChangeArrowheads="1"/>
          </p:cNvSpPr>
          <p:nvPr/>
        </p:nvSpPr>
        <p:spPr bwMode="auto">
          <a:xfrm>
            <a:off x="911225" y="887413"/>
            <a:ext cx="763905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n-US" altLang="en-US" sz="2400">
                <a:latin typeface="Arial" pitchFamily="34" charset="0"/>
              </a:rPr>
              <a:t>The pull cord of a lawnmower engine is wound around a drum of radius 6.00 cm, while the cord is pulled with a force of 75.0 N to start the engine.  What magnitude torque does the cord apply to the drum?</a:t>
            </a:r>
          </a:p>
        </p:txBody>
      </p:sp>
      <p:sp>
        <p:nvSpPr>
          <p:cNvPr id="22532" name="Oval 5"/>
          <p:cNvSpPr>
            <a:spLocks noChangeArrowheads="1"/>
          </p:cNvSpPr>
          <p:nvPr/>
        </p:nvSpPr>
        <p:spPr bwMode="auto">
          <a:xfrm>
            <a:off x="904875" y="3419475"/>
            <a:ext cx="914400" cy="914400"/>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2400">
              <a:latin typeface="Arial" pitchFamily="34" charset="0"/>
            </a:endParaRPr>
          </a:p>
        </p:txBody>
      </p:sp>
      <p:sp>
        <p:nvSpPr>
          <p:cNvPr id="22533" name="Line 6"/>
          <p:cNvSpPr>
            <a:spLocks noChangeShapeType="1"/>
          </p:cNvSpPr>
          <p:nvPr/>
        </p:nvSpPr>
        <p:spPr bwMode="auto">
          <a:xfrm flipV="1">
            <a:off x="1819275" y="3009900"/>
            <a:ext cx="0" cy="9429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34" name="Text Box 7"/>
          <p:cNvSpPr txBox="1">
            <a:spLocks noChangeArrowheads="1"/>
          </p:cNvSpPr>
          <p:nvPr/>
        </p:nvSpPr>
        <p:spPr bwMode="auto">
          <a:xfrm>
            <a:off x="1800225" y="2809875"/>
            <a:ext cx="12096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n-US" altLang="en-US" sz="2000">
                <a:latin typeface="Arial" pitchFamily="34" charset="0"/>
              </a:rPr>
              <a:t>F=75 N</a:t>
            </a:r>
          </a:p>
        </p:txBody>
      </p:sp>
      <p:sp>
        <p:nvSpPr>
          <p:cNvPr id="22535" name="Line 8"/>
          <p:cNvSpPr>
            <a:spLocks noChangeShapeType="1"/>
          </p:cNvSpPr>
          <p:nvPr/>
        </p:nvSpPr>
        <p:spPr bwMode="auto">
          <a:xfrm>
            <a:off x="1362075" y="3905250"/>
            <a:ext cx="4381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36" name="Text Box 9"/>
          <p:cNvSpPr txBox="1">
            <a:spLocks noChangeArrowheads="1"/>
          </p:cNvSpPr>
          <p:nvPr/>
        </p:nvSpPr>
        <p:spPr bwMode="auto">
          <a:xfrm>
            <a:off x="628650" y="4381500"/>
            <a:ext cx="1695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n-US" altLang="en-US" sz="2000">
                <a:latin typeface="Arial" pitchFamily="34" charset="0"/>
              </a:rPr>
              <a:t>R=6.00 cm</a:t>
            </a:r>
          </a:p>
        </p:txBody>
      </p:sp>
      <p:graphicFrame>
        <p:nvGraphicFramePr>
          <p:cNvPr id="22537" name="Object 2"/>
          <p:cNvGraphicFramePr>
            <a:graphicFrameLocks noChangeAspect="1"/>
          </p:cNvGraphicFramePr>
          <p:nvPr/>
        </p:nvGraphicFramePr>
        <p:xfrm>
          <a:off x="3429000" y="3062288"/>
          <a:ext cx="4876800" cy="1781175"/>
        </p:xfrm>
        <a:graphic>
          <a:graphicData uri="http://schemas.openxmlformats.org/presentationml/2006/ole">
            <mc:AlternateContent xmlns:mc="http://schemas.openxmlformats.org/markup-compatibility/2006">
              <mc:Choice xmlns:v="urn:schemas-microsoft-com:vml" Requires="v">
                <p:oleObj spid="_x0000_s1036" name="Equation" r:id="rId4" imgW="1879560" imgH="685800" progId="Equation.3">
                  <p:embed/>
                </p:oleObj>
              </mc:Choice>
              <mc:Fallback>
                <p:oleObj name="Equation" r:id="rId4" imgW="1879560" imgH="685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3062288"/>
                        <a:ext cx="48768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38" name="TextBox 1"/>
          <p:cNvSpPr txBox="1">
            <a:spLocks noChangeArrowheads="1"/>
          </p:cNvSpPr>
          <p:nvPr/>
        </p:nvSpPr>
        <p:spPr bwMode="auto">
          <a:xfrm>
            <a:off x="1301750" y="5667375"/>
            <a:ext cx="6057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n-US" altLang="en-US" sz="2400"/>
              <a:t>Direction of  rotation is counterclockwise so the torque is positive</a:t>
            </a:r>
          </a:p>
        </p:txBody>
      </p:sp>
    </p:spTree>
    <p:extLst>
      <p:ext uri="{BB962C8B-B14F-4D97-AF65-F5344CB8AC3E}">
        <p14:creationId xmlns:p14="http://schemas.microsoft.com/office/powerpoint/2010/main" val="390664833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3"/>
          <p:cNvSpPr txBox="1">
            <a:spLocks noChangeArrowheads="1"/>
          </p:cNvSpPr>
          <p:nvPr/>
        </p:nvSpPr>
        <p:spPr bwMode="auto">
          <a:xfrm>
            <a:off x="295275" y="311150"/>
            <a:ext cx="5661025" cy="2800350"/>
          </a:xfrm>
          <a:prstGeom prst="rect">
            <a:avLst/>
          </a:prstGeom>
          <a:solidFill>
            <a:srgbClr val="99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t> The Effect of Radius on Centripetal Acceleration</a:t>
            </a:r>
          </a:p>
          <a:p>
            <a:pPr eaLnBrk="1" hangingPunct="1">
              <a:spcBef>
                <a:spcPct val="0"/>
              </a:spcBef>
              <a:buFontTx/>
              <a:buNone/>
            </a:pPr>
            <a:endParaRPr lang="en-US" altLang="en-US" sz="2400" b="1"/>
          </a:p>
          <a:p>
            <a:pPr eaLnBrk="1" hangingPunct="1">
              <a:spcBef>
                <a:spcPct val="0"/>
              </a:spcBef>
              <a:buFontTx/>
              <a:buNone/>
            </a:pPr>
            <a:r>
              <a:rPr lang="en-US" altLang="en-US" sz="2400"/>
              <a:t>The bobsled track contains turns  with radii of 33 m and 24 m. Find the centripetal acceleration at each turn for a speed of 34 m/s.</a:t>
            </a:r>
          </a:p>
        </p:txBody>
      </p:sp>
      <p:pic>
        <p:nvPicPr>
          <p:cNvPr id="13315" name="Picture 6" descr="F05.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6300" y="742950"/>
            <a:ext cx="3116263" cy="510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9879" name="Object 7"/>
          <p:cNvGraphicFramePr>
            <a:graphicFrameLocks noChangeAspect="1"/>
          </p:cNvGraphicFramePr>
          <p:nvPr/>
        </p:nvGraphicFramePr>
        <p:xfrm>
          <a:off x="2044700" y="3776663"/>
          <a:ext cx="2430463" cy="930275"/>
        </p:xfrm>
        <a:graphic>
          <a:graphicData uri="http://schemas.openxmlformats.org/presentationml/2006/ole">
            <mc:AlternateContent xmlns:mc="http://schemas.openxmlformats.org/markup-compatibility/2006">
              <mc:Choice xmlns:v="urn:schemas-microsoft-com:vml" Requires="v">
                <p:oleObj spid="_x0000_s8199" name="Equation" r:id="rId5" imgW="596900" imgH="228600" progId="Equation.3">
                  <p:embed/>
                </p:oleObj>
              </mc:Choice>
              <mc:Fallback>
                <p:oleObj name="Equation" r:id="rId5" imgW="5969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44700" y="3776663"/>
                        <a:ext cx="2430463"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285815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98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7" descr="08_37_Figure"/>
          <p:cNvPicPr>
            <a:picLocks noChangeAspect="1" noChangeArrowheads="1"/>
          </p:cNvPicPr>
          <p:nvPr/>
        </p:nvPicPr>
        <p:blipFill>
          <a:blip r:embed="rId2">
            <a:extLst>
              <a:ext uri="{28A0092B-C50C-407E-A947-70E740481C1C}">
                <a14:useLocalDpi xmlns:a14="http://schemas.microsoft.com/office/drawing/2010/main" val="0"/>
              </a:ext>
            </a:extLst>
          </a:blip>
          <a:srcRect b="2866"/>
          <a:stretch>
            <a:fillRect/>
          </a:stretch>
        </p:blipFill>
        <p:spPr bwMode="auto">
          <a:xfrm>
            <a:off x="5116513" y="4021138"/>
            <a:ext cx="3330575"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2"/>
          <p:cNvSpPr>
            <a:spLocks noGrp="1" noChangeArrowheads="1"/>
          </p:cNvSpPr>
          <p:nvPr>
            <p:ph type="title" idx="4294967295"/>
          </p:nvPr>
        </p:nvSpPr>
        <p:spPr>
          <a:xfrm>
            <a:off x="0" y="0"/>
            <a:ext cx="9144000" cy="1009650"/>
          </a:xfrm>
        </p:spPr>
        <p:txBody>
          <a:bodyPr/>
          <a:lstStyle/>
          <a:p>
            <a:pPr eaLnBrk="1" hangingPunct="1"/>
            <a:r>
              <a:rPr lang="en-US" altLang="en-US" smtClean="0"/>
              <a:t>Centripetal Force</a:t>
            </a:r>
          </a:p>
        </p:txBody>
      </p:sp>
      <p:sp>
        <p:nvSpPr>
          <p:cNvPr id="18436" name="Rectangle 3"/>
          <p:cNvSpPr>
            <a:spLocks noGrp="1" noChangeArrowheads="1"/>
          </p:cNvSpPr>
          <p:nvPr>
            <p:ph type="body" idx="4294967295"/>
          </p:nvPr>
        </p:nvSpPr>
        <p:spPr>
          <a:xfrm>
            <a:off x="412750" y="1004888"/>
            <a:ext cx="8296275" cy="2116137"/>
          </a:xfrm>
        </p:spPr>
        <p:txBody>
          <a:bodyPr>
            <a:normAutofit fontScale="92500" lnSpcReduction="20000"/>
          </a:bodyPr>
          <a:lstStyle/>
          <a:p>
            <a:r>
              <a:rPr lang="en-US" altLang="en-US" smtClean="0"/>
              <a:t>Any force directed toward a fixed center is called a </a:t>
            </a:r>
            <a:r>
              <a:rPr lang="en-US" altLang="en-US" b="1" smtClean="0"/>
              <a:t>centripetal force.</a:t>
            </a:r>
          </a:p>
          <a:p>
            <a:r>
              <a:rPr lang="en-US" altLang="en-US" i="1" smtClean="0"/>
              <a:t>Centripetal </a:t>
            </a:r>
            <a:r>
              <a:rPr lang="en-US" altLang="en-US" smtClean="0"/>
              <a:t>means “center-seeking” or “toward the center.”</a:t>
            </a:r>
          </a:p>
          <a:p>
            <a:r>
              <a:rPr lang="en-US" altLang="en-US" smtClean="0"/>
              <a:t>Centripetal Force cause centripetal acceleration</a:t>
            </a:r>
          </a:p>
        </p:txBody>
      </p:sp>
      <p:sp>
        <p:nvSpPr>
          <p:cNvPr id="18437" name="Rectangle 3"/>
          <p:cNvSpPr>
            <a:spLocks noChangeArrowheads="1"/>
          </p:cNvSpPr>
          <p:nvPr/>
        </p:nvSpPr>
        <p:spPr bwMode="auto">
          <a:xfrm>
            <a:off x="595313" y="3295650"/>
            <a:ext cx="4919662"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Tx/>
              <a:buNone/>
            </a:pPr>
            <a:endParaRPr lang="en-US" altLang="en-US" sz="2800"/>
          </a:p>
        </p:txBody>
      </p:sp>
    </p:spTree>
    <p:extLst>
      <p:ext uri="{BB962C8B-B14F-4D97-AF65-F5344CB8AC3E}">
        <p14:creationId xmlns:p14="http://schemas.microsoft.com/office/powerpoint/2010/main" val="229026294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1676400" y="381000"/>
            <a:ext cx="5867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a:solidFill>
                  <a:srgbClr val="FF0000"/>
                </a:solidFill>
              </a:rPr>
              <a:t>Different Centripetal Forces</a:t>
            </a:r>
          </a:p>
        </p:txBody>
      </p:sp>
      <p:sp>
        <p:nvSpPr>
          <p:cNvPr id="20483" name="TextBox 6"/>
          <p:cNvSpPr txBox="1">
            <a:spLocks noChangeArrowheads="1"/>
          </p:cNvSpPr>
          <p:nvPr/>
        </p:nvSpPr>
        <p:spPr bwMode="auto">
          <a:xfrm>
            <a:off x="969963" y="1677988"/>
            <a:ext cx="21336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t>Tension</a:t>
            </a:r>
          </a:p>
        </p:txBody>
      </p:sp>
      <p:sp>
        <p:nvSpPr>
          <p:cNvPr id="20484" name="TextBox 7"/>
          <p:cNvSpPr txBox="1">
            <a:spLocks noChangeArrowheads="1"/>
          </p:cNvSpPr>
          <p:nvPr/>
        </p:nvSpPr>
        <p:spPr bwMode="auto">
          <a:xfrm>
            <a:off x="6711950" y="1216025"/>
            <a:ext cx="1371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t>Friction</a:t>
            </a:r>
          </a:p>
        </p:txBody>
      </p:sp>
      <p:sp>
        <p:nvSpPr>
          <p:cNvPr id="20485" name="TextBox 8"/>
          <p:cNvSpPr txBox="1">
            <a:spLocks noChangeArrowheads="1"/>
          </p:cNvSpPr>
          <p:nvPr/>
        </p:nvSpPr>
        <p:spPr bwMode="auto">
          <a:xfrm>
            <a:off x="2713038" y="3916363"/>
            <a:ext cx="182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t>Gravity</a:t>
            </a:r>
          </a:p>
        </p:txBody>
      </p:sp>
      <p:sp>
        <p:nvSpPr>
          <p:cNvPr id="13" name="TextBox 12"/>
          <p:cNvSpPr txBox="1"/>
          <p:nvPr/>
        </p:nvSpPr>
        <p:spPr>
          <a:xfrm>
            <a:off x="7086600" y="2057400"/>
            <a:ext cx="2514600" cy="381000"/>
          </a:xfrm>
          <a:prstGeom prst="rect">
            <a:avLst/>
          </a:prstGeom>
          <a:solidFill>
            <a:schemeClr val="accent3"/>
          </a:solidFill>
        </p:spPr>
        <p:txBody>
          <a:bodyPr>
            <a:spAutoFit/>
          </a:bodyPr>
          <a:lstStyle/>
          <a:p>
            <a:pPr>
              <a:defRPr/>
            </a:pPr>
            <a:endParaRPr lang="en-US" dirty="0"/>
          </a:p>
        </p:txBody>
      </p:sp>
      <p:pic>
        <p:nvPicPr>
          <p:cNvPr id="20487" name="Picture 2" descr="http://www.physicsclassroom.com/Class/circles/u6l1c1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25" y="4835525"/>
            <a:ext cx="2714625"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1708150"/>
            <a:ext cx="2971800"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4" descr="http://www.physicsclassroom.com/Class/circles/u6l1c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6663" y="1447800"/>
            <a:ext cx="224155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6" descr="http://www.physicsclassroom.com/Class/circles/u6l1c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8175" y="3271838"/>
            <a:ext cx="1868488"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96085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ages.nationalgeographic.com/wpf/media-live/photos/000/740/cache/new-york-train-derailment-bronx_74013_600x45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638" y="1143000"/>
            <a:ext cx="7977188" cy="51054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a.abcnews.com/images/US/AP_NYC_train_derailment_jt_131130_16x9_992.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407" y="955964"/>
            <a:ext cx="9335277"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2257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nvGraphicFramePr>
        <p:xfrm>
          <a:off x="5686425" y="2111375"/>
          <a:ext cx="2206625" cy="938213"/>
        </p:xfrm>
        <a:graphic>
          <a:graphicData uri="http://schemas.openxmlformats.org/presentationml/2006/ole">
            <mc:AlternateContent xmlns:mc="http://schemas.openxmlformats.org/markup-compatibility/2006">
              <mc:Choice xmlns:v="urn:schemas-microsoft-com:vml" Requires="v">
                <p:oleObj spid="_x0000_s3089" name="Equation" r:id="rId3" imgW="596641" imgH="253890" progId="Equation.3">
                  <p:embed/>
                </p:oleObj>
              </mc:Choice>
              <mc:Fallback>
                <p:oleObj name="Equation" r:id="rId3" imgW="596641" imgH="25389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6425" y="2111375"/>
                        <a:ext cx="2206625"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nvGraphicFramePr>
        <p:xfrm>
          <a:off x="3149600" y="3249613"/>
          <a:ext cx="2628900" cy="844550"/>
        </p:xfrm>
        <a:graphic>
          <a:graphicData uri="http://schemas.openxmlformats.org/presentationml/2006/ole">
            <mc:AlternateContent xmlns:mc="http://schemas.openxmlformats.org/markup-compatibility/2006">
              <mc:Choice xmlns:v="urn:schemas-microsoft-com:vml" Requires="v">
                <p:oleObj spid="_x0000_s3090" name="Equation" r:id="rId5" imgW="711200" imgH="228600" progId="Equation.3">
                  <p:embed/>
                </p:oleObj>
              </mc:Choice>
              <mc:Fallback>
                <p:oleObj name="Equation" r:id="rId5" imgW="7112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9600" y="3249613"/>
                        <a:ext cx="2628900"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nvGraphicFramePr>
        <p:xfrm>
          <a:off x="5734050" y="1050925"/>
          <a:ext cx="2065338" cy="588963"/>
        </p:xfrm>
        <a:graphic>
          <a:graphicData uri="http://schemas.openxmlformats.org/presentationml/2006/ole">
            <mc:AlternateContent xmlns:mc="http://schemas.openxmlformats.org/markup-compatibility/2006">
              <mc:Choice xmlns:v="urn:schemas-microsoft-com:vml" Requires="v">
                <p:oleObj spid="_x0000_s3091" name="Equation" r:id="rId7" imgW="507780" imgH="177723" progId="Equation.3">
                  <p:embed/>
                </p:oleObj>
              </mc:Choice>
              <mc:Fallback>
                <p:oleObj name="Equation" r:id="rId7" imgW="507780" imgH="177723"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34050" y="1050925"/>
                        <a:ext cx="2065338"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1" name="TextBox 4"/>
          <p:cNvSpPr txBox="1">
            <a:spLocks noChangeArrowheads="1"/>
          </p:cNvSpPr>
          <p:nvPr/>
        </p:nvSpPr>
        <p:spPr bwMode="auto">
          <a:xfrm>
            <a:off x="434975" y="2319338"/>
            <a:ext cx="45989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800"/>
              <a:t>For circular motion:</a:t>
            </a:r>
          </a:p>
        </p:txBody>
      </p:sp>
      <p:sp>
        <p:nvSpPr>
          <p:cNvPr id="29702" name="TextBox 6"/>
          <p:cNvSpPr txBox="1">
            <a:spLocks noChangeArrowheads="1"/>
          </p:cNvSpPr>
          <p:nvPr/>
        </p:nvSpPr>
        <p:spPr bwMode="auto">
          <a:xfrm>
            <a:off x="434975" y="868363"/>
            <a:ext cx="4029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800"/>
              <a:t>From Newton’s Second Law of Motion:</a:t>
            </a:r>
          </a:p>
        </p:txBody>
      </p:sp>
      <p:pic>
        <p:nvPicPr>
          <p:cNvPr id="29703" name="Picture 7" descr="08_37_Figure"/>
          <p:cNvPicPr>
            <a:picLocks noChangeAspect="1" noChangeArrowheads="1"/>
          </p:cNvPicPr>
          <p:nvPr/>
        </p:nvPicPr>
        <p:blipFill>
          <a:blip r:embed="rId9">
            <a:extLst>
              <a:ext uri="{28A0092B-C50C-407E-A947-70E740481C1C}">
                <a14:useLocalDpi xmlns:a14="http://schemas.microsoft.com/office/drawing/2010/main" val="0"/>
              </a:ext>
            </a:extLst>
          </a:blip>
          <a:srcRect b="2866"/>
          <a:stretch>
            <a:fillRect/>
          </a:stretch>
        </p:blipFill>
        <p:spPr bwMode="auto">
          <a:xfrm>
            <a:off x="2936875" y="4383088"/>
            <a:ext cx="3330575"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2248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VERSION" val="4.10"/>
  <p:tag name="QUESTIONNAME" val=" "/>
  <p:tag name="QUESTIONTYPE" val=" 0"/>
  <p:tag name="QUESTIONCHOICES" val=" 3"/>
  <p:tag name="QUESTIONANSWER" val="A"/>
  <p:tag name="QUESTIONDIFFICULTY" val=" 0"/>
  <p:tag name="QUESTIONPOINTS" val=" 1"/>
  <p:tag name="QUESTIONCHANCES" val=" 1"/>
  <p:tag name="QUESTIONTIMER" val="00:30"/>
  <p:tag name="QUESTIONCHOICESTYPE" val=" 1"/>
  <p:tag name="QUESTIONCHARTTYPE" val="0"/>
  <p:tag name="MANUALQUESTIONSTART" val="No"/>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505</TotalTime>
  <Words>1186</Words>
  <Application>Microsoft Macintosh PowerPoint</Application>
  <PresentationFormat>On-screen Show (4:3)</PresentationFormat>
  <Paragraphs>161</Paragraphs>
  <Slides>43</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Office Theme</vt:lpstr>
      <vt:lpstr>Equation</vt:lpstr>
      <vt:lpstr>PA Multi-Region STEM Partnership   Sept 2013 – May 2014  Monthly Meetings  (Torque &amp; Center of Mass)</vt:lpstr>
      <vt:lpstr>What we will cover tonight:</vt:lpstr>
      <vt:lpstr>PowerPoint Presentation</vt:lpstr>
      <vt:lpstr>PowerPoint Presentation</vt:lpstr>
      <vt:lpstr>PowerPoint Presentation</vt:lpstr>
      <vt:lpstr>Centripetal Force</vt:lpstr>
      <vt:lpstr>PowerPoint Presentation</vt:lpstr>
      <vt:lpstr>PowerPoint Presentation</vt:lpstr>
      <vt:lpstr>PowerPoint Presentation</vt:lpstr>
      <vt:lpstr>Torque</vt:lpstr>
      <vt:lpstr>Torque</vt:lpstr>
      <vt:lpstr>Lever Arm</vt:lpstr>
      <vt:lpstr>Lever Arm</vt:lpstr>
      <vt:lpstr>Lever Arm</vt:lpstr>
      <vt:lpstr>PowerPoint Presentation</vt:lpstr>
      <vt:lpstr>Figure 8.18</vt:lpstr>
      <vt:lpstr>Figure 8.18</vt:lpstr>
      <vt:lpstr>Figure 8.18</vt:lpstr>
      <vt:lpstr>PowerPoint Presentation</vt:lpstr>
      <vt:lpstr>PowerPoint Presentation</vt:lpstr>
      <vt:lpstr>PowerPoint Presentation</vt:lpstr>
      <vt:lpstr>PowerPoint Presentation</vt:lpstr>
      <vt:lpstr>PowerPoint Presentation</vt:lpstr>
      <vt:lpstr>Center of Mass and Center of Gravity</vt:lpstr>
      <vt:lpstr>PowerPoint Presentation</vt:lpstr>
      <vt:lpstr>PowerPoint Presentation</vt:lpstr>
      <vt:lpstr>Center of Mass</vt:lpstr>
      <vt:lpstr>PowerPoint Presentation</vt:lpstr>
      <vt:lpstr>PowerPoint Presentation</vt:lpstr>
      <vt:lpstr>Center of Gravity—Stability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 Multi-Region STEM Partnership   Sept 2013 – May 2014  Monthly Meetings Rotational Motion</dc:title>
  <dc:creator>Eileen</dc:creator>
  <cp:lastModifiedBy>CCIU</cp:lastModifiedBy>
  <cp:revision>29</cp:revision>
  <cp:lastPrinted>2013-12-03T18:48:43Z</cp:lastPrinted>
  <dcterms:created xsi:type="dcterms:W3CDTF">2013-10-22T17:41:30Z</dcterms:created>
  <dcterms:modified xsi:type="dcterms:W3CDTF">2014-01-15T15:46:44Z</dcterms:modified>
</cp:coreProperties>
</file>