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3"/>
  </p:notesMasterIdLst>
  <p:handoutMasterIdLst>
    <p:handoutMasterId r:id="rId14"/>
  </p:handoutMasterIdLst>
  <p:sldIdLst>
    <p:sldId id="256" r:id="rId3"/>
    <p:sldId id="284" r:id="rId4"/>
    <p:sldId id="276" r:id="rId5"/>
    <p:sldId id="273" r:id="rId6"/>
    <p:sldId id="275" r:id="rId7"/>
    <p:sldId id="274" r:id="rId8"/>
    <p:sldId id="279" r:id="rId9"/>
    <p:sldId id="280" r:id="rId10"/>
    <p:sldId id="281" r:id="rId11"/>
    <p:sldId id="283" r:id="rId12"/>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5" pos="3839">
          <p15:clr>
            <a:srgbClr val="A4A3A4"/>
          </p15:clr>
        </p15:guide>
        <p15:guide id="6" pos="1007">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howGuides="1">
      <p:cViewPr varScale="1">
        <p:scale>
          <a:sx n="89" d="100"/>
          <a:sy n="89" d="100"/>
        </p:scale>
        <p:origin x="-144" y="-90"/>
      </p:cViewPr>
      <p:guideLst>
        <p:guide orient="horz" pos="2160"/>
        <p:guide pos="3839"/>
        <p:guide pos="1007"/>
      </p:guideLst>
    </p:cSldViewPr>
  </p:slideViewPr>
  <p:notesTextViewPr>
    <p:cViewPr>
      <p:scale>
        <a:sx n="1" d="1"/>
        <a:sy n="1" d="1"/>
      </p:scale>
      <p:origin x="0" y="0"/>
    </p:cViewPr>
  </p:notesTextViewPr>
  <p:notesViewPr>
    <p:cSldViewPr showGuides="1">
      <p:cViewPr varScale="1">
        <p:scale>
          <a:sx n="63" d="100"/>
          <a:sy n="63" d="100"/>
        </p:scale>
        <p:origin x="2838"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DB7646E-8811-423A-9C42-2CBFADA00A96}" type="datetimeFigureOut">
              <a:rPr lang="en-US" smtClean="0"/>
              <a:pPr/>
              <a:t>7/28/2013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360E59-1627-4404-ACC5-51C744AB0F27}" type="slidenum">
              <a:rPr lang="en-US" smtClean="0"/>
              <a:pPr/>
              <a:t>‹#›</a:t>
            </a:fld>
            <a:endParaRPr lang="en-US" dirty="0"/>
          </a:p>
        </p:txBody>
      </p:sp>
    </p:spTree>
    <p:extLst>
      <p:ext uri="{BB962C8B-B14F-4D97-AF65-F5344CB8AC3E}">
        <p14:creationId xmlns="" xmlns:p14="http://schemas.microsoft.com/office/powerpoint/2010/main" val="5162254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1"/>
                </a:solidFill>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1"/>
                </a:solidFill>
              </a:defRPr>
            </a:lvl1pPr>
          </a:lstStyle>
          <a:p>
            <a:fld id="{D677E230-58DD-43ED-96A1-552DDAB53532}" type="datetimeFigureOut">
              <a:rPr lang="en-US" smtClean="0"/>
              <a:pPr/>
              <a:t>7/28/2013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1"/>
                </a:solidFill>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1"/>
                </a:solidFill>
              </a:defRPr>
            </a:lvl1pPr>
          </a:lstStyle>
          <a:p>
            <a:fld id="{841221E5-7225-48EB-A4EE-420E7BFCF705}" type="slidenum">
              <a:rPr lang="en-US" smtClean="0"/>
              <a:pPr/>
              <a:t>‹#›</a:t>
            </a:fld>
            <a:endParaRPr lang="en-US" dirty="0"/>
          </a:p>
        </p:txBody>
      </p:sp>
    </p:spTree>
    <p:extLst>
      <p:ext uri="{BB962C8B-B14F-4D97-AF65-F5344CB8AC3E}">
        <p14:creationId xmlns="" xmlns:p14="http://schemas.microsoft.com/office/powerpoint/2010/main" val="1556669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79384"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9" name="Rectangle 8"/>
          <p:cNvSpPr/>
          <p:nvPr/>
        </p:nvSpPr>
        <p:spPr>
          <a:xfrm>
            <a:off x="11274663" y="5638800"/>
            <a:ext cx="304721"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10" name="Rectangle 9"/>
          <p:cNvSpPr/>
          <p:nvPr/>
        </p:nvSpPr>
        <p:spPr>
          <a:xfrm>
            <a:off x="121888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11" name="Rectangle 10"/>
          <p:cNvSpPr/>
          <p:nvPr/>
        </p:nvSpPr>
        <p:spPr>
          <a:xfrm>
            <a:off x="0" y="0"/>
            <a:ext cx="1218883"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12" name="Rectangle 11"/>
          <p:cNvSpPr/>
          <p:nvPr/>
        </p:nvSpPr>
        <p:spPr>
          <a:xfrm>
            <a:off x="0" y="5638800"/>
            <a:ext cx="12188825"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cxnSp>
        <p:nvCxnSpPr>
          <p:cNvPr id="13" name="Straight Connector 12"/>
          <p:cNvCxnSpPr/>
          <p:nvPr/>
        </p:nvCxnSpPr>
        <p:spPr bwMode="white">
          <a:xfrm>
            <a:off x="11573293"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1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cxnSp>
        <p:nvCxnSpPr>
          <p:cNvPr id="15" name="Straight Connector 14"/>
          <p:cNvCxnSpPr/>
          <p:nvPr/>
        </p:nvCxnSpPr>
        <p:spPr bwMode="white">
          <a:xfrm>
            <a:off x="121888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0" y="5631204"/>
            <a:ext cx="18283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462" y="6032500"/>
            <a:ext cx="593189"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dirty="0"/>
          </a:p>
        </p:txBody>
      </p:sp>
      <p:sp>
        <p:nvSpPr>
          <p:cNvPr id="2" name="Title 1"/>
          <p:cNvSpPr>
            <a:spLocks noGrp="1"/>
          </p:cNvSpPr>
          <p:nvPr>
            <p:ph type="ctrTitle"/>
          </p:nvPr>
        </p:nvSpPr>
        <p:spPr>
          <a:xfrm>
            <a:off x="2428669" y="1600200"/>
            <a:ext cx="8329031" cy="2680127"/>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2428669" y="4344915"/>
            <a:ext cx="7516442"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C2C6F8EA-316C-41DE-B9A4-EDCC3A85ED9A}" type="datetimeFigureOut">
              <a:rPr lang="en-US"/>
              <a:pPr/>
              <a:t>7/28/2013</a:t>
            </a:fld>
            <a:endParaRPr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DC1BBB0-96F0-4077-A278-0F3FB5C104D3}" type="slidenum">
              <a:rPr/>
              <a:pPr/>
              <a:t>‹#›</a:t>
            </a:fld>
            <a:endParaRPr dirty="0"/>
          </a:p>
        </p:txBody>
      </p:sp>
    </p:spTree>
    <p:extLst>
      <p:ext uri="{BB962C8B-B14F-4D97-AF65-F5344CB8AC3E}">
        <p14:creationId xmlns="" xmlns:p14="http://schemas.microsoft.com/office/powerpoint/2010/main" val="381795598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2C6F8EA-316C-41DE-B9A4-EDCC3A85ED9A}" type="datetimeFigureOut">
              <a:rPr lang="en-US"/>
              <a:pPr/>
              <a:t>7/28/2013</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7DC1BBB0-96F0-4077-A278-0F3FB5C104D3}" type="slidenum">
              <a:rPr/>
              <a:pPr/>
              <a:t>‹#›</a:t>
            </a:fld>
            <a:endParaRPr dirty="0"/>
          </a:p>
        </p:txBody>
      </p:sp>
    </p:spTree>
    <p:extLst>
      <p:ext uri="{BB962C8B-B14F-4D97-AF65-F5344CB8AC3E}">
        <p14:creationId xmlns="" xmlns:p14="http://schemas.microsoft.com/office/powerpoint/2010/main" val="204088088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4104"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8" name="Rectangle 7"/>
          <p:cNvSpPr/>
          <p:nvPr/>
        </p:nvSpPr>
        <p:spPr>
          <a:xfrm>
            <a:off x="61714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9" name="Rectangle 8"/>
          <p:cNvSpPr/>
          <p:nvPr/>
        </p:nvSpPr>
        <p:spPr>
          <a:xfrm>
            <a:off x="0" y="0"/>
            <a:ext cx="609441"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10" name="Rectangle 9"/>
          <p:cNvSpPr/>
          <p:nvPr/>
        </p:nvSpPr>
        <p:spPr>
          <a:xfrm>
            <a:off x="617143" y="736219"/>
            <a:ext cx="609441"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cxnSp>
        <p:nvCxnSpPr>
          <p:cNvPr id="11" name="Straight Connector 10"/>
          <p:cNvCxnSpPr/>
          <p:nvPr/>
        </p:nvCxnSpPr>
        <p:spPr bwMode="white">
          <a:xfrm>
            <a:off x="617143" y="7362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143" y="13458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095" y="898102"/>
            <a:ext cx="336023"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dirty="0"/>
          </a:p>
        </p:txBody>
      </p:sp>
      <p:cxnSp>
        <p:nvCxnSpPr>
          <p:cNvPr id="14" name="Straight Connector 13"/>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599612" y="685800"/>
            <a:ext cx="1787526"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8613" y="685800"/>
            <a:ext cx="7848599"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2C6F8EA-316C-41DE-B9A4-EDCC3A85ED9A}" type="datetimeFigureOut">
              <a:rPr lang="en-US"/>
              <a:pPr/>
              <a:t>7/28/2013</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7DC1BBB0-96F0-4077-A278-0F3FB5C104D3}" type="slidenum">
              <a:rPr/>
              <a:pPr/>
              <a:t>‹#›</a:t>
            </a:fld>
            <a:endParaRPr dirty="0"/>
          </a:p>
        </p:txBody>
      </p:sp>
    </p:spTree>
    <p:extLst>
      <p:ext uri="{BB962C8B-B14F-4D97-AF65-F5344CB8AC3E}">
        <p14:creationId xmlns="" xmlns:p14="http://schemas.microsoft.com/office/powerpoint/2010/main" val="61281768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2C6F8EA-316C-41DE-B9A4-EDCC3A85ED9A}" type="datetimeFigureOut">
              <a:rPr lang="en-US"/>
              <a:pPr/>
              <a:t>7/28/2013</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7DC1BBB0-96F0-4077-A278-0F3FB5C104D3}" type="slidenum">
              <a:rPr/>
              <a:pPr/>
              <a:t>‹#›</a:t>
            </a:fld>
            <a:endParaRPr dirty="0"/>
          </a:p>
        </p:txBody>
      </p:sp>
    </p:spTree>
    <p:extLst>
      <p:ext uri="{BB962C8B-B14F-4D97-AF65-F5344CB8AC3E}">
        <p14:creationId xmlns="" xmlns:p14="http://schemas.microsoft.com/office/powerpoint/2010/main" val="218553284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79384"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0" name="Rectangle 19"/>
          <p:cNvSpPr/>
          <p:nvPr/>
        </p:nvSpPr>
        <p:spPr>
          <a:xfrm>
            <a:off x="11274663" y="5638800"/>
            <a:ext cx="304721"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4" name="Rectangle 23"/>
          <p:cNvSpPr/>
          <p:nvPr/>
        </p:nvSpPr>
        <p:spPr>
          <a:xfrm>
            <a:off x="1216152"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1" name="Rectangle 20"/>
          <p:cNvSpPr/>
          <p:nvPr/>
        </p:nvSpPr>
        <p:spPr>
          <a:xfrm>
            <a:off x="0" y="5638800"/>
            <a:ext cx="12188825"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cxnSp>
        <p:nvCxnSpPr>
          <p:cNvPr id="22" name="Straight Connector 21"/>
          <p:cNvCxnSpPr/>
          <p:nvPr/>
        </p:nvCxnSpPr>
        <p:spPr bwMode="white">
          <a:xfrm>
            <a:off x="11573293"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1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18" name="Pi"/>
          <p:cNvSpPr>
            <a:spLocks/>
          </p:cNvSpPr>
          <p:nvPr/>
        </p:nvSpPr>
        <p:spPr bwMode="white">
          <a:xfrm>
            <a:off x="276462" y="6032500"/>
            <a:ext cx="593189"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dirty="0"/>
          </a:p>
        </p:txBody>
      </p:sp>
      <p:cxnSp>
        <p:nvCxnSpPr>
          <p:cNvPr id="23" name="Straight Connector 22"/>
          <p:cNvCxnSpPr/>
          <p:nvPr/>
        </p:nvCxnSpPr>
        <p:spPr bwMode="white">
          <a:xfrm>
            <a:off x="1216152"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79384" y="0"/>
            <a:ext cx="609441"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7" name="Rectangle 26"/>
          <p:cNvSpPr/>
          <p:nvPr/>
        </p:nvSpPr>
        <p:spPr>
          <a:xfrm>
            <a:off x="11274663" y="0"/>
            <a:ext cx="304721"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8" name="Rectangle 27"/>
          <p:cNvSpPr/>
          <p:nvPr/>
        </p:nvSpPr>
        <p:spPr>
          <a:xfrm>
            <a:off x="1218883" y="0"/>
            <a:ext cx="609441"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9" name="Rectangle 28"/>
          <p:cNvSpPr/>
          <p:nvPr/>
        </p:nvSpPr>
        <p:spPr>
          <a:xfrm>
            <a:off x="-2" y="0"/>
            <a:ext cx="1218883"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30" name="Rectangle 29"/>
          <p:cNvSpPr/>
          <p:nvPr/>
        </p:nvSpPr>
        <p:spPr>
          <a:xfrm>
            <a:off x="0" y="0"/>
            <a:ext cx="12188825"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cxnSp>
        <p:nvCxnSpPr>
          <p:cNvPr id="31" name="Straight Connector 30"/>
          <p:cNvCxnSpPr/>
          <p:nvPr/>
        </p:nvCxnSpPr>
        <p:spPr bwMode="white">
          <a:xfrm>
            <a:off x="11573293"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152"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cxnSp>
        <p:nvCxnSpPr>
          <p:cNvPr id="33" name="Straight Connector 32"/>
          <p:cNvCxnSpPr/>
          <p:nvPr/>
        </p:nvCxnSpPr>
        <p:spPr bwMode="white">
          <a:xfrm>
            <a:off x="1218884"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C2C6F8EA-316C-41DE-B9A4-EDCC3A85ED9A}" type="datetimeFigureOut">
              <a:rPr lang="en-US"/>
              <a:pPr/>
              <a:t>7/28/2013</a:t>
            </a:fld>
            <a:endParaRPr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DC1BBB0-96F0-4077-A278-0F3FB5C104D3}" type="slidenum">
              <a:rPr/>
              <a:pPr/>
              <a:t>‹#›</a:t>
            </a:fld>
            <a:endParaRPr dirty="0"/>
          </a:p>
        </p:txBody>
      </p:sp>
      <p:sp>
        <p:nvSpPr>
          <p:cNvPr id="2" name="Title 1"/>
          <p:cNvSpPr>
            <a:spLocks noGrp="1"/>
          </p:cNvSpPr>
          <p:nvPr>
            <p:ph type="title"/>
          </p:nvPr>
        </p:nvSpPr>
        <p:spPr>
          <a:xfrm>
            <a:off x="1598613" y="1600201"/>
            <a:ext cx="8283272" cy="2654064"/>
          </a:xfrm>
        </p:spPr>
        <p:txBody>
          <a:bodyPr anchor="b">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1598613" y="4259996"/>
            <a:ext cx="7264623"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 xmlns:p14="http://schemas.microsoft.com/office/powerpoint/2010/main" val="323446754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436" y="1600200"/>
            <a:ext cx="4814586"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1651" y="1600200"/>
            <a:ext cx="4814586"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C2C6F8EA-316C-41DE-B9A4-EDCC3A85ED9A}" type="datetimeFigureOut">
              <a:rPr lang="en-US"/>
              <a:pPr/>
              <a:t>7/28/2013</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7DC1BBB0-96F0-4077-A278-0F3FB5C104D3}" type="slidenum">
              <a:rPr/>
              <a:pPr/>
              <a:t>‹#›</a:t>
            </a:fld>
            <a:endParaRPr dirty="0"/>
          </a:p>
        </p:txBody>
      </p:sp>
    </p:spTree>
    <p:extLst>
      <p:ext uri="{BB962C8B-B14F-4D97-AF65-F5344CB8AC3E}">
        <p14:creationId xmlns="" xmlns:p14="http://schemas.microsoft.com/office/powerpoint/2010/main" val="12391137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436" y="1499616"/>
            <a:ext cx="4818888"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3436" y="2514706"/>
            <a:ext cx="4814586"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7349" y="1499616"/>
            <a:ext cx="4818888"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57349" y="2514600"/>
            <a:ext cx="4818888"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C2C6F8EA-316C-41DE-B9A4-EDCC3A85ED9A}" type="datetimeFigureOut">
              <a:rPr lang="en-US"/>
              <a:pPr/>
              <a:t>7/28/2013</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7DC1BBB0-96F0-4077-A278-0F3FB5C104D3}" type="slidenum">
              <a:rPr/>
              <a:pPr/>
              <a:t>‹#›</a:t>
            </a:fld>
            <a:endParaRPr dirty="0"/>
          </a:p>
        </p:txBody>
      </p:sp>
    </p:spTree>
    <p:extLst>
      <p:ext uri="{BB962C8B-B14F-4D97-AF65-F5344CB8AC3E}">
        <p14:creationId xmlns="" xmlns:p14="http://schemas.microsoft.com/office/powerpoint/2010/main" val="213835803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2C6F8EA-316C-41DE-B9A4-EDCC3A85ED9A}" type="datetimeFigureOut">
              <a:rPr lang="en-US"/>
              <a:pPr/>
              <a:t>7/28/2013</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7DC1BBB0-96F0-4077-A278-0F3FB5C104D3}" type="slidenum">
              <a:rPr/>
              <a:pPr/>
              <a:t>‹#›</a:t>
            </a:fld>
            <a:endParaRPr dirty="0"/>
          </a:p>
        </p:txBody>
      </p:sp>
    </p:spTree>
    <p:extLst>
      <p:ext uri="{BB962C8B-B14F-4D97-AF65-F5344CB8AC3E}">
        <p14:creationId xmlns="" xmlns:p14="http://schemas.microsoft.com/office/powerpoint/2010/main" val="316357880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239" y="0"/>
            <a:ext cx="30472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6" name="Rectangle 5"/>
          <p:cNvSpPr/>
          <p:nvPr/>
        </p:nvSpPr>
        <p:spPr>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cxnSp>
        <p:nvCxnSpPr>
          <p:cNvPr id="7" name="Straight Connector 6"/>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69942" y="0"/>
            <a:ext cx="92262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9" name="Rectangle 8"/>
          <p:cNvSpPr/>
          <p:nvPr/>
        </p:nvSpPr>
        <p:spPr>
          <a:xfrm>
            <a:off x="11892563"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2" name="Date Placeholder 1"/>
          <p:cNvSpPr>
            <a:spLocks noGrp="1"/>
          </p:cNvSpPr>
          <p:nvPr>
            <p:ph type="dt" sz="half" idx="10"/>
          </p:nvPr>
        </p:nvSpPr>
        <p:spPr/>
        <p:txBody>
          <a:bodyPr/>
          <a:lstStyle/>
          <a:p>
            <a:fld id="{C2C6F8EA-316C-41DE-B9A4-EDCC3A85ED9A}" type="datetimeFigureOut">
              <a:rPr lang="en-US"/>
              <a:pPr/>
              <a:t>7/28/2013</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7DC1BBB0-96F0-4077-A278-0F3FB5C104D3}" type="slidenum">
              <a:rPr/>
              <a:pPr/>
              <a:t>‹#›</a:t>
            </a:fld>
            <a:endParaRPr dirty="0"/>
          </a:p>
        </p:txBody>
      </p:sp>
    </p:spTree>
    <p:extLst>
      <p:ext uri="{BB962C8B-B14F-4D97-AF65-F5344CB8AC3E}">
        <p14:creationId xmlns="" xmlns:p14="http://schemas.microsoft.com/office/powerpoint/2010/main" val="1783816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792" y="0"/>
            <a:ext cx="414771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9" name="Rectangle 8"/>
          <p:cNvSpPr/>
          <p:nvPr/>
        </p:nvSpPr>
        <p:spPr>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cxnSp>
        <p:nvCxnSpPr>
          <p:cNvPr id="10" name="Straight Connector 9"/>
          <p:cNvCxnSpPr/>
          <p:nvPr/>
        </p:nvCxnSpPr>
        <p:spPr bwMode="white">
          <a:xfrm>
            <a:off x="621792"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4104" y="0"/>
            <a:ext cx="30472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2" name="Title 1"/>
          <p:cNvSpPr>
            <a:spLocks noGrp="1"/>
          </p:cNvSpPr>
          <p:nvPr>
            <p:ph type="title"/>
          </p:nvPr>
        </p:nvSpPr>
        <p:spPr bwMode="white">
          <a:xfrm>
            <a:off x="1074240" y="381000"/>
            <a:ext cx="3293422" cy="1371600"/>
          </a:xfrm>
        </p:spPr>
        <p:txBody>
          <a:bodyPr anchor="b">
            <a:normAutofit/>
          </a:bodyPr>
          <a:lstStyle>
            <a:lvl1pPr algn="l">
              <a:defRPr sz="2800"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0251" y="482600"/>
            <a:ext cx="6195986"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240" y="1828800"/>
            <a:ext cx="3293422"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C6F8EA-316C-41DE-B9A4-EDCC3A85ED9A}" type="datetimeFigureOut">
              <a:rPr lang="en-US"/>
              <a:pPr/>
              <a:t>7/28/2013</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7DC1BBB0-96F0-4077-A278-0F3FB5C104D3}" type="slidenum">
              <a:rPr/>
              <a:pPr/>
              <a:t>‹#›</a:t>
            </a:fld>
            <a:endParaRPr dirty="0"/>
          </a:p>
        </p:txBody>
      </p:sp>
    </p:spTree>
    <p:extLst>
      <p:ext uri="{BB962C8B-B14F-4D97-AF65-F5344CB8AC3E}">
        <p14:creationId xmlns="" xmlns:p14="http://schemas.microsoft.com/office/powerpoint/2010/main" val="351804318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8" name="Rectangle 7"/>
          <p:cNvSpPr/>
          <p:nvPr/>
        </p:nvSpPr>
        <p:spPr>
          <a:xfrm>
            <a:off x="11884104" y="0"/>
            <a:ext cx="30472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9" name="Rectangle 8"/>
          <p:cNvSpPr/>
          <p:nvPr/>
        </p:nvSpPr>
        <p:spPr>
          <a:xfrm>
            <a:off x="4875530" y="0"/>
            <a:ext cx="7017034"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2" name="Title 1"/>
          <p:cNvSpPr>
            <a:spLocks noGrp="1"/>
          </p:cNvSpPr>
          <p:nvPr>
            <p:ph type="title"/>
          </p:nvPr>
        </p:nvSpPr>
        <p:spPr>
          <a:xfrm>
            <a:off x="1074240" y="381000"/>
            <a:ext cx="3293422" cy="1371600"/>
          </a:xfrm>
        </p:spPr>
        <p:txBody>
          <a:bodyPr anchor="b">
            <a:normAutofit/>
          </a:bodyPr>
          <a:lstStyle>
            <a:lvl1pPr algn="l">
              <a:defRPr sz="2800"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0251" y="482600"/>
            <a:ext cx="6195986" cy="5689600"/>
          </a:xfrm>
          <a:ln w="19050">
            <a:solidFill>
              <a:schemeClr val="bg1"/>
            </a:solidFill>
          </a:ln>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1074240" y="1828800"/>
            <a:ext cx="3293422"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C6F8EA-316C-41DE-B9A4-EDCC3A85ED9A}" type="datetimeFigureOut">
              <a:rPr lang="en-US"/>
              <a:pPr/>
              <a:t>7/28/2013</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7DC1BBB0-96F0-4077-A278-0F3FB5C104D3}" type="slidenum">
              <a:rPr/>
              <a:pPr/>
              <a:t>‹#›</a:t>
            </a:fld>
            <a:endParaRPr dirty="0"/>
          </a:p>
        </p:txBody>
      </p:sp>
      <p:cxnSp>
        <p:nvCxnSpPr>
          <p:cNvPr id="10" name="Straight Connector 9"/>
          <p:cNvCxnSpPr/>
          <p:nvPr/>
        </p:nvCxnSpPr>
        <p:spPr bwMode="white">
          <a:xfrm>
            <a:off x="11879867"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97390026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4104"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8" name="Rectangle 7"/>
          <p:cNvSpPr/>
          <p:nvPr/>
        </p:nvSpPr>
        <p:spPr>
          <a:xfrm>
            <a:off x="61714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9" name="Rectangle 8"/>
          <p:cNvSpPr/>
          <p:nvPr/>
        </p:nvSpPr>
        <p:spPr>
          <a:xfrm>
            <a:off x="0" y="0"/>
            <a:ext cx="609441"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13" name="Rectangle 12"/>
          <p:cNvSpPr/>
          <p:nvPr/>
        </p:nvSpPr>
        <p:spPr>
          <a:xfrm>
            <a:off x="617143" y="736219"/>
            <a:ext cx="609441"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cxnSp>
        <p:nvCxnSpPr>
          <p:cNvPr id="14" name="Straight Connector 13"/>
          <p:cNvCxnSpPr/>
          <p:nvPr/>
        </p:nvCxnSpPr>
        <p:spPr bwMode="white">
          <a:xfrm>
            <a:off x="617143" y="7362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143" y="13458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095" y="898102"/>
            <a:ext cx="336023"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dirty="0"/>
          </a:p>
        </p:txBody>
      </p:sp>
      <p:cxnSp>
        <p:nvCxnSpPr>
          <p:cNvPr id="16" name="Straight Connector 15"/>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436" y="177800"/>
            <a:ext cx="9782801"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436" y="1600200"/>
            <a:ext cx="9782801" cy="4572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0250" y="6356351"/>
            <a:ext cx="1218883" cy="365125"/>
          </a:xfrm>
          <a:prstGeom prst="rect">
            <a:avLst/>
          </a:prstGeom>
        </p:spPr>
        <p:txBody>
          <a:bodyPr vert="horz" lIns="91440" tIns="45720" rIns="91440" bIns="45720" rtlCol="0" anchor="ctr"/>
          <a:lstStyle>
            <a:lvl1pPr algn="l">
              <a:defRPr sz="1200" cap="all" baseline="0">
                <a:solidFill>
                  <a:schemeClr val="tx1">
                    <a:lumMod val="60000"/>
                    <a:lumOff val="40000"/>
                  </a:schemeClr>
                </a:solidFill>
              </a:defRPr>
            </a:lvl1pPr>
          </a:lstStyle>
          <a:p>
            <a:fld id="{C2C6F8EA-316C-41DE-B9A4-EDCC3A85ED9A}" type="datetimeFigureOut">
              <a:rPr lang="en-US"/>
              <a:pPr/>
              <a:t>7/28/2013</a:t>
            </a:fld>
            <a:endParaRPr dirty="0"/>
          </a:p>
        </p:txBody>
      </p:sp>
      <p:sp>
        <p:nvSpPr>
          <p:cNvPr id="5" name="Footer Placeholder 4"/>
          <p:cNvSpPr>
            <a:spLocks noGrp="1"/>
          </p:cNvSpPr>
          <p:nvPr>
            <p:ph type="ftr" sz="quarter" idx="3"/>
          </p:nvPr>
        </p:nvSpPr>
        <p:spPr>
          <a:xfrm>
            <a:off x="6595933" y="6356351"/>
            <a:ext cx="3974065" cy="365125"/>
          </a:xfrm>
          <a:prstGeom prst="rect">
            <a:avLst/>
          </a:prstGeom>
        </p:spPr>
        <p:txBody>
          <a:bodyPr vert="horz" lIns="91440" tIns="45720" rIns="91440" bIns="45720" rtlCol="0" anchor="ctr"/>
          <a:lstStyle>
            <a:lvl1pPr algn="ctr">
              <a:defRPr sz="1200" cap="all" baseline="0">
                <a:solidFill>
                  <a:schemeClr val="tx1">
                    <a:lumMod val="60000"/>
                    <a:lumOff val="40000"/>
                  </a:schemeClr>
                </a:solidFill>
              </a:defRPr>
            </a:lvl1pPr>
          </a:lstStyle>
          <a:p>
            <a:endParaRPr dirty="0"/>
          </a:p>
        </p:txBody>
      </p:sp>
      <p:sp>
        <p:nvSpPr>
          <p:cNvPr id="6" name="Slide Number Placeholder 5"/>
          <p:cNvSpPr>
            <a:spLocks noGrp="1"/>
          </p:cNvSpPr>
          <p:nvPr>
            <p:ph type="sldNum" sz="quarter" idx="4"/>
          </p:nvPr>
        </p:nvSpPr>
        <p:spPr>
          <a:xfrm>
            <a:off x="10766796" y="6356351"/>
            <a:ext cx="609441" cy="365125"/>
          </a:xfrm>
          <a:prstGeom prst="rect">
            <a:avLst/>
          </a:prstGeom>
        </p:spPr>
        <p:txBody>
          <a:bodyPr vert="horz" lIns="91440" tIns="45720" rIns="91440" bIns="45720" rtlCol="0" anchor="ctr"/>
          <a:lstStyle>
            <a:lvl1pPr algn="r">
              <a:defRPr sz="1200" cap="all" baseline="0">
                <a:solidFill>
                  <a:schemeClr val="tx1">
                    <a:lumMod val="60000"/>
                    <a:lumOff val="40000"/>
                  </a:schemeClr>
                </a:solidFill>
              </a:defRPr>
            </a:lvl1pPr>
          </a:lstStyle>
          <a:p>
            <a:fld id="{7DC1BBB0-96F0-4077-A278-0F3FB5C104D3}" type="slidenum">
              <a:rPr/>
              <a:pPr/>
              <a:t>‹#›</a:t>
            </a:fld>
            <a:endParaRPr dirty="0"/>
          </a:p>
        </p:txBody>
      </p:sp>
    </p:spTree>
    <p:extLst>
      <p:ext uri="{BB962C8B-B14F-4D97-AF65-F5344CB8AC3E}">
        <p14:creationId xmlns="" xmlns:p14="http://schemas.microsoft.com/office/powerpoint/2010/main" val="2054322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Five with Ferster</a:t>
            </a:r>
            <a:br>
              <a:rPr lang="en-US" dirty="0" smtClean="0"/>
            </a:br>
            <a:r>
              <a:rPr lang="en-US" dirty="0" smtClean="0"/>
              <a:t>Day 2</a:t>
            </a:r>
            <a:endParaRPr lang="en-US" dirty="0"/>
          </a:p>
        </p:txBody>
      </p:sp>
      <p:sp>
        <p:nvSpPr>
          <p:cNvPr id="3" name="Subtitle 2"/>
          <p:cNvSpPr>
            <a:spLocks noGrp="1"/>
          </p:cNvSpPr>
          <p:nvPr>
            <p:ph type="subTitle" idx="1"/>
          </p:nvPr>
        </p:nvSpPr>
        <p:spPr/>
        <p:txBody>
          <a:bodyPr>
            <a:normAutofit fontScale="92500" lnSpcReduction="20000"/>
          </a:bodyPr>
          <a:lstStyle/>
          <a:p>
            <a:r>
              <a:rPr lang="en-US" dirty="0" smtClean="0"/>
              <a:t>To begin today, let’s consider these 5 problems.  Take some time to work on these by yourself, or with a friend. </a:t>
            </a:r>
            <a:r>
              <a:rPr lang="en-US" dirty="0" smtClean="0">
                <a:sym typeface="Wingdings" pitchFamily="2" charset="2"/>
              </a:rPr>
              <a:t></a:t>
            </a:r>
            <a:endParaRPr lang="en-US" dirty="0"/>
          </a:p>
        </p:txBody>
      </p:sp>
    </p:spTree>
    <p:extLst>
      <p:ext uri="{BB962C8B-B14F-4D97-AF65-F5344CB8AC3E}">
        <p14:creationId xmlns="" xmlns:p14="http://schemas.microsoft.com/office/powerpoint/2010/main" val="50676145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#5 (Concluded)</a:t>
            </a:r>
            <a:endParaRPr lang="en-US" b="1" dirty="0"/>
          </a:p>
        </p:txBody>
      </p:sp>
      <p:sp>
        <p:nvSpPr>
          <p:cNvPr id="3" name="Content Placeholder 2"/>
          <p:cNvSpPr>
            <a:spLocks noGrp="1"/>
          </p:cNvSpPr>
          <p:nvPr>
            <p:ph idx="1"/>
          </p:nvPr>
        </p:nvSpPr>
        <p:spPr/>
        <p:txBody>
          <a:bodyPr>
            <a:normAutofit/>
          </a:bodyPr>
          <a:lstStyle/>
          <a:p>
            <a:r>
              <a:rPr lang="en-US" dirty="0" smtClean="0"/>
              <a:t>A.	Determine the area of the bottom of the case.</a:t>
            </a:r>
          </a:p>
          <a:p>
            <a:r>
              <a:rPr lang="en-US" dirty="0" smtClean="0"/>
              <a:t>B.	Determine the area of each side of her case.</a:t>
            </a:r>
          </a:p>
          <a:p>
            <a:r>
              <a:rPr lang="en-US" dirty="0" smtClean="0"/>
              <a:t>C.	Determine the surface area of her case.  Remember, 	there is no lid.</a:t>
            </a:r>
          </a:p>
          <a:p>
            <a:r>
              <a:rPr lang="en-US" dirty="0" smtClean="0"/>
              <a:t>D.	Determine the volume of her case.</a:t>
            </a:r>
          </a:p>
          <a:p>
            <a:r>
              <a:rPr lang="en-US" dirty="0" smtClean="0"/>
              <a:t>E.	Use the prices in the previous slide to determine the 	cost of the materials needed to make the case.</a:t>
            </a:r>
            <a:endParaRPr lang="en-US" dirty="0"/>
          </a:p>
        </p:txBody>
      </p:sp>
      <p:pic>
        <p:nvPicPr>
          <p:cNvPr id="4" name="Picture 3" descr="bbaby.png"/>
          <p:cNvPicPr>
            <a:picLocks noChangeAspect="1"/>
          </p:cNvPicPr>
          <p:nvPr/>
        </p:nvPicPr>
        <p:blipFill>
          <a:blip r:embed="rId2" cstate="print"/>
          <a:stretch>
            <a:fillRect/>
          </a:stretch>
        </p:blipFill>
        <p:spPr>
          <a:xfrm>
            <a:off x="2284412" y="0"/>
            <a:ext cx="1390900" cy="1447800"/>
          </a:xfrm>
          <a:prstGeom prst="rect">
            <a:avLst/>
          </a:prstGeom>
        </p:spPr>
      </p:pic>
      <p:pic>
        <p:nvPicPr>
          <p:cNvPr id="5" name="Picture 4" descr="bbaby.png"/>
          <p:cNvPicPr>
            <a:picLocks noChangeAspect="1"/>
          </p:cNvPicPr>
          <p:nvPr/>
        </p:nvPicPr>
        <p:blipFill>
          <a:blip r:embed="rId2" cstate="print"/>
          <a:stretch>
            <a:fillRect/>
          </a:stretch>
        </p:blipFill>
        <p:spPr>
          <a:xfrm>
            <a:off x="9066212" y="0"/>
            <a:ext cx="1390900" cy="144780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Set of problems dealing with 2 dimensional Geometry!</a:t>
            </a:r>
            <a:endParaRPr lang="en-US" dirty="0"/>
          </a:p>
        </p:txBody>
      </p:sp>
      <p:sp>
        <p:nvSpPr>
          <p:cNvPr id="3" name="Text Placeholder 2"/>
          <p:cNvSpPr>
            <a:spLocks noGrp="1"/>
          </p:cNvSpPr>
          <p:nvPr>
            <p:ph type="body" idx="1"/>
          </p:nvPr>
        </p:nvSpPr>
        <p:spPr/>
        <p:txBody>
          <a:bodyPr/>
          <a:lstStyle/>
          <a:p>
            <a:r>
              <a:rPr lang="en-US" dirty="0" smtClean="0"/>
              <a:t>Key Ideas: Distance Formula, Midpoint, Surface Area</a:t>
            </a: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#1</a:t>
            </a:r>
            <a:endParaRPr lang="en-US" b="1" dirty="0"/>
          </a:p>
        </p:txBody>
      </p:sp>
      <p:sp>
        <p:nvSpPr>
          <p:cNvPr id="3" name="Content Placeholder 2"/>
          <p:cNvSpPr>
            <a:spLocks noGrp="1"/>
          </p:cNvSpPr>
          <p:nvPr>
            <p:ph idx="1"/>
          </p:nvPr>
        </p:nvSpPr>
        <p:spPr>
          <a:xfrm>
            <a:off x="1593437" y="1600200"/>
            <a:ext cx="4577176" cy="4572000"/>
          </a:xfrm>
        </p:spPr>
        <p:txBody>
          <a:bodyPr>
            <a:normAutofit/>
          </a:bodyPr>
          <a:lstStyle/>
          <a:p>
            <a:r>
              <a:rPr lang="en-US" dirty="0" smtClean="0"/>
              <a:t>You have just plotted the following points:</a:t>
            </a:r>
          </a:p>
          <a:p>
            <a:pPr lvl="1">
              <a:buNone/>
            </a:pPr>
            <a:r>
              <a:rPr lang="en-US" dirty="0" smtClean="0"/>
              <a:t>A:	(1,-1)</a:t>
            </a:r>
          </a:p>
          <a:p>
            <a:pPr lvl="1">
              <a:buNone/>
            </a:pPr>
            <a:r>
              <a:rPr lang="en-US" dirty="0" smtClean="0"/>
              <a:t>B:	(4,3)</a:t>
            </a:r>
          </a:p>
          <a:p>
            <a:pPr lvl="1">
              <a:buNone/>
            </a:pPr>
            <a:r>
              <a:rPr lang="en-US" dirty="0" smtClean="0"/>
              <a:t>C:	(0,3)</a:t>
            </a:r>
          </a:p>
          <a:p>
            <a:pPr lvl="1">
              <a:buNone/>
            </a:pPr>
            <a:r>
              <a:rPr lang="en-US" dirty="0" smtClean="0"/>
              <a:t>D:	(-3,-1)</a:t>
            </a:r>
          </a:p>
          <a:p>
            <a:r>
              <a:rPr lang="en-US" dirty="0" smtClean="0"/>
              <a:t>Determine the perimeter of quadrilateral ABCD.</a:t>
            </a:r>
          </a:p>
          <a:p>
            <a:pPr lvl="1">
              <a:buNone/>
            </a:pPr>
            <a:endParaRPr lang="en-US" dirty="0" smtClean="0"/>
          </a:p>
          <a:p>
            <a:pPr lvl="1">
              <a:buNone/>
            </a:pP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6246812" y="1447800"/>
            <a:ext cx="4724400" cy="4324350"/>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#2</a:t>
            </a:r>
            <a:endParaRPr lang="en-US" b="1" dirty="0"/>
          </a:p>
        </p:txBody>
      </p:sp>
      <p:sp>
        <p:nvSpPr>
          <p:cNvPr id="3" name="Content Placeholder 2"/>
          <p:cNvSpPr>
            <a:spLocks noGrp="1"/>
          </p:cNvSpPr>
          <p:nvPr>
            <p:ph idx="1"/>
          </p:nvPr>
        </p:nvSpPr>
        <p:spPr>
          <a:xfrm>
            <a:off x="1593437" y="1600200"/>
            <a:ext cx="4805776" cy="4572000"/>
          </a:xfrm>
        </p:spPr>
        <p:txBody>
          <a:bodyPr/>
          <a:lstStyle/>
          <a:p>
            <a:r>
              <a:rPr lang="en-US" dirty="0" smtClean="0"/>
              <a:t>The drawing at the right shows the line with equation </a:t>
            </a:r>
          </a:p>
          <a:p>
            <a:r>
              <a:rPr lang="en-US" dirty="0" smtClean="0"/>
              <a:t>Points A and B are the y-intercept and x-intercept of the line.</a:t>
            </a:r>
          </a:p>
          <a:p>
            <a:r>
              <a:rPr lang="en-US" dirty="0" smtClean="0"/>
              <a:t>Point M is the midpoint of</a:t>
            </a:r>
          </a:p>
          <a:p>
            <a:r>
              <a:rPr lang="en-US" dirty="0" smtClean="0"/>
              <a:t>Determine the coordinates of point M.</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6627812" y="1752600"/>
            <a:ext cx="4724400" cy="4324350"/>
          </a:xfrm>
          <a:prstGeom prst="rect">
            <a:avLst/>
          </a:prstGeom>
          <a:noFill/>
          <a:ln w="9525">
            <a:noFill/>
            <a:miter lim="800000"/>
            <a:headEnd/>
            <a:tailEnd/>
          </a:ln>
          <a:effectLst/>
        </p:spPr>
      </p:pic>
      <p:graphicFrame>
        <p:nvGraphicFramePr>
          <p:cNvPr id="5" name="Object 4"/>
          <p:cNvGraphicFramePr>
            <a:graphicFrameLocks noChangeAspect="1"/>
          </p:cNvGraphicFramePr>
          <p:nvPr/>
        </p:nvGraphicFramePr>
        <p:xfrm>
          <a:off x="3367088" y="2362200"/>
          <a:ext cx="2025650" cy="522288"/>
        </p:xfrm>
        <a:graphic>
          <a:graphicData uri="http://schemas.openxmlformats.org/presentationml/2006/ole">
            <p:oleObj spid="_x0000_s1027" name="Equation" r:id="rId4" imgW="787320" imgH="203040" progId="Equation.DSMT4">
              <p:embed/>
            </p:oleObj>
          </a:graphicData>
        </a:graphic>
      </p:graphicFrame>
      <p:sp>
        <p:nvSpPr>
          <p:cNvPr id="6" name="TextBox 5"/>
          <p:cNvSpPr txBox="1"/>
          <p:nvPr/>
        </p:nvSpPr>
        <p:spPr>
          <a:xfrm>
            <a:off x="8609012" y="1828800"/>
            <a:ext cx="685800" cy="369332"/>
          </a:xfrm>
          <a:prstGeom prst="rect">
            <a:avLst/>
          </a:prstGeom>
          <a:noFill/>
        </p:spPr>
        <p:txBody>
          <a:bodyPr wrap="square" rtlCol="0">
            <a:spAutoFit/>
          </a:bodyPr>
          <a:lstStyle/>
          <a:p>
            <a:r>
              <a:rPr lang="en-US" dirty="0" smtClean="0"/>
              <a:t>A</a:t>
            </a:r>
            <a:endParaRPr lang="en-US" dirty="0"/>
          </a:p>
        </p:txBody>
      </p:sp>
      <p:sp>
        <p:nvSpPr>
          <p:cNvPr id="7" name="TextBox 6"/>
          <p:cNvSpPr txBox="1"/>
          <p:nvPr/>
        </p:nvSpPr>
        <p:spPr>
          <a:xfrm>
            <a:off x="9066212" y="2819400"/>
            <a:ext cx="685800" cy="369332"/>
          </a:xfrm>
          <a:prstGeom prst="rect">
            <a:avLst/>
          </a:prstGeom>
          <a:noFill/>
        </p:spPr>
        <p:txBody>
          <a:bodyPr wrap="square" rtlCol="0">
            <a:spAutoFit/>
          </a:bodyPr>
          <a:lstStyle/>
          <a:p>
            <a:r>
              <a:rPr lang="en-US" dirty="0" smtClean="0"/>
              <a:t>M</a:t>
            </a:r>
            <a:endParaRPr lang="en-US" dirty="0"/>
          </a:p>
        </p:txBody>
      </p:sp>
      <p:sp>
        <p:nvSpPr>
          <p:cNvPr id="8" name="TextBox 7"/>
          <p:cNvSpPr txBox="1"/>
          <p:nvPr/>
        </p:nvSpPr>
        <p:spPr>
          <a:xfrm>
            <a:off x="9599612" y="3886200"/>
            <a:ext cx="685800" cy="369332"/>
          </a:xfrm>
          <a:prstGeom prst="rect">
            <a:avLst/>
          </a:prstGeom>
          <a:noFill/>
        </p:spPr>
        <p:txBody>
          <a:bodyPr wrap="square" rtlCol="0">
            <a:spAutoFit/>
          </a:bodyPr>
          <a:lstStyle/>
          <a:p>
            <a:r>
              <a:rPr lang="en-US" dirty="0" smtClean="0"/>
              <a:t>B</a:t>
            </a:r>
            <a:endParaRPr lang="en-US" dirty="0"/>
          </a:p>
        </p:txBody>
      </p:sp>
      <p:graphicFrame>
        <p:nvGraphicFramePr>
          <p:cNvPr id="9" name="Object 8"/>
          <p:cNvGraphicFramePr>
            <a:graphicFrameLocks noChangeAspect="1"/>
          </p:cNvGraphicFramePr>
          <p:nvPr/>
        </p:nvGraphicFramePr>
        <p:xfrm>
          <a:off x="6094412" y="4114800"/>
          <a:ext cx="685800" cy="548640"/>
        </p:xfrm>
        <a:graphic>
          <a:graphicData uri="http://schemas.openxmlformats.org/presentationml/2006/ole">
            <p:oleObj spid="_x0000_s1028" name="Equation" r:id="rId5" imgW="253800" imgH="203040" progId="Equation.DSMT4">
              <p:embed/>
            </p:oleObj>
          </a:graphicData>
        </a:graphic>
      </p:graphicFrame>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#3</a:t>
            </a:r>
            <a:endParaRPr lang="en-US" b="1" dirty="0"/>
          </a:p>
        </p:txBody>
      </p:sp>
      <p:sp>
        <p:nvSpPr>
          <p:cNvPr id="3" name="Content Placeholder 2"/>
          <p:cNvSpPr>
            <a:spLocks noGrp="1"/>
          </p:cNvSpPr>
          <p:nvPr>
            <p:ph idx="1"/>
          </p:nvPr>
        </p:nvSpPr>
        <p:spPr/>
        <p:txBody>
          <a:bodyPr/>
          <a:lstStyle/>
          <a:p>
            <a:r>
              <a:rPr lang="en-US" dirty="0" smtClean="0"/>
              <a:t>A rectangular prism (Think shoe box) has dimensions 4 inches by 5 inches by 8 inches.  Find the </a:t>
            </a:r>
            <a:r>
              <a:rPr lang="en-US" u="sng" dirty="0" smtClean="0">
                <a:solidFill>
                  <a:srgbClr val="FF0000"/>
                </a:solidFill>
              </a:rPr>
              <a:t>surface area </a:t>
            </a:r>
            <a:r>
              <a:rPr lang="en-US" dirty="0" smtClean="0"/>
              <a:t>of the rectangular prism.</a:t>
            </a: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#4</a:t>
            </a:r>
            <a:endParaRPr lang="en-US" b="1" dirty="0"/>
          </a:p>
        </p:txBody>
      </p:sp>
      <p:sp>
        <p:nvSpPr>
          <p:cNvPr id="3" name="Content Placeholder 2"/>
          <p:cNvSpPr>
            <a:spLocks noGrp="1"/>
          </p:cNvSpPr>
          <p:nvPr>
            <p:ph idx="1"/>
          </p:nvPr>
        </p:nvSpPr>
        <p:spPr>
          <a:xfrm>
            <a:off x="1593437" y="1600200"/>
            <a:ext cx="5110576" cy="4572000"/>
          </a:xfrm>
        </p:spPr>
        <p:txBody>
          <a:bodyPr/>
          <a:lstStyle/>
          <a:p>
            <a:r>
              <a:rPr lang="en-US" dirty="0" smtClean="0"/>
              <a:t>Sam is going to visit his friend Sally.  He decides that he’ll stop by Sheets to pick up a tasty treat, and then walk past 7-11 on the way to Sally’s house.  On the way home, he’ll take the shortest path home-the one past the Wawa.</a:t>
            </a:r>
            <a:endParaRPr lang="en-US" dirty="0"/>
          </a:p>
        </p:txBody>
      </p:sp>
      <p:pic>
        <p:nvPicPr>
          <p:cNvPr id="18433" name="Picture 1"/>
          <p:cNvPicPr>
            <a:picLocks noChangeAspect="1" noChangeArrowheads="1"/>
          </p:cNvPicPr>
          <p:nvPr/>
        </p:nvPicPr>
        <p:blipFill>
          <a:blip r:embed="rId2" cstate="print"/>
          <a:srcRect/>
          <a:stretch>
            <a:fillRect/>
          </a:stretch>
        </p:blipFill>
        <p:spPr bwMode="auto">
          <a:xfrm>
            <a:off x="6856412" y="1371600"/>
            <a:ext cx="4724400" cy="4324350"/>
          </a:xfrm>
          <a:prstGeom prst="rect">
            <a:avLst/>
          </a:prstGeom>
          <a:noFill/>
          <a:ln w="9525">
            <a:noFill/>
            <a:miter lim="800000"/>
            <a:headEnd/>
            <a:tailEnd/>
          </a:ln>
          <a:effectLst/>
        </p:spPr>
      </p:pic>
      <p:sp>
        <p:nvSpPr>
          <p:cNvPr id="9" name="TextBox 8"/>
          <p:cNvSpPr txBox="1"/>
          <p:nvPr/>
        </p:nvSpPr>
        <p:spPr>
          <a:xfrm>
            <a:off x="7847012" y="4572000"/>
            <a:ext cx="685800" cy="381000"/>
          </a:xfrm>
          <a:prstGeom prst="rect">
            <a:avLst/>
          </a:prstGeom>
          <a:noFill/>
        </p:spPr>
        <p:txBody>
          <a:bodyPr wrap="square" rtlCol="0">
            <a:spAutoFit/>
          </a:bodyPr>
          <a:lstStyle/>
          <a:p>
            <a:r>
              <a:rPr lang="en-US" b="1" dirty="0" smtClean="0">
                <a:solidFill>
                  <a:srgbClr val="FF0000"/>
                </a:solidFill>
              </a:rPr>
              <a:t>SAM</a:t>
            </a:r>
            <a:endParaRPr lang="en-US" b="1" dirty="0">
              <a:solidFill>
                <a:srgbClr val="FF0000"/>
              </a:solidFill>
            </a:endParaRPr>
          </a:p>
        </p:txBody>
      </p:sp>
      <p:sp>
        <p:nvSpPr>
          <p:cNvPr id="10" name="TextBox 9"/>
          <p:cNvSpPr txBox="1"/>
          <p:nvPr/>
        </p:nvSpPr>
        <p:spPr>
          <a:xfrm>
            <a:off x="9904412" y="4572000"/>
            <a:ext cx="1143000" cy="369332"/>
          </a:xfrm>
          <a:prstGeom prst="rect">
            <a:avLst/>
          </a:prstGeom>
          <a:noFill/>
        </p:spPr>
        <p:txBody>
          <a:bodyPr wrap="square" rtlCol="0">
            <a:spAutoFit/>
          </a:bodyPr>
          <a:lstStyle/>
          <a:p>
            <a:r>
              <a:rPr lang="en-US" b="1" dirty="0" smtClean="0">
                <a:solidFill>
                  <a:srgbClr val="FF0000"/>
                </a:solidFill>
              </a:rPr>
              <a:t>SHEETS</a:t>
            </a:r>
            <a:endParaRPr lang="en-US" b="1" dirty="0">
              <a:solidFill>
                <a:srgbClr val="FF0000"/>
              </a:solidFill>
            </a:endParaRPr>
          </a:p>
        </p:txBody>
      </p:sp>
      <p:sp>
        <p:nvSpPr>
          <p:cNvPr id="11" name="TextBox 10"/>
          <p:cNvSpPr txBox="1"/>
          <p:nvPr/>
        </p:nvSpPr>
        <p:spPr>
          <a:xfrm>
            <a:off x="10361612" y="3048000"/>
            <a:ext cx="685800" cy="381000"/>
          </a:xfrm>
          <a:prstGeom prst="rect">
            <a:avLst/>
          </a:prstGeom>
          <a:noFill/>
        </p:spPr>
        <p:txBody>
          <a:bodyPr wrap="square" rtlCol="0">
            <a:spAutoFit/>
          </a:bodyPr>
          <a:lstStyle/>
          <a:p>
            <a:r>
              <a:rPr lang="en-US" b="1" dirty="0" smtClean="0">
                <a:solidFill>
                  <a:srgbClr val="FF0000"/>
                </a:solidFill>
              </a:rPr>
              <a:t>7-11</a:t>
            </a:r>
            <a:endParaRPr lang="en-US" b="1" dirty="0">
              <a:solidFill>
                <a:srgbClr val="FF0000"/>
              </a:solidFill>
            </a:endParaRPr>
          </a:p>
        </p:txBody>
      </p:sp>
      <p:sp>
        <p:nvSpPr>
          <p:cNvPr id="12" name="TextBox 11"/>
          <p:cNvSpPr txBox="1"/>
          <p:nvPr/>
        </p:nvSpPr>
        <p:spPr>
          <a:xfrm>
            <a:off x="9904412" y="1524000"/>
            <a:ext cx="1143000" cy="369332"/>
          </a:xfrm>
          <a:prstGeom prst="rect">
            <a:avLst/>
          </a:prstGeom>
          <a:noFill/>
        </p:spPr>
        <p:txBody>
          <a:bodyPr wrap="square" rtlCol="0">
            <a:spAutoFit/>
          </a:bodyPr>
          <a:lstStyle/>
          <a:p>
            <a:r>
              <a:rPr lang="en-US" b="1" dirty="0" smtClean="0">
                <a:solidFill>
                  <a:srgbClr val="FF0000"/>
                </a:solidFill>
              </a:rPr>
              <a:t>SALLY</a:t>
            </a:r>
            <a:endParaRPr lang="en-US" b="1" dirty="0">
              <a:solidFill>
                <a:srgbClr val="FF0000"/>
              </a:solidFill>
            </a:endParaRPr>
          </a:p>
        </p:txBody>
      </p:sp>
      <p:sp>
        <p:nvSpPr>
          <p:cNvPr id="13" name="TextBox 12"/>
          <p:cNvSpPr txBox="1"/>
          <p:nvPr/>
        </p:nvSpPr>
        <p:spPr>
          <a:xfrm>
            <a:off x="8075612" y="2895600"/>
            <a:ext cx="990600" cy="369332"/>
          </a:xfrm>
          <a:prstGeom prst="rect">
            <a:avLst/>
          </a:prstGeom>
          <a:noFill/>
        </p:spPr>
        <p:txBody>
          <a:bodyPr wrap="square" rtlCol="0">
            <a:spAutoFit/>
          </a:bodyPr>
          <a:lstStyle/>
          <a:p>
            <a:r>
              <a:rPr lang="en-US" b="1" dirty="0" smtClean="0">
                <a:solidFill>
                  <a:srgbClr val="FF0000"/>
                </a:solidFill>
              </a:rPr>
              <a:t>WAWA</a:t>
            </a:r>
            <a:endParaRPr lang="en-US" b="1" dirty="0">
              <a:solidFill>
                <a:srgbClr val="FF0000"/>
              </a:solidFill>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#4 (Continued)</a:t>
            </a:r>
            <a:endParaRPr lang="en-US" b="1" dirty="0"/>
          </a:p>
        </p:txBody>
      </p:sp>
      <p:sp>
        <p:nvSpPr>
          <p:cNvPr id="3" name="Content Placeholder 2"/>
          <p:cNvSpPr>
            <a:spLocks noGrp="1"/>
          </p:cNvSpPr>
          <p:nvPr>
            <p:ph idx="1"/>
          </p:nvPr>
        </p:nvSpPr>
        <p:spPr>
          <a:xfrm>
            <a:off x="1593437" y="1600200"/>
            <a:ext cx="5110576" cy="4572000"/>
          </a:xfrm>
        </p:spPr>
        <p:txBody>
          <a:bodyPr>
            <a:normAutofit lnSpcReduction="10000"/>
          </a:bodyPr>
          <a:lstStyle/>
          <a:p>
            <a:r>
              <a:rPr lang="en-US" dirty="0" smtClean="0"/>
              <a:t>A.	If every unit on the grid 	corresponds to one 	block, how many blocks 	will Sam walk on the way 	to Sally’s house?</a:t>
            </a:r>
          </a:p>
          <a:p>
            <a:r>
              <a:rPr lang="en-US" dirty="0" smtClean="0"/>
              <a:t>B.	Again, assuming that 	each unit on the grid 	corresponds to one 	block, how many blocks 	will he walk on the way 	home from Sally’s 	house?</a:t>
            </a:r>
            <a:endParaRPr lang="en-US" dirty="0"/>
          </a:p>
        </p:txBody>
      </p:sp>
      <p:pic>
        <p:nvPicPr>
          <p:cNvPr id="18433" name="Picture 1"/>
          <p:cNvPicPr>
            <a:picLocks noChangeAspect="1" noChangeArrowheads="1"/>
          </p:cNvPicPr>
          <p:nvPr/>
        </p:nvPicPr>
        <p:blipFill>
          <a:blip r:embed="rId2" cstate="print"/>
          <a:srcRect/>
          <a:stretch>
            <a:fillRect/>
          </a:stretch>
        </p:blipFill>
        <p:spPr bwMode="auto">
          <a:xfrm>
            <a:off x="6856412" y="1371600"/>
            <a:ext cx="4724400" cy="4324350"/>
          </a:xfrm>
          <a:prstGeom prst="rect">
            <a:avLst/>
          </a:prstGeom>
          <a:noFill/>
          <a:ln w="9525">
            <a:noFill/>
            <a:miter lim="800000"/>
            <a:headEnd/>
            <a:tailEnd/>
          </a:ln>
          <a:effectLst/>
        </p:spPr>
      </p:pic>
      <p:sp>
        <p:nvSpPr>
          <p:cNvPr id="9" name="TextBox 8"/>
          <p:cNvSpPr txBox="1"/>
          <p:nvPr/>
        </p:nvSpPr>
        <p:spPr>
          <a:xfrm>
            <a:off x="7847012" y="4572000"/>
            <a:ext cx="685800" cy="381000"/>
          </a:xfrm>
          <a:prstGeom prst="rect">
            <a:avLst/>
          </a:prstGeom>
          <a:noFill/>
        </p:spPr>
        <p:txBody>
          <a:bodyPr wrap="square" rtlCol="0">
            <a:spAutoFit/>
          </a:bodyPr>
          <a:lstStyle/>
          <a:p>
            <a:r>
              <a:rPr lang="en-US" b="1" dirty="0" smtClean="0">
                <a:solidFill>
                  <a:srgbClr val="FF0000"/>
                </a:solidFill>
              </a:rPr>
              <a:t>SAM</a:t>
            </a:r>
            <a:endParaRPr lang="en-US" b="1" dirty="0">
              <a:solidFill>
                <a:srgbClr val="FF0000"/>
              </a:solidFill>
            </a:endParaRPr>
          </a:p>
        </p:txBody>
      </p:sp>
      <p:sp>
        <p:nvSpPr>
          <p:cNvPr id="10" name="TextBox 9"/>
          <p:cNvSpPr txBox="1"/>
          <p:nvPr/>
        </p:nvSpPr>
        <p:spPr>
          <a:xfrm>
            <a:off x="9904412" y="4572000"/>
            <a:ext cx="1143000" cy="369332"/>
          </a:xfrm>
          <a:prstGeom prst="rect">
            <a:avLst/>
          </a:prstGeom>
          <a:noFill/>
        </p:spPr>
        <p:txBody>
          <a:bodyPr wrap="square" rtlCol="0">
            <a:spAutoFit/>
          </a:bodyPr>
          <a:lstStyle/>
          <a:p>
            <a:r>
              <a:rPr lang="en-US" b="1" dirty="0" smtClean="0">
                <a:solidFill>
                  <a:srgbClr val="FF0000"/>
                </a:solidFill>
              </a:rPr>
              <a:t>SHEETS</a:t>
            </a:r>
            <a:endParaRPr lang="en-US" b="1" dirty="0">
              <a:solidFill>
                <a:srgbClr val="FF0000"/>
              </a:solidFill>
            </a:endParaRPr>
          </a:p>
        </p:txBody>
      </p:sp>
      <p:sp>
        <p:nvSpPr>
          <p:cNvPr id="11" name="TextBox 10"/>
          <p:cNvSpPr txBox="1"/>
          <p:nvPr/>
        </p:nvSpPr>
        <p:spPr>
          <a:xfrm>
            <a:off x="10361612" y="3048000"/>
            <a:ext cx="685800" cy="381000"/>
          </a:xfrm>
          <a:prstGeom prst="rect">
            <a:avLst/>
          </a:prstGeom>
          <a:noFill/>
        </p:spPr>
        <p:txBody>
          <a:bodyPr wrap="square" rtlCol="0">
            <a:spAutoFit/>
          </a:bodyPr>
          <a:lstStyle/>
          <a:p>
            <a:r>
              <a:rPr lang="en-US" b="1" dirty="0" smtClean="0">
                <a:solidFill>
                  <a:srgbClr val="FF0000"/>
                </a:solidFill>
              </a:rPr>
              <a:t>7-11</a:t>
            </a:r>
            <a:endParaRPr lang="en-US" b="1" dirty="0">
              <a:solidFill>
                <a:srgbClr val="FF0000"/>
              </a:solidFill>
            </a:endParaRPr>
          </a:p>
        </p:txBody>
      </p:sp>
      <p:sp>
        <p:nvSpPr>
          <p:cNvPr id="12" name="TextBox 11"/>
          <p:cNvSpPr txBox="1"/>
          <p:nvPr/>
        </p:nvSpPr>
        <p:spPr>
          <a:xfrm>
            <a:off x="9904412" y="1524000"/>
            <a:ext cx="1143000" cy="369332"/>
          </a:xfrm>
          <a:prstGeom prst="rect">
            <a:avLst/>
          </a:prstGeom>
          <a:noFill/>
        </p:spPr>
        <p:txBody>
          <a:bodyPr wrap="square" rtlCol="0">
            <a:spAutoFit/>
          </a:bodyPr>
          <a:lstStyle/>
          <a:p>
            <a:r>
              <a:rPr lang="en-US" b="1" dirty="0" smtClean="0">
                <a:solidFill>
                  <a:srgbClr val="FF0000"/>
                </a:solidFill>
              </a:rPr>
              <a:t>SALLY</a:t>
            </a:r>
            <a:endParaRPr lang="en-US" b="1" dirty="0">
              <a:solidFill>
                <a:srgbClr val="FF0000"/>
              </a:solidFill>
            </a:endParaRPr>
          </a:p>
        </p:txBody>
      </p:sp>
      <p:sp>
        <p:nvSpPr>
          <p:cNvPr id="13" name="TextBox 12"/>
          <p:cNvSpPr txBox="1"/>
          <p:nvPr/>
        </p:nvSpPr>
        <p:spPr>
          <a:xfrm>
            <a:off x="8075612" y="2895600"/>
            <a:ext cx="990600" cy="369332"/>
          </a:xfrm>
          <a:prstGeom prst="rect">
            <a:avLst/>
          </a:prstGeom>
          <a:noFill/>
        </p:spPr>
        <p:txBody>
          <a:bodyPr wrap="square" rtlCol="0">
            <a:spAutoFit/>
          </a:bodyPr>
          <a:lstStyle/>
          <a:p>
            <a:r>
              <a:rPr lang="en-US" b="1" dirty="0" smtClean="0">
                <a:solidFill>
                  <a:srgbClr val="FF0000"/>
                </a:solidFill>
              </a:rPr>
              <a:t>WAWA</a:t>
            </a:r>
            <a:endParaRPr lang="en-US" b="1" dirty="0">
              <a:solidFill>
                <a:srgbClr val="FF0000"/>
              </a:solidFill>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#4 (Concluded)</a:t>
            </a:r>
            <a:endParaRPr lang="en-US" b="1" dirty="0"/>
          </a:p>
        </p:txBody>
      </p:sp>
      <p:sp>
        <p:nvSpPr>
          <p:cNvPr id="3" name="Content Placeholder 2"/>
          <p:cNvSpPr>
            <a:spLocks noGrp="1"/>
          </p:cNvSpPr>
          <p:nvPr>
            <p:ph idx="1"/>
          </p:nvPr>
        </p:nvSpPr>
        <p:spPr>
          <a:xfrm>
            <a:off x="1593437" y="1600200"/>
            <a:ext cx="5110576" cy="4572000"/>
          </a:xfrm>
        </p:spPr>
        <p:txBody>
          <a:bodyPr/>
          <a:lstStyle/>
          <a:p>
            <a:r>
              <a:rPr lang="en-US" dirty="0" smtClean="0"/>
              <a:t>C.	As Sam is walking home, 	he decides to stop at 	Wawa (after all, it’s 	Hoagie Fest!).  Wawa is 	exactly half way from 	Sally’s house to his 	house.  Give the 	coordinates for Wawa.</a:t>
            </a:r>
            <a:endParaRPr lang="en-US" dirty="0"/>
          </a:p>
        </p:txBody>
      </p:sp>
      <p:pic>
        <p:nvPicPr>
          <p:cNvPr id="18433" name="Picture 1"/>
          <p:cNvPicPr>
            <a:picLocks noChangeAspect="1" noChangeArrowheads="1"/>
          </p:cNvPicPr>
          <p:nvPr/>
        </p:nvPicPr>
        <p:blipFill>
          <a:blip r:embed="rId2" cstate="print"/>
          <a:srcRect/>
          <a:stretch>
            <a:fillRect/>
          </a:stretch>
        </p:blipFill>
        <p:spPr bwMode="auto">
          <a:xfrm>
            <a:off x="6856412" y="1371600"/>
            <a:ext cx="4724400" cy="4324350"/>
          </a:xfrm>
          <a:prstGeom prst="rect">
            <a:avLst/>
          </a:prstGeom>
          <a:noFill/>
          <a:ln w="9525">
            <a:noFill/>
            <a:miter lim="800000"/>
            <a:headEnd/>
            <a:tailEnd/>
          </a:ln>
          <a:effectLst/>
        </p:spPr>
      </p:pic>
      <p:sp>
        <p:nvSpPr>
          <p:cNvPr id="9" name="TextBox 8"/>
          <p:cNvSpPr txBox="1"/>
          <p:nvPr/>
        </p:nvSpPr>
        <p:spPr>
          <a:xfrm>
            <a:off x="7847012" y="4572000"/>
            <a:ext cx="685800" cy="381000"/>
          </a:xfrm>
          <a:prstGeom prst="rect">
            <a:avLst/>
          </a:prstGeom>
          <a:noFill/>
        </p:spPr>
        <p:txBody>
          <a:bodyPr wrap="square" rtlCol="0">
            <a:spAutoFit/>
          </a:bodyPr>
          <a:lstStyle/>
          <a:p>
            <a:r>
              <a:rPr lang="en-US" b="1" dirty="0" smtClean="0">
                <a:solidFill>
                  <a:srgbClr val="FF0000"/>
                </a:solidFill>
              </a:rPr>
              <a:t>SAM</a:t>
            </a:r>
            <a:endParaRPr lang="en-US" b="1" dirty="0">
              <a:solidFill>
                <a:srgbClr val="FF0000"/>
              </a:solidFill>
            </a:endParaRPr>
          </a:p>
        </p:txBody>
      </p:sp>
      <p:sp>
        <p:nvSpPr>
          <p:cNvPr id="10" name="TextBox 9"/>
          <p:cNvSpPr txBox="1"/>
          <p:nvPr/>
        </p:nvSpPr>
        <p:spPr>
          <a:xfrm>
            <a:off x="9904412" y="4572000"/>
            <a:ext cx="1143000" cy="369332"/>
          </a:xfrm>
          <a:prstGeom prst="rect">
            <a:avLst/>
          </a:prstGeom>
          <a:noFill/>
        </p:spPr>
        <p:txBody>
          <a:bodyPr wrap="square" rtlCol="0">
            <a:spAutoFit/>
          </a:bodyPr>
          <a:lstStyle/>
          <a:p>
            <a:r>
              <a:rPr lang="en-US" b="1" dirty="0" smtClean="0">
                <a:solidFill>
                  <a:srgbClr val="FF0000"/>
                </a:solidFill>
              </a:rPr>
              <a:t>SHEETS</a:t>
            </a:r>
            <a:endParaRPr lang="en-US" b="1" dirty="0">
              <a:solidFill>
                <a:srgbClr val="FF0000"/>
              </a:solidFill>
            </a:endParaRPr>
          </a:p>
        </p:txBody>
      </p:sp>
      <p:sp>
        <p:nvSpPr>
          <p:cNvPr id="11" name="TextBox 10"/>
          <p:cNvSpPr txBox="1"/>
          <p:nvPr/>
        </p:nvSpPr>
        <p:spPr>
          <a:xfrm>
            <a:off x="10361612" y="3048000"/>
            <a:ext cx="685800" cy="381000"/>
          </a:xfrm>
          <a:prstGeom prst="rect">
            <a:avLst/>
          </a:prstGeom>
          <a:noFill/>
        </p:spPr>
        <p:txBody>
          <a:bodyPr wrap="square" rtlCol="0">
            <a:spAutoFit/>
          </a:bodyPr>
          <a:lstStyle/>
          <a:p>
            <a:r>
              <a:rPr lang="en-US" b="1" dirty="0" smtClean="0">
                <a:solidFill>
                  <a:srgbClr val="FF0000"/>
                </a:solidFill>
              </a:rPr>
              <a:t>7-11</a:t>
            </a:r>
            <a:endParaRPr lang="en-US" b="1" dirty="0">
              <a:solidFill>
                <a:srgbClr val="FF0000"/>
              </a:solidFill>
            </a:endParaRPr>
          </a:p>
        </p:txBody>
      </p:sp>
      <p:sp>
        <p:nvSpPr>
          <p:cNvPr id="12" name="TextBox 11"/>
          <p:cNvSpPr txBox="1"/>
          <p:nvPr/>
        </p:nvSpPr>
        <p:spPr>
          <a:xfrm>
            <a:off x="9904412" y="1524000"/>
            <a:ext cx="1143000" cy="369332"/>
          </a:xfrm>
          <a:prstGeom prst="rect">
            <a:avLst/>
          </a:prstGeom>
          <a:noFill/>
        </p:spPr>
        <p:txBody>
          <a:bodyPr wrap="square" rtlCol="0">
            <a:spAutoFit/>
          </a:bodyPr>
          <a:lstStyle/>
          <a:p>
            <a:r>
              <a:rPr lang="en-US" b="1" dirty="0" smtClean="0">
                <a:solidFill>
                  <a:srgbClr val="FF0000"/>
                </a:solidFill>
              </a:rPr>
              <a:t>SALLY</a:t>
            </a:r>
            <a:endParaRPr lang="en-US" b="1" dirty="0">
              <a:solidFill>
                <a:srgbClr val="FF0000"/>
              </a:solidFill>
            </a:endParaRPr>
          </a:p>
        </p:txBody>
      </p:sp>
      <p:sp>
        <p:nvSpPr>
          <p:cNvPr id="13" name="TextBox 12"/>
          <p:cNvSpPr txBox="1"/>
          <p:nvPr/>
        </p:nvSpPr>
        <p:spPr>
          <a:xfrm>
            <a:off x="8075612" y="2895600"/>
            <a:ext cx="990600" cy="369332"/>
          </a:xfrm>
          <a:prstGeom prst="rect">
            <a:avLst/>
          </a:prstGeom>
          <a:noFill/>
        </p:spPr>
        <p:txBody>
          <a:bodyPr wrap="square" rtlCol="0">
            <a:spAutoFit/>
          </a:bodyPr>
          <a:lstStyle/>
          <a:p>
            <a:r>
              <a:rPr lang="en-US" b="1" dirty="0" smtClean="0">
                <a:solidFill>
                  <a:srgbClr val="FF0000"/>
                </a:solidFill>
              </a:rPr>
              <a:t>WAWA</a:t>
            </a:r>
            <a:endParaRPr lang="en-US" b="1" dirty="0">
              <a:solidFill>
                <a:srgbClr val="FF0000"/>
              </a:solidFill>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#5</a:t>
            </a:r>
            <a:endParaRPr lang="en-US" b="1" dirty="0"/>
          </a:p>
        </p:txBody>
      </p:sp>
      <p:sp>
        <p:nvSpPr>
          <p:cNvPr id="3" name="Content Placeholder 2"/>
          <p:cNvSpPr>
            <a:spLocks noGrp="1"/>
          </p:cNvSpPr>
          <p:nvPr>
            <p:ph idx="1"/>
          </p:nvPr>
        </p:nvSpPr>
        <p:spPr/>
        <p:txBody>
          <a:bodyPr>
            <a:normAutofit lnSpcReduction="10000"/>
          </a:bodyPr>
          <a:lstStyle/>
          <a:p>
            <a:r>
              <a:rPr lang="en-US" dirty="0" smtClean="0"/>
              <a:t>Stella is making a case to hold her beanie babies (seems Stella is stuck in the 90s </a:t>
            </a:r>
            <a:r>
              <a:rPr lang="en-US" dirty="0" smtClean="0">
                <a:sym typeface="Wingdings" pitchFamily="2" charset="2"/>
              </a:rPr>
              <a:t>).  She decides that the bottom of the case needs to be made from regular plywood that she can buy from Lowes at a cost of $.10 per square inch.  The sides of the case are going to be made from decorative linoleum, that Stella has chosen to reflect her eclectic artistic tastes.  She will buy this material from a local builder at a cost of $.20 per square inch.  Stella determines that the base of her case must be a square that measures 20 inches per side.  She decides that the sides of the case must be 30 inches high.  She will NOT put a lid on her case—after all, beanie babies must be fee to enjoy the view of the world!</a:t>
            </a:r>
            <a:endParaRPr lang="en-US" dirty="0"/>
          </a:p>
        </p:txBody>
      </p:sp>
      <p:pic>
        <p:nvPicPr>
          <p:cNvPr id="4" name="Picture 3" descr="bbaby.png"/>
          <p:cNvPicPr>
            <a:picLocks noChangeAspect="1"/>
          </p:cNvPicPr>
          <p:nvPr/>
        </p:nvPicPr>
        <p:blipFill>
          <a:blip r:embed="rId2" cstate="print"/>
          <a:stretch>
            <a:fillRect/>
          </a:stretch>
        </p:blipFill>
        <p:spPr>
          <a:xfrm>
            <a:off x="2284412" y="0"/>
            <a:ext cx="1390900" cy="1447800"/>
          </a:xfrm>
          <a:prstGeom prst="rect">
            <a:avLst/>
          </a:prstGeom>
        </p:spPr>
      </p:pic>
      <p:pic>
        <p:nvPicPr>
          <p:cNvPr id="5" name="Picture 4" descr="bbaby.png"/>
          <p:cNvPicPr>
            <a:picLocks noChangeAspect="1"/>
          </p:cNvPicPr>
          <p:nvPr/>
        </p:nvPicPr>
        <p:blipFill>
          <a:blip r:embed="rId2" cstate="print"/>
          <a:stretch>
            <a:fillRect/>
          </a:stretch>
        </p:blipFill>
        <p:spPr>
          <a:xfrm>
            <a:off x="9066212" y="0"/>
            <a:ext cx="1390900" cy="144780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Math 16x9">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20C675A-9AD3-40BB-AC57-0E9EFA3E4FB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383</Words>
  <Application>Microsoft Office PowerPoint</Application>
  <PresentationFormat>Custom</PresentationFormat>
  <Paragraphs>51</Paragraphs>
  <Slides>10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Math 16x9</vt:lpstr>
      <vt:lpstr>Equation</vt:lpstr>
      <vt:lpstr>Five with Ferster Day 2</vt:lpstr>
      <vt:lpstr>Another Set of problems dealing with 2 dimensional Geometry!</vt:lpstr>
      <vt:lpstr>Problem #1</vt:lpstr>
      <vt:lpstr>Problem #2</vt:lpstr>
      <vt:lpstr>Problem #3</vt:lpstr>
      <vt:lpstr>Problem #4</vt:lpstr>
      <vt:lpstr>Problem #4 (Continued)</vt:lpstr>
      <vt:lpstr>Problem #4 (Concluded)</vt:lpstr>
      <vt:lpstr>Problem #5</vt:lpstr>
      <vt:lpstr>Problem #5 (Concluded)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2013-07-28T12:27:08Z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TC027879479991</vt:lpwstr>
  </property>
</Properties>
</file>