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257" r:id="rId2"/>
    <p:sldId id="258" r:id="rId3"/>
    <p:sldId id="334" r:id="rId4"/>
    <p:sldId id="336" r:id="rId5"/>
    <p:sldId id="337" r:id="rId6"/>
    <p:sldId id="338" r:id="rId7"/>
    <p:sldId id="339" r:id="rId8"/>
    <p:sldId id="341" r:id="rId9"/>
    <p:sldId id="342" r:id="rId10"/>
    <p:sldId id="340" r:id="rId11"/>
    <p:sldId id="343" r:id="rId12"/>
    <p:sldId id="346" r:id="rId13"/>
    <p:sldId id="347" r:id="rId14"/>
    <p:sldId id="344" r:id="rId15"/>
    <p:sldId id="345" r:id="rId16"/>
    <p:sldId id="349" r:id="rId17"/>
    <p:sldId id="350" r:id="rId18"/>
    <p:sldId id="351" r:id="rId19"/>
    <p:sldId id="352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5" r:id="rId31"/>
    <p:sldId id="364" r:id="rId32"/>
    <p:sldId id="366" r:id="rId33"/>
    <p:sldId id="367" r:id="rId34"/>
    <p:sldId id="368" r:id="rId35"/>
    <p:sldId id="369" r:id="rId36"/>
    <p:sldId id="370" r:id="rId37"/>
    <p:sldId id="372" r:id="rId38"/>
    <p:sldId id="373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381" r:id="rId47"/>
    <p:sldId id="383" r:id="rId48"/>
    <p:sldId id="384" r:id="rId49"/>
    <p:sldId id="385" r:id="rId50"/>
    <p:sldId id="386" r:id="rId51"/>
    <p:sldId id="387" r:id="rId52"/>
    <p:sldId id="332" r:id="rId53"/>
    <p:sldId id="333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EF16-EA2A-4C49-B47A-E8750D5CC83C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D266-22F9-429A-9AFB-6E8C802DA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4052-0306-4DBC-9034-693F7C97E84F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DFBC-C06D-4D12-8EDA-526C55B184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F0BE0-3DA9-4EDE-946A-1F899D002EA8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43C34F-6DDE-4166-8F75-972DE5AD95E2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3C4C82-D5A3-4A70-B560-2668F210B17E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56AAC5-0E91-433A-B604-2B385EBF4A3C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60, 136, 74, 106, 122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7DFBC-C06D-4D12-8EDA-526C55B18444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C1ED7-7A67-4244-BCFA-B5C8D3351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Mrs. McConaughy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Geometry:  Circles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78749-D56E-4F9F-A6CA-DEE5C5D5F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7/25/2013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27.png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image" Target="../media/image46.png"/><Relationship Id="rId9" Type="http://schemas.openxmlformats.org/officeDocument/2006/relationships/oleObject" Target="../embeddings/oleObject27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2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36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95.gif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image" Target="../media/image95.gif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Measuring Arcs and Angles in </a:t>
            </a:r>
            <a:r>
              <a:rPr lang="en-US" sz="5400" b="1" smtClean="0">
                <a:solidFill>
                  <a:schemeClr val="accent3">
                    <a:lumMod val="50000"/>
                  </a:schemeClr>
                </a:solidFill>
              </a:rPr>
              <a:t>a Circle</a:t>
            </a:r>
            <a:endParaRPr lang="en-US" sz="5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en-US" sz="5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SECONDARY LEVEL</a:t>
            </a:r>
          </a:p>
          <a:p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Session #1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Presented by: Dr. Del Ferster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Immaculata Week 2013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July 29—August 2, 2013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chemeClr val="accent1"/>
                </a:solidFill>
              </a:rPr>
              <a:t>Central Angle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FF0000"/>
                </a:solidFill>
              </a:rPr>
              <a:t>central angle </a:t>
            </a:r>
            <a:r>
              <a:rPr lang="en-US" sz="2800" dirty="0" smtClean="0"/>
              <a:t>has the center of the circle as its vertex.</a:t>
            </a:r>
          </a:p>
          <a:p>
            <a:pPr eaLnBrk="1" hangingPunct="1">
              <a:defRPr/>
            </a:pPr>
            <a:r>
              <a:rPr lang="en-US" sz="2800" dirty="0" smtClean="0"/>
              <a:t>Its sides are made up of two radii.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57200" y="5105400"/>
          <a:ext cx="4458511" cy="523875"/>
        </p:xfrm>
        <a:graphic>
          <a:graphicData uri="http://schemas.openxmlformats.org/presentationml/2006/ole">
            <p:oleObj spid="_x0000_s147458" name="Equation" r:id="rId4" imgW="1511300" imgH="177800" progId="Equation.3">
              <p:embed/>
            </p:oleObj>
          </a:graphicData>
        </a:graphic>
      </p:graphicFrame>
      <p:pic>
        <p:nvPicPr>
          <p:cNvPr id="103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676400"/>
            <a:ext cx="3793162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3581400" cy="3459702"/>
          </a:xfr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9900"/>
                </a:solidFill>
              </a:rPr>
              <a:t>Inscribed Angle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9600" y="1371600"/>
            <a:ext cx="4038600" cy="4525962"/>
          </a:xfrm>
        </p:spPr>
        <p:txBody>
          <a:bodyPr>
            <a:normAutofit/>
          </a:bodyPr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3200" dirty="0" smtClean="0"/>
              <a:t>An angle whose vertex is </a:t>
            </a:r>
            <a:r>
              <a:rPr lang="en-US" sz="3200" b="1" dirty="0" smtClean="0">
                <a:solidFill>
                  <a:srgbClr val="FF0000"/>
                </a:solidFill>
              </a:rPr>
              <a:t>on</a:t>
            </a:r>
            <a:r>
              <a:rPr lang="en-US" sz="3200" dirty="0" smtClean="0"/>
              <a:t> a circle and whose sides are determined by two chords.</a:t>
            </a:r>
          </a:p>
          <a:p>
            <a:pPr eaLnBrk="1" hangingPunct="1"/>
            <a:r>
              <a:rPr lang="en-US" sz="3200" dirty="0" smtClean="0"/>
              <a:t>           is an </a:t>
            </a:r>
            <a:r>
              <a:rPr lang="en-US" sz="3200" b="1" dirty="0" smtClean="0">
                <a:solidFill>
                  <a:srgbClr val="FF0000"/>
                </a:solidFill>
              </a:rPr>
              <a:t>inscribed angle </a:t>
            </a:r>
          </a:p>
          <a:p>
            <a:pPr eaLnBrk="1" hangingPunct="1"/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6800" y="4800600"/>
          <a:ext cx="1300163" cy="533400"/>
        </p:xfrm>
        <a:graphic>
          <a:graphicData uri="http://schemas.openxmlformats.org/presentationml/2006/ole">
            <p:oleObj spid="_x0000_s150530" name="Equation" r:id="rId4" imgW="495000" imgH="2030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4953000" cy="455949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portion of the circumference of the circle consisting of two points on the circle and all the points on the circle needed to connect them by a single path.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Example:</a:t>
            </a:r>
            <a:endParaRPr lang="en-US" dirty="0" smtClean="0">
              <a:solidFill>
                <a:srgbClr val="12C2C6"/>
              </a:solidFill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Arc</a:t>
            </a:r>
          </a:p>
        </p:txBody>
      </p:sp>
      <p:pic>
        <p:nvPicPr>
          <p:cNvPr id="13316" name="Picture 5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066800"/>
            <a:ext cx="3810000" cy="3633787"/>
          </a:xfrm>
          <a:noFill/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438400" y="4724400"/>
          <a:ext cx="838200" cy="754380"/>
        </p:xfrm>
        <a:graphic>
          <a:graphicData uri="http://schemas.openxmlformats.org/presentationml/2006/ole">
            <p:oleObj spid="_x0000_s176130" name="Equation" r:id="rId4" imgW="253800" imgH="2286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676399"/>
            <a:ext cx="3048000" cy="2944427"/>
          </a:xfr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9900"/>
                </a:solidFill>
              </a:rPr>
              <a:t>Intercepted Arc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447800"/>
            <a:ext cx="4038600" cy="4525962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3200" dirty="0" smtClean="0"/>
              <a:t>An arc that lies in the interior of angle.</a:t>
            </a:r>
          </a:p>
          <a:p>
            <a:pPr eaLnBrk="1" hangingPunct="1"/>
            <a:endParaRPr lang="en-US" sz="3200" dirty="0" smtClean="0"/>
          </a:p>
          <a:p>
            <a:pPr eaLnBrk="1" hangingPunct="1"/>
            <a:r>
              <a:rPr lang="en-US" sz="3200" dirty="0" smtClean="0"/>
              <a:t>Example: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48000" y="3810000"/>
          <a:ext cx="914400" cy="827314"/>
        </p:xfrm>
        <a:graphic>
          <a:graphicData uri="http://schemas.openxmlformats.org/presentationml/2006/ole">
            <p:oleObj spid="_x0000_s177154" name="Equation" r:id="rId4" imgW="266400" imgH="2412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Minor arc </a:t>
            </a:r>
            <a:r>
              <a:rPr lang="en-US" sz="2800" dirty="0" smtClean="0"/>
              <a:t>– Part of a circle that measures </a:t>
            </a:r>
            <a:r>
              <a:rPr lang="en-US" sz="2800" dirty="0" smtClean="0">
                <a:solidFill>
                  <a:srgbClr val="FF0000"/>
                </a:solidFill>
              </a:rPr>
              <a:t>less than </a:t>
            </a:r>
            <a:r>
              <a:rPr lang="en-US" sz="2800" dirty="0" smtClean="0"/>
              <a:t>180</a:t>
            </a:r>
            <a:r>
              <a:rPr lang="en-US" sz="2800" dirty="0" smtClean="0">
                <a:cs typeface="Tahoma" pitchFamily="34" charset="0"/>
              </a:rPr>
              <a:t>°</a:t>
            </a:r>
            <a:endParaRPr lang="en-US" sz="28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Major arc </a:t>
            </a:r>
            <a:r>
              <a:rPr lang="en-US" sz="2800" dirty="0" smtClean="0"/>
              <a:t>– Part of a circle that measures </a:t>
            </a:r>
            <a:r>
              <a:rPr lang="en-US" sz="2800" dirty="0" smtClean="0">
                <a:solidFill>
                  <a:srgbClr val="FF0000"/>
                </a:solidFill>
              </a:rPr>
              <a:t>between</a:t>
            </a:r>
            <a:r>
              <a:rPr lang="en-US" sz="2800" dirty="0" smtClean="0"/>
              <a:t> 180</a:t>
            </a:r>
            <a:r>
              <a:rPr lang="en-US" sz="2800" dirty="0" smtClean="0">
                <a:cs typeface="Tahoma" pitchFamily="34" charset="0"/>
              </a:rPr>
              <a:t>° and 360°.</a:t>
            </a:r>
            <a:endParaRPr lang="en-US" sz="28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Semicircle</a:t>
            </a:r>
            <a:r>
              <a:rPr lang="en-US" sz="2800" dirty="0" smtClean="0"/>
              <a:t> – An arc whose endpoints are the endpoints of a diameter of the circle. </a:t>
            </a:r>
          </a:p>
          <a:p>
            <a:r>
              <a:rPr lang="en-US" sz="2800" b="1" u="sng" dirty="0" smtClean="0"/>
              <a:t>Note</a:t>
            </a:r>
            <a:r>
              <a:rPr lang="en-US" sz="2800" dirty="0" smtClean="0"/>
              <a:t> : major arcs and semicircles are named with </a:t>
            </a:r>
            <a:r>
              <a:rPr lang="en-US" sz="2800" dirty="0" smtClean="0">
                <a:solidFill>
                  <a:srgbClr val="FF0000"/>
                </a:solidFill>
              </a:rPr>
              <a:t>three</a:t>
            </a:r>
            <a:r>
              <a:rPr lang="en-US" sz="2800" dirty="0" smtClean="0"/>
              <a:t> points and minor arcs are named with </a:t>
            </a:r>
            <a:r>
              <a:rPr lang="en-US" sz="2800" dirty="0" smtClean="0">
                <a:solidFill>
                  <a:srgbClr val="FF0000"/>
                </a:solidFill>
              </a:rPr>
              <a:t>two</a:t>
            </a:r>
            <a:r>
              <a:rPr lang="en-US" sz="2800" dirty="0" smtClean="0"/>
              <a:t> points</a:t>
            </a:r>
            <a:endParaRPr lang="en-US" sz="2800" u="sng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Classifying and Naming Arcs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A look at some Arcs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133600"/>
            <a:ext cx="374332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362200"/>
            <a:ext cx="19050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200400"/>
            <a:ext cx="21336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038600"/>
            <a:ext cx="22098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Angles and Arcs</a:t>
            </a:r>
            <a:br>
              <a:rPr lang="en-US" dirty="0" smtClean="0"/>
            </a:br>
            <a:r>
              <a:rPr lang="en-US" dirty="0" smtClean="0"/>
              <a:t>PART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Central angles and Inscribed angles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Central 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600200"/>
            <a:ext cx="4956175" cy="4800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The vertex of a central angle is at the center of the circle.           is a central angle.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The sides of a central angle are radii of the circle.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/>
              <a:t>          and      )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The measure of the intercepted arc of a central angle is equal to the measure of the central angle.  </a:t>
            </a:r>
            <a:r>
              <a:rPr lang="en-US" sz="2800" dirty="0" smtClean="0"/>
              <a:t>(Measured in degrees)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/>
          </a:p>
          <a:p>
            <a:pPr eaLnBrk="1" hangingPunct="1">
              <a:lnSpc>
                <a:spcPct val="80000"/>
              </a:lnSpc>
            </a:pPr>
            <a:endParaRPr lang="en-US" sz="2100" dirty="0" smtClean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410200" y="1752600"/>
            <a:ext cx="3038475" cy="3722688"/>
            <a:chOff x="5410200" y="1752600"/>
            <a:chExt cx="3038475" cy="3722132"/>
          </a:xfrm>
        </p:grpSpPr>
        <p:pic>
          <p:nvPicPr>
            <p:cNvPr id="820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2133600"/>
              <a:ext cx="3038475" cy="308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2" name="TextBox 14"/>
            <p:cNvSpPr txBox="1">
              <a:spLocks noChangeArrowheads="1"/>
            </p:cNvSpPr>
            <p:nvPr/>
          </p:nvSpPr>
          <p:spPr bwMode="auto">
            <a:xfrm>
              <a:off x="5562600" y="4800600"/>
              <a:ext cx="3385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</a:t>
              </a:r>
            </a:p>
          </p:txBody>
        </p:sp>
        <p:sp>
          <p:nvSpPr>
            <p:cNvPr id="8203" name="TextBox 15"/>
            <p:cNvSpPr txBox="1">
              <a:spLocks noChangeArrowheads="1"/>
            </p:cNvSpPr>
            <p:nvPr/>
          </p:nvSpPr>
          <p:spPr bwMode="auto">
            <a:xfrm>
              <a:off x="6781800" y="1752600"/>
              <a:ext cx="3513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</a:t>
              </a:r>
            </a:p>
          </p:txBody>
        </p:sp>
        <p:sp>
          <p:nvSpPr>
            <p:cNvPr id="8204" name="TextBox 16"/>
            <p:cNvSpPr txBox="1">
              <a:spLocks noChangeArrowheads="1"/>
            </p:cNvSpPr>
            <p:nvPr/>
          </p:nvSpPr>
          <p:spPr bwMode="auto">
            <a:xfrm>
              <a:off x="6934200" y="5105400"/>
              <a:ext cx="3385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</a:p>
          </p:txBody>
        </p:sp>
        <p:sp>
          <p:nvSpPr>
            <p:cNvPr id="8205" name="TextBox 17"/>
            <p:cNvSpPr txBox="1">
              <a:spLocks noChangeArrowheads="1"/>
            </p:cNvSpPr>
            <p:nvPr/>
          </p:nvSpPr>
          <p:spPr bwMode="auto">
            <a:xfrm>
              <a:off x="7010400" y="3657600"/>
              <a:ext cx="3770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8206" name="TextBox 18"/>
            <p:cNvSpPr txBox="1">
              <a:spLocks noChangeArrowheads="1"/>
            </p:cNvSpPr>
            <p:nvPr/>
          </p:nvSpPr>
          <p:spPr bwMode="auto">
            <a:xfrm>
              <a:off x="8001000" y="2286000"/>
              <a:ext cx="3385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V</a:t>
              </a:r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5867400" y="4648200"/>
            <a:ext cx="1066800" cy="457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2286000" y="1981200"/>
          <a:ext cx="1066800" cy="437661"/>
        </p:xfrm>
        <a:graphic>
          <a:graphicData uri="http://schemas.openxmlformats.org/presentationml/2006/ole">
            <p:oleObj spid="_x0000_s178178" name="Equation" r:id="rId4" imgW="495000" imgH="20304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838200" y="3352800"/>
          <a:ext cx="571500" cy="381000"/>
        </p:xfrm>
        <a:graphic>
          <a:graphicData uri="http://schemas.openxmlformats.org/presentationml/2006/ole">
            <p:oleObj spid="_x0000_s178179" name="Equation" r:id="rId5" imgW="304560" imgH="203040" progId="Equation.DSMT4">
              <p:embed/>
            </p:oleObj>
          </a:graphicData>
        </a:graphic>
      </p:graphicFrame>
      <p:graphicFrame>
        <p:nvGraphicFramePr>
          <p:cNvPr id="178180" name="Object 4"/>
          <p:cNvGraphicFramePr>
            <a:graphicFrameLocks noChangeAspect="1"/>
          </p:cNvGraphicFramePr>
          <p:nvPr/>
        </p:nvGraphicFramePr>
        <p:xfrm>
          <a:off x="2209800" y="3352800"/>
          <a:ext cx="523875" cy="381000"/>
        </p:xfrm>
        <a:graphic>
          <a:graphicData uri="http://schemas.openxmlformats.org/presentationml/2006/ole">
            <p:oleObj spid="_x0000_s178180" name="Equation" r:id="rId6" imgW="27936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Inscribed Angles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4775200" cy="4411662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600" dirty="0" smtClean="0"/>
              <a:t>The vertex of an </a:t>
            </a:r>
            <a:r>
              <a:rPr lang="en-US" sz="2600" u="sng" dirty="0" smtClean="0"/>
              <a:t>inscribed</a:t>
            </a:r>
            <a:r>
              <a:rPr lang="en-US" sz="2600" dirty="0" smtClean="0"/>
              <a:t> angle is a point on the circle.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The sides of an inscribed angle are chords of the circle.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b="1" dirty="0" smtClean="0">
                <a:solidFill>
                  <a:srgbClr val="FF0000"/>
                </a:solidFill>
              </a:rPr>
              <a:t>The measure of an inscribed angle is half the measure of its intercepted arc.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905000"/>
            <a:ext cx="30289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165725" y="3613150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Tahoma" pitchFamily="34" charset="0"/>
              </a:rPr>
              <a:t>P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366125" y="2774950"/>
            <a:ext cx="34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Tahoma" pitchFamily="34" charset="0"/>
              </a:rPr>
              <a:t>Q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442325" y="4451350"/>
            <a:ext cx="32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Tahoma" pitchFamily="34" charset="0"/>
              </a:rPr>
              <a:t>R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8366125" y="3541713"/>
            <a:ext cx="53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64</a:t>
            </a:r>
            <a:r>
              <a:rPr lang="en-US" dirty="0"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  <p:bldP spid="133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Problem Set #1</a:t>
            </a:r>
          </a:p>
        </p:txBody>
      </p:sp>
      <p:sp>
        <p:nvSpPr>
          <p:cNvPr id="10243" name="TextBox 13"/>
          <p:cNvSpPr txBox="1">
            <a:spLocks noChangeArrowheads="1"/>
          </p:cNvSpPr>
          <p:nvPr/>
        </p:nvSpPr>
        <p:spPr bwMode="auto">
          <a:xfrm>
            <a:off x="3429000" y="1295400"/>
            <a:ext cx="5530681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+mj-lt"/>
              </a:rPr>
              <a:t>Name the following: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Two central angles</a:t>
            </a:r>
            <a:r>
              <a:rPr lang="en-US" dirty="0" smtClean="0">
                <a:latin typeface="+mj-lt"/>
              </a:rPr>
              <a:t>:    </a:t>
            </a:r>
            <a:r>
              <a:rPr lang="en-US" dirty="0">
                <a:latin typeface="+mj-lt"/>
              </a:rPr>
              <a:t>_____________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Find                 ____________________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Find </a:t>
            </a:r>
            <a:r>
              <a:rPr lang="en-US" dirty="0" smtClean="0">
                <a:latin typeface="+mj-lt"/>
              </a:rPr>
              <a:t>	           ____________________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Find </a:t>
            </a:r>
            <a:r>
              <a:rPr lang="en-US" dirty="0" smtClean="0">
                <a:latin typeface="+mj-lt"/>
              </a:rPr>
              <a:t>                 ___________________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Find </a:t>
            </a:r>
            <a:r>
              <a:rPr lang="en-US" dirty="0" smtClean="0">
                <a:latin typeface="+mj-lt"/>
              </a:rPr>
              <a:t>                 </a:t>
            </a:r>
            <a:r>
              <a:rPr lang="en-US" dirty="0">
                <a:latin typeface="+mj-lt"/>
              </a:rPr>
              <a:t>___________________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Find </a:t>
            </a:r>
            <a:r>
              <a:rPr lang="en-US" dirty="0" smtClean="0">
                <a:latin typeface="+mj-lt"/>
              </a:rPr>
              <a:t>                 ___________________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Name one of the longest chords:  _________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What fractional part of the circle </a:t>
            </a:r>
            <a:r>
              <a:rPr lang="en-US" dirty="0" smtClean="0">
                <a:latin typeface="+mj-lt"/>
              </a:rPr>
              <a:t>is         _______</a:t>
            </a:r>
            <a:endParaRPr lang="en-US" dirty="0">
              <a:latin typeface="+mj-lt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81000" y="990600"/>
            <a:ext cx="3038475" cy="3722688"/>
            <a:chOff x="685800" y="2362200"/>
            <a:chExt cx="3038475" cy="372213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85800" y="2362200"/>
              <a:ext cx="3038475" cy="3722132"/>
              <a:chOff x="5410200" y="1752600"/>
              <a:chExt cx="3038475" cy="3722132"/>
            </a:xfrm>
          </p:grpSpPr>
          <p:pic>
            <p:nvPicPr>
              <p:cNvPr id="10248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410200" y="2133600"/>
                <a:ext cx="3038475" cy="3086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49" name="TextBox 8"/>
              <p:cNvSpPr txBox="1">
                <a:spLocks noChangeArrowheads="1"/>
              </p:cNvSpPr>
              <p:nvPr/>
            </p:nvSpPr>
            <p:spPr bwMode="auto">
              <a:xfrm>
                <a:off x="5562600" y="4800600"/>
                <a:ext cx="33855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  <p:sp>
            <p:nvSpPr>
              <p:cNvPr id="10250" name="TextBox 9"/>
              <p:cNvSpPr txBox="1">
                <a:spLocks noChangeArrowheads="1"/>
              </p:cNvSpPr>
              <p:nvPr/>
            </p:nvSpPr>
            <p:spPr bwMode="auto">
              <a:xfrm>
                <a:off x="6781800" y="1752600"/>
                <a:ext cx="3513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D</a:t>
                </a:r>
              </a:p>
            </p:txBody>
          </p:sp>
          <p:sp>
            <p:nvSpPr>
              <p:cNvPr id="10251" name="TextBox 10"/>
              <p:cNvSpPr txBox="1">
                <a:spLocks noChangeArrowheads="1"/>
              </p:cNvSpPr>
              <p:nvPr/>
            </p:nvSpPr>
            <p:spPr bwMode="auto">
              <a:xfrm>
                <a:off x="6934200" y="5105400"/>
                <a:ext cx="33855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  <p:sp>
            <p:nvSpPr>
              <p:cNvPr id="10252" name="TextBox 11"/>
              <p:cNvSpPr txBox="1">
                <a:spLocks noChangeArrowheads="1"/>
              </p:cNvSpPr>
              <p:nvPr/>
            </p:nvSpPr>
            <p:spPr bwMode="auto">
              <a:xfrm>
                <a:off x="7010400" y="3657600"/>
                <a:ext cx="37702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M</a:t>
                </a:r>
              </a:p>
            </p:txBody>
          </p:sp>
          <p:sp>
            <p:nvSpPr>
              <p:cNvPr id="10253" name="TextBox 12"/>
              <p:cNvSpPr txBox="1">
                <a:spLocks noChangeArrowheads="1"/>
              </p:cNvSpPr>
              <p:nvPr/>
            </p:nvSpPr>
            <p:spPr bwMode="auto">
              <a:xfrm>
                <a:off x="8001000" y="2286000"/>
                <a:ext cx="33855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V</a:t>
                </a:r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>
              <a:off x="1143000" y="5257368"/>
              <a:ext cx="1066800" cy="4571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47" name="TextBox 16"/>
            <p:cNvSpPr txBox="1">
              <a:spLocks noChangeArrowheads="1"/>
            </p:cNvSpPr>
            <p:nvPr/>
          </p:nvSpPr>
          <p:spPr bwMode="auto">
            <a:xfrm>
              <a:off x="1295400" y="5638800"/>
              <a:ext cx="617477" cy="3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65˚</a:t>
              </a:r>
              <a:endParaRPr lang="en-US" dirty="0"/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038600" y="2286000"/>
          <a:ext cx="571500" cy="493568"/>
        </p:xfrm>
        <a:graphic>
          <a:graphicData uri="http://schemas.openxmlformats.org/presentationml/2006/ole">
            <p:oleObj spid="_x0000_s179202" name="Equation" r:id="rId4" imgW="279360" imgH="241200" progId="Equation.DSMT4">
              <p:embed/>
            </p:oleObj>
          </a:graphicData>
        </a:graphic>
      </p:graphicFrame>
      <p:graphicFrame>
        <p:nvGraphicFramePr>
          <p:cNvPr id="179203" name="Object 3"/>
          <p:cNvGraphicFramePr>
            <a:graphicFrameLocks noChangeAspect="1"/>
          </p:cNvGraphicFramePr>
          <p:nvPr/>
        </p:nvGraphicFramePr>
        <p:xfrm>
          <a:off x="4114800" y="2819400"/>
          <a:ext cx="466725" cy="493713"/>
        </p:xfrm>
        <a:graphic>
          <a:graphicData uri="http://schemas.openxmlformats.org/presentationml/2006/ole">
            <p:oleObj spid="_x0000_s179203" name="Equation" r:id="rId5" imgW="228600" imgH="241200" progId="Equation.DSMT4">
              <p:embed/>
            </p:oleObj>
          </a:graphicData>
        </a:graphic>
      </p:graphicFrame>
      <p:graphicFrame>
        <p:nvGraphicFramePr>
          <p:cNvPr id="179204" name="Object 4"/>
          <p:cNvGraphicFramePr>
            <a:graphicFrameLocks noChangeAspect="1"/>
          </p:cNvGraphicFramePr>
          <p:nvPr/>
        </p:nvGraphicFramePr>
        <p:xfrm>
          <a:off x="4038600" y="3352800"/>
          <a:ext cx="727075" cy="493713"/>
        </p:xfrm>
        <a:graphic>
          <a:graphicData uri="http://schemas.openxmlformats.org/presentationml/2006/ole">
            <p:oleObj spid="_x0000_s179204" name="Equation" r:id="rId6" imgW="355320" imgH="241200" progId="Equation.DSMT4">
              <p:embed/>
            </p:oleObj>
          </a:graphicData>
        </a:graphic>
      </p:graphicFrame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4114800" y="4495800"/>
          <a:ext cx="676275" cy="493713"/>
        </p:xfrm>
        <a:graphic>
          <a:graphicData uri="http://schemas.openxmlformats.org/presentationml/2006/ole">
            <p:oleObj spid="_x0000_s179205" name="Equation" r:id="rId7" imgW="330120" imgH="241200" progId="Equation.DSMT4">
              <p:embed/>
            </p:oleObj>
          </a:graphicData>
        </a:graphic>
      </p:graphicFrame>
      <p:graphicFrame>
        <p:nvGraphicFramePr>
          <p:cNvPr id="179206" name="Object 6"/>
          <p:cNvGraphicFramePr>
            <a:graphicFrameLocks noChangeAspect="1"/>
          </p:cNvGraphicFramePr>
          <p:nvPr/>
        </p:nvGraphicFramePr>
        <p:xfrm>
          <a:off x="4114800" y="3886200"/>
          <a:ext cx="649288" cy="493713"/>
        </p:xfrm>
        <a:graphic>
          <a:graphicData uri="http://schemas.openxmlformats.org/presentationml/2006/ole">
            <p:oleObj spid="_x0000_s179206" name="Equation" r:id="rId8" imgW="317160" imgH="241200" progId="Equation.DSMT4">
              <p:embed/>
            </p:oleObj>
          </a:graphicData>
        </a:graphic>
      </p:graphicFrame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7391400" y="5562600"/>
          <a:ext cx="517525" cy="468313"/>
        </p:xfrm>
        <a:graphic>
          <a:graphicData uri="http://schemas.openxmlformats.org/presentationml/2006/ole">
            <p:oleObj spid="_x0000_s179207" name="Equation" r:id="rId9" imgW="2538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8160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First, we’ll look at some basic terminology dealing with circles.  (Just in case you’re like I was as a HS teacher, and avoid geometry like it was the Plague!)</a:t>
            </a:r>
          </a:p>
          <a:p>
            <a:r>
              <a:rPr lang="en-US" sz="2800" dirty="0" smtClean="0"/>
              <a:t>We’re going to spend some time examining the relationships between arcs and angles in a circle.</a:t>
            </a:r>
          </a:p>
          <a:p>
            <a:pPr lvl="1"/>
            <a:r>
              <a:rPr lang="en-US" sz="2800" dirty="0" smtClean="0"/>
              <a:t>We’ll focus on central angles</a:t>
            </a:r>
          </a:p>
          <a:p>
            <a:pPr lvl="1"/>
            <a:r>
              <a:rPr lang="en-US" sz="2800" dirty="0" smtClean="0"/>
              <a:t>We’ll focus on inscribed angles</a:t>
            </a:r>
          </a:p>
          <a:p>
            <a:pPr lvl="1"/>
            <a:r>
              <a:rPr lang="en-US" sz="2800" dirty="0" smtClean="0"/>
              <a:t>We’ll look at the tougher cases too:</a:t>
            </a:r>
          </a:p>
          <a:p>
            <a:pPr lvl="2"/>
            <a:r>
              <a:rPr lang="en-US" sz="2800" dirty="0" smtClean="0"/>
              <a:t>Angles formed inside the circle, but </a:t>
            </a:r>
            <a:r>
              <a:rPr lang="en-US" sz="2800" b="1" dirty="0" smtClean="0"/>
              <a:t>not</a:t>
            </a:r>
            <a:r>
              <a:rPr lang="en-US" sz="2800" dirty="0" smtClean="0"/>
              <a:t> at center</a:t>
            </a:r>
          </a:p>
          <a:p>
            <a:pPr lvl="2"/>
            <a:r>
              <a:rPr lang="en-US" sz="2800" dirty="0" smtClean="0"/>
              <a:t>Angles formed outside the circle.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Problem Set #2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1447800"/>
            <a:ext cx="4191000" cy="4559491"/>
          </a:xfrm>
        </p:spPr>
        <p:txBody>
          <a:bodyPr/>
          <a:lstStyle/>
          <a:p>
            <a:pPr eaLnBrk="1" hangingPunct="1"/>
            <a:r>
              <a:rPr lang="en-US" dirty="0" smtClean="0"/>
              <a:t>Name the inscribed angle for arc</a:t>
            </a:r>
          </a:p>
          <a:p>
            <a:pPr eaLnBrk="1" hangingPunct="1"/>
            <a:r>
              <a:rPr lang="en-US" dirty="0" smtClean="0"/>
              <a:t>What does this angle measure?</a:t>
            </a:r>
          </a:p>
          <a:p>
            <a:pPr eaLnBrk="1" hangingPunct="1"/>
            <a:r>
              <a:rPr lang="en-US" dirty="0" smtClean="0"/>
              <a:t>What does     measure?</a:t>
            </a:r>
          </a:p>
          <a:p>
            <a:pPr eaLnBrk="1" hangingPunct="1"/>
            <a:r>
              <a:rPr lang="en-US" dirty="0" smtClean="0"/>
              <a:t>What does     measure?</a:t>
            </a:r>
          </a:p>
          <a:p>
            <a:pPr eaLnBrk="1" hangingPunct="1"/>
            <a:r>
              <a:rPr lang="en-US" dirty="0" smtClean="0"/>
              <a:t>What does     measure?</a:t>
            </a:r>
            <a:endParaRPr lang="en-US" dirty="0" smtClean="0">
              <a:cs typeface="Tahoma" pitchFamily="34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28600" y="1219200"/>
            <a:ext cx="3613150" cy="3643313"/>
            <a:chOff x="1718" y="1703"/>
            <a:chExt cx="2276" cy="2295"/>
          </a:xfrm>
        </p:grpSpPr>
        <p:pic>
          <p:nvPicPr>
            <p:cNvPr id="1434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14" y="1920"/>
              <a:ext cx="1932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Line 5"/>
            <p:cNvSpPr>
              <a:spLocks noChangeShapeType="1"/>
            </p:cNvSpPr>
            <p:nvPr/>
          </p:nvSpPr>
          <p:spPr bwMode="auto">
            <a:xfrm>
              <a:off x="1968" y="2880"/>
              <a:ext cx="912" cy="86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4" name="Line 6"/>
            <p:cNvSpPr>
              <a:spLocks noChangeShapeType="1"/>
            </p:cNvSpPr>
            <p:nvPr/>
          </p:nvSpPr>
          <p:spPr bwMode="auto">
            <a:xfrm flipV="1">
              <a:off x="2880" y="2880"/>
              <a:ext cx="864" cy="86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5" name="Text Box 8"/>
            <p:cNvSpPr txBox="1">
              <a:spLocks noChangeArrowheads="1"/>
            </p:cNvSpPr>
            <p:nvPr/>
          </p:nvSpPr>
          <p:spPr bwMode="auto">
            <a:xfrm>
              <a:off x="1718" y="2663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</a:t>
              </a:r>
            </a:p>
          </p:txBody>
        </p:sp>
        <p:sp>
          <p:nvSpPr>
            <p:cNvPr id="14346" name="Text Box 9"/>
            <p:cNvSpPr txBox="1">
              <a:spLocks noChangeArrowheads="1"/>
            </p:cNvSpPr>
            <p:nvPr/>
          </p:nvSpPr>
          <p:spPr bwMode="auto">
            <a:xfrm>
              <a:off x="3782" y="2711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2822" y="3767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2822" y="2615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2822" y="1703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</a:t>
              </a:r>
            </a:p>
          </p:txBody>
        </p:sp>
      </p:grpSp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2667000" y="31242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42</a:t>
            </a:r>
            <a:r>
              <a:rPr lang="en-US" dirty="0" smtClean="0">
                <a:cs typeface="Arial" charset="0"/>
              </a:rPr>
              <a:t>°</a:t>
            </a:r>
            <a:endParaRPr lang="en-US" dirty="0">
              <a:cs typeface="Arial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7086600" y="1828800"/>
          <a:ext cx="679450" cy="452967"/>
        </p:xfrm>
        <a:graphic>
          <a:graphicData uri="http://schemas.openxmlformats.org/presentationml/2006/ole">
            <p:oleObj spid="_x0000_s180226" name="Equation" r:id="rId4" imgW="342720" imgH="228600" progId="Equation.DSMT4">
              <p:embed/>
            </p:oleObj>
          </a:graphicData>
        </a:graphic>
      </p:graphicFrame>
      <p:graphicFrame>
        <p:nvGraphicFramePr>
          <p:cNvPr id="180227" name="Object 3"/>
          <p:cNvGraphicFramePr>
            <a:graphicFrameLocks noChangeAspect="1"/>
          </p:cNvGraphicFramePr>
          <p:nvPr/>
        </p:nvGraphicFramePr>
        <p:xfrm>
          <a:off x="6705600" y="3200400"/>
          <a:ext cx="528637" cy="477838"/>
        </p:xfrm>
        <a:graphic>
          <a:graphicData uri="http://schemas.openxmlformats.org/presentationml/2006/ole">
            <p:oleObj spid="_x0000_s180227" name="Equation" r:id="rId5" imgW="266400" imgH="241200" progId="Equation.DSMT4">
              <p:embed/>
            </p:oleObj>
          </a:graphicData>
        </a:graphic>
      </p:graphicFrame>
      <p:graphicFrame>
        <p:nvGraphicFramePr>
          <p:cNvPr id="180228" name="Object 4"/>
          <p:cNvGraphicFramePr>
            <a:graphicFrameLocks noChangeAspect="1"/>
          </p:cNvGraphicFramePr>
          <p:nvPr/>
        </p:nvGraphicFramePr>
        <p:xfrm>
          <a:off x="6705600" y="4038600"/>
          <a:ext cx="503237" cy="477838"/>
        </p:xfrm>
        <a:graphic>
          <a:graphicData uri="http://schemas.openxmlformats.org/presentationml/2006/ole">
            <p:oleObj spid="_x0000_s180228" name="Equation" r:id="rId6" imgW="253800" imgH="241200" progId="Equation.DSMT4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6705600" y="4953000"/>
          <a:ext cx="1060945" cy="458787"/>
        </p:xfrm>
        <a:graphic>
          <a:graphicData uri="http://schemas.openxmlformats.org/presentationml/2006/ole">
            <p:oleObj spid="_x0000_s180229" name="Equation" r:id="rId7" imgW="469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524000"/>
            <a:ext cx="30384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Problem Set #3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5257800" cy="4483291"/>
          </a:xfrm>
        </p:spPr>
        <p:txBody>
          <a:bodyPr>
            <a:noAutofit/>
          </a:bodyPr>
          <a:lstStyle/>
          <a:p>
            <a:pPr eaLnBrk="1" hangingPunct="1"/>
            <a:r>
              <a:rPr lang="en-US" sz="2000" dirty="0" smtClean="0"/>
              <a:t>Name the inscribed angle for          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What does           measure?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What does           measure?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What does               measure?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What does                   measure?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What does                 measure?</a:t>
            </a:r>
            <a:endParaRPr lang="en-US" sz="2000" dirty="0" smtClean="0">
              <a:cs typeface="Tahoma" pitchFamily="34" charset="0"/>
            </a:endParaRP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5715000" y="3124200"/>
            <a:ext cx="144780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 flipV="1">
            <a:off x="7162800" y="3124200"/>
            <a:ext cx="137160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5257800" y="31242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8610600" y="29718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7010400" y="4572000"/>
            <a:ext cx="869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6934200" y="2895600"/>
            <a:ext cx="946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7010400" y="11430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7924800" y="2895600"/>
            <a:ext cx="53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68</a:t>
            </a:r>
            <a:r>
              <a:rPr lang="en-US" dirty="0">
                <a:cs typeface="Arial" charset="0"/>
              </a:rPr>
              <a:t>°</a:t>
            </a:r>
          </a:p>
        </p:txBody>
      </p:sp>
      <p:sp>
        <p:nvSpPr>
          <p:cNvPr id="15373" name="Line 15"/>
          <p:cNvSpPr>
            <a:spLocks noChangeShapeType="1"/>
          </p:cNvSpPr>
          <p:nvPr/>
        </p:nvSpPr>
        <p:spPr bwMode="auto">
          <a:xfrm flipV="1">
            <a:off x="5715000" y="16002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Line 16"/>
          <p:cNvSpPr>
            <a:spLocks noChangeShapeType="1"/>
          </p:cNvSpPr>
          <p:nvPr/>
        </p:nvSpPr>
        <p:spPr bwMode="auto">
          <a:xfrm>
            <a:off x="7162800" y="1600200"/>
            <a:ext cx="1371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5562600" y="4038600"/>
            <a:ext cx="53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76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5376" name="Text Box 18"/>
          <p:cNvSpPr txBox="1">
            <a:spLocks noChangeArrowheads="1"/>
          </p:cNvSpPr>
          <p:nvPr/>
        </p:nvSpPr>
        <p:spPr bwMode="auto">
          <a:xfrm>
            <a:off x="8077200" y="1600200"/>
            <a:ext cx="53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88</a:t>
            </a:r>
            <a:r>
              <a:rPr lang="en-US" dirty="0">
                <a:cs typeface="Arial" charset="0"/>
              </a:rPr>
              <a:t>°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495800" y="1447800"/>
          <a:ext cx="679450" cy="478132"/>
        </p:xfrm>
        <a:graphic>
          <a:graphicData uri="http://schemas.openxmlformats.org/presentationml/2006/ole">
            <p:oleObj spid="_x0000_s181250" name="Equation" r:id="rId5" imgW="342720" imgH="241200" progId="Equation.DSMT4">
              <p:embed/>
            </p:oleObj>
          </a:graphicData>
        </a:graphic>
      </p:graphicFrame>
      <p:graphicFrame>
        <p:nvGraphicFramePr>
          <p:cNvPr id="181251" name="Object 3"/>
          <p:cNvGraphicFramePr>
            <a:graphicFrameLocks noChangeAspect="1"/>
          </p:cNvGraphicFramePr>
          <p:nvPr/>
        </p:nvGraphicFramePr>
        <p:xfrm>
          <a:off x="2362200" y="2133600"/>
          <a:ext cx="528637" cy="452438"/>
        </p:xfrm>
        <a:graphic>
          <a:graphicData uri="http://schemas.openxmlformats.org/presentationml/2006/ole">
            <p:oleObj spid="_x0000_s181251" name="Equation" r:id="rId6" imgW="266400" imgH="228600" progId="Equation.DSMT4">
              <p:embed/>
            </p:oleObj>
          </a:graphicData>
        </a:graphic>
      </p:graphicFrame>
      <p:graphicFrame>
        <p:nvGraphicFramePr>
          <p:cNvPr id="181252" name="Object 4"/>
          <p:cNvGraphicFramePr>
            <a:graphicFrameLocks noChangeAspect="1"/>
          </p:cNvGraphicFramePr>
          <p:nvPr/>
        </p:nvGraphicFramePr>
        <p:xfrm>
          <a:off x="2362200" y="2819400"/>
          <a:ext cx="503237" cy="477838"/>
        </p:xfrm>
        <a:graphic>
          <a:graphicData uri="http://schemas.openxmlformats.org/presentationml/2006/ole">
            <p:oleObj spid="_x0000_s181252" name="Equation" r:id="rId7" imgW="253800" imgH="241200" progId="Equation.DSMT4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209800" y="3581400"/>
          <a:ext cx="1057275" cy="457200"/>
        </p:xfrm>
        <a:graphic>
          <a:graphicData uri="http://schemas.openxmlformats.org/presentationml/2006/ole">
            <p:oleObj spid="_x0000_s181253" name="Equation" r:id="rId8" imgW="469800" imgH="203040" progId="Equation.DSMT4">
              <p:embed/>
            </p:oleObj>
          </a:graphicData>
        </a:graphic>
      </p:graphicFrame>
      <p:graphicFrame>
        <p:nvGraphicFramePr>
          <p:cNvPr id="181254" name="Object 6"/>
          <p:cNvGraphicFramePr>
            <a:graphicFrameLocks noChangeAspect="1"/>
          </p:cNvGraphicFramePr>
          <p:nvPr/>
        </p:nvGraphicFramePr>
        <p:xfrm>
          <a:off x="2452688" y="4267200"/>
          <a:ext cx="1028700" cy="457200"/>
        </p:xfrm>
        <a:graphic>
          <a:graphicData uri="http://schemas.openxmlformats.org/presentationml/2006/ole">
            <p:oleObj spid="_x0000_s181254" name="Equation" r:id="rId9" imgW="457200" imgH="203040" progId="Equation.DSMT4">
              <p:embed/>
            </p:oleObj>
          </a:graphicData>
        </a:graphic>
      </p:graphicFrame>
      <p:graphicFrame>
        <p:nvGraphicFramePr>
          <p:cNvPr id="181255" name="Object 7"/>
          <p:cNvGraphicFramePr>
            <a:graphicFrameLocks noChangeAspect="1"/>
          </p:cNvGraphicFramePr>
          <p:nvPr/>
        </p:nvGraphicFramePr>
        <p:xfrm>
          <a:off x="2362200" y="5029200"/>
          <a:ext cx="1057275" cy="457200"/>
        </p:xfrm>
        <a:graphic>
          <a:graphicData uri="http://schemas.openxmlformats.org/presentationml/2006/ole">
            <p:oleObj spid="_x0000_s181255" name="Equation" r:id="rId10" imgW="469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TIME FOR YOU TO SHINE!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Central angles and Inscribed angles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400" dirty="0" smtClean="0">
                <a:solidFill>
                  <a:srgbClr val="FF0000"/>
                </a:solidFill>
              </a:rPr>
              <a:t>Find the measure of the blue arc or angle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9700" name="Picture 5" descr="mcd_ma_geo_lsn_0395937779_p613_f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168433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0" descr="mcd_ma_geo_lsn_0395937779_p613_f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2590800" cy="199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731838" y="1447800"/>
          <a:ext cx="1419225" cy="850900"/>
        </p:xfrm>
        <a:graphic>
          <a:graphicData uri="http://schemas.openxmlformats.org/presentationml/2006/ole">
            <p:oleObj spid="_x0000_s182274" name="Equation" r:id="rId5" imgW="444240" imgH="2664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38200" y="4114800"/>
          <a:ext cx="1752600" cy="609600"/>
        </p:xfrm>
        <a:graphic>
          <a:graphicData uri="http://schemas.openxmlformats.org/presentationml/2006/ole">
            <p:oleObj spid="_x0000_s182275" name="Equation" r:id="rId6" imgW="58392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Find the value of each variable.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34820" name="Picture 5" descr="mcd_ma_geo_lsn_0395937779_p613_f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33314"/>
            <a:ext cx="2971800" cy="31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mcd_ma_geo_lsn_0395937779_p613_f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999" y="2133600"/>
            <a:ext cx="3546601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Angles formed by a Tangent and a Chord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The vertex is on the circle, so think  “inscribed like”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Tangent-Chord Theorem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If a tangent and a chord intersect at a point on a circle, then the measure of each angle formed is one half the measure of its intercepted arc. </a:t>
            </a:r>
          </a:p>
        </p:txBody>
      </p:sp>
      <p:pic>
        <p:nvPicPr>
          <p:cNvPr id="1126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352800"/>
            <a:ext cx="3248025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581400"/>
            <a:ext cx="1981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724400"/>
            <a:ext cx="2133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Tangent Chord problem #1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05000"/>
            <a:ext cx="344487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447800"/>
            <a:ext cx="53340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292475"/>
            <a:ext cx="236220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4038600"/>
            <a:ext cx="19812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A 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problem with tangents and chords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362200"/>
            <a:ext cx="2809875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000375"/>
            <a:ext cx="22098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962400"/>
            <a:ext cx="16764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16764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Line m is tangent to the circle.  Find the measure of angle 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>
                <a:solidFill>
                  <a:srgbClr val="FF0000"/>
                </a:solidFill>
              </a:rPr>
              <a:t>Example 3: a bit tougher, with some algebra</a:t>
            </a: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679575"/>
            <a:ext cx="35623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51816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260725"/>
            <a:ext cx="220980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3886200"/>
            <a:ext cx="19812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4419600"/>
            <a:ext cx="1128713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7600" y="4856163"/>
            <a:ext cx="24384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33800" y="5334000"/>
            <a:ext cx="22098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We’ll wrap it up with a few problems to work together.</a:t>
            </a:r>
          </a:p>
          <a:p>
            <a:r>
              <a:rPr lang="en-US" sz="3600" dirty="0" smtClean="0"/>
              <a:t>As usual, I have lots of handouts that you can have. </a:t>
            </a:r>
            <a:r>
              <a:rPr lang="en-US" sz="3600" dirty="0" smtClean="0">
                <a:sym typeface="Wingdings" pitchFamily="2" charset="2"/>
              </a:rPr>
              <a:t></a:t>
            </a:r>
            <a:endParaRPr lang="en-US" sz="36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What’s in store for today?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56" name="Group 28"/>
          <p:cNvGraphicFramePr>
            <a:graphicFrameLocks noGrp="1"/>
          </p:cNvGraphicFramePr>
          <p:nvPr>
            <p:ph idx="4294967295"/>
          </p:nvPr>
        </p:nvGraphicFramePr>
        <p:xfrm>
          <a:off x="533400" y="1676400"/>
          <a:ext cx="8229600" cy="4550093"/>
        </p:xfrm>
        <a:graphic>
          <a:graphicData uri="http://schemas.openxmlformats.org/drawingml/2006/table">
            <a:tbl>
              <a:tblPr/>
              <a:tblGrid>
                <a:gridCol w="4619625"/>
                <a:gridCol w="3609975"/>
              </a:tblGrid>
              <a:tr h="463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THEOREM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  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1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If a tangent and a chord intersect at a point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a circle, then the measure of each angle formed 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___________________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___________________.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137" name="Text Box 20"/>
          <p:cNvSpPr txBox="1">
            <a:spLocks noChangeArrowheads="1"/>
          </p:cNvSpPr>
          <p:nvPr/>
        </p:nvSpPr>
        <p:spPr bwMode="auto">
          <a:xfrm>
            <a:off x="609600" y="6172200"/>
            <a:ext cx="441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>
              <a:latin typeface="Comic Sans MS" pitchFamily="66" charset="0"/>
            </a:endParaRP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533400" y="3886200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½ the measure of the intercepted arc</a:t>
            </a:r>
          </a:p>
        </p:txBody>
      </p:sp>
      <p:pic>
        <p:nvPicPr>
          <p:cNvPr id="5139" name="Picture 22" descr="Angles on Cir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819400"/>
            <a:ext cx="3048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5181600" y="5334000"/>
            <a:ext cx="3962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Measure of angle 1 = _____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Measure of angle 2 = _____</a:t>
            </a:r>
          </a:p>
        </p:txBody>
      </p:sp>
      <p:sp>
        <p:nvSpPr>
          <p:cNvPr id="22555" name="AutoShape 27"/>
          <p:cNvSpPr>
            <a:spLocks noChangeArrowheads="1"/>
          </p:cNvSpPr>
          <p:nvPr/>
        </p:nvSpPr>
        <p:spPr bwMode="auto">
          <a:xfrm>
            <a:off x="685800" y="228600"/>
            <a:ext cx="7924800" cy="1066800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Measures of Angles Formed by Lines Intersecting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ON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a Circle = ½ the measure of 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the intercepted arc.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4" grpId="0"/>
      <p:bldP spid="2255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The 2 “tough ones”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2399" y="2931712"/>
            <a:ext cx="4532313" cy="2173688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Vertex inside the circle but not at center</a:t>
            </a:r>
          </a:p>
          <a:p>
            <a:r>
              <a:rPr lang="en-US" sz="3600" dirty="0" smtClean="0"/>
              <a:t>Vertex outside the circle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8" name="Group 88"/>
          <p:cNvGraphicFramePr>
            <a:graphicFrameLocks noGrp="1"/>
          </p:cNvGraphicFramePr>
          <p:nvPr/>
        </p:nvGraphicFramePr>
        <p:xfrm>
          <a:off x="228600" y="1676400"/>
          <a:ext cx="8686800" cy="4724401"/>
        </p:xfrm>
        <a:graphic>
          <a:graphicData uri="http://schemas.openxmlformats.org/drawingml/2006/table">
            <a:tbl>
              <a:tblPr/>
              <a:tblGrid>
                <a:gridCol w="4876800"/>
                <a:gridCol w="3810000"/>
              </a:tblGrid>
              <a:tr h="64293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THEOREM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   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1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If two chords intersect in the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interior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of a circle, then the measure of each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angle formed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90" name="Text Box 50"/>
          <p:cNvSpPr txBox="1">
            <a:spLocks noChangeArrowheads="1"/>
          </p:cNvSpPr>
          <p:nvPr/>
        </p:nvSpPr>
        <p:spPr bwMode="auto">
          <a:xfrm>
            <a:off x="533400" y="4083050"/>
            <a:ext cx="4724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u="sng" dirty="0">
                <a:solidFill>
                  <a:schemeClr val="accent2"/>
                </a:solidFill>
              </a:rPr>
              <a:t>one-half the </a:t>
            </a:r>
            <a:r>
              <a:rPr lang="en-US" sz="2800" b="1" i="1" u="sng" dirty="0">
                <a:solidFill>
                  <a:srgbClr val="FF0000"/>
                </a:solidFill>
              </a:rPr>
              <a:t>sum</a:t>
            </a:r>
            <a:r>
              <a:rPr lang="en-US" sz="2800" b="1" u="sng" dirty="0">
                <a:solidFill>
                  <a:schemeClr val="accent2"/>
                </a:solidFill>
              </a:rPr>
              <a:t> of the measures of the arcs intercepted </a:t>
            </a:r>
          </a:p>
          <a:p>
            <a:r>
              <a:rPr lang="en-US" sz="2800" b="1" u="sng" dirty="0">
                <a:solidFill>
                  <a:schemeClr val="accent2"/>
                </a:solidFill>
              </a:rPr>
              <a:t>by the angle and its vertical angle</a:t>
            </a:r>
            <a:r>
              <a:rPr lang="en-US" sz="2400" b="1" u="sng" dirty="0">
                <a:solidFill>
                  <a:schemeClr val="accent2"/>
                </a:solidFill>
              </a:rPr>
              <a:t>.</a:t>
            </a:r>
            <a:endParaRPr lang="en-U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6162" name="Picture 57" descr="Angles Formed By Chords Theorem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2971800"/>
            <a:ext cx="3505200" cy="3128963"/>
          </a:xfrm>
          <a:noFill/>
        </p:spPr>
      </p:pic>
      <p:sp>
        <p:nvSpPr>
          <p:cNvPr id="6163" name="Text Box 79"/>
          <p:cNvSpPr txBox="1">
            <a:spLocks noChangeArrowheads="1"/>
          </p:cNvSpPr>
          <p:nvPr/>
        </p:nvSpPr>
        <p:spPr bwMode="auto">
          <a:xfrm>
            <a:off x="5334000" y="2819400"/>
            <a:ext cx="3352800" cy="779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Measure of  angle 1 = _____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Measure of angle 2 = ______</a:t>
            </a:r>
          </a:p>
        </p:txBody>
      </p:sp>
      <p:sp>
        <p:nvSpPr>
          <p:cNvPr id="10327" name="AutoShape 87"/>
          <p:cNvSpPr>
            <a:spLocks noChangeArrowheads="1"/>
          </p:cNvSpPr>
          <p:nvPr/>
        </p:nvSpPr>
        <p:spPr bwMode="auto">
          <a:xfrm>
            <a:off x="304800" y="304800"/>
            <a:ext cx="8610600" cy="1066800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Measures of Angles Formed by Chords Intersecting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INSIDE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a Circle = ½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SUM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of the Intercepted Arcs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0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0" grpId="0"/>
      <p:bldP spid="1032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67" name="Group 31"/>
          <p:cNvGraphicFramePr>
            <a:graphicFrameLocks noGrp="1"/>
          </p:cNvGraphicFramePr>
          <p:nvPr>
            <p:ph idx="1"/>
          </p:nvPr>
        </p:nvGraphicFramePr>
        <p:xfrm>
          <a:off x="457200" y="2097088"/>
          <a:ext cx="8258493" cy="3008630"/>
        </p:xfrm>
        <a:graphic>
          <a:graphicData uri="http://schemas.openxmlformats.org/drawingml/2006/table">
            <a:tbl>
              <a:tblPr/>
              <a:tblGrid>
                <a:gridCol w="8050213"/>
                <a:gridCol w="208280"/>
              </a:tblGrid>
              <a:tr h="1809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THEOREM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  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8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If a secant and a tangent, two tangents, or two secants intersect in the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exterior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of a circle, then the measure of the angle formed is</a:t>
                      </a:r>
                      <a:endParaRPr kumimoji="0" 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533400" y="3581400"/>
            <a:ext cx="7924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 dirty="0">
                <a:solidFill>
                  <a:schemeClr val="accent2"/>
                </a:solidFill>
              </a:rPr>
              <a:t>                                                                                      one-half the </a:t>
            </a:r>
            <a:r>
              <a:rPr lang="en-US" sz="2800" b="1" i="1" u="sng" dirty="0">
                <a:solidFill>
                  <a:srgbClr val="FF0000"/>
                </a:solidFill>
              </a:rPr>
              <a:t>difference</a:t>
            </a:r>
            <a:r>
              <a:rPr lang="en-US" sz="2800" b="1" u="sng" dirty="0">
                <a:solidFill>
                  <a:schemeClr val="accent2"/>
                </a:solidFill>
              </a:rPr>
              <a:t> of the measures of the intercepted arcs.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omic Sans MS" pitchFamily="66" charset="0"/>
              </a:rPr>
              <a:t>   </a:t>
            </a:r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>
            <a:off x="609600" y="228600"/>
            <a:ext cx="8001000" cy="1371600"/>
          </a:xfrm>
          <a:prstGeom prst="roundRect">
            <a:avLst>
              <a:gd name="adj" fmla="val 16667"/>
            </a:avLst>
          </a:prstGeom>
          <a:solidFill>
            <a:schemeClr val="accent1">
              <a:alpha val="62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 Measures of Angles Formed by Secants and/or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 Tangents Intersecting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OUTSIDE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a Circle = ½ the </a:t>
            </a:r>
          </a:p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 DIFFERENCE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of the Intercepted Arcs</a:t>
            </a: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7" grpId="0"/>
      <p:bldP spid="1435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 w="76200" cmpd="tri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sz="2800" dirty="0" smtClean="0">
                <a:solidFill>
                  <a:schemeClr val="accent2"/>
                </a:solidFill>
              </a:rPr>
              <a:t>Measures of Angles Formed by Secants and/or</a:t>
            </a:r>
            <a:br>
              <a:rPr lang="en-US" sz="2800" dirty="0" smtClean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chemeClr val="accent2"/>
                </a:solidFill>
              </a:rPr>
              <a:t> Tangents Intersecting </a:t>
            </a:r>
            <a:r>
              <a:rPr lang="en-US" sz="2800" b="1" dirty="0" smtClean="0">
                <a:solidFill>
                  <a:schemeClr val="accent2"/>
                </a:solidFill>
              </a:rPr>
              <a:t>OUTSIDE</a:t>
            </a:r>
            <a:r>
              <a:rPr lang="en-US" sz="2800" dirty="0" smtClean="0">
                <a:solidFill>
                  <a:schemeClr val="accent2"/>
                </a:solidFill>
              </a:rPr>
              <a:t> a Circle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1760538" y="2628900"/>
            <a:ext cx="5622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9528" name="Group 72"/>
          <p:cNvGraphicFramePr>
            <a:graphicFrameLocks noGrp="1"/>
          </p:cNvGraphicFramePr>
          <p:nvPr/>
        </p:nvGraphicFramePr>
        <p:xfrm>
          <a:off x="228600" y="1676400"/>
          <a:ext cx="8686800" cy="4291584"/>
        </p:xfrm>
        <a:graphic>
          <a:graphicData uri="http://schemas.openxmlformats.org/drawingml/2006/table">
            <a:tbl>
              <a:tblPr/>
              <a:tblGrid>
                <a:gridCol w="2843213"/>
                <a:gridCol w="2844800"/>
                <a:gridCol w="2998787"/>
              </a:tblGrid>
              <a:tr h="1104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Case I: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Tangent and a Secant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Case II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Two Tangents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Case III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: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Two Secants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211" name="Picture 5" descr="Angles Formed By Seca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83820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Mrs. McConaughy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Geometry:  Circles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6F3CE9-FB85-4C63-8A93-CE19C7755FE9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1704975" y="2647950"/>
            <a:ext cx="5622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27712" name="Group 64"/>
          <p:cNvGraphicFramePr>
            <a:graphicFrameLocks noGrp="1"/>
          </p:cNvGraphicFramePr>
          <p:nvPr/>
        </p:nvGraphicFramePr>
        <p:xfrm>
          <a:off x="304800" y="838200"/>
          <a:ext cx="8534400" cy="5541264"/>
        </p:xfrm>
        <a:graphic>
          <a:graphicData uri="http://schemas.openxmlformats.org/drawingml/2006/table">
            <a:tbl>
              <a:tblPr/>
              <a:tblGrid>
                <a:gridCol w="2733675"/>
                <a:gridCol w="5800725"/>
              </a:tblGrid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Example 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Lines Intersecting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ON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 Circle: Finding Angle and Arc Measures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Line m is tangent to the circle.  Find the measure of the red angle or arc.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51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38" name="Picture 4" descr="Other Angle Relationshi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768725"/>
            <a:ext cx="82296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713" name="Text Box 65"/>
          <p:cNvSpPr txBox="1">
            <a:spLocks noChangeArrowheads="1"/>
          </p:cNvSpPr>
          <p:nvPr/>
        </p:nvSpPr>
        <p:spPr bwMode="auto">
          <a:xfrm>
            <a:off x="304800" y="4572000"/>
            <a:ext cx="579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m &lt; 1 = ½ intercepted arc</a:t>
            </a:r>
          </a:p>
        </p:txBody>
      </p:sp>
      <p:sp>
        <p:nvSpPr>
          <p:cNvPr id="27716" name="Text Box 68"/>
          <p:cNvSpPr txBox="1">
            <a:spLocks noChangeArrowheads="1"/>
          </p:cNvSpPr>
          <p:nvPr/>
        </p:nvSpPr>
        <p:spPr bwMode="auto">
          <a:xfrm>
            <a:off x="4267200" y="5562600"/>
            <a:ext cx="4191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130 = ½ intercepted arc</a:t>
            </a:r>
          </a:p>
        </p:txBody>
      </p:sp>
      <p:sp>
        <p:nvSpPr>
          <p:cNvPr id="27717" name="Oval 69"/>
          <p:cNvSpPr>
            <a:spLocks noChangeArrowheads="1"/>
          </p:cNvSpPr>
          <p:nvPr/>
        </p:nvSpPr>
        <p:spPr bwMode="auto">
          <a:xfrm>
            <a:off x="4419600" y="4419600"/>
            <a:ext cx="1524000" cy="685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260</a:t>
            </a:r>
          </a:p>
        </p:txBody>
      </p:sp>
      <p:sp>
        <p:nvSpPr>
          <p:cNvPr id="27718" name="Text Box 70"/>
          <p:cNvSpPr txBox="1">
            <a:spLocks noChangeArrowheads="1"/>
          </p:cNvSpPr>
          <p:nvPr/>
        </p:nvSpPr>
        <p:spPr bwMode="auto">
          <a:xfrm>
            <a:off x="381000" y="5029200"/>
            <a:ext cx="4343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m &lt; 1  = ½ (150)</a:t>
            </a:r>
          </a:p>
        </p:txBody>
      </p:sp>
      <p:sp>
        <p:nvSpPr>
          <p:cNvPr id="27719" name="Text Box 71"/>
          <p:cNvSpPr txBox="1">
            <a:spLocks noChangeArrowheads="1"/>
          </p:cNvSpPr>
          <p:nvPr/>
        </p:nvSpPr>
        <p:spPr bwMode="auto">
          <a:xfrm>
            <a:off x="304800" y="5486400"/>
            <a:ext cx="2514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m &lt;1 = _____</a:t>
            </a:r>
          </a:p>
        </p:txBody>
      </p:sp>
      <p:sp>
        <p:nvSpPr>
          <p:cNvPr id="27714" name="Oval 66"/>
          <p:cNvSpPr>
            <a:spLocks noChangeArrowheads="1"/>
          </p:cNvSpPr>
          <p:nvPr/>
        </p:nvSpPr>
        <p:spPr bwMode="auto">
          <a:xfrm>
            <a:off x="1219200" y="5486400"/>
            <a:ext cx="1295400" cy="533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75</a:t>
            </a:r>
          </a:p>
        </p:txBody>
      </p:sp>
      <p:sp>
        <p:nvSpPr>
          <p:cNvPr id="27720" name="Text Box 72"/>
          <p:cNvSpPr txBox="1">
            <a:spLocks noChangeArrowheads="1"/>
          </p:cNvSpPr>
          <p:nvPr/>
        </p:nvSpPr>
        <p:spPr bwMode="auto">
          <a:xfrm>
            <a:off x="4343400" y="6172200"/>
            <a:ext cx="4191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260 = intercepted arc</a:t>
            </a:r>
          </a:p>
        </p:txBody>
      </p:sp>
      <p:sp>
        <p:nvSpPr>
          <p:cNvPr id="27721" name="AutoShape 73"/>
          <p:cNvSpPr>
            <a:spLocks noChangeArrowheads="1"/>
          </p:cNvSpPr>
          <p:nvPr/>
        </p:nvSpPr>
        <p:spPr bwMode="auto">
          <a:xfrm>
            <a:off x="228600" y="304800"/>
            <a:ext cx="8686800" cy="2057400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dirty="0">
                <a:solidFill>
                  <a:schemeClr val="bg1"/>
                </a:solidFill>
                <a:latin typeface="Comic Sans MS" pitchFamily="66" charset="0"/>
              </a:rPr>
              <a:t> Measures of Angles Formed by Lines Intersecting</a:t>
            </a:r>
          </a:p>
          <a:p>
            <a:r>
              <a:rPr lang="en-US" sz="28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ON</a:t>
            </a:r>
            <a:r>
              <a:rPr lang="en-US" sz="2800" dirty="0">
                <a:solidFill>
                  <a:schemeClr val="bg1"/>
                </a:solidFill>
                <a:latin typeface="Comic Sans MS" pitchFamily="66" charset="0"/>
              </a:rPr>
              <a:t> a Circle = ½ the measure of the</a:t>
            </a:r>
          </a:p>
          <a:p>
            <a:r>
              <a:rPr lang="en-US" sz="2800" dirty="0">
                <a:solidFill>
                  <a:schemeClr val="bg1"/>
                </a:solidFill>
                <a:latin typeface="Comic Sans MS" pitchFamily="66" charset="0"/>
              </a:rPr>
              <a:t> intercepted arc.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7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7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27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27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13" grpId="0" animBg="1"/>
      <p:bldP spid="27716" grpId="0" animBg="1"/>
      <p:bldP spid="27717" grpId="0" animBg="1"/>
      <p:bldP spid="27718" grpId="0" animBg="1"/>
      <p:bldP spid="27719" grpId="0" animBg="1"/>
      <p:bldP spid="27714" grpId="0" animBg="1"/>
      <p:bldP spid="27720" grpId="0" animBg="1"/>
      <p:bldP spid="277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Mrs. McConaughy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Geometry:  Circles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D0C1D4-ED54-43B9-B18E-0801C983C3EA}" type="slidenum">
              <a:rPr lang="en-US" smtClean="0"/>
              <a:pPr/>
              <a:t>36</a:t>
            </a:fld>
            <a:endParaRPr lang="en-US" smtClean="0"/>
          </a:p>
        </p:txBody>
      </p:sp>
      <p:graphicFrame>
        <p:nvGraphicFramePr>
          <p:cNvPr id="28738" name="Group 66"/>
          <p:cNvGraphicFramePr>
            <a:graphicFrameLocks noGrp="1"/>
          </p:cNvGraphicFramePr>
          <p:nvPr/>
        </p:nvGraphicFramePr>
        <p:xfrm>
          <a:off x="457200" y="457200"/>
          <a:ext cx="8458200" cy="5919216"/>
        </p:xfrm>
        <a:graphic>
          <a:graphicData uri="http://schemas.openxmlformats.org/drawingml/2006/table">
            <a:tbl>
              <a:tblPr/>
              <a:tblGrid>
                <a:gridCol w="3375025"/>
                <a:gridCol w="5083175"/>
              </a:tblGrid>
              <a:tr h="182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Example 2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Lines Intersecting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INSIDE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a Circle: Finding the Measure Angles Formed by Two Chords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Find x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. 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56" name="Rectangle 8"/>
          <p:cNvSpPr>
            <a:spLocks noChangeArrowheads="1"/>
          </p:cNvSpPr>
          <p:nvPr/>
        </p:nvSpPr>
        <p:spPr bwMode="auto">
          <a:xfrm>
            <a:off x="1049338" y="2181225"/>
            <a:ext cx="28114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0257" name="Picture 4" descr="Angles Formed By Chor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90800"/>
            <a:ext cx="3886200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39" name="Text Box 67"/>
          <p:cNvSpPr txBox="1">
            <a:spLocks noChangeArrowheads="1"/>
          </p:cNvSpPr>
          <p:nvPr/>
        </p:nvSpPr>
        <p:spPr bwMode="auto">
          <a:xfrm>
            <a:off x="533400" y="3124200"/>
            <a:ext cx="3200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½ (174 + 106) = X</a:t>
            </a:r>
          </a:p>
        </p:txBody>
      </p:sp>
      <p:sp>
        <p:nvSpPr>
          <p:cNvPr id="28740" name="Text Box 68"/>
          <p:cNvSpPr txBox="1">
            <a:spLocks noChangeArrowheads="1"/>
          </p:cNvSpPr>
          <p:nvPr/>
        </p:nvSpPr>
        <p:spPr bwMode="auto">
          <a:xfrm>
            <a:off x="609600" y="3733800"/>
            <a:ext cx="3124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½ (280) = X</a:t>
            </a:r>
          </a:p>
        </p:txBody>
      </p:sp>
      <p:sp>
        <p:nvSpPr>
          <p:cNvPr id="28741" name="Text Box 69"/>
          <p:cNvSpPr txBox="1">
            <a:spLocks noChangeArrowheads="1"/>
          </p:cNvSpPr>
          <p:nvPr/>
        </p:nvSpPr>
        <p:spPr bwMode="auto">
          <a:xfrm>
            <a:off x="533400" y="4343400"/>
            <a:ext cx="3200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140 = X</a:t>
            </a:r>
          </a:p>
        </p:txBody>
      </p:sp>
      <p:sp>
        <p:nvSpPr>
          <p:cNvPr id="28742" name="Oval 70"/>
          <p:cNvSpPr>
            <a:spLocks noChangeArrowheads="1"/>
          </p:cNvSpPr>
          <p:nvPr/>
        </p:nvSpPr>
        <p:spPr bwMode="auto">
          <a:xfrm>
            <a:off x="1371600" y="5257800"/>
            <a:ext cx="1524000" cy="685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140</a:t>
            </a:r>
          </a:p>
        </p:txBody>
      </p:sp>
      <p:sp>
        <p:nvSpPr>
          <p:cNvPr id="28743" name="AutoShape 71"/>
          <p:cNvSpPr>
            <a:spLocks noChangeArrowheads="1"/>
          </p:cNvSpPr>
          <p:nvPr/>
        </p:nvSpPr>
        <p:spPr bwMode="auto">
          <a:xfrm>
            <a:off x="228600" y="5791200"/>
            <a:ext cx="8610600" cy="1066800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Measures of Angles Formed by Chords Intersecting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INSIDE</a:t>
            </a:r>
            <a:r>
              <a:rPr lang="en-US" sz="2400" dirty="0">
                <a:solidFill>
                  <a:schemeClr val="bg1"/>
                </a:solidFill>
              </a:rPr>
              <a:t> a Circle = ½ the </a:t>
            </a:r>
            <a:r>
              <a:rPr lang="en-US" sz="2400" b="1" dirty="0">
                <a:solidFill>
                  <a:schemeClr val="bg1"/>
                </a:solidFill>
              </a:rPr>
              <a:t>SUM</a:t>
            </a:r>
            <a:r>
              <a:rPr lang="en-US" sz="2400" dirty="0">
                <a:solidFill>
                  <a:schemeClr val="bg1"/>
                </a:solidFill>
              </a:rPr>
              <a:t> of the Intercepted Arcs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8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8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39" grpId="0" animBg="1"/>
      <p:bldP spid="28740" grpId="0" animBg="1"/>
      <p:bldP spid="28741" grpId="0" animBg="1"/>
      <p:bldP spid="28742" grpId="0" animBg="1"/>
      <p:bldP spid="2874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>
                <a:solidFill>
                  <a:schemeClr val="accent2"/>
                </a:solidFill>
                <a:latin typeface="Comic Sans MS" pitchFamily="66" charset="0"/>
              </a:rPr>
              <a:t>In summary:</a:t>
            </a:r>
            <a:r>
              <a:rPr lang="en-US" smtClean="0"/>
              <a:t> </a:t>
            </a:r>
          </a:p>
        </p:txBody>
      </p:sp>
      <p:pic>
        <p:nvPicPr>
          <p:cNvPr id="12294" name="Picture 4" descr="Lines Intersecting Inside &amp; Outside a Circl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447800"/>
            <a:ext cx="8839200" cy="1931988"/>
          </a:xfrm>
          <a:noFill/>
          <a:ln w="28575">
            <a:solidFill>
              <a:srgbClr val="FF0000"/>
            </a:solidFill>
          </a:ln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28600" y="4038600"/>
            <a:ext cx="2667000" cy="1590675"/>
          </a:xfrm>
          <a:prstGeom prst="rect">
            <a:avLst/>
          </a:prstGeom>
          <a:noFill/>
          <a:ln w="38100" cmpd="dbl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  <a:latin typeface="Comic Sans MS" pitchFamily="66" charset="0"/>
              </a:rPr>
              <a:t>The measure of an angle formed equals </a:t>
            </a:r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½ its intercepted arc</a:t>
            </a:r>
            <a:r>
              <a:rPr lang="en-US" sz="2400">
                <a:solidFill>
                  <a:schemeClr val="accent2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133600" y="4038600"/>
            <a:ext cx="5257800" cy="1590675"/>
          </a:xfrm>
          <a:prstGeom prst="rect">
            <a:avLst/>
          </a:prstGeom>
          <a:noFill/>
          <a:ln w="38100" cmpd="dbl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omic Sans MS" pitchFamily="66" charset="0"/>
              </a:rPr>
              <a:t>The measure of an angle formed equals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½ the </a:t>
            </a:r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sum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 of the   measures of the arcs intercepted</a:t>
            </a:r>
            <a:r>
              <a:rPr lang="en-US" sz="2400">
                <a:solidFill>
                  <a:schemeClr val="accent2"/>
                </a:solidFill>
                <a:latin typeface="Comic Sans MS" pitchFamily="66" charset="0"/>
              </a:rPr>
              <a:t> by the angle and its vertical angle</a:t>
            </a:r>
            <a:r>
              <a:rPr lang="en-US" sz="24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172200" y="3505200"/>
            <a:ext cx="2743200" cy="3046988"/>
          </a:xfrm>
          <a:prstGeom prst="rect">
            <a:avLst/>
          </a:prstGeom>
          <a:noFill/>
          <a:ln w="38100" cmpd="dbl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Comic Sans MS" pitchFamily="66" charset="0"/>
              </a:rPr>
              <a:t>The measure of an angle formed equals 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½ the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difference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 of the   measures of the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2 arcs 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intercepted</a:t>
            </a:r>
            <a:r>
              <a:rPr lang="en-US" sz="2400" dirty="0">
                <a:solidFill>
                  <a:schemeClr val="accent2"/>
                </a:solidFill>
                <a:latin typeface="Comic Sans MS" pitchFamily="66" charset="0"/>
              </a:rPr>
              <a:t> by the </a:t>
            </a:r>
            <a:r>
              <a:rPr lang="en-US" sz="2400" dirty="0" smtClean="0">
                <a:solidFill>
                  <a:schemeClr val="accent2"/>
                </a:solidFill>
                <a:latin typeface="Comic Sans MS" pitchFamily="66" charset="0"/>
              </a:rPr>
              <a:t>angle.</a:t>
            </a:r>
            <a:endParaRPr lang="en-US" sz="24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2" grpId="1" animBg="1"/>
      <p:bldP spid="29703" grpId="0" animBg="1"/>
      <p:bldP spid="29703" grpId="1" animBg="1"/>
      <p:bldP spid="29704" grpId="0" animBg="1"/>
      <p:bldP spid="29704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Conor</a:t>
            </a:r>
            <a:r>
              <a:rPr lang="en-US" dirty="0" smtClean="0"/>
              <a:t> says that will be fun!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try some problems!!</a:t>
            </a:r>
            <a:endParaRPr lang="en-US" dirty="0"/>
          </a:p>
        </p:txBody>
      </p:sp>
      <p:pic>
        <p:nvPicPr>
          <p:cNvPr id="8" name="Picture 7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133600"/>
            <a:ext cx="2313384" cy="4105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Grab your pens and pencils, and let’s do some math!</a:t>
            </a:r>
          </a:p>
          <a:p>
            <a:r>
              <a:rPr lang="en-US" dirty="0" smtClean="0"/>
              <a:t>Feel free to work by yourself or with a partner.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Some Basic Definitions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many of these do you recall?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#1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4000" smtClean="0"/>
              <a:t>Solve for x if </a:t>
            </a:r>
          </a:p>
          <a:p>
            <a:pPr eaLnBrk="1" hangingPunct="1">
              <a:buFontTx/>
              <a:buNone/>
            </a:pPr>
            <a:r>
              <a:rPr lang="en-US" sz="4000" smtClean="0"/>
              <a:t>   and if 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715000" y="2590800"/>
            <a:ext cx="3105150" cy="3257550"/>
            <a:chOff x="2064" y="1596"/>
            <a:chExt cx="1956" cy="2052"/>
          </a:xfrm>
        </p:grpSpPr>
        <p:sp>
          <p:nvSpPr>
            <p:cNvPr id="2056" name="Oval 4"/>
            <p:cNvSpPr>
              <a:spLocks noChangeArrowheads="1"/>
            </p:cNvSpPr>
            <p:nvPr/>
          </p:nvSpPr>
          <p:spPr bwMode="auto">
            <a:xfrm>
              <a:off x="2064" y="1824"/>
              <a:ext cx="1680" cy="16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Oval 5"/>
            <p:cNvSpPr>
              <a:spLocks noChangeArrowheads="1"/>
            </p:cNvSpPr>
            <p:nvPr/>
          </p:nvSpPr>
          <p:spPr bwMode="auto">
            <a:xfrm>
              <a:off x="2880" y="262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6"/>
            <p:cNvSpPr>
              <a:spLocks noChangeShapeType="1"/>
            </p:cNvSpPr>
            <p:nvPr/>
          </p:nvSpPr>
          <p:spPr bwMode="auto">
            <a:xfrm flipV="1">
              <a:off x="2496" y="2928"/>
              <a:ext cx="120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Line 7"/>
            <p:cNvSpPr>
              <a:spLocks noChangeShapeType="1"/>
            </p:cNvSpPr>
            <p:nvPr/>
          </p:nvSpPr>
          <p:spPr bwMode="auto">
            <a:xfrm flipV="1">
              <a:off x="2496" y="1872"/>
              <a:ext cx="192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Text Box 8"/>
            <p:cNvSpPr txBox="1">
              <a:spLocks noChangeArrowheads="1"/>
            </p:cNvSpPr>
            <p:nvPr/>
          </p:nvSpPr>
          <p:spPr bwMode="auto">
            <a:xfrm>
              <a:off x="2304" y="336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A</a:t>
              </a:r>
            </a:p>
          </p:txBody>
        </p:sp>
        <p:sp>
          <p:nvSpPr>
            <p:cNvPr id="2061" name="Text Box 9"/>
            <p:cNvSpPr txBox="1">
              <a:spLocks noChangeArrowheads="1"/>
            </p:cNvSpPr>
            <p:nvPr/>
          </p:nvSpPr>
          <p:spPr bwMode="auto">
            <a:xfrm>
              <a:off x="2508" y="159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B</a:t>
              </a:r>
            </a:p>
          </p:txBody>
        </p:sp>
        <p:sp>
          <p:nvSpPr>
            <p:cNvPr id="2062" name="Text Box 10"/>
            <p:cNvSpPr txBox="1">
              <a:spLocks noChangeArrowheads="1"/>
            </p:cNvSpPr>
            <p:nvPr/>
          </p:nvSpPr>
          <p:spPr bwMode="auto">
            <a:xfrm>
              <a:off x="3684" y="279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C</a:t>
              </a:r>
            </a:p>
          </p:txBody>
        </p:sp>
      </p:grpSp>
      <p:graphicFrame>
        <p:nvGraphicFramePr>
          <p:cNvPr id="2050" name="Object 12"/>
          <p:cNvGraphicFramePr>
            <a:graphicFrameLocks noChangeAspect="1"/>
          </p:cNvGraphicFramePr>
          <p:nvPr/>
        </p:nvGraphicFramePr>
        <p:xfrm>
          <a:off x="3962400" y="1447800"/>
          <a:ext cx="3008313" cy="611187"/>
        </p:xfrm>
        <a:graphic>
          <a:graphicData uri="http://schemas.openxmlformats.org/presentationml/2006/ole">
            <p:oleObj spid="_x0000_s190466" name="Equation" r:id="rId3" imgW="876240" imgH="177480" progId="Equation.DSMT4">
              <p:embed/>
            </p:oleObj>
          </a:graphicData>
        </a:graphic>
      </p:graphicFrame>
      <p:graphicFrame>
        <p:nvGraphicFramePr>
          <p:cNvPr id="2051" name="Object 15"/>
          <p:cNvGraphicFramePr>
            <a:graphicFrameLocks noChangeAspect="1"/>
          </p:cNvGraphicFramePr>
          <p:nvPr/>
        </p:nvGraphicFramePr>
        <p:xfrm>
          <a:off x="2667000" y="2057400"/>
          <a:ext cx="3182937" cy="765175"/>
        </p:xfrm>
        <a:graphic>
          <a:graphicData uri="http://schemas.openxmlformats.org/presentationml/2006/ole">
            <p:oleObj spid="_x0000_s190467" name="Equation" r:id="rId4" imgW="9522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#2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1148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Two secants drawn to a circle from an external point intercept arcs that are 122</a:t>
            </a:r>
            <a:r>
              <a:rPr lang="en-US" dirty="0" smtClean="0">
                <a:cs typeface="Times New Roman" pitchFamily="18" charset="0"/>
              </a:rPr>
              <a:t>° </a:t>
            </a:r>
            <a:r>
              <a:rPr lang="en-US" dirty="0" smtClean="0"/>
              <a:t>and 68</a:t>
            </a:r>
            <a:r>
              <a:rPr lang="en-US" dirty="0" smtClean="0">
                <a:cs typeface="Times New Roman" pitchFamily="18" charset="0"/>
              </a:rPr>
              <a:t>°</a:t>
            </a:r>
            <a:r>
              <a:rPr lang="en-US" dirty="0" smtClean="0"/>
              <a:t>.  Find the measure of</a:t>
            </a:r>
          </a:p>
        </p:txBody>
      </p:sp>
      <p:sp>
        <p:nvSpPr>
          <p:cNvPr id="28676" name="Oval 7"/>
          <p:cNvSpPr>
            <a:spLocks noChangeArrowheads="1"/>
          </p:cNvSpPr>
          <p:nvPr/>
        </p:nvSpPr>
        <p:spPr bwMode="auto">
          <a:xfrm>
            <a:off x="4114800" y="4343400"/>
            <a:ext cx="1447800" cy="14478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773" name="Line 8"/>
          <p:cNvSpPr>
            <a:spLocks noChangeShapeType="1"/>
          </p:cNvSpPr>
          <p:nvPr/>
        </p:nvSpPr>
        <p:spPr bwMode="auto">
          <a:xfrm flipH="1">
            <a:off x="2590800" y="4419600"/>
            <a:ext cx="2590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Line 9"/>
          <p:cNvSpPr>
            <a:spLocks noChangeShapeType="1"/>
          </p:cNvSpPr>
          <p:nvPr/>
        </p:nvSpPr>
        <p:spPr bwMode="auto">
          <a:xfrm flipV="1">
            <a:off x="2590800" y="5257800"/>
            <a:ext cx="2971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Text Box 10"/>
          <p:cNvSpPr txBox="1">
            <a:spLocks noChangeArrowheads="1"/>
          </p:cNvSpPr>
          <p:nvPr/>
        </p:nvSpPr>
        <p:spPr bwMode="auto">
          <a:xfrm>
            <a:off x="2057400" y="5334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</a:t>
            </a:r>
          </a:p>
        </p:txBody>
      </p:sp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5434013" y="44624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122</a:t>
            </a:r>
            <a:r>
              <a:rPr lang="en-US">
                <a:cs typeface="Times New Roman" pitchFamily="18" charset="0"/>
              </a:rPr>
              <a:t>°</a:t>
            </a:r>
          </a:p>
        </p:txBody>
      </p:sp>
      <p:sp>
        <p:nvSpPr>
          <p:cNvPr id="32777" name="Text Box 12"/>
          <p:cNvSpPr txBox="1">
            <a:spLocks noChangeArrowheads="1"/>
          </p:cNvSpPr>
          <p:nvPr/>
        </p:nvSpPr>
        <p:spPr bwMode="auto">
          <a:xfrm>
            <a:off x="4052888" y="488632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68</a:t>
            </a:r>
            <a:r>
              <a:rPr lang="en-US">
                <a:cs typeface="Times New Roman" pitchFamily="18" charset="0"/>
              </a:rPr>
              <a:t>°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096000" y="2514600"/>
          <a:ext cx="609600" cy="464457"/>
        </p:xfrm>
        <a:graphic>
          <a:graphicData uri="http://schemas.openxmlformats.org/presentationml/2006/ole">
            <p:oleObj spid="_x0000_s191490" name="Equation" r:id="rId3" imgW="2664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 rot="-3087184">
            <a:off x="1905000" y="3757613"/>
            <a:ext cx="2514600" cy="2514600"/>
            <a:chOff x="1165" y="2304"/>
            <a:chExt cx="1584" cy="1584"/>
          </a:xfrm>
        </p:grpSpPr>
        <p:sp>
          <p:nvSpPr>
            <p:cNvPr id="4107" name="Oval 4"/>
            <p:cNvSpPr>
              <a:spLocks noChangeArrowheads="1"/>
            </p:cNvSpPr>
            <p:nvPr/>
          </p:nvSpPr>
          <p:spPr bwMode="auto">
            <a:xfrm>
              <a:off x="1165" y="2304"/>
              <a:ext cx="1584" cy="15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Line 6"/>
            <p:cNvSpPr>
              <a:spLocks noChangeShapeType="1"/>
            </p:cNvSpPr>
            <p:nvPr/>
          </p:nvSpPr>
          <p:spPr bwMode="auto">
            <a:xfrm>
              <a:off x="1968" y="3144"/>
              <a:ext cx="6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 flipH="1">
              <a:off x="1344" y="3144"/>
              <a:ext cx="62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 flipH="1">
              <a:off x="1344" y="3480"/>
              <a:ext cx="12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#3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2209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A central angle intercepts an arc that is 5/12 of the circle.  Find the measure of angle x.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419600" y="5257800"/>
          <a:ext cx="609600" cy="609600"/>
        </p:xfrm>
        <a:graphic>
          <a:graphicData uri="http://schemas.openxmlformats.org/presentationml/2006/ole">
            <p:oleObj spid="_x0000_s192514" name="Equation" r:id="rId3" imgW="304560" imgH="304560" progId="Equation.DSMT4">
              <p:embed/>
            </p:oleObj>
          </a:graphicData>
        </a:graphic>
      </p:graphicFrame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4981575" y="5257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 circle O</a:t>
            </a:r>
          </a:p>
        </p:txBody>
      </p:sp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280035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O</a:t>
            </a:r>
          </a:p>
        </p:txBody>
      </p:sp>
      <p:sp>
        <p:nvSpPr>
          <p:cNvPr id="4105" name="Text Box 12"/>
          <p:cNvSpPr txBox="1">
            <a:spLocks noChangeArrowheads="1"/>
          </p:cNvSpPr>
          <p:nvPr/>
        </p:nvSpPr>
        <p:spPr bwMode="auto">
          <a:xfrm>
            <a:off x="3838575" y="460533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x</a:t>
            </a:r>
          </a:p>
        </p:txBody>
      </p:sp>
      <p:sp>
        <p:nvSpPr>
          <p:cNvPr id="4106" name="Oval 16"/>
          <p:cNvSpPr>
            <a:spLocks noChangeArrowheads="1"/>
          </p:cNvSpPr>
          <p:nvPr/>
        </p:nvSpPr>
        <p:spPr bwMode="auto">
          <a:xfrm>
            <a:off x="3181350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#4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smtClean="0"/>
              <a:t>Find the measure of angle x.</a:t>
            </a:r>
            <a:r>
              <a:rPr lang="en-US" smtClean="0"/>
              <a:t>  </a:t>
            </a:r>
          </a:p>
        </p:txBody>
      </p:sp>
      <p:sp>
        <p:nvSpPr>
          <p:cNvPr id="31748" name="Oval 5"/>
          <p:cNvSpPr>
            <a:spLocks noChangeArrowheads="1"/>
          </p:cNvSpPr>
          <p:nvPr/>
        </p:nvSpPr>
        <p:spPr bwMode="auto">
          <a:xfrm>
            <a:off x="2362200" y="3486150"/>
            <a:ext cx="2667000" cy="2667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9941" name="Oval 6"/>
          <p:cNvSpPr>
            <a:spLocks noChangeArrowheads="1"/>
          </p:cNvSpPr>
          <p:nvPr/>
        </p:nvSpPr>
        <p:spPr bwMode="auto">
          <a:xfrm>
            <a:off x="3657600" y="47625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>
            <a:off x="3048000" y="3657600"/>
            <a:ext cx="1905000" cy="1581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Line 8"/>
          <p:cNvSpPr>
            <a:spLocks noChangeShapeType="1"/>
          </p:cNvSpPr>
          <p:nvPr/>
        </p:nvSpPr>
        <p:spPr bwMode="auto">
          <a:xfrm flipV="1">
            <a:off x="3048000" y="4038600"/>
            <a:ext cx="1752600" cy="1962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4057650" y="4191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x</a:t>
            </a:r>
          </a:p>
        </p:txBody>
      </p:sp>
      <p:sp>
        <p:nvSpPr>
          <p:cNvPr id="39945" name="Text Box 11"/>
          <p:cNvSpPr txBox="1">
            <a:spLocks noChangeArrowheads="1"/>
          </p:cNvSpPr>
          <p:nvPr/>
        </p:nvSpPr>
        <p:spPr bwMode="auto">
          <a:xfrm>
            <a:off x="1676400" y="4610100"/>
            <a:ext cx="933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92</a:t>
            </a:r>
            <a:r>
              <a:rPr lang="en-US" sz="2800" b="1">
                <a:cs typeface="Times New Roman" pitchFamily="18" charset="0"/>
              </a:rPr>
              <a:t>°</a:t>
            </a:r>
          </a:p>
        </p:txBody>
      </p:sp>
      <p:sp>
        <p:nvSpPr>
          <p:cNvPr id="39946" name="Text Box 12"/>
          <p:cNvSpPr txBox="1">
            <a:spLocks noChangeArrowheads="1"/>
          </p:cNvSpPr>
          <p:nvPr/>
        </p:nvSpPr>
        <p:spPr bwMode="auto">
          <a:xfrm>
            <a:off x="4953000" y="4191000"/>
            <a:ext cx="933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44</a:t>
            </a:r>
            <a:r>
              <a:rPr lang="en-US" sz="2800" b="1">
                <a:cs typeface="Times New Roman" pitchFamily="18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#5</a:t>
            </a:r>
          </a:p>
        </p:txBody>
      </p:sp>
      <p:sp>
        <p:nvSpPr>
          <p:cNvPr id="50179" name="Text Box 20"/>
          <p:cNvSpPr txBox="1">
            <a:spLocks noChangeArrowheads="1"/>
          </p:cNvSpPr>
          <p:nvPr/>
        </p:nvSpPr>
        <p:spPr bwMode="auto">
          <a:xfrm>
            <a:off x="533400" y="1219200"/>
            <a:ext cx="7924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/>
              <a:t>AB &amp; AC are tangent to the </a:t>
            </a:r>
            <a:r>
              <a:rPr lang="en-US" sz="3200" dirty="0" smtClean="0"/>
              <a:t>circle, and</a:t>
            </a:r>
          </a:p>
          <a:p>
            <a:pPr>
              <a:spcBef>
                <a:spcPct val="50000"/>
              </a:spcBef>
            </a:pPr>
            <a:r>
              <a:rPr lang="en-US" sz="3200" dirty="0" smtClean="0"/>
              <a:t>   </a:t>
            </a:r>
            <a:endParaRPr lang="en-US" sz="3200" dirty="0"/>
          </a:p>
          <a:p>
            <a:pPr>
              <a:spcBef>
                <a:spcPct val="50000"/>
              </a:spcBef>
            </a:pPr>
            <a:r>
              <a:rPr lang="en-US" sz="3200" dirty="0"/>
              <a:t>Find the measure </a:t>
            </a:r>
            <a:r>
              <a:rPr lang="en-US" sz="3200" dirty="0" smtClean="0"/>
              <a:t>of</a:t>
            </a:r>
            <a:endParaRPr lang="en-US" sz="3200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905000" y="3468688"/>
            <a:ext cx="4724400" cy="2551112"/>
            <a:chOff x="1200" y="1552"/>
            <a:chExt cx="2976" cy="1607"/>
          </a:xfrm>
        </p:grpSpPr>
        <p:sp>
          <p:nvSpPr>
            <p:cNvPr id="50186" name="Text Box 8"/>
            <p:cNvSpPr txBox="1">
              <a:spLocks noChangeArrowheads="1"/>
            </p:cNvSpPr>
            <p:nvPr/>
          </p:nvSpPr>
          <p:spPr bwMode="auto">
            <a:xfrm>
              <a:off x="1200" y="270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/>
                <a:t>A</a:t>
              </a:r>
            </a:p>
          </p:txBody>
        </p:sp>
        <p:sp>
          <p:nvSpPr>
            <p:cNvPr id="50187" name="Text Box 9"/>
            <p:cNvSpPr txBox="1">
              <a:spLocks noChangeArrowheads="1"/>
            </p:cNvSpPr>
            <p:nvPr/>
          </p:nvSpPr>
          <p:spPr bwMode="auto">
            <a:xfrm>
              <a:off x="2544" y="1552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/>
                <a:t>B</a:t>
              </a:r>
            </a:p>
          </p:txBody>
        </p:sp>
        <p:sp>
          <p:nvSpPr>
            <p:cNvPr id="50188" name="Text Box 11"/>
            <p:cNvSpPr txBox="1">
              <a:spLocks noChangeArrowheads="1"/>
            </p:cNvSpPr>
            <p:nvPr/>
          </p:nvSpPr>
          <p:spPr bwMode="auto">
            <a:xfrm>
              <a:off x="3168" y="2832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/>
                <a:t>C</a:t>
              </a:r>
            </a:p>
          </p:txBody>
        </p:sp>
        <p:sp>
          <p:nvSpPr>
            <p:cNvPr id="50189" name="Oval 16"/>
            <p:cNvSpPr>
              <a:spLocks noChangeArrowheads="1"/>
            </p:cNvSpPr>
            <p:nvPr/>
          </p:nvSpPr>
          <p:spPr bwMode="auto">
            <a:xfrm>
              <a:off x="2592" y="1584"/>
              <a:ext cx="1344" cy="1296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0" name="Line 17"/>
            <p:cNvSpPr>
              <a:spLocks noChangeShapeType="1"/>
            </p:cNvSpPr>
            <p:nvPr/>
          </p:nvSpPr>
          <p:spPr bwMode="auto">
            <a:xfrm flipH="1">
              <a:off x="1440" y="1680"/>
              <a:ext cx="1488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1" name="Line 18"/>
            <p:cNvSpPr>
              <a:spLocks noChangeShapeType="1"/>
            </p:cNvSpPr>
            <p:nvPr/>
          </p:nvSpPr>
          <p:spPr bwMode="auto">
            <a:xfrm>
              <a:off x="1440" y="2832"/>
              <a:ext cx="18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2" name="Text Box 19"/>
            <p:cNvSpPr txBox="1">
              <a:spLocks noChangeArrowheads="1"/>
            </p:cNvSpPr>
            <p:nvPr/>
          </p:nvSpPr>
          <p:spPr bwMode="auto">
            <a:xfrm>
              <a:off x="3792" y="1632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/>
                <a:t>D</a:t>
              </a:r>
            </a:p>
          </p:txBody>
        </p:sp>
        <p:sp>
          <p:nvSpPr>
            <p:cNvPr id="50193" name="Text Box 21"/>
            <p:cNvSpPr txBox="1">
              <a:spLocks noChangeArrowheads="1"/>
            </p:cNvSpPr>
            <p:nvPr/>
          </p:nvSpPr>
          <p:spPr bwMode="auto">
            <a:xfrm>
              <a:off x="2208" y="2247"/>
              <a:ext cx="52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/>
                <a:t>104</a:t>
              </a:r>
              <a:r>
                <a:rPr lang="en-US" b="1" dirty="0" smtClean="0">
                  <a:cs typeface="Times New Roman" pitchFamily="18" charset="0"/>
                </a:rPr>
                <a:t>°</a:t>
              </a:r>
              <a:endParaRPr lang="en-US" b="1" dirty="0"/>
            </a:p>
          </p:txBody>
        </p:sp>
      </p:grpSp>
      <p:sp>
        <p:nvSpPr>
          <p:cNvPr id="50181" name="Line 22"/>
          <p:cNvSpPr>
            <a:spLocks noChangeShapeType="1"/>
          </p:cNvSpPr>
          <p:nvPr/>
        </p:nvSpPr>
        <p:spPr bwMode="auto">
          <a:xfrm>
            <a:off x="685800" y="129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2" name="Line 23"/>
          <p:cNvSpPr>
            <a:spLocks noChangeShapeType="1"/>
          </p:cNvSpPr>
          <p:nvPr/>
        </p:nvSpPr>
        <p:spPr bwMode="auto">
          <a:xfrm>
            <a:off x="1752600" y="121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3" name="Oval 25"/>
          <p:cNvSpPr>
            <a:spLocks noChangeArrowheads="1"/>
          </p:cNvSpPr>
          <p:nvPr/>
        </p:nvSpPr>
        <p:spPr bwMode="auto">
          <a:xfrm>
            <a:off x="5981700" y="38862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Oval 26"/>
          <p:cNvSpPr>
            <a:spLocks noChangeArrowheads="1"/>
          </p:cNvSpPr>
          <p:nvPr/>
        </p:nvSpPr>
        <p:spPr bwMode="auto">
          <a:xfrm>
            <a:off x="4419600" y="375285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Oval 27"/>
          <p:cNvSpPr>
            <a:spLocks noChangeArrowheads="1"/>
          </p:cNvSpPr>
          <p:nvPr/>
        </p:nvSpPr>
        <p:spPr bwMode="auto">
          <a:xfrm>
            <a:off x="5219700" y="554355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09600" y="1752600"/>
          <a:ext cx="1570567" cy="533400"/>
        </p:xfrm>
        <a:graphic>
          <a:graphicData uri="http://schemas.openxmlformats.org/presentationml/2006/ole">
            <p:oleObj spid="_x0000_s193538" name="Equation" r:id="rId3" imgW="672840" imgH="228600" progId="Equation.DSMT4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4648200" y="2743200"/>
          <a:ext cx="1143000" cy="494270"/>
        </p:xfrm>
        <a:graphic>
          <a:graphicData uri="http://schemas.openxmlformats.org/presentationml/2006/ole">
            <p:oleObj spid="_x0000_s193539" name="Equation" r:id="rId4" imgW="469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#6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557213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en-US" sz="3200" dirty="0" smtClean="0"/>
              <a:t>Find the value of x.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27559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#7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indicated measures in circle P.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a) 				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b)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971800"/>
            <a:ext cx="38862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95400" y="1981200"/>
          <a:ext cx="666750" cy="533400"/>
        </p:xfrm>
        <a:graphic>
          <a:graphicData uri="http://schemas.openxmlformats.org/presentationml/2006/ole">
            <p:oleObj spid="_x0000_s194562" name="Equation" r:id="rId4" imgW="253800" imgH="20304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95400" y="2362200"/>
          <a:ext cx="609600" cy="609600"/>
        </p:xfrm>
        <a:graphic>
          <a:graphicData uri="http://schemas.openxmlformats.org/presentationml/2006/ole">
            <p:oleObj spid="_x0000_s194563" name="Equation" r:id="rId5" imgW="25380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#8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77838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en-US" sz="3200" dirty="0" smtClean="0"/>
              <a:t>Find the value of x.</a:t>
            </a:r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676400"/>
            <a:ext cx="295275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77838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en-US" sz="3200" dirty="0" smtClean="0"/>
              <a:t>Find the value of x. 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325" y="1981200"/>
            <a:ext cx="28368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Problem #10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557213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en-US" sz="3200" dirty="0" smtClean="0"/>
              <a:t>Find the value of x. </a:t>
            </a:r>
          </a:p>
        </p:txBody>
      </p:sp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0350" y="1676400"/>
            <a:ext cx="31242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chemeClr val="accent1"/>
                </a:solidFill>
              </a:rPr>
              <a:t>Circle and Center of Circle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8862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FF0000"/>
                </a:solidFill>
              </a:rPr>
              <a:t>circle</a:t>
            </a:r>
            <a:r>
              <a:rPr lang="en-US" sz="2800" dirty="0" smtClean="0"/>
              <a:t> is a </a:t>
            </a:r>
            <a:r>
              <a:rPr lang="en-US" sz="2800" b="1" u="sng" dirty="0" smtClean="0"/>
              <a:t>locus of all points</a:t>
            </a:r>
            <a:r>
              <a:rPr lang="en-US" sz="2800" dirty="0" smtClean="0"/>
              <a:t> in a plane that are equidistant from a given point.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This fixed point is called the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800" dirty="0" smtClean="0"/>
              <a:t>	</a:t>
            </a:r>
            <a:r>
              <a:rPr lang="en-US" sz="2800" b="1" dirty="0" smtClean="0">
                <a:solidFill>
                  <a:srgbClr val="FF0000"/>
                </a:solidFill>
              </a:rPr>
              <a:t>center of the circle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This is circle C</a:t>
            </a:r>
          </a:p>
        </p:txBody>
      </p:sp>
      <p:pic>
        <p:nvPicPr>
          <p:cNvPr id="1024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752600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ANSWERS TO PROBLEMS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 descr="boy with smil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39000" y="533400"/>
            <a:ext cx="1219200" cy="1219200"/>
          </a:xfr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2954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Answer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648200" y="1676400"/>
          <a:ext cx="685800" cy="342900"/>
        </p:xfrm>
        <a:graphic>
          <a:graphicData uri="http://schemas.openxmlformats.org/presentationml/2006/ole">
            <p:oleObj spid="_x0000_s214018" name="Equation" r:id="rId4" imgW="355320" imgH="177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724400" y="2057400"/>
          <a:ext cx="457200" cy="365760"/>
        </p:xfrm>
        <a:graphic>
          <a:graphicData uri="http://schemas.openxmlformats.org/presentationml/2006/ole">
            <p:oleObj spid="_x0000_s214019" name="Equation" r:id="rId5" imgW="253800" imgH="203040" progId="Equation.DSMT4">
              <p:embed/>
            </p:oleObj>
          </a:graphicData>
        </a:graphic>
      </p:graphicFrame>
      <p:graphicFrame>
        <p:nvGraphicFramePr>
          <p:cNvPr id="214020" name="Object 4"/>
          <p:cNvGraphicFramePr>
            <a:graphicFrameLocks noChangeAspect="1"/>
          </p:cNvGraphicFramePr>
          <p:nvPr/>
        </p:nvGraphicFramePr>
        <p:xfrm>
          <a:off x="4746625" y="2438400"/>
          <a:ext cx="412750" cy="365125"/>
        </p:xfrm>
        <a:graphic>
          <a:graphicData uri="http://schemas.openxmlformats.org/presentationml/2006/ole">
            <p:oleObj spid="_x0000_s214020" name="Equation" r:id="rId6" imgW="228600" imgH="203040" progId="Equation.DSMT4">
              <p:embed/>
            </p:oleObj>
          </a:graphicData>
        </a:graphic>
      </p:graphicFrame>
      <p:graphicFrame>
        <p:nvGraphicFramePr>
          <p:cNvPr id="214021" name="Object 5"/>
          <p:cNvGraphicFramePr>
            <a:graphicFrameLocks noChangeAspect="1"/>
          </p:cNvGraphicFramePr>
          <p:nvPr/>
        </p:nvGraphicFramePr>
        <p:xfrm>
          <a:off x="4678363" y="2830513"/>
          <a:ext cx="549275" cy="342900"/>
        </p:xfrm>
        <a:graphic>
          <a:graphicData uri="http://schemas.openxmlformats.org/presentationml/2006/ole">
            <p:oleObj spid="_x0000_s214021" name="Equation" r:id="rId7" imgW="304560" imgH="190440" progId="Equation.DSMT4">
              <p:embed/>
            </p:oleObj>
          </a:graphicData>
        </a:graphic>
      </p:graphicFrame>
      <p:graphicFrame>
        <p:nvGraphicFramePr>
          <p:cNvPr id="214022" name="Object 6"/>
          <p:cNvGraphicFramePr>
            <a:graphicFrameLocks noChangeAspect="1"/>
          </p:cNvGraphicFramePr>
          <p:nvPr/>
        </p:nvGraphicFramePr>
        <p:xfrm>
          <a:off x="4648200" y="3200400"/>
          <a:ext cx="457200" cy="365125"/>
        </p:xfrm>
        <a:graphic>
          <a:graphicData uri="http://schemas.openxmlformats.org/presentationml/2006/ole">
            <p:oleObj spid="_x0000_s214022" name="Equation" r:id="rId8" imgW="253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ANSWERS TO </a:t>
            </a:r>
            <a:r>
              <a:rPr lang="en-US" dirty="0" smtClean="0">
                <a:solidFill>
                  <a:schemeClr val="accent1"/>
                </a:solidFill>
              </a:rPr>
              <a:t>PROBLEMS (Continued)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 descr="boy with smil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39000" y="533400"/>
            <a:ext cx="1219200" cy="1219200"/>
          </a:xfr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676400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Answer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735513" y="2057400"/>
          <a:ext cx="434975" cy="365125"/>
        </p:xfrm>
        <a:graphic>
          <a:graphicData uri="http://schemas.openxmlformats.org/presentationml/2006/ole">
            <p:oleObj spid="_x0000_s215042" name="Equation" r:id="rId4" imgW="241200" imgH="203040" progId="Equation.DSMT4">
              <p:embed/>
            </p:oleObj>
          </a:graphicData>
        </a:graphic>
      </p:graphicFrame>
      <p:graphicFrame>
        <p:nvGraphicFramePr>
          <p:cNvPr id="214020" name="Object 4"/>
          <p:cNvGraphicFramePr>
            <a:graphicFrameLocks noChangeAspect="1"/>
          </p:cNvGraphicFramePr>
          <p:nvPr/>
        </p:nvGraphicFramePr>
        <p:xfrm>
          <a:off x="4678363" y="2438400"/>
          <a:ext cx="549275" cy="365125"/>
        </p:xfrm>
        <a:graphic>
          <a:graphicData uri="http://schemas.openxmlformats.org/presentationml/2006/ole">
            <p:oleObj spid="_x0000_s215043" name="Equation" r:id="rId5" imgW="304560" imgH="203040" progId="Equation.DSMT4">
              <p:embed/>
            </p:oleObj>
          </a:graphicData>
        </a:graphic>
      </p:graphicFrame>
      <p:graphicFrame>
        <p:nvGraphicFramePr>
          <p:cNvPr id="214021" name="Object 5"/>
          <p:cNvGraphicFramePr>
            <a:graphicFrameLocks noChangeAspect="1"/>
          </p:cNvGraphicFramePr>
          <p:nvPr/>
        </p:nvGraphicFramePr>
        <p:xfrm>
          <a:off x="4735513" y="2819400"/>
          <a:ext cx="434975" cy="365125"/>
        </p:xfrm>
        <a:graphic>
          <a:graphicData uri="http://schemas.openxmlformats.org/presentationml/2006/ole">
            <p:oleObj spid="_x0000_s215044" name="Equation" r:id="rId6" imgW="241200" imgH="203040" progId="Equation.DSMT4">
              <p:embed/>
            </p:oleObj>
          </a:graphicData>
        </a:graphic>
      </p:graphicFrame>
      <p:graphicFrame>
        <p:nvGraphicFramePr>
          <p:cNvPr id="214022" name="Object 6"/>
          <p:cNvGraphicFramePr>
            <a:graphicFrameLocks noChangeAspect="1"/>
          </p:cNvGraphicFramePr>
          <p:nvPr/>
        </p:nvGraphicFramePr>
        <p:xfrm>
          <a:off x="4659313" y="3200400"/>
          <a:ext cx="433387" cy="365125"/>
        </p:xfrm>
        <a:graphic>
          <a:graphicData uri="http://schemas.openxmlformats.org/presentationml/2006/ole">
            <p:oleObj spid="_x0000_s215045" name="Equation" r:id="rId7" imgW="241200" imgH="203040" progId="Equation.DSMT4">
              <p:embed/>
            </p:oleObj>
          </a:graphicData>
        </a:graphic>
      </p:graphicFrame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4678363" y="1676400"/>
          <a:ext cx="549275" cy="365125"/>
        </p:xfrm>
        <a:graphic>
          <a:graphicData uri="http://schemas.openxmlformats.org/presentationml/2006/ole">
            <p:oleObj spid="_x0000_s215046" name="Equation" r:id="rId8" imgW="304560" imgH="203040" progId="Equation.DSMT4">
              <p:embed/>
            </p:oleObj>
          </a:graphicData>
        </a:graphic>
      </p:graphicFrame>
      <p:graphicFrame>
        <p:nvGraphicFramePr>
          <p:cNvPr id="215048" name="Object 8"/>
          <p:cNvGraphicFramePr>
            <a:graphicFrameLocks noChangeAspect="1"/>
          </p:cNvGraphicFramePr>
          <p:nvPr/>
        </p:nvGraphicFramePr>
        <p:xfrm>
          <a:off x="4648200" y="3505200"/>
          <a:ext cx="433387" cy="365125"/>
        </p:xfrm>
        <a:graphic>
          <a:graphicData uri="http://schemas.openxmlformats.org/presentationml/2006/ole">
            <p:oleObj spid="_x0000_s215047" name="Equation" r:id="rId9" imgW="2412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y with smi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2209800"/>
            <a:ext cx="2372519" cy="23725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Questions or Concerns?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time we’ll be looking at:</a:t>
            </a:r>
          </a:p>
          <a:p>
            <a:endParaRPr lang="en-US" dirty="0" smtClean="0"/>
          </a:p>
          <a:p>
            <a:r>
              <a:rPr lang="en-US" dirty="0" smtClean="0"/>
              <a:t>1.	Areas of circles, and sectors</a:t>
            </a:r>
          </a:p>
          <a:p>
            <a:r>
              <a:rPr lang="en-US" dirty="0" smtClean="0"/>
              <a:t>2.  Finding the area of a segment of a circle.  </a:t>
            </a:r>
          </a:p>
          <a:p>
            <a:pPr lvl="1"/>
            <a:r>
              <a:rPr lang="en-US" dirty="0" smtClean="0"/>
              <a:t>We’ll use the traditional formula for area of a triangle</a:t>
            </a:r>
          </a:p>
          <a:p>
            <a:pPr lvl="1"/>
            <a:r>
              <a:rPr lang="en-US" dirty="0" smtClean="0"/>
              <a:t>We’ll also sneak a bit of trig into the mix.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Looking Ahead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chemeClr val="accent1"/>
                </a:solidFill>
              </a:rPr>
              <a:t>Chords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 smtClean="0"/>
              <a:t>Any segment with endpoints on the circle is a </a:t>
            </a:r>
            <a:r>
              <a:rPr lang="en-US" sz="2800" b="1" dirty="0" smtClean="0">
                <a:solidFill>
                  <a:srgbClr val="FF0000"/>
                </a:solidFill>
              </a:rPr>
              <a:t>chord.</a:t>
            </a:r>
          </a:p>
          <a:p>
            <a:pPr eaLnBrk="1" hangingPunct="1">
              <a:defRPr/>
            </a:pPr>
            <a:r>
              <a:rPr lang="en-US" sz="2800" dirty="0" smtClean="0"/>
              <a:t>Chords can pass through the center but do not have to.</a:t>
            </a:r>
          </a:p>
          <a:p>
            <a:pPr eaLnBrk="1" hangingPunct="1">
              <a:defRPr/>
            </a:pPr>
            <a:r>
              <a:rPr lang="en-US" sz="2800" dirty="0" smtClean="0"/>
              <a:t>Chords are segments, and are usually named by their endpoints. </a:t>
            </a:r>
          </a:p>
        </p:txBody>
      </p:sp>
      <p:pic>
        <p:nvPicPr>
          <p:cNvPr id="1127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1828800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chemeClr val="accent1"/>
                </a:solidFill>
              </a:rPr>
              <a:t>Diameter and Radius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876800" cy="5029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dirty="0" smtClean="0"/>
              <a:t>Any chord that passes through the center is called a </a:t>
            </a:r>
            <a:r>
              <a:rPr lang="en-US" sz="2800" b="1" dirty="0" smtClean="0">
                <a:solidFill>
                  <a:srgbClr val="FF0000"/>
                </a:solidFill>
              </a:rPr>
              <a:t>diameter</a:t>
            </a:r>
            <a:r>
              <a:rPr lang="en-US" sz="2800" dirty="0" smtClean="0"/>
              <a:t> </a:t>
            </a:r>
          </a:p>
          <a:p>
            <a:pPr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Segments         and</a:t>
            </a:r>
          </a:p>
          <a:p>
            <a:pPr eaLnBrk="1" hangingPunct="1">
              <a:buNone/>
              <a:defRPr/>
            </a:pPr>
            <a:r>
              <a:rPr lang="en-US" sz="2800" dirty="0" smtClean="0"/>
              <a:t>   are </a:t>
            </a:r>
            <a:r>
              <a:rPr lang="en-US" sz="2800" b="1" dirty="0" smtClean="0">
                <a:solidFill>
                  <a:srgbClr val="FF0000"/>
                </a:solidFill>
              </a:rPr>
              <a:t>radii.</a:t>
            </a:r>
          </a:p>
          <a:p>
            <a:pPr eaLnBrk="1" hangingPunct="1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Radii is the plural of Radius</a:t>
            </a:r>
          </a:p>
          <a:p>
            <a:pPr lvl="1" eaLnBrk="1" hangingPunct="1">
              <a:defRPr/>
            </a:pPr>
            <a:r>
              <a:rPr lang="en-US" sz="2400" b="1" dirty="0" smtClean="0"/>
              <a:t>A radius is half the length  		of the diameter</a:t>
            </a:r>
          </a:p>
        </p:txBody>
      </p:sp>
      <p:pic>
        <p:nvPicPr>
          <p:cNvPr id="12294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43600" y="2209800"/>
            <a:ext cx="2667000" cy="2667000"/>
          </a:xfrm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0" y="3048000"/>
          <a:ext cx="685800" cy="548640"/>
        </p:xfrm>
        <a:graphic>
          <a:graphicData uri="http://schemas.openxmlformats.org/presentationml/2006/ole">
            <p:oleObj spid="_x0000_s146434" name="Equation" r:id="rId5" imgW="253800" imgH="203040" progId="Equation.DSMT4">
              <p:embed/>
            </p:oleObj>
          </a:graphicData>
        </a:graphic>
      </p:graphicFrame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4495800" y="3886200"/>
          <a:ext cx="685800" cy="584200"/>
        </p:xfrm>
        <a:graphic>
          <a:graphicData uri="http://schemas.openxmlformats.org/presentationml/2006/ole">
            <p:oleObj spid="_x0000_s146435" name="Equation" r:id="rId6" imgW="253800" imgH="215640" progId="Equation.DSMT4">
              <p:embed/>
            </p:oleObj>
          </a:graphicData>
        </a:graphic>
      </p:graphicFrame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2895600" y="3886200"/>
          <a:ext cx="626165" cy="533400"/>
        </p:xfrm>
        <a:graphic>
          <a:graphicData uri="http://schemas.openxmlformats.org/presentationml/2006/ole">
            <p:oleObj spid="_x0000_s146436" name="Equation" r:id="rId7" imgW="25380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4419600" cy="4559491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3200" dirty="0" smtClean="0"/>
              <a:t>A </a:t>
            </a:r>
            <a:r>
              <a:rPr lang="en-US" sz="3200" dirty="0" smtClean="0">
                <a:solidFill>
                  <a:srgbClr val="FF0000"/>
                </a:solidFill>
              </a:rPr>
              <a:t>line</a:t>
            </a:r>
            <a:r>
              <a:rPr lang="en-US" sz="3200" dirty="0" smtClean="0"/>
              <a:t> that intersects the circle at exactly </a:t>
            </a:r>
            <a:r>
              <a:rPr lang="en-US" sz="3200" b="1" dirty="0" smtClean="0">
                <a:solidFill>
                  <a:srgbClr val="FF0000"/>
                </a:solidFill>
              </a:rPr>
              <a:t>two</a:t>
            </a:r>
            <a:r>
              <a:rPr lang="en-US" sz="3200" dirty="0" smtClean="0"/>
              <a:t> points.</a:t>
            </a:r>
          </a:p>
          <a:p>
            <a:pPr eaLnBrk="1" hangingPunct="1"/>
            <a:r>
              <a:rPr lang="en-US" sz="3200" dirty="0" smtClean="0"/>
              <a:t>        is a secant line</a:t>
            </a:r>
          </a:p>
          <a:p>
            <a:pPr eaLnBrk="1" hangingPunct="1"/>
            <a:endParaRPr lang="en-US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1"/>
                </a:solidFill>
              </a:rPr>
              <a:t>Secant</a:t>
            </a:r>
          </a:p>
        </p:txBody>
      </p:sp>
      <p:pic>
        <p:nvPicPr>
          <p:cNvPr id="8196" name="Picture 9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447800"/>
            <a:ext cx="2784475" cy="4114800"/>
          </a:xfrm>
          <a:noFill/>
        </p:spPr>
      </p:pic>
      <p:graphicFrame>
        <p:nvGraphicFramePr>
          <p:cNvPr id="148483" name="Object 3"/>
          <p:cNvGraphicFramePr>
            <a:graphicFrameLocks noChangeAspect="1"/>
          </p:cNvGraphicFramePr>
          <p:nvPr/>
        </p:nvGraphicFramePr>
        <p:xfrm>
          <a:off x="1143000" y="3868738"/>
          <a:ext cx="685800" cy="584200"/>
        </p:xfrm>
        <a:graphic>
          <a:graphicData uri="http://schemas.openxmlformats.org/presentationml/2006/ole">
            <p:oleObj spid="_x0000_s148483" name="Equation" r:id="rId4" imgW="253800" imgH="2156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29200" y="1600200"/>
            <a:ext cx="3505200" cy="3678296"/>
          </a:xfr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accent2"/>
                </a:solidFill>
              </a:rPr>
              <a:t>Tangent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447800"/>
            <a:ext cx="4038600" cy="4525962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3200" dirty="0" smtClean="0"/>
              <a:t>A line that intersects a circle at </a:t>
            </a:r>
            <a:r>
              <a:rPr lang="en-US" sz="3200" dirty="0" smtClean="0">
                <a:solidFill>
                  <a:srgbClr val="FF0000"/>
                </a:solidFill>
              </a:rPr>
              <a:t>exactly one </a:t>
            </a:r>
            <a:r>
              <a:rPr lang="en-US" sz="3200" dirty="0" smtClean="0"/>
              <a:t>point.</a:t>
            </a:r>
          </a:p>
          <a:p>
            <a:pPr eaLnBrk="1" hangingPunct="1"/>
            <a:r>
              <a:rPr lang="en-US" sz="3200" dirty="0" smtClean="0"/>
              <a:t>       is a tangent line.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graphicFrame>
        <p:nvGraphicFramePr>
          <p:cNvPr id="149506" name="Object 2"/>
          <p:cNvGraphicFramePr>
            <a:graphicFrameLocks noChangeAspect="1"/>
          </p:cNvGraphicFramePr>
          <p:nvPr/>
        </p:nvGraphicFramePr>
        <p:xfrm>
          <a:off x="762000" y="3886200"/>
          <a:ext cx="685800" cy="549275"/>
        </p:xfrm>
        <a:graphic>
          <a:graphicData uri="http://schemas.openxmlformats.org/presentationml/2006/ole">
            <p:oleObj spid="_x0000_s149506" name="Equation" r:id="rId4" imgW="253800" imgH="2030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667</TotalTime>
  <Words>1485</Words>
  <Application>Microsoft Office PowerPoint</Application>
  <PresentationFormat>On-screen Show (4:3)</PresentationFormat>
  <Paragraphs>319</Paragraphs>
  <Slides>53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Concourse</vt:lpstr>
      <vt:lpstr>Equation</vt:lpstr>
      <vt:lpstr>MathType 6.0 Equation</vt:lpstr>
      <vt:lpstr> Immaculata Week 2013 July 29—August 2, 2013 </vt:lpstr>
      <vt:lpstr>What’s in store for today?</vt:lpstr>
      <vt:lpstr>What’s in store for today?</vt:lpstr>
      <vt:lpstr>Some Basic Definitions</vt:lpstr>
      <vt:lpstr>Circle and Center of Circle</vt:lpstr>
      <vt:lpstr>Chords</vt:lpstr>
      <vt:lpstr>Diameter and Radius</vt:lpstr>
      <vt:lpstr>Secant</vt:lpstr>
      <vt:lpstr>Tangent</vt:lpstr>
      <vt:lpstr>Central Angle</vt:lpstr>
      <vt:lpstr>Inscribed Angle</vt:lpstr>
      <vt:lpstr>Arc</vt:lpstr>
      <vt:lpstr>Intercepted Arc</vt:lpstr>
      <vt:lpstr>Classifying and Naming Arcs</vt:lpstr>
      <vt:lpstr>A look at some Arcs</vt:lpstr>
      <vt:lpstr>Angles and Arcs PART 1</vt:lpstr>
      <vt:lpstr>Central Angles</vt:lpstr>
      <vt:lpstr>Inscribed Angles</vt:lpstr>
      <vt:lpstr>Problem Set #1</vt:lpstr>
      <vt:lpstr>Problem Set #2</vt:lpstr>
      <vt:lpstr>Problem Set #3</vt:lpstr>
      <vt:lpstr>TIME FOR YOU TO SHINE!</vt:lpstr>
      <vt:lpstr>Find the measure of the blue arc or angle</vt:lpstr>
      <vt:lpstr>Find the value of each variable.</vt:lpstr>
      <vt:lpstr>Angles formed by a Tangent and a Chord</vt:lpstr>
      <vt:lpstr>Tangent-Chord Theorem</vt:lpstr>
      <vt:lpstr>Tangent Chord problem #1</vt:lpstr>
      <vt:lpstr>A 2nd problem with tangents and chords</vt:lpstr>
      <vt:lpstr>Example 3: a bit tougher, with some algebra</vt:lpstr>
      <vt:lpstr>Slide 30</vt:lpstr>
      <vt:lpstr>The 2 “tough ones”</vt:lpstr>
      <vt:lpstr>Slide 32</vt:lpstr>
      <vt:lpstr>Slide 33</vt:lpstr>
      <vt:lpstr>Measures of Angles Formed by Secants and/or  Tangents Intersecting OUTSIDE a Circle</vt:lpstr>
      <vt:lpstr>Slide 35</vt:lpstr>
      <vt:lpstr>Slide 36</vt:lpstr>
      <vt:lpstr>In summary: </vt:lpstr>
      <vt:lpstr>Let’s try some problems!!</vt:lpstr>
      <vt:lpstr>PROBLEMS</vt:lpstr>
      <vt:lpstr>Problem #1</vt:lpstr>
      <vt:lpstr>Problem #2</vt:lpstr>
      <vt:lpstr>Problem #3</vt:lpstr>
      <vt:lpstr>Problem #4</vt:lpstr>
      <vt:lpstr>Problem #5</vt:lpstr>
      <vt:lpstr>Problem #6</vt:lpstr>
      <vt:lpstr>Problem #7</vt:lpstr>
      <vt:lpstr>Problem #8</vt:lpstr>
      <vt:lpstr>Problem #9</vt:lpstr>
      <vt:lpstr>Problem #10</vt:lpstr>
      <vt:lpstr>ANSWERS TO PROBLEMS </vt:lpstr>
      <vt:lpstr>ANSWERS TO PROBLEMS (Continued) </vt:lpstr>
      <vt:lpstr>Questions or Concerns?</vt:lpstr>
      <vt:lpstr>Looking Ahead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Immaculata Week 2012 July 30—August 3, 2012</dc:title>
  <dc:creator>Den</dc:creator>
  <cp:lastModifiedBy>Den</cp:lastModifiedBy>
  <cp:revision>49</cp:revision>
  <dcterms:created xsi:type="dcterms:W3CDTF">2012-07-19T11:57:50Z</dcterms:created>
  <dcterms:modified xsi:type="dcterms:W3CDTF">2013-07-25T13:08:48Z</dcterms:modified>
</cp:coreProperties>
</file>