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6" r:id="rId2"/>
    <p:sldId id="257" r:id="rId3"/>
    <p:sldId id="307" r:id="rId4"/>
    <p:sldId id="258" r:id="rId5"/>
    <p:sldId id="259" r:id="rId6"/>
    <p:sldId id="260" r:id="rId7"/>
    <p:sldId id="261" r:id="rId8"/>
    <p:sldId id="262" r:id="rId9"/>
    <p:sldId id="263" r:id="rId10"/>
    <p:sldId id="291" r:id="rId11"/>
    <p:sldId id="266" r:id="rId12"/>
    <p:sldId id="267" r:id="rId13"/>
    <p:sldId id="268" r:id="rId14"/>
    <p:sldId id="292" r:id="rId15"/>
    <p:sldId id="271" r:id="rId16"/>
    <p:sldId id="272" r:id="rId17"/>
    <p:sldId id="273" r:id="rId18"/>
    <p:sldId id="274" r:id="rId19"/>
    <p:sldId id="275" r:id="rId20"/>
    <p:sldId id="293" r:id="rId21"/>
    <p:sldId id="276" r:id="rId22"/>
    <p:sldId id="294" r:id="rId23"/>
    <p:sldId id="277" r:id="rId24"/>
    <p:sldId id="278" r:id="rId25"/>
    <p:sldId id="279" r:id="rId26"/>
    <p:sldId id="280" r:id="rId27"/>
    <p:sldId id="295" r:id="rId28"/>
    <p:sldId id="281" r:id="rId29"/>
    <p:sldId id="296" r:id="rId30"/>
    <p:sldId id="282" r:id="rId31"/>
    <p:sldId id="283" r:id="rId32"/>
    <p:sldId id="284" r:id="rId33"/>
    <p:sldId id="285" r:id="rId34"/>
    <p:sldId id="286" r:id="rId35"/>
    <p:sldId id="287" r:id="rId36"/>
    <p:sldId id="288" r:id="rId37"/>
    <p:sldId id="289" r:id="rId38"/>
    <p:sldId id="290" r:id="rId39"/>
    <p:sldId id="297" r:id="rId40"/>
    <p:sldId id="298" r:id="rId41"/>
    <p:sldId id="299" r:id="rId42"/>
    <p:sldId id="300" r:id="rId43"/>
    <p:sldId id="302" r:id="rId44"/>
    <p:sldId id="303" r:id="rId45"/>
    <p:sldId id="304" r:id="rId46"/>
    <p:sldId id="305" r:id="rId47"/>
    <p:sldId id="306"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54.wmf"/><Relationship Id="rId7" Type="http://schemas.openxmlformats.org/officeDocument/2006/relationships/image" Target="../media/image58.wmf"/><Relationship Id="rId2" Type="http://schemas.openxmlformats.org/officeDocument/2006/relationships/image" Target="../media/image53.wmf"/><Relationship Id="rId1" Type="http://schemas.openxmlformats.org/officeDocument/2006/relationships/image" Target="../media/image52.wmf"/><Relationship Id="rId6" Type="http://schemas.openxmlformats.org/officeDocument/2006/relationships/image" Target="../media/image57.wmf"/><Relationship Id="rId5" Type="http://schemas.openxmlformats.org/officeDocument/2006/relationships/image" Target="../media/image56.wmf"/><Relationship Id="rId4" Type="http://schemas.openxmlformats.org/officeDocument/2006/relationships/image" Target="../media/image55.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5A3726-69B5-4B71-BE15-2A4491F4D62D}" type="datetimeFigureOut">
              <a:rPr lang="en-US" smtClean="0"/>
              <a:pPr/>
              <a:t>9/12/2015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D74C6B-02F0-4685-BBB3-7D79C0724F7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w="9525"/>
        </p:spPr>
        <p:txBody>
          <a:bodyPr/>
          <a:lstStyle/>
          <a:p>
            <a:pPr eaLnBrk="1" hangingPunct="1">
              <a:spcBef>
                <a:spcPct val="0"/>
              </a:spcBef>
            </a:pPr>
            <a:endParaRPr lang="en-US" smtClean="0">
              <a:latin typeface="Times New Roman" pitchFamily="18" charset="0"/>
            </a:endParaRPr>
          </a:p>
        </p:txBody>
      </p:sp>
      <p:sp>
        <p:nvSpPr>
          <p:cNvPr id="71684" name="Slide Number Placeholder 3"/>
          <p:cNvSpPr>
            <a:spLocks noGrp="1"/>
          </p:cNvSpPr>
          <p:nvPr>
            <p:ph type="sldNum" sz="quarter" idx="5"/>
          </p:nvPr>
        </p:nvSpPr>
        <p:spPr>
          <a:noFill/>
        </p:spPr>
        <p:txBody>
          <a:bodyPr/>
          <a:lstStyle/>
          <a:p>
            <a:fld id="{5053C5A5-8712-4866-B994-F04631017026}" type="slidenum">
              <a:rPr lang="en-US" smtClean="0">
                <a:latin typeface="Arial" charset="0"/>
              </a:rPr>
              <a:pPr/>
              <a:t>19</a:t>
            </a:fld>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w="9525"/>
        </p:spPr>
        <p:txBody>
          <a:bodyPr/>
          <a:lstStyle/>
          <a:p>
            <a:pPr eaLnBrk="1" hangingPunct="1">
              <a:spcBef>
                <a:spcPct val="0"/>
              </a:spcBef>
            </a:pPr>
            <a:endParaRPr lang="en-US" smtClean="0">
              <a:latin typeface="Times New Roman" pitchFamily="18" charset="0"/>
            </a:endParaRPr>
          </a:p>
        </p:txBody>
      </p:sp>
      <p:sp>
        <p:nvSpPr>
          <p:cNvPr id="72708" name="Slide Number Placeholder 3"/>
          <p:cNvSpPr>
            <a:spLocks noGrp="1"/>
          </p:cNvSpPr>
          <p:nvPr>
            <p:ph type="sldNum" sz="quarter" idx="5"/>
          </p:nvPr>
        </p:nvSpPr>
        <p:spPr>
          <a:noFill/>
        </p:spPr>
        <p:txBody>
          <a:bodyPr/>
          <a:lstStyle/>
          <a:p>
            <a:fld id="{3C036D8A-42AD-4FFD-AFAF-6E9F0C34536D}" type="slidenum">
              <a:rPr lang="en-US" smtClean="0"/>
              <a:pPr/>
              <a:t>31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w="9525"/>
        </p:spPr>
        <p:txBody>
          <a:bodyPr/>
          <a:lstStyle/>
          <a:p>
            <a:pPr eaLnBrk="1" hangingPunct="1">
              <a:spcBef>
                <a:spcPct val="0"/>
              </a:spcBef>
            </a:pPr>
            <a:endParaRPr lang="en-US" smtClean="0">
              <a:latin typeface="Times New Roman" pitchFamily="18" charset="0"/>
            </a:endParaRPr>
          </a:p>
        </p:txBody>
      </p:sp>
      <p:sp>
        <p:nvSpPr>
          <p:cNvPr id="73732" name="Slide Number Placeholder 3"/>
          <p:cNvSpPr>
            <a:spLocks noGrp="1"/>
          </p:cNvSpPr>
          <p:nvPr>
            <p:ph type="sldNum" sz="quarter" idx="5"/>
          </p:nvPr>
        </p:nvSpPr>
        <p:spPr>
          <a:noFill/>
        </p:spPr>
        <p:txBody>
          <a:bodyPr/>
          <a:lstStyle/>
          <a:p>
            <a:fld id="{558D17B8-5198-4816-B880-10A3EA227177}" type="slidenum">
              <a:rPr lang="en-US" smtClean="0"/>
              <a:pPr/>
              <a:t>32</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w="9525"/>
        </p:spPr>
        <p:txBody>
          <a:bodyPr/>
          <a:lstStyle/>
          <a:p>
            <a:pPr eaLnBrk="1" hangingPunct="1">
              <a:spcBef>
                <a:spcPct val="0"/>
              </a:spcBef>
            </a:pPr>
            <a:endParaRPr lang="en-US" smtClean="0">
              <a:latin typeface="Times New Roman" pitchFamily="18" charset="0"/>
            </a:endParaRPr>
          </a:p>
        </p:txBody>
      </p:sp>
      <p:sp>
        <p:nvSpPr>
          <p:cNvPr id="74756" name="Slide Number Placeholder 3"/>
          <p:cNvSpPr>
            <a:spLocks noGrp="1"/>
          </p:cNvSpPr>
          <p:nvPr>
            <p:ph type="sldNum" sz="quarter" idx="5"/>
          </p:nvPr>
        </p:nvSpPr>
        <p:spPr>
          <a:noFill/>
        </p:spPr>
        <p:txBody>
          <a:bodyPr/>
          <a:lstStyle/>
          <a:p>
            <a:fld id="{0E620E10-8173-407E-83B8-2241A9751F88}" type="slidenum">
              <a:rPr lang="en-US" smtClean="0"/>
              <a:pPr/>
              <a:t>33</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w="9525"/>
        </p:spPr>
        <p:txBody>
          <a:bodyPr/>
          <a:lstStyle/>
          <a:p>
            <a:pPr eaLnBrk="1" hangingPunct="1">
              <a:spcBef>
                <a:spcPct val="0"/>
              </a:spcBef>
            </a:pPr>
            <a:endParaRPr lang="en-US" smtClean="0">
              <a:latin typeface="Times New Roman" pitchFamily="18" charset="0"/>
            </a:endParaRPr>
          </a:p>
        </p:txBody>
      </p:sp>
      <p:sp>
        <p:nvSpPr>
          <p:cNvPr id="75780" name="Slide Number Placeholder 3"/>
          <p:cNvSpPr>
            <a:spLocks noGrp="1"/>
          </p:cNvSpPr>
          <p:nvPr>
            <p:ph type="sldNum" sz="quarter" idx="5"/>
          </p:nvPr>
        </p:nvSpPr>
        <p:spPr>
          <a:noFill/>
        </p:spPr>
        <p:txBody>
          <a:bodyPr/>
          <a:lstStyle/>
          <a:p>
            <a:fld id="{A8253520-3A94-4435-88A2-A74106836EE7}" type="slidenum">
              <a:rPr lang="en-US" smtClean="0"/>
              <a:pPr/>
              <a:t>34</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w="9525"/>
        </p:spPr>
        <p:txBody>
          <a:bodyPr/>
          <a:lstStyle/>
          <a:p>
            <a:pPr eaLnBrk="1" hangingPunct="1">
              <a:spcBef>
                <a:spcPct val="0"/>
              </a:spcBef>
            </a:pPr>
            <a:endParaRPr lang="en-US" smtClean="0">
              <a:latin typeface="Times New Roman" pitchFamily="18" charset="0"/>
            </a:endParaRPr>
          </a:p>
        </p:txBody>
      </p:sp>
      <p:sp>
        <p:nvSpPr>
          <p:cNvPr id="76804" name="Slide Number Placeholder 3"/>
          <p:cNvSpPr>
            <a:spLocks noGrp="1"/>
          </p:cNvSpPr>
          <p:nvPr>
            <p:ph type="sldNum" sz="quarter" idx="5"/>
          </p:nvPr>
        </p:nvSpPr>
        <p:spPr>
          <a:noFill/>
        </p:spPr>
        <p:txBody>
          <a:bodyPr/>
          <a:lstStyle/>
          <a:p>
            <a:fld id="{14DCC1FF-D5A2-4556-92AD-290D4E03A2A0}" type="slidenum">
              <a:rPr lang="en-US" smtClean="0"/>
              <a:pPr/>
              <a:t>35</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w="9525"/>
        </p:spPr>
        <p:txBody>
          <a:bodyPr/>
          <a:lstStyle/>
          <a:p>
            <a:pPr eaLnBrk="1" hangingPunct="1">
              <a:spcBef>
                <a:spcPct val="0"/>
              </a:spcBef>
            </a:pPr>
            <a:endParaRPr lang="en-US" smtClean="0">
              <a:latin typeface="Times New Roman" pitchFamily="18" charset="0"/>
            </a:endParaRPr>
          </a:p>
        </p:txBody>
      </p:sp>
      <p:sp>
        <p:nvSpPr>
          <p:cNvPr id="77828" name="Slide Number Placeholder 3"/>
          <p:cNvSpPr>
            <a:spLocks noGrp="1"/>
          </p:cNvSpPr>
          <p:nvPr>
            <p:ph type="sldNum" sz="quarter" idx="5"/>
          </p:nvPr>
        </p:nvSpPr>
        <p:spPr>
          <a:noFill/>
        </p:spPr>
        <p:txBody>
          <a:bodyPr/>
          <a:lstStyle/>
          <a:p>
            <a:fld id="{DC97B6B7-0FC0-4E67-960E-644D7824CA87}" type="slidenum">
              <a:rPr lang="en-US" smtClean="0"/>
              <a:pPr/>
              <a:t>37</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9/12/2015</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9/12/2015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9/12/2015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9/12/2015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9/12/2015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9/12/2015</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9/12/2015</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9/12/2015</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9/12/2015</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9/12/2015</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9/12/2015</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9/12/2015</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17.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19.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Users\Del\Music\iTunes\iTunes%20Media\Music\Eagles\Eagles%20Live\1-05%20New%20Kid%20In%20Town%20(Live).m4a" TargetMode="External"/><Relationship Id="rId1" Type="http://schemas.openxmlformats.org/officeDocument/2006/relationships/vmlDrawing" Target="../drawings/vmlDrawing13.vml"/><Relationship Id="rId6" Type="http://schemas.openxmlformats.org/officeDocument/2006/relationships/image" Target="../media/image29.png"/><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Users\Del\Music\iTunes\iTunes%20Media\Music\Eagles\Eagles%20Live\1-05%20New%20Kid%20In%20Town%20(Live).m4a" TargetMode="External"/><Relationship Id="rId1" Type="http://schemas.openxmlformats.org/officeDocument/2006/relationships/vmlDrawing" Target="../drawings/vmlDrawing14.vml"/><Relationship Id="rId6" Type="http://schemas.openxmlformats.org/officeDocument/2006/relationships/image" Target="../media/image29.png"/><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oleObject" Target="../embeddings/oleObject25.bin"/><Relationship Id="rId4" Type="http://schemas.openxmlformats.org/officeDocument/2006/relationships/image" Target="../media/image3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26.bin"/></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29.bin"/><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oleObject" Target="../embeddings/oleObject30.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oleObject" Target="../embeddings/oleObject35.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oleObject" Target="../embeddings/oleObject38.bin"/><Relationship Id="rId4" Type="http://schemas.openxmlformats.org/officeDocument/2006/relationships/oleObject" Target="../embeddings/oleObject37.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22.vml"/><Relationship Id="rId5" Type="http://schemas.openxmlformats.org/officeDocument/2006/relationships/oleObject" Target="../embeddings/oleObject41.bin"/><Relationship Id="rId4" Type="http://schemas.openxmlformats.org/officeDocument/2006/relationships/oleObject" Target="../embeddings/oleObject40.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oleObject" Target="../embeddings/oleObject42.bin"/><Relationship Id="rId7"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45.bin"/><Relationship Id="rId5" Type="http://schemas.openxmlformats.org/officeDocument/2006/relationships/oleObject" Target="../embeddings/oleObject44.bin"/><Relationship Id="rId4" Type="http://schemas.openxmlformats.org/officeDocument/2006/relationships/oleObject" Target="../embeddings/oleObject43.bin"/><Relationship Id="rId9" Type="http://schemas.openxmlformats.org/officeDocument/2006/relationships/oleObject" Target="../embeddings/oleObject48.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oleObject" Target="../embeddings/oleObject51.bin"/><Relationship Id="rId4" Type="http://schemas.openxmlformats.org/officeDocument/2006/relationships/oleObject" Target="../embeddings/oleObject50.bin"/></Relationships>
</file>

<file path=ppt/slides/_rels/slide4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slideLayout" Target="../slideLayouts/slideLayout12.xml"/><Relationship Id="rId1" Type="http://schemas.openxmlformats.org/officeDocument/2006/relationships/audio" Target="file:///F:\1%20monthly%20breakout%20meetings%202013\Sept%20meeting%20(graphical%20statistics)\Thats%20All%20Folks.mp3" TargetMode="External"/><Relationship Id="rId4" Type="http://schemas.openxmlformats.org/officeDocument/2006/relationships/image" Target="../media/image62.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Breakout Session #1</a:t>
            </a:r>
            <a:br>
              <a:rPr lang="en-US" dirty="0" smtClean="0"/>
            </a:br>
            <a:r>
              <a:rPr lang="en-US" dirty="0" smtClean="0"/>
              <a:t>Conditional and Combinatorial Probability</a:t>
            </a:r>
            <a:endParaRPr lang="en-US" dirty="0"/>
          </a:p>
        </p:txBody>
      </p:sp>
      <p:sp>
        <p:nvSpPr>
          <p:cNvPr id="3" name="Subtitle 2"/>
          <p:cNvSpPr>
            <a:spLocks noGrp="1"/>
          </p:cNvSpPr>
          <p:nvPr>
            <p:ph type="subTitle" idx="1"/>
          </p:nvPr>
        </p:nvSpPr>
        <p:spPr/>
        <p:txBody>
          <a:bodyPr/>
          <a:lstStyle/>
          <a:p>
            <a:r>
              <a:rPr lang="en-US" dirty="0" smtClean="0"/>
              <a:t>Notes, examples and problems presented by</a:t>
            </a:r>
          </a:p>
          <a:p>
            <a:r>
              <a:rPr lang="en-US" dirty="0" smtClean="0"/>
              <a:t>Del </a:t>
            </a:r>
            <a:r>
              <a:rPr lang="en-US" dirty="0" err="1" smtClean="0"/>
              <a:t>Ferster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Let’s look at some more challenging problem types.</a:t>
            </a:r>
            <a:endParaRPr lang="en-US" dirty="0"/>
          </a:p>
        </p:txBody>
      </p:sp>
      <p:sp>
        <p:nvSpPr>
          <p:cNvPr id="3" name="Text Placeholder 2"/>
          <p:cNvSpPr>
            <a:spLocks noGrp="1"/>
          </p:cNvSpPr>
          <p:nvPr>
            <p:ph type="body" idx="1"/>
          </p:nvPr>
        </p:nvSpPr>
        <p:spPr>
          <a:xfrm>
            <a:off x="4038600" y="2895600"/>
            <a:ext cx="4456113" cy="2286000"/>
          </a:xfrm>
        </p:spPr>
        <p:txBody>
          <a:bodyPr/>
          <a:lstStyle/>
          <a:p>
            <a:r>
              <a:rPr lang="en-US" sz="3600" dirty="0" smtClean="0"/>
              <a:t>Watch out for whether repetition is allowed or not allowed.</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Example 3</a:t>
            </a:r>
            <a:endParaRPr lang="en-US" b="1" dirty="0"/>
          </a:p>
        </p:txBody>
      </p:sp>
      <p:sp>
        <p:nvSpPr>
          <p:cNvPr id="26627" name="Content Placeholder 2" descr="Rectangle: Click to edit Master text styles&#10;Second level&#10;Third level&#10;Fourth level&#10;Fifth level"/>
          <p:cNvSpPr>
            <a:spLocks noGrp="1"/>
          </p:cNvSpPr>
          <p:nvPr>
            <p:ph idx="1"/>
          </p:nvPr>
        </p:nvSpPr>
        <p:spPr/>
        <p:txBody>
          <a:bodyPr/>
          <a:lstStyle/>
          <a:p>
            <a:pPr eaLnBrk="1" hangingPunct="1">
              <a:lnSpc>
                <a:spcPct val="90000"/>
              </a:lnSpc>
              <a:buFont typeface="Wingdings" pitchFamily="2" charset="2"/>
              <a:buNone/>
            </a:pPr>
            <a:r>
              <a:rPr lang="en-US" sz="3200" dirty="0" smtClean="0"/>
              <a:t>Suppose that Pennsylvania License plates have 3 letters followed by 4 digits.</a:t>
            </a:r>
          </a:p>
          <a:p>
            <a:pPr eaLnBrk="1" hangingPunct="1">
              <a:lnSpc>
                <a:spcPct val="90000"/>
              </a:lnSpc>
              <a:buFont typeface="Wingdings" pitchFamily="2" charset="2"/>
              <a:buNone/>
            </a:pPr>
            <a:endParaRPr lang="en-US" dirty="0" smtClean="0"/>
          </a:p>
          <a:p>
            <a:pPr eaLnBrk="1" hangingPunct="1">
              <a:lnSpc>
                <a:spcPct val="90000"/>
              </a:lnSpc>
              <a:buFont typeface="Wingdings" pitchFamily="2" charset="2"/>
              <a:buNone/>
            </a:pPr>
            <a:r>
              <a:rPr lang="en-US" sz="3200" dirty="0" smtClean="0"/>
              <a:t>How many different licenses plates are possible if </a:t>
            </a:r>
            <a:r>
              <a:rPr lang="en-US" sz="3200" dirty="0" smtClean="0">
                <a:solidFill>
                  <a:srgbClr val="FF0033"/>
                </a:solidFill>
              </a:rPr>
              <a:t>digits and letters can be repeated</a:t>
            </a:r>
            <a:r>
              <a:rPr lang="en-US" sz="3200" dirty="0" smtClean="0"/>
              <a:t>?</a:t>
            </a:r>
          </a:p>
          <a:p>
            <a:endParaRPr lang="en-US" dirty="0" smtClean="0"/>
          </a:p>
        </p:txBody>
      </p:sp>
      <p:pic>
        <p:nvPicPr>
          <p:cNvPr id="26628" name="Picture 4"/>
          <p:cNvPicPr>
            <a:picLocks noChangeAspect="1" noChangeArrowheads="1"/>
          </p:cNvPicPr>
          <p:nvPr/>
        </p:nvPicPr>
        <p:blipFill>
          <a:blip r:embed="rId3" cstate="print"/>
          <a:srcRect/>
          <a:stretch>
            <a:fillRect/>
          </a:stretch>
        </p:blipFill>
        <p:spPr bwMode="auto">
          <a:xfrm>
            <a:off x="6705600" y="87923"/>
            <a:ext cx="1866900" cy="1436077"/>
          </a:xfrm>
          <a:prstGeom prst="rect">
            <a:avLst/>
          </a:prstGeom>
          <a:noFill/>
          <a:ln w="12700">
            <a:noFill/>
            <a:miter lim="800000"/>
            <a:headEnd type="none" w="sm" len="sm"/>
            <a:tailEnd type="none" w="sm" len="sm"/>
          </a:ln>
        </p:spPr>
      </p:pic>
      <p:graphicFrame>
        <p:nvGraphicFramePr>
          <p:cNvPr id="5" name="Object 4"/>
          <p:cNvGraphicFramePr>
            <a:graphicFrameLocks noChangeAspect="1"/>
          </p:cNvGraphicFramePr>
          <p:nvPr/>
        </p:nvGraphicFramePr>
        <p:xfrm>
          <a:off x="1828800" y="4724400"/>
          <a:ext cx="5731329" cy="685800"/>
        </p:xfrm>
        <a:graphic>
          <a:graphicData uri="http://schemas.openxmlformats.org/presentationml/2006/ole">
            <p:oleObj spid="_x0000_s34818" name="Equation" r:id="rId4" imgW="1485720" imgH="177480" progId="Equation.DSMT4">
              <p:embed/>
            </p:oleObj>
          </a:graphicData>
        </a:graphic>
      </p:graphicFrame>
      <p:graphicFrame>
        <p:nvGraphicFramePr>
          <p:cNvPr id="34820" name="Object 4"/>
          <p:cNvGraphicFramePr>
            <a:graphicFrameLocks noChangeAspect="1"/>
          </p:cNvGraphicFramePr>
          <p:nvPr/>
        </p:nvGraphicFramePr>
        <p:xfrm>
          <a:off x="2216150" y="5513388"/>
          <a:ext cx="4954588" cy="782637"/>
        </p:xfrm>
        <a:graphic>
          <a:graphicData uri="http://schemas.openxmlformats.org/presentationml/2006/ole">
            <p:oleObj spid="_x0000_s34820" name="Equation" r:id="rId5" imgW="128268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4820"/>
                                        </p:tgtEl>
                                        <p:attrNameLst>
                                          <p:attrName>style.visibility</p:attrName>
                                        </p:attrNameLst>
                                      </p:cBhvr>
                                      <p:to>
                                        <p:strVal val="visible"/>
                                      </p:to>
                                    </p:set>
                                    <p:animEffect transition="in" filter="slide(fromBottom)">
                                      <p:cBhvr>
                                        <p:cTn id="12" dur="5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Example 4</a:t>
            </a:r>
            <a:endParaRPr lang="en-US" b="1" dirty="0"/>
          </a:p>
        </p:txBody>
      </p:sp>
      <p:sp>
        <p:nvSpPr>
          <p:cNvPr id="27651" name="Content Placeholder 2" descr="Rectangle: Click to edit Master text styles&#10;Second level&#10;Third level&#10;Fourth level&#10;Fifth level"/>
          <p:cNvSpPr>
            <a:spLocks noGrp="1"/>
          </p:cNvSpPr>
          <p:nvPr>
            <p:ph idx="1"/>
          </p:nvPr>
        </p:nvSpPr>
        <p:spPr/>
        <p:txBody>
          <a:bodyPr/>
          <a:lstStyle/>
          <a:p>
            <a:r>
              <a:rPr lang="en-US" sz="3200" dirty="0" smtClean="0"/>
              <a:t>Consider the same PA license plate situation (3 letters followed by 4 digits)</a:t>
            </a:r>
            <a:endParaRPr lang="en-US" dirty="0" smtClean="0"/>
          </a:p>
          <a:p>
            <a:r>
              <a:rPr lang="en-US" sz="3200" dirty="0" smtClean="0"/>
              <a:t>How many different licenses plates are possible if </a:t>
            </a:r>
            <a:r>
              <a:rPr lang="en-US" sz="3200" dirty="0" smtClean="0">
                <a:solidFill>
                  <a:srgbClr val="FF0033"/>
                </a:solidFill>
              </a:rPr>
              <a:t>digits and letters can </a:t>
            </a:r>
            <a:r>
              <a:rPr lang="en-US" sz="3200" b="1" u="sng" dirty="0" smtClean="0">
                <a:solidFill>
                  <a:srgbClr val="FF0033"/>
                </a:solidFill>
              </a:rPr>
              <a:t>NOT</a:t>
            </a:r>
            <a:r>
              <a:rPr lang="en-US" sz="3200" dirty="0" smtClean="0">
                <a:solidFill>
                  <a:srgbClr val="FF0033"/>
                </a:solidFill>
              </a:rPr>
              <a:t> be repeated</a:t>
            </a:r>
            <a:r>
              <a:rPr lang="en-US" sz="3200" dirty="0" smtClean="0"/>
              <a:t>?</a:t>
            </a:r>
          </a:p>
          <a:p>
            <a:endParaRPr lang="en-US" dirty="0" smtClean="0"/>
          </a:p>
        </p:txBody>
      </p:sp>
      <p:pic>
        <p:nvPicPr>
          <p:cNvPr id="27652" name="Picture 4"/>
          <p:cNvPicPr>
            <a:picLocks noChangeAspect="1" noChangeArrowheads="1"/>
          </p:cNvPicPr>
          <p:nvPr/>
        </p:nvPicPr>
        <p:blipFill>
          <a:blip r:embed="rId3" cstate="print"/>
          <a:srcRect/>
          <a:stretch>
            <a:fillRect/>
          </a:stretch>
        </p:blipFill>
        <p:spPr bwMode="auto">
          <a:xfrm>
            <a:off x="6591300" y="0"/>
            <a:ext cx="1981200" cy="1524000"/>
          </a:xfrm>
          <a:prstGeom prst="rect">
            <a:avLst/>
          </a:prstGeom>
          <a:noFill/>
          <a:ln w="12700">
            <a:noFill/>
            <a:miter lim="800000"/>
            <a:headEnd type="none" w="sm" len="sm"/>
            <a:tailEnd type="none" w="sm" len="sm"/>
          </a:ln>
        </p:spPr>
      </p:pic>
      <p:graphicFrame>
        <p:nvGraphicFramePr>
          <p:cNvPr id="35842" name="Object 2"/>
          <p:cNvGraphicFramePr>
            <a:graphicFrameLocks noChangeAspect="1"/>
          </p:cNvGraphicFramePr>
          <p:nvPr/>
        </p:nvGraphicFramePr>
        <p:xfrm>
          <a:off x="2338388" y="5513388"/>
          <a:ext cx="4708525" cy="782637"/>
        </p:xfrm>
        <a:graphic>
          <a:graphicData uri="http://schemas.openxmlformats.org/presentationml/2006/ole">
            <p:oleObj spid="_x0000_s35842" name="Equation" r:id="rId4" imgW="1218960" imgH="203040" progId="Equation.DSMT4">
              <p:embed/>
            </p:oleObj>
          </a:graphicData>
        </a:graphic>
      </p:graphicFrame>
      <p:graphicFrame>
        <p:nvGraphicFramePr>
          <p:cNvPr id="35844" name="Object 4"/>
          <p:cNvGraphicFramePr>
            <a:graphicFrameLocks noChangeAspect="1"/>
          </p:cNvGraphicFramePr>
          <p:nvPr/>
        </p:nvGraphicFramePr>
        <p:xfrm>
          <a:off x="2195513" y="4648200"/>
          <a:ext cx="4995862" cy="685800"/>
        </p:xfrm>
        <a:graphic>
          <a:graphicData uri="http://schemas.openxmlformats.org/presentationml/2006/ole">
            <p:oleObj spid="_x0000_s35844" name="Equation" r:id="rId5" imgW="129528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dissolve">
                                      <p:cBhvr>
                                        <p:cTn id="7" dur="500"/>
                                        <p:tgtEl>
                                          <p:spTgt spid="3584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5842"/>
                                        </p:tgtEl>
                                        <p:attrNameLst>
                                          <p:attrName>style.visibility</p:attrName>
                                        </p:attrNameLst>
                                      </p:cBhvr>
                                      <p:to>
                                        <p:strVal val="visible"/>
                                      </p:to>
                                    </p:set>
                                    <p:animEffect transition="in" filter="slide(fromBottom)">
                                      <p:cBhvr>
                                        <p:cTn id="12" dur="5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en-US" b="1" dirty="0" smtClean="0"/>
              <a:t>ET Phone home</a:t>
            </a:r>
            <a:br>
              <a:rPr lang="en-US" b="1" dirty="0" smtClean="0"/>
            </a:br>
            <a:r>
              <a:rPr lang="en-US" b="1" dirty="0" smtClean="0"/>
              <a:t>Example 5</a:t>
            </a:r>
            <a:endParaRPr lang="en-US" b="1" dirty="0"/>
          </a:p>
        </p:txBody>
      </p:sp>
      <p:sp>
        <p:nvSpPr>
          <p:cNvPr id="28675" name="Content Placeholder 2" descr="Rectangle: Click to edit Master text styles&#10;Second level&#10;Third level&#10;Fourth level&#10;Fifth level"/>
          <p:cNvSpPr>
            <a:spLocks noGrp="1"/>
          </p:cNvSpPr>
          <p:nvPr>
            <p:ph idx="1"/>
          </p:nvPr>
        </p:nvSpPr>
        <p:spPr/>
        <p:txBody>
          <a:bodyPr/>
          <a:lstStyle/>
          <a:p>
            <a:pPr>
              <a:buNone/>
            </a:pPr>
            <a:endParaRPr lang="en-US" dirty="0" smtClean="0"/>
          </a:p>
          <a:p>
            <a:r>
              <a:rPr lang="en-US" sz="3200" dirty="0" smtClean="0"/>
              <a:t>How many different 7 digit phone numbers are possible if the 1</a:t>
            </a:r>
            <a:r>
              <a:rPr lang="en-US" sz="3200" baseline="30000" dirty="0" smtClean="0"/>
              <a:t>st</a:t>
            </a:r>
            <a:r>
              <a:rPr lang="en-US" sz="3200" dirty="0" smtClean="0"/>
              <a:t> digit cannot be a 0 or 1?</a:t>
            </a:r>
          </a:p>
          <a:p>
            <a:r>
              <a:rPr lang="en-US" sz="3200" dirty="0" smtClean="0"/>
              <a:t>Assume digits can be repeated.</a:t>
            </a:r>
          </a:p>
          <a:p>
            <a:endParaRPr lang="en-US" dirty="0" smtClean="0"/>
          </a:p>
          <a:p>
            <a:endParaRPr lang="en-US" dirty="0" smtClean="0"/>
          </a:p>
        </p:txBody>
      </p:sp>
      <p:pic>
        <p:nvPicPr>
          <p:cNvPr id="28676" name="Picture 2"/>
          <p:cNvPicPr>
            <a:picLocks noChangeAspect="1" noChangeArrowheads="1"/>
          </p:cNvPicPr>
          <p:nvPr/>
        </p:nvPicPr>
        <p:blipFill>
          <a:blip r:embed="rId3" cstate="print"/>
          <a:srcRect/>
          <a:stretch>
            <a:fillRect/>
          </a:stretch>
        </p:blipFill>
        <p:spPr bwMode="auto">
          <a:xfrm>
            <a:off x="6426200" y="304800"/>
            <a:ext cx="2133600" cy="1600200"/>
          </a:xfrm>
          <a:prstGeom prst="rect">
            <a:avLst/>
          </a:prstGeom>
          <a:noFill/>
          <a:ln w="12700">
            <a:noFill/>
            <a:miter lim="800000"/>
            <a:headEnd type="none" w="sm" len="sm"/>
            <a:tailEnd type="none" w="sm" len="sm"/>
          </a:ln>
        </p:spPr>
      </p:pic>
      <p:graphicFrame>
        <p:nvGraphicFramePr>
          <p:cNvPr id="36867" name="Object 3"/>
          <p:cNvGraphicFramePr>
            <a:graphicFrameLocks noChangeAspect="1"/>
          </p:cNvGraphicFramePr>
          <p:nvPr/>
        </p:nvGraphicFramePr>
        <p:xfrm>
          <a:off x="1981200" y="4343400"/>
          <a:ext cx="5291137" cy="685800"/>
        </p:xfrm>
        <a:graphic>
          <a:graphicData uri="http://schemas.openxmlformats.org/presentationml/2006/ole">
            <p:oleObj spid="_x0000_s36867" name="Equation" r:id="rId4" imgW="1371600" imgH="177480" progId="Equation.DSMT4">
              <p:embed/>
            </p:oleObj>
          </a:graphicData>
        </a:graphic>
      </p:graphicFrame>
      <p:graphicFrame>
        <p:nvGraphicFramePr>
          <p:cNvPr id="36868" name="Object 4"/>
          <p:cNvGraphicFramePr>
            <a:graphicFrameLocks noChangeAspect="1"/>
          </p:cNvGraphicFramePr>
          <p:nvPr/>
        </p:nvGraphicFramePr>
        <p:xfrm>
          <a:off x="2667000" y="5410200"/>
          <a:ext cx="4414838" cy="782638"/>
        </p:xfrm>
        <a:graphic>
          <a:graphicData uri="http://schemas.openxmlformats.org/presentationml/2006/ole">
            <p:oleObj spid="_x0000_s36868" name="Equation" r:id="rId5" imgW="11430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6867"/>
                                        </p:tgtEl>
                                        <p:attrNameLst>
                                          <p:attrName>style.visibility</p:attrName>
                                        </p:attrNameLst>
                                      </p:cBhvr>
                                      <p:to>
                                        <p:strVal val="visible"/>
                                      </p:to>
                                    </p:set>
                                    <p:animEffect transition="in" filter="dissolve">
                                      <p:cBhvr>
                                        <p:cTn id="7" dur="500"/>
                                        <p:tgtEl>
                                          <p:spTgt spid="3686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6868"/>
                                        </p:tgtEl>
                                        <p:attrNameLst>
                                          <p:attrName>style.visibility</p:attrName>
                                        </p:attrNameLst>
                                      </p:cBhvr>
                                      <p:to>
                                        <p:strVal val="visible"/>
                                      </p:to>
                                    </p:set>
                                    <p:animEffect transition="in" filter="slide(fromBottom)">
                                      <p:cBhvr>
                                        <p:cTn id="12" dur="500"/>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en-US" b="1" dirty="0" smtClean="0"/>
              <a:t>ET Phone home</a:t>
            </a:r>
            <a:br>
              <a:rPr lang="en-US" b="1" dirty="0" smtClean="0"/>
            </a:br>
            <a:r>
              <a:rPr lang="en-US" b="1" dirty="0" smtClean="0"/>
              <a:t>Example 6</a:t>
            </a:r>
            <a:endParaRPr lang="en-US" b="1" dirty="0"/>
          </a:p>
        </p:txBody>
      </p:sp>
      <p:sp>
        <p:nvSpPr>
          <p:cNvPr id="28675" name="Content Placeholder 2" descr="Rectangle: Click to edit Master text styles&#10;Second level&#10;Third level&#10;Fourth level&#10;Fifth level"/>
          <p:cNvSpPr>
            <a:spLocks noGrp="1"/>
          </p:cNvSpPr>
          <p:nvPr>
            <p:ph idx="1"/>
          </p:nvPr>
        </p:nvSpPr>
        <p:spPr/>
        <p:txBody>
          <a:bodyPr/>
          <a:lstStyle/>
          <a:p>
            <a:pPr>
              <a:buNone/>
            </a:pPr>
            <a:endParaRPr lang="en-US" dirty="0" smtClean="0"/>
          </a:p>
          <a:p>
            <a:r>
              <a:rPr lang="en-US" sz="3200" dirty="0" smtClean="0"/>
              <a:t>How many different 7 digit phone numbers are possible if the 1</a:t>
            </a:r>
            <a:r>
              <a:rPr lang="en-US" sz="3200" baseline="30000" dirty="0" smtClean="0"/>
              <a:t>st</a:t>
            </a:r>
            <a:r>
              <a:rPr lang="en-US" sz="3200" dirty="0" smtClean="0"/>
              <a:t> digit cannot be a 0 or 1,</a:t>
            </a:r>
          </a:p>
          <a:p>
            <a:r>
              <a:rPr lang="en-US" sz="3200" b="1" u="sng" dirty="0" smtClean="0">
                <a:solidFill>
                  <a:srgbClr val="FF0000"/>
                </a:solidFill>
              </a:rPr>
              <a:t>AND</a:t>
            </a:r>
            <a:r>
              <a:rPr lang="en-US" sz="3200" dirty="0" smtClean="0"/>
              <a:t> if no repetition is allowed?</a:t>
            </a:r>
          </a:p>
        </p:txBody>
      </p:sp>
      <p:pic>
        <p:nvPicPr>
          <p:cNvPr id="28676" name="Picture 2"/>
          <p:cNvPicPr>
            <a:picLocks noChangeAspect="1" noChangeArrowheads="1"/>
          </p:cNvPicPr>
          <p:nvPr/>
        </p:nvPicPr>
        <p:blipFill>
          <a:blip r:embed="rId3" cstate="print"/>
          <a:srcRect/>
          <a:stretch>
            <a:fillRect/>
          </a:stretch>
        </p:blipFill>
        <p:spPr bwMode="auto">
          <a:xfrm>
            <a:off x="6426200" y="304800"/>
            <a:ext cx="2133600" cy="1600200"/>
          </a:xfrm>
          <a:prstGeom prst="rect">
            <a:avLst/>
          </a:prstGeom>
          <a:noFill/>
          <a:ln w="12700">
            <a:noFill/>
            <a:miter lim="800000"/>
            <a:headEnd type="none" w="sm" len="sm"/>
            <a:tailEnd type="none" w="sm" len="sm"/>
          </a:ln>
        </p:spPr>
      </p:pic>
      <p:graphicFrame>
        <p:nvGraphicFramePr>
          <p:cNvPr id="37890" name="Object 2"/>
          <p:cNvGraphicFramePr>
            <a:graphicFrameLocks noChangeAspect="1"/>
          </p:cNvGraphicFramePr>
          <p:nvPr/>
        </p:nvGraphicFramePr>
        <p:xfrm>
          <a:off x="2362200" y="4267200"/>
          <a:ext cx="3821112" cy="685800"/>
        </p:xfrm>
        <a:graphic>
          <a:graphicData uri="http://schemas.openxmlformats.org/presentationml/2006/ole">
            <p:oleObj spid="_x0000_s37890" name="Equation" r:id="rId4" imgW="990360" imgH="177480" progId="Equation.DSMT4">
              <p:embed/>
            </p:oleObj>
          </a:graphicData>
        </a:graphic>
      </p:graphicFrame>
      <p:graphicFrame>
        <p:nvGraphicFramePr>
          <p:cNvPr id="37891" name="Object 3"/>
          <p:cNvGraphicFramePr>
            <a:graphicFrameLocks noChangeAspect="1"/>
          </p:cNvGraphicFramePr>
          <p:nvPr/>
        </p:nvGraphicFramePr>
        <p:xfrm>
          <a:off x="2606675" y="5105400"/>
          <a:ext cx="3924300" cy="782638"/>
        </p:xfrm>
        <a:graphic>
          <a:graphicData uri="http://schemas.openxmlformats.org/presentationml/2006/ole">
            <p:oleObj spid="_x0000_s37891" name="Equation" r:id="rId5" imgW="101592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dissolve">
                                      <p:cBhvr>
                                        <p:cTn id="7" dur="500"/>
                                        <p:tgtEl>
                                          <p:spTgt spid="3789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7891"/>
                                        </p:tgtEl>
                                        <p:attrNameLst>
                                          <p:attrName>style.visibility</p:attrName>
                                        </p:attrNameLst>
                                      </p:cBhvr>
                                      <p:to>
                                        <p:strVal val="visible"/>
                                      </p:to>
                                    </p:set>
                                    <p:animEffect transition="in" filter="slide(fromBottom)">
                                      <p:cBhvr>
                                        <p:cTn id="12" dur="5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5400" dirty="0" smtClean="0"/>
              <a:t>PERMUTATIONS</a:t>
            </a:r>
            <a:endParaRPr lang="en-US" sz="5400" dirty="0"/>
          </a:p>
        </p:txBody>
      </p:sp>
      <p:sp>
        <p:nvSpPr>
          <p:cNvPr id="30723" name="Text Placeholder 2" descr="Rectangle: Click to edit Master text styles&#10;Second level&#10;Third level&#10;Fourth level&#10;Fifth level"/>
          <p:cNvSpPr>
            <a:spLocks noGrp="1"/>
          </p:cNvSpPr>
          <p:nvPr>
            <p:ph type="body" idx="1"/>
          </p:nvPr>
        </p:nvSpPr>
        <p:spPr>
          <a:xfrm>
            <a:off x="3657600" y="2931712"/>
            <a:ext cx="4837113" cy="2554688"/>
          </a:xfrm>
        </p:spPr>
        <p:txBody>
          <a:bodyPr>
            <a:normAutofit fontScale="92500"/>
          </a:bodyPr>
          <a:lstStyle/>
          <a:p>
            <a:pPr algn="ctr"/>
            <a:r>
              <a:rPr lang="en-US" sz="4800" dirty="0" smtClean="0"/>
              <a:t>A fancy math word that means arrangements </a:t>
            </a:r>
            <a:r>
              <a:rPr lang="en-US" sz="4800" dirty="0" smtClean="0">
                <a:sym typeface="Wingdings" pitchFamily="2" charset="2"/>
              </a:rPr>
              <a:t></a:t>
            </a:r>
            <a:endParaRPr lang="en-US" sz="48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PERMUTATIONS</a:t>
            </a:r>
            <a:endParaRPr lang="en-US" b="1" dirty="0"/>
          </a:p>
        </p:txBody>
      </p:sp>
      <p:sp>
        <p:nvSpPr>
          <p:cNvPr id="3" name="Content Placeholder 2" descr="Rectangle: Click to edit Master text styles&#10;Second level&#10;Third level&#10;Fourth level&#10;Fifth level"/>
          <p:cNvSpPr>
            <a:spLocks noGrp="1"/>
          </p:cNvSpPr>
          <p:nvPr>
            <p:ph idx="1"/>
          </p:nvPr>
        </p:nvSpPr>
        <p:spPr/>
        <p:txBody>
          <a:bodyPr/>
          <a:lstStyle/>
          <a:p>
            <a:pPr eaLnBrk="1" hangingPunct="1">
              <a:defRPr/>
            </a:pPr>
            <a:r>
              <a:rPr lang="en-US" sz="3200" dirty="0" smtClean="0"/>
              <a:t>A permutation is an </a:t>
            </a:r>
            <a:r>
              <a:rPr lang="en-US" sz="3200" dirty="0" smtClean="0">
                <a:solidFill>
                  <a:srgbClr val="FF0000"/>
                </a:solidFill>
              </a:rPr>
              <a:t>ordered</a:t>
            </a:r>
            <a:r>
              <a:rPr lang="en-US" sz="3200" dirty="0" smtClean="0"/>
              <a:t> grouping of items</a:t>
            </a:r>
          </a:p>
          <a:p>
            <a:pPr eaLnBrk="1" hangingPunct="1">
              <a:defRPr/>
            </a:pPr>
            <a:r>
              <a:rPr lang="en-US" sz="3200" dirty="0" smtClean="0"/>
              <a:t>Determines the number of ways you may arrange </a:t>
            </a:r>
            <a:r>
              <a:rPr lang="en-US" sz="3200" i="1" dirty="0" smtClean="0"/>
              <a:t>r</a:t>
            </a:r>
            <a:r>
              <a:rPr lang="en-US" sz="3200" dirty="0" smtClean="0"/>
              <a:t> elements from a set of </a:t>
            </a:r>
            <a:r>
              <a:rPr lang="en-US" sz="3200" i="1" dirty="0" smtClean="0"/>
              <a:t>n </a:t>
            </a:r>
            <a:r>
              <a:rPr lang="en-US" sz="3200" dirty="0" smtClean="0"/>
              <a:t>objects when </a:t>
            </a:r>
            <a:r>
              <a:rPr lang="en-US" sz="3200" b="1" dirty="0" smtClean="0">
                <a:solidFill>
                  <a:srgbClr val="C21EAB"/>
                </a:solidFill>
              </a:rPr>
              <a:t>order matters</a:t>
            </a:r>
          </a:p>
          <a:p>
            <a:pPr>
              <a:defRP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defRPr/>
            </a:pPr>
            <a:r>
              <a:rPr lang="en-US" sz="3600" b="1" dirty="0" smtClean="0"/>
              <a:t>A formula for Permutations, and an introduction to FACTORIAL notation</a:t>
            </a:r>
            <a:endParaRPr lang="en-US" sz="3600" b="1" dirty="0"/>
          </a:p>
        </p:txBody>
      </p:sp>
      <p:graphicFrame>
        <p:nvGraphicFramePr>
          <p:cNvPr id="3074" name="Object 4"/>
          <p:cNvGraphicFramePr>
            <a:graphicFrameLocks noChangeAspect="1"/>
          </p:cNvGraphicFramePr>
          <p:nvPr>
            <p:ph idx="1"/>
          </p:nvPr>
        </p:nvGraphicFramePr>
        <p:xfrm>
          <a:off x="2590800" y="3581400"/>
          <a:ext cx="4289436" cy="2208212"/>
        </p:xfrm>
        <a:graphic>
          <a:graphicData uri="http://schemas.openxmlformats.org/presentationml/2006/ole">
            <p:oleObj spid="_x0000_s23554" name="Equation" r:id="rId3" imgW="863280" imgH="444240" progId="Equation.DSMT4">
              <p:embed/>
            </p:oleObj>
          </a:graphicData>
        </a:graphic>
      </p:graphicFrame>
      <p:sp>
        <p:nvSpPr>
          <p:cNvPr id="3076" name="TextBox 4"/>
          <p:cNvSpPr txBox="1">
            <a:spLocks noChangeArrowheads="1"/>
          </p:cNvSpPr>
          <p:nvPr/>
        </p:nvSpPr>
        <p:spPr bwMode="auto">
          <a:xfrm>
            <a:off x="1066800" y="1905000"/>
            <a:ext cx="7239000" cy="1569660"/>
          </a:xfrm>
          <a:prstGeom prst="rect">
            <a:avLst/>
          </a:prstGeom>
          <a:noFill/>
          <a:ln w="9525">
            <a:noFill/>
            <a:miter lim="800000"/>
            <a:headEnd/>
            <a:tailEnd/>
          </a:ln>
        </p:spPr>
        <p:txBody>
          <a:bodyPr>
            <a:spAutoFit/>
          </a:bodyPr>
          <a:lstStyle/>
          <a:p>
            <a:r>
              <a:rPr lang="en-US" sz="3200" dirty="0"/>
              <a:t>If we wish to order (or arrange) r objects from an available collection of n objects, we have: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4000" b="1" dirty="0" smtClean="0"/>
              <a:t>A Note or 2 about factorials</a:t>
            </a:r>
            <a:endParaRPr lang="en-US" sz="4000" b="1" dirty="0"/>
          </a:p>
        </p:txBody>
      </p:sp>
      <p:graphicFrame>
        <p:nvGraphicFramePr>
          <p:cNvPr id="6" name="Object 4"/>
          <p:cNvGraphicFramePr>
            <a:graphicFrameLocks noChangeAspect="1"/>
          </p:cNvGraphicFramePr>
          <p:nvPr>
            <p:ph idx="1"/>
          </p:nvPr>
        </p:nvGraphicFramePr>
        <p:xfrm>
          <a:off x="685800" y="3657600"/>
          <a:ext cx="7620000" cy="1905000"/>
        </p:xfrm>
        <a:graphic>
          <a:graphicData uri="http://schemas.openxmlformats.org/presentationml/2006/ole">
            <p:oleObj spid="_x0000_s24578" name="Equation" r:id="rId3" imgW="1726920" imgH="431640" progId="Equation.DSMT4">
              <p:embed/>
            </p:oleObj>
          </a:graphicData>
        </a:graphic>
      </p:graphicFrame>
      <p:sp>
        <p:nvSpPr>
          <p:cNvPr id="8" name="TextBox 7"/>
          <p:cNvSpPr txBox="1"/>
          <p:nvPr/>
        </p:nvSpPr>
        <p:spPr>
          <a:xfrm>
            <a:off x="762000" y="1752600"/>
            <a:ext cx="7391400" cy="1754188"/>
          </a:xfrm>
          <a:prstGeom prst="rect">
            <a:avLst/>
          </a:prstGeom>
          <a:noFill/>
        </p:spPr>
        <p:txBody>
          <a:bodyPr>
            <a:spAutoFit/>
          </a:bodyPr>
          <a:lstStyle/>
          <a:p>
            <a:pPr indent="274320" algn="l">
              <a:spcBef>
                <a:spcPct val="50000"/>
              </a:spcBef>
              <a:buClr>
                <a:schemeClr val="bg2"/>
              </a:buClr>
              <a:buSzPct val="75000"/>
              <a:defRPr/>
            </a:pPr>
            <a:r>
              <a:rPr lang="en-US" sz="3600" b="1" dirty="0">
                <a:solidFill>
                  <a:srgbClr val="000099"/>
                </a:solidFill>
                <a:effectLst>
                  <a:outerShdw blurRad="38100" dist="38100" dir="2700000" algn="tl">
                    <a:srgbClr val="C0C0C0"/>
                  </a:outerShdw>
                </a:effectLst>
                <a:latin typeface="+mn-lt"/>
              </a:rPr>
              <a:t>A Factorial</a:t>
            </a:r>
            <a:r>
              <a:rPr lang="en-US" sz="3600" dirty="0">
                <a:latin typeface="+mn-lt"/>
              </a:rPr>
              <a:t> is the product of all the positive numbers from 1 to a number.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a:xfrm>
            <a:off x="457200" y="457200"/>
            <a:ext cx="8229600" cy="685800"/>
          </a:xfrm>
        </p:spPr>
        <p:txBody>
          <a:bodyPr/>
          <a:lstStyle/>
          <a:p>
            <a:pPr eaLnBrk="1" hangingPunct="1">
              <a:defRPr/>
            </a:pPr>
            <a:endParaRPr lang="en-US" sz="3600" dirty="0" smtClean="0"/>
          </a:p>
        </p:txBody>
      </p:sp>
      <p:sp>
        <p:nvSpPr>
          <p:cNvPr id="11267" name="Rectangle 3" descr="Rectangle: Click to edit Master text styles&#10;Second level&#10;Third level&#10;Fourth level&#10;Fifth level"/>
          <p:cNvSpPr>
            <a:spLocks noGrp="1" noChangeArrowheads="1"/>
          </p:cNvSpPr>
          <p:nvPr>
            <p:ph type="body" idx="1"/>
          </p:nvPr>
        </p:nvSpPr>
        <p:spPr>
          <a:xfrm>
            <a:off x="533400" y="1447800"/>
            <a:ext cx="8001000" cy="4038600"/>
          </a:xfrm>
        </p:spPr>
        <p:txBody>
          <a:bodyPr>
            <a:normAutofit/>
          </a:bodyPr>
          <a:lstStyle/>
          <a:p>
            <a:pPr marL="0" indent="0" eaLnBrk="1" hangingPunct="1">
              <a:buFont typeface="Wingdings" pitchFamily="2" charset="2"/>
              <a:buNone/>
              <a:defRPr/>
            </a:pPr>
            <a:r>
              <a:rPr lang="en-US" sz="3200" dirty="0" smtClean="0"/>
              <a:t>A television news director wishes to use 3 news stories on an evening show. One story will be the lead story, one will be the second story, and the last will be a closing story.  If the director has a total of 8 stories to choose from, how many possible ways can the program be set up?</a:t>
            </a:r>
          </a:p>
          <a:p>
            <a:pPr marL="0" indent="0" eaLnBrk="1" hangingPunct="1">
              <a:buFont typeface="Wingdings" pitchFamily="2" charset="2"/>
              <a:buNone/>
              <a:defRPr/>
            </a:pPr>
            <a:endParaRPr lang="en-US" sz="2400" dirty="0" smtClean="0"/>
          </a:p>
          <a:p>
            <a:pPr marL="0" indent="0" eaLnBrk="1" hangingPunct="1">
              <a:buFont typeface="Wingdings" pitchFamily="2" charset="2"/>
              <a:buNone/>
              <a:defRPr/>
            </a:pPr>
            <a:endParaRPr lang="en-US" sz="2400" dirty="0" smtClean="0"/>
          </a:p>
          <a:p>
            <a:pPr marL="0" lvl="1" indent="0" eaLnBrk="1" hangingPunct="1">
              <a:buFont typeface="Wingdings" pitchFamily="2" charset="2"/>
              <a:buNone/>
              <a:defRPr/>
            </a:pPr>
            <a:endParaRPr lang="en-US" sz="2400" i="1" dirty="0" smtClean="0">
              <a:ea typeface="+mn-ea"/>
              <a:cs typeface="+mn-cs"/>
            </a:endParaRPr>
          </a:p>
          <a:p>
            <a:pPr marL="400050" lvl="1" indent="0" eaLnBrk="1" hangingPunct="1">
              <a:buFont typeface="Wingdings" pitchFamily="2" charset="2"/>
              <a:buNone/>
              <a:defRPr/>
            </a:pPr>
            <a:endParaRPr lang="en-US" sz="2400" i="1" dirty="0" smtClean="0">
              <a:ea typeface="+mn-ea"/>
              <a:cs typeface="+mn-cs"/>
            </a:endParaRPr>
          </a:p>
          <a:p>
            <a:pPr marL="400050" lvl="1" indent="0" eaLnBrk="1" hangingPunct="1">
              <a:buFont typeface="Wingdings" pitchFamily="2" charset="2"/>
              <a:buNone/>
              <a:defRPr/>
            </a:pPr>
            <a:endParaRPr lang="en-US" sz="2400" i="1" dirty="0" smtClean="0">
              <a:ea typeface="+mn-ea"/>
              <a:cs typeface="+mn-cs"/>
            </a:endParaRPr>
          </a:p>
          <a:p>
            <a:pPr marL="0" indent="0" eaLnBrk="1" hangingPunct="1">
              <a:buFont typeface="Wingdings" pitchFamily="2" charset="2"/>
              <a:buNone/>
              <a:defRPr/>
            </a:pPr>
            <a:endParaRPr lang="en-US" sz="2400" dirty="0" smtClean="0"/>
          </a:p>
        </p:txBody>
      </p:sp>
      <p:sp>
        <p:nvSpPr>
          <p:cNvPr id="8" name="Title 1"/>
          <p:cNvSpPr txBox="1">
            <a:spLocks/>
          </p:cNvSpPr>
          <p:nvPr/>
        </p:nvSpPr>
        <p:spPr bwMode="auto">
          <a:xfrm>
            <a:off x="533400" y="0"/>
            <a:ext cx="7772400" cy="1143000"/>
          </a:xfrm>
          <a:prstGeom prst="rect">
            <a:avLst/>
          </a:prstGeom>
          <a:noFill/>
          <a:ln w="9525">
            <a:noFill/>
            <a:miter lim="800000"/>
            <a:headEnd/>
            <a:tailEnd/>
          </a:ln>
          <a:effectLst/>
        </p:spPr>
        <p:txBody>
          <a:bodyPr anchor="b"/>
          <a:lstStyle/>
          <a:p>
            <a:pPr algn="ctr" eaLnBrk="0" hangingPunct="0">
              <a:defRPr/>
            </a:pPr>
            <a:r>
              <a:rPr lang="en-US" sz="4400" b="1" kern="0" dirty="0">
                <a:solidFill>
                  <a:schemeClr val="tx2"/>
                </a:solidFill>
                <a:effectLst>
                  <a:outerShdw blurRad="38100" dist="38100" dir="2700000" algn="tl">
                    <a:srgbClr val="C0C0C0"/>
                  </a:outerShdw>
                </a:effectLst>
                <a:latin typeface="+mj-lt"/>
                <a:ea typeface="+mj-ea"/>
                <a:cs typeface="+mj-cs"/>
              </a:rPr>
              <a:t>Permutation Example #1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We’ll take another look at some of the topics that were included on the exam that deal with probability.</a:t>
            </a:r>
          </a:p>
          <a:p>
            <a:r>
              <a:rPr lang="en-US" dirty="0" smtClean="0"/>
              <a:t>We’ll explore the </a:t>
            </a:r>
            <a:r>
              <a:rPr lang="en-US" b="1" dirty="0" smtClean="0">
                <a:solidFill>
                  <a:srgbClr val="FF0000"/>
                </a:solidFill>
              </a:rPr>
              <a:t>FUNDAMENTAL COUNTING PRINCIPLE</a:t>
            </a:r>
            <a:r>
              <a:rPr lang="en-US" dirty="0" smtClean="0"/>
              <a:t>.</a:t>
            </a:r>
          </a:p>
          <a:p>
            <a:r>
              <a:rPr lang="en-US" dirty="0" smtClean="0"/>
              <a:t>We‘ll look at </a:t>
            </a:r>
            <a:r>
              <a:rPr lang="en-US" b="1" dirty="0" smtClean="0">
                <a:solidFill>
                  <a:srgbClr val="FF0000"/>
                </a:solidFill>
              </a:rPr>
              <a:t>PERMUTATIONS</a:t>
            </a:r>
            <a:r>
              <a:rPr lang="en-US" dirty="0" smtClean="0"/>
              <a:t> and </a:t>
            </a:r>
            <a:r>
              <a:rPr lang="en-US" b="1" dirty="0" smtClean="0">
                <a:solidFill>
                  <a:srgbClr val="FF0000"/>
                </a:solidFill>
              </a:rPr>
              <a:t>COMBINATIONS</a:t>
            </a:r>
            <a:r>
              <a:rPr lang="en-US" dirty="0" smtClean="0"/>
              <a:t>.</a:t>
            </a:r>
          </a:p>
          <a:p>
            <a:r>
              <a:rPr lang="en-US" dirty="0" smtClean="0"/>
              <a:t>I’ve also brought along some nice lesson ideas that deal with probability, that I think you might find useful.</a:t>
            </a:r>
          </a:p>
        </p:txBody>
      </p:sp>
      <p:sp>
        <p:nvSpPr>
          <p:cNvPr id="3" name="Title 2"/>
          <p:cNvSpPr>
            <a:spLocks noGrp="1"/>
          </p:cNvSpPr>
          <p:nvPr>
            <p:ph type="title"/>
          </p:nvPr>
        </p:nvSpPr>
        <p:spPr/>
        <p:txBody>
          <a:bodyPr>
            <a:normAutofit fontScale="90000"/>
          </a:bodyPr>
          <a:lstStyle/>
          <a:p>
            <a:pPr algn="ctr"/>
            <a:r>
              <a:rPr lang="en-US" dirty="0" smtClean="0"/>
              <a:t>What’s in store for today’s session?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581400" cy="4483291"/>
          </a:xfrm>
          <a:solidFill>
            <a:schemeClr val="accent1">
              <a:alpha val="47000"/>
            </a:schemeClr>
          </a:solidFill>
          <a:ln>
            <a:solidFill>
              <a:srgbClr val="FF0000"/>
            </a:solidFill>
          </a:ln>
        </p:spPr>
        <p:txBody>
          <a:bodyPr>
            <a:normAutofit fontScale="77500" lnSpcReduction="20000"/>
          </a:bodyPr>
          <a:lstStyle/>
          <a:p>
            <a:r>
              <a:rPr lang="en-US" sz="2800" dirty="0" smtClean="0"/>
              <a:t>A television news director wishes to use 3 news stories on an evening show. One story will be the lead story, one will be the second story, and the last will be a closing story.  If the director has a total of 8 stories to choose from, how many possible ways can the program be set up?</a:t>
            </a:r>
          </a:p>
          <a:p>
            <a:endParaRPr lang="en-US" dirty="0"/>
          </a:p>
        </p:txBody>
      </p:sp>
      <p:sp>
        <p:nvSpPr>
          <p:cNvPr id="3" name="Title 2"/>
          <p:cNvSpPr>
            <a:spLocks noGrp="1"/>
          </p:cNvSpPr>
          <p:nvPr>
            <p:ph type="title"/>
          </p:nvPr>
        </p:nvSpPr>
        <p:spPr/>
        <p:txBody>
          <a:bodyPr>
            <a:normAutofit fontScale="90000"/>
          </a:bodyPr>
          <a:lstStyle/>
          <a:p>
            <a:pPr algn="ctr"/>
            <a:r>
              <a:rPr lang="en-US" dirty="0" smtClean="0"/>
              <a:t>Solution to Permutation </a:t>
            </a:r>
            <a:br>
              <a:rPr lang="en-US" dirty="0" smtClean="0"/>
            </a:br>
            <a:r>
              <a:rPr lang="en-US" dirty="0" smtClean="0"/>
              <a:t>Example #1</a:t>
            </a:r>
            <a:endParaRPr lang="en-US" dirty="0"/>
          </a:p>
        </p:txBody>
      </p:sp>
      <p:sp>
        <p:nvSpPr>
          <p:cNvPr id="5" name="TextBox 4"/>
          <p:cNvSpPr txBox="1"/>
          <p:nvPr/>
        </p:nvSpPr>
        <p:spPr>
          <a:xfrm>
            <a:off x="4267200" y="1524000"/>
            <a:ext cx="4419600" cy="2246769"/>
          </a:xfrm>
          <a:prstGeom prst="rect">
            <a:avLst/>
          </a:prstGeom>
          <a:noFill/>
        </p:spPr>
        <p:txBody>
          <a:bodyPr wrap="square" rtlCol="0">
            <a:spAutoFit/>
          </a:bodyPr>
          <a:lstStyle/>
          <a:p>
            <a:pPr>
              <a:defRPr/>
            </a:pPr>
            <a:r>
              <a:rPr lang="en-US" sz="2800" dirty="0" smtClean="0"/>
              <a:t>Since there is a lead, second, and closing story, we know that order matters.  We will use permutations</a:t>
            </a:r>
            <a:r>
              <a:rPr lang="en-US" dirty="0" smtClean="0"/>
              <a:t>.</a:t>
            </a:r>
          </a:p>
        </p:txBody>
      </p:sp>
      <p:graphicFrame>
        <p:nvGraphicFramePr>
          <p:cNvPr id="39940" name="Object 4"/>
          <p:cNvGraphicFramePr>
            <a:graphicFrameLocks noChangeAspect="1"/>
          </p:cNvGraphicFramePr>
          <p:nvPr/>
        </p:nvGraphicFramePr>
        <p:xfrm>
          <a:off x="5105400" y="3886200"/>
          <a:ext cx="2606675" cy="1143000"/>
        </p:xfrm>
        <a:graphic>
          <a:graphicData uri="http://schemas.openxmlformats.org/presentationml/2006/ole">
            <p:oleObj spid="_x0000_s39940" name="Equation" r:id="rId3" imgW="901440" imgH="393480" progId="Equation.DSMT4">
              <p:embed/>
            </p:oleObj>
          </a:graphicData>
        </a:graphic>
      </p:graphicFrame>
      <p:graphicFrame>
        <p:nvGraphicFramePr>
          <p:cNvPr id="39941" name="Object 5"/>
          <p:cNvGraphicFramePr>
            <a:graphicFrameLocks noChangeAspect="1"/>
          </p:cNvGraphicFramePr>
          <p:nvPr/>
        </p:nvGraphicFramePr>
        <p:xfrm>
          <a:off x="4572000" y="5257800"/>
          <a:ext cx="4175125" cy="990600"/>
        </p:xfrm>
        <a:graphic>
          <a:graphicData uri="http://schemas.openxmlformats.org/presentationml/2006/ole">
            <p:oleObj spid="_x0000_s39941" name="Equation" r:id="rId4" imgW="1396800" imgH="33012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9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Permutation Example #2</a:t>
            </a:r>
            <a:endParaRPr lang="en-US" b="1" dirty="0"/>
          </a:p>
        </p:txBody>
      </p:sp>
      <p:sp>
        <p:nvSpPr>
          <p:cNvPr id="6148" name="Content Placeholder 2" descr="Rectangle: Click to edit Master text styles&#10;Second level&#10;Third level&#10;Fourth level&#10;Fifth level"/>
          <p:cNvSpPr>
            <a:spLocks noGrp="1"/>
          </p:cNvSpPr>
          <p:nvPr>
            <p:ph idx="1"/>
          </p:nvPr>
        </p:nvSpPr>
        <p:spPr>
          <a:xfrm>
            <a:off x="533400" y="1524000"/>
            <a:ext cx="8305800" cy="4572000"/>
          </a:xfrm>
        </p:spPr>
        <p:txBody>
          <a:bodyPr/>
          <a:lstStyle/>
          <a:p>
            <a:r>
              <a:rPr lang="en-US" sz="3200" dirty="0" smtClean="0"/>
              <a:t>A school musical director can select 2 musical plays to present next year. One will be presented in the fall, and one will be presented in the spring. If she has 9 to pick from, how many different possibilities are there?</a:t>
            </a:r>
          </a:p>
          <a:p>
            <a:pPr>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581400" cy="4483291"/>
          </a:xfrm>
          <a:solidFill>
            <a:schemeClr val="accent1">
              <a:alpha val="47000"/>
            </a:schemeClr>
          </a:solidFill>
          <a:ln>
            <a:solidFill>
              <a:srgbClr val="FF0000"/>
            </a:solidFill>
          </a:ln>
        </p:spPr>
        <p:txBody>
          <a:bodyPr>
            <a:normAutofit fontScale="85000" lnSpcReduction="10000"/>
          </a:bodyPr>
          <a:lstStyle/>
          <a:p>
            <a:r>
              <a:rPr lang="en-US" sz="2800" dirty="0" smtClean="0"/>
              <a:t>A school musical director can select 2 musical plays to present next year. One will be presented in the fall, and one will be presented in the spring. If she has 9 to pick from, how many different possibilities are there?</a:t>
            </a:r>
          </a:p>
          <a:p>
            <a:endParaRPr lang="en-US" dirty="0"/>
          </a:p>
        </p:txBody>
      </p:sp>
      <p:sp>
        <p:nvSpPr>
          <p:cNvPr id="3" name="Title 2"/>
          <p:cNvSpPr>
            <a:spLocks noGrp="1"/>
          </p:cNvSpPr>
          <p:nvPr>
            <p:ph type="title"/>
          </p:nvPr>
        </p:nvSpPr>
        <p:spPr/>
        <p:txBody>
          <a:bodyPr>
            <a:normAutofit fontScale="90000"/>
          </a:bodyPr>
          <a:lstStyle/>
          <a:p>
            <a:pPr algn="ctr"/>
            <a:r>
              <a:rPr lang="en-US" dirty="0" smtClean="0"/>
              <a:t>Solution to Permutation </a:t>
            </a:r>
            <a:br>
              <a:rPr lang="en-US" dirty="0" smtClean="0"/>
            </a:br>
            <a:r>
              <a:rPr lang="en-US" dirty="0" smtClean="0"/>
              <a:t>Example #2</a:t>
            </a:r>
            <a:endParaRPr lang="en-US" dirty="0"/>
          </a:p>
        </p:txBody>
      </p:sp>
      <p:sp>
        <p:nvSpPr>
          <p:cNvPr id="5" name="TextBox 4"/>
          <p:cNvSpPr txBox="1"/>
          <p:nvPr/>
        </p:nvSpPr>
        <p:spPr>
          <a:xfrm>
            <a:off x="4419600" y="1905000"/>
            <a:ext cx="4419600" cy="954107"/>
          </a:xfrm>
          <a:prstGeom prst="rect">
            <a:avLst/>
          </a:prstGeom>
          <a:noFill/>
        </p:spPr>
        <p:txBody>
          <a:bodyPr wrap="square" rtlCol="0">
            <a:spAutoFit/>
          </a:bodyPr>
          <a:lstStyle/>
          <a:p>
            <a:r>
              <a:rPr lang="en-US" sz="2800" dirty="0" smtClean="0"/>
              <a:t>Order matters, so we will use permutations.</a:t>
            </a:r>
          </a:p>
        </p:txBody>
      </p:sp>
      <p:graphicFrame>
        <p:nvGraphicFramePr>
          <p:cNvPr id="40964" name="Object 4"/>
          <p:cNvGraphicFramePr>
            <a:graphicFrameLocks noChangeAspect="1"/>
          </p:cNvGraphicFramePr>
          <p:nvPr/>
        </p:nvGraphicFramePr>
        <p:xfrm>
          <a:off x="5029200" y="3048000"/>
          <a:ext cx="2920181" cy="1371600"/>
        </p:xfrm>
        <a:graphic>
          <a:graphicData uri="http://schemas.openxmlformats.org/presentationml/2006/ole">
            <p:oleObj spid="_x0000_s40964" name="Equation" r:id="rId3" imgW="838080" imgH="393480" progId="Equation.DSMT4">
              <p:embed/>
            </p:oleObj>
          </a:graphicData>
        </a:graphic>
      </p:graphicFrame>
      <p:graphicFrame>
        <p:nvGraphicFramePr>
          <p:cNvPr id="40965" name="Object 5"/>
          <p:cNvGraphicFramePr>
            <a:graphicFrameLocks noChangeAspect="1"/>
          </p:cNvGraphicFramePr>
          <p:nvPr/>
        </p:nvGraphicFramePr>
        <p:xfrm>
          <a:off x="4572000" y="4724400"/>
          <a:ext cx="3530600" cy="990600"/>
        </p:xfrm>
        <a:graphic>
          <a:graphicData uri="http://schemas.openxmlformats.org/presentationml/2006/ole">
            <p:oleObj spid="_x0000_s40965" name="Equation" r:id="rId4" imgW="1180800" imgH="33012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6000" dirty="0" smtClean="0"/>
              <a:t>Combinations</a:t>
            </a:r>
            <a:endParaRPr lang="en-US" sz="6000" dirty="0"/>
          </a:p>
        </p:txBody>
      </p:sp>
      <p:sp>
        <p:nvSpPr>
          <p:cNvPr id="32771" name="Text Placeholder 2" descr="Rectangle: Click to edit Master text styles&#10;Second level&#10;Third level&#10;Fourth level&#10;Fifth level"/>
          <p:cNvSpPr>
            <a:spLocks noGrp="1"/>
          </p:cNvSpPr>
          <p:nvPr>
            <p:ph type="body" idx="1"/>
          </p:nvPr>
        </p:nvSpPr>
        <p:spPr/>
        <p:txBody>
          <a:bodyPr>
            <a:normAutofit fontScale="77500" lnSpcReduction="20000"/>
          </a:bodyPr>
          <a:lstStyle/>
          <a:p>
            <a:pPr algn="ctr"/>
            <a:r>
              <a:rPr lang="en-US" sz="4800" dirty="0" smtClean="0"/>
              <a:t>Selecting Items where ORDER DOESN’T MATTER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COMBINATIONS</a:t>
            </a:r>
            <a:endParaRPr lang="en-US" b="1" dirty="0"/>
          </a:p>
        </p:txBody>
      </p:sp>
      <p:sp>
        <p:nvSpPr>
          <p:cNvPr id="33795" name="Content Placeholder 2" descr="Rectangle: Click to edit Master text styles&#10;Second level&#10;Third level&#10;Fourth level&#10;Fifth level"/>
          <p:cNvSpPr>
            <a:spLocks noGrp="1"/>
          </p:cNvSpPr>
          <p:nvPr>
            <p:ph idx="1"/>
          </p:nvPr>
        </p:nvSpPr>
        <p:spPr/>
        <p:txBody>
          <a:bodyPr>
            <a:normAutofit fontScale="92500"/>
          </a:bodyPr>
          <a:lstStyle/>
          <a:p>
            <a:pPr eaLnBrk="1" hangingPunct="1"/>
            <a:r>
              <a:rPr lang="en-US" sz="3200" dirty="0" smtClean="0">
                <a:solidFill>
                  <a:srgbClr val="FF0066"/>
                </a:solidFill>
              </a:rPr>
              <a:t>A </a:t>
            </a:r>
            <a:r>
              <a:rPr lang="en-US" sz="3200" b="1" dirty="0" smtClean="0">
                <a:solidFill>
                  <a:srgbClr val="FF0066"/>
                </a:solidFill>
              </a:rPr>
              <a:t>COMBINATION</a:t>
            </a:r>
            <a:r>
              <a:rPr lang="en-US" sz="3200" dirty="0" smtClean="0">
                <a:solidFill>
                  <a:srgbClr val="FF0066"/>
                </a:solidFill>
              </a:rPr>
              <a:t> </a:t>
            </a:r>
            <a:r>
              <a:rPr lang="en-US" sz="3200" dirty="0" smtClean="0"/>
              <a:t>is a grouping of items, </a:t>
            </a:r>
            <a:r>
              <a:rPr lang="en-US" sz="3200" b="1" u="sng" dirty="0" smtClean="0">
                <a:solidFill>
                  <a:srgbClr val="FF0066"/>
                </a:solidFill>
              </a:rPr>
              <a:t>WITHOUT REGARD </a:t>
            </a:r>
            <a:r>
              <a:rPr lang="en-US" sz="3200" dirty="0" smtClean="0"/>
              <a:t>to order</a:t>
            </a:r>
          </a:p>
          <a:p>
            <a:pPr eaLnBrk="1" hangingPunct="1"/>
            <a:r>
              <a:rPr lang="en-US" sz="3200" dirty="0" smtClean="0"/>
              <a:t>Determines the number of ways you may select </a:t>
            </a:r>
            <a:r>
              <a:rPr lang="en-US" sz="3200" i="1" dirty="0" smtClean="0"/>
              <a:t>r</a:t>
            </a:r>
            <a:r>
              <a:rPr lang="en-US" sz="3200" dirty="0" smtClean="0"/>
              <a:t> elements from a set of </a:t>
            </a:r>
            <a:r>
              <a:rPr lang="en-US" sz="3200" i="1" dirty="0" smtClean="0"/>
              <a:t>n </a:t>
            </a:r>
            <a:r>
              <a:rPr lang="en-US" sz="3200" dirty="0" smtClean="0"/>
              <a:t>objects when </a:t>
            </a:r>
            <a:r>
              <a:rPr lang="en-US" sz="3200" b="1" dirty="0" smtClean="0">
                <a:solidFill>
                  <a:srgbClr val="FF0066"/>
                </a:solidFill>
              </a:rPr>
              <a:t>order doesn’t matter at all!</a:t>
            </a:r>
          </a:p>
          <a:p>
            <a:pPr eaLnBrk="1" hangingPunct="1"/>
            <a:r>
              <a:rPr lang="en-US" sz="3200" dirty="0" smtClean="0"/>
              <a:t>Sometimes we say, </a:t>
            </a:r>
            <a:r>
              <a:rPr lang="en-US" sz="3200" b="1" dirty="0" smtClean="0">
                <a:solidFill>
                  <a:srgbClr val="FF0066"/>
                </a:solidFill>
              </a:rPr>
              <a:t>n choose r</a:t>
            </a:r>
          </a:p>
          <a:p>
            <a:pPr eaLnBrk="1" hangingPunct="1"/>
            <a:r>
              <a:rPr lang="en-US" sz="3200" dirty="0" smtClean="0"/>
              <a:t>(we’re looking to select r items from the n available items, without regard to order)</a:t>
            </a:r>
          </a:p>
          <a:p>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4000" b="1" dirty="0" smtClean="0"/>
              <a:t>A formula for Combinations</a:t>
            </a:r>
            <a:endParaRPr lang="en-US" sz="4000" b="1" dirty="0"/>
          </a:p>
        </p:txBody>
      </p:sp>
      <p:graphicFrame>
        <p:nvGraphicFramePr>
          <p:cNvPr id="7170" name="Object 4"/>
          <p:cNvGraphicFramePr>
            <a:graphicFrameLocks noChangeAspect="1"/>
          </p:cNvGraphicFramePr>
          <p:nvPr>
            <p:ph idx="1"/>
          </p:nvPr>
        </p:nvGraphicFramePr>
        <p:xfrm>
          <a:off x="2209800" y="3733800"/>
          <a:ext cx="4038600" cy="1766888"/>
        </p:xfrm>
        <a:graphic>
          <a:graphicData uri="http://schemas.openxmlformats.org/presentationml/2006/ole">
            <p:oleObj spid="_x0000_s27650" name="Equation" r:id="rId3" imgW="1015920" imgH="444240" progId="Equation.DSMT4">
              <p:embed/>
            </p:oleObj>
          </a:graphicData>
        </a:graphic>
      </p:graphicFrame>
      <p:sp>
        <p:nvSpPr>
          <p:cNvPr id="7172" name="TextBox 4"/>
          <p:cNvSpPr txBox="1">
            <a:spLocks noChangeArrowheads="1"/>
          </p:cNvSpPr>
          <p:nvPr/>
        </p:nvSpPr>
        <p:spPr bwMode="auto">
          <a:xfrm>
            <a:off x="1066800" y="1905000"/>
            <a:ext cx="7239000" cy="1569660"/>
          </a:xfrm>
          <a:prstGeom prst="rect">
            <a:avLst/>
          </a:prstGeom>
          <a:noFill/>
          <a:ln w="9525">
            <a:noFill/>
            <a:miter lim="800000"/>
            <a:headEnd/>
            <a:tailEnd/>
          </a:ln>
        </p:spPr>
        <p:txBody>
          <a:bodyPr>
            <a:spAutoFit/>
          </a:bodyPr>
          <a:lstStyle/>
          <a:p>
            <a:r>
              <a:rPr lang="en-US" sz="3200" dirty="0"/>
              <a:t>If we wish to select r objects from an available collection of n objects, we have: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Combination Example #1</a:t>
            </a:r>
            <a:endParaRPr lang="en-US" b="1" dirty="0"/>
          </a:p>
        </p:txBody>
      </p:sp>
      <p:sp>
        <p:nvSpPr>
          <p:cNvPr id="8196" name="Content Placeholder 2" descr="Rectangle: Click to edit Master text styles&#10;Second level&#10;Third level&#10;Fourth level&#10;Fifth level"/>
          <p:cNvSpPr>
            <a:spLocks noGrp="1"/>
          </p:cNvSpPr>
          <p:nvPr>
            <p:ph idx="1"/>
          </p:nvPr>
        </p:nvSpPr>
        <p:spPr>
          <a:xfrm>
            <a:off x="304800" y="1447800"/>
            <a:ext cx="8305800" cy="4572000"/>
          </a:xfrm>
        </p:spPr>
        <p:txBody>
          <a:bodyPr/>
          <a:lstStyle/>
          <a:p>
            <a:r>
              <a:rPr lang="en-US" sz="3200" dirty="0" smtClean="0"/>
              <a:t>Dr. </a:t>
            </a:r>
            <a:r>
              <a:rPr lang="en-US" sz="3200" dirty="0" err="1" smtClean="0"/>
              <a:t>Ferster</a:t>
            </a:r>
            <a:r>
              <a:rPr lang="en-US" sz="3200" dirty="0" smtClean="0"/>
              <a:t> plans to play some serious music while he builds his next PowerPoint.  He has 14 classic rock CDs to select from (including CCR, the Eagles, and Fleetwood Mac.  (Sorry, no Taylor Swift or Jay Z) If Dr. F wants to select 4 CDs to play, without regard to order, how many ways can he choose his music?</a:t>
            </a:r>
          </a:p>
          <a:p>
            <a:pPr>
              <a:buNone/>
            </a:pPr>
            <a:endParaRPr lang="en-US" sz="2400" dirty="0" smtClean="0"/>
          </a:p>
          <a:p>
            <a:pPr>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581400" cy="4483291"/>
          </a:xfrm>
          <a:solidFill>
            <a:schemeClr val="accent1">
              <a:alpha val="47000"/>
            </a:schemeClr>
          </a:solidFill>
          <a:ln>
            <a:solidFill>
              <a:srgbClr val="FF0000"/>
            </a:solidFill>
          </a:ln>
        </p:spPr>
        <p:txBody>
          <a:bodyPr>
            <a:normAutofit fontScale="77500" lnSpcReduction="20000"/>
          </a:bodyPr>
          <a:lstStyle/>
          <a:p>
            <a:r>
              <a:rPr lang="en-US" sz="2800" dirty="0" smtClean="0"/>
              <a:t>Dr. </a:t>
            </a:r>
            <a:r>
              <a:rPr lang="en-US" sz="2800" dirty="0" err="1" smtClean="0"/>
              <a:t>Ferster</a:t>
            </a:r>
            <a:r>
              <a:rPr lang="en-US" sz="2800" dirty="0" smtClean="0"/>
              <a:t> plans to play some serious music while he builds his next PowerPoint.  He has 14 classic rock CDs to select from (including CCR, the Eagles, and Fleetwood Mac.  (Sorry, no Taylor Swift or Jay Z) If Dr. F wants to select 4 CDs to play, without regard to order, how many ways can he choose his music?</a:t>
            </a:r>
          </a:p>
          <a:p>
            <a:endParaRPr lang="en-US" dirty="0"/>
          </a:p>
        </p:txBody>
      </p:sp>
      <p:sp>
        <p:nvSpPr>
          <p:cNvPr id="3" name="Title 2"/>
          <p:cNvSpPr>
            <a:spLocks noGrp="1"/>
          </p:cNvSpPr>
          <p:nvPr>
            <p:ph type="title"/>
          </p:nvPr>
        </p:nvSpPr>
        <p:spPr/>
        <p:txBody>
          <a:bodyPr>
            <a:normAutofit fontScale="90000"/>
          </a:bodyPr>
          <a:lstStyle/>
          <a:p>
            <a:pPr algn="ctr"/>
            <a:r>
              <a:rPr lang="en-US" dirty="0" smtClean="0"/>
              <a:t>Solution to Permutation </a:t>
            </a:r>
            <a:br>
              <a:rPr lang="en-US" dirty="0" smtClean="0"/>
            </a:br>
            <a:r>
              <a:rPr lang="en-US" dirty="0" smtClean="0"/>
              <a:t>Example #2</a:t>
            </a:r>
            <a:endParaRPr lang="en-US" dirty="0"/>
          </a:p>
        </p:txBody>
      </p:sp>
      <p:sp>
        <p:nvSpPr>
          <p:cNvPr id="5" name="TextBox 4"/>
          <p:cNvSpPr txBox="1"/>
          <p:nvPr/>
        </p:nvSpPr>
        <p:spPr>
          <a:xfrm>
            <a:off x="4419600" y="1676400"/>
            <a:ext cx="4419600" cy="1384995"/>
          </a:xfrm>
          <a:prstGeom prst="rect">
            <a:avLst/>
          </a:prstGeom>
          <a:noFill/>
        </p:spPr>
        <p:txBody>
          <a:bodyPr wrap="square" rtlCol="0">
            <a:spAutoFit/>
          </a:bodyPr>
          <a:lstStyle/>
          <a:p>
            <a:r>
              <a:rPr lang="en-US" sz="2800" dirty="0" smtClean="0"/>
              <a:t>Order does not matter, so we will use combinations.</a:t>
            </a:r>
          </a:p>
        </p:txBody>
      </p:sp>
      <p:graphicFrame>
        <p:nvGraphicFramePr>
          <p:cNvPr id="40964" name="Object 4"/>
          <p:cNvGraphicFramePr>
            <a:graphicFrameLocks noChangeAspect="1"/>
          </p:cNvGraphicFramePr>
          <p:nvPr/>
        </p:nvGraphicFramePr>
        <p:xfrm>
          <a:off x="4114800" y="3429000"/>
          <a:ext cx="4864100" cy="1216667"/>
        </p:xfrm>
        <a:graphic>
          <a:graphicData uri="http://schemas.openxmlformats.org/presentationml/2006/ole">
            <p:oleObj spid="_x0000_s43010" name="Equation" r:id="rId4" imgW="1726920" imgH="431640" progId="Equation.DSMT4">
              <p:embed/>
            </p:oleObj>
          </a:graphicData>
        </a:graphic>
      </p:graphicFrame>
      <p:graphicFrame>
        <p:nvGraphicFramePr>
          <p:cNvPr id="40965" name="Object 5"/>
          <p:cNvGraphicFramePr>
            <a:graphicFrameLocks noChangeAspect="1"/>
          </p:cNvGraphicFramePr>
          <p:nvPr/>
        </p:nvGraphicFramePr>
        <p:xfrm>
          <a:off x="4419600" y="5105400"/>
          <a:ext cx="4100512" cy="1181100"/>
        </p:xfrm>
        <a:graphic>
          <a:graphicData uri="http://schemas.openxmlformats.org/presentationml/2006/ole">
            <p:oleObj spid="_x0000_s43011" name="Equation" r:id="rId5" imgW="1371600" imgH="393480" progId="Equation.DSMT4">
              <p:embed/>
            </p:oleObj>
          </a:graphicData>
        </a:graphic>
      </p:graphicFrame>
      <p:pic>
        <p:nvPicPr>
          <p:cNvPr id="7" name="1-05 New Kid In Town (Live).m4a">
            <a:hlinkClick r:id="" action="ppaction://media"/>
          </p:cNvPr>
          <p:cNvPicPr>
            <a:picLocks noRot="1" noChangeAspect="1"/>
          </p:cNvPicPr>
          <p:nvPr>
            <a:audioFile r:link="rId2"/>
          </p:nvPr>
        </p:nvPicPr>
        <p:blipFill>
          <a:blip r:embed="rId6" cstate="print"/>
          <a:stretch>
            <a:fillRect/>
          </a:stretch>
        </p:blipFill>
        <p:spPr>
          <a:xfrm>
            <a:off x="7924800" y="7620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7"/>
                    </p:tgtEl>
                  </p:cond>
                </p:stCondLst>
                <p:endSync evt="end" delay="0">
                  <p:rtn val="all"/>
                </p:endSync>
                <p:childTnLst>
                  <p:par>
                    <p:cTn id="12" fill="hold">
                      <p:stCondLst>
                        <p:cond delay="0"/>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353524" fill="hold"/>
                                        <p:tgtEl>
                                          <p:spTgt spid="7"/>
                                        </p:tgtEl>
                                      </p:cBhvr>
                                    </p:cmd>
                                  </p:childTnLst>
                                </p:cTn>
                              </p:par>
                            </p:childTnLst>
                          </p:cTn>
                        </p:par>
                      </p:childTnLst>
                    </p:cTn>
                  </p:par>
                </p:childTnLst>
              </p:cTn>
              <p:nextCondLst>
                <p:cond evt="onClick" delay="0">
                  <p:tgtEl>
                    <p:spTgt spid="7"/>
                  </p:tgtEl>
                </p:cond>
              </p:nextCondLst>
            </p:seq>
            <p:audio>
              <p:cMediaNode>
                <p:cTn id="16"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Combination Example #2</a:t>
            </a:r>
            <a:endParaRPr lang="en-US" b="1" dirty="0"/>
          </a:p>
        </p:txBody>
      </p:sp>
      <p:sp>
        <p:nvSpPr>
          <p:cNvPr id="34819" name="Content Placeholder 2" descr="Rectangle: Click to edit Master text styles&#10;Second level&#10;Third level&#10;Fourth level&#10;Fifth level"/>
          <p:cNvSpPr>
            <a:spLocks noGrp="1"/>
          </p:cNvSpPr>
          <p:nvPr>
            <p:ph idx="1"/>
          </p:nvPr>
        </p:nvSpPr>
        <p:spPr>
          <a:xfrm>
            <a:off x="381000" y="1905000"/>
            <a:ext cx="6248400" cy="4648200"/>
          </a:xfrm>
        </p:spPr>
        <p:txBody>
          <a:bodyPr/>
          <a:lstStyle/>
          <a:p>
            <a:r>
              <a:rPr lang="en-US" sz="3200" dirty="0" smtClean="0"/>
              <a:t>Dr. </a:t>
            </a:r>
            <a:r>
              <a:rPr lang="en-US" sz="3200" dirty="0" err="1" smtClean="0"/>
              <a:t>Ferster</a:t>
            </a:r>
            <a:r>
              <a:rPr lang="en-US" sz="3200" dirty="0" smtClean="0"/>
              <a:t> plans to select 5 people at random from his class of 11 students to join him at the next Packers game at </a:t>
            </a:r>
            <a:r>
              <a:rPr lang="en-US" sz="3200" dirty="0" err="1" smtClean="0"/>
              <a:t>Lambeau</a:t>
            </a:r>
            <a:r>
              <a:rPr lang="en-US" sz="3200" dirty="0" smtClean="0"/>
              <a:t> Field (</a:t>
            </a:r>
            <a:r>
              <a:rPr lang="en-US" sz="3200" dirty="0" err="1" smtClean="0"/>
              <a:t>Cheesehead</a:t>
            </a:r>
            <a:r>
              <a:rPr lang="en-US" sz="3200" dirty="0" smtClean="0"/>
              <a:t> Heaven!!)</a:t>
            </a:r>
          </a:p>
          <a:p>
            <a:r>
              <a:rPr lang="en-US" sz="3200" dirty="0" smtClean="0"/>
              <a:t>How many ways can he select the lucky people?</a:t>
            </a:r>
          </a:p>
          <a:p>
            <a:pPr>
              <a:buNone/>
            </a:pPr>
            <a:endParaRPr lang="en-US" sz="2400" dirty="0" smtClean="0"/>
          </a:p>
          <a:p>
            <a:pPr>
              <a:buFont typeface="Wingdings" pitchFamily="2" charset="2"/>
              <a:buNone/>
            </a:pPr>
            <a:endParaRPr lang="en-US" dirty="0" smtClean="0"/>
          </a:p>
        </p:txBody>
      </p:sp>
      <p:pic>
        <p:nvPicPr>
          <p:cNvPr id="34820" name="Picture 2"/>
          <p:cNvPicPr>
            <a:picLocks noChangeAspect="1" noChangeArrowheads="1"/>
          </p:cNvPicPr>
          <p:nvPr/>
        </p:nvPicPr>
        <p:blipFill>
          <a:blip r:embed="rId2" cstate="print"/>
          <a:srcRect/>
          <a:stretch>
            <a:fillRect/>
          </a:stretch>
        </p:blipFill>
        <p:spPr bwMode="auto">
          <a:xfrm>
            <a:off x="6705600" y="1828800"/>
            <a:ext cx="1752600" cy="1752600"/>
          </a:xfrm>
          <a:prstGeom prst="rect">
            <a:avLst/>
          </a:prstGeom>
          <a:noFill/>
          <a:ln w="12700">
            <a:noFill/>
            <a:miter lim="800000"/>
            <a:headEnd type="none" w="sm" len="sm"/>
            <a:tailEnd type="none" w="sm" len="sm"/>
          </a:ln>
        </p:spPr>
      </p:pic>
      <p:pic>
        <p:nvPicPr>
          <p:cNvPr id="34821" name="Picture 5" descr="aaron-rodgers.jpg"/>
          <p:cNvPicPr>
            <a:picLocks noChangeAspect="1"/>
          </p:cNvPicPr>
          <p:nvPr/>
        </p:nvPicPr>
        <p:blipFill>
          <a:blip r:embed="rId3" cstate="print"/>
          <a:srcRect/>
          <a:stretch>
            <a:fillRect/>
          </a:stretch>
        </p:blipFill>
        <p:spPr bwMode="auto">
          <a:xfrm>
            <a:off x="6400800" y="3505200"/>
            <a:ext cx="2216468"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581400" cy="4483291"/>
          </a:xfrm>
          <a:solidFill>
            <a:schemeClr val="accent1">
              <a:alpha val="47000"/>
            </a:schemeClr>
          </a:solidFill>
          <a:ln>
            <a:solidFill>
              <a:srgbClr val="FF0000"/>
            </a:solidFill>
          </a:ln>
        </p:spPr>
        <p:txBody>
          <a:bodyPr>
            <a:normAutofit fontScale="92500" lnSpcReduction="20000"/>
          </a:bodyPr>
          <a:lstStyle/>
          <a:p>
            <a:r>
              <a:rPr lang="en-US" sz="2800" dirty="0" smtClean="0"/>
              <a:t>Dr. </a:t>
            </a:r>
            <a:r>
              <a:rPr lang="en-US" sz="2800" dirty="0" err="1" smtClean="0"/>
              <a:t>Ferster</a:t>
            </a:r>
            <a:r>
              <a:rPr lang="en-US" sz="2800" dirty="0" smtClean="0"/>
              <a:t> plans to select 5 people at random from his class of 11 students to join him at the next Packers game at </a:t>
            </a:r>
            <a:r>
              <a:rPr lang="en-US" sz="2800" dirty="0" err="1" smtClean="0"/>
              <a:t>Lambeau</a:t>
            </a:r>
            <a:r>
              <a:rPr lang="en-US" sz="2800" dirty="0" smtClean="0"/>
              <a:t> Field (</a:t>
            </a:r>
            <a:r>
              <a:rPr lang="en-US" sz="2800" dirty="0" err="1" smtClean="0"/>
              <a:t>Cheesehead</a:t>
            </a:r>
            <a:r>
              <a:rPr lang="en-US" sz="2800" dirty="0" smtClean="0"/>
              <a:t> Heaven!!)</a:t>
            </a:r>
          </a:p>
          <a:p>
            <a:r>
              <a:rPr lang="en-US" sz="2800" dirty="0" smtClean="0"/>
              <a:t>How many ways can he select the lucky people?</a:t>
            </a:r>
          </a:p>
          <a:p>
            <a:endParaRPr lang="en-US" dirty="0"/>
          </a:p>
        </p:txBody>
      </p:sp>
      <p:sp>
        <p:nvSpPr>
          <p:cNvPr id="3" name="Title 2"/>
          <p:cNvSpPr>
            <a:spLocks noGrp="1"/>
          </p:cNvSpPr>
          <p:nvPr>
            <p:ph type="title"/>
          </p:nvPr>
        </p:nvSpPr>
        <p:spPr/>
        <p:txBody>
          <a:bodyPr>
            <a:normAutofit fontScale="90000"/>
          </a:bodyPr>
          <a:lstStyle/>
          <a:p>
            <a:pPr algn="ctr"/>
            <a:r>
              <a:rPr lang="en-US" dirty="0" smtClean="0"/>
              <a:t>Solution to Permutation </a:t>
            </a:r>
            <a:br>
              <a:rPr lang="en-US" dirty="0" smtClean="0"/>
            </a:br>
            <a:r>
              <a:rPr lang="en-US" dirty="0" smtClean="0"/>
              <a:t>Example #2</a:t>
            </a:r>
            <a:endParaRPr lang="en-US" dirty="0"/>
          </a:p>
        </p:txBody>
      </p:sp>
      <p:sp>
        <p:nvSpPr>
          <p:cNvPr id="5" name="TextBox 4"/>
          <p:cNvSpPr txBox="1"/>
          <p:nvPr/>
        </p:nvSpPr>
        <p:spPr>
          <a:xfrm>
            <a:off x="4419600" y="1676400"/>
            <a:ext cx="4419600" cy="1384995"/>
          </a:xfrm>
          <a:prstGeom prst="rect">
            <a:avLst/>
          </a:prstGeom>
          <a:noFill/>
        </p:spPr>
        <p:txBody>
          <a:bodyPr wrap="square" rtlCol="0">
            <a:spAutoFit/>
          </a:bodyPr>
          <a:lstStyle/>
          <a:p>
            <a:r>
              <a:rPr lang="en-US" sz="2800" dirty="0" smtClean="0"/>
              <a:t>Order does not matter, so we will use combinations.</a:t>
            </a:r>
          </a:p>
        </p:txBody>
      </p:sp>
      <p:graphicFrame>
        <p:nvGraphicFramePr>
          <p:cNvPr id="40964" name="Object 4"/>
          <p:cNvGraphicFramePr>
            <a:graphicFrameLocks noChangeAspect="1"/>
          </p:cNvGraphicFramePr>
          <p:nvPr/>
        </p:nvGraphicFramePr>
        <p:xfrm>
          <a:off x="4275138" y="3429000"/>
          <a:ext cx="4543425" cy="1216025"/>
        </p:xfrm>
        <a:graphic>
          <a:graphicData uri="http://schemas.openxmlformats.org/presentationml/2006/ole">
            <p:oleObj spid="_x0000_s76802" name="Equation" r:id="rId4" imgW="1612800" imgH="431640" progId="Equation.DSMT4">
              <p:embed/>
            </p:oleObj>
          </a:graphicData>
        </a:graphic>
      </p:graphicFrame>
      <p:graphicFrame>
        <p:nvGraphicFramePr>
          <p:cNvPr id="40965" name="Object 5"/>
          <p:cNvGraphicFramePr>
            <a:graphicFrameLocks noChangeAspect="1"/>
          </p:cNvGraphicFramePr>
          <p:nvPr/>
        </p:nvGraphicFramePr>
        <p:xfrm>
          <a:off x="4456113" y="5105400"/>
          <a:ext cx="4025900" cy="1181100"/>
        </p:xfrm>
        <a:graphic>
          <a:graphicData uri="http://schemas.openxmlformats.org/presentationml/2006/ole">
            <p:oleObj spid="_x0000_s76803" name="Equation" r:id="rId5" imgW="1346040" imgH="393480" progId="Equation.DSMT4">
              <p:embed/>
            </p:oleObj>
          </a:graphicData>
        </a:graphic>
      </p:graphicFrame>
      <p:pic>
        <p:nvPicPr>
          <p:cNvPr id="7" name="1-05 New Kid In Town (Live).m4a">
            <a:hlinkClick r:id="" action="ppaction://media"/>
          </p:cNvPr>
          <p:cNvPicPr>
            <a:picLocks noRot="1" noChangeAspect="1"/>
          </p:cNvPicPr>
          <p:nvPr>
            <a:audioFile r:link="rId2"/>
          </p:nvPr>
        </p:nvPicPr>
        <p:blipFill>
          <a:blip r:embed="rId6" cstate="print"/>
          <a:stretch>
            <a:fillRect/>
          </a:stretch>
        </p:blipFill>
        <p:spPr>
          <a:xfrm>
            <a:off x="7924800" y="7620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7"/>
                    </p:tgtEl>
                  </p:cond>
                </p:stCondLst>
                <p:endSync evt="end" delay="0">
                  <p:rtn val="all"/>
                </p:endSync>
                <p:childTnLst>
                  <p:par>
                    <p:cTn id="12" fill="hold">
                      <p:stCondLst>
                        <p:cond delay="0"/>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353524" fill="hold"/>
                                        <p:tgtEl>
                                          <p:spTgt spid="7"/>
                                        </p:tgtEl>
                                      </p:cBhvr>
                                    </p:cmd>
                                  </p:childTnLst>
                                </p:cTn>
                              </p:par>
                            </p:childTnLst>
                          </p:cTn>
                        </p:par>
                      </p:childTnLst>
                    </p:cTn>
                  </p:par>
                </p:childTnLst>
              </p:cTn>
              <p:nextCondLst>
                <p:cond evt="onClick" delay="0">
                  <p:tgtEl>
                    <p:spTgt spid="7"/>
                  </p:tgtEl>
                </p:cond>
              </p:nextCondLst>
            </p:seq>
            <p:audio>
              <p:cMediaNode>
                <p:cTn id="16"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Aren’t these kids cute! </a:t>
            </a:r>
            <a:r>
              <a:rPr lang="en-US" dirty="0" smtClean="0">
                <a:sym typeface="Wingdings" pitchFamily="2" charset="2"/>
              </a:rPr>
              <a:t></a:t>
            </a:r>
            <a:endParaRPr lang="en-US" dirty="0"/>
          </a:p>
        </p:txBody>
      </p:sp>
      <p:pic>
        <p:nvPicPr>
          <p:cNvPr id="7" name="Picture 6" descr="043.JPG"/>
          <p:cNvPicPr>
            <a:picLocks noChangeAspect="1"/>
          </p:cNvPicPr>
          <p:nvPr/>
        </p:nvPicPr>
        <p:blipFill>
          <a:blip r:embed="rId2" cstate="print"/>
          <a:stretch>
            <a:fillRect/>
          </a:stretch>
        </p:blipFill>
        <p:spPr>
          <a:xfrm>
            <a:off x="5029200" y="1295400"/>
            <a:ext cx="2959041" cy="5257800"/>
          </a:xfrm>
          <a:prstGeom prst="rect">
            <a:avLst/>
          </a:prstGeom>
        </p:spPr>
      </p:pic>
      <p:pic>
        <p:nvPicPr>
          <p:cNvPr id="9" name="Content Placeholder 8" descr="070.JPG"/>
          <p:cNvPicPr>
            <a:picLocks noGrp="1" noChangeAspect="1"/>
          </p:cNvPicPr>
          <p:nvPr>
            <p:ph idx="1"/>
          </p:nvPr>
        </p:nvPicPr>
        <p:blipFill>
          <a:blip r:embed="rId3" cstate="print"/>
          <a:stretch>
            <a:fillRect/>
          </a:stretch>
        </p:blipFill>
        <p:spPr>
          <a:xfrm>
            <a:off x="1219200" y="1295400"/>
            <a:ext cx="2971800" cy="5283199"/>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t>PROBABILITY</a:t>
            </a:r>
            <a:endParaRPr lang="en-US" dirty="0"/>
          </a:p>
        </p:txBody>
      </p:sp>
      <p:sp>
        <p:nvSpPr>
          <p:cNvPr id="35843" name="Text Placeholder 2" descr="Rectangle: Click to edit Master text styles&#10;Second level&#10;Third level&#10;Fourth level&#10;Fifth level"/>
          <p:cNvSpPr>
            <a:spLocks noGrp="1"/>
          </p:cNvSpPr>
          <p:nvPr>
            <p:ph type="body" idx="1"/>
          </p:nvPr>
        </p:nvSpPr>
        <p:spPr/>
        <p:txBody>
          <a:bodyPr>
            <a:normAutofit lnSpcReduction="10000"/>
          </a:bodyPr>
          <a:lstStyle/>
          <a:p>
            <a:pPr algn="ctr"/>
            <a:r>
              <a:rPr lang="en-US" sz="4800" smtClean="0"/>
              <a:t>Extending the idea:</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304800"/>
            <a:ext cx="8229600" cy="990600"/>
          </a:xfrm>
        </p:spPr>
        <p:txBody>
          <a:bodyPr/>
          <a:lstStyle/>
          <a:p>
            <a:pPr algn="ctr" eaLnBrk="1" hangingPunct="1">
              <a:defRPr/>
            </a:pPr>
            <a:r>
              <a:rPr lang="en-US" b="1" dirty="0" smtClean="0"/>
              <a:t>Probability</a:t>
            </a:r>
          </a:p>
        </p:txBody>
      </p:sp>
      <p:sp>
        <p:nvSpPr>
          <p:cNvPr id="58371" name="Rectangle 3" descr="Rectangle: Click to edit Master text styles&#10;Second level&#10;Third level&#10;Fourth level&#10;Fifth level"/>
          <p:cNvSpPr>
            <a:spLocks noGrp="1" noChangeArrowheads="1"/>
          </p:cNvSpPr>
          <p:nvPr>
            <p:ph type="body" idx="1"/>
          </p:nvPr>
        </p:nvSpPr>
        <p:spPr>
          <a:xfrm>
            <a:off x="457200" y="1524000"/>
            <a:ext cx="8077200" cy="4572000"/>
          </a:xfrm>
        </p:spPr>
        <p:txBody>
          <a:bodyPr/>
          <a:lstStyle/>
          <a:p>
            <a:pPr marL="0" indent="0" eaLnBrk="1" hangingPunct="1">
              <a:spcBef>
                <a:spcPct val="100000"/>
              </a:spcBef>
              <a:defRPr/>
            </a:pPr>
            <a:r>
              <a:rPr lang="en-US" b="1" dirty="0" smtClean="0">
                <a:solidFill>
                  <a:srgbClr val="FF0000"/>
                </a:solidFill>
                <a:effectLst>
                  <a:outerShdw blurRad="38100" dist="38100" dir="2700000" algn="tl">
                    <a:srgbClr val="C0C0C0"/>
                  </a:outerShdw>
                </a:effectLst>
              </a:rPr>
              <a:t>Probability</a:t>
            </a:r>
            <a:r>
              <a:rPr lang="en-US" b="1" dirty="0" smtClean="0">
                <a:solidFill>
                  <a:srgbClr val="000099"/>
                </a:solidFill>
                <a:effectLst>
                  <a:outerShdw blurRad="38100" dist="38100" dir="2700000" algn="tl">
                    <a:srgbClr val="C0C0C0"/>
                  </a:outerShdw>
                </a:effectLst>
              </a:rPr>
              <a:t> </a:t>
            </a:r>
            <a:r>
              <a:rPr lang="en-US" dirty="0" smtClean="0"/>
              <a:t>can be defined as the chance of an event occurring. It can also be used to quantify what the “odds” are that a specific event will occur.  </a:t>
            </a:r>
          </a:p>
          <a:p>
            <a:pPr marL="0" indent="0" eaLnBrk="1" hangingPunct="1">
              <a:spcBef>
                <a:spcPct val="100000"/>
              </a:spcBef>
              <a:defRPr/>
            </a:pPr>
            <a:r>
              <a:rPr lang="en-US" dirty="0" smtClean="0"/>
              <a:t>As an aside: in VEGAS, odds are usually given against something happening.</a:t>
            </a:r>
          </a:p>
          <a:p>
            <a:pPr marL="400050" lvl="1" indent="0" eaLnBrk="1" hangingPunct="1">
              <a:spcBef>
                <a:spcPct val="100000"/>
              </a:spcBef>
              <a:defRPr/>
            </a:pPr>
            <a:r>
              <a:rPr lang="en-US" dirty="0" smtClean="0"/>
              <a:t>For example the odds against the Packers winning the Super Bowl are now 9 to 4</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533400"/>
            <a:ext cx="8229600" cy="685800"/>
          </a:xfrm>
        </p:spPr>
        <p:txBody>
          <a:bodyPr/>
          <a:lstStyle/>
          <a:p>
            <a:pPr algn="ctr" eaLnBrk="1" hangingPunct="1">
              <a:defRPr/>
            </a:pPr>
            <a:r>
              <a:rPr lang="en-US" sz="3600" b="1" dirty="0" smtClean="0"/>
              <a:t>Probability Example #1</a:t>
            </a:r>
          </a:p>
        </p:txBody>
      </p:sp>
      <p:sp>
        <p:nvSpPr>
          <p:cNvPr id="37891" name="Rectangle 3" descr="Rectangle: Click to edit Master text styles&#10;Second level&#10;Third level&#10;Fourth level&#10;Fifth level"/>
          <p:cNvSpPr>
            <a:spLocks noGrp="1" noChangeArrowheads="1"/>
          </p:cNvSpPr>
          <p:nvPr>
            <p:ph type="body" idx="1"/>
          </p:nvPr>
        </p:nvSpPr>
        <p:spPr>
          <a:xfrm>
            <a:off x="609600" y="1371600"/>
            <a:ext cx="8077200" cy="3276600"/>
          </a:xfrm>
        </p:spPr>
        <p:txBody>
          <a:bodyPr>
            <a:normAutofit/>
          </a:bodyPr>
          <a:lstStyle/>
          <a:p>
            <a:pPr marL="0" indent="0" eaLnBrk="1" hangingPunct="1">
              <a:buFont typeface="Wingdings" pitchFamily="2" charset="2"/>
              <a:buNone/>
            </a:pPr>
            <a:r>
              <a:rPr lang="en-US" sz="3200" dirty="0" smtClean="0"/>
              <a:t>Mary and Frank have decided to have 3 children.  Assuming that the chance of having a boy is exactly the same as having a girl, find the probability that Mary and Frank will have 2 girls and 1 boy.</a:t>
            </a:r>
          </a:p>
        </p:txBody>
      </p:sp>
      <p:pic>
        <p:nvPicPr>
          <p:cNvPr id="37892" name="Picture 2"/>
          <p:cNvPicPr>
            <a:picLocks noChangeAspect="1" noChangeArrowheads="1"/>
          </p:cNvPicPr>
          <p:nvPr/>
        </p:nvPicPr>
        <p:blipFill>
          <a:blip r:embed="rId3" cstate="print"/>
          <a:srcRect/>
          <a:stretch>
            <a:fillRect/>
          </a:stretch>
        </p:blipFill>
        <p:spPr bwMode="auto">
          <a:xfrm>
            <a:off x="7620000" y="381000"/>
            <a:ext cx="1219200" cy="1057275"/>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381000"/>
            <a:ext cx="8229600" cy="685800"/>
          </a:xfrm>
        </p:spPr>
        <p:txBody>
          <a:bodyPr/>
          <a:lstStyle/>
          <a:p>
            <a:pPr algn="ctr" eaLnBrk="1" hangingPunct="1">
              <a:defRPr/>
            </a:pPr>
            <a:r>
              <a:rPr lang="en-US" sz="3600" b="1" dirty="0" smtClean="0"/>
              <a:t>Using a Tree Diagram</a:t>
            </a:r>
            <a:endParaRPr lang="en-US" sz="3600" dirty="0" smtClean="0"/>
          </a:p>
        </p:txBody>
      </p:sp>
      <p:cxnSp>
        <p:nvCxnSpPr>
          <p:cNvPr id="11" name="Straight Connector 10"/>
          <p:cNvCxnSpPr>
            <a:cxnSpLocks noChangeShapeType="1"/>
          </p:cNvCxnSpPr>
          <p:nvPr/>
        </p:nvCxnSpPr>
        <p:spPr bwMode="auto">
          <a:xfrm flipV="1">
            <a:off x="609600" y="3200400"/>
            <a:ext cx="1600200" cy="990600"/>
          </a:xfrm>
          <a:prstGeom prst="line">
            <a:avLst/>
          </a:prstGeom>
          <a:noFill/>
          <a:ln w="9525" algn="ctr">
            <a:solidFill>
              <a:schemeClr val="tx1"/>
            </a:solidFill>
            <a:round/>
            <a:headEnd/>
            <a:tailEnd/>
          </a:ln>
        </p:spPr>
      </p:cxnSp>
      <p:cxnSp>
        <p:nvCxnSpPr>
          <p:cNvPr id="12" name="Straight Connector 11"/>
          <p:cNvCxnSpPr>
            <a:cxnSpLocks noChangeShapeType="1"/>
          </p:cNvCxnSpPr>
          <p:nvPr/>
        </p:nvCxnSpPr>
        <p:spPr bwMode="auto">
          <a:xfrm>
            <a:off x="609600" y="4191000"/>
            <a:ext cx="1600200" cy="1066800"/>
          </a:xfrm>
          <a:prstGeom prst="line">
            <a:avLst/>
          </a:prstGeom>
          <a:noFill/>
          <a:ln w="9525" algn="ctr">
            <a:solidFill>
              <a:schemeClr val="tx1"/>
            </a:solidFill>
            <a:round/>
            <a:headEnd/>
            <a:tailEnd/>
          </a:ln>
        </p:spPr>
      </p:cxnSp>
      <p:sp>
        <p:nvSpPr>
          <p:cNvPr id="14" name="TextBox 13"/>
          <p:cNvSpPr txBox="1">
            <a:spLocks noChangeArrowheads="1"/>
          </p:cNvSpPr>
          <p:nvPr/>
        </p:nvSpPr>
        <p:spPr bwMode="auto">
          <a:xfrm>
            <a:off x="2187575" y="2860675"/>
            <a:ext cx="388938" cy="461963"/>
          </a:xfrm>
          <a:prstGeom prst="rect">
            <a:avLst/>
          </a:prstGeom>
          <a:noFill/>
          <a:ln w="9525">
            <a:noFill/>
            <a:miter lim="800000"/>
            <a:headEnd/>
            <a:tailEnd/>
          </a:ln>
        </p:spPr>
        <p:txBody>
          <a:bodyPr wrap="none">
            <a:spAutoFit/>
          </a:bodyPr>
          <a:lstStyle/>
          <a:p>
            <a:r>
              <a:rPr lang="en-US"/>
              <a:t>B</a:t>
            </a:r>
          </a:p>
        </p:txBody>
      </p:sp>
      <p:sp>
        <p:nvSpPr>
          <p:cNvPr id="21" name="TextBox 20"/>
          <p:cNvSpPr txBox="1">
            <a:spLocks noChangeArrowheads="1"/>
          </p:cNvSpPr>
          <p:nvPr/>
        </p:nvSpPr>
        <p:spPr bwMode="auto">
          <a:xfrm>
            <a:off x="2166938" y="5029200"/>
            <a:ext cx="423862" cy="461963"/>
          </a:xfrm>
          <a:prstGeom prst="rect">
            <a:avLst/>
          </a:prstGeom>
          <a:noFill/>
          <a:ln w="9525">
            <a:noFill/>
            <a:miter lim="800000"/>
            <a:headEnd/>
            <a:tailEnd/>
          </a:ln>
        </p:spPr>
        <p:txBody>
          <a:bodyPr wrap="none">
            <a:spAutoFit/>
          </a:bodyPr>
          <a:lstStyle/>
          <a:p>
            <a:r>
              <a:rPr lang="en-US"/>
              <a:t>G</a:t>
            </a:r>
          </a:p>
        </p:txBody>
      </p:sp>
      <p:sp>
        <p:nvSpPr>
          <p:cNvPr id="34" name="TextBox 33"/>
          <p:cNvSpPr txBox="1">
            <a:spLocks noChangeArrowheads="1"/>
          </p:cNvSpPr>
          <p:nvPr/>
        </p:nvSpPr>
        <p:spPr bwMode="auto">
          <a:xfrm>
            <a:off x="4852988" y="4551363"/>
            <a:ext cx="390525" cy="461962"/>
          </a:xfrm>
          <a:prstGeom prst="rect">
            <a:avLst/>
          </a:prstGeom>
          <a:noFill/>
          <a:ln w="9525">
            <a:noFill/>
            <a:miter lim="800000"/>
            <a:headEnd/>
            <a:tailEnd/>
          </a:ln>
        </p:spPr>
        <p:txBody>
          <a:bodyPr wrap="none">
            <a:spAutoFit/>
          </a:bodyPr>
          <a:lstStyle/>
          <a:p>
            <a:r>
              <a:rPr lang="en-US"/>
              <a:t>B</a:t>
            </a:r>
          </a:p>
        </p:txBody>
      </p:sp>
      <p:sp>
        <p:nvSpPr>
          <p:cNvPr id="35" name="TextBox 34"/>
          <p:cNvSpPr txBox="1">
            <a:spLocks noChangeArrowheads="1"/>
          </p:cNvSpPr>
          <p:nvPr/>
        </p:nvSpPr>
        <p:spPr bwMode="auto">
          <a:xfrm>
            <a:off x="4833938" y="5567363"/>
            <a:ext cx="423862" cy="461962"/>
          </a:xfrm>
          <a:prstGeom prst="rect">
            <a:avLst/>
          </a:prstGeom>
          <a:noFill/>
          <a:ln w="9525">
            <a:noFill/>
            <a:miter lim="800000"/>
            <a:headEnd/>
            <a:tailEnd/>
          </a:ln>
        </p:spPr>
        <p:txBody>
          <a:bodyPr wrap="none">
            <a:spAutoFit/>
          </a:bodyPr>
          <a:lstStyle/>
          <a:p>
            <a:r>
              <a:rPr lang="en-US"/>
              <a:t>G</a:t>
            </a:r>
          </a:p>
        </p:txBody>
      </p:sp>
      <p:cxnSp>
        <p:nvCxnSpPr>
          <p:cNvPr id="36" name="Straight Connector 35"/>
          <p:cNvCxnSpPr>
            <a:cxnSpLocks noChangeShapeType="1"/>
            <a:endCxn id="34" idx="1"/>
          </p:cNvCxnSpPr>
          <p:nvPr/>
        </p:nvCxnSpPr>
        <p:spPr bwMode="auto">
          <a:xfrm flipV="1">
            <a:off x="2514600" y="4781550"/>
            <a:ext cx="2338388" cy="552450"/>
          </a:xfrm>
          <a:prstGeom prst="line">
            <a:avLst/>
          </a:prstGeom>
          <a:noFill/>
          <a:ln w="9525" algn="ctr">
            <a:solidFill>
              <a:schemeClr val="tx1"/>
            </a:solidFill>
            <a:round/>
            <a:headEnd/>
            <a:tailEnd/>
          </a:ln>
        </p:spPr>
      </p:cxnSp>
      <p:cxnSp>
        <p:nvCxnSpPr>
          <p:cNvPr id="37" name="Straight Connector 36"/>
          <p:cNvCxnSpPr>
            <a:cxnSpLocks noChangeShapeType="1"/>
          </p:cNvCxnSpPr>
          <p:nvPr/>
        </p:nvCxnSpPr>
        <p:spPr bwMode="auto">
          <a:xfrm>
            <a:off x="2514600" y="5334000"/>
            <a:ext cx="2347913" cy="471488"/>
          </a:xfrm>
          <a:prstGeom prst="line">
            <a:avLst/>
          </a:prstGeom>
          <a:noFill/>
          <a:ln w="9525" algn="ctr">
            <a:solidFill>
              <a:schemeClr val="tx1"/>
            </a:solidFill>
            <a:round/>
            <a:headEnd/>
            <a:tailEnd/>
          </a:ln>
        </p:spPr>
      </p:cxnSp>
      <p:sp>
        <p:nvSpPr>
          <p:cNvPr id="59" name="TextBox 58"/>
          <p:cNvSpPr txBox="1">
            <a:spLocks noChangeArrowheads="1"/>
          </p:cNvSpPr>
          <p:nvPr/>
        </p:nvSpPr>
        <p:spPr bwMode="auto">
          <a:xfrm>
            <a:off x="6759575" y="4205288"/>
            <a:ext cx="388938" cy="461962"/>
          </a:xfrm>
          <a:prstGeom prst="rect">
            <a:avLst/>
          </a:prstGeom>
          <a:noFill/>
          <a:ln w="9525">
            <a:noFill/>
            <a:miter lim="800000"/>
            <a:headEnd/>
            <a:tailEnd/>
          </a:ln>
        </p:spPr>
        <p:txBody>
          <a:bodyPr wrap="none">
            <a:spAutoFit/>
          </a:bodyPr>
          <a:lstStyle/>
          <a:p>
            <a:r>
              <a:rPr lang="en-US"/>
              <a:t>B</a:t>
            </a:r>
          </a:p>
        </p:txBody>
      </p:sp>
      <p:sp>
        <p:nvSpPr>
          <p:cNvPr id="60" name="TextBox 59"/>
          <p:cNvSpPr txBox="1">
            <a:spLocks noChangeArrowheads="1"/>
          </p:cNvSpPr>
          <p:nvPr/>
        </p:nvSpPr>
        <p:spPr bwMode="auto">
          <a:xfrm>
            <a:off x="6724650" y="4756150"/>
            <a:ext cx="423863" cy="461963"/>
          </a:xfrm>
          <a:prstGeom prst="rect">
            <a:avLst/>
          </a:prstGeom>
          <a:noFill/>
          <a:ln w="9525">
            <a:noFill/>
            <a:miter lim="800000"/>
            <a:headEnd/>
            <a:tailEnd/>
          </a:ln>
        </p:spPr>
        <p:txBody>
          <a:bodyPr wrap="none">
            <a:spAutoFit/>
          </a:bodyPr>
          <a:lstStyle/>
          <a:p>
            <a:r>
              <a:rPr lang="en-US"/>
              <a:t>G</a:t>
            </a:r>
          </a:p>
        </p:txBody>
      </p:sp>
      <p:cxnSp>
        <p:nvCxnSpPr>
          <p:cNvPr id="61" name="Straight Connector 60"/>
          <p:cNvCxnSpPr>
            <a:cxnSpLocks noChangeShapeType="1"/>
          </p:cNvCxnSpPr>
          <p:nvPr/>
        </p:nvCxnSpPr>
        <p:spPr bwMode="auto">
          <a:xfrm flipV="1">
            <a:off x="5167313" y="4454525"/>
            <a:ext cx="1600200" cy="309563"/>
          </a:xfrm>
          <a:prstGeom prst="line">
            <a:avLst/>
          </a:prstGeom>
          <a:noFill/>
          <a:ln w="9525" algn="ctr">
            <a:solidFill>
              <a:schemeClr val="tx1"/>
            </a:solidFill>
            <a:round/>
            <a:headEnd/>
            <a:tailEnd/>
          </a:ln>
        </p:spPr>
      </p:cxnSp>
      <p:cxnSp>
        <p:nvCxnSpPr>
          <p:cNvPr id="62" name="Straight Connector 61"/>
          <p:cNvCxnSpPr>
            <a:cxnSpLocks noChangeShapeType="1"/>
          </p:cNvCxnSpPr>
          <p:nvPr/>
        </p:nvCxnSpPr>
        <p:spPr bwMode="auto">
          <a:xfrm>
            <a:off x="5167313" y="4764088"/>
            <a:ext cx="1600200" cy="223837"/>
          </a:xfrm>
          <a:prstGeom prst="line">
            <a:avLst/>
          </a:prstGeom>
          <a:noFill/>
          <a:ln w="9525" algn="ctr">
            <a:solidFill>
              <a:schemeClr val="tx1"/>
            </a:solidFill>
            <a:round/>
            <a:headEnd/>
            <a:tailEnd/>
          </a:ln>
        </p:spPr>
      </p:cxnSp>
      <p:sp>
        <p:nvSpPr>
          <p:cNvPr id="63" name="TextBox 62"/>
          <p:cNvSpPr txBox="1">
            <a:spLocks noChangeArrowheads="1"/>
          </p:cNvSpPr>
          <p:nvPr/>
        </p:nvSpPr>
        <p:spPr bwMode="auto">
          <a:xfrm>
            <a:off x="6772275" y="5311775"/>
            <a:ext cx="390525" cy="460375"/>
          </a:xfrm>
          <a:prstGeom prst="rect">
            <a:avLst/>
          </a:prstGeom>
          <a:noFill/>
          <a:ln w="9525">
            <a:noFill/>
            <a:miter lim="800000"/>
            <a:headEnd/>
            <a:tailEnd/>
          </a:ln>
        </p:spPr>
        <p:txBody>
          <a:bodyPr wrap="none">
            <a:spAutoFit/>
          </a:bodyPr>
          <a:lstStyle/>
          <a:p>
            <a:r>
              <a:rPr lang="en-US"/>
              <a:t>B</a:t>
            </a:r>
          </a:p>
        </p:txBody>
      </p:sp>
      <p:sp>
        <p:nvSpPr>
          <p:cNvPr id="64" name="TextBox 63"/>
          <p:cNvSpPr txBox="1">
            <a:spLocks noChangeArrowheads="1"/>
          </p:cNvSpPr>
          <p:nvPr/>
        </p:nvSpPr>
        <p:spPr bwMode="auto">
          <a:xfrm>
            <a:off x="6738938" y="5862638"/>
            <a:ext cx="423862" cy="461962"/>
          </a:xfrm>
          <a:prstGeom prst="rect">
            <a:avLst/>
          </a:prstGeom>
          <a:noFill/>
          <a:ln w="9525">
            <a:noFill/>
            <a:miter lim="800000"/>
            <a:headEnd/>
            <a:tailEnd/>
          </a:ln>
        </p:spPr>
        <p:txBody>
          <a:bodyPr wrap="none">
            <a:spAutoFit/>
          </a:bodyPr>
          <a:lstStyle/>
          <a:p>
            <a:r>
              <a:rPr lang="en-US"/>
              <a:t>G</a:t>
            </a:r>
          </a:p>
        </p:txBody>
      </p:sp>
      <p:cxnSp>
        <p:nvCxnSpPr>
          <p:cNvPr id="65" name="Straight Connector 64"/>
          <p:cNvCxnSpPr>
            <a:cxnSpLocks noChangeShapeType="1"/>
          </p:cNvCxnSpPr>
          <p:nvPr/>
        </p:nvCxnSpPr>
        <p:spPr bwMode="auto">
          <a:xfrm flipV="1">
            <a:off x="5181600" y="5561013"/>
            <a:ext cx="1600200" cy="309562"/>
          </a:xfrm>
          <a:prstGeom prst="line">
            <a:avLst/>
          </a:prstGeom>
          <a:noFill/>
          <a:ln w="9525" algn="ctr">
            <a:solidFill>
              <a:schemeClr val="tx1"/>
            </a:solidFill>
            <a:round/>
            <a:headEnd/>
            <a:tailEnd/>
          </a:ln>
        </p:spPr>
      </p:cxnSp>
      <p:cxnSp>
        <p:nvCxnSpPr>
          <p:cNvPr id="66" name="Straight Connector 65"/>
          <p:cNvCxnSpPr>
            <a:cxnSpLocks noChangeShapeType="1"/>
          </p:cNvCxnSpPr>
          <p:nvPr/>
        </p:nvCxnSpPr>
        <p:spPr bwMode="auto">
          <a:xfrm>
            <a:off x="5181600" y="5870575"/>
            <a:ext cx="1600200" cy="223838"/>
          </a:xfrm>
          <a:prstGeom prst="line">
            <a:avLst/>
          </a:prstGeom>
          <a:noFill/>
          <a:ln w="9525" algn="ctr">
            <a:solidFill>
              <a:schemeClr val="tx1"/>
            </a:solidFill>
            <a:round/>
            <a:headEnd/>
            <a:tailEnd/>
          </a:ln>
        </p:spPr>
      </p:cxnSp>
      <p:sp>
        <p:nvSpPr>
          <p:cNvPr id="67" name="TextBox 66"/>
          <p:cNvSpPr txBox="1">
            <a:spLocks noChangeArrowheads="1"/>
          </p:cNvSpPr>
          <p:nvPr/>
        </p:nvSpPr>
        <p:spPr bwMode="auto">
          <a:xfrm>
            <a:off x="6745288" y="1955800"/>
            <a:ext cx="390525" cy="461963"/>
          </a:xfrm>
          <a:prstGeom prst="rect">
            <a:avLst/>
          </a:prstGeom>
          <a:noFill/>
          <a:ln w="9525">
            <a:noFill/>
            <a:miter lim="800000"/>
            <a:headEnd/>
            <a:tailEnd/>
          </a:ln>
        </p:spPr>
        <p:txBody>
          <a:bodyPr wrap="none">
            <a:spAutoFit/>
          </a:bodyPr>
          <a:lstStyle/>
          <a:p>
            <a:r>
              <a:rPr lang="en-US"/>
              <a:t>B</a:t>
            </a:r>
          </a:p>
        </p:txBody>
      </p:sp>
      <p:sp>
        <p:nvSpPr>
          <p:cNvPr id="68" name="TextBox 67"/>
          <p:cNvSpPr txBox="1">
            <a:spLocks noChangeArrowheads="1"/>
          </p:cNvSpPr>
          <p:nvPr/>
        </p:nvSpPr>
        <p:spPr bwMode="auto">
          <a:xfrm>
            <a:off x="6711950" y="2508250"/>
            <a:ext cx="423863" cy="460375"/>
          </a:xfrm>
          <a:prstGeom prst="rect">
            <a:avLst/>
          </a:prstGeom>
          <a:noFill/>
          <a:ln w="9525">
            <a:noFill/>
            <a:miter lim="800000"/>
            <a:headEnd/>
            <a:tailEnd/>
          </a:ln>
        </p:spPr>
        <p:txBody>
          <a:bodyPr wrap="none">
            <a:spAutoFit/>
          </a:bodyPr>
          <a:lstStyle/>
          <a:p>
            <a:r>
              <a:rPr lang="en-US"/>
              <a:t>G</a:t>
            </a:r>
          </a:p>
        </p:txBody>
      </p:sp>
      <p:cxnSp>
        <p:nvCxnSpPr>
          <p:cNvPr id="69" name="Straight Connector 68"/>
          <p:cNvCxnSpPr>
            <a:cxnSpLocks noChangeShapeType="1"/>
          </p:cNvCxnSpPr>
          <p:nvPr/>
        </p:nvCxnSpPr>
        <p:spPr bwMode="auto">
          <a:xfrm flipV="1">
            <a:off x="5154613" y="2205038"/>
            <a:ext cx="1600200" cy="309562"/>
          </a:xfrm>
          <a:prstGeom prst="line">
            <a:avLst/>
          </a:prstGeom>
          <a:noFill/>
          <a:ln w="9525" algn="ctr">
            <a:solidFill>
              <a:schemeClr val="tx1"/>
            </a:solidFill>
            <a:round/>
            <a:headEnd/>
            <a:tailEnd/>
          </a:ln>
        </p:spPr>
      </p:cxnSp>
      <p:cxnSp>
        <p:nvCxnSpPr>
          <p:cNvPr id="70" name="Straight Connector 69"/>
          <p:cNvCxnSpPr>
            <a:cxnSpLocks noChangeShapeType="1"/>
          </p:cNvCxnSpPr>
          <p:nvPr/>
        </p:nvCxnSpPr>
        <p:spPr bwMode="auto">
          <a:xfrm>
            <a:off x="5154613" y="2514600"/>
            <a:ext cx="1600200" cy="223838"/>
          </a:xfrm>
          <a:prstGeom prst="line">
            <a:avLst/>
          </a:prstGeom>
          <a:noFill/>
          <a:ln w="9525" algn="ctr">
            <a:solidFill>
              <a:schemeClr val="tx1"/>
            </a:solidFill>
            <a:round/>
            <a:headEnd/>
            <a:tailEnd/>
          </a:ln>
        </p:spPr>
      </p:cxnSp>
      <p:sp>
        <p:nvSpPr>
          <p:cNvPr id="71" name="TextBox 70"/>
          <p:cNvSpPr txBox="1">
            <a:spLocks noChangeArrowheads="1"/>
          </p:cNvSpPr>
          <p:nvPr/>
        </p:nvSpPr>
        <p:spPr bwMode="auto">
          <a:xfrm>
            <a:off x="6751638" y="3068638"/>
            <a:ext cx="390525" cy="461962"/>
          </a:xfrm>
          <a:prstGeom prst="rect">
            <a:avLst/>
          </a:prstGeom>
          <a:noFill/>
          <a:ln w="9525">
            <a:noFill/>
            <a:miter lim="800000"/>
            <a:headEnd/>
            <a:tailEnd/>
          </a:ln>
        </p:spPr>
        <p:txBody>
          <a:bodyPr wrap="none">
            <a:spAutoFit/>
          </a:bodyPr>
          <a:lstStyle/>
          <a:p>
            <a:r>
              <a:rPr lang="en-US"/>
              <a:t>B</a:t>
            </a:r>
          </a:p>
        </p:txBody>
      </p:sp>
      <p:sp>
        <p:nvSpPr>
          <p:cNvPr id="72" name="TextBox 71"/>
          <p:cNvSpPr txBox="1">
            <a:spLocks noChangeArrowheads="1"/>
          </p:cNvSpPr>
          <p:nvPr/>
        </p:nvSpPr>
        <p:spPr bwMode="auto">
          <a:xfrm>
            <a:off x="6718300" y="3621088"/>
            <a:ext cx="423863" cy="461962"/>
          </a:xfrm>
          <a:prstGeom prst="rect">
            <a:avLst/>
          </a:prstGeom>
          <a:noFill/>
          <a:ln w="9525">
            <a:noFill/>
            <a:miter lim="800000"/>
            <a:headEnd/>
            <a:tailEnd/>
          </a:ln>
        </p:spPr>
        <p:txBody>
          <a:bodyPr wrap="none">
            <a:spAutoFit/>
          </a:bodyPr>
          <a:lstStyle/>
          <a:p>
            <a:r>
              <a:rPr lang="en-US"/>
              <a:t>G</a:t>
            </a:r>
          </a:p>
        </p:txBody>
      </p:sp>
      <p:cxnSp>
        <p:nvCxnSpPr>
          <p:cNvPr id="73" name="Straight Connector 72"/>
          <p:cNvCxnSpPr>
            <a:cxnSpLocks noChangeShapeType="1"/>
          </p:cNvCxnSpPr>
          <p:nvPr/>
        </p:nvCxnSpPr>
        <p:spPr bwMode="auto">
          <a:xfrm flipV="1">
            <a:off x="5160963" y="3317875"/>
            <a:ext cx="1600200" cy="309563"/>
          </a:xfrm>
          <a:prstGeom prst="line">
            <a:avLst/>
          </a:prstGeom>
          <a:noFill/>
          <a:ln w="9525" algn="ctr">
            <a:solidFill>
              <a:schemeClr val="tx1"/>
            </a:solidFill>
            <a:round/>
            <a:headEnd/>
            <a:tailEnd/>
          </a:ln>
        </p:spPr>
      </p:cxnSp>
      <p:cxnSp>
        <p:nvCxnSpPr>
          <p:cNvPr id="74" name="Straight Connector 73"/>
          <p:cNvCxnSpPr>
            <a:cxnSpLocks noChangeShapeType="1"/>
          </p:cNvCxnSpPr>
          <p:nvPr/>
        </p:nvCxnSpPr>
        <p:spPr bwMode="auto">
          <a:xfrm>
            <a:off x="5160963" y="3627438"/>
            <a:ext cx="1600200" cy="223837"/>
          </a:xfrm>
          <a:prstGeom prst="line">
            <a:avLst/>
          </a:prstGeom>
          <a:noFill/>
          <a:ln w="9525" algn="ctr">
            <a:solidFill>
              <a:schemeClr val="tx1"/>
            </a:solidFill>
            <a:round/>
            <a:headEnd/>
            <a:tailEnd/>
          </a:ln>
        </p:spPr>
      </p:cxnSp>
      <p:sp>
        <p:nvSpPr>
          <p:cNvPr id="86" name="TextBox 85"/>
          <p:cNvSpPr txBox="1">
            <a:spLocks noChangeArrowheads="1"/>
          </p:cNvSpPr>
          <p:nvPr/>
        </p:nvSpPr>
        <p:spPr bwMode="auto">
          <a:xfrm>
            <a:off x="4852988" y="2327275"/>
            <a:ext cx="390525" cy="461963"/>
          </a:xfrm>
          <a:prstGeom prst="rect">
            <a:avLst/>
          </a:prstGeom>
          <a:noFill/>
          <a:ln w="9525">
            <a:noFill/>
            <a:miter lim="800000"/>
            <a:headEnd/>
            <a:tailEnd/>
          </a:ln>
        </p:spPr>
        <p:txBody>
          <a:bodyPr wrap="none">
            <a:spAutoFit/>
          </a:bodyPr>
          <a:lstStyle/>
          <a:p>
            <a:r>
              <a:rPr lang="en-US"/>
              <a:t>B</a:t>
            </a:r>
          </a:p>
        </p:txBody>
      </p:sp>
      <p:sp>
        <p:nvSpPr>
          <p:cNvPr id="87" name="TextBox 86"/>
          <p:cNvSpPr txBox="1">
            <a:spLocks noChangeArrowheads="1"/>
          </p:cNvSpPr>
          <p:nvPr/>
        </p:nvSpPr>
        <p:spPr bwMode="auto">
          <a:xfrm>
            <a:off x="4833938" y="3343275"/>
            <a:ext cx="423862" cy="461963"/>
          </a:xfrm>
          <a:prstGeom prst="rect">
            <a:avLst/>
          </a:prstGeom>
          <a:noFill/>
          <a:ln w="9525">
            <a:noFill/>
            <a:miter lim="800000"/>
            <a:headEnd/>
            <a:tailEnd/>
          </a:ln>
        </p:spPr>
        <p:txBody>
          <a:bodyPr wrap="none">
            <a:spAutoFit/>
          </a:bodyPr>
          <a:lstStyle/>
          <a:p>
            <a:r>
              <a:rPr lang="en-US"/>
              <a:t>G</a:t>
            </a:r>
          </a:p>
        </p:txBody>
      </p:sp>
      <p:cxnSp>
        <p:nvCxnSpPr>
          <p:cNvPr id="88" name="Straight Connector 87"/>
          <p:cNvCxnSpPr>
            <a:cxnSpLocks noChangeShapeType="1"/>
            <a:endCxn id="86" idx="1"/>
          </p:cNvCxnSpPr>
          <p:nvPr/>
        </p:nvCxnSpPr>
        <p:spPr bwMode="auto">
          <a:xfrm flipV="1">
            <a:off x="2514600" y="2559050"/>
            <a:ext cx="2338388" cy="550863"/>
          </a:xfrm>
          <a:prstGeom prst="line">
            <a:avLst/>
          </a:prstGeom>
          <a:noFill/>
          <a:ln w="9525" algn="ctr">
            <a:solidFill>
              <a:schemeClr val="tx1"/>
            </a:solidFill>
            <a:round/>
            <a:headEnd/>
            <a:tailEnd/>
          </a:ln>
        </p:spPr>
      </p:cxnSp>
      <p:cxnSp>
        <p:nvCxnSpPr>
          <p:cNvPr id="89" name="Straight Connector 88"/>
          <p:cNvCxnSpPr>
            <a:cxnSpLocks noChangeShapeType="1"/>
          </p:cNvCxnSpPr>
          <p:nvPr/>
        </p:nvCxnSpPr>
        <p:spPr bwMode="auto">
          <a:xfrm>
            <a:off x="2514600" y="3109913"/>
            <a:ext cx="2347913" cy="471487"/>
          </a:xfrm>
          <a:prstGeom prst="line">
            <a:avLst/>
          </a:prstGeom>
          <a:noFill/>
          <a:ln w="9525" algn="ctr">
            <a:solidFill>
              <a:schemeClr val="tx1"/>
            </a:solidFill>
            <a:round/>
            <a:headEnd/>
            <a:tailEnd/>
          </a:ln>
        </p:spPr>
      </p:cxnSp>
      <p:sp>
        <p:nvSpPr>
          <p:cNvPr id="96" name="TextBox 95"/>
          <p:cNvSpPr txBox="1">
            <a:spLocks noChangeArrowheads="1"/>
          </p:cNvSpPr>
          <p:nvPr/>
        </p:nvSpPr>
        <p:spPr bwMode="auto">
          <a:xfrm>
            <a:off x="7467600" y="1828800"/>
            <a:ext cx="901700" cy="4535488"/>
          </a:xfrm>
          <a:prstGeom prst="rect">
            <a:avLst/>
          </a:prstGeom>
          <a:noFill/>
          <a:ln w="9525">
            <a:noFill/>
            <a:miter lim="800000"/>
            <a:headEnd/>
            <a:tailEnd/>
          </a:ln>
        </p:spPr>
        <p:txBody>
          <a:bodyPr wrap="none">
            <a:spAutoFit/>
          </a:bodyPr>
          <a:lstStyle/>
          <a:p>
            <a:pPr>
              <a:lnSpc>
                <a:spcPts val="4400"/>
              </a:lnSpc>
            </a:pPr>
            <a:r>
              <a:rPr lang="en-US" dirty="0"/>
              <a:t>BBB</a:t>
            </a:r>
          </a:p>
          <a:p>
            <a:pPr>
              <a:lnSpc>
                <a:spcPts val="4400"/>
              </a:lnSpc>
            </a:pPr>
            <a:r>
              <a:rPr lang="en-US" dirty="0"/>
              <a:t>BBG</a:t>
            </a:r>
          </a:p>
          <a:p>
            <a:pPr>
              <a:lnSpc>
                <a:spcPts val="4400"/>
              </a:lnSpc>
            </a:pPr>
            <a:r>
              <a:rPr lang="en-US" dirty="0"/>
              <a:t>BGB</a:t>
            </a:r>
          </a:p>
          <a:p>
            <a:pPr>
              <a:lnSpc>
                <a:spcPts val="4400"/>
              </a:lnSpc>
            </a:pPr>
            <a:r>
              <a:rPr lang="en-US" dirty="0"/>
              <a:t>BGG</a:t>
            </a:r>
          </a:p>
          <a:p>
            <a:pPr>
              <a:lnSpc>
                <a:spcPts val="4400"/>
              </a:lnSpc>
            </a:pPr>
            <a:r>
              <a:rPr lang="en-US" dirty="0"/>
              <a:t>GBB</a:t>
            </a:r>
          </a:p>
          <a:p>
            <a:pPr>
              <a:lnSpc>
                <a:spcPts val="4400"/>
              </a:lnSpc>
            </a:pPr>
            <a:r>
              <a:rPr lang="en-US" dirty="0"/>
              <a:t>GBG</a:t>
            </a:r>
            <a:br>
              <a:rPr lang="en-US" dirty="0"/>
            </a:br>
            <a:r>
              <a:rPr lang="en-US" dirty="0"/>
              <a:t>GGB</a:t>
            </a:r>
            <a:br>
              <a:rPr lang="en-US" dirty="0"/>
            </a:br>
            <a:r>
              <a:rPr lang="en-US" dirty="0"/>
              <a:t>GGG</a:t>
            </a:r>
          </a:p>
        </p:txBody>
      </p:sp>
      <p:pic>
        <p:nvPicPr>
          <p:cNvPr id="38944" name="Picture 2"/>
          <p:cNvPicPr>
            <a:picLocks noChangeAspect="1" noChangeArrowheads="1"/>
          </p:cNvPicPr>
          <p:nvPr/>
        </p:nvPicPr>
        <p:blipFill>
          <a:blip r:embed="rId4" cstate="print"/>
          <a:srcRect/>
          <a:stretch>
            <a:fillRect/>
          </a:stretch>
        </p:blipFill>
        <p:spPr bwMode="auto">
          <a:xfrm>
            <a:off x="304800" y="1066800"/>
            <a:ext cx="2020888" cy="1752600"/>
          </a:xfrm>
          <a:prstGeom prst="rect">
            <a:avLst/>
          </a:prstGeom>
          <a:noFill/>
          <a:ln w="12700">
            <a:noFill/>
            <a:miter lim="800000"/>
            <a:headEnd type="none" w="sm" len="sm"/>
            <a:tailEnd type="none" w="sm" len="sm"/>
          </a:ln>
        </p:spPr>
      </p:pic>
      <p:sp>
        <p:nvSpPr>
          <p:cNvPr id="33" name="Oval 32"/>
          <p:cNvSpPr/>
          <p:nvPr/>
        </p:nvSpPr>
        <p:spPr>
          <a:xfrm>
            <a:off x="7315200" y="3657600"/>
            <a:ext cx="9144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7315200" y="4724400"/>
            <a:ext cx="9144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7391400" y="5257800"/>
            <a:ext cx="9144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0" name="Object 39"/>
          <p:cNvGraphicFramePr>
            <a:graphicFrameLocks noChangeAspect="1"/>
          </p:cNvGraphicFramePr>
          <p:nvPr/>
        </p:nvGraphicFramePr>
        <p:xfrm>
          <a:off x="2590800" y="1143000"/>
          <a:ext cx="4038600" cy="1034683"/>
        </p:xfrm>
        <a:graphic>
          <a:graphicData uri="http://schemas.openxmlformats.org/presentationml/2006/ole">
            <p:oleObj spid="_x0000_s81921" name="Equation" r:id="rId5" imgW="153648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7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7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7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9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additive="base">
                                        <p:cTn id="73" dur="500" fill="hold"/>
                                        <p:tgtEl>
                                          <p:spTgt spid="33"/>
                                        </p:tgtEl>
                                        <p:attrNameLst>
                                          <p:attrName>ppt_x</p:attrName>
                                        </p:attrNameLst>
                                      </p:cBhvr>
                                      <p:tavLst>
                                        <p:tav tm="0">
                                          <p:val>
                                            <p:strVal val="#ppt_x"/>
                                          </p:val>
                                        </p:tav>
                                        <p:tav tm="100000">
                                          <p:val>
                                            <p:strVal val="#ppt_x"/>
                                          </p:val>
                                        </p:tav>
                                      </p:tavLst>
                                    </p:anim>
                                    <p:anim calcmode="lin" valueType="num">
                                      <p:cBhvr additive="base">
                                        <p:cTn id="74" dur="500" fill="hold"/>
                                        <p:tgtEl>
                                          <p:spTgt spid="33"/>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fill="hold"/>
                                        <p:tgtEl>
                                          <p:spTgt spid="38"/>
                                        </p:tgtEl>
                                        <p:attrNameLst>
                                          <p:attrName>ppt_x</p:attrName>
                                        </p:attrNameLst>
                                      </p:cBhvr>
                                      <p:tavLst>
                                        <p:tav tm="0">
                                          <p:val>
                                            <p:strVal val="#ppt_x"/>
                                          </p:val>
                                        </p:tav>
                                        <p:tav tm="100000">
                                          <p:val>
                                            <p:strVal val="#ppt_x"/>
                                          </p:val>
                                        </p:tav>
                                      </p:tavLst>
                                    </p:anim>
                                    <p:anim calcmode="lin" valueType="num">
                                      <p:cBhvr additive="base">
                                        <p:cTn id="78" dur="500" fill="hold"/>
                                        <p:tgtEl>
                                          <p:spTgt spid="3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additive="base">
                                        <p:cTn id="81" dur="500" fill="hold"/>
                                        <p:tgtEl>
                                          <p:spTgt spid="39"/>
                                        </p:tgtEl>
                                        <p:attrNameLst>
                                          <p:attrName>ppt_x</p:attrName>
                                        </p:attrNameLst>
                                      </p:cBhvr>
                                      <p:tavLst>
                                        <p:tav tm="0">
                                          <p:val>
                                            <p:strVal val="#ppt_x"/>
                                          </p:val>
                                        </p:tav>
                                        <p:tav tm="100000">
                                          <p:val>
                                            <p:strVal val="#ppt_x"/>
                                          </p:val>
                                        </p:tav>
                                      </p:tavLst>
                                    </p:anim>
                                    <p:anim calcmode="lin" valueType="num">
                                      <p:cBhvr additive="base">
                                        <p:cTn id="82"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9" presetClass="entr" presetSubtype="0" fill="hold" nodeType="click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dissolve">
                                      <p:cBhvr>
                                        <p:cTn id="8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1" grpId="0"/>
      <p:bldP spid="34" grpId="0"/>
      <p:bldP spid="35" grpId="0"/>
      <p:bldP spid="86" grpId="0"/>
      <p:bldP spid="87" grpId="0"/>
      <p:bldP spid="96" grpId="0"/>
      <p:bldP spid="33" grpId="0" animBg="1"/>
      <p:bldP spid="38" grpId="0" animBg="1"/>
      <p:bldP spid="3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304800"/>
            <a:ext cx="8229600" cy="990600"/>
          </a:xfrm>
        </p:spPr>
        <p:txBody>
          <a:bodyPr/>
          <a:lstStyle/>
          <a:p>
            <a:pPr algn="ctr" eaLnBrk="1" hangingPunct="1">
              <a:defRPr/>
            </a:pPr>
            <a:r>
              <a:rPr lang="en-US" sz="4000" dirty="0" smtClean="0"/>
              <a:t>K</a:t>
            </a:r>
            <a:r>
              <a:rPr lang="en-US" sz="4000" b="1" dirty="0" smtClean="0"/>
              <a:t>inds of probability</a:t>
            </a:r>
          </a:p>
        </p:txBody>
      </p:sp>
      <p:sp>
        <p:nvSpPr>
          <p:cNvPr id="58371" name="Rectangle 3" descr="Rectangle: Click to edit Master text styles&#10;Second level&#10;Third level&#10;Fourth level&#10;Fifth level"/>
          <p:cNvSpPr>
            <a:spLocks noGrp="1" noChangeArrowheads="1"/>
          </p:cNvSpPr>
          <p:nvPr>
            <p:ph type="body" idx="1"/>
          </p:nvPr>
        </p:nvSpPr>
        <p:spPr>
          <a:xfrm>
            <a:off x="304800" y="1371600"/>
            <a:ext cx="8610600" cy="4953000"/>
          </a:xfrm>
        </p:spPr>
        <p:txBody>
          <a:bodyPr>
            <a:normAutofit/>
          </a:bodyPr>
          <a:lstStyle/>
          <a:p>
            <a:pPr marL="0" indent="0" eaLnBrk="1" hangingPunct="1">
              <a:spcBef>
                <a:spcPct val="100000"/>
              </a:spcBef>
              <a:defRPr/>
            </a:pPr>
            <a:r>
              <a:rPr lang="en-US" sz="4000" dirty="0" smtClean="0"/>
              <a:t>We’ll consider 2 types of probability</a:t>
            </a:r>
          </a:p>
          <a:p>
            <a:pPr marL="0" indent="0" eaLnBrk="1" hangingPunct="1">
              <a:spcBef>
                <a:spcPct val="100000"/>
              </a:spcBef>
              <a:defRPr/>
            </a:pPr>
            <a:r>
              <a:rPr lang="en-US" sz="4000" dirty="0" smtClean="0"/>
              <a:t>Classical Probability</a:t>
            </a:r>
          </a:p>
          <a:p>
            <a:pPr marL="0" indent="0" eaLnBrk="1" hangingPunct="1">
              <a:spcBef>
                <a:spcPct val="100000"/>
              </a:spcBef>
              <a:defRPr/>
            </a:pPr>
            <a:r>
              <a:rPr lang="en-US" sz="4000" dirty="0" smtClean="0"/>
              <a:t>Empirical Probability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304800"/>
            <a:ext cx="8229600" cy="990600"/>
          </a:xfrm>
        </p:spPr>
        <p:txBody>
          <a:bodyPr/>
          <a:lstStyle/>
          <a:p>
            <a:pPr algn="ctr" eaLnBrk="1" hangingPunct="1">
              <a:defRPr/>
            </a:pPr>
            <a:r>
              <a:rPr lang="en-US" sz="4000" b="1" dirty="0" smtClean="0"/>
              <a:t>Classical Probability</a:t>
            </a:r>
          </a:p>
        </p:txBody>
      </p:sp>
      <p:sp>
        <p:nvSpPr>
          <p:cNvPr id="59395" name="Rectangle 3" descr="Rectangle: Click to edit Master text styles&#10;Second level&#10;Third level&#10;Fourth level&#10;Fifth level"/>
          <p:cNvSpPr>
            <a:spLocks noGrp="1" noChangeArrowheads="1"/>
          </p:cNvSpPr>
          <p:nvPr>
            <p:ph type="body" idx="1"/>
          </p:nvPr>
        </p:nvSpPr>
        <p:spPr>
          <a:xfrm>
            <a:off x="533400" y="1295400"/>
            <a:ext cx="8077200" cy="2743200"/>
          </a:xfrm>
        </p:spPr>
        <p:txBody>
          <a:bodyPr>
            <a:noAutofit/>
          </a:bodyPr>
          <a:lstStyle/>
          <a:p>
            <a:pPr marL="0" indent="0" eaLnBrk="1" hangingPunct="1">
              <a:buFont typeface="Wingdings" pitchFamily="2" charset="2"/>
              <a:buNone/>
              <a:defRPr/>
            </a:pPr>
            <a:r>
              <a:rPr lang="en-US" sz="3200" b="1" dirty="0" smtClean="0">
                <a:solidFill>
                  <a:srgbClr val="000099"/>
                </a:solidFill>
                <a:effectLst>
                  <a:outerShdw blurRad="38100" dist="38100" dir="2700000" algn="tl">
                    <a:srgbClr val="C0C0C0"/>
                  </a:outerShdw>
                </a:effectLst>
              </a:rPr>
              <a:t>Classical probability</a:t>
            </a:r>
            <a:r>
              <a:rPr lang="en-US" sz="3200" dirty="0" smtClean="0"/>
              <a:t> uses sample spaces to determine the numerical probability that an event will happen and assumes that all outcomes in the sample space are equally likely to occur.</a:t>
            </a:r>
          </a:p>
        </p:txBody>
      </p:sp>
      <p:graphicFrame>
        <p:nvGraphicFramePr>
          <p:cNvPr id="9218" name="Object 6"/>
          <p:cNvGraphicFramePr>
            <a:graphicFrameLocks noChangeAspect="1"/>
          </p:cNvGraphicFramePr>
          <p:nvPr/>
        </p:nvGraphicFramePr>
        <p:xfrm>
          <a:off x="609600" y="4572000"/>
          <a:ext cx="7661275" cy="1452563"/>
        </p:xfrm>
        <a:graphic>
          <a:graphicData uri="http://schemas.openxmlformats.org/presentationml/2006/ole">
            <p:oleObj spid="_x0000_s29698" name="Equation" r:id="rId4" imgW="2882880" imgH="545760" progId="Equation.DSMT4">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EXAMPLE</a:t>
            </a:r>
            <a:endParaRPr lang="en-US" b="1" dirty="0"/>
          </a:p>
        </p:txBody>
      </p:sp>
      <p:sp>
        <p:nvSpPr>
          <p:cNvPr id="40963" name="Content Placeholder 2" descr="Rectangle: Click to edit Master text styles&#10;Second level&#10;Third level&#10;Fourth level&#10;Fifth level"/>
          <p:cNvSpPr>
            <a:spLocks noGrp="1"/>
          </p:cNvSpPr>
          <p:nvPr>
            <p:ph idx="1"/>
          </p:nvPr>
        </p:nvSpPr>
        <p:spPr>
          <a:xfrm>
            <a:off x="457200" y="1481328"/>
            <a:ext cx="8305800" cy="4995672"/>
          </a:xfrm>
        </p:spPr>
        <p:txBody>
          <a:bodyPr>
            <a:normAutofit/>
          </a:bodyPr>
          <a:lstStyle/>
          <a:p>
            <a:r>
              <a:rPr lang="en-US" sz="2800" dirty="0" smtClean="0"/>
              <a:t>A normal 6 sided die is tossed one time.  Find the probability:</a:t>
            </a:r>
          </a:p>
          <a:p>
            <a:pPr lvl="1"/>
            <a:r>
              <a:rPr lang="en-US" sz="2800" dirty="0" smtClean="0"/>
              <a:t>That the toss yields a 5.</a:t>
            </a:r>
          </a:p>
          <a:p>
            <a:pPr lvl="1"/>
            <a:endParaRPr lang="en-US" sz="2800" dirty="0" smtClean="0"/>
          </a:p>
          <a:p>
            <a:pPr lvl="1"/>
            <a:endParaRPr lang="en-US" sz="2800" dirty="0" smtClean="0"/>
          </a:p>
          <a:p>
            <a:pPr lvl="1"/>
            <a:r>
              <a:rPr lang="en-US" sz="2800" dirty="0" smtClean="0"/>
              <a:t>That the toss yields an even number.</a:t>
            </a:r>
          </a:p>
          <a:p>
            <a:pPr lvl="1"/>
            <a:endParaRPr lang="en-US" sz="2800" dirty="0" smtClean="0"/>
          </a:p>
          <a:p>
            <a:pPr lvl="1"/>
            <a:endParaRPr lang="en-US" sz="2800" dirty="0" smtClean="0"/>
          </a:p>
          <a:p>
            <a:pPr lvl="1"/>
            <a:r>
              <a:rPr lang="en-US" sz="2800" dirty="0" smtClean="0"/>
              <a:t>That the toss yields a result greater than or equal to 3.</a:t>
            </a:r>
          </a:p>
        </p:txBody>
      </p:sp>
      <p:pic>
        <p:nvPicPr>
          <p:cNvPr id="40964" name="Picture 3"/>
          <p:cNvPicPr>
            <a:picLocks noChangeAspect="1" noChangeArrowheads="1"/>
          </p:cNvPicPr>
          <p:nvPr/>
        </p:nvPicPr>
        <p:blipFill>
          <a:blip r:embed="rId3" cstate="print"/>
          <a:srcRect/>
          <a:stretch>
            <a:fillRect/>
          </a:stretch>
        </p:blipFill>
        <p:spPr bwMode="auto">
          <a:xfrm>
            <a:off x="6477000" y="304800"/>
            <a:ext cx="1746250" cy="914400"/>
          </a:xfrm>
          <a:prstGeom prst="rect">
            <a:avLst/>
          </a:prstGeom>
          <a:noFill/>
          <a:ln w="12700">
            <a:noFill/>
            <a:miter lim="800000"/>
            <a:headEnd type="none" w="sm" len="sm"/>
            <a:tailEnd type="none" w="sm" len="sm"/>
          </a:ln>
        </p:spPr>
      </p:pic>
      <p:graphicFrame>
        <p:nvGraphicFramePr>
          <p:cNvPr id="89090" name="Object 2"/>
          <p:cNvGraphicFramePr>
            <a:graphicFrameLocks noChangeAspect="1"/>
          </p:cNvGraphicFramePr>
          <p:nvPr/>
        </p:nvGraphicFramePr>
        <p:xfrm>
          <a:off x="5410200" y="2133599"/>
          <a:ext cx="533400" cy="1505525"/>
        </p:xfrm>
        <a:graphic>
          <a:graphicData uri="http://schemas.openxmlformats.org/presentationml/2006/ole">
            <p:oleObj spid="_x0000_s89090" name="Equation" r:id="rId4" imgW="139680" imgH="393480" progId="Equation.DSMT4">
              <p:embed/>
            </p:oleObj>
          </a:graphicData>
        </a:graphic>
      </p:graphicFrame>
      <p:graphicFrame>
        <p:nvGraphicFramePr>
          <p:cNvPr id="89092" name="Object 4"/>
          <p:cNvGraphicFramePr>
            <a:graphicFrameLocks noChangeAspect="1"/>
          </p:cNvGraphicFramePr>
          <p:nvPr/>
        </p:nvGraphicFramePr>
        <p:xfrm>
          <a:off x="7543800" y="3505200"/>
          <a:ext cx="1274762" cy="1276350"/>
        </p:xfrm>
        <a:graphic>
          <a:graphicData uri="http://schemas.openxmlformats.org/presentationml/2006/ole">
            <p:oleObj spid="_x0000_s89092" name="Equation" r:id="rId5" imgW="393480" imgH="393480" progId="Equation.DSMT4">
              <p:embed/>
            </p:oleObj>
          </a:graphicData>
        </a:graphic>
      </p:graphicFrame>
      <p:graphicFrame>
        <p:nvGraphicFramePr>
          <p:cNvPr id="89093" name="Object 5"/>
          <p:cNvGraphicFramePr>
            <a:graphicFrameLocks noChangeAspect="1"/>
          </p:cNvGraphicFramePr>
          <p:nvPr/>
        </p:nvGraphicFramePr>
        <p:xfrm>
          <a:off x="3200400" y="5637512"/>
          <a:ext cx="1219200" cy="1220488"/>
        </p:xfrm>
        <a:graphic>
          <a:graphicData uri="http://schemas.openxmlformats.org/presentationml/2006/ole">
            <p:oleObj spid="_x0000_s89093" name="Equation" r:id="rId6" imgW="39348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dissolve">
                                      <p:cBhvr>
                                        <p:cTn id="7" dur="500"/>
                                        <p:tgtEl>
                                          <p:spTgt spid="8909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9092"/>
                                        </p:tgtEl>
                                        <p:attrNameLst>
                                          <p:attrName>style.visibility</p:attrName>
                                        </p:attrNameLst>
                                      </p:cBhvr>
                                      <p:to>
                                        <p:strVal val="visible"/>
                                      </p:to>
                                    </p:set>
                                    <p:animEffect transition="in" filter="dissolve">
                                      <p:cBhvr>
                                        <p:cTn id="12" dur="500"/>
                                        <p:tgtEl>
                                          <p:spTgt spid="8909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9093"/>
                                        </p:tgtEl>
                                        <p:attrNameLst>
                                          <p:attrName>style.visibility</p:attrName>
                                        </p:attrNameLst>
                                      </p:cBhvr>
                                      <p:to>
                                        <p:strVal val="visible"/>
                                      </p:to>
                                    </p:set>
                                    <p:animEffect transition="in" filter="dissolve">
                                      <p:cBhvr>
                                        <p:cTn id="17" dur="500"/>
                                        <p:tgtEl>
                                          <p:spTgt spid="89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457200" y="304800"/>
            <a:ext cx="8229600" cy="990600"/>
          </a:xfrm>
        </p:spPr>
        <p:txBody>
          <a:bodyPr/>
          <a:lstStyle/>
          <a:p>
            <a:pPr algn="ctr" eaLnBrk="1" hangingPunct="1">
              <a:defRPr/>
            </a:pPr>
            <a:r>
              <a:rPr lang="en-US" sz="4000" b="1" dirty="0" smtClean="0"/>
              <a:t>Empirical Probability</a:t>
            </a:r>
          </a:p>
        </p:txBody>
      </p:sp>
      <p:sp>
        <p:nvSpPr>
          <p:cNvPr id="66563" name="Rectangle 3" descr="Rectangle: Click to edit Master text styles&#10;Second level&#10;Third level&#10;Fourth level&#10;Fifth level"/>
          <p:cNvSpPr>
            <a:spLocks noGrp="1" noChangeArrowheads="1"/>
          </p:cNvSpPr>
          <p:nvPr>
            <p:ph type="body" idx="1"/>
          </p:nvPr>
        </p:nvSpPr>
        <p:spPr>
          <a:xfrm>
            <a:off x="533400" y="1752600"/>
            <a:ext cx="8077200" cy="1752600"/>
          </a:xfrm>
        </p:spPr>
        <p:txBody>
          <a:bodyPr>
            <a:normAutofit/>
          </a:bodyPr>
          <a:lstStyle/>
          <a:p>
            <a:pPr marL="0" indent="0" eaLnBrk="1" hangingPunct="1">
              <a:buFont typeface="Wingdings" pitchFamily="2" charset="2"/>
              <a:buNone/>
              <a:defRPr/>
            </a:pPr>
            <a:r>
              <a:rPr lang="en-US" sz="3600" b="1" dirty="0" smtClean="0">
                <a:solidFill>
                  <a:srgbClr val="000099"/>
                </a:solidFill>
                <a:effectLst>
                  <a:outerShdw blurRad="38100" dist="38100" dir="2700000" algn="tl">
                    <a:srgbClr val="C0C0C0"/>
                  </a:outerShdw>
                </a:effectLst>
              </a:rPr>
              <a:t>Empirical probability</a:t>
            </a:r>
            <a:r>
              <a:rPr lang="en-US" sz="3600" dirty="0" smtClean="0"/>
              <a:t> relies on actual experience to determine the likelihood of outcomes.</a:t>
            </a:r>
          </a:p>
        </p:txBody>
      </p:sp>
      <p:graphicFrame>
        <p:nvGraphicFramePr>
          <p:cNvPr id="10242" name="Object 4"/>
          <p:cNvGraphicFramePr>
            <a:graphicFrameLocks noChangeAspect="1"/>
          </p:cNvGraphicFramePr>
          <p:nvPr/>
        </p:nvGraphicFramePr>
        <p:xfrm>
          <a:off x="533400" y="4191000"/>
          <a:ext cx="8033776" cy="1600200"/>
        </p:xfrm>
        <a:graphic>
          <a:graphicData uri="http://schemas.openxmlformats.org/presentationml/2006/ole">
            <p:oleObj spid="_x0000_s30722" name="Equation" r:id="rId4" imgW="2489040" imgH="495000" progId="Equation.DSMT4">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EXAMPLE</a:t>
            </a:r>
            <a:endParaRPr lang="en-US" b="1" dirty="0"/>
          </a:p>
        </p:txBody>
      </p:sp>
      <p:sp>
        <p:nvSpPr>
          <p:cNvPr id="41987" name="Content Placeholder 2" descr="Rectangle: Click to edit Master text styles&#10;Second level&#10;Third level&#10;Fourth level&#10;Fifth level"/>
          <p:cNvSpPr>
            <a:spLocks noGrp="1"/>
          </p:cNvSpPr>
          <p:nvPr>
            <p:ph idx="1"/>
          </p:nvPr>
        </p:nvSpPr>
        <p:spPr>
          <a:xfrm>
            <a:off x="609600" y="990600"/>
            <a:ext cx="7772400" cy="4114800"/>
          </a:xfrm>
        </p:spPr>
        <p:txBody>
          <a:bodyPr>
            <a:normAutofit/>
          </a:bodyPr>
          <a:lstStyle/>
          <a:p>
            <a:r>
              <a:rPr lang="en-US" sz="3200" dirty="0" smtClean="0"/>
              <a:t>In a sample of 50 people, 21 had type O blood, 22 had type A blood, 5 had type B blood, and 2 had type AB blood.</a:t>
            </a:r>
          </a:p>
        </p:txBody>
      </p:sp>
      <p:graphicFrame>
        <p:nvGraphicFramePr>
          <p:cNvPr id="4" name="Table 3"/>
          <p:cNvGraphicFramePr>
            <a:graphicFrameLocks noGrp="1"/>
          </p:cNvGraphicFramePr>
          <p:nvPr/>
        </p:nvGraphicFramePr>
        <p:xfrm>
          <a:off x="533400" y="2895600"/>
          <a:ext cx="3581400" cy="3474720"/>
        </p:xfrm>
        <a:graphic>
          <a:graphicData uri="http://schemas.openxmlformats.org/drawingml/2006/table">
            <a:tbl>
              <a:tblPr firstRow="1" bandRow="1">
                <a:tableStyleId>{F5AB1C69-6EDB-4FF4-983F-18BD219EF322}</a:tableStyleId>
              </a:tblPr>
              <a:tblGrid>
                <a:gridCol w="1163955"/>
                <a:gridCol w="2417445"/>
              </a:tblGrid>
              <a:tr h="370840">
                <a:tc>
                  <a:txBody>
                    <a:bodyPr/>
                    <a:lstStyle/>
                    <a:p>
                      <a:pPr algn="ctr"/>
                      <a:r>
                        <a:rPr lang="en-US" sz="3200" dirty="0" smtClean="0">
                          <a:solidFill>
                            <a:schemeClr val="tx1"/>
                          </a:solidFill>
                        </a:rPr>
                        <a:t>Type</a:t>
                      </a:r>
                      <a:endParaRPr lang="en-US" sz="3200" dirty="0">
                        <a:solidFill>
                          <a:schemeClr val="tx1"/>
                        </a:solidFill>
                      </a:endParaRPr>
                    </a:p>
                  </a:txBody>
                  <a:tcPr>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sz="3200" dirty="0" smtClean="0">
                          <a:solidFill>
                            <a:schemeClr val="tx1"/>
                          </a:solidFill>
                        </a:rPr>
                        <a:t>Frequency</a:t>
                      </a:r>
                      <a:endParaRPr lang="en-US" sz="3200" dirty="0">
                        <a:solidFill>
                          <a:schemeClr val="tx1"/>
                        </a:solidFill>
                      </a:endParaRPr>
                    </a:p>
                  </a:txBody>
                  <a:tcPr>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sz="3200" dirty="0" smtClean="0">
                          <a:solidFill>
                            <a:schemeClr val="tx1"/>
                          </a:solidFill>
                        </a:rPr>
                        <a:t>A</a:t>
                      </a:r>
                      <a:endParaRPr lang="en-US" sz="3200" dirty="0">
                        <a:solidFill>
                          <a:schemeClr val="tx1"/>
                        </a:solidFill>
                      </a:endParaRPr>
                    </a:p>
                  </a:txBody>
                  <a:tcPr>
                    <a:lnT w="12700" cap="flat" cmpd="sng" algn="ctr">
                      <a:solidFill>
                        <a:schemeClr val="tx1"/>
                      </a:solidFill>
                      <a:prstDash val="solid"/>
                      <a:round/>
                      <a:headEnd type="none" w="med" len="med"/>
                      <a:tailEnd type="none" w="med" len="med"/>
                    </a:lnT>
                    <a:solidFill>
                      <a:schemeClr val="accent6">
                        <a:lumMod val="60000"/>
                        <a:lumOff val="40000"/>
                      </a:schemeClr>
                    </a:solidFill>
                  </a:tcPr>
                </a:tc>
                <a:tc>
                  <a:txBody>
                    <a:bodyPr/>
                    <a:lstStyle/>
                    <a:p>
                      <a:pPr algn="ctr"/>
                      <a:r>
                        <a:rPr lang="en-US" sz="3200" dirty="0" smtClean="0">
                          <a:solidFill>
                            <a:schemeClr val="tx1"/>
                          </a:solidFill>
                        </a:rPr>
                        <a:t>22</a:t>
                      </a:r>
                      <a:endParaRPr lang="en-US" sz="3200" dirty="0">
                        <a:solidFill>
                          <a:schemeClr val="tx1"/>
                        </a:solidFill>
                      </a:endParaRPr>
                    </a:p>
                  </a:txBody>
                  <a:tcPr>
                    <a:lnT w="12700" cap="flat" cmpd="sng" algn="ctr">
                      <a:solidFill>
                        <a:schemeClr val="tx1"/>
                      </a:solidFill>
                      <a:prstDash val="solid"/>
                      <a:round/>
                      <a:headEnd type="none" w="med" len="med"/>
                      <a:tailEnd type="none" w="med" len="med"/>
                    </a:lnT>
                    <a:solidFill>
                      <a:schemeClr val="accent6">
                        <a:lumMod val="60000"/>
                        <a:lumOff val="40000"/>
                      </a:schemeClr>
                    </a:solidFill>
                  </a:tcPr>
                </a:tc>
              </a:tr>
              <a:tr h="457200">
                <a:tc>
                  <a:txBody>
                    <a:bodyPr/>
                    <a:lstStyle/>
                    <a:p>
                      <a:pPr algn="ctr"/>
                      <a:r>
                        <a:rPr lang="en-US" sz="3200" dirty="0" smtClean="0">
                          <a:solidFill>
                            <a:schemeClr val="tx1"/>
                          </a:solidFill>
                        </a:rPr>
                        <a:t>B</a:t>
                      </a:r>
                      <a:endParaRPr lang="en-US" sz="3200" dirty="0">
                        <a:solidFill>
                          <a:schemeClr val="tx1"/>
                        </a:solidFill>
                      </a:endParaRPr>
                    </a:p>
                  </a:txBody>
                  <a:tcPr>
                    <a:solidFill>
                      <a:schemeClr val="accent6">
                        <a:lumMod val="60000"/>
                        <a:lumOff val="40000"/>
                      </a:schemeClr>
                    </a:solidFill>
                  </a:tcPr>
                </a:tc>
                <a:tc>
                  <a:txBody>
                    <a:bodyPr/>
                    <a:lstStyle/>
                    <a:p>
                      <a:pPr algn="ctr"/>
                      <a:r>
                        <a:rPr lang="en-US" sz="3200" dirty="0" smtClean="0">
                          <a:solidFill>
                            <a:schemeClr val="tx1"/>
                          </a:solidFill>
                        </a:rPr>
                        <a:t>5</a:t>
                      </a:r>
                      <a:endParaRPr lang="en-US" sz="3200" dirty="0">
                        <a:solidFill>
                          <a:schemeClr val="tx1"/>
                        </a:solidFill>
                      </a:endParaRPr>
                    </a:p>
                  </a:txBody>
                  <a:tcPr>
                    <a:solidFill>
                      <a:schemeClr val="accent6">
                        <a:lumMod val="60000"/>
                        <a:lumOff val="40000"/>
                      </a:schemeClr>
                    </a:solidFill>
                  </a:tcPr>
                </a:tc>
              </a:tr>
              <a:tr h="370840">
                <a:tc>
                  <a:txBody>
                    <a:bodyPr/>
                    <a:lstStyle/>
                    <a:p>
                      <a:pPr algn="ctr"/>
                      <a:r>
                        <a:rPr lang="en-US" sz="3200" dirty="0" smtClean="0">
                          <a:solidFill>
                            <a:schemeClr val="tx1"/>
                          </a:solidFill>
                        </a:rPr>
                        <a:t>AB</a:t>
                      </a:r>
                      <a:endParaRPr lang="en-US" sz="3200" dirty="0">
                        <a:solidFill>
                          <a:schemeClr val="tx1"/>
                        </a:solidFill>
                      </a:endParaRPr>
                    </a:p>
                  </a:txBody>
                  <a:tcPr>
                    <a:solidFill>
                      <a:schemeClr val="accent6">
                        <a:lumMod val="60000"/>
                        <a:lumOff val="40000"/>
                      </a:schemeClr>
                    </a:solidFill>
                  </a:tcPr>
                </a:tc>
                <a:tc>
                  <a:txBody>
                    <a:bodyPr/>
                    <a:lstStyle/>
                    <a:p>
                      <a:pPr algn="ctr"/>
                      <a:r>
                        <a:rPr lang="en-US" sz="3200" dirty="0" smtClean="0">
                          <a:solidFill>
                            <a:schemeClr val="tx1"/>
                          </a:solidFill>
                        </a:rPr>
                        <a:t>2</a:t>
                      </a:r>
                      <a:endParaRPr lang="en-US" sz="3200" dirty="0">
                        <a:solidFill>
                          <a:schemeClr val="tx1"/>
                        </a:solidFill>
                      </a:endParaRPr>
                    </a:p>
                  </a:txBody>
                  <a:tcPr>
                    <a:solidFill>
                      <a:schemeClr val="accent6">
                        <a:lumMod val="60000"/>
                        <a:lumOff val="40000"/>
                      </a:schemeClr>
                    </a:solidFill>
                  </a:tcPr>
                </a:tc>
              </a:tr>
              <a:tr h="370840">
                <a:tc>
                  <a:txBody>
                    <a:bodyPr/>
                    <a:lstStyle/>
                    <a:p>
                      <a:pPr algn="ctr"/>
                      <a:r>
                        <a:rPr lang="en-US" sz="3200" dirty="0" smtClean="0">
                          <a:solidFill>
                            <a:schemeClr val="tx1"/>
                          </a:solidFill>
                        </a:rPr>
                        <a:t>O</a:t>
                      </a:r>
                      <a:endParaRPr lang="en-US" sz="3200" dirty="0">
                        <a:solidFill>
                          <a:schemeClr val="tx1"/>
                        </a:solidFill>
                      </a:endParaRPr>
                    </a:p>
                  </a:txBody>
                  <a:tcPr>
                    <a:solidFill>
                      <a:schemeClr val="accent6">
                        <a:lumMod val="60000"/>
                        <a:lumOff val="40000"/>
                      </a:schemeClr>
                    </a:solidFill>
                  </a:tcPr>
                </a:tc>
                <a:tc>
                  <a:txBody>
                    <a:bodyPr/>
                    <a:lstStyle/>
                    <a:p>
                      <a:pPr algn="ctr"/>
                      <a:r>
                        <a:rPr lang="en-US" sz="3200" dirty="0" smtClean="0">
                          <a:solidFill>
                            <a:schemeClr val="tx1"/>
                          </a:solidFill>
                        </a:rPr>
                        <a:t>21</a:t>
                      </a:r>
                      <a:endParaRPr lang="en-US" sz="3200" dirty="0">
                        <a:solidFill>
                          <a:schemeClr val="tx1"/>
                        </a:solidFill>
                      </a:endParaRPr>
                    </a:p>
                  </a:txBody>
                  <a:tcPr>
                    <a:solidFill>
                      <a:schemeClr val="accent6">
                        <a:lumMod val="60000"/>
                        <a:lumOff val="40000"/>
                      </a:schemeClr>
                    </a:solidFill>
                  </a:tcPr>
                </a:tc>
              </a:tr>
              <a:tr h="370840">
                <a:tc gridSpan="2">
                  <a:txBody>
                    <a:bodyPr/>
                    <a:lstStyle/>
                    <a:p>
                      <a:pPr algn="ctr"/>
                      <a:r>
                        <a:rPr lang="en-US" sz="3200" baseline="0" dirty="0" smtClean="0">
                          <a:solidFill>
                            <a:schemeClr val="tx1"/>
                          </a:solidFill>
                        </a:rPr>
                        <a:t>   </a:t>
                      </a:r>
                      <a:r>
                        <a:rPr lang="en-US" sz="3200" dirty="0" smtClean="0">
                          <a:solidFill>
                            <a:schemeClr val="tx1"/>
                          </a:solidFill>
                        </a:rPr>
                        <a:t>Total</a:t>
                      </a:r>
                      <a:r>
                        <a:rPr lang="en-US" sz="3200" baseline="0" dirty="0" smtClean="0">
                          <a:solidFill>
                            <a:schemeClr val="tx1"/>
                          </a:solidFill>
                        </a:rPr>
                        <a:t> </a:t>
                      </a:r>
                      <a:r>
                        <a:rPr lang="en-US" sz="3200" dirty="0" smtClean="0">
                          <a:solidFill>
                            <a:schemeClr val="tx1"/>
                          </a:solidFill>
                        </a:rPr>
                        <a:t>50</a:t>
                      </a:r>
                      <a:endParaRPr lang="en-US" sz="3200" dirty="0">
                        <a:solidFill>
                          <a:schemeClr val="tx1"/>
                        </a:solidFill>
                      </a:endParaRPr>
                    </a:p>
                  </a:txBody>
                  <a:tcPr>
                    <a:solidFill>
                      <a:schemeClr val="accent6">
                        <a:lumMod val="60000"/>
                        <a:lumOff val="40000"/>
                      </a:schemeClr>
                    </a:solidFill>
                  </a:tcPr>
                </a:tc>
                <a:tc hMerge="1">
                  <a:txBody>
                    <a:bodyPr/>
                    <a:lstStyle/>
                    <a:p>
                      <a:pPr algn="ctr"/>
                      <a:endParaRPr lang="en-US" sz="2400" dirty="0">
                        <a:solidFill>
                          <a:schemeClr val="tx1"/>
                        </a:solidFill>
                      </a:endParaRPr>
                    </a:p>
                  </a:txBody>
                  <a:tcPr/>
                </a:tc>
              </a:tr>
            </a:tbl>
          </a:graphicData>
        </a:graphic>
      </p:graphicFrame>
      <p:sp>
        <p:nvSpPr>
          <p:cNvPr id="5" name="TextBox 4"/>
          <p:cNvSpPr txBox="1"/>
          <p:nvPr/>
        </p:nvSpPr>
        <p:spPr>
          <a:xfrm>
            <a:off x="4648200" y="2743200"/>
            <a:ext cx="4114800" cy="5139869"/>
          </a:xfrm>
          <a:prstGeom prst="rect">
            <a:avLst/>
          </a:prstGeom>
          <a:noFill/>
        </p:spPr>
        <p:txBody>
          <a:bodyPr wrap="square">
            <a:spAutoFit/>
          </a:bodyPr>
          <a:lstStyle/>
          <a:p>
            <a:pPr algn="l">
              <a:defRPr/>
            </a:pPr>
            <a:r>
              <a:rPr lang="en-US" sz="2400" dirty="0"/>
              <a:t>If 1 person is chosen at random from this group, find the probability:</a:t>
            </a:r>
          </a:p>
          <a:p>
            <a:pPr marL="457200" indent="-457200" algn="l">
              <a:buFont typeface="+mj-lt"/>
              <a:buAutoNum type="arabicPeriod"/>
              <a:defRPr/>
            </a:pPr>
            <a:r>
              <a:rPr lang="en-US" sz="2400" dirty="0"/>
              <a:t>The person has type O blood</a:t>
            </a:r>
          </a:p>
          <a:p>
            <a:pPr marL="457200" indent="-457200" algn="l">
              <a:buFont typeface="+mj-lt"/>
              <a:buAutoNum type="arabicPeriod"/>
              <a:defRPr/>
            </a:pPr>
            <a:r>
              <a:rPr lang="en-US" sz="2400" dirty="0"/>
              <a:t>The person has type A </a:t>
            </a:r>
            <a:r>
              <a:rPr lang="en-US" sz="2400" dirty="0">
                <a:solidFill>
                  <a:srgbClr val="FF0000"/>
                </a:solidFill>
              </a:rPr>
              <a:t>or</a:t>
            </a:r>
            <a:r>
              <a:rPr lang="en-US" sz="2400" dirty="0"/>
              <a:t> type B blood.</a:t>
            </a:r>
          </a:p>
          <a:p>
            <a:pPr marL="457200" indent="-457200" algn="l">
              <a:buFont typeface="+mj-lt"/>
              <a:buAutoNum type="arabicPeriod"/>
              <a:defRPr/>
            </a:pPr>
            <a:r>
              <a:rPr lang="en-US" sz="2400" dirty="0"/>
              <a:t>The person does </a:t>
            </a:r>
            <a:r>
              <a:rPr lang="en-US" sz="2400" dirty="0">
                <a:solidFill>
                  <a:srgbClr val="FF0000"/>
                </a:solidFill>
              </a:rPr>
              <a:t>NOT</a:t>
            </a:r>
            <a:r>
              <a:rPr lang="en-US" sz="2400" dirty="0"/>
              <a:t> have type AB blood</a:t>
            </a:r>
            <a:r>
              <a:rPr lang="en-US" sz="2800" dirty="0"/>
              <a:t>.</a:t>
            </a:r>
          </a:p>
          <a:p>
            <a:pPr algn="l">
              <a:defRPr/>
            </a:pPr>
            <a:endParaRPr lang="en-US" dirty="0"/>
          </a:p>
          <a:p>
            <a:pPr algn="l">
              <a:defRPr/>
            </a:pPr>
            <a:endParaRPr lang="en-US" dirty="0"/>
          </a:p>
          <a:p>
            <a:pPr algn="l">
              <a:defRPr/>
            </a:pPr>
            <a:endParaRPr lang="en-US" dirty="0"/>
          </a:p>
          <a:p>
            <a:pPr algn="l">
              <a:defRPr/>
            </a:pPr>
            <a:endParaRPr lang="en-US" dirty="0"/>
          </a:p>
          <a:p>
            <a:pPr algn="l">
              <a:defRPr/>
            </a:pPr>
            <a:r>
              <a:rPr lang="en-US" dirty="0"/>
              <a:t>	</a:t>
            </a:r>
          </a:p>
          <a:p>
            <a:pPr>
              <a:defRPr/>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581400" cy="4483291"/>
          </a:xfrm>
          <a:solidFill>
            <a:schemeClr val="accent1">
              <a:alpha val="47000"/>
            </a:schemeClr>
          </a:solidFill>
          <a:ln>
            <a:solidFill>
              <a:srgbClr val="FF0000"/>
            </a:solidFill>
          </a:ln>
        </p:spPr>
        <p:txBody>
          <a:bodyPr>
            <a:normAutofit fontScale="92500" lnSpcReduction="20000"/>
          </a:bodyPr>
          <a:lstStyle/>
          <a:p>
            <a:pPr>
              <a:defRPr/>
            </a:pPr>
            <a:r>
              <a:rPr lang="en-US" sz="2800" dirty="0" smtClean="0"/>
              <a:t>If 1 person is chosen at random from this group, find the probability:</a:t>
            </a:r>
          </a:p>
          <a:p>
            <a:pPr marL="457200" indent="-457200">
              <a:buFont typeface="+mj-lt"/>
              <a:buAutoNum type="arabicPeriod"/>
              <a:defRPr/>
            </a:pPr>
            <a:r>
              <a:rPr lang="en-US" sz="2800" dirty="0" smtClean="0"/>
              <a:t>The person has type O blood</a:t>
            </a:r>
          </a:p>
          <a:p>
            <a:pPr marL="457200" indent="-457200">
              <a:buFont typeface="+mj-lt"/>
              <a:buAutoNum type="arabicPeriod"/>
              <a:defRPr/>
            </a:pPr>
            <a:r>
              <a:rPr lang="en-US" sz="2800" dirty="0" smtClean="0"/>
              <a:t>The person has type A </a:t>
            </a:r>
            <a:r>
              <a:rPr lang="en-US" sz="2800" dirty="0" smtClean="0">
                <a:solidFill>
                  <a:srgbClr val="FF0000"/>
                </a:solidFill>
              </a:rPr>
              <a:t>or</a:t>
            </a:r>
            <a:r>
              <a:rPr lang="en-US" sz="2800" dirty="0" smtClean="0"/>
              <a:t> type B blood.</a:t>
            </a:r>
          </a:p>
          <a:p>
            <a:pPr marL="457200" indent="-457200">
              <a:buFont typeface="+mj-lt"/>
              <a:buAutoNum type="arabicPeriod"/>
              <a:defRPr/>
            </a:pPr>
            <a:r>
              <a:rPr lang="en-US" sz="2800" dirty="0" smtClean="0"/>
              <a:t>The person does </a:t>
            </a:r>
            <a:r>
              <a:rPr lang="en-US" sz="2800" dirty="0" smtClean="0">
                <a:solidFill>
                  <a:srgbClr val="FF0000"/>
                </a:solidFill>
              </a:rPr>
              <a:t>NOT</a:t>
            </a:r>
            <a:r>
              <a:rPr lang="en-US" sz="2800" dirty="0" smtClean="0"/>
              <a:t> have type AB blood</a:t>
            </a:r>
            <a:r>
              <a:rPr lang="en-US" sz="3200" dirty="0" smtClean="0"/>
              <a:t>.</a:t>
            </a:r>
          </a:p>
          <a:p>
            <a:endParaRPr lang="en-US" dirty="0"/>
          </a:p>
        </p:txBody>
      </p:sp>
      <p:sp>
        <p:nvSpPr>
          <p:cNvPr id="3" name="Title 2"/>
          <p:cNvSpPr>
            <a:spLocks noGrp="1"/>
          </p:cNvSpPr>
          <p:nvPr>
            <p:ph type="title"/>
          </p:nvPr>
        </p:nvSpPr>
        <p:spPr/>
        <p:txBody>
          <a:bodyPr>
            <a:normAutofit/>
          </a:bodyPr>
          <a:lstStyle/>
          <a:p>
            <a:pPr algn="ctr"/>
            <a:r>
              <a:rPr lang="en-US" dirty="0" smtClean="0"/>
              <a:t>Solution</a:t>
            </a:r>
            <a:endParaRPr lang="en-US" dirty="0"/>
          </a:p>
        </p:txBody>
      </p:sp>
      <p:graphicFrame>
        <p:nvGraphicFramePr>
          <p:cNvPr id="8" name="Table 7"/>
          <p:cNvGraphicFramePr>
            <a:graphicFrameLocks noGrp="1"/>
          </p:cNvGraphicFramePr>
          <p:nvPr/>
        </p:nvGraphicFramePr>
        <p:xfrm>
          <a:off x="4800600" y="1219200"/>
          <a:ext cx="3581400" cy="3474720"/>
        </p:xfrm>
        <a:graphic>
          <a:graphicData uri="http://schemas.openxmlformats.org/drawingml/2006/table">
            <a:tbl>
              <a:tblPr firstRow="1" bandRow="1">
                <a:tableStyleId>{F5AB1C69-6EDB-4FF4-983F-18BD219EF322}</a:tableStyleId>
              </a:tblPr>
              <a:tblGrid>
                <a:gridCol w="1163955"/>
                <a:gridCol w="2417445"/>
              </a:tblGrid>
              <a:tr h="370840">
                <a:tc>
                  <a:txBody>
                    <a:bodyPr/>
                    <a:lstStyle/>
                    <a:p>
                      <a:pPr algn="ctr"/>
                      <a:r>
                        <a:rPr lang="en-US" sz="3200" dirty="0" smtClean="0">
                          <a:solidFill>
                            <a:schemeClr val="tx1"/>
                          </a:solidFill>
                        </a:rPr>
                        <a:t>Type</a:t>
                      </a:r>
                      <a:endParaRPr lang="en-US" sz="3200" dirty="0">
                        <a:solidFill>
                          <a:schemeClr val="tx1"/>
                        </a:solidFill>
                      </a:endParaRPr>
                    </a:p>
                  </a:txBody>
                  <a:tcPr>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sz="3200" dirty="0" smtClean="0">
                          <a:solidFill>
                            <a:schemeClr val="tx1"/>
                          </a:solidFill>
                        </a:rPr>
                        <a:t>Frequency</a:t>
                      </a:r>
                      <a:endParaRPr lang="en-US" sz="3200" dirty="0">
                        <a:solidFill>
                          <a:schemeClr val="tx1"/>
                        </a:solidFill>
                      </a:endParaRPr>
                    </a:p>
                  </a:txBody>
                  <a:tcPr>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sz="3200" dirty="0" smtClean="0">
                          <a:solidFill>
                            <a:schemeClr val="tx1"/>
                          </a:solidFill>
                        </a:rPr>
                        <a:t>A</a:t>
                      </a:r>
                      <a:endParaRPr lang="en-US" sz="3200" dirty="0">
                        <a:solidFill>
                          <a:schemeClr val="tx1"/>
                        </a:solidFill>
                      </a:endParaRPr>
                    </a:p>
                  </a:txBody>
                  <a:tcPr>
                    <a:lnT w="12700" cap="flat" cmpd="sng" algn="ctr">
                      <a:solidFill>
                        <a:schemeClr val="tx1"/>
                      </a:solidFill>
                      <a:prstDash val="solid"/>
                      <a:round/>
                      <a:headEnd type="none" w="med" len="med"/>
                      <a:tailEnd type="none" w="med" len="med"/>
                    </a:lnT>
                    <a:solidFill>
                      <a:schemeClr val="accent6">
                        <a:lumMod val="60000"/>
                        <a:lumOff val="40000"/>
                      </a:schemeClr>
                    </a:solidFill>
                  </a:tcPr>
                </a:tc>
                <a:tc>
                  <a:txBody>
                    <a:bodyPr/>
                    <a:lstStyle/>
                    <a:p>
                      <a:pPr algn="ctr"/>
                      <a:r>
                        <a:rPr lang="en-US" sz="3200" dirty="0" smtClean="0">
                          <a:solidFill>
                            <a:schemeClr val="tx1"/>
                          </a:solidFill>
                        </a:rPr>
                        <a:t>22</a:t>
                      </a:r>
                      <a:endParaRPr lang="en-US" sz="3200" dirty="0">
                        <a:solidFill>
                          <a:schemeClr val="tx1"/>
                        </a:solidFill>
                      </a:endParaRPr>
                    </a:p>
                  </a:txBody>
                  <a:tcPr>
                    <a:lnT w="12700" cap="flat" cmpd="sng" algn="ctr">
                      <a:solidFill>
                        <a:schemeClr val="tx1"/>
                      </a:solidFill>
                      <a:prstDash val="solid"/>
                      <a:round/>
                      <a:headEnd type="none" w="med" len="med"/>
                      <a:tailEnd type="none" w="med" len="med"/>
                    </a:lnT>
                    <a:solidFill>
                      <a:schemeClr val="accent6">
                        <a:lumMod val="60000"/>
                        <a:lumOff val="40000"/>
                      </a:schemeClr>
                    </a:solidFill>
                  </a:tcPr>
                </a:tc>
              </a:tr>
              <a:tr h="457200">
                <a:tc>
                  <a:txBody>
                    <a:bodyPr/>
                    <a:lstStyle/>
                    <a:p>
                      <a:pPr algn="ctr"/>
                      <a:r>
                        <a:rPr lang="en-US" sz="3200" dirty="0" smtClean="0">
                          <a:solidFill>
                            <a:schemeClr val="tx1"/>
                          </a:solidFill>
                        </a:rPr>
                        <a:t>B</a:t>
                      </a:r>
                      <a:endParaRPr lang="en-US" sz="3200" dirty="0">
                        <a:solidFill>
                          <a:schemeClr val="tx1"/>
                        </a:solidFill>
                      </a:endParaRPr>
                    </a:p>
                  </a:txBody>
                  <a:tcPr>
                    <a:solidFill>
                      <a:schemeClr val="accent6">
                        <a:lumMod val="60000"/>
                        <a:lumOff val="40000"/>
                      </a:schemeClr>
                    </a:solidFill>
                  </a:tcPr>
                </a:tc>
                <a:tc>
                  <a:txBody>
                    <a:bodyPr/>
                    <a:lstStyle/>
                    <a:p>
                      <a:pPr algn="ctr"/>
                      <a:r>
                        <a:rPr lang="en-US" sz="3200" dirty="0" smtClean="0">
                          <a:solidFill>
                            <a:schemeClr val="tx1"/>
                          </a:solidFill>
                        </a:rPr>
                        <a:t>5</a:t>
                      </a:r>
                      <a:endParaRPr lang="en-US" sz="3200" dirty="0">
                        <a:solidFill>
                          <a:schemeClr val="tx1"/>
                        </a:solidFill>
                      </a:endParaRPr>
                    </a:p>
                  </a:txBody>
                  <a:tcPr>
                    <a:solidFill>
                      <a:schemeClr val="accent6">
                        <a:lumMod val="60000"/>
                        <a:lumOff val="40000"/>
                      </a:schemeClr>
                    </a:solidFill>
                  </a:tcPr>
                </a:tc>
              </a:tr>
              <a:tr h="370840">
                <a:tc>
                  <a:txBody>
                    <a:bodyPr/>
                    <a:lstStyle/>
                    <a:p>
                      <a:pPr algn="ctr"/>
                      <a:r>
                        <a:rPr lang="en-US" sz="3200" dirty="0" smtClean="0">
                          <a:solidFill>
                            <a:schemeClr val="tx1"/>
                          </a:solidFill>
                        </a:rPr>
                        <a:t>AB</a:t>
                      </a:r>
                      <a:endParaRPr lang="en-US" sz="3200" dirty="0">
                        <a:solidFill>
                          <a:schemeClr val="tx1"/>
                        </a:solidFill>
                      </a:endParaRPr>
                    </a:p>
                  </a:txBody>
                  <a:tcPr>
                    <a:solidFill>
                      <a:schemeClr val="accent6">
                        <a:lumMod val="60000"/>
                        <a:lumOff val="40000"/>
                      </a:schemeClr>
                    </a:solidFill>
                  </a:tcPr>
                </a:tc>
                <a:tc>
                  <a:txBody>
                    <a:bodyPr/>
                    <a:lstStyle/>
                    <a:p>
                      <a:pPr algn="ctr"/>
                      <a:r>
                        <a:rPr lang="en-US" sz="3200" dirty="0" smtClean="0">
                          <a:solidFill>
                            <a:schemeClr val="tx1"/>
                          </a:solidFill>
                        </a:rPr>
                        <a:t>2</a:t>
                      </a:r>
                      <a:endParaRPr lang="en-US" sz="3200" dirty="0">
                        <a:solidFill>
                          <a:schemeClr val="tx1"/>
                        </a:solidFill>
                      </a:endParaRPr>
                    </a:p>
                  </a:txBody>
                  <a:tcPr>
                    <a:solidFill>
                      <a:schemeClr val="accent6">
                        <a:lumMod val="60000"/>
                        <a:lumOff val="40000"/>
                      </a:schemeClr>
                    </a:solidFill>
                  </a:tcPr>
                </a:tc>
              </a:tr>
              <a:tr h="370840">
                <a:tc>
                  <a:txBody>
                    <a:bodyPr/>
                    <a:lstStyle/>
                    <a:p>
                      <a:pPr algn="ctr"/>
                      <a:r>
                        <a:rPr lang="en-US" sz="3200" dirty="0" smtClean="0">
                          <a:solidFill>
                            <a:schemeClr val="tx1"/>
                          </a:solidFill>
                        </a:rPr>
                        <a:t>O</a:t>
                      </a:r>
                      <a:endParaRPr lang="en-US" sz="3200" dirty="0">
                        <a:solidFill>
                          <a:schemeClr val="tx1"/>
                        </a:solidFill>
                      </a:endParaRPr>
                    </a:p>
                  </a:txBody>
                  <a:tcPr>
                    <a:solidFill>
                      <a:schemeClr val="accent6">
                        <a:lumMod val="60000"/>
                        <a:lumOff val="40000"/>
                      </a:schemeClr>
                    </a:solidFill>
                  </a:tcPr>
                </a:tc>
                <a:tc>
                  <a:txBody>
                    <a:bodyPr/>
                    <a:lstStyle/>
                    <a:p>
                      <a:pPr algn="ctr"/>
                      <a:r>
                        <a:rPr lang="en-US" sz="3200" dirty="0" smtClean="0">
                          <a:solidFill>
                            <a:schemeClr val="tx1"/>
                          </a:solidFill>
                        </a:rPr>
                        <a:t>21</a:t>
                      </a:r>
                      <a:endParaRPr lang="en-US" sz="3200" dirty="0">
                        <a:solidFill>
                          <a:schemeClr val="tx1"/>
                        </a:solidFill>
                      </a:endParaRPr>
                    </a:p>
                  </a:txBody>
                  <a:tcPr>
                    <a:solidFill>
                      <a:schemeClr val="accent6">
                        <a:lumMod val="60000"/>
                        <a:lumOff val="40000"/>
                      </a:schemeClr>
                    </a:solidFill>
                  </a:tcPr>
                </a:tc>
              </a:tr>
              <a:tr h="370840">
                <a:tc gridSpan="2">
                  <a:txBody>
                    <a:bodyPr/>
                    <a:lstStyle/>
                    <a:p>
                      <a:pPr algn="ctr"/>
                      <a:r>
                        <a:rPr lang="en-US" sz="3200" baseline="0" dirty="0" smtClean="0">
                          <a:solidFill>
                            <a:schemeClr val="tx1"/>
                          </a:solidFill>
                        </a:rPr>
                        <a:t>   </a:t>
                      </a:r>
                      <a:r>
                        <a:rPr lang="en-US" sz="3200" dirty="0" smtClean="0">
                          <a:solidFill>
                            <a:schemeClr val="tx1"/>
                          </a:solidFill>
                        </a:rPr>
                        <a:t>Total</a:t>
                      </a:r>
                      <a:r>
                        <a:rPr lang="en-US" sz="3200" baseline="0" dirty="0" smtClean="0">
                          <a:solidFill>
                            <a:schemeClr val="tx1"/>
                          </a:solidFill>
                        </a:rPr>
                        <a:t> </a:t>
                      </a:r>
                      <a:r>
                        <a:rPr lang="en-US" sz="3200" dirty="0" smtClean="0">
                          <a:solidFill>
                            <a:schemeClr val="tx1"/>
                          </a:solidFill>
                        </a:rPr>
                        <a:t>50</a:t>
                      </a:r>
                      <a:endParaRPr lang="en-US" sz="3200" dirty="0">
                        <a:solidFill>
                          <a:schemeClr val="tx1"/>
                        </a:solidFill>
                      </a:endParaRPr>
                    </a:p>
                  </a:txBody>
                  <a:tcPr>
                    <a:solidFill>
                      <a:schemeClr val="accent6">
                        <a:lumMod val="60000"/>
                        <a:lumOff val="40000"/>
                      </a:schemeClr>
                    </a:solidFill>
                  </a:tcPr>
                </a:tc>
                <a:tc hMerge="1">
                  <a:txBody>
                    <a:bodyPr/>
                    <a:lstStyle/>
                    <a:p>
                      <a:pPr algn="ctr"/>
                      <a:endParaRPr lang="en-US" sz="2400" dirty="0">
                        <a:solidFill>
                          <a:schemeClr val="tx1"/>
                        </a:solidFill>
                      </a:endParaRPr>
                    </a:p>
                  </a:txBody>
                  <a:tcPr/>
                </a:tc>
              </a:tr>
            </a:tbl>
          </a:graphicData>
        </a:graphic>
      </p:graphicFrame>
      <p:cxnSp>
        <p:nvCxnSpPr>
          <p:cNvPr id="10" name="Straight Arrow Connector 9"/>
          <p:cNvCxnSpPr/>
          <p:nvPr/>
        </p:nvCxnSpPr>
        <p:spPr>
          <a:xfrm>
            <a:off x="3276600" y="3657600"/>
            <a:ext cx="2057400" cy="18288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92164" name="Object 4"/>
          <p:cNvGraphicFramePr>
            <a:graphicFrameLocks noChangeAspect="1"/>
          </p:cNvGraphicFramePr>
          <p:nvPr/>
        </p:nvGraphicFramePr>
        <p:xfrm>
          <a:off x="5410200" y="5029200"/>
          <a:ext cx="698500" cy="1276350"/>
        </p:xfrm>
        <a:graphic>
          <a:graphicData uri="http://schemas.openxmlformats.org/presentationml/2006/ole">
            <p:oleObj spid="_x0000_s92164" name="Equation" r:id="rId3" imgW="215640" imgH="393480" progId="Equation.DSMT4">
              <p:embed/>
            </p:oleObj>
          </a:graphicData>
        </a:graphic>
      </p:graphicFrame>
      <p:cxnSp>
        <p:nvCxnSpPr>
          <p:cNvPr id="12" name="Straight Arrow Connector 11"/>
          <p:cNvCxnSpPr/>
          <p:nvPr/>
        </p:nvCxnSpPr>
        <p:spPr>
          <a:xfrm>
            <a:off x="3657600" y="4495800"/>
            <a:ext cx="2667000" cy="12954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92165" name="Object 5"/>
          <p:cNvGraphicFramePr>
            <a:graphicFrameLocks noChangeAspect="1"/>
          </p:cNvGraphicFramePr>
          <p:nvPr/>
        </p:nvGraphicFramePr>
        <p:xfrm>
          <a:off x="6380163" y="5029200"/>
          <a:ext cx="739775" cy="1276350"/>
        </p:xfrm>
        <a:graphic>
          <a:graphicData uri="http://schemas.openxmlformats.org/presentationml/2006/ole">
            <p:oleObj spid="_x0000_s92165" name="Equation" r:id="rId4" imgW="228600" imgH="393480" progId="Equation.DSMT4">
              <p:embed/>
            </p:oleObj>
          </a:graphicData>
        </a:graphic>
      </p:graphicFrame>
      <p:cxnSp>
        <p:nvCxnSpPr>
          <p:cNvPr id="15" name="Straight Arrow Connector 14"/>
          <p:cNvCxnSpPr/>
          <p:nvPr/>
        </p:nvCxnSpPr>
        <p:spPr>
          <a:xfrm>
            <a:off x="3962400" y="5181600"/>
            <a:ext cx="3429000" cy="609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92166" name="Object 6"/>
          <p:cNvGraphicFramePr>
            <a:graphicFrameLocks noChangeAspect="1"/>
          </p:cNvGraphicFramePr>
          <p:nvPr/>
        </p:nvGraphicFramePr>
        <p:xfrm>
          <a:off x="7488238" y="5105400"/>
          <a:ext cx="698500" cy="1276350"/>
        </p:xfrm>
        <a:graphic>
          <a:graphicData uri="http://schemas.openxmlformats.org/presentationml/2006/ole">
            <p:oleObj spid="_x0000_s92166" name="Equation" r:id="rId5" imgW="21564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2164"/>
                                        </p:tgtEl>
                                        <p:attrNameLst>
                                          <p:attrName>style.visibility</p:attrName>
                                        </p:attrNameLst>
                                      </p:cBhvr>
                                      <p:to>
                                        <p:strVal val="visible"/>
                                      </p:to>
                                    </p:set>
                                    <p:animEffect transition="in" filter="dissolve">
                                      <p:cBhvr>
                                        <p:cTn id="12" dur="500"/>
                                        <p:tgtEl>
                                          <p:spTgt spid="9216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10"/>
                                        </p:tgtEl>
                                        <p:attrNameLst>
                                          <p:attrName>ppt_x</p:attrName>
                                        </p:attrNameLst>
                                      </p:cBhvr>
                                      <p:tavLst>
                                        <p:tav tm="0">
                                          <p:val>
                                            <p:strVal val="ppt_x"/>
                                          </p:val>
                                        </p:tav>
                                        <p:tav tm="100000">
                                          <p:val>
                                            <p:strVal val="ppt_x"/>
                                          </p:val>
                                        </p:tav>
                                      </p:tavLst>
                                    </p:anim>
                                    <p:anim calcmode="lin" valueType="num">
                                      <p:cBhvr additive="base">
                                        <p:cTn id="17" dur="500"/>
                                        <p:tgtEl>
                                          <p:spTgt spid="10"/>
                                        </p:tgtEl>
                                        <p:attrNameLst>
                                          <p:attrName>ppt_y</p:attrName>
                                        </p:attrNameLst>
                                      </p:cBhvr>
                                      <p:tavLst>
                                        <p:tav tm="0">
                                          <p:val>
                                            <p:strVal val="ppt_y"/>
                                          </p:val>
                                        </p:tav>
                                        <p:tav tm="100000">
                                          <p:val>
                                            <p:strVal val="1+ppt_h/2"/>
                                          </p:val>
                                        </p:tav>
                                      </p:tavLst>
                                    </p:anim>
                                    <p:set>
                                      <p:cBhvr>
                                        <p:cTn id="18" dur="1" fill="hold">
                                          <p:stCondLst>
                                            <p:cond delay="499"/>
                                          </p:stCondLst>
                                        </p:cTn>
                                        <p:tgtEl>
                                          <p:spTgt spid="10"/>
                                        </p:tgtEl>
                                        <p:attrNameLst>
                                          <p:attrName>style.visibility</p:attrName>
                                        </p:attrNameLst>
                                      </p:cBhvr>
                                      <p:to>
                                        <p:strVal val="hidden"/>
                                      </p:to>
                                    </p:set>
                                  </p:childTnLst>
                                </p:cTn>
                              </p:par>
                              <p:par>
                                <p:cTn id="19" presetID="9" presetClass="exit" presetSubtype="0" fill="hold" nodeType="withEffect">
                                  <p:stCondLst>
                                    <p:cond delay="0"/>
                                  </p:stCondLst>
                                  <p:childTnLst>
                                    <p:animEffect transition="out" filter="dissolve">
                                      <p:cBhvr>
                                        <p:cTn id="20" dur="500"/>
                                        <p:tgtEl>
                                          <p:spTgt spid="92164"/>
                                        </p:tgtEl>
                                      </p:cBhvr>
                                    </p:animEffect>
                                    <p:set>
                                      <p:cBhvr>
                                        <p:cTn id="21" dur="1" fill="hold">
                                          <p:stCondLst>
                                            <p:cond delay="499"/>
                                          </p:stCondLst>
                                        </p:cTn>
                                        <p:tgtEl>
                                          <p:spTgt spid="92164"/>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dissolv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92165"/>
                                        </p:tgtEl>
                                        <p:attrNameLst>
                                          <p:attrName>style.visibility</p:attrName>
                                        </p:attrNameLst>
                                      </p:cBhvr>
                                      <p:to>
                                        <p:strVal val="visible"/>
                                      </p:to>
                                    </p:set>
                                    <p:animEffect transition="in" filter="dissolve">
                                      <p:cBhvr>
                                        <p:cTn id="31" dur="500"/>
                                        <p:tgtEl>
                                          <p:spTgt spid="92165"/>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nodeType="clickEffect">
                                  <p:stCondLst>
                                    <p:cond delay="0"/>
                                  </p:stCondLst>
                                  <p:childTnLst>
                                    <p:anim calcmode="lin" valueType="num">
                                      <p:cBhvr additive="base">
                                        <p:cTn id="35" dur="500"/>
                                        <p:tgtEl>
                                          <p:spTgt spid="12"/>
                                        </p:tgtEl>
                                        <p:attrNameLst>
                                          <p:attrName>ppt_x</p:attrName>
                                        </p:attrNameLst>
                                      </p:cBhvr>
                                      <p:tavLst>
                                        <p:tav tm="0">
                                          <p:val>
                                            <p:strVal val="ppt_x"/>
                                          </p:val>
                                        </p:tav>
                                        <p:tav tm="100000">
                                          <p:val>
                                            <p:strVal val="ppt_x"/>
                                          </p:val>
                                        </p:tav>
                                      </p:tavLst>
                                    </p:anim>
                                    <p:anim calcmode="lin" valueType="num">
                                      <p:cBhvr additive="base">
                                        <p:cTn id="36" dur="500"/>
                                        <p:tgtEl>
                                          <p:spTgt spid="12"/>
                                        </p:tgtEl>
                                        <p:attrNameLst>
                                          <p:attrName>ppt_y</p:attrName>
                                        </p:attrNameLst>
                                      </p:cBhvr>
                                      <p:tavLst>
                                        <p:tav tm="0">
                                          <p:val>
                                            <p:strVal val="ppt_y"/>
                                          </p:val>
                                        </p:tav>
                                        <p:tav tm="100000">
                                          <p:val>
                                            <p:strVal val="1+ppt_h/2"/>
                                          </p:val>
                                        </p:tav>
                                      </p:tavLst>
                                    </p:anim>
                                    <p:set>
                                      <p:cBhvr>
                                        <p:cTn id="37" dur="1" fill="hold">
                                          <p:stCondLst>
                                            <p:cond delay="499"/>
                                          </p:stCondLst>
                                        </p:cTn>
                                        <p:tgtEl>
                                          <p:spTgt spid="12"/>
                                        </p:tgtEl>
                                        <p:attrNameLst>
                                          <p:attrName>style.visibility</p:attrName>
                                        </p:attrNameLst>
                                      </p:cBhvr>
                                      <p:to>
                                        <p:strVal val="hidden"/>
                                      </p:to>
                                    </p:set>
                                  </p:childTnLst>
                                </p:cTn>
                              </p:par>
                              <p:par>
                                <p:cTn id="38" presetID="9" presetClass="exit" presetSubtype="0" fill="hold" nodeType="withEffect">
                                  <p:stCondLst>
                                    <p:cond delay="0"/>
                                  </p:stCondLst>
                                  <p:childTnLst>
                                    <p:animEffect transition="out" filter="dissolve">
                                      <p:cBhvr>
                                        <p:cTn id="39" dur="500"/>
                                        <p:tgtEl>
                                          <p:spTgt spid="92165"/>
                                        </p:tgtEl>
                                      </p:cBhvr>
                                    </p:animEffect>
                                    <p:set>
                                      <p:cBhvr>
                                        <p:cTn id="40" dur="1" fill="hold">
                                          <p:stCondLst>
                                            <p:cond delay="499"/>
                                          </p:stCondLst>
                                        </p:cTn>
                                        <p:tgtEl>
                                          <p:spTgt spid="9216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dissolve">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nodeType="clickEffect">
                                  <p:stCondLst>
                                    <p:cond delay="0"/>
                                  </p:stCondLst>
                                  <p:childTnLst>
                                    <p:set>
                                      <p:cBhvr>
                                        <p:cTn id="49" dur="1" fill="hold">
                                          <p:stCondLst>
                                            <p:cond delay="0"/>
                                          </p:stCondLst>
                                        </p:cTn>
                                        <p:tgtEl>
                                          <p:spTgt spid="92166"/>
                                        </p:tgtEl>
                                        <p:attrNameLst>
                                          <p:attrName>style.visibility</p:attrName>
                                        </p:attrNameLst>
                                      </p:cBhvr>
                                      <p:to>
                                        <p:strVal val="visible"/>
                                      </p:to>
                                    </p:set>
                                    <p:animEffect transition="in" filter="dissolve">
                                      <p:cBhvr>
                                        <p:cTn id="50" dur="500"/>
                                        <p:tgtEl>
                                          <p:spTgt spid="92166"/>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nodeType="clickEffect">
                                  <p:stCondLst>
                                    <p:cond delay="0"/>
                                  </p:stCondLst>
                                  <p:childTnLst>
                                    <p:anim calcmode="lin" valueType="num">
                                      <p:cBhvr additive="base">
                                        <p:cTn id="54" dur="500"/>
                                        <p:tgtEl>
                                          <p:spTgt spid="15"/>
                                        </p:tgtEl>
                                        <p:attrNameLst>
                                          <p:attrName>ppt_x</p:attrName>
                                        </p:attrNameLst>
                                      </p:cBhvr>
                                      <p:tavLst>
                                        <p:tav tm="0">
                                          <p:val>
                                            <p:strVal val="ppt_x"/>
                                          </p:val>
                                        </p:tav>
                                        <p:tav tm="100000">
                                          <p:val>
                                            <p:strVal val="ppt_x"/>
                                          </p:val>
                                        </p:tav>
                                      </p:tavLst>
                                    </p:anim>
                                    <p:anim calcmode="lin" valueType="num">
                                      <p:cBhvr additive="base">
                                        <p:cTn id="55" dur="500"/>
                                        <p:tgtEl>
                                          <p:spTgt spid="15"/>
                                        </p:tgtEl>
                                        <p:attrNameLst>
                                          <p:attrName>ppt_y</p:attrName>
                                        </p:attrNameLst>
                                      </p:cBhvr>
                                      <p:tavLst>
                                        <p:tav tm="0">
                                          <p:val>
                                            <p:strVal val="ppt_y"/>
                                          </p:val>
                                        </p:tav>
                                        <p:tav tm="100000">
                                          <p:val>
                                            <p:strVal val="1+ppt_h/2"/>
                                          </p:val>
                                        </p:tav>
                                      </p:tavLst>
                                    </p:anim>
                                    <p:set>
                                      <p:cBhvr>
                                        <p:cTn id="56" dur="1" fill="hold">
                                          <p:stCondLst>
                                            <p:cond delay="499"/>
                                          </p:stCondLst>
                                        </p:cTn>
                                        <p:tgtEl>
                                          <p:spTgt spid="15"/>
                                        </p:tgtEl>
                                        <p:attrNameLst>
                                          <p:attrName>style.visibility</p:attrName>
                                        </p:attrNameLst>
                                      </p:cBhvr>
                                      <p:to>
                                        <p:strVal val="hidden"/>
                                      </p:to>
                                    </p:set>
                                  </p:childTnLst>
                                </p:cTn>
                              </p:par>
                              <p:par>
                                <p:cTn id="57" presetID="9" presetClass="exit" presetSubtype="0" fill="hold" nodeType="withEffect">
                                  <p:stCondLst>
                                    <p:cond delay="0"/>
                                  </p:stCondLst>
                                  <p:childTnLst>
                                    <p:animEffect transition="out" filter="dissolve">
                                      <p:cBhvr>
                                        <p:cTn id="58" dur="500"/>
                                        <p:tgtEl>
                                          <p:spTgt spid="92166"/>
                                        </p:tgtEl>
                                      </p:cBhvr>
                                    </p:animEffect>
                                    <p:set>
                                      <p:cBhvr>
                                        <p:cTn id="59" dur="1" fill="hold">
                                          <p:stCondLst>
                                            <p:cond delay="499"/>
                                          </p:stCondLst>
                                        </p:cTn>
                                        <p:tgtEl>
                                          <p:spTgt spid="9216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7467600" cy="1447800"/>
          </a:xfrm>
        </p:spPr>
        <p:txBody>
          <a:bodyPr>
            <a:noAutofit/>
          </a:bodyPr>
          <a:lstStyle/>
          <a:p>
            <a:pPr algn="ctr" eaLnBrk="1" fontAlgn="auto" hangingPunct="1">
              <a:spcAft>
                <a:spcPts val="0"/>
              </a:spcAft>
              <a:defRPr/>
            </a:pPr>
            <a:r>
              <a:rPr lang="en-US" sz="3200" b="1" dirty="0" smtClean="0">
                <a:effectLst>
                  <a:outerShdw blurRad="38100" dist="38100" dir="2700000" algn="tl">
                    <a:srgbClr val="000000">
                      <a:alpha val="43137"/>
                    </a:srgbClr>
                  </a:outerShdw>
                </a:effectLst>
              </a:rPr>
              <a:t>The Fundamental Counting Principle </a:t>
            </a:r>
            <a:br>
              <a:rPr lang="en-US" sz="3200" b="1" dirty="0" smtClean="0">
                <a:effectLst>
                  <a:outerShdw blurRad="38100" dist="38100" dir="2700000" algn="tl">
                    <a:srgbClr val="000000">
                      <a:alpha val="43137"/>
                    </a:srgbClr>
                  </a:outerShdw>
                </a:effectLst>
              </a:rPr>
            </a:br>
            <a:r>
              <a:rPr lang="en-US" sz="3200" b="1" dirty="0" smtClean="0">
                <a:effectLst>
                  <a:outerShdw blurRad="38100" dist="38100" dir="2700000" algn="tl">
                    <a:srgbClr val="000000">
                      <a:alpha val="43137"/>
                    </a:srgbClr>
                  </a:outerShdw>
                </a:effectLst>
              </a:rPr>
              <a:t>Essential Question</a:t>
            </a:r>
            <a:endParaRPr lang="en-US" sz="3200" b="1" dirty="0">
              <a:effectLst>
                <a:outerShdw blurRad="38100" dist="38100" dir="2700000" algn="tl">
                  <a:srgbClr val="000000">
                    <a:alpha val="43137"/>
                  </a:srgbClr>
                </a:outerShdw>
              </a:effectLst>
            </a:endParaRPr>
          </a:p>
        </p:txBody>
      </p:sp>
      <p:sp>
        <p:nvSpPr>
          <p:cNvPr id="19459" name="Content Placeholder 2" descr="Rectangle: Click to edit Master text styles&#10;Second level&#10;Third level&#10;Fourth level&#10;Fifth level"/>
          <p:cNvSpPr>
            <a:spLocks noGrp="1"/>
          </p:cNvSpPr>
          <p:nvPr>
            <p:ph sz="quarter" idx="1"/>
          </p:nvPr>
        </p:nvSpPr>
        <p:spPr>
          <a:xfrm>
            <a:off x="609600" y="2057400"/>
            <a:ext cx="7467600" cy="3197225"/>
          </a:xfrm>
        </p:spPr>
        <p:txBody>
          <a:bodyPr/>
          <a:lstStyle/>
          <a:p>
            <a:pPr algn="ctr" eaLnBrk="1" hangingPunct="1">
              <a:buFont typeface="Wingdings" pitchFamily="2" charset="2"/>
              <a:buNone/>
            </a:pPr>
            <a:r>
              <a:rPr lang="en-US" sz="4000" b="1" smtClean="0"/>
              <a:t>How is the fundamental counting principle</a:t>
            </a:r>
          </a:p>
          <a:p>
            <a:pPr algn="ctr" eaLnBrk="1" hangingPunct="1">
              <a:buFont typeface="Wingdings" pitchFamily="2" charset="2"/>
              <a:buNone/>
            </a:pPr>
            <a:r>
              <a:rPr lang="en-US" sz="4000" b="1" smtClean="0"/>
              <a:t>applied to determine outcomes?</a:t>
            </a:r>
          </a:p>
          <a:p>
            <a:pPr eaLnBrk="1" hangingPunct="1"/>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Everything</a:t>
            </a:r>
            <a:endParaRPr lang="en-US" dirty="0"/>
          </a:p>
        </p:txBody>
      </p:sp>
      <p:sp>
        <p:nvSpPr>
          <p:cNvPr id="3" name="Text Placeholder 2"/>
          <p:cNvSpPr>
            <a:spLocks noGrp="1"/>
          </p:cNvSpPr>
          <p:nvPr>
            <p:ph type="body" idx="1"/>
          </p:nvPr>
        </p:nvSpPr>
        <p:spPr/>
        <p:txBody>
          <a:bodyPr>
            <a:noAutofit/>
          </a:bodyPr>
          <a:lstStyle/>
          <a:p>
            <a:r>
              <a:rPr lang="en-US" sz="3600" dirty="0" smtClean="0"/>
              <a:t>A Probability Example that makes use of combinations.</a:t>
            </a:r>
            <a:endParaRPr lang="en-US" sz="3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Probability Example </a:t>
            </a:r>
            <a:endParaRPr lang="en-US" b="1" dirty="0"/>
          </a:p>
        </p:txBody>
      </p:sp>
      <p:sp>
        <p:nvSpPr>
          <p:cNvPr id="8196" name="Content Placeholder 2" descr="Rectangle: Click to edit Master text styles&#10;Second level&#10;Third level&#10;Fourth level&#10;Fifth level"/>
          <p:cNvSpPr>
            <a:spLocks noGrp="1"/>
          </p:cNvSpPr>
          <p:nvPr>
            <p:ph idx="1"/>
          </p:nvPr>
        </p:nvSpPr>
        <p:spPr>
          <a:xfrm>
            <a:off x="304800" y="1447800"/>
            <a:ext cx="8305800" cy="4572000"/>
          </a:xfrm>
        </p:spPr>
        <p:txBody>
          <a:bodyPr/>
          <a:lstStyle/>
          <a:p>
            <a:r>
              <a:rPr lang="en-US" sz="3200" dirty="0" smtClean="0"/>
              <a:t>Having just won the lottery, Dr. </a:t>
            </a:r>
            <a:r>
              <a:rPr lang="en-US" sz="3200" dirty="0" err="1" smtClean="0"/>
              <a:t>Ferster</a:t>
            </a:r>
            <a:r>
              <a:rPr lang="en-US" sz="3200" dirty="0" smtClean="0"/>
              <a:t> has decided to choose 5 students at random from his Math 106 class, and fund their college education.  (Don’t worry, he already has </a:t>
            </a:r>
            <a:r>
              <a:rPr lang="en-US" sz="3200" dirty="0" err="1" smtClean="0"/>
              <a:t>Conor</a:t>
            </a:r>
            <a:r>
              <a:rPr lang="en-US" sz="3200" dirty="0" smtClean="0"/>
              <a:t> and Morgan covered… </a:t>
            </a:r>
            <a:r>
              <a:rPr lang="en-US" sz="3200" dirty="0" smtClean="0">
                <a:sym typeface="Wingdings" pitchFamily="2" charset="2"/>
              </a:rPr>
              <a:t>).  The class is comprised of 6 boys and 4 girls.</a:t>
            </a:r>
            <a:endParaRPr lang="en-US" sz="3200" dirty="0" smtClean="0"/>
          </a:p>
          <a:p>
            <a:pPr>
              <a:buNone/>
            </a:pPr>
            <a:endParaRPr lang="en-US" sz="2400" dirty="0" smtClean="0"/>
          </a:p>
          <a:p>
            <a:pPr>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505200" cy="4483291"/>
          </a:xfrm>
          <a:solidFill>
            <a:schemeClr val="accent1">
              <a:alpha val="52000"/>
            </a:schemeClr>
          </a:solidFill>
          <a:ln>
            <a:solidFill>
              <a:srgbClr val="FF0000"/>
            </a:solidFill>
          </a:ln>
        </p:spPr>
        <p:txBody>
          <a:bodyPr>
            <a:normAutofit fontScale="85000" lnSpcReduction="20000"/>
          </a:bodyPr>
          <a:lstStyle/>
          <a:p>
            <a:r>
              <a:rPr lang="en-US" sz="2800" dirty="0" smtClean="0"/>
              <a:t>Having just won the lottery, Dr. </a:t>
            </a:r>
            <a:r>
              <a:rPr lang="en-US" sz="2800" dirty="0" err="1" smtClean="0"/>
              <a:t>Ferster</a:t>
            </a:r>
            <a:r>
              <a:rPr lang="en-US" sz="2800" dirty="0" smtClean="0"/>
              <a:t> has decided to choose 5 students at random from his Math 106 class, and fund their college education.  (Don’t worry, he already has </a:t>
            </a:r>
            <a:r>
              <a:rPr lang="en-US" sz="2800" dirty="0" err="1" smtClean="0"/>
              <a:t>Conor</a:t>
            </a:r>
            <a:r>
              <a:rPr lang="en-US" sz="2800" dirty="0" smtClean="0"/>
              <a:t> and Morgan covered… </a:t>
            </a:r>
            <a:r>
              <a:rPr lang="en-US" sz="2800" dirty="0" smtClean="0">
                <a:sym typeface="Wingdings" pitchFamily="2" charset="2"/>
              </a:rPr>
              <a:t>).  The class is comprised of 6 boys and 4 girls.</a:t>
            </a:r>
            <a:endParaRPr lang="en-US" sz="2800" dirty="0" smtClean="0"/>
          </a:p>
          <a:p>
            <a:endParaRPr lang="en-US" dirty="0"/>
          </a:p>
        </p:txBody>
      </p:sp>
      <p:sp>
        <p:nvSpPr>
          <p:cNvPr id="3" name="Title 2"/>
          <p:cNvSpPr>
            <a:spLocks noGrp="1"/>
          </p:cNvSpPr>
          <p:nvPr>
            <p:ph type="title"/>
          </p:nvPr>
        </p:nvSpPr>
        <p:spPr/>
        <p:txBody>
          <a:bodyPr/>
          <a:lstStyle/>
          <a:p>
            <a:pPr algn="ctr"/>
            <a:r>
              <a:rPr lang="en-US" dirty="0" smtClean="0"/>
              <a:t>Example (Continued)</a:t>
            </a:r>
            <a:endParaRPr lang="en-US" dirty="0"/>
          </a:p>
        </p:txBody>
      </p:sp>
      <p:sp>
        <p:nvSpPr>
          <p:cNvPr id="4" name="TextBox 3"/>
          <p:cNvSpPr txBox="1"/>
          <p:nvPr/>
        </p:nvSpPr>
        <p:spPr>
          <a:xfrm>
            <a:off x="5410200" y="1524000"/>
            <a:ext cx="3124200" cy="1815882"/>
          </a:xfrm>
          <a:prstGeom prst="rect">
            <a:avLst/>
          </a:prstGeom>
          <a:noFill/>
        </p:spPr>
        <p:txBody>
          <a:bodyPr wrap="square" rtlCol="0">
            <a:spAutoFit/>
          </a:bodyPr>
          <a:lstStyle/>
          <a:p>
            <a:r>
              <a:rPr lang="en-US" sz="2800" dirty="0" smtClean="0"/>
              <a:t>How many ways can he choose the 5 students from his class?</a:t>
            </a:r>
            <a:endParaRPr lang="en-US" sz="2800" dirty="0"/>
          </a:p>
        </p:txBody>
      </p:sp>
      <p:graphicFrame>
        <p:nvGraphicFramePr>
          <p:cNvPr id="98307" name="Object 4"/>
          <p:cNvGraphicFramePr>
            <a:graphicFrameLocks noChangeAspect="1"/>
          </p:cNvGraphicFramePr>
          <p:nvPr/>
        </p:nvGraphicFramePr>
        <p:xfrm>
          <a:off x="4403725" y="3352800"/>
          <a:ext cx="4614863" cy="1216025"/>
        </p:xfrm>
        <a:graphic>
          <a:graphicData uri="http://schemas.openxmlformats.org/presentationml/2006/ole">
            <p:oleObj spid="_x0000_s98307" name="Equation" r:id="rId3" imgW="1638000" imgH="431640" progId="Equation.DSMT4">
              <p:embed/>
            </p:oleObj>
          </a:graphicData>
        </a:graphic>
      </p:graphicFrame>
      <p:graphicFrame>
        <p:nvGraphicFramePr>
          <p:cNvPr id="98308" name="Object 5"/>
          <p:cNvGraphicFramePr>
            <a:graphicFrameLocks noChangeAspect="1"/>
          </p:cNvGraphicFramePr>
          <p:nvPr/>
        </p:nvGraphicFramePr>
        <p:xfrm>
          <a:off x="4800600" y="4800600"/>
          <a:ext cx="3873500" cy="1181100"/>
        </p:xfrm>
        <a:graphic>
          <a:graphicData uri="http://schemas.openxmlformats.org/presentationml/2006/ole">
            <p:oleObj spid="_x0000_s98308" name="Equation" r:id="rId4" imgW="1295280" imgH="393480" progId="Equation.DSMT4">
              <p:embed/>
            </p:oleObj>
          </a:graphicData>
        </a:graphic>
      </p:graphicFrame>
      <p:sp>
        <p:nvSpPr>
          <p:cNvPr id="8" name="TextBox 7"/>
          <p:cNvSpPr txBox="1"/>
          <p:nvPr/>
        </p:nvSpPr>
        <p:spPr>
          <a:xfrm>
            <a:off x="4800600" y="1600200"/>
            <a:ext cx="381000" cy="369332"/>
          </a:xfrm>
          <a:prstGeom prst="rect">
            <a:avLst/>
          </a:prstGeom>
          <a:solidFill>
            <a:srgbClr val="00B050">
              <a:alpha val="54000"/>
            </a:srgbClr>
          </a:solidFill>
          <a:ln>
            <a:solidFill>
              <a:srgbClr val="00B0F0"/>
            </a:solidFill>
          </a:ln>
        </p:spPr>
        <p:txBody>
          <a:bodyPr wrap="square" rtlCol="0">
            <a:spAutoFit/>
          </a:bodyPr>
          <a:lstStyle/>
          <a:p>
            <a:r>
              <a:rPr lang="en-US" dirty="0" smtClean="0"/>
              <a:t>1</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505200" cy="4483291"/>
          </a:xfrm>
          <a:solidFill>
            <a:schemeClr val="accent1">
              <a:alpha val="52000"/>
            </a:schemeClr>
          </a:solidFill>
          <a:ln>
            <a:solidFill>
              <a:srgbClr val="FF0000"/>
            </a:solidFill>
          </a:ln>
        </p:spPr>
        <p:txBody>
          <a:bodyPr>
            <a:normAutofit fontScale="85000" lnSpcReduction="20000"/>
          </a:bodyPr>
          <a:lstStyle/>
          <a:p>
            <a:r>
              <a:rPr lang="en-US" sz="2800" dirty="0" smtClean="0"/>
              <a:t>Having just won the lottery, Dr. </a:t>
            </a:r>
            <a:r>
              <a:rPr lang="en-US" sz="2800" dirty="0" err="1" smtClean="0"/>
              <a:t>Ferster</a:t>
            </a:r>
            <a:r>
              <a:rPr lang="en-US" sz="2800" dirty="0" smtClean="0"/>
              <a:t> has decided to choose 5 students at random from his Math 106 class, and fund their college education.  (Don’t worry, he already has </a:t>
            </a:r>
            <a:r>
              <a:rPr lang="en-US" sz="2800" dirty="0" err="1" smtClean="0"/>
              <a:t>Conor</a:t>
            </a:r>
            <a:r>
              <a:rPr lang="en-US" sz="2800" dirty="0" smtClean="0"/>
              <a:t> and Morgan covered… </a:t>
            </a:r>
            <a:r>
              <a:rPr lang="en-US" sz="2800" dirty="0" smtClean="0">
                <a:sym typeface="Wingdings" pitchFamily="2" charset="2"/>
              </a:rPr>
              <a:t>).  The class is comprised of 6 boys and 4 girls.</a:t>
            </a:r>
            <a:endParaRPr lang="en-US" sz="2800" dirty="0" smtClean="0"/>
          </a:p>
          <a:p>
            <a:endParaRPr lang="en-US" dirty="0"/>
          </a:p>
        </p:txBody>
      </p:sp>
      <p:sp>
        <p:nvSpPr>
          <p:cNvPr id="3" name="Title 2"/>
          <p:cNvSpPr>
            <a:spLocks noGrp="1"/>
          </p:cNvSpPr>
          <p:nvPr>
            <p:ph type="title"/>
          </p:nvPr>
        </p:nvSpPr>
        <p:spPr/>
        <p:txBody>
          <a:bodyPr/>
          <a:lstStyle/>
          <a:p>
            <a:pPr algn="ctr"/>
            <a:r>
              <a:rPr lang="en-US" dirty="0" smtClean="0"/>
              <a:t>Example (Continued)</a:t>
            </a:r>
            <a:endParaRPr lang="en-US" dirty="0"/>
          </a:p>
        </p:txBody>
      </p:sp>
      <p:sp>
        <p:nvSpPr>
          <p:cNvPr id="4" name="TextBox 3"/>
          <p:cNvSpPr txBox="1"/>
          <p:nvPr/>
        </p:nvSpPr>
        <p:spPr>
          <a:xfrm>
            <a:off x="5334000" y="1219200"/>
            <a:ext cx="3124200" cy="2246769"/>
          </a:xfrm>
          <a:prstGeom prst="rect">
            <a:avLst/>
          </a:prstGeom>
          <a:noFill/>
        </p:spPr>
        <p:txBody>
          <a:bodyPr wrap="square" rtlCol="0">
            <a:spAutoFit/>
          </a:bodyPr>
          <a:lstStyle/>
          <a:p>
            <a:r>
              <a:rPr lang="en-US" sz="2800" dirty="0" smtClean="0"/>
              <a:t>How many ways can he choose the students so that he has 3 boys and 2 girls?</a:t>
            </a:r>
            <a:endParaRPr lang="en-US" sz="2800" dirty="0"/>
          </a:p>
        </p:txBody>
      </p:sp>
      <p:graphicFrame>
        <p:nvGraphicFramePr>
          <p:cNvPr id="98307" name="Object 4"/>
          <p:cNvGraphicFramePr>
            <a:graphicFrameLocks noChangeAspect="1"/>
          </p:cNvGraphicFramePr>
          <p:nvPr/>
        </p:nvGraphicFramePr>
        <p:xfrm>
          <a:off x="4419600" y="4495800"/>
          <a:ext cx="4292600" cy="1216025"/>
        </p:xfrm>
        <a:graphic>
          <a:graphicData uri="http://schemas.openxmlformats.org/presentationml/2006/ole">
            <p:oleObj spid="_x0000_s100354" name="Equation" r:id="rId3" imgW="1523880" imgH="431640" progId="Equation.DSMT4">
              <p:embed/>
            </p:oleObj>
          </a:graphicData>
        </a:graphic>
      </p:graphicFrame>
      <p:graphicFrame>
        <p:nvGraphicFramePr>
          <p:cNvPr id="98308" name="Object 5"/>
          <p:cNvGraphicFramePr>
            <a:graphicFrameLocks noChangeAspect="1"/>
          </p:cNvGraphicFramePr>
          <p:nvPr/>
        </p:nvGraphicFramePr>
        <p:xfrm>
          <a:off x="5562600" y="5863466"/>
          <a:ext cx="2174875" cy="994534"/>
        </p:xfrm>
        <a:graphic>
          <a:graphicData uri="http://schemas.openxmlformats.org/presentationml/2006/ole">
            <p:oleObj spid="_x0000_s100355" name="Equation" r:id="rId4" imgW="863280" imgH="393480" progId="Equation.DSMT4">
              <p:embed/>
            </p:oleObj>
          </a:graphicData>
        </a:graphic>
      </p:graphicFrame>
      <p:sp>
        <p:nvSpPr>
          <p:cNvPr id="8" name="TextBox 7"/>
          <p:cNvSpPr txBox="1"/>
          <p:nvPr/>
        </p:nvSpPr>
        <p:spPr>
          <a:xfrm>
            <a:off x="4800600" y="1447800"/>
            <a:ext cx="381000" cy="369332"/>
          </a:xfrm>
          <a:prstGeom prst="rect">
            <a:avLst/>
          </a:prstGeom>
          <a:solidFill>
            <a:srgbClr val="00B050">
              <a:alpha val="54000"/>
            </a:srgbClr>
          </a:solidFill>
          <a:ln>
            <a:solidFill>
              <a:srgbClr val="00B0F0"/>
            </a:solidFill>
          </a:ln>
        </p:spPr>
        <p:txBody>
          <a:bodyPr wrap="square" rtlCol="0">
            <a:spAutoFit/>
          </a:bodyPr>
          <a:lstStyle/>
          <a:p>
            <a:r>
              <a:rPr lang="en-US" dirty="0" smtClean="0"/>
              <a:t>2</a:t>
            </a:r>
            <a:endParaRPr lang="en-US" dirty="0"/>
          </a:p>
        </p:txBody>
      </p:sp>
      <p:graphicFrame>
        <p:nvGraphicFramePr>
          <p:cNvPr id="100356" name="Object 4"/>
          <p:cNvGraphicFramePr>
            <a:graphicFrameLocks noChangeAspect="1"/>
          </p:cNvGraphicFramePr>
          <p:nvPr/>
        </p:nvGraphicFramePr>
        <p:xfrm>
          <a:off x="5791200" y="3657600"/>
          <a:ext cx="1931988" cy="571500"/>
        </p:xfrm>
        <a:graphic>
          <a:graphicData uri="http://schemas.openxmlformats.org/presentationml/2006/ole">
            <p:oleObj spid="_x0000_s100356" name="Equation" r:id="rId5" imgW="6858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505200" cy="4483291"/>
          </a:xfrm>
          <a:solidFill>
            <a:schemeClr val="accent1">
              <a:alpha val="52000"/>
            </a:schemeClr>
          </a:solidFill>
          <a:ln>
            <a:solidFill>
              <a:srgbClr val="FF0000"/>
            </a:solidFill>
          </a:ln>
        </p:spPr>
        <p:txBody>
          <a:bodyPr>
            <a:normAutofit fontScale="85000" lnSpcReduction="20000"/>
          </a:bodyPr>
          <a:lstStyle/>
          <a:p>
            <a:r>
              <a:rPr lang="en-US" sz="2800" dirty="0" smtClean="0"/>
              <a:t>Having just won the lottery, Dr. </a:t>
            </a:r>
            <a:r>
              <a:rPr lang="en-US" sz="2800" dirty="0" err="1" smtClean="0"/>
              <a:t>Ferster</a:t>
            </a:r>
            <a:r>
              <a:rPr lang="en-US" sz="2800" dirty="0" smtClean="0"/>
              <a:t> has decided to choose 5 students at random from his Math 106 class, and fund their college education.  (Don’t worry, he already has </a:t>
            </a:r>
            <a:r>
              <a:rPr lang="en-US" sz="2800" dirty="0" err="1" smtClean="0"/>
              <a:t>Conor</a:t>
            </a:r>
            <a:r>
              <a:rPr lang="en-US" sz="2800" dirty="0" smtClean="0"/>
              <a:t> and Morgan covered… </a:t>
            </a:r>
            <a:r>
              <a:rPr lang="en-US" sz="2800" dirty="0" smtClean="0">
                <a:sym typeface="Wingdings" pitchFamily="2" charset="2"/>
              </a:rPr>
              <a:t>).  The class is comprised of 6 boys and 4 girls.</a:t>
            </a:r>
            <a:endParaRPr lang="en-US" sz="2800" dirty="0" smtClean="0"/>
          </a:p>
          <a:p>
            <a:endParaRPr lang="en-US" dirty="0"/>
          </a:p>
        </p:txBody>
      </p:sp>
      <p:sp>
        <p:nvSpPr>
          <p:cNvPr id="3" name="Title 2"/>
          <p:cNvSpPr>
            <a:spLocks noGrp="1"/>
          </p:cNvSpPr>
          <p:nvPr>
            <p:ph type="title"/>
          </p:nvPr>
        </p:nvSpPr>
        <p:spPr/>
        <p:txBody>
          <a:bodyPr/>
          <a:lstStyle/>
          <a:p>
            <a:pPr algn="ctr"/>
            <a:r>
              <a:rPr lang="en-US" dirty="0" smtClean="0"/>
              <a:t>Example (Continued)</a:t>
            </a:r>
            <a:endParaRPr lang="en-US" dirty="0"/>
          </a:p>
        </p:txBody>
      </p:sp>
      <p:sp>
        <p:nvSpPr>
          <p:cNvPr id="4" name="TextBox 3"/>
          <p:cNvSpPr txBox="1"/>
          <p:nvPr/>
        </p:nvSpPr>
        <p:spPr>
          <a:xfrm>
            <a:off x="5334000" y="1219200"/>
            <a:ext cx="3124200" cy="2246769"/>
          </a:xfrm>
          <a:prstGeom prst="rect">
            <a:avLst/>
          </a:prstGeom>
          <a:noFill/>
        </p:spPr>
        <p:txBody>
          <a:bodyPr wrap="square" rtlCol="0">
            <a:spAutoFit/>
          </a:bodyPr>
          <a:lstStyle/>
          <a:p>
            <a:r>
              <a:rPr lang="en-US" sz="2800" dirty="0" smtClean="0"/>
              <a:t>How many ways can he choose the students so that he has 3 boys and 2 girls?</a:t>
            </a:r>
            <a:endParaRPr lang="en-US" sz="2800" dirty="0"/>
          </a:p>
        </p:txBody>
      </p:sp>
      <p:graphicFrame>
        <p:nvGraphicFramePr>
          <p:cNvPr id="98307" name="Object 4"/>
          <p:cNvGraphicFramePr>
            <a:graphicFrameLocks noChangeAspect="1"/>
          </p:cNvGraphicFramePr>
          <p:nvPr/>
        </p:nvGraphicFramePr>
        <p:xfrm>
          <a:off x="4348163" y="4495800"/>
          <a:ext cx="4435475" cy="1216025"/>
        </p:xfrm>
        <a:graphic>
          <a:graphicData uri="http://schemas.openxmlformats.org/presentationml/2006/ole">
            <p:oleObj spid="_x0000_s103426" name="Equation" r:id="rId3" imgW="1574640" imgH="431640" progId="Equation.DSMT4">
              <p:embed/>
            </p:oleObj>
          </a:graphicData>
        </a:graphic>
      </p:graphicFrame>
      <p:graphicFrame>
        <p:nvGraphicFramePr>
          <p:cNvPr id="98308" name="Object 5"/>
          <p:cNvGraphicFramePr>
            <a:graphicFrameLocks noChangeAspect="1"/>
          </p:cNvGraphicFramePr>
          <p:nvPr/>
        </p:nvGraphicFramePr>
        <p:xfrm>
          <a:off x="5867400" y="5791200"/>
          <a:ext cx="1600200" cy="993775"/>
        </p:xfrm>
        <a:graphic>
          <a:graphicData uri="http://schemas.openxmlformats.org/presentationml/2006/ole">
            <p:oleObj spid="_x0000_s103427" name="Equation" r:id="rId4" imgW="634680" imgH="393480" progId="Equation.DSMT4">
              <p:embed/>
            </p:oleObj>
          </a:graphicData>
        </a:graphic>
      </p:graphicFrame>
      <p:sp>
        <p:nvSpPr>
          <p:cNvPr id="8" name="TextBox 7"/>
          <p:cNvSpPr txBox="1"/>
          <p:nvPr/>
        </p:nvSpPr>
        <p:spPr>
          <a:xfrm>
            <a:off x="4800600" y="1447800"/>
            <a:ext cx="381000" cy="369332"/>
          </a:xfrm>
          <a:prstGeom prst="rect">
            <a:avLst/>
          </a:prstGeom>
          <a:solidFill>
            <a:srgbClr val="00B050">
              <a:alpha val="54000"/>
            </a:srgbClr>
          </a:solidFill>
          <a:ln>
            <a:solidFill>
              <a:srgbClr val="00B0F0"/>
            </a:solidFill>
          </a:ln>
        </p:spPr>
        <p:txBody>
          <a:bodyPr wrap="square" rtlCol="0">
            <a:spAutoFit/>
          </a:bodyPr>
          <a:lstStyle/>
          <a:p>
            <a:r>
              <a:rPr lang="en-US" dirty="0" smtClean="0"/>
              <a:t>2</a:t>
            </a:r>
            <a:endParaRPr lang="en-US" dirty="0"/>
          </a:p>
        </p:txBody>
      </p:sp>
      <p:graphicFrame>
        <p:nvGraphicFramePr>
          <p:cNvPr id="100356" name="Object 4"/>
          <p:cNvGraphicFramePr>
            <a:graphicFrameLocks noChangeAspect="1"/>
          </p:cNvGraphicFramePr>
          <p:nvPr/>
        </p:nvGraphicFramePr>
        <p:xfrm>
          <a:off x="5738813" y="3657600"/>
          <a:ext cx="2038350" cy="571500"/>
        </p:xfrm>
        <a:graphic>
          <a:graphicData uri="http://schemas.openxmlformats.org/presentationml/2006/ole">
            <p:oleObj spid="_x0000_s103428" name="Equation" r:id="rId5" imgW="7236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5105400" y="4648200"/>
          <a:ext cx="3810000" cy="1767840"/>
        </p:xfrm>
        <a:graphic>
          <a:graphicData uri="http://schemas.openxmlformats.org/drawingml/2006/table">
            <a:tbl>
              <a:tblPr firstRow="1" bandRow="1">
                <a:tableStyleId>{5C22544A-7EE6-4342-B048-85BDC9FD1C3A}</a:tableStyleId>
              </a:tblPr>
              <a:tblGrid>
                <a:gridCol w="1905000"/>
                <a:gridCol w="1905000"/>
              </a:tblGrid>
              <a:tr h="332740">
                <a:tc>
                  <a:txBody>
                    <a:bodyPr/>
                    <a:lstStyle/>
                    <a:p>
                      <a:pPr algn="ctr"/>
                      <a:r>
                        <a:rPr lang="en-US" dirty="0" smtClean="0"/>
                        <a:t>Boys</a:t>
                      </a:r>
                      <a:endParaRPr lang="en-US" dirty="0"/>
                    </a:p>
                  </a:txBody>
                  <a:tcPr/>
                </a:tc>
                <a:tc>
                  <a:txBody>
                    <a:bodyPr/>
                    <a:lstStyle/>
                    <a:p>
                      <a:pPr algn="ctr"/>
                      <a:r>
                        <a:rPr lang="en-US" dirty="0" smtClean="0"/>
                        <a:t>Girls</a:t>
                      </a:r>
                      <a:endParaRPr lang="en-US" dirty="0"/>
                    </a:p>
                  </a:txBody>
                  <a:tcPr/>
                </a:tc>
              </a:tr>
              <a:tr h="332740">
                <a:tc>
                  <a:txBody>
                    <a:bodyPr/>
                    <a:lstStyle/>
                    <a:p>
                      <a:endParaRPr lang="en-US" sz="4000" dirty="0"/>
                    </a:p>
                  </a:txBody>
                  <a:tcPr/>
                </a:tc>
                <a:tc>
                  <a:txBody>
                    <a:bodyPr/>
                    <a:lstStyle/>
                    <a:p>
                      <a:endParaRPr lang="en-US" sz="4000" dirty="0"/>
                    </a:p>
                  </a:txBody>
                  <a:tcPr/>
                </a:tc>
              </a:tr>
              <a:tr h="332740">
                <a:tc>
                  <a:txBody>
                    <a:bodyPr/>
                    <a:lstStyle/>
                    <a:p>
                      <a:endParaRPr lang="en-US" sz="4000"/>
                    </a:p>
                  </a:txBody>
                  <a:tcPr/>
                </a:tc>
                <a:tc>
                  <a:txBody>
                    <a:bodyPr/>
                    <a:lstStyle/>
                    <a:p>
                      <a:endParaRPr lang="en-US" sz="4000" dirty="0"/>
                    </a:p>
                  </a:txBody>
                  <a:tcPr/>
                </a:tc>
              </a:tr>
            </a:tbl>
          </a:graphicData>
        </a:graphic>
      </p:graphicFrame>
      <p:graphicFrame>
        <p:nvGraphicFramePr>
          <p:cNvPr id="104453" name="Object 4"/>
          <p:cNvGraphicFramePr>
            <a:graphicFrameLocks noChangeAspect="1"/>
          </p:cNvGraphicFramePr>
          <p:nvPr/>
        </p:nvGraphicFramePr>
        <p:xfrm>
          <a:off x="5791200" y="5029200"/>
          <a:ext cx="715963" cy="642938"/>
        </p:xfrm>
        <a:graphic>
          <a:graphicData uri="http://schemas.openxmlformats.org/presentationml/2006/ole">
            <p:oleObj spid="_x0000_s104453" name="Equation" r:id="rId3" imgW="253800" imgH="228600" progId="Equation.DSMT4">
              <p:embed/>
            </p:oleObj>
          </a:graphicData>
        </a:graphic>
      </p:graphicFrame>
      <p:sp>
        <p:nvSpPr>
          <p:cNvPr id="2" name="Content Placeholder 1"/>
          <p:cNvSpPr>
            <a:spLocks noGrp="1"/>
          </p:cNvSpPr>
          <p:nvPr>
            <p:ph idx="1"/>
          </p:nvPr>
        </p:nvSpPr>
        <p:spPr>
          <a:xfrm>
            <a:off x="457200" y="1524000"/>
            <a:ext cx="3505200" cy="4483291"/>
          </a:xfrm>
          <a:solidFill>
            <a:schemeClr val="accent1">
              <a:alpha val="52000"/>
            </a:schemeClr>
          </a:solidFill>
          <a:ln>
            <a:solidFill>
              <a:srgbClr val="FF0000"/>
            </a:solidFill>
          </a:ln>
        </p:spPr>
        <p:txBody>
          <a:bodyPr>
            <a:normAutofit fontScale="85000" lnSpcReduction="20000"/>
          </a:bodyPr>
          <a:lstStyle/>
          <a:p>
            <a:r>
              <a:rPr lang="en-US" sz="2800" dirty="0" smtClean="0"/>
              <a:t>Having just won the lottery, Dr. </a:t>
            </a:r>
            <a:r>
              <a:rPr lang="en-US" sz="2800" dirty="0" err="1" smtClean="0"/>
              <a:t>Ferster</a:t>
            </a:r>
            <a:r>
              <a:rPr lang="en-US" sz="2800" dirty="0" smtClean="0"/>
              <a:t> has decided to choose 5 students at random from his Math 106 class, and fund their college education.  (Don’t worry, he already has </a:t>
            </a:r>
            <a:r>
              <a:rPr lang="en-US" sz="2800" dirty="0" err="1" smtClean="0"/>
              <a:t>Conor</a:t>
            </a:r>
            <a:r>
              <a:rPr lang="en-US" sz="2800" dirty="0" smtClean="0"/>
              <a:t> and Morgan covered… </a:t>
            </a:r>
            <a:r>
              <a:rPr lang="en-US" sz="2800" dirty="0" smtClean="0">
                <a:sym typeface="Wingdings" pitchFamily="2" charset="2"/>
              </a:rPr>
              <a:t>).  The class is comprised of 6 boys and 4 girls.</a:t>
            </a:r>
            <a:endParaRPr lang="en-US" sz="2800" dirty="0" smtClean="0"/>
          </a:p>
          <a:p>
            <a:endParaRPr lang="en-US" dirty="0"/>
          </a:p>
        </p:txBody>
      </p:sp>
      <p:sp>
        <p:nvSpPr>
          <p:cNvPr id="3" name="Title 2"/>
          <p:cNvSpPr>
            <a:spLocks noGrp="1"/>
          </p:cNvSpPr>
          <p:nvPr>
            <p:ph type="title"/>
          </p:nvPr>
        </p:nvSpPr>
        <p:spPr/>
        <p:txBody>
          <a:bodyPr/>
          <a:lstStyle/>
          <a:p>
            <a:pPr algn="ctr"/>
            <a:r>
              <a:rPr lang="en-US" dirty="0" smtClean="0"/>
              <a:t>Example (Continued)</a:t>
            </a:r>
            <a:endParaRPr lang="en-US" dirty="0"/>
          </a:p>
        </p:txBody>
      </p:sp>
      <p:sp>
        <p:nvSpPr>
          <p:cNvPr id="4" name="TextBox 3"/>
          <p:cNvSpPr txBox="1"/>
          <p:nvPr/>
        </p:nvSpPr>
        <p:spPr>
          <a:xfrm>
            <a:off x="5334000" y="1219200"/>
            <a:ext cx="3124200" cy="2246769"/>
          </a:xfrm>
          <a:prstGeom prst="rect">
            <a:avLst/>
          </a:prstGeom>
          <a:noFill/>
        </p:spPr>
        <p:txBody>
          <a:bodyPr wrap="square" rtlCol="0">
            <a:spAutoFit/>
          </a:bodyPr>
          <a:lstStyle/>
          <a:p>
            <a:r>
              <a:rPr lang="en-US" sz="2800" dirty="0" smtClean="0"/>
              <a:t>How many ways can he choose the students so that he has 3 boys and 2 girls?</a:t>
            </a:r>
            <a:endParaRPr lang="en-US" sz="2800" dirty="0"/>
          </a:p>
        </p:txBody>
      </p:sp>
      <p:graphicFrame>
        <p:nvGraphicFramePr>
          <p:cNvPr id="98307" name="Object 4"/>
          <p:cNvGraphicFramePr>
            <a:graphicFrameLocks noChangeAspect="1"/>
          </p:cNvGraphicFramePr>
          <p:nvPr/>
        </p:nvGraphicFramePr>
        <p:xfrm>
          <a:off x="7467600" y="5029200"/>
          <a:ext cx="715962" cy="644525"/>
        </p:xfrm>
        <a:graphic>
          <a:graphicData uri="http://schemas.openxmlformats.org/presentationml/2006/ole">
            <p:oleObj spid="_x0000_s104450" name="Equation" r:id="rId4" imgW="253800" imgH="228600" progId="Equation.DSMT4">
              <p:embed/>
            </p:oleObj>
          </a:graphicData>
        </a:graphic>
      </p:graphicFrame>
      <p:graphicFrame>
        <p:nvGraphicFramePr>
          <p:cNvPr id="98308" name="Object 5"/>
          <p:cNvGraphicFramePr>
            <a:graphicFrameLocks noChangeAspect="1"/>
          </p:cNvGraphicFramePr>
          <p:nvPr/>
        </p:nvGraphicFramePr>
        <p:xfrm>
          <a:off x="7696200" y="5867400"/>
          <a:ext cx="319087" cy="449262"/>
        </p:xfrm>
        <a:graphic>
          <a:graphicData uri="http://schemas.openxmlformats.org/presentationml/2006/ole">
            <p:oleObj spid="_x0000_s104451" name="Equation" r:id="rId5" imgW="126720" imgH="177480" progId="Equation.DSMT4">
              <p:embed/>
            </p:oleObj>
          </a:graphicData>
        </a:graphic>
      </p:graphicFrame>
      <p:sp>
        <p:nvSpPr>
          <p:cNvPr id="8" name="TextBox 7"/>
          <p:cNvSpPr txBox="1"/>
          <p:nvPr/>
        </p:nvSpPr>
        <p:spPr>
          <a:xfrm>
            <a:off x="4800600" y="1447800"/>
            <a:ext cx="381000" cy="369332"/>
          </a:xfrm>
          <a:prstGeom prst="rect">
            <a:avLst/>
          </a:prstGeom>
          <a:solidFill>
            <a:srgbClr val="00B050">
              <a:alpha val="54000"/>
            </a:srgbClr>
          </a:solidFill>
          <a:ln>
            <a:solidFill>
              <a:srgbClr val="00B0F0"/>
            </a:solidFill>
          </a:ln>
        </p:spPr>
        <p:txBody>
          <a:bodyPr wrap="square" rtlCol="0">
            <a:spAutoFit/>
          </a:bodyPr>
          <a:lstStyle/>
          <a:p>
            <a:r>
              <a:rPr lang="en-US" dirty="0" smtClean="0"/>
              <a:t>2</a:t>
            </a:r>
            <a:endParaRPr lang="en-US" dirty="0"/>
          </a:p>
        </p:txBody>
      </p:sp>
      <p:graphicFrame>
        <p:nvGraphicFramePr>
          <p:cNvPr id="100356" name="Object 4"/>
          <p:cNvGraphicFramePr>
            <a:graphicFrameLocks noChangeAspect="1"/>
          </p:cNvGraphicFramePr>
          <p:nvPr/>
        </p:nvGraphicFramePr>
        <p:xfrm>
          <a:off x="5095875" y="3657600"/>
          <a:ext cx="3325813" cy="571500"/>
        </p:xfrm>
        <a:graphic>
          <a:graphicData uri="http://schemas.openxmlformats.org/presentationml/2006/ole">
            <p:oleObj spid="_x0000_s104452" name="Equation" r:id="rId6" imgW="1180800" imgH="203040" progId="Equation.DSMT4">
              <p:embed/>
            </p:oleObj>
          </a:graphicData>
        </a:graphic>
      </p:graphicFrame>
      <p:graphicFrame>
        <p:nvGraphicFramePr>
          <p:cNvPr id="104454" name="Object 5"/>
          <p:cNvGraphicFramePr>
            <a:graphicFrameLocks noChangeAspect="1"/>
          </p:cNvGraphicFramePr>
          <p:nvPr/>
        </p:nvGraphicFramePr>
        <p:xfrm>
          <a:off x="5943600" y="5867400"/>
          <a:ext cx="511175" cy="449262"/>
        </p:xfrm>
        <a:graphic>
          <a:graphicData uri="http://schemas.openxmlformats.org/presentationml/2006/ole">
            <p:oleObj spid="_x0000_s104454" name="Equation" r:id="rId7" imgW="203040" imgH="177480" progId="Equation.DSMT4">
              <p:embed/>
            </p:oleObj>
          </a:graphicData>
        </a:graphic>
      </p:graphicFrame>
      <p:graphicFrame>
        <p:nvGraphicFramePr>
          <p:cNvPr id="13" name="Object 12"/>
          <p:cNvGraphicFramePr>
            <a:graphicFrameLocks noChangeAspect="1"/>
          </p:cNvGraphicFramePr>
          <p:nvPr/>
        </p:nvGraphicFramePr>
        <p:xfrm>
          <a:off x="6781800" y="5867400"/>
          <a:ext cx="514350" cy="685800"/>
        </p:xfrm>
        <a:graphic>
          <a:graphicData uri="http://schemas.openxmlformats.org/presentationml/2006/ole">
            <p:oleObj spid="_x0000_s104456" name="Equation" r:id="rId8" imgW="75960" imgH="101520" progId="Equation.DSMT4">
              <p:embed/>
            </p:oleObj>
          </a:graphicData>
        </a:graphic>
      </p:graphicFrame>
      <p:cxnSp>
        <p:nvCxnSpPr>
          <p:cNvPr id="15" name="Straight Arrow Connector 14"/>
          <p:cNvCxnSpPr/>
          <p:nvPr/>
        </p:nvCxnSpPr>
        <p:spPr>
          <a:xfrm flipH="1">
            <a:off x="4724400" y="6096000"/>
            <a:ext cx="990600" cy="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graphicFrame>
        <p:nvGraphicFramePr>
          <p:cNvPr id="104457" name="Object 5"/>
          <p:cNvGraphicFramePr>
            <a:graphicFrameLocks noChangeAspect="1"/>
          </p:cNvGraphicFramePr>
          <p:nvPr/>
        </p:nvGraphicFramePr>
        <p:xfrm>
          <a:off x="3962400" y="5943600"/>
          <a:ext cx="639763" cy="449263"/>
        </p:xfrm>
        <a:graphic>
          <a:graphicData uri="http://schemas.openxmlformats.org/presentationml/2006/ole">
            <p:oleObj spid="_x0000_s104457" name="Equation" r:id="rId9" imgW="25380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4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44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830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830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dissolve">
                                      <p:cBhvr>
                                        <p:cTn id="29" dur="500"/>
                                        <p:tgtEl>
                                          <p:spTgt spid="15"/>
                                        </p:tgtEl>
                                      </p:cBhvr>
                                    </p:animEffect>
                                  </p:childTnLst>
                                </p:cTn>
                              </p:par>
                              <p:par>
                                <p:cTn id="30" presetID="9" presetClass="entr" presetSubtype="0" fill="hold" nodeType="withEffect">
                                  <p:stCondLst>
                                    <p:cond delay="0"/>
                                  </p:stCondLst>
                                  <p:childTnLst>
                                    <p:set>
                                      <p:cBhvr>
                                        <p:cTn id="31" dur="1" fill="hold">
                                          <p:stCondLst>
                                            <p:cond delay="0"/>
                                          </p:stCondLst>
                                        </p:cTn>
                                        <p:tgtEl>
                                          <p:spTgt spid="104457"/>
                                        </p:tgtEl>
                                        <p:attrNameLst>
                                          <p:attrName>style.visibility</p:attrName>
                                        </p:attrNameLst>
                                      </p:cBhvr>
                                      <p:to>
                                        <p:strVal val="visible"/>
                                      </p:to>
                                    </p:set>
                                    <p:animEffect transition="in" filter="dissolve">
                                      <p:cBhvr>
                                        <p:cTn id="32" dur="500"/>
                                        <p:tgtEl>
                                          <p:spTgt spid="104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505200" cy="4483291"/>
          </a:xfrm>
          <a:solidFill>
            <a:schemeClr val="accent1">
              <a:alpha val="52000"/>
            </a:schemeClr>
          </a:solidFill>
          <a:ln>
            <a:solidFill>
              <a:srgbClr val="FF0000"/>
            </a:solidFill>
          </a:ln>
        </p:spPr>
        <p:txBody>
          <a:bodyPr>
            <a:normAutofit fontScale="85000" lnSpcReduction="20000"/>
          </a:bodyPr>
          <a:lstStyle/>
          <a:p>
            <a:r>
              <a:rPr lang="en-US" sz="2800" dirty="0" smtClean="0"/>
              <a:t>Having just won the lottery, Dr. </a:t>
            </a:r>
            <a:r>
              <a:rPr lang="en-US" sz="2800" dirty="0" err="1" smtClean="0"/>
              <a:t>Ferster</a:t>
            </a:r>
            <a:r>
              <a:rPr lang="en-US" sz="2800" dirty="0" smtClean="0"/>
              <a:t> has decided to choose 5 students at random from his Math 106 class, and fund their college education.  (Don’t worry, he already has </a:t>
            </a:r>
            <a:r>
              <a:rPr lang="en-US" sz="2800" dirty="0" err="1" smtClean="0"/>
              <a:t>Conor</a:t>
            </a:r>
            <a:r>
              <a:rPr lang="en-US" sz="2800" dirty="0" smtClean="0"/>
              <a:t> and Morgan covered… </a:t>
            </a:r>
            <a:r>
              <a:rPr lang="en-US" sz="2800" dirty="0" smtClean="0">
                <a:sym typeface="Wingdings" pitchFamily="2" charset="2"/>
              </a:rPr>
              <a:t>).  The class is comprised of 6 boys and 4 girls.</a:t>
            </a:r>
            <a:endParaRPr lang="en-US" sz="2800" dirty="0" smtClean="0"/>
          </a:p>
          <a:p>
            <a:endParaRPr lang="en-US" dirty="0"/>
          </a:p>
        </p:txBody>
      </p:sp>
      <p:sp>
        <p:nvSpPr>
          <p:cNvPr id="3" name="Title 2"/>
          <p:cNvSpPr>
            <a:spLocks noGrp="1"/>
          </p:cNvSpPr>
          <p:nvPr>
            <p:ph type="title"/>
          </p:nvPr>
        </p:nvSpPr>
        <p:spPr/>
        <p:txBody>
          <a:bodyPr/>
          <a:lstStyle/>
          <a:p>
            <a:pPr algn="ctr"/>
            <a:r>
              <a:rPr lang="en-US" dirty="0" smtClean="0"/>
              <a:t>Example (Continued)</a:t>
            </a:r>
            <a:endParaRPr lang="en-US" dirty="0"/>
          </a:p>
        </p:txBody>
      </p:sp>
      <p:sp>
        <p:nvSpPr>
          <p:cNvPr id="4" name="TextBox 3"/>
          <p:cNvSpPr txBox="1"/>
          <p:nvPr/>
        </p:nvSpPr>
        <p:spPr>
          <a:xfrm>
            <a:off x="5334000" y="1219200"/>
            <a:ext cx="3124200" cy="1938992"/>
          </a:xfrm>
          <a:prstGeom prst="rect">
            <a:avLst/>
          </a:prstGeom>
          <a:noFill/>
        </p:spPr>
        <p:txBody>
          <a:bodyPr wrap="square" rtlCol="0">
            <a:spAutoFit/>
          </a:bodyPr>
          <a:lstStyle/>
          <a:p>
            <a:r>
              <a:rPr lang="en-US" sz="2400" dirty="0" smtClean="0"/>
              <a:t>Find the probability that Dr. F. selects 3 boys and 2 girls when he selects his 5 students</a:t>
            </a:r>
            <a:endParaRPr lang="en-US" sz="2400" dirty="0"/>
          </a:p>
        </p:txBody>
      </p:sp>
      <p:sp>
        <p:nvSpPr>
          <p:cNvPr id="8" name="TextBox 7"/>
          <p:cNvSpPr txBox="1"/>
          <p:nvPr/>
        </p:nvSpPr>
        <p:spPr>
          <a:xfrm>
            <a:off x="4876800" y="1295400"/>
            <a:ext cx="381000" cy="369332"/>
          </a:xfrm>
          <a:prstGeom prst="rect">
            <a:avLst/>
          </a:prstGeom>
          <a:solidFill>
            <a:srgbClr val="00B050">
              <a:alpha val="54000"/>
            </a:srgbClr>
          </a:solidFill>
          <a:ln>
            <a:solidFill>
              <a:srgbClr val="00B0F0"/>
            </a:solidFill>
          </a:ln>
        </p:spPr>
        <p:txBody>
          <a:bodyPr wrap="square" rtlCol="0">
            <a:spAutoFit/>
          </a:bodyPr>
          <a:lstStyle/>
          <a:p>
            <a:r>
              <a:rPr lang="en-US" dirty="0" smtClean="0"/>
              <a:t>3</a:t>
            </a:r>
            <a:endParaRPr lang="en-US" dirty="0"/>
          </a:p>
        </p:txBody>
      </p:sp>
      <p:graphicFrame>
        <p:nvGraphicFramePr>
          <p:cNvPr id="100356" name="Object 4"/>
          <p:cNvGraphicFramePr>
            <a:graphicFrameLocks noChangeAspect="1"/>
          </p:cNvGraphicFramePr>
          <p:nvPr/>
        </p:nvGraphicFramePr>
        <p:xfrm>
          <a:off x="5181600" y="3429000"/>
          <a:ext cx="3325813" cy="571500"/>
        </p:xfrm>
        <a:graphic>
          <a:graphicData uri="http://schemas.openxmlformats.org/presentationml/2006/ole">
            <p:oleObj spid="_x0000_s105476" name="Equation" r:id="rId3" imgW="1180800" imgH="203040" progId="Equation.DSMT4">
              <p:embed/>
            </p:oleObj>
          </a:graphicData>
        </a:graphic>
      </p:graphicFrame>
      <p:graphicFrame>
        <p:nvGraphicFramePr>
          <p:cNvPr id="16" name="Object 15"/>
          <p:cNvGraphicFramePr>
            <a:graphicFrameLocks noChangeAspect="1"/>
          </p:cNvGraphicFramePr>
          <p:nvPr/>
        </p:nvGraphicFramePr>
        <p:xfrm>
          <a:off x="5029200" y="4267200"/>
          <a:ext cx="3562350" cy="990600"/>
        </p:xfrm>
        <a:graphic>
          <a:graphicData uri="http://schemas.openxmlformats.org/presentationml/2006/ole">
            <p:oleObj spid="_x0000_s105481" name="Equation" r:id="rId4" imgW="2374560" imgH="660240" progId="Equation.DSMT4">
              <p:embed/>
            </p:oleObj>
          </a:graphicData>
        </a:graphic>
      </p:graphicFrame>
      <p:graphicFrame>
        <p:nvGraphicFramePr>
          <p:cNvPr id="105482" name="Object 10"/>
          <p:cNvGraphicFramePr>
            <a:graphicFrameLocks noChangeAspect="1"/>
          </p:cNvGraphicFramePr>
          <p:nvPr/>
        </p:nvGraphicFramePr>
        <p:xfrm>
          <a:off x="4419600" y="5410200"/>
          <a:ext cx="4438650" cy="914400"/>
        </p:xfrm>
        <a:graphic>
          <a:graphicData uri="http://schemas.openxmlformats.org/presentationml/2006/ole">
            <p:oleObj spid="_x0000_s105482" name="Equation" r:id="rId5" imgW="2958840" imgH="609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5482"/>
                                        </p:tgtEl>
                                        <p:attrNameLst>
                                          <p:attrName>style.visibility</p:attrName>
                                        </p:attrNameLst>
                                      </p:cBhvr>
                                      <p:to>
                                        <p:strVal val="visible"/>
                                      </p:to>
                                    </p:set>
                                    <p:animEffect transition="in" filter="dissolve">
                                      <p:cBhvr>
                                        <p:cTn id="12" dur="500"/>
                                        <p:tgtEl>
                                          <p:spTgt spid="105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Wrapping Up</a:t>
            </a:r>
          </a:p>
        </p:txBody>
      </p:sp>
      <p:sp>
        <p:nvSpPr>
          <p:cNvPr id="3" name="Text Placeholder 2"/>
          <p:cNvSpPr>
            <a:spLocks noGrp="1"/>
          </p:cNvSpPr>
          <p:nvPr>
            <p:ph type="body" sz="quarter" idx="10"/>
          </p:nvPr>
        </p:nvSpPr>
        <p:spPr>
          <a:xfrm>
            <a:off x="381000" y="1411552"/>
            <a:ext cx="8382000" cy="3373231"/>
          </a:xfrm>
        </p:spPr>
        <p:txBody>
          <a:bodyPr/>
          <a:lstStyle/>
          <a:p>
            <a:r>
              <a:rPr lang="en-US" sz="2800" dirty="0" smtClean="0"/>
              <a:t>Thanks for your attention and participation.</a:t>
            </a:r>
          </a:p>
          <a:p>
            <a:pPr lvl="1"/>
            <a:r>
              <a:rPr lang="en-US" sz="2800" dirty="0" smtClean="0"/>
              <a:t>I know it’s not easy doing this after a full day with the “munchkins”.</a:t>
            </a:r>
          </a:p>
          <a:p>
            <a:r>
              <a:rPr lang="en-US" sz="2800" dirty="0" smtClean="0"/>
              <a:t>I hope that your year is off to a good start.</a:t>
            </a:r>
          </a:p>
          <a:p>
            <a:r>
              <a:rPr lang="en-US" sz="2800" dirty="0" smtClean="0"/>
              <a:t>If I can help in any way, don’t hesitate to shoot me an email, or give me a call.</a:t>
            </a:r>
          </a:p>
          <a:p>
            <a:endParaRPr lang="en-US" dirty="0"/>
          </a:p>
        </p:txBody>
      </p:sp>
      <p:pic>
        <p:nvPicPr>
          <p:cNvPr id="4" name="Picture 3" descr="thats all folks.jpg"/>
          <p:cNvPicPr>
            <a:picLocks noChangeAspect="1"/>
          </p:cNvPicPr>
          <p:nvPr/>
        </p:nvPicPr>
        <p:blipFill>
          <a:blip r:embed="rId3" cstate="print"/>
          <a:stretch>
            <a:fillRect/>
          </a:stretch>
        </p:blipFill>
        <p:spPr>
          <a:xfrm>
            <a:off x="3352800" y="4267200"/>
            <a:ext cx="2514600" cy="2571235"/>
          </a:xfrm>
          <a:prstGeom prst="rect">
            <a:avLst/>
          </a:prstGeom>
        </p:spPr>
      </p:pic>
      <p:pic>
        <p:nvPicPr>
          <p:cNvPr id="5" name="Thats All Folks.mp3">
            <a:hlinkClick r:id="" action="ppaction://media"/>
          </p:cNvPr>
          <p:cNvPicPr>
            <a:picLocks noRot="1" noChangeAspect="1"/>
          </p:cNvPicPr>
          <p:nvPr>
            <a:audioFile r:link="rId1"/>
          </p:nvPr>
        </p:nvPicPr>
        <p:blipFill>
          <a:blip r:embed="rId4" cstate="print"/>
          <a:stretch>
            <a:fillRect/>
          </a:stretch>
        </p:blipFill>
        <p:spPr>
          <a:xfrm>
            <a:off x="7315200" y="44196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42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4"/>
          <p:cNvSpPr>
            <a:spLocks noGrp="1" noChangeArrowheads="1"/>
          </p:cNvSpPr>
          <p:nvPr>
            <p:ph type="title"/>
          </p:nvPr>
        </p:nvSpPr>
        <p:spPr/>
        <p:txBody>
          <a:bodyPr/>
          <a:lstStyle/>
          <a:p>
            <a:pPr algn="ctr" eaLnBrk="1" hangingPunct="1">
              <a:defRPr/>
            </a:pPr>
            <a:r>
              <a:rPr lang="en-US" sz="3200" b="1" dirty="0" smtClean="0"/>
              <a:t>Fundamental Counting Principle </a:t>
            </a:r>
            <a:br>
              <a:rPr lang="en-US" sz="3200" b="1" dirty="0" smtClean="0"/>
            </a:br>
            <a:r>
              <a:rPr lang="en-US" sz="3200" b="1" dirty="0" smtClean="0"/>
              <a:t>for Multi-Step Experiments</a:t>
            </a:r>
          </a:p>
        </p:txBody>
      </p:sp>
      <p:sp>
        <p:nvSpPr>
          <p:cNvPr id="1028" name="Text Box 5"/>
          <p:cNvSpPr txBox="1">
            <a:spLocks noChangeArrowheads="1"/>
          </p:cNvSpPr>
          <p:nvPr/>
        </p:nvSpPr>
        <p:spPr bwMode="auto">
          <a:xfrm>
            <a:off x="914400" y="1752600"/>
            <a:ext cx="6629400" cy="3232150"/>
          </a:xfrm>
          <a:prstGeom prst="rect">
            <a:avLst/>
          </a:prstGeom>
          <a:noFill/>
          <a:ln w="9525">
            <a:noFill/>
            <a:miter lim="800000"/>
            <a:headEnd/>
            <a:tailEnd/>
          </a:ln>
        </p:spPr>
        <p:txBody>
          <a:bodyPr>
            <a:spAutoFit/>
          </a:bodyPr>
          <a:lstStyle/>
          <a:p>
            <a:pPr algn="l">
              <a:spcBef>
                <a:spcPct val="50000"/>
              </a:spcBef>
            </a:pPr>
            <a:r>
              <a:rPr lang="en-US" sz="2800" dirty="0"/>
              <a:t>If an experiment can be described as a sequence of k steps with n</a:t>
            </a:r>
            <a:r>
              <a:rPr lang="en-US" sz="2800" baseline="-25000" dirty="0"/>
              <a:t>1</a:t>
            </a:r>
            <a:r>
              <a:rPr lang="en-US" sz="2800" dirty="0"/>
              <a:t> possible outcomes on the fist step, n</a:t>
            </a:r>
            <a:r>
              <a:rPr lang="en-US" sz="2800" baseline="-25000" dirty="0"/>
              <a:t>2</a:t>
            </a:r>
            <a:r>
              <a:rPr lang="en-US" sz="2800" dirty="0"/>
              <a:t> possible outcomes on the second step, then the total number of possible outcomes for the experiment is given by:</a:t>
            </a:r>
          </a:p>
          <a:p>
            <a:pPr>
              <a:spcBef>
                <a:spcPct val="50000"/>
              </a:spcBef>
            </a:pPr>
            <a:endParaRPr lang="en-US" dirty="0"/>
          </a:p>
        </p:txBody>
      </p:sp>
      <p:graphicFrame>
        <p:nvGraphicFramePr>
          <p:cNvPr id="1026" name="Object 6"/>
          <p:cNvGraphicFramePr>
            <a:graphicFrameLocks noChangeAspect="1"/>
          </p:cNvGraphicFramePr>
          <p:nvPr>
            <p:ph idx="1"/>
          </p:nvPr>
        </p:nvGraphicFramePr>
        <p:xfrm>
          <a:off x="2362200" y="5105400"/>
          <a:ext cx="4572000" cy="1112838"/>
        </p:xfrm>
        <a:graphic>
          <a:graphicData uri="http://schemas.openxmlformats.org/presentationml/2006/ole">
            <p:oleObj spid="_x0000_s21506" name="Equation" r:id="rId3" imgW="939600" imgH="228600" progId="Equation.3">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en-US" b="1" dirty="0" smtClean="0"/>
              <a:t>Del, can you put that in other words??</a:t>
            </a:r>
            <a:endParaRPr lang="en-US" b="1" dirty="0"/>
          </a:p>
        </p:txBody>
      </p:sp>
      <p:sp>
        <p:nvSpPr>
          <p:cNvPr id="20483" name="Content Placeholder 2" descr="Rectangle: Click to edit Master text styles&#10;Second level&#10;Third level&#10;Fourth level&#10;Fifth level"/>
          <p:cNvSpPr>
            <a:spLocks noGrp="1"/>
          </p:cNvSpPr>
          <p:nvPr>
            <p:ph idx="1"/>
          </p:nvPr>
        </p:nvSpPr>
        <p:spPr/>
        <p:txBody>
          <a:bodyPr>
            <a:normAutofit/>
          </a:bodyPr>
          <a:lstStyle/>
          <a:p>
            <a:r>
              <a:rPr lang="en-US" sz="3200" dirty="0" smtClean="0"/>
              <a:t>Sure, it simply says that we multiply the number of ways that each component of the experiment can be achieved, and in so doing, calculate the TOTAL number of possible outcomes for the experiment.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4000" b="1" dirty="0" smtClean="0"/>
              <a:t>Let’s look at some Examples</a:t>
            </a:r>
            <a:endParaRPr lang="en-US" sz="4000" b="1" dirty="0"/>
          </a:p>
        </p:txBody>
      </p:sp>
      <p:sp>
        <p:nvSpPr>
          <p:cNvPr id="21507" name="Content Placeholder 2" descr="Rectangle: Click to edit Master text styles&#10;Second level&#10;Third level&#10;Fourth level&#10;Fifth level"/>
          <p:cNvSpPr>
            <a:spLocks noGrp="1"/>
          </p:cNvSpPr>
          <p:nvPr>
            <p:ph idx="1"/>
          </p:nvPr>
        </p:nvSpPr>
        <p:spPr/>
        <p:txBody>
          <a:bodyPr>
            <a:normAutofit/>
          </a:bodyPr>
          <a:lstStyle/>
          <a:p>
            <a:r>
              <a:rPr lang="en-US" sz="3600" dirty="0" smtClean="0"/>
              <a:t>Look out for things like whether outcomes can be repeated or not.</a:t>
            </a:r>
          </a:p>
          <a:p>
            <a:r>
              <a:rPr lang="en-US" sz="3600" dirty="0" smtClean="0"/>
              <a:t>Later on, we’ll hear the words “with replacement” and “without replacement”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Example #1</a:t>
            </a:r>
            <a:endParaRPr lang="en-US" b="1" dirty="0"/>
          </a:p>
        </p:txBody>
      </p:sp>
      <p:sp>
        <p:nvSpPr>
          <p:cNvPr id="22531" name="Content Placeholder 2" descr="Rectangle: Click to edit Master text styles&#10;Second level&#10;Third level&#10;Fourth level&#10;Fifth level"/>
          <p:cNvSpPr>
            <a:spLocks noGrp="1"/>
          </p:cNvSpPr>
          <p:nvPr>
            <p:ph idx="1"/>
          </p:nvPr>
        </p:nvSpPr>
        <p:spPr/>
        <p:txBody>
          <a:bodyPr>
            <a:normAutofit/>
          </a:bodyPr>
          <a:lstStyle/>
          <a:p>
            <a:r>
              <a:rPr lang="en-US" sz="3200" dirty="0" smtClean="0"/>
              <a:t>Del’s Deli (say that one 3 times really fast! </a:t>
            </a:r>
            <a:r>
              <a:rPr lang="en-US" sz="3200" dirty="0" smtClean="0">
                <a:sym typeface="Wingdings" pitchFamily="2" charset="2"/>
              </a:rPr>
              <a:t>) features 4 kinds of breads and 6 kinds of meats.  If your lunch sandwich consists of one type of bread, and one type of meat, how many different sandwiches could you build?</a:t>
            </a:r>
            <a:endParaRPr lang="en-US" sz="3200" dirty="0" smtClean="0"/>
          </a:p>
        </p:txBody>
      </p:sp>
      <p:graphicFrame>
        <p:nvGraphicFramePr>
          <p:cNvPr id="4" name="Object 3"/>
          <p:cNvGraphicFramePr>
            <a:graphicFrameLocks noChangeAspect="1"/>
          </p:cNvGraphicFramePr>
          <p:nvPr/>
        </p:nvGraphicFramePr>
        <p:xfrm>
          <a:off x="2514600" y="4800600"/>
          <a:ext cx="1752600" cy="1168400"/>
        </p:xfrm>
        <a:graphic>
          <a:graphicData uri="http://schemas.openxmlformats.org/presentationml/2006/ole">
            <p:oleObj spid="_x0000_s31746" name="Equation" r:id="rId3" imgW="266400" imgH="177480" progId="Equation.DSMT4">
              <p:embed/>
            </p:oleObj>
          </a:graphicData>
        </a:graphic>
      </p:graphicFrame>
      <p:graphicFrame>
        <p:nvGraphicFramePr>
          <p:cNvPr id="31747" name="Object 3"/>
          <p:cNvGraphicFramePr>
            <a:graphicFrameLocks noChangeAspect="1"/>
          </p:cNvGraphicFramePr>
          <p:nvPr/>
        </p:nvGraphicFramePr>
        <p:xfrm>
          <a:off x="4302125" y="4724400"/>
          <a:ext cx="4338638" cy="1335088"/>
        </p:xfrm>
        <a:graphic>
          <a:graphicData uri="http://schemas.openxmlformats.org/presentationml/2006/ole">
            <p:oleObj spid="_x0000_s31747" name="Equation" r:id="rId4" imgW="66024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1747"/>
                                        </p:tgtEl>
                                        <p:attrNameLst>
                                          <p:attrName>style.visibility</p:attrName>
                                        </p:attrNameLst>
                                      </p:cBhvr>
                                      <p:to>
                                        <p:strVal val="visible"/>
                                      </p:to>
                                    </p:set>
                                    <p:animEffect transition="in" filter="slide(fromBottom)">
                                      <p:cBhvr>
                                        <p:cTn id="12" dur="5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smtClean="0"/>
              <a:t>Example #2</a:t>
            </a:r>
            <a:endParaRPr lang="en-US" b="1" dirty="0"/>
          </a:p>
        </p:txBody>
      </p:sp>
      <p:sp>
        <p:nvSpPr>
          <p:cNvPr id="23555" name="Content Placeholder 2" descr="Rectangle: Click to edit Master text styles&#10;Second level&#10;Third level&#10;Fourth level&#10;Fifth level"/>
          <p:cNvSpPr>
            <a:spLocks noGrp="1"/>
          </p:cNvSpPr>
          <p:nvPr>
            <p:ph idx="1"/>
          </p:nvPr>
        </p:nvSpPr>
        <p:spPr>
          <a:xfrm>
            <a:off x="762000" y="1600200"/>
            <a:ext cx="7772400" cy="4114800"/>
          </a:xfrm>
        </p:spPr>
        <p:txBody>
          <a:bodyPr>
            <a:normAutofit lnSpcReduction="10000"/>
          </a:bodyPr>
          <a:lstStyle/>
          <a:p>
            <a:r>
              <a:rPr lang="en-US" sz="2800" dirty="0" smtClean="0"/>
              <a:t>Always looking to expand its offerings, Del’s Deli adds Cheese to its menu.</a:t>
            </a:r>
          </a:p>
          <a:p>
            <a:pPr>
              <a:buFont typeface="Wingdings" pitchFamily="2" charset="2"/>
              <a:buNone/>
            </a:pPr>
            <a:r>
              <a:rPr lang="en-US" sz="2800" dirty="0" smtClean="0"/>
              <a:t> (</a:t>
            </a:r>
            <a:r>
              <a:rPr lang="en-US" sz="2800" dirty="0" smtClean="0">
                <a:solidFill>
                  <a:srgbClr val="00B050"/>
                </a:solidFill>
              </a:rPr>
              <a:t>yes, Packers fans, you can now get your cheese-on at Del’s Deli!)</a:t>
            </a:r>
          </a:p>
          <a:p>
            <a:pPr>
              <a:buFont typeface="Wingdings" pitchFamily="2" charset="2"/>
              <a:buNone/>
            </a:pPr>
            <a:r>
              <a:rPr lang="en-US" sz="2800" dirty="0" smtClean="0"/>
              <a:t>Customers can now choose from 4 kinds of bread, 6 kinds of meat, and 5 kinds of cheese.  How many sandwiches that consist of one kind of bread, one kind of meat, and one kind of cheese can be constructed?</a:t>
            </a:r>
          </a:p>
        </p:txBody>
      </p:sp>
      <p:pic>
        <p:nvPicPr>
          <p:cNvPr id="23556" name="Picture 2"/>
          <p:cNvPicPr>
            <a:picLocks noChangeAspect="1" noChangeArrowheads="1"/>
          </p:cNvPicPr>
          <p:nvPr/>
        </p:nvPicPr>
        <p:blipFill>
          <a:blip r:embed="rId3" cstate="print"/>
          <a:srcRect/>
          <a:stretch>
            <a:fillRect/>
          </a:stretch>
        </p:blipFill>
        <p:spPr bwMode="auto">
          <a:xfrm>
            <a:off x="7315200" y="304800"/>
            <a:ext cx="1143000" cy="1143000"/>
          </a:xfrm>
          <a:prstGeom prst="rect">
            <a:avLst/>
          </a:prstGeom>
          <a:noFill/>
          <a:ln w="12700">
            <a:noFill/>
            <a:miter lim="800000"/>
            <a:headEnd type="none" w="sm" len="sm"/>
            <a:tailEnd type="none" w="sm" len="sm"/>
          </a:ln>
        </p:spPr>
      </p:pic>
      <p:graphicFrame>
        <p:nvGraphicFramePr>
          <p:cNvPr id="32771" name="Object 3"/>
          <p:cNvGraphicFramePr>
            <a:graphicFrameLocks noChangeAspect="1"/>
          </p:cNvGraphicFramePr>
          <p:nvPr/>
        </p:nvGraphicFramePr>
        <p:xfrm>
          <a:off x="1600200" y="5486400"/>
          <a:ext cx="2752725" cy="1168400"/>
        </p:xfrm>
        <a:graphic>
          <a:graphicData uri="http://schemas.openxmlformats.org/presentationml/2006/ole">
            <p:oleObj spid="_x0000_s32771" name="Equation" r:id="rId4" imgW="419040" imgH="177480" progId="Equation.DSMT4">
              <p:embed/>
            </p:oleObj>
          </a:graphicData>
        </a:graphic>
      </p:graphicFrame>
      <p:graphicFrame>
        <p:nvGraphicFramePr>
          <p:cNvPr id="32772" name="Object 4"/>
          <p:cNvGraphicFramePr>
            <a:graphicFrameLocks noChangeAspect="1"/>
          </p:cNvGraphicFramePr>
          <p:nvPr/>
        </p:nvGraphicFramePr>
        <p:xfrm>
          <a:off x="4191000" y="5522913"/>
          <a:ext cx="4756150" cy="1335087"/>
        </p:xfrm>
        <a:graphic>
          <a:graphicData uri="http://schemas.openxmlformats.org/presentationml/2006/ole">
            <p:oleObj spid="_x0000_s32772" name="Equation" r:id="rId5" imgW="7236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2771"/>
                                        </p:tgtEl>
                                        <p:attrNameLst>
                                          <p:attrName>style.visibility</p:attrName>
                                        </p:attrNameLst>
                                      </p:cBhvr>
                                      <p:to>
                                        <p:strVal val="visible"/>
                                      </p:to>
                                    </p:set>
                                    <p:animEffect transition="in" filter="dissolve">
                                      <p:cBhvr>
                                        <p:cTn id="7" dur="500"/>
                                        <p:tgtEl>
                                          <p:spTgt spid="3277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2772"/>
                                        </p:tgtEl>
                                        <p:attrNameLst>
                                          <p:attrName>style.visibility</p:attrName>
                                        </p:attrNameLst>
                                      </p:cBhvr>
                                      <p:to>
                                        <p:strVal val="visible"/>
                                      </p:to>
                                    </p:set>
                                    <p:animEffect transition="in" filter="slide(fromBottom)">
                                      <p:cBhvr>
                                        <p:cTn id="12" dur="5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229</TotalTime>
  <Words>2106</Words>
  <Application>Microsoft Office PowerPoint</Application>
  <PresentationFormat>On-screen Show (4:3)</PresentationFormat>
  <Paragraphs>208</Paragraphs>
  <Slides>47</Slides>
  <Notes>7</Notes>
  <HiddenSlides>0</HiddenSlides>
  <MMClips>3</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47</vt:i4>
      </vt:variant>
    </vt:vector>
  </HeadingPairs>
  <TitlesOfParts>
    <vt:vector size="50" baseType="lpstr">
      <vt:lpstr>Concourse</vt:lpstr>
      <vt:lpstr>Equation</vt:lpstr>
      <vt:lpstr>MathType 6.0 Equation</vt:lpstr>
      <vt:lpstr>Breakout Session #1 Conditional and Combinatorial Probability</vt:lpstr>
      <vt:lpstr>What’s in store for today’s session?</vt:lpstr>
      <vt:lpstr>Aren’t these kids cute! </vt:lpstr>
      <vt:lpstr>The Fundamental Counting Principle  Essential Question</vt:lpstr>
      <vt:lpstr>Fundamental Counting Principle  for Multi-Step Experiments</vt:lpstr>
      <vt:lpstr>Del, can you put that in other words??</vt:lpstr>
      <vt:lpstr>Let’s look at some Examples</vt:lpstr>
      <vt:lpstr>Example #1</vt:lpstr>
      <vt:lpstr>Example #2</vt:lpstr>
      <vt:lpstr>Let’s look at some more challenging problem types.</vt:lpstr>
      <vt:lpstr>Example 3</vt:lpstr>
      <vt:lpstr>Example 4</vt:lpstr>
      <vt:lpstr>ET Phone home Example 5</vt:lpstr>
      <vt:lpstr>ET Phone home Example 6</vt:lpstr>
      <vt:lpstr>PERMUTATIONS</vt:lpstr>
      <vt:lpstr>PERMUTATIONS</vt:lpstr>
      <vt:lpstr>A formula for Permutations, and an introduction to FACTORIAL notation</vt:lpstr>
      <vt:lpstr>A Note or 2 about factorials</vt:lpstr>
      <vt:lpstr>Slide 19</vt:lpstr>
      <vt:lpstr>Solution to Permutation  Example #1</vt:lpstr>
      <vt:lpstr>Permutation Example #2</vt:lpstr>
      <vt:lpstr>Solution to Permutation  Example #2</vt:lpstr>
      <vt:lpstr>Combinations</vt:lpstr>
      <vt:lpstr>COMBINATIONS</vt:lpstr>
      <vt:lpstr>A formula for Combinations</vt:lpstr>
      <vt:lpstr>Combination Example #1</vt:lpstr>
      <vt:lpstr>Solution to Permutation  Example #2</vt:lpstr>
      <vt:lpstr>Combination Example #2</vt:lpstr>
      <vt:lpstr>Solution to Permutation  Example #2</vt:lpstr>
      <vt:lpstr>PROBABILITY</vt:lpstr>
      <vt:lpstr>Probability</vt:lpstr>
      <vt:lpstr>Probability Example #1</vt:lpstr>
      <vt:lpstr>Using a Tree Diagram</vt:lpstr>
      <vt:lpstr>Kinds of probability</vt:lpstr>
      <vt:lpstr>Classical Probability</vt:lpstr>
      <vt:lpstr>EXAMPLE</vt:lpstr>
      <vt:lpstr>Empirical Probability</vt:lpstr>
      <vt:lpstr>EXAMPLE</vt:lpstr>
      <vt:lpstr>Solution</vt:lpstr>
      <vt:lpstr>Combining Everything</vt:lpstr>
      <vt:lpstr>Probability Example </vt:lpstr>
      <vt:lpstr>Example (Continued)</vt:lpstr>
      <vt:lpstr>Example (Continued)</vt:lpstr>
      <vt:lpstr>Example (Continued)</vt:lpstr>
      <vt:lpstr>Example (Continued)</vt:lpstr>
      <vt:lpstr>Example (Continued)</vt:lpstr>
      <vt:lpstr>Wrapping Up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Breakout Session #1 Conditional and Combinatorial Probability</dc:title>
  <dc:creator>Del</dc:creator>
  <cp:lastModifiedBy>Den</cp:lastModifiedBy>
  <cp:revision>33</cp:revision>
  <dcterms:created xsi:type="dcterms:W3CDTF">2015-09-07T14:28:58Z</dcterms:created>
  <dcterms:modified xsi:type="dcterms:W3CDTF">2015-09-12T12:42:27Z</dcterms:modified>
</cp:coreProperties>
</file>