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257" r:id="rId2"/>
    <p:sldId id="258" r:id="rId3"/>
    <p:sldId id="259" r:id="rId4"/>
    <p:sldId id="263" r:id="rId5"/>
    <p:sldId id="265" r:id="rId6"/>
    <p:sldId id="266" r:id="rId7"/>
    <p:sldId id="268" r:id="rId8"/>
    <p:sldId id="269" r:id="rId9"/>
    <p:sldId id="271" r:id="rId10"/>
    <p:sldId id="272" r:id="rId11"/>
    <p:sldId id="274" r:id="rId12"/>
    <p:sldId id="275" r:id="rId13"/>
    <p:sldId id="273"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9" r:id="rId40"/>
    <p:sldId id="301" r:id="rId41"/>
    <p:sldId id="302" r:id="rId42"/>
    <p:sldId id="303" r:id="rId43"/>
    <p:sldId id="304" r:id="rId44"/>
    <p:sldId id="305" r:id="rId45"/>
    <p:sldId id="307" r:id="rId46"/>
    <p:sldId id="308" r:id="rId47"/>
    <p:sldId id="310" r:id="rId48"/>
    <p:sldId id="311" r:id="rId49"/>
    <p:sldId id="312" r:id="rId50"/>
    <p:sldId id="314" r:id="rId51"/>
    <p:sldId id="315" r:id="rId52"/>
    <p:sldId id="316" r:id="rId53"/>
    <p:sldId id="333" r:id="rId54"/>
    <p:sldId id="318" r:id="rId55"/>
    <p:sldId id="319" r:id="rId56"/>
    <p:sldId id="330" r:id="rId57"/>
    <p:sldId id="328" r:id="rId58"/>
    <p:sldId id="331" r:id="rId59"/>
    <p:sldId id="332" r:id="rId60"/>
    <p:sldId id="334" r:id="rId61"/>
    <p:sldId id="335" r:id="rId62"/>
    <p:sldId id="336" r:id="rId63"/>
    <p:sldId id="337" r:id="rId64"/>
    <p:sldId id="338"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356" y="-3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3.wmf"/><Relationship Id="rId1" Type="http://schemas.openxmlformats.org/officeDocument/2006/relationships/image" Target="../media/image2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5" Type="http://schemas.openxmlformats.org/officeDocument/2006/relationships/image" Target="../media/image30.wmf"/><Relationship Id="rId4"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23.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4" Type="http://schemas.openxmlformats.org/officeDocument/2006/relationships/image" Target="../media/image46.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3.wmf"/><Relationship Id="rId5" Type="http://schemas.openxmlformats.org/officeDocument/2006/relationships/image" Target="../media/image50.wmf"/><Relationship Id="rId4" Type="http://schemas.openxmlformats.org/officeDocument/2006/relationships/image" Target="../media/image4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6.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image" Target="../media/image70.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80.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 Id="rId5" Type="http://schemas.openxmlformats.org/officeDocument/2006/relationships/image" Target="../media/image85.wmf"/><Relationship Id="rId4" Type="http://schemas.openxmlformats.org/officeDocument/2006/relationships/image" Target="../media/image84.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 Id="rId4" Type="http://schemas.openxmlformats.org/officeDocument/2006/relationships/image" Target="../media/image8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0.wmf"/><Relationship Id="rId5" Type="http://schemas.openxmlformats.org/officeDocument/2006/relationships/image" Target="../media/image18.wmf"/><Relationship Id="rId4"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0.wmf"/><Relationship Id="rId4"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91AC1A-64B7-4FBD-95B6-39AFBF299609}" type="datetimeFigureOut">
              <a:rPr lang="en-US" smtClean="0"/>
              <a:pPr/>
              <a:t>10/12/2013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709B73-BACA-497E-8E8E-660FC27C969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10/12/2013 10:02 AM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(4+2x)(2+2x)-(4)(2)=7</a:t>
            </a:r>
            <a:endParaRPr lang="en-US" dirty="0"/>
          </a:p>
        </p:txBody>
      </p:sp>
      <p:sp>
        <p:nvSpPr>
          <p:cNvPr id="4" name="Slide Number Placeholder 3"/>
          <p:cNvSpPr>
            <a:spLocks noGrp="1"/>
          </p:cNvSpPr>
          <p:nvPr>
            <p:ph type="sldNum" sz="quarter" idx="10"/>
          </p:nvPr>
        </p:nvSpPr>
        <p:spPr/>
        <p:txBody>
          <a:bodyPr/>
          <a:lstStyle/>
          <a:p>
            <a:fld id="{3B709B73-BACA-497E-8E8E-660FC27C9697}" type="slidenum">
              <a:rPr lang="en-US" smtClean="0"/>
              <a:pPr/>
              <a:t>63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accent1"/>
                    </a:gs>
                    <a:gs pos="86000">
                      <a:srgbClr val="FFFF99"/>
                    </a:gs>
                    <a:gs pos="86000">
                      <a:srgbClr val="F6AE1E"/>
                    </a:gs>
                  </a:gsLst>
                  <a:lin ang="5400000" scaled="0"/>
                  <a:tileRect/>
                </a:gra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accent1"/>
              </a:gs>
              <a:gs pos="8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bg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bg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3.xml"/><Relationship Id="rId1" Type="http://schemas.openxmlformats.org/officeDocument/2006/relationships/vmlDrawing" Target="../drawings/vmlDrawing8.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3.xml"/><Relationship Id="rId1" Type="http://schemas.openxmlformats.org/officeDocument/2006/relationships/vmlDrawing" Target="../drawings/vmlDrawing9.vml"/></Relationships>
</file>

<file path=ppt/slides/_rels/slide2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4.xml"/><Relationship Id="rId1" Type="http://schemas.openxmlformats.org/officeDocument/2006/relationships/vmlDrawing" Target="../drawings/vmlDrawing10.vml"/><Relationship Id="rId4" Type="http://schemas.openxmlformats.org/officeDocument/2006/relationships/oleObject" Target="../embeddings/oleObject24.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4.xml"/><Relationship Id="rId1" Type="http://schemas.openxmlformats.org/officeDocument/2006/relationships/vmlDrawing" Target="../drawings/vmlDrawing11.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8.bin"/><Relationship Id="rId7" Type="http://schemas.openxmlformats.org/officeDocument/2006/relationships/oleObject" Target="../embeddings/oleObject32.bin"/><Relationship Id="rId2" Type="http://schemas.openxmlformats.org/officeDocument/2006/relationships/slideLayout" Target="../slideLayouts/slideLayout4.xml"/><Relationship Id="rId1" Type="http://schemas.openxmlformats.org/officeDocument/2006/relationships/vmlDrawing" Target="../drawings/vmlDrawing12.vml"/><Relationship Id="rId6" Type="http://schemas.openxmlformats.org/officeDocument/2006/relationships/oleObject" Target="../embeddings/oleObject31.bin"/><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3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slideLayout" Target="../slideLayouts/slideLayout4.xml"/><Relationship Id="rId1" Type="http://schemas.openxmlformats.org/officeDocument/2006/relationships/vmlDrawing" Target="../drawings/vmlDrawing13.vml"/><Relationship Id="rId4" Type="http://schemas.openxmlformats.org/officeDocument/2006/relationships/oleObject" Target="../embeddings/oleObject33.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4.xml"/><Relationship Id="rId1" Type="http://schemas.openxmlformats.org/officeDocument/2006/relationships/vmlDrawing" Target="../drawings/vmlDrawing14.vml"/><Relationship Id="rId4" Type="http://schemas.openxmlformats.org/officeDocument/2006/relationships/oleObject" Target="../embeddings/oleObject35.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4.xml"/><Relationship Id="rId1" Type="http://schemas.openxmlformats.org/officeDocument/2006/relationships/vmlDrawing" Target="../drawings/vmlDrawing15.vml"/><Relationship Id="rId4" Type="http://schemas.openxmlformats.org/officeDocument/2006/relationships/oleObject" Target="../embeddings/oleObject37.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4.xml"/><Relationship Id="rId1" Type="http://schemas.openxmlformats.org/officeDocument/2006/relationships/vmlDrawing" Target="../drawings/vmlDrawing16.v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4.xml"/><Relationship Id="rId1" Type="http://schemas.openxmlformats.org/officeDocument/2006/relationships/vmlDrawing" Target="../drawings/vmlDrawing17.vml"/><Relationship Id="rId6" Type="http://schemas.openxmlformats.org/officeDocument/2006/relationships/oleObject" Target="../embeddings/oleObject42.bin"/><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4.xml"/><Relationship Id="rId1" Type="http://schemas.openxmlformats.org/officeDocument/2006/relationships/vmlDrawing" Target="../drawings/vmlDrawing18.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4.xml"/><Relationship Id="rId1" Type="http://schemas.openxmlformats.org/officeDocument/2006/relationships/vmlDrawing" Target="../drawings/vmlDrawing19.vml"/><Relationship Id="rId6" Type="http://schemas.openxmlformats.org/officeDocument/2006/relationships/oleObject" Target="../embeddings/oleObject47.bin"/><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4.xml"/><Relationship Id="rId1" Type="http://schemas.openxmlformats.org/officeDocument/2006/relationships/vmlDrawing" Target="../drawings/vmlDrawing20.vml"/><Relationship Id="rId4" Type="http://schemas.openxmlformats.org/officeDocument/2006/relationships/oleObject" Target="../embeddings/oleObject49.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4.xml"/><Relationship Id="rId1" Type="http://schemas.openxmlformats.org/officeDocument/2006/relationships/vmlDrawing" Target="../drawings/vmlDrawing21.vml"/><Relationship Id="rId6" Type="http://schemas.openxmlformats.org/officeDocument/2006/relationships/oleObject" Target="../embeddings/oleObject53.bin"/><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4.bin"/><Relationship Id="rId7" Type="http://schemas.openxmlformats.org/officeDocument/2006/relationships/oleObject" Target="../embeddings/oleObject58.bin"/><Relationship Id="rId2" Type="http://schemas.openxmlformats.org/officeDocument/2006/relationships/slideLayout" Target="../slideLayouts/slideLayout4.xml"/><Relationship Id="rId1" Type="http://schemas.openxmlformats.org/officeDocument/2006/relationships/vmlDrawing" Target="../drawings/vmlDrawing22.vml"/><Relationship Id="rId6" Type="http://schemas.openxmlformats.org/officeDocument/2006/relationships/oleObject" Target="../embeddings/oleObject57.bin"/><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4.xml"/><Relationship Id="rId1" Type="http://schemas.openxmlformats.org/officeDocument/2006/relationships/vmlDrawing" Target="../drawings/vmlDrawing23.vml"/><Relationship Id="rId4" Type="http://schemas.openxmlformats.org/officeDocument/2006/relationships/oleObject" Target="../embeddings/oleObject60.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4.xml"/><Relationship Id="rId1" Type="http://schemas.openxmlformats.org/officeDocument/2006/relationships/vmlDrawing" Target="../drawings/vmlDrawing24.v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4.xml"/><Relationship Id="rId1" Type="http://schemas.openxmlformats.org/officeDocument/2006/relationships/vmlDrawing" Target="../drawings/vmlDrawing25.vml"/><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4.xml"/><Relationship Id="rId1" Type="http://schemas.openxmlformats.org/officeDocument/2006/relationships/vmlDrawing" Target="../drawings/vmlDrawing26.vml"/><Relationship Id="rId4" Type="http://schemas.openxmlformats.org/officeDocument/2006/relationships/image" Target="../media/image58.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3.xml"/><Relationship Id="rId1" Type="http://schemas.openxmlformats.org/officeDocument/2006/relationships/vmlDrawing" Target="../drawings/vmlDrawing27.vml"/><Relationship Id="rId5" Type="http://schemas.openxmlformats.org/officeDocument/2006/relationships/oleObject" Target="../embeddings/oleObject68.bin"/><Relationship Id="rId4" Type="http://schemas.openxmlformats.org/officeDocument/2006/relationships/oleObject" Target="../embeddings/oleObject67.bin"/></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3.xml"/><Relationship Id="rId1" Type="http://schemas.openxmlformats.org/officeDocument/2006/relationships/vmlDrawing" Target="../drawings/vmlDrawing28.vml"/><Relationship Id="rId6" Type="http://schemas.openxmlformats.org/officeDocument/2006/relationships/oleObject" Target="../embeddings/oleObject72.bin"/><Relationship Id="rId5" Type="http://schemas.openxmlformats.org/officeDocument/2006/relationships/oleObject" Target="../embeddings/oleObject71.bin"/><Relationship Id="rId4" Type="http://schemas.openxmlformats.org/officeDocument/2006/relationships/oleObject" Target="../embeddings/oleObject70.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3.xml"/><Relationship Id="rId1" Type="http://schemas.openxmlformats.org/officeDocument/2006/relationships/vmlDrawing" Target="../drawings/vmlDrawing29.vml"/><Relationship Id="rId5" Type="http://schemas.openxmlformats.org/officeDocument/2006/relationships/oleObject" Target="../embeddings/oleObject75.bin"/><Relationship Id="rId4" Type="http://schemas.openxmlformats.org/officeDocument/2006/relationships/oleObject" Target="../embeddings/oleObject74.bin"/></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3.xml"/><Relationship Id="rId1" Type="http://schemas.openxmlformats.org/officeDocument/2006/relationships/vmlDrawing" Target="../drawings/vmlDrawing30.vml"/><Relationship Id="rId4" Type="http://schemas.openxmlformats.org/officeDocument/2006/relationships/oleObject" Target="../embeddings/oleObject77.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3.xml"/><Relationship Id="rId1" Type="http://schemas.openxmlformats.org/officeDocument/2006/relationships/vmlDrawing" Target="../drawings/vmlDrawing31.vml"/><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3.xml"/><Relationship Id="rId1" Type="http://schemas.openxmlformats.org/officeDocument/2006/relationships/vmlDrawing" Target="../drawings/vmlDrawing32.vml"/><Relationship Id="rId4" Type="http://schemas.openxmlformats.org/officeDocument/2006/relationships/oleObject" Target="../embeddings/oleObject82.bin"/></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3.xml"/><Relationship Id="rId1" Type="http://schemas.openxmlformats.org/officeDocument/2006/relationships/vmlDrawing" Target="../drawings/vmlDrawing33.vml"/><Relationship Id="rId5" Type="http://schemas.openxmlformats.org/officeDocument/2006/relationships/oleObject" Target="../embeddings/oleObject85.bin"/><Relationship Id="rId4" Type="http://schemas.openxmlformats.org/officeDocument/2006/relationships/oleObject" Target="../embeddings/oleObject84.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3.xml"/><Relationship Id="rId1" Type="http://schemas.openxmlformats.org/officeDocument/2006/relationships/vmlDrawing" Target="../drawings/vmlDrawing34.vml"/><Relationship Id="rId4" Type="http://schemas.openxmlformats.org/officeDocument/2006/relationships/oleObject" Target="../embeddings/oleObject87.bin"/></Relationships>
</file>

<file path=ppt/slides/_rels/slide6.xml.rels><?xml version="1.0" encoding="UTF-8" standalone="yes"?>
<Relationships xmlns="http://schemas.openxmlformats.org/package/2006/relationships"><Relationship Id="rId2" Type="http://schemas.openxmlformats.org/officeDocument/2006/relationships/hyperlink" Target="http://www.explorelearning.com/" TargetMode="Externa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88.bin"/><Relationship Id="rId7" Type="http://schemas.openxmlformats.org/officeDocument/2006/relationships/oleObject" Target="../embeddings/oleObject92.bin"/><Relationship Id="rId2" Type="http://schemas.openxmlformats.org/officeDocument/2006/relationships/slideLayout" Target="../slideLayouts/slideLayout3.xml"/><Relationship Id="rId1" Type="http://schemas.openxmlformats.org/officeDocument/2006/relationships/vmlDrawing" Target="../drawings/vmlDrawing35.vml"/><Relationship Id="rId6" Type="http://schemas.openxmlformats.org/officeDocument/2006/relationships/oleObject" Target="../embeddings/oleObject91.bin"/><Relationship Id="rId5" Type="http://schemas.openxmlformats.org/officeDocument/2006/relationships/oleObject" Target="../embeddings/oleObject90.bin"/><Relationship Id="rId4" Type="http://schemas.openxmlformats.org/officeDocument/2006/relationships/oleObject" Target="../embeddings/oleObject89.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93.bin"/><Relationship Id="rId7" Type="http://schemas.openxmlformats.org/officeDocument/2006/relationships/oleObject" Target="../embeddings/oleObject97.bin"/><Relationship Id="rId2" Type="http://schemas.openxmlformats.org/officeDocument/2006/relationships/slideLayout" Target="../slideLayouts/slideLayout3.xml"/><Relationship Id="rId1" Type="http://schemas.openxmlformats.org/officeDocument/2006/relationships/vmlDrawing" Target="../drawings/vmlDrawing36.vml"/><Relationship Id="rId6" Type="http://schemas.openxmlformats.org/officeDocument/2006/relationships/oleObject" Target="../embeddings/oleObject96.bin"/><Relationship Id="rId5" Type="http://schemas.openxmlformats.org/officeDocument/2006/relationships/oleObject" Target="../embeddings/oleObject95.bin"/><Relationship Id="rId4" Type="http://schemas.openxmlformats.org/officeDocument/2006/relationships/oleObject" Target="../embeddings/oleObject94.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slideLayout" Target="../slideLayouts/slideLayout3.xml"/><Relationship Id="rId1" Type="http://schemas.openxmlformats.org/officeDocument/2006/relationships/audio" Target="file:///F:\1%20monthly%20breakout%20meetings%202013\Sept%20meeting%20(graphical%20statistics)\Thats%20All%20Folks.mp3" TargetMode="External"/><Relationship Id="rId4" Type="http://schemas.openxmlformats.org/officeDocument/2006/relationships/image" Target="../media/image9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6"/>
                </a:solidFill>
              </a:rPr>
              <a:t>Breakout Session #2</a:t>
            </a:r>
            <a:br>
              <a:rPr lang="en-US" dirty="0" smtClean="0">
                <a:solidFill>
                  <a:schemeClr val="accent6"/>
                </a:solidFill>
              </a:rPr>
            </a:br>
            <a:r>
              <a:rPr lang="en-US" dirty="0" smtClean="0">
                <a:solidFill>
                  <a:schemeClr val="accent6"/>
                </a:solidFill>
              </a:rPr>
              <a:t>Quadratic Functions</a:t>
            </a:r>
            <a:endParaRPr lang="en-US" dirty="0">
              <a:solidFill>
                <a:schemeClr val="accent6"/>
              </a:solidFill>
            </a:endParaRPr>
          </a:p>
        </p:txBody>
      </p:sp>
      <p:sp>
        <p:nvSpPr>
          <p:cNvPr id="3" name="Subtitle 2"/>
          <p:cNvSpPr>
            <a:spLocks noGrp="1"/>
          </p:cNvSpPr>
          <p:nvPr>
            <p:ph type="subTitle" idx="1"/>
          </p:nvPr>
        </p:nvSpPr>
        <p:spPr>
          <a:xfrm>
            <a:off x="730249" y="4344988"/>
            <a:ext cx="7681913" cy="1293812"/>
          </a:xfrm>
        </p:spPr>
        <p:txBody>
          <a:bodyPr>
            <a:normAutofit/>
          </a:bodyPr>
          <a:lstStyle/>
          <a:p>
            <a:r>
              <a:rPr lang="en-US" dirty="0" smtClean="0"/>
              <a:t>Presented by</a:t>
            </a:r>
          </a:p>
          <a:p>
            <a:r>
              <a:rPr lang="en-US" dirty="0" smtClean="0"/>
              <a:t>Dr. Del Ferster</a:t>
            </a:r>
            <a:endParaRPr lang="en-US" dirty="0"/>
          </a:p>
        </p:txBody>
      </p:sp>
      <p:pic>
        <p:nvPicPr>
          <p:cNvPr id="7" name="Picture 6" descr="boy with smile.gif"/>
          <p:cNvPicPr>
            <a:picLocks noChangeAspect="1"/>
          </p:cNvPicPr>
          <p:nvPr/>
        </p:nvPicPr>
        <p:blipFill>
          <a:blip r:embed="rId3" cstate="print"/>
          <a:stretch>
            <a:fillRect/>
          </a:stretch>
        </p:blipFill>
        <p:spPr>
          <a:xfrm>
            <a:off x="5105400" y="3962400"/>
            <a:ext cx="2057400" cy="205740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for Quadratic Functions</a:t>
            </a:r>
            <a:endParaRPr lang="en-US" dirty="0"/>
          </a:p>
        </p:txBody>
      </p:sp>
      <p:sp>
        <p:nvSpPr>
          <p:cNvPr id="3" name="Text Placeholder 2"/>
          <p:cNvSpPr>
            <a:spLocks noGrp="1"/>
          </p:cNvSpPr>
          <p:nvPr>
            <p:ph type="body" sz="quarter" idx="10"/>
          </p:nvPr>
        </p:nvSpPr>
        <p:spPr>
          <a:xfrm>
            <a:off x="381000" y="1411552"/>
            <a:ext cx="8382000" cy="2314480"/>
          </a:xfrm>
        </p:spPr>
        <p:txBody>
          <a:bodyPr/>
          <a:lstStyle/>
          <a:p>
            <a:r>
              <a:rPr lang="en-US" dirty="0" smtClean="0"/>
              <a:t>We’ll consider several forms, each tends to have some information that we can retrieve easily.</a:t>
            </a:r>
          </a:p>
          <a:p>
            <a:r>
              <a:rPr lang="en-US" dirty="0" smtClean="0"/>
              <a:t>1.	</a:t>
            </a:r>
            <a:r>
              <a:rPr lang="en-US" b="1" dirty="0" smtClean="0">
                <a:solidFill>
                  <a:srgbClr val="FF0000"/>
                </a:solidFill>
              </a:rPr>
              <a:t>VERTEX FORM</a:t>
            </a:r>
            <a:r>
              <a:rPr lang="en-US" dirty="0" smtClean="0"/>
              <a:t>:  In this form, we’re able to 	easily identify the vertex of the parabola. 	(h,k)</a:t>
            </a:r>
          </a:p>
        </p:txBody>
      </p:sp>
      <p:sp>
        <p:nvSpPr>
          <p:cNvPr id="4" name="Rectangle 3"/>
          <p:cNvSpPr/>
          <p:nvPr/>
        </p:nvSpPr>
        <p:spPr>
          <a:xfrm>
            <a:off x="2286000" y="3657600"/>
            <a:ext cx="4277133" cy="523220"/>
          </a:xfrm>
          <a:prstGeom prst="rect">
            <a:avLst/>
          </a:prstGeom>
        </p:spPr>
        <p:txBody>
          <a:bodyPr wrap="none">
            <a:spAutoFit/>
          </a:bodyPr>
          <a:lstStyle/>
          <a:p>
            <a:r>
              <a:rPr lang="en-US" sz="2800" i="1" kern="0" dirty="0" smtClean="0">
                <a:solidFill>
                  <a:srgbClr val="000000"/>
                </a:solidFill>
                <a:latin typeface="Arial"/>
              </a:rPr>
              <a:t>y </a:t>
            </a:r>
            <a:r>
              <a:rPr lang="en-US" sz="2800" kern="0" dirty="0" smtClean="0">
                <a:solidFill>
                  <a:srgbClr val="000000"/>
                </a:solidFill>
                <a:latin typeface="Symbol" pitchFamily="18" charset="2"/>
              </a:rPr>
              <a:t>=</a:t>
            </a:r>
            <a:r>
              <a:rPr lang="en-US" sz="2800" kern="0" dirty="0" smtClean="0">
                <a:solidFill>
                  <a:srgbClr val="000000"/>
                </a:solidFill>
                <a:latin typeface="Arial"/>
              </a:rPr>
              <a:t> </a:t>
            </a:r>
            <a:r>
              <a:rPr lang="en-US" sz="2800" i="1" kern="0" dirty="0" smtClean="0">
                <a:solidFill>
                  <a:srgbClr val="000000"/>
                </a:solidFill>
                <a:latin typeface="Arial"/>
              </a:rPr>
              <a:t>a</a:t>
            </a:r>
            <a:r>
              <a:rPr lang="en-US" sz="2800" kern="0" dirty="0" smtClean="0">
                <a:solidFill>
                  <a:srgbClr val="000000"/>
                </a:solidFill>
                <a:latin typeface="Arial"/>
              </a:rPr>
              <a:t>(</a:t>
            </a:r>
            <a:r>
              <a:rPr lang="en-US" sz="2800" i="1" kern="0" dirty="0" smtClean="0">
                <a:solidFill>
                  <a:srgbClr val="000000"/>
                </a:solidFill>
                <a:latin typeface="Arial"/>
              </a:rPr>
              <a:t>x </a:t>
            </a:r>
            <a:r>
              <a:rPr lang="en-US" sz="2800" kern="0" dirty="0" smtClean="0">
                <a:solidFill>
                  <a:srgbClr val="000000"/>
                </a:solidFill>
                <a:latin typeface="Symbol" pitchFamily="18" charset="2"/>
              </a:rPr>
              <a:t>-</a:t>
            </a:r>
            <a:r>
              <a:rPr lang="en-US" sz="2800" i="1" kern="0" dirty="0" smtClean="0">
                <a:solidFill>
                  <a:srgbClr val="000000"/>
                </a:solidFill>
                <a:latin typeface="Arial"/>
              </a:rPr>
              <a:t> h</a:t>
            </a:r>
            <a:r>
              <a:rPr lang="en-US" sz="2800" kern="0" dirty="0" smtClean="0">
                <a:solidFill>
                  <a:srgbClr val="000000"/>
                </a:solidFill>
                <a:latin typeface="Arial"/>
              </a:rPr>
              <a:t>)</a:t>
            </a:r>
            <a:r>
              <a:rPr lang="en-US" sz="2800" b="1" kern="0" baseline="44000" dirty="0" smtClean="0">
                <a:solidFill>
                  <a:srgbClr val="000000"/>
                </a:solidFill>
                <a:latin typeface="Arial"/>
              </a:rPr>
              <a:t>2</a:t>
            </a:r>
            <a:r>
              <a:rPr lang="en-US" sz="2800" i="1" kern="0" dirty="0" smtClean="0">
                <a:solidFill>
                  <a:srgbClr val="000000"/>
                </a:solidFill>
                <a:latin typeface="Arial"/>
              </a:rPr>
              <a:t> </a:t>
            </a:r>
            <a:r>
              <a:rPr lang="en-US" sz="2800" kern="0" dirty="0" smtClean="0">
                <a:solidFill>
                  <a:srgbClr val="000000"/>
                </a:solidFill>
                <a:latin typeface="Symbol" pitchFamily="18" charset="2"/>
              </a:rPr>
              <a:t>+</a:t>
            </a:r>
            <a:r>
              <a:rPr lang="en-US" sz="2800" i="1" kern="0" dirty="0" smtClean="0">
                <a:solidFill>
                  <a:srgbClr val="000000"/>
                </a:solidFill>
                <a:latin typeface="Arial"/>
              </a:rPr>
              <a:t> k,      a </a:t>
            </a:r>
            <a:r>
              <a:rPr lang="en-US" sz="2800" kern="0" dirty="0" smtClean="0">
                <a:solidFill>
                  <a:srgbClr val="000000"/>
                </a:solidFill>
                <a:latin typeface="Symbol" pitchFamily="18" charset="2"/>
                <a:sym typeface="Symbol" pitchFamily="18" charset="2"/>
              </a:rPr>
              <a:t></a:t>
            </a:r>
            <a:r>
              <a:rPr lang="en-US" sz="2800" kern="0" dirty="0" smtClean="0">
                <a:solidFill>
                  <a:srgbClr val="000000"/>
                </a:solidFill>
                <a:latin typeface="Arial"/>
              </a:rPr>
              <a:t> 0 </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for Quadratic Functions</a:t>
            </a:r>
            <a:endParaRPr lang="en-US" dirty="0"/>
          </a:p>
        </p:txBody>
      </p:sp>
      <p:sp>
        <p:nvSpPr>
          <p:cNvPr id="3" name="Text Placeholder 2"/>
          <p:cNvSpPr>
            <a:spLocks noGrp="1"/>
          </p:cNvSpPr>
          <p:nvPr>
            <p:ph type="body" sz="quarter" idx="10"/>
          </p:nvPr>
        </p:nvSpPr>
        <p:spPr>
          <a:xfrm>
            <a:off x="381000" y="1411552"/>
            <a:ext cx="8382000" cy="2215991"/>
          </a:xfrm>
        </p:spPr>
        <p:txBody>
          <a:bodyPr/>
          <a:lstStyle/>
          <a:p>
            <a:r>
              <a:rPr lang="en-US" dirty="0" smtClean="0"/>
              <a:t>2.	</a:t>
            </a:r>
            <a:r>
              <a:rPr lang="en-US" b="1" dirty="0" smtClean="0">
                <a:solidFill>
                  <a:srgbClr val="FF0000"/>
                </a:solidFill>
              </a:rPr>
              <a:t>STANDARD FORM</a:t>
            </a:r>
            <a:r>
              <a:rPr lang="en-US" dirty="0" smtClean="0"/>
              <a:t>:  This form works well if 	you wish to apply the quadratic formula to 	find the zeros of the function. (ZEROS of a 	function are the places where the graph of 	the function crosses the x axis.</a:t>
            </a:r>
          </a:p>
        </p:txBody>
      </p:sp>
      <p:graphicFrame>
        <p:nvGraphicFramePr>
          <p:cNvPr id="5" name="Object 4"/>
          <p:cNvGraphicFramePr>
            <a:graphicFrameLocks noChangeAspect="1"/>
          </p:cNvGraphicFramePr>
          <p:nvPr/>
        </p:nvGraphicFramePr>
        <p:xfrm>
          <a:off x="2133600" y="3886200"/>
          <a:ext cx="3911600" cy="914400"/>
        </p:xfrm>
        <a:graphic>
          <a:graphicData uri="http://schemas.openxmlformats.org/presentationml/2006/ole">
            <p:oleObj spid="_x0000_s3074" name="Equation" r:id="rId3" imgW="97776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for Quadratic Functions</a:t>
            </a:r>
            <a:endParaRPr lang="en-US" dirty="0"/>
          </a:p>
        </p:txBody>
      </p:sp>
      <p:sp>
        <p:nvSpPr>
          <p:cNvPr id="3" name="Text Placeholder 2"/>
          <p:cNvSpPr>
            <a:spLocks noGrp="1"/>
          </p:cNvSpPr>
          <p:nvPr>
            <p:ph type="body" sz="quarter" idx="10"/>
          </p:nvPr>
        </p:nvSpPr>
        <p:spPr>
          <a:xfrm>
            <a:off x="381000" y="1411552"/>
            <a:ext cx="8382000" cy="1329595"/>
          </a:xfrm>
        </p:spPr>
        <p:txBody>
          <a:bodyPr/>
          <a:lstStyle/>
          <a:p>
            <a:r>
              <a:rPr lang="en-US" dirty="0" smtClean="0"/>
              <a:t>3.	</a:t>
            </a:r>
            <a:r>
              <a:rPr lang="en-US" b="1" dirty="0" smtClean="0">
                <a:solidFill>
                  <a:srgbClr val="FF0000"/>
                </a:solidFill>
              </a:rPr>
              <a:t>FACTORED FORM</a:t>
            </a:r>
            <a:r>
              <a:rPr lang="en-US" dirty="0" smtClean="0"/>
              <a:t>:  This form makes it easy 	to find the zeros of the function.  We just use 	the factors  The zeros are at </a:t>
            </a:r>
          </a:p>
        </p:txBody>
      </p:sp>
      <p:graphicFrame>
        <p:nvGraphicFramePr>
          <p:cNvPr id="5" name="Object 4"/>
          <p:cNvGraphicFramePr>
            <a:graphicFrameLocks noChangeAspect="1"/>
          </p:cNvGraphicFramePr>
          <p:nvPr/>
        </p:nvGraphicFramePr>
        <p:xfrm>
          <a:off x="1828800" y="3200400"/>
          <a:ext cx="4978400" cy="914400"/>
        </p:xfrm>
        <a:graphic>
          <a:graphicData uri="http://schemas.openxmlformats.org/presentationml/2006/ole">
            <p:oleObj spid="_x0000_s4098" name="Equation" r:id="rId3" imgW="1244520" imgH="228600" progId="Equation.DSMT4">
              <p:embed/>
            </p:oleObj>
          </a:graphicData>
        </a:graphic>
      </p:graphicFrame>
      <p:graphicFrame>
        <p:nvGraphicFramePr>
          <p:cNvPr id="6" name="Object 5"/>
          <p:cNvGraphicFramePr>
            <a:graphicFrameLocks noChangeAspect="1"/>
          </p:cNvGraphicFramePr>
          <p:nvPr/>
        </p:nvGraphicFramePr>
        <p:xfrm>
          <a:off x="5943600" y="2209800"/>
          <a:ext cx="1371600" cy="548640"/>
        </p:xfrm>
        <a:graphic>
          <a:graphicData uri="http://schemas.openxmlformats.org/presentationml/2006/ole">
            <p:oleObj spid="_x0000_s4099" name="Equation" r:id="rId4" imgW="57132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More on the graphs of Quadratic Functions</a:t>
            </a:r>
            <a:endParaRPr lang="en-US" sz="4000" dirty="0"/>
          </a:p>
        </p:txBody>
      </p:sp>
      <p:sp>
        <p:nvSpPr>
          <p:cNvPr id="3" name="Text Placeholder 2"/>
          <p:cNvSpPr>
            <a:spLocks noGrp="1"/>
          </p:cNvSpPr>
          <p:nvPr>
            <p:ph type="body" sz="quarter" idx="10"/>
          </p:nvPr>
        </p:nvSpPr>
        <p:spPr>
          <a:xfrm>
            <a:off x="381000" y="1411552"/>
            <a:ext cx="8382000" cy="4924425"/>
          </a:xfrm>
        </p:spPr>
        <p:txBody>
          <a:bodyPr/>
          <a:lstStyle/>
          <a:p>
            <a:r>
              <a:rPr lang="en-US" dirty="0" smtClean="0"/>
              <a:t>We often seek to find the following information about a quadratic function.</a:t>
            </a:r>
          </a:p>
          <a:p>
            <a:pPr lvl="1"/>
            <a:r>
              <a:rPr lang="en-US" sz="3200" dirty="0" smtClean="0"/>
              <a:t>The y intercept</a:t>
            </a:r>
          </a:p>
          <a:p>
            <a:pPr lvl="1"/>
            <a:r>
              <a:rPr lang="en-US" sz="3200" dirty="0" smtClean="0"/>
              <a:t>The zeros</a:t>
            </a:r>
          </a:p>
          <a:p>
            <a:pPr lvl="1"/>
            <a:r>
              <a:rPr lang="en-US" sz="3200" dirty="0" smtClean="0"/>
              <a:t>The vertex</a:t>
            </a:r>
          </a:p>
          <a:p>
            <a:pPr lvl="1"/>
            <a:r>
              <a:rPr lang="en-US" sz="3200" dirty="0" smtClean="0"/>
              <a:t>Whether the graph opens upward or downward</a:t>
            </a:r>
          </a:p>
          <a:p>
            <a:pPr lvl="1"/>
            <a:r>
              <a:rPr lang="en-US" sz="3200" dirty="0" smtClean="0"/>
              <a:t>The maximum or minimum value of the function (depending on how the graph opens)</a:t>
            </a:r>
            <a:endParaRPr lang="en-US" sz="32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More on the graphs of Quadratic Functions</a:t>
            </a:r>
            <a:endParaRPr lang="en-US" sz="4000" dirty="0"/>
          </a:p>
        </p:txBody>
      </p:sp>
      <p:sp>
        <p:nvSpPr>
          <p:cNvPr id="3" name="Text Placeholder 2"/>
          <p:cNvSpPr>
            <a:spLocks noGrp="1"/>
          </p:cNvSpPr>
          <p:nvPr>
            <p:ph type="body" sz="quarter" idx="10"/>
          </p:nvPr>
        </p:nvSpPr>
        <p:spPr>
          <a:xfrm>
            <a:off x="381000" y="1411552"/>
            <a:ext cx="8382000" cy="4579715"/>
          </a:xfrm>
        </p:spPr>
        <p:txBody>
          <a:bodyPr/>
          <a:lstStyle/>
          <a:p>
            <a:r>
              <a:rPr lang="en-US" dirty="0" smtClean="0"/>
              <a:t>Let’s look at these ideas one at a time.</a:t>
            </a:r>
          </a:p>
          <a:p>
            <a:pPr lvl="1"/>
            <a:r>
              <a:rPr lang="en-US" sz="3200" b="1" dirty="0" smtClean="0">
                <a:solidFill>
                  <a:srgbClr val="FF0000"/>
                </a:solidFill>
              </a:rPr>
              <a:t>The y intercept</a:t>
            </a:r>
          </a:p>
          <a:p>
            <a:pPr lvl="1"/>
            <a:endParaRPr lang="en-US" sz="3200" b="1" dirty="0" smtClean="0">
              <a:solidFill>
                <a:srgbClr val="FF0000"/>
              </a:solidFill>
            </a:endParaRPr>
          </a:p>
          <a:p>
            <a:pPr lvl="1"/>
            <a:r>
              <a:rPr lang="en-US" sz="3200" dirty="0" smtClean="0"/>
              <a:t>This is relatively easy to find, if we realize that the location where a graph crosses the y axis, it’s x value is </a:t>
            </a:r>
            <a:r>
              <a:rPr lang="en-US" sz="3200" dirty="0" smtClean="0">
                <a:solidFill>
                  <a:srgbClr val="FF0000"/>
                </a:solidFill>
              </a:rPr>
              <a:t>ZERO</a:t>
            </a:r>
            <a:r>
              <a:rPr lang="en-US" sz="3200" dirty="0" smtClean="0"/>
              <a:t>.</a:t>
            </a:r>
          </a:p>
          <a:p>
            <a:pPr lvl="1"/>
            <a:endParaRPr lang="en-US" sz="3200" dirty="0" smtClean="0"/>
          </a:p>
          <a:p>
            <a:pPr lvl="1"/>
            <a:r>
              <a:rPr lang="en-US" sz="3200" dirty="0" smtClean="0">
                <a:solidFill>
                  <a:schemeClr val="accent1">
                    <a:lumMod val="75000"/>
                  </a:schemeClr>
                </a:solidFill>
              </a:rPr>
              <a:t>So, to find a y intercept, just “plug 0 in for x”.</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More on the graphs of Quadratic Functions</a:t>
            </a:r>
            <a:endParaRPr lang="en-US" sz="4000" dirty="0"/>
          </a:p>
        </p:txBody>
      </p:sp>
      <p:sp>
        <p:nvSpPr>
          <p:cNvPr id="3" name="Text Placeholder 2"/>
          <p:cNvSpPr>
            <a:spLocks noGrp="1"/>
          </p:cNvSpPr>
          <p:nvPr>
            <p:ph type="body" sz="quarter" idx="10"/>
          </p:nvPr>
        </p:nvSpPr>
        <p:spPr>
          <a:xfrm>
            <a:off x="381000" y="1411552"/>
            <a:ext cx="8382000" cy="5367623"/>
          </a:xfrm>
        </p:spPr>
        <p:txBody>
          <a:bodyPr/>
          <a:lstStyle/>
          <a:p>
            <a:r>
              <a:rPr lang="en-US" dirty="0" smtClean="0"/>
              <a:t>Let’s look at these ideas one at a time.</a:t>
            </a:r>
          </a:p>
          <a:p>
            <a:pPr lvl="1"/>
            <a:r>
              <a:rPr lang="en-US" sz="3200" b="1" dirty="0" smtClean="0">
                <a:solidFill>
                  <a:srgbClr val="FF0000"/>
                </a:solidFill>
              </a:rPr>
              <a:t>The zeros</a:t>
            </a:r>
          </a:p>
          <a:p>
            <a:pPr lvl="1"/>
            <a:r>
              <a:rPr lang="en-US" sz="3200" dirty="0" smtClean="0"/>
              <a:t>Depending on the form, these can be easy or tougher to find.  </a:t>
            </a:r>
            <a:r>
              <a:rPr lang="en-US" sz="3200" b="1" dirty="0" smtClean="0">
                <a:solidFill>
                  <a:srgbClr val="FF0000"/>
                </a:solidFill>
              </a:rPr>
              <a:t>ZEROS</a:t>
            </a:r>
            <a:r>
              <a:rPr lang="en-US" sz="3200" dirty="0" smtClean="0"/>
              <a:t> are what most books now call the places where the graph crosses the x axis.  You might have once called these </a:t>
            </a:r>
            <a:r>
              <a:rPr lang="en-US" sz="3200" dirty="0" smtClean="0">
                <a:solidFill>
                  <a:srgbClr val="FF0000"/>
                </a:solidFill>
              </a:rPr>
              <a:t>x intercepts</a:t>
            </a:r>
            <a:r>
              <a:rPr lang="en-US" sz="3200" dirty="0" smtClean="0"/>
              <a:t>.</a:t>
            </a:r>
          </a:p>
          <a:p>
            <a:pPr lvl="1"/>
            <a:endParaRPr lang="en-US" sz="3200" dirty="0" smtClean="0"/>
          </a:p>
          <a:p>
            <a:pPr lvl="1"/>
            <a:r>
              <a:rPr lang="en-US" sz="3200" dirty="0" smtClean="0">
                <a:solidFill>
                  <a:schemeClr val="accent1">
                    <a:lumMod val="75000"/>
                  </a:schemeClr>
                </a:solidFill>
              </a:rPr>
              <a:t>So, to find a zero, just “set y equal to 0, and get ready to solve for x”.</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More on the graphs of Quadratic Functions</a:t>
            </a:r>
            <a:endParaRPr lang="en-US" sz="4000" dirty="0"/>
          </a:p>
        </p:txBody>
      </p:sp>
      <p:sp>
        <p:nvSpPr>
          <p:cNvPr id="3" name="Text Placeholder 2"/>
          <p:cNvSpPr>
            <a:spLocks noGrp="1"/>
          </p:cNvSpPr>
          <p:nvPr>
            <p:ph type="body" sz="quarter" idx="10"/>
          </p:nvPr>
        </p:nvSpPr>
        <p:spPr>
          <a:xfrm>
            <a:off x="381000" y="1411552"/>
            <a:ext cx="8382000" cy="5022914"/>
          </a:xfrm>
        </p:spPr>
        <p:txBody>
          <a:bodyPr/>
          <a:lstStyle/>
          <a:p>
            <a:r>
              <a:rPr lang="en-US" dirty="0" smtClean="0"/>
              <a:t>Let’s look at these ideas one at a time.</a:t>
            </a:r>
          </a:p>
          <a:p>
            <a:pPr lvl="1"/>
            <a:r>
              <a:rPr lang="en-US" sz="3200" b="1" dirty="0" smtClean="0">
                <a:solidFill>
                  <a:srgbClr val="FF0000"/>
                </a:solidFill>
              </a:rPr>
              <a:t>The vertex</a:t>
            </a:r>
          </a:p>
          <a:p>
            <a:pPr lvl="1"/>
            <a:endParaRPr lang="en-US" sz="3200" b="1" dirty="0" smtClean="0">
              <a:solidFill>
                <a:srgbClr val="FF0000"/>
              </a:solidFill>
            </a:endParaRPr>
          </a:p>
          <a:p>
            <a:pPr lvl="1"/>
            <a:r>
              <a:rPr lang="en-US" sz="3200" dirty="0" smtClean="0"/>
              <a:t>This is the “turning point” of the curve.  It’s also where the graph reaches its maximum or minimum value (depending on whether it opens downward or upward.</a:t>
            </a:r>
          </a:p>
          <a:p>
            <a:pPr lvl="1"/>
            <a:endParaRPr lang="en-US" sz="3200" dirty="0" smtClean="0"/>
          </a:p>
          <a:p>
            <a:pPr lvl="1"/>
            <a:r>
              <a:rPr lang="en-US" sz="3200" dirty="0" smtClean="0">
                <a:solidFill>
                  <a:schemeClr val="accent1">
                    <a:lumMod val="75000"/>
                  </a:schemeClr>
                </a:solidFill>
              </a:rPr>
              <a:t>In vertex form, this is (h,k).</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Vertex</a:t>
            </a:r>
            <a:endParaRPr lang="en-US" dirty="0"/>
          </a:p>
        </p:txBody>
      </p:sp>
      <p:sp>
        <p:nvSpPr>
          <p:cNvPr id="3" name="Text Placeholder 2"/>
          <p:cNvSpPr>
            <a:spLocks noGrp="1"/>
          </p:cNvSpPr>
          <p:nvPr>
            <p:ph type="body" sz="quarter" idx="10"/>
          </p:nvPr>
        </p:nvSpPr>
        <p:spPr>
          <a:xfrm>
            <a:off x="381000" y="1411552"/>
            <a:ext cx="8382000" cy="3594830"/>
          </a:xfrm>
        </p:spPr>
        <p:txBody>
          <a:bodyPr/>
          <a:lstStyle/>
          <a:p>
            <a:r>
              <a:rPr lang="en-US" dirty="0" smtClean="0"/>
              <a:t>If by chance, your function isn’t in vertex form, but maybe instead is in standard form</a:t>
            </a:r>
          </a:p>
          <a:p>
            <a:endParaRPr lang="en-US" dirty="0" smtClean="0"/>
          </a:p>
          <a:p>
            <a:endParaRPr lang="en-US" dirty="0" smtClean="0"/>
          </a:p>
          <a:p>
            <a:endParaRPr lang="en-US" dirty="0" smtClean="0"/>
          </a:p>
          <a:p>
            <a:endParaRPr lang="en-US" dirty="0" smtClean="0"/>
          </a:p>
          <a:p>
            <a:r>
              <a:rPr lang="en-US" dirty="0" smtClean="0"/>
              <a:t>In this case, the vertex has an x coordinate of </a:t>
            </a:r>
            <a:endParaRPr lang="en-US" dirty="0"/>
          </a:p>
        </p:txBody>
      </p:sp>
      <p:graphicFrame>
        <p:nvGraphicFramePr>
          <p:cNvPr id="5122" name="Object 2"/>
          <p:cNvGraphicFramePr>
            <a:graphicFrameLocks noChangeAspect="1"/>
          </p:cNvGraphicFramePr>
          <p:nvPr/>
        </p:nvGraphicFramePr>
        <p:xfrm>
          <a:off x="2514600" y="2590800"/>
          <a:ext cx="3911600" cy="914400"/>
        </p:xfrm>
        <a:graphic>
          <a:graphicData uri="http://schemas.openxmlformats.org/presentationml/2006/ole">
            <p:oleObj spid="_x0000_s5122" name="Equation" r:id="rId3" imgW="977760" imgH="228600" progId="Equation.DSMT4">
              <p:embed/>
            </p:oleObj>
          </a:graphicData>
        </a:graphic>
      </p:graphicFrame>
      <p:graphicFrame>
        <p:nvGraphicFramePr>
          <p:cNvPr id="5" name="Object 4"/>
          <p:cNvGraphicFramePr>
            <a:graphicFrameLocks noChangeAspect="1"/>
          </p:cNvGraphicFramePr>
          <p:nvPr/>
        </p:nvGraphicFramePr>
        <p:xfrm>
          <a:off x="3810000" y="5029200"/>
          <a:ext cx="762000" cy="874889"/>
        </p:xfrm>
        <a:graphic>
          <a:graphicData uri="http://schemas.openxmlformats.org/presentationml/2006/ole">
            <p:oleObj spid="_x0000_s5123" name="Equation" r:id="rId4" imgW="342720" imgH="39348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More on the graphs of Quadratic Functions</a:t>
            </a:r>
            <a:endParaRPr lang="en-US" sz="4000" dirty="0"/>
          </a:p>
        </p:txBody>
      </p:sp>
      <p:sp>
        <p:nvSpPr>
          <p:cNvPr id="3" name="Text Placeholder 2"/>
          <p:cNvSpPr>
            <a:spLocks noGrp="1"/>
          </p:cNvSpPr>
          <p:nvPr>
            <p:ph type="body" sz="quarter" idx="10"/>
          </p:nvPr>
        </p:nvSpPr>
        <p:spPr>
          <a:xfrm>
            <a:off x="381000" y="1411552"/>
            <a:ext cx="8382000" cy="5022914"/>
          </a:xfrm>
        </p:spPr>
        <p:txBody>
          <a:bodyPr/>
          <a:lstStyle/>
          <a:p>
            <a:r>
              <a:rPr lang="en-US" dirty="0" smtClean="0"/>
              <a:t>Let’s look at these ideas one at a time.</a:t>
            </a:r>
          </a:p>
          <a:p>
            <a:pPr lvl="1"/>
            <a:r>
              <a:rPr lang="en-US" sz="3200" b="1" dirty="0" smtClean="0">
                <a:solidFill>
                  <a:srgbClr val="FF0000"/>
                </a:solidFill>
              </a:rPr>
              <a:t>Whether the graph opens upward or downward</a:t>
            </a:r>
          </a:p>
          <a:p>
            <a:pPr lvl="1"/>
            <a:endParaRPr lang="en-US" sz="3200" b="1" dirty="0" smtClean="0">
              <a:solidFill>
                <a:srgbClr val="FF0000"/>
              </a:solidFill>
            </a:endParaRPr>
          </a:p>
          <a:p>
            <a:pPr lvl="1"/>
            <a:r>
              <a:rPr lang="en-US" sz="3200" dirty="0" smtClean="0"/>
              <a:t>This is easy to determine.  We simply look at the coefficient on the square term.</a:t>
            </a:r>
          </a:p>
          <a:p>
            <a:pPr lvl="2"/>
            <a:r>
              <a:rPr lang="en-US" sz="3200" dirty="0" smtClean="0"/>
              <a:t>If it’s positive, the graph opens</a:t>
            </a:r>
            <a:r>
              <a:rPr lang="en-US" sz="3200" b="1" dirty="0" smtClean="0">
                <a:solidFill>
                  <a:srgbClr val="FF0000"/>
                </a:solidFill>
              </a:rPr>
              <a:t> UPWARD</a:t>
            </a:r>
          </a:p>
          <a:p>
            <a:pPr lvl="2"/>
            <a:r>
              <a:rPr lang="en-US" sz="3200" dirty="0" smtClean="0"/>
              <a:t>If it’s negative, the graph opens </a:t>
            </a:r>
            <a:r>
              <a:rPr lang="en-US" sz="3200" b="1" dirty="0" smtClean="0">
                <a:solidFill>
                  <a:srgbClr val="FF0000"/>
                </a:solidFill>
              </a:rPr>
              <a:t>DOWNWARD</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More on the graphs of Quadratic Functions</a:t>
            </a:r>
            <a:endParaRPr lang="en-US" sz="4000" dirty="0"/>
          </a:p>
        </p:txBody>
      </p:sp>
      <p:sp>
        <p:nvSpPr>
          <p:cNvPr id="3" name="Text Placeholder 2"/>
          <p:cNvSpPr>
            <a:spLocks noGrp="1"/>
          </p:cNvSpPr>
          <p:nvPr>
            <p:ph type="body" sz="quarter" idx="10"/>
          </p:nvPr>
        </p:nvSpPr>
        <p:spPr>
          <a:xfrm>
            <a:off x="381000" y="1411552"/>
            <a:ext cx="8382000" cy="5207579"/>
          </a:xfrm>
        </p:spPr>
        <p:txBody>
          <a:bodyPr/>
          <a:lstStyle/>
          <a:p>
            <a:r>
              <a:rPr lang="en-US" dirty="0" smtClean="0"/>
              <a:t>Let’s look at these ideas one at a time.</a:t>
            </a:r>
          </a:p>
          <a:p>
            <a:pPr lvl="1"/>
            <a:r>
              <a:rPr lang="en-US" b="1" dirty="0" smtClean="0">
                <a:solidFill>
                  <a:srgbClr val="FF0000"/>
                </a:solidFill>
              </a:rPr>
              <a:t>The maximum or minimum value of the function (depending on how the graph opens)</a:t>
            </a:r>
          </a:p>
          <a:p>
            <a:pPr lvl="1"/>
            <a:r>
              <a:rPr lang="en-US" dirty="0" smtClean="0"/>
              <a:t>This is easy to determine, and it depends on whether the graph opens upward or downward.  In either case, the max/min value of the function is the </a:t>
            </a:r>
            <a:r>
              <a:rPr lang="en-US" b="1" dirty="0" smtClean="0">
                <a:solidFill>
                  <a:srgbClr val="FF0000"/>
                </a:solidFill>
              </a:rPr>
              <a:t>y value at the vertex.  </a:t>
            </a:r>
          </a:p>
          <a:p>
            <a:pPr lvl="2"/>
            <a:r>
              <a:rPr lang="en-US" sz="2800" dirty="0" smtClean="0"/>
              <a:t>If the graph opens </a:t>
            </a:r>
            <a:r>
              <a:rPr lang="en-US" sz="2800" b="1" dirty="0" smtClean="0">
                <a:solidFill>
                  <a:srgbClr val="FF0000"/>
                </a:solidFill>
              </a:rPr>
              <a:t>UPWARD we have a minimum</a:t>
            </a:r>
          </a:p>
          <a:p>
            <a:pPr lvl="2"/>
            <a:r>
              <a:rPr lang="en-US" sz="2800" dirty="0" smtClean="0"/>
              <a:t>If the graph opens </a:t>
            </a:r>
            <a:r>
              <a:rPr lang="en-US" sz="2800" b="1" dirty="0" smtClean="0">
                <a:solidFill>
                  <a:srgbClr val="FF0000"/>
                </a:solidFill>
              </a:rPr>
              <a:t>DOWNWARD we have a maximum.</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store for today?</a:t>
            </a:r>
            <a:endParaRPr lang="en-US" dirty="0"/>
          </a:p>
        </p:txBody>
      </p:sp>
      <p:sp>
        <p:nvSpPr>
          <p:cNvPr id="3" name="Text Placeholder 2"/>
          <p:cNvSpPr>
            <a:spLocks noGrp="1"/>
          </p:cNvSpPr>
          <p:nvPr>
            <p:ph type="body" sz="quarter" idx="10"/>
          </p:nvPr>
        </p:nvSpPr>
        <p:spPr>
          <a:xfrm>
            <a:off x="381000" y="1411552"/>
            <a:ext cx="8382000" cy="5195268"/>
          </a:xfrm>
        </p:spPr>
        <p:txBody>
          <a:bodyPr/>
          <a:lstStyle/>
          <a:p>
            <a:r>
              <a:rPr lang="en-US" dirty="0" smtClean="0"/>
              <a:t>We’ll spend a bit of time looking at some “test-type” problems.</a:t>
            </a:r>
          </a:p>
          <a:p>
            <a:r>
              <a:rPr lang="en-US" dirty="0" smtClean="0"/>
              <a:t>We’ll take another look at quadratic functions.</a:t>
            </a:r>
          </a:p>
          <a:p>
            <a:pPr lvl="1"/>
            <a:r>
              <a:rPr lang="en-US" dirty="0" smtClean="0"/>
              <a:t>We’ll consider some factoring problems, in which we’ll find the zeros of the function.</a:t>
            </a:r>
          </a:p>
          <a:p>
            <a:pPr lvl="2"/>
            <a:r>
              <a:rPr lang="en-US" dirty="0" smtClean="0"/>
              <a:t>Some books call these x intercepts.</a:t>
            </a:r>
          </a:p>
          <a:p>
            <a:pPr lvl="1"/>
            <a:r>
              <a:rPr lang="en-US" dirty="0" smtClean="0"/>
              <a:t>We’ll complete the square, as a means of determining a quadratic function’s maximum or minimum value.</a:t>
            </a:r>
          </a:p>
          <a:p>
            <a:pPr lvl="1"/>
            <a:r>
              <a:rPr lang="en-US" dirty="0" smtClean="0"/>
              <a:t>Lastly, we’ll put it all together, and draw a graph of the curve, labeling our max/min, zeros, and y-intercept.</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do a problem together</a:t>
            </a:r>
            <a:endParaRPr lang="en-US" dirty="0"/>
          </a:p>
        </p:txBody>
      </p:sp>
      <p:sp>
        <p:nvSpPr>
          <p:cNvPr id="3" name="Text Placeholder 2"/>
          <p:cNvSpPr>
            <a:spLocks noGrp="1"/>
          </p:cNvSpPr>
          <p:nvPr>
            <p:ph type="body" sz="quarter" idx="10"/>
          </p:nvPr>
        </p:nvSpPr>
        <p:spPr>
          <a:xfrm>
            <a:off x="381000" y="1411552"/>
            <a:ext cx="8382000" cy="4579715"/>
          </a:xfrm>
        </p:spPr>
        <p:txBody>
          <a:bodyPr/>
          <a:lstStyle/>
          <a:p>
            <a:r>
              <a:rPr lang="en-US" dirty="0" smtClean="0"/>
              <a:t>For the function</a:t>
            </a:r>
          </a:p>
          <a:p>
            <a:endParaRPr lang="en-US" dirty="0" smtClean="0"/>
          </a:p>
          <a:p>
            <a:r>
              <a:rPr lang="en-US" dirty="0" smtClean="0"/>
              <a:t>A.	Find the y intercept</a:t>
            </a:r>
          </a:p>
          <a:p>
            <a:r>
              <a:rPr lang="en-US" dirty="0" smtClean="0"/>
              <a:t>B.	Find the zeros</a:t>
            </a:r>
          </a:p>
          <a:p>
            <a:r>
              <a:rPr lang="en-US" dirty="0" smtClean="0"/>
              <a:t>C.	Find the vertex</a:t>
            </a:r>
          </a:p>
          <a:p>
            <a:r>
              <a:rPr lang="en-US" dirty="0" smtClean="0"/>
              <a:t>D.	Determine whether the graph opens upward 	or downward</a:t>
            </a:r>
          </a:p>
          <a:p>
            <a:r>
              <a:rPr lang="en-US" dirty="0" smtClean="0"/>
              <a:t>E.	Find the maximum or minimum value of the 	function.</a:t>
            </a:r>
            <a:endParaRPr lang="en-US" dirty="0"/>
          </a:p>
        </p:txBody>
      </p:sp>
      <p:graphicFrame>
        <p:nvGraphicFramePr>
          <p:cNvPr id="4" name="Object 3"/>
          <p:cNvGraphicFramePr>
            <a:graphicFrameLocks noChangeAspect="1"/>
          </p:cNvGraphicFramePr>
          <p:nvPr/>
        </p:nvGraphicFramePr>
        <p:xfrm>
          <a:off x="3733800" y="1600200"/>
          <a:ext cx="3733800" cy="861646"/>
        </p:xfrm>
        <a:graphic>
          <a:graphicData uri="http://schemas.openxmlformats.org/presentationml/2006/ole">
            <p:oleObj spid="_x0000_s6146" name="Equation" r:id="rId3" imgW="99036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Finding the y intercept</a:t>
            </a:r>
            <a:endParaRPr lang="en-US" dirty="0"/>
          </a:p>
        </p:txBody>
      </p:sp>
      <p:sp>
        <p:nvSpPr>
          <p:cNvPr id="3" name="Text Placeholder 2"/>
          <p:cNvSpPr>
            <a:spLocks noGrp="1"/>
          </p:cNvSpPr>
          <p:nvPr>
            <p:ph type="body" sz="quarter" idx="10"/>
          </p:nvPr>
        </p:nvSpPr>
        <p:spPr>
          <a:xfrm>
            <a:off x="381000" y="2514600"/>
            <a:ext cx="8382000" cy="984885"/>
          </a:xfrm>
        </p:spPr>
        <p:txBody>
          <a:bodyPr/>
          <a:lstStyle/>
          <a:p>
            <a:r>
              <a:rPr lang="en-US" dirty="0" smtClean="0"/>
              <a:t>To find the y intercept:</a:t>
            </a:r>
          </a:p>
          <a:p>
            <a:r>
              <a:rPr lang="en-US" dirty="0" smtClean="0"/>
              <a:t>Plug 0 in for x</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7170" name="Equation" r:id="rId3" imgW="990360" imgH="228600" progId="Equation.DSMT4">
              <p:embed/>
            </p:oleObj>
          </a:graphicData>
        </a:graphic>
      </p:graphicFrame>
      <p:graphicFrame>
        <p:nvGraphicFramePr>
          <p:cNvPr id="5" name="Object 4"/>
          <p:cNvGraphicFramePr>
            <a:graphicFrameLocks noChangeAspect="1"/>
          </p:cNvGraphicFramePr>
          <p:nvPr/>
        </p:nvGraphicFramePr>
        <p:xfrm>
          <a:off x="3352800" y="3124200"/>
          <a:ext cx="3302000" cy="762000"/>
        </p:xfrm>
        <a:graphic>
          <a:graphicData uri="http://schemas.openxmlformats.org/presentationml/2006/ole">
            <p:oleObj spid="_x0000_s7171" name="Equation" r:id="rId4" imgW="990360" imgH="228600" progId="Equation.DSMT4">
              <p:embed/>
            </p:oleObj>
          </a:graphicData>
        </a:graphic>
      </p:graphicFrame>
      <p:graphicFrame>
        <p:nvGraphicFramePr>
          <p:cNvPr id="7172" name="Object 4"/>
          <p:cNvGraphicFramePr>
            <a:graphicFrameLocks noChangeAspect="1"/>
          </p:cNvGraphicFramePr>
          <p:nvPr/>
        </p:nvGraphicFramePr>
        <p:xfrm>
          <a:off x="3505200" y="3886200"/>
          <a:ext cx="2963863" cy="762000"/>
        </p:xfrm>
        <a:graphic>
          <a:graphicData uri="http://schemas.openxmlformats.org/presentationml/2006/ole">
            <p:oleObj spid="_x0000_s7172" name="Equation" r:id="rId5" imgW="888840" imgH="228600" progId="Equation.DSMT4">
              <p:embed/>
            </p:oleObj>
          </a:graphicData>
        </a:graphic>
      </p:graphicFrame>
      <p:graphicFrame>
        <p:nvGraphicFramePr>
          <p:cNvPr id="7173" name="Object 5"/>
          <p:cNvGraphicFramePr>
            <a:graphicFrameLocks noChangeAspect="1"/>
          </p:cNvGraphicFramePr>
          <p:nvPr/>
        </p:nvGraphicFramePr>
        <p:xfrm>
          <a:off x="3505200" y="4648200"/>
          <a:ext cx="4021138" cy="762000"/>
        </p:xfrm>
        <a:graphic>
          <a:graphicData uri="http://schemas.openxmlformats.org/presentationml/2006/ole">
            <p:oleObj spid="_x0000_s7173" name="Equation" r:id="rId6" imgW="1206360" imgH="228600" progId="Equation.DSMT4">
              <p:embed/>
            </p:oleObj>
          </a:graphicData>
        </a:graphic>
      </p:graphicFrame>
      <p:graphicFrame>
        <p:nvGraphicFramePr>
          <p:cNvPr id="7174" name="Object 6"/>
          <p:cNvGraphicFramePr>
            <a:graphicFrameLocks noChangeAspect="1"/>
          </p:cNvGraphicFramePr>
          <p:nvPr/>
        </p:nvGraphicFramePr>
        <p:xfrm>
          <a:off x="3581400" y="5486400"/>
          <a:ext cx="1482725" cy="677863"/>
        </p:xfrm>
        <a:graphic>
          <a:graphicData uri="http://schemas.openxmlformats.org/presentationml/2006/ole">
            <p:oleObj spid="_x0000_s7174" name="Equation" r:id="rId7" imgW="444240" imgH="203040" progId="Equation.DSMT4">
              <p:embed/>
            </p:oleObj>
          </a:graphicData>
        </a:graphic>
      </p:graphicFrame>
      <p:sp>
        <p:nvSpPr>
          <p:cNvPr id="9" name="TextBox 8"/>
          <p:cNvSpPr txBox="1"/>
          <p:nvPr/>
        </p:nvSpPr>
        <p:spPr>
          <a:xfrm>
            <a:off x="685800" y="3810000"/>
            <a:ext cx="2209800" cy="2308324"/>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solidFill>
                  <a:schemeClr val="bg1"/>
                </a:solidFill>
              </a:rPr>
              <a:t>So, our y intercept is</a:t>
            </a:r>
          </a:p>
          <a:p>
            <a:endParaRPr lang="en-US" sz="3200" dirty="0" smtClean="0">
              <a:solidFill>
                <a:schemeClr val="bg1"/>
              </a:solidFill>
            </a:endParaRPr>
          </a:p>
          <a:p>
            <a:r>
              <a:rPr lang="en-US" sz="4800" dirty="0" smtClean="0">
                <a:solidFill>
                  <a:schemeClr val="bg1"/>
                </a:solidFill>
              </a:rPr>
              <a:t>(0, -6)</a:t>
            </a:r>
            <a:endParaRPr lang="en-US" sz="4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dissolve">
                                      <p:cBhvr>
                                        <p:cTn id="12" dur="5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3"/>
                                        </p:tgtEl>
                                        <p:attrNameLst>
                                          <p:attrName>style.visibility</p:attrName>
                                        </p:attrNameLst>
                                      </p:cBhvr>
                                      <p:to>
                                        <p:strVal val="visible"/>
                                      </p:to>
                                    </p:set>
                                    <p:animEffect transition="in" filter="dissolve">
                                      <p:cBhvr>
                                        <p:cTn id="17" dur="500"/>
                                        <p:tgtEl>
                                          <p:spTgt spid="717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dissolve">
                                      <p:cBhvr>
                                        <p:cTn id="22" dur="500"/>
                                        <p:tgtEl>
                                          <p:spTgt spid="717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Finding the zeros</a:t>
            </a:r>
            <a:endParaRPr lang="en-US" dirty="0"/>
          </a:p>
        </p:txBody>
      </p:sp>
      <p:sp>
        <p:nvSpPr>
          <p:cNvPr id="3" name="Text Placeholder 2"/>
          <p:cNvSpPr>
            <a:spLocks noGrp="1"/>
          </p:cNvSpPr>
          <p:nvPr>
            <p:ph type="body" sz="quarter" idx="10"/>
          </p:nvPr>
        </p:nvSpPr>
        <p:spPr>
          <a:xfrm>
            <a:off x="381000" y="2514600"/>
            <a:ext cx="8382000" cy="984885"/>
          </a:xfrm>
        </p:spPr>
        <p:txBody>
          <a:bodyPr/>
          <a:lstStyle/>
          <a:p>
            <a:r>
              <a:rPr lang="en-US" dirty="0" smtClean="0"/>
              <a:t>To find the zeros:</a:t>
            </a:r>
          </a:p>
          <a:p>
            <a:r>
              <a:rPr lang="en-US" dirty="0" smtClean="0"/>
              <a:t>Set y equal to zero and solve for x</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8194" name="Equation" r:id="rId3" imgW="990360" imgH="228600" progId="Equation.DSMT4">
              <p:embed/>
            </p:oleObj>
          </a:graphicData>
        </a:graphic>
      </p:graphicFrame>
      <p:graphicFrame>
        <p:nvGraphicFramePr>
          <p:cNvPr id="5" name="Object 4"/>
          <p:cNvGraphicFramePr>
            <a:graphicFrameLocks noChangeAspect="1"/>
          </p:cNvGraphicFramePr>
          <p:nvPr/>
        </p:nvGraphicFramePr>
        <p:xfrm>
          <a:off x="3754438" y="3733800"/>
          <a:ext cx="3259137" cy="762000"/>
        </p:xfrm>
        <a:graphic>
          <a:graphicData uri="http://schemas.openxmlformats.org/presentationml/2006/ole">
            <p:oleObj spid="_x0000_s8195" name="Equation" r:id="rId4" imgW="977760" imgH="228600" progId="Equation.DSMT4">
              <p:embed/>
            </p:oleObj>
          </a:graphicData>
        </a:graphic>
      </p:graphicFrame>
      <p:graphicFrame>
        <p:nvGraphicFramePr>
          <p:cNvPr id="7172" name="Object 4"/>
          <p:cNvGraphicFramePr>
            <a:graphicFrameLocks noChangeAspect="1"/>
          </p:cNvGraphicFramePr>
          <p:nvPr/>
        </p:nvGraphicFramePr>
        <p:xfrm>
          <a:off x="3944938" y="4419600"/>
          <a:ext cx="2540000" cy="762000"/>
        </p:xfrm>
        <a:graphic>
          <a:graphicData uri="http://schemas.openxmlformats.org/presentationml/2006/ole">
            <p:oleObj spid="_x0000_s8196" name="Equation" r:id="rId5" imgW="761760" imgH="228600" progId="Equation.DSMT4">
              <p:embed/>
            </p:oleObj>
          </a:graphicData>
        </a:graphic>
      </p:graphicFrame>
      <p:graphicFrame>
        <p:nvGraphicFramePr>
          <p:cNvPr id="7173" name="Object 5"/>
          <p:cNvGraphicFramePr>
            <a:graphicFrameLocks noChangeAspect="1"/>
          </p:cNvGraphicFramePr>
          <p:nvPr/>
        </p:nvGraphicFramePr>
        <p:xfrm>
          <a:off x="3962400" y="5029200"/>
          <a:ext cx="2286000" cy="762000"/>
        </p:xfrm>
        <a:graphic>
          <a:graphicData uri="http://schemas.openxmlformats.org/presentationml/2006/ole">
            <p:oleObj spid="_x0000_s8197" name="Equation" r:id="rId6" imgW="685800" imgH="228600" progId="Equation.DSMT4">
              <p:embed/>
            </p:oleObj>
          </a:graphicData>
        </a:graphic>
      </p:graphicFrame>
      <p:graphicFrame>
        <p:nvGraphicFramePr>
          <p:cNvPr id="7174" name="Object 6"/>
          <p:cNvGraphicFramePr>
            <a:graphicFrameLocks noChangeAspect="1"/>
          </p:cNvGraphicFramePr>
          <p:nvPr/>
        </p:nvGraphicFramePr>
        <p:xfrm>
          <a:off x="3060700" y="5748338"/>
          <a:ext cx="5845175" cy="679450"/>
        </p:xfrm>
        <a:graphic>
          <a:graphicData uri="http://schemas.openxmlformats.org/presentationml/2006/ole">
            <p:oleObj spid="_x0000_s8198" name="Equation" r:id="rId7" imgW="1752480" imgH="203040" progId="Equation.DSMT4">
              <p:embed/>
            </p:oleObj>
          </a:graphicData>
        </a:graphic>
      </p:graphicFrame>
      <p:sp>
        <p:nvSpPr>
          <p:cNvPr id="9" name="TextBox 8"/>
          <p:cNvSpPr txBox="1"/>
          <p:nvPr/>
        </p:nvSpPr>
        <p:spPr>
          <a:xfrm>
            <a:off x="685800" y="3810000"/>
            <a:ext cx="2209800" cy="2308324"/>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solidFill>
                  <a:schemeClr val="bg1"/>
                </a:solidFill>
              </a:rPr>
              <a:t>So, our zeros are at </a:t>
            </a:r>
          </a:p>
          <a:p>
            <a:endParaRPr lang="en-US" sz="3200" dirty="0" smtClean="0">
              <a:solidFill>
                <a:schemeClr val="bg1"/>
              </a:solidFill>
            </a:endParaRPr>
          </a:p>
          <a:p>
            <a:r>
              <a:rPr lang="en-US" sz="4800" dirty="0" smtClean="0">
                <a:solidFill>
                  <a:schemeClr val="bg1"/>
                </a:solidFill>
              </a:rPr>
              <a:t>3 or -1</a:t>
            </a:r>
            <a:endParaRPr lang="en-US" sz="4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dissolve">
                                      <p:cBhvr>
                                        <p:cTn id="12" dur="5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3"/>
                                        </p:tgtEl>
                                        <p:attrNameLst>
                                          <p:attrName>style.visibility</p:attrName>
                                        </p:attrNameLst>
                                      </p:cBhvr>
                                      <p:to>
                                        <p:strVal val="visible"/>
                                      </p:to>
                                    </p:set>
                                    <p:animEffect transition="in" filter="dissolve">
                                      <p:cBhvr>
                                        <p:cTn id="17" dur="500"/>
                                        <p:tgtEl>
                                          <p:spTgt spid="717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dissolve">
                                      <p:cBhvr>
                                        <p:cTn id="22" dur="500"/>
                                        <p:tgtEl>
                                          <p:spTgt spid="717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Finding the vertex</a:t>
            </a:r>
            <a:endParaRPr lang="en-US" dirty="0"/>
          </a:p>
        </p:txBody>
      </p:sp>
      <p:sp>
        <p:nvSpPr>
          <p:cNvPr id="3" name="Text Placeholder 2"/>
          <p:cNvSpPr>
            <a:spLocks noGrp="1"/>
          </p:cNvSpPr>
          <p:nvPr>
            <p:ph type="body" sz="quarter" idx="10"/>
          </p:nvPr>
        </p:nvSpPr>
        <p:spPr>
          <a:xfrm>
            <a:off x="381000" y="2514600"/>
            <a:ext cx="8382000" cy="984885"/>
          </a:xfrm>
        </p:spPr>
        <p:txBody>
          <a:bodyPr/>
          <a:lstStyle/>
          <a:p>
            <a:r>
              <a:rPr lang="en-US" dirty="0" smtClean="0"/>
              <a:t>This is easy to do, since we’re given vertex form:</a:t>
            </a:r>
          </a:p>
          <a:p>
            <a:r>
              <a:rPr lang="en-US" dirty="0" smtClean="0"/>
              <a:t>The vertex is (h, k)</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9218" name="Equation" r:id="rId3" imgW="990360" imgH="228600" progId="Equation.DSMT4">
              <p:embed/>
            </p:oleObj>
          </a:graphicData>
        </a:graphic>
      </p:graphicFrame>
      <p:graphicFrame>
        <p:nvGraphicFramePr>
          <p:cNvPr id="7172" name="Object 4"/>
          <p:cNvGraphicFramePr>
            <a:graphicFrameLocks noChangeAspect="1"/>
          </p:cNvGraphicFramePr>
          <p:nvPr/>
        </p:nvGraphicFramePr>
        <p:xfrm>
          <a:off x="3657600" y="3886200"/>
          <a:ext cx="3514725" cy="762000"/>
        </p:xfrm>
        <a:graphic>
          <a:graphicData uri="http://schemas.openxmlformats.org/presentationml/2006/ole">
            <p:oleObj spid="_x0000_s9220" name="Equation" r:id="rId4" imgW="1054080" imgH="228600" progId="Equation.DSMT4">
              <p:embed/>
            </p:oleObj>
          </a:graphicData>
        </a:graphic>
      </p:graphicFrame>
      <p:graphicFrame>
        <p:nvGraphicFramePr>
          <p:cNvPr id="7173" name="Object 5"/>
          <p:cNvGraphicFramePr>
            <a:graphicFrameLocks noChangeAspect="1"/>
          </p:cNvGraphicFramePr>
          <p:nvPr/>
        </p:nvGraphicFramePr>
        <p:xfrm>
          <a:off x="3505200" y="4648200"/>
          <a:ext cx="5418138" cy="676275"/>
        </p:xfrm>
        <a:graphic>
          <a:graphicData uri="http://schemas.openxmlformats.org/presentationml/2006/ole">
            <p:oleObj spid="_x0000_s9221" name="Equation" r:id="rId5" imgW="1625400" imgH="203040" progId="Equation.DSMT4">
              <p:embed/>
            </p:oleObj>
          </a:graphicData>
        </a:graphic>
      </p:graphicFrame>
      <p:graphicFrame>
        <p:nvGraphicFramePr>
          <p:cNvPr id="7174" name="Object 6"/>
          <p:cNvGraphicFramePr>
            <a:graphicFrameLocks noChangeAspect="1"/>
          </p:cNvGraphicFramePr>
          <p:nvPr/>
        </p:nvGraphicFramePr>
        <p:xfrm>
          <a:off x="3602038" y="5527675"/>
          <a:ext cx="1439862" cy="593725"/>
        </p:xfrm>
        <a:graphic>
          <a:graphicData uri="http://schemas.openxmlformats.org/presentationml/2006/ole">
            <p:oleObj spid="_x0000_s9222" name="Equation" r:id="rId6" imgW="431640" imgH="177480" progId="Equation.DSMT4">
              <p:embed/>
            </p:oleObj>
          </a:graphicData>
        </a:graphic>
      </p:graphicFrame>
      <p:sp>
        <p:nvSpPr>
          <p:cNvPr id="9" name="TextBox 8"/>
          <p:cNvSpPr txBox="1"/>
          <p:nvPr/>
        </p:nvSpPr>
        <p:spPr>
          <a:xfrm>
            <a:off x="685800" y="3810000"/>
            <a:ext cx="2209800" cy="2308324"/>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solidFill>
                  <a:schemeClr val="bg1"/>
                </a:solidFill>
              </a:rPr>
              <a:t>So, our vertex is</a:t>
            </a:r>
          </a:p>
          <a:p>
            <a:endParaRPr lang="en-US" sz="3200" dirty="0" smtClean="0">
              <a:solidFill>
                <a:schemeClr val="bg1"/>
              </a:solidFill>
            </a:endParaRPr>
          </a:p>
          <a:p>
            <a:r>
              <a:rPr lang="en-US" sz="4800" dirty="0" smtClean="0">
                <a:solidFill>
                  <a:schemeClr val="bg1"/>
                </a:solidFill>
              </a:rPr>
              <a:t>(1, -8)</a:t>
            </a:r>
            <a:endParaRPr lang="en-US" sz="4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dissolve">
                                      <p:cBhvr>
                                        <p:cTn id="7" dur="500"/>
                                        <p:tgtEl>
                                          <p:spTgt spid="7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3"/>
                                        </p:tgtEl>
                                        <p:attrNameLst>
                                          <p:attrName>style.visibility</p:attrName>
                                        </p:attrNameLst>
                                      </p:cBhvr>
                                      <p:to>
                                        <p:strVal val="visible"/>
                                      </p:to>
                                    </p:set>
                                    <p:animEffect transition="in" filter="dissolve">
                                      <p:cBhvr>
                                        <p:cTn id="12" dur="500"/>
                                        <p:tgtEl>
                                          <p:spTgt spid="7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dissolve">
                                      <p:cBhvr>
                                        <p:cTn id="17" dur="500"/>
                                        <p:tgtEl>
                                          <p:spTgt spid="717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lide(fromBottom)">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Example: Determine how the graph opens</a:t>
            </a:r>
            <a:endParaRPr lang="en-US" sz="4000" dirty="0"/>
          </a:p>
        </p:txBody>
      </p:sp>
      <p:sp>
        <p:nvSpPr>
          <p:cNvPr id="3" name="Text Placeholder 2"/>
          <p:cNvSpPr>
            <a:spLocks noGrp="1"/>
          </p:cNvSpPr>
          <p:nvPr>
            <p:ph type="body" sz="quarter" idx="10"/>
          </p:nvPr>
        </p:nvSpPr>
        <p:spPr>
          <a:xfrm>
            <a:off x="381000" y="2514600"/>
            <a:ext cx="8382000" cy="1428083"/>
          </a:xfrm>
        </p:spPr>
        <p:txBody>
          <a:bodyPr/>
          <a:lstStyle/>
          <a:p>
            <a:r>
              <a:rPr lang="en-US" dirty="0" smtClean="0"/>
              <a:t>To the opening direction, just look at the number in front.</a:t>
            </a:r>
          </a:p>
          <a:p>
            <a:r>
              <a:rPr lang="en-US" dirty="0" smtClean="0"/>
              <a:t>In this case it’s a 2 (positive)</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10242" name="Equation" r:id="rId3" imgW="990360" imgH="228600" progId="Equation.DSMT4">
              <p:embed/>
            </p:oleObj>
          </a:graphicData>
        </a:graphic>
      </p:graphicFrame>
      <p:sp>
        <p:nvSpPr>
          <p:cNvPr id="9" name="TextBox 8"/>
          <p:cNvSpPr txBox="1"/>
          <p:nvPr/>
        </p:nvSpPr>
        <p:spPr>
          <a:xfrm>
            <a:off x="3276600" y="4114800"/>
            <a:ext cx="2209800" cy="2062103"/>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solidFill>
                  <a:schemeClr val="bg1"/>
                </a:solidFill>
              </a:rPr>
              <a:t>So, our graph opens </a:t>
            </a:r>
          </a:p>
          <a:p>
            <a:r>
              <a:rPr lang="en-US" sz="3200" dirty="0" smtClean="0">
                <a:solidFill>
                  <a:schemeClr val="bg1"/>
                </a:solidFill>
              </a:rPr>
              <a:t>UPWARD</a:t>
            </a:r>
            <a:endParaRPr lang="en-US" sz="4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smtClean="0"/>
              <a:t>Example: Determine the max/min value of the function</a:t>
            </a:r>
            <a:endParaRPr lang="en-US" sz="4000" dirty="0"/>
          </a:p>
        </p:txBody>
      </p:sp>
      <p:sp>
        <p:nvSpPr>
          <p:cNvPr id="3" name="Text Placeholder 2"/>
          <p:cNvSpPr>
            <a:spLocks noGrp="1"/>
          </p:cNvSpPr>
          <p:nvPr>
            <p:ph type="body" sz="quarter" idx="10"/>
          </p:nvPr>
        </p:nvSpPr>
        <p:spPr>
          <a:xfrm>
            <a:off x="381000" y="2514600"/>
            <a:ext cx="8382000" cy="1428083"/>
          </a:xfrm>
        </p:spPr>
        <p:txBody>
          <a:bodyPr/>
          <a:lstStyle/>
          <a:p>
            <a:r>
              <a:rPr lang="en-US" dirty="0" smtClean="0"/>
              <a:t>In this case, since the graph opens UPWARD, we have a minimum</a:t>
            </a:r>
          </a:p>
          <a:p>
            <a:r>
              <a:rPr lang="en-US" dirty="0" smtClean="0"/>
              <a:t>It occurs at the vertex (which is at (1, -8)</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11266" name="Equation" r:id="rId3" imgW="990360" imgH="228600" progId="Equation.DSMT4">
              <p:embed/>
            </p:oleObj>
          </a:graphicData>
        </a:graphic>
      </p:graphicFrame>
      <p:sp>
        <p:nvSpPr>
          <p:cNvPr id="9" name="TextBox 8"/>
          <p:cNvSpPr txBox="1"/>
          <p:nvPr/>
        </p:nvSpPr>
        <p:spPr>
          <a:xfrm>
            <a:off x="3276600" y="4114800"/>
            <a:ext cx="2209800" cy="2554545"/>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solidFill>
                  <a:schemeClr val="bg1"/>
                </a:solidFill>
              </a:rPr>
              <a:t>So, our function has a minimum value of -8</a:t>
            </a:r>
            <a:endParaRPr lang="en-US" sz="4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final graph with our information </a:t>
            </a:r>
            <a:endParaRPr lang="en-US" dirty="0"/>
          </a:p>
        </p:txBody>
      </p:sp>
      <p:pic>
        <p:nvPicPr>
          <p:cNvPr id="12290" name="Picture 2"/>
          <p:cNvPicPr>
            <a:picLocks noChangeAspect="1" noChangeArrowheads="1"/>
          </p:cNvPicPr>
          <p:nvPr/>
        </p:nvPicPr>
        <p:blipFill>
          <a:blip r:embed="rId2" cstate="print"/>
          <a:srcRect/>
          <a:stretch>
            <a:fillRect/>
          </a:stretch>
        </p:blipFill>
        <p:spPr bwMode="auto">
          <a:xfrm>
            <a:off x="3048000" y="1524000"/>
            <a:ext cx="4973489" cy="4676775"/>
          </a:xfrm>
          <a:prstGeom prst="rect">
            <a:avLst/>
          </a:prstGeom>
          <a:noFill/>
          <a:ln w="9525">
            <a:noFill/>
            <a:miter lim="800000"/>
            <a:headEnd/>
            <a:tailEnd/>
          </a:ln>
          <a:effectLst/>
        </p:spPr>
      </p:pic>
      <p:sp>
        <p:nvSpPr>
          <p:cNvPr id="5" name="Text Placeholder 4"/>
          <p:cNvSpPr txBox="1">
            <a:spLocks noGrp="1"/>
          </p:cNvSpPr>
          <p:nvPr>
            <p:ph type="body" sz="quarter" idx="10"/>
          </p:nvPr>
        </p:nvSpPr>
        <p:spPr>
          <a:xfrm>
            <a:off x="609600" y="1524000"/>
            <a:ext cx="1676400" cy="609600"/>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pPr>
              <a:buNone/>
            </a:pPr>
            <a:r>
              <a:rPr lang="en-US" sz="2000" dirty="0" smtClean="0">
                <a:solidFill>
                  <a:schemeClr val="bg1"/>
                </a:solidFill>
              </a:rPr>
              <a:t>Y intercept</a:t>
            </a:r>
          </a:p>
          <a:p>
            <a:pPr>
              <a:buNone/>
            </a:pPr>
            <a:r>
              <a:rPr lang="en-US" sz="2000" dirty="0" smtClean="0">
                <a:solidFill>
                  <a:schemeClr val="bg1"/>
                </a:solidFill>
              </a:rPr>
              <a:t>(0, -6)</a:t>
            </a:r>
            <a:endParaRPr lang="en-US" sz="2000" dirty="0">
              <a:solidFill>
                <a:schemeClr val="bg1"/>
              </a:solidFill>
            </a:endParaRPr>
          </a:p>
        </p:txBody>
      </p:sp>
      <p:sp>
        <p:nvSpPr>
          <p:cNvPr id="6" name="TextBox 5"/>
          <p:cNvSpPr txBox="1"/>
          <p:nvPr/>
        </p:nvSpPr>
        <p:spPr>
          <a:xfrm>
            <a:off x="457200" y="2286000"/>
            <a:ext cx="2209800" cy="707886"/>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solidFill>
                  <a:schemeClr val="bg1"/>
                </a:solidFill>
              </a:rPr>
              <a:t>zeros are at</a:t>
            </a:r>
          </a:p>
          <a:p>
            <a:r>
              <a:rPr lang="en-US" sz="2000" dirty="0" smtClean="0">
                <a:solidFill>
                  <a:schemeClr val="bg1"/>
                </a:solidFill>
              </a:rPr>
              <a:t>3 or -1</a:t>
            </a:r>
            <a:endParaRPr lang="en-US" sz="2000" dirty="0">
              <a:solidFill>
                <a:schemeClr val="bg1"/>
              </a:solidFill>
            </a:endParaRPr>
          </a:p>
        </p:txBody>
      </p:sp>
      <p:sp>
        <p:nvSpPr>
          <p:cNvPr id="7" name="TextBox 6"/>
          <p:cNvSpPr txBox="1"/>
          <p:nvPr/>
        </p:nvSpPr>
        <p:spPr>
          <a:xfrm>
            <a:off x="457200" y="3200400"/>
            <a:ext cx="2209800" cy="707886"/>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solidFill>
                  <a:schemeClr val="bg1"/>
                </a:solidFill>
              </a:rPr>
              <a:t>vertex is</a:t>
            </a:r>
          </a:p>
          <a:p>
            <a:r>
              <a:rPr lang="en-US" sz="2000" dirty="0" smtClean="0">
                <a:solidFill>
                  <a:schemeClr val="bg1"/>
                </a:solidFill>
              </a:rPr>
              <a:t>(1, -8)</a:t>
            </a:r>
            <a:endParaRPr lang="en-US" sz="2000" dirty="0">
              <a:solidFill>
                <a:schemeClr val="bg1"/>
              </a:solidFill>
            </a:endParaRPr>
          </a:p>
        </p:txBody>
      </p:sp>
      <p:sp>
        <p:nvSpPr>
          <p:cNvPr id="8" name="TextBox 7"/>
          <p:cNvSpPr txBox="1"/>
          <p:nvPr/>
        </p:nvSpPr>
        <p:spPr>
          <a:xfrm>
            <a:off x="533400" y="4114800"/>
            <a:ext cx="2209800" cy="707886"/>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solidFill>
                  <a:schemeClr val="bg1"/>
                </a:solidFill>
              </a:rPr>
              <a:t>graph opens </a:t>
            </a:r>
          </a:p>
          <a:p>
            <a:r>
              <a:rPr lang="en-US" sz="2000" dirty="0" smtClean="0">
                <a:solidFill>
                  <a:schemeClr val="bg1"/>
                </a:solidFill>
              </a:rPr>
              <a:t>UPWARD</a:t>
            </a:r>
            <a:endParaRPr lang="en-US" sz="2000" dirty="0">
              <a:solidFill>
                <a:schemeClr val="bg1"/>
              </a:solidFill>
            </a:endParaRPr>
          </a:p>
        </p:txBody>
      </p:sp>
      <p:sp>
        <p:nvSpPr>
          <p:cNvPr id="9" name="TextBox 8"/>
          <p:cNvSpPr txBox="1"/>
          <p:nvPr/>
        </p:nvSpPr>
        <p:spPr>
          <a:xfrm>
            <a:off x="457200" y="4953000"/>
            <a:ext cx="2209800" cy="1015663"/>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solidFill>
                  <a:schemeClr val="bg1"/>
                </a:solidFill>
              </a:rPr>
              <a:t>So, our function has a minimum value of -8</a:t>
            </a:r>
            <a:endParaRPr lang="en-US" sz="20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Quadratic Functions</a:t>
            </a:r>
            <a:endParaRPr lang="en-US" dirty="0"/>
          </a:p>
        </p:txBody>
      </p:sp>
      <p:sp>
        <p:nvSpPr>
          <p:cNvPr id="3" name="Text Placeholder 2"/>
          <p:cNvSpPr>
            <a:spLocks noGrp="1"/>
          </p:cNvSpPr>
          <p:nvPr>
            <p:ph type="body" sz="quarter" idx="10"/>
          </p:nvPr>
        </p:nvSpPr>
        <p:spPr>
          <a:xfrm>
            <a:off x="381000" y="1411553"/>
            <a:ext cx="8382000" cy="3877985"/>
          </a:xfrm>
        </p:spPr>
        <p:txBody>
          <a:bodyPr/>
          <a:lstStyle/>
          <a:p>
            <a:pPr>
              <a:buNone/>
            </a:pPr>
            <a:r>
              <a:rPr lang="en-US" sz="6000" dirty="0" smtClean="0"/>
              <a:t>A closer look at</a:t>
            </a:r>
          </a:p>
          <a:p>
            <a:pPr>
              <a:buNone/>
            </a:pPr>
            <a:r>
              <a:rPr lang="en-US" sz="6000" dirty="0" smtClean="0"/>
              <a:t>	</a:t>
            </a:r>
            <a:r>
              <a:rPr lang="en-US" sz="6000" dirty="0" smtClean="0"/>
              <a:t>VERTEX FORM</a:t>
            </a:r>
          </a:p>
          <a:p>
            <a:pPr>
              <a:buNone/>
            </a:pPr>
            <a:r>
              <a:rPr lang="en-US" sz="6000" dirty="0" smtClean="0"/>
              <a:t>	</a:t>
            </a:r>
            <a:r>
              <a:rPr lang="en-US" sz="6000" dirty="0" smtClean="0"/>
              <a:t>STANDARD FORM</a:t>
            </a:r>
          </a:p>
          <a:p>
            <a:pPr>
              <a:buNone/>
            </a:pPr>
            <a:r>
              <a:rPr lang="en-US" sz="6000" dirty="0" smtClean="0"/>
              <a:t>	</a:t>
            </a:r>
            <a:endParaRPr lang="en-US" sz="60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We’ll look at the process of converting a quadratic function from </a:t>
            </a:r>
            <a:r>
              <a:rPr lang="en-US" dirty="0" smtClean="0">
                <a:solidFill>
                  <a:srgbClr val="FF0000"/>
                </a:solidFill>
              </a:rPr>
              <a:t>standard form </a:t>
            </a:r>
            <a:r>
              <a:rPr lang="en-US" dirty="0" smtClean="0"/>
              <a:t>to </a:t>
            </a:r>
            <a:r>
              <a:rPr lang="en-US" dirty="0" smtClean="0">
                <a:solidFill>
                  <a:srgbClr val="FF0000"/>
                </a:solidFill>
              </a:rPr>
              <a:t>vertex form</a:t>
            </a:r>
            <a:r>
              <a:rPr lang="en-US" dirty="0" smtClean="0"/>
              <a:t>.</a:t>
            </a:r>
          </a:p>
          <a:p>
            <a:r>
              <a:rPr lang="en-US" dirty="0" smtClean="0"/>
              <a:t>Then, just for kicks, we’ll look at the process for converting a quadratic function from </a:t>
            </a:r>
            <a:r>
              <a:rPr lang="en-US" dirty="0" smtClean="0">
                <a:solidFill>
                  <a:srgbClr val="FF0000"/>
                </a:solidFill>
              </a:rPr>
              <a:t>vertex form </a:t>
            </a:r>
            <a:r>
              <a:rPr lang="en-US" dirty="0" smtClean="0"/>
              <a:t>to </a:t>
            </a:r>
            <a:r>
              <a:rPr lang="en-US" dirty="0" smtClean="0">
                <a:solidFill>
                  <a:srgbClr val="FF0000"/>
                </a:solidFill>
              </a:rPr>
              <a:t>standard form</a:t>
            </a:r>
            <a:r>
              <a:rPr lang="en-US" dirty="0" smtClean="0"/>
              <a:t>.</a:t>
            </a:r>
          </a:p>
          <a:p>
            <a:r>
              <a:rPr lang="en-US" dirty="0" smtClean="0"/>
              <a:t>It has been my experience, that students usually prefer vertex form, especially those students who are good at shifts.</a:t>
            </a:r>
            <a:endParaRPr lang="en-US" dirty="0"/>
          </a:p>
        </p:txBody>
      </p:sp>
      <p:sp>
        <p:nvSpPr>
          <p:cNvPr id="3" name="Title 2"/>
          <p:cNvSpPr>
            <a:spLocks noGrp="1"/>
          </p:cNvSpPr>
          <p:nvPr>
            <p:ph type="title"/>
          </p:nvPr>
        </p:nvSpPr>
        <p:spPr/>
        <p:txBody>
          <a:bodyPr/>
          <a:lstStyle/>
          <a:p>
            <a:r>
              <a:rPr lang="en-US" dirty="0" smtClean="0"/>
              <a:t>Overview of the section</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dirty="0" smtClean="0"/>
              <a:t>A couple of thoughts:</a:t>
            </a:r>
          </a:p>
          <a:p>
            <a:pPr lvl="1"/>
            <a:r>
              <a:rPr lang="en-US" sz="3200" dirty="0" smtClean="0"/>
              <a:t>If the graph of the parabola crosses the x axis at ONLY one point, that point is the vertex.</a:t>
            </a:r>
          </a:p>
          <a:p>
            <a:pPr lvl="1"/>
            <a:r>
              <a:rPr lang="en-US" sz="3200" dirty="0" smtClean="0"/>
              <a:t>If the graph of the parabola crosses the x axis at 2 points, the vertex falls in the middle of these two x values</a:t>
            </a:r>
            <a:r>
              <a:rPr lang="en-US" sz="3200" dirty="0" smtClean="0"/>
              <a:t>.</a:t>
            </a:r>
          </a:p>
          <a:p>
            <a:pPr lvl="2"/>
            <a:r>
              <a:rPr lang="en-US" sz="3200" dirty="0" smtClean="0"/>
              <a:t>In this case, we can find the zeros, then “average them” to determine the x value of the vertex.</a:t>
            </a:r>
            <a:endParaRPr lang="en-US" sz="3200" dirty="0" smtClean="0"/>
          </a:p>
          <a:p>
            <a:pPr lvl="1"/>
            <a:r>
              <a:rPr lang="en-US" sz="3200" dirty="0" smtClean="0"/>
              <a:t>If there are no zeros, YIKES…finding the vertex in this case is a bit tougher.</a:t>
            </a:r>
            <a:endParaRPr lang="en-US" sz="3200" dirty="0"/>
          </a:p>
        </p:txBody>
      </p:sp>
      <p:sp>
        <p:nvSpPr>
          <p:cNvPr id="3" name="Title 2"/>
          <p:cNvSpPr>
            <a:spLocks noGrp="1"/>
          </p:cNvSpPr>
          <p:nvPr>
            <p:ph type="title"/>
          </p:nvPr>
        </p:nvSpPr>
        <p:spPr/>
        <p:txBody>
          <a:bodyPr>
            <a:normAutofit/>
          </a:bodyPr>
          <a:lstStyle/>
          <a:p>
            <a:r>
              <a:rPr lang="en-US" sz="4400" dirty="0" smtClean="0"/>
              <a:t>Finding the Vertex from Standard Form</a:t>
            </a:r>
            <a:endParaRPr lang="en-US" sz="44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do some problems! </a:t>
            </a:r>
            <a:r>
              <a:rPr lang="en-US" dirty="0" smtClean="0">
                <a:sym typeface="Wingdings" pitchFamily="2" charset="2"/>
              </a:rPr>
              <a:t></a:t>
            </a:r>
            <a:endParaRPr lang="en-US" dirty="0"/>
          </a:p>
        </p:txBody>
      </p:sp>
      <p:sp>
        <p:nvSpPr>
          <p:cNvPr id="3" name="Text Placeholder 2"/>
          <p:cNvSpPr>
            <a:spLocks noGrp="1"/>
          </p:cNvSpPr>
          <p:nvPr>
            <p:ph type="body" sz="quarter" idx="10"/>
          </p:nvPr>
        </p:nvSpPr>
        <p:spPr>
          <a:xfrm>
            <a:off x="381000" y="1411553"/>
            <a:ext cx="8382000" cy="2677656"/>
          </a:xfrm>
        </p:spPr>
        <p:txBody>
          <a:bodyPr/>
          <a:lstStyle/>
          <a:p>
            <a:pPr>
              <a:buNone/>
            </a:pPr>
            <a:r>
              <a:rPr lang="en-US" sz="6000" dirty="0" smtClean="0"/>
              <a:t>Practice Problems</a:t>
            </a:r>
          </a:p>
          <a:p>
            <a:pPr>
              <a:buNone/>
            </a:pPr>
            <a:r>
              <a:rPr lang="en-US" sz="6000" dirty="0" smtClean="0"/>
              <a:t>  Quadratic Functions and Quadratic Equations</a:t>
            </a:r>
            <a:endParaRPr lang="en-US" sz="60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Although it’s not one of my favorite mathematical ideas, there is a “formula” that allows us to locate the vertex, if we have a quadratic function in standard form.</a:t>
            </a:r>
          </a:p>
          <a:p>
            <a:endParaRPr lang="en-US" dirty="0" smtClean="0"/>
          </a:p>
          <a:p>
            <a:r>
              <a:rPr lang="en-US" dirty="0" smtClean="0"/>
              <a:t>Recall that standard form is:</a:t>
            </a:r>
          </a:p>
          <a:p>
            <a:pPr lvl="1"/>
            <a:r>
              <a:rPr lang="en-US" dirty="0" smtClean="0"/>
              <a:t>The vertex is located at the point </a:t>
            </a:r>
            <a:endParaRPr lang="en-US" dirty="0"/>
          </a:p>
        </p:txBody>
      </p:sp>
      <p:sp>
        <p:nvSpPr>
          <p:cNvPr id="3" name="Title 2"/>
          <p:cNvSpPr>
            <a:spLocks noGrp="1"/>
          </p:cNvSpPr>
          <p:nvPr>
            <p:ph type="title"/>
          </p:nvPr>
        </p:nvSpPr>
        <p:spPr/>
        <p:txBody>
          <a:bodyPr>
            <a:normAutofit/>
          </a:bodyPr>
          <a:lstStyle/>
          <a:p>
            <a:r>
              <a:rPr lang="en-US" dirty="0" smtClean="0"/>
              <a:t>Finding vertex (given standard form)</a:t>
            </a:r>
            <a:endParaRPr lang="en-US" dirty="0"/>
          </a:p>
        </p:txBody>
      </p:sp>
      <p:graphicFrame>
        <p:nvGraphicFramePr>
          <p:cNvPr id="4" name="Object 3"/>
          <p:cNvGraphicFramePr>
            <a:graphicFrameLocks noChangeAspect="1"/>
          </p:cNvGraphicFramePr>
          <p:nvPr/>
        </p:nvGraphicFramePr>
        <p:xfrm>
          <a:off x="5562600" y="3733800"/>
          <a:ext cx="2387600" cy="457200"/>
        </p:xfrm>
        <a:graphic>
          <a:graphicData uri="http://schemas.openxmlformats.org/presentationml/2006/ole">
            <p:oleObj spid="_x0000_s46082" name="Equation" r:id="rId3" imgW="1193760" imgH="228600" progId="Equation.DSMT4">
              <p:embed/>
            </p:oleObj>
          </a:graphicData>
        </a:graphic>
      </p:graphicFrame>
      <p:graphicFrame>
        <p:nvGraphicFramePr>
          <p:cNvPr id="5" name="Object 4"/>
          <p:cNvGraphicFramePr>
            <a:graphicFrameLocks noChangeAspect="1"/>
          </p:cNvGraphicFramePr>
          <p:nvPr/>
        </p:nvGraphicFramePr>
        <p:xfrm>
          <a:off x="3505200" y="4648200"/>
          <a:ext cx="1676400" cy="685800"/>
        </p:xfrm>
        <a:graphic>
          <a:graphicData uri="http://schemas.openxmlformats.org/presentationml/2006/ole">
            <p:oleObj spid="_x0000_s46083" name="Equation" r:id="rId4" imgW="1117440" imgH="4572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Breaking down that last formula</a:t>
            </a:r>
            <a:endParaRPr lang="en-US" dirty="0"/>
          </a:p>
        </p:txBody>
      </p:sp>
      <p:graphicFrame>
        <p:nvGraphicFramePr>
          <p:cNvPr id="2050" name="Object 2"/>
          <p:cNvGraphicFramePr>
            <a:graphicFrameLocks noChangeAspect="1"/>
          </p:cNvGraphicFramePr>
          <p:nvPr>
            <p:ph idx="1"/>
          </p:nvPr>
        </p:nvGraphicFramePr>
        <p:xfrm>
          <a:off x="5943600" y="2133600"/>
          <a:ext cx="1490133" cy="609600"/>
        </p:xfrm>
        <a:graphic>
          <a:graphicData uri="http://schemas.openxmlformats.org/presentationml/2006/ole">
            <p:oleObj spid="_x0000_s47106" name="Equation" r:id="rId3" imgW="1117440" imgH="457200" progId="Equation.DSMT4">
              <p:embed/>
            </p:oleObj>
          </a:graphicData>
        </a:graphic>
      </p:graphicFrame>
      <p:graphicFrame>
        <p:nvGraphicFramePr>
          <p:cNvPr id="2051" name="Object 3"/>
          <p:cNvGraphicFramePr>
            <a:graphicFrameLocks noChangeAspect="1"/>
          </p:cNvGraphicFramePr>
          <p:nvPr/>
        </p:nvGraphicFramePr>
        <p:xfrm>
          <a:off x="5562600" y="1371600"/>
          <a:ext cx="2387600" cy="457200"/>
        </p:xfrm>
        <a:graphic>
          <a:graphicData uri="http://schemas.openxmlformats.org/presentationml/2006/ole">
            <p:oleObj spid="_x0000_s47107" name="Equation" r:id="rId4" imgW="1193760" imgH="228600" progId="Equation.DSMT4">
              <p:embed/>
            </p:oleObj>
          </a:graphicData>
        </a:graphic>
      </p:graphicFrame>
      <p:sp>
        <p:nvSpPr>
          <p:cNvPr id="6" name="TextBox 5"/>
          <p:cNvSpPr txBox="1"/>
          <p:nvPr/>
        </p:nvSpPr>
        <p:spPr>
          <a:xfrm>
            <a:off x="990600" y="1447800"/>
            <a:ext cx="4724400" cy="3139321"/>
          </a:xfrm>
          <a:prstGeom prst="rect">
            <a:avLst/>
          </a:prstGeom>
          <a:noFill/>
        </p:spPr>
        <p:txBody>
          <a:bodyPr wrap="square" rtlCol="0">
            <a:spAutoFit/>
          </a:bodyPr>
          <a:lstStyle/>
          <a:p>
            <a:r>
              <a:rPr lang="en-US" dirty="0" smtClean="0"/>
              <a:t>The general form:</a:t>
            </a:r>
          </a:p>
          <a:p>
            <a:endParaRPr lang="en-US" dirty="0" smtClean="0"/>
          </a:p>
          <a:p>
            <a:endParaRPr lang="en-US" dirty="0" smtClean="0"/>
          </a:p>
          <a:p>
            <a:r>
              <a:rPr lang="en-US" dirty="0" smtClean="0"/>
              <a:t>The formula for vertex:</a:t>
            </a:r>
          </a:p>
          <a:p>
            <a:endParaRPr lang="en-US" dirty="0" smtClean="0"/>
          </a:p>
          <a:p>
            <a:endParaRPr lang="en-US" dirty="0" smtClean="0"/>
          </a:p>
          <a:p>
            <a:r>
              <a:rPr lang="en-US" dirty="0" smtClean="0"/>
              <a:t>To find the x coordinate of the vertex:</a:t>
            </a:r>
          </a:p>
          <a:p>
            <a:endParaRPr lang="en-US" dirty="0" smtClean="0"/>
          </a:p>
          <a:p>
            <a:endParaRPr lang="en-US" dirty="0" smtClean="0"/>
          </a:p>
          <a:p>
            <a:endParaRPr lang="en-US" dirty="0" smtClean="0"/>
          </a:p>
          <a:p>
            <a:r>
              <a:rPr lang="en-US" dirty="0" smtClean="0"/>
              <a:t>To find the y coordinate of the vertex</a:t>
            </a:r>
            <a:endParaRPr lang="en-US" dirty="0"/>
          </a:p>
        </p:txBody>
      </p:sp>
      <p:graphicFrame>
        <p:nvGraphicFramePr>
          <p:cNvPr id="7" name="Object 6"/>
          <p:cNvGraphicFramePr>
            <a:graphicFrameLocks noChangeAspect="1"/>
          </p:cNvGraphicFramePr>
          <p:nvPr/>
        </p:nvGraphicFramePr>
        <p:xfrm>
          <a:off x="6172200" y="2971800"/>
          <a:ext cx="996950" cy="686788"/>
        </p:xfrm>
        <a:graphic>
          <a:graphicData uri="http://schemas.openxmlformats.org/presentationml/2006/ole">
            <p:oleObj spid="_x0000_s47108" name="Equation" r:id="rId5" imgW="571320" imgH="393480" progId="Equation.DSMT4">
              <p:embed/>
            </p:oleObj>
          </a:graphicData>
        </a:graphic>
      </p:graphicFrame>
      <p:sp>
        <p:nvSpPr>
          <p:cNvPr id="9" name="TextBox 8"/>
          <p:cNvSpPr txBox="1"/>
          <p:nvPr/>
        </p:nvSpPr>
        <p:spPr>
          <a:xfrm>
            <a:off x="6324600" y="4114800"/>
            <a:ext cx="2209800" cy="1477328"/>
          </a:xfrm>
          <a:prstGeom prst="rect">
            <a:avLst/>
          </a:prstGeom>
          <a:solidFill>
            <a:schemeClr val="accent1">
              <a:alpha val="49000"/>
            </a:schemeClr>
          </a:solidFill>
          <a:ln>
            <a:solidFill>
              <a:schemeClr val="accent2">
                <a:lumMod val="60000"/>
                <a:lumOff val="40000"/>
              </a:schemeClr>
            </a:solidFill>
          </a:ln>
        </p:spPr>
        <p:txBody>
          <a:bodyPr wrap="square" rtlCol="0">
            <a:spAutoFit/>
          </a:bodyPr>
          <a:lstStyle/>
          <a:p>
            <a:r>
              <a:rPr lang="en-US" dirty="0" smtClean="0">
                <a:solidFill>
                  <a:schemeClr val="bg1"/>
                </a:solidFill>
              </a:rPr>
              <a:t>Plug the above x value into the function, and get a y value to go along with it</a:t>
            </a:r>
            <a:endParaRPr lang="en-US" dirty="0">
              <a:solidFill>
                <a:schemeClr val="bg1"/>
              </a:solidFill>
            </a:endParaRPr>
          </a:p>
        </p:txBody>
      </p:sp>
      <p:cxnSp>
        <p:nvCxnSpPr>
          <p:cNvPr id="15" name="Straight Arrow Connector 14"/>
          <p:cNvCxnSpPr/>
          <p:nvPr/>
        </p:nvCxnSpPr>
        <p:spPr>
          <a:xfrm>
            <a:off x="3200400" y="1600200"/>
            <a:ext cx="22860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657600" y="2438400"/>
            <a:ext cx="228600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495800" y="3429000"/>
            <a:ext cx="1600200" cy="3048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495800" y="4800600"/>
            <a:ext cx="17526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3400" y="1295400"/>
            <a:ext cx="4724400" cy="4154984"/>
          </a:xfrm>
          <a:prstGeom prst="rect">
            <a:avLst/>
          </a:prstGeom>
          <a:noFill/>
        </p:spPr>
        <p:txBody>
          <a:bodyPr wrap="square" rtlCol="0">
            <a:spAutoFit/>
          </a:bodyPr>
          <a:lstStyle/>
          <a:p>
            <a:r>
              <a:rPr lang="en-US" sz="2400" dirty="0" smtClean="0">
                <a:solidFill>
                  <a:schemeClr val="bg1"/>
                </a:solidFill>
              </a:rPr>
              <a:t>The general form:</a:t>
            </a:r>
          </a:p>
          <a:p>
            <a:endParaRPr lang="en-US" sz="2400" dirty="0" smtClean="0">
              <a:solidFill>
                <a:schemeClr val="bg1"/>
              </a:solidFill>
            </a:endParaRPr>
          </a:p>
          <a:p>
            <a:endParaRPr lang="en-US" sz="2400" dirty="0" smtClean="0">
              <a:solidFill>
                <a:schemeClr val="bg1"/>
              </a:solidFill>
            </a:endParaRPr>
          </a:p>
          <a:p>
            <a:r>
              <a:rPr lang="en-US" sz="2400" dirty="0" smtClean="0">
                <a:solidFill>
                  <a:schemeClr val="bg1"/>
                </a:solidFill>
              </a:rPr>
              <a:t>The formula for vertex:</a:t>
            </a:r>
          </a:p>
          <a:p>
            <a:endParaRPr lang="en-US" sz="2400" dirty="0" smtClean="0">
              <a:solidFill>
                <a:schemeClr val="bg1"/>
              </a:solidFill>
            </a:endParaRPr>
          </a:p>
          <a:p>
            <a:endParaRPr lang="en-US" sz="2400" dirty="0" smtClean="0">
              <a:solidFill>
                <a:schemeClr val="bg1"/>
              </a:solidFill>
            </a:endParaRPr>
          </a:p>
          <a:p>
            <a:r>
              <a:rPr lang="en-US" sz="2400" dirty="0" smtClean="0">
                <a:solidFill>
                  <a:schemeClr val="bg1"/>
                </a:solidFill>
              </a:rPr>
              <a:t>To find the x coordinate of the vertex:</a:t>
            </a:r>
          </a:p>
          <a:p>
            <a:endParaRPr lang="en-US" sz="2400" dirty="0" smtClean="0">
              <a:solidFill>
                <a:schemeClr val="bg1"/>
              </a:solidFill>
            </a:endParaRPr>
          </a:p>
          <a:p>
            <a:r>
              <a:rPr lang="en-US" sz="2400" dirty="0" smtClean="0">
                <a:solidFill>
                  <a:schemeClr val="bg1"/>
                </a:solidFill>
              </a:rPr>
              <a:t>To find the y coordinate of the vertex</a:t>
            </a:r>
            <a:endParaRPr lang="en-US" sz="24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2051"/>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 calcmode="lin" valueType="num">
                                      <p:cBhvr additive="base">
                                        <p:cTn id="17" dur="500" fill="hold"/>
                                        <p:tgtEl>
                                          <p:spTgt spid="2050"/>
                                        </p:tgtEl>
                                        <p:attrNameLst>
                                          <p:attrName>ppt_x</p:attrName>
                                        </p:attrNameLst>
                                      </p:cBhvr>
                                      <p:tavLst>
                                        <p:tav tm="0">
                                          <p:val>
                                            <p:strVal val="#ppt_x"/>
                                          </p:val>
                                        </p:tav>
                                        <p:tav tm="100000">
                                          <p:val>
                                            <p:strVal val="#ppt_x"/>
                                          </p:val>
                                        </p:tav>
                                      </p:tavLst>
                                    </p:anim>
                                    <p:anim calcmode="lin" valueType="num">
                                      <p:cBhvr additive="base">
                                        <p:cTn id="1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childTnLst>
                                    <p:animRot by="21600000">
                                      <p:cBhvr>
                                        <p:cTn id="22" dur="2000" fill="hold"/>
                                        <p:tgtEl>
                                          <p:spTgt spid="2050"/>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heckerboard(across)">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Find the vertex, then sketch the graph:</a:t>
            </a:r>
          </a:p>
          <a:p>
            <a:endParaRPr lang="en-US" dirty="0"/>
          </a:p>
        </p:txBody>
      </p:sp>
      <p:sp>
        <p:nvSpPr>
          <p:cNvPr id="3" name="Title 2"/>
          <p:cNvSpPr>
            <a:spLocks noGrp="1"/>
          </p:cNvSpPr>
          <p:nvPr>
            <p:ph type="title"/>
          </p:nvPr>
        </p:nvSpPr>
        <p:spPr/>
        <p:txBody>
          <a:bodyPr/>
          <a:lstStyle/>
          <a:p>
            <a:r>
              <a:rPr lang="en-US" dirty="0" smtClean="0"/>
              <a:t>Example 1</a:t>
            </a:r>
            <a:endParaRPr lang="en-US" dirty="0"/>
          </a:p>
        </p:txBody>
      </p:sp>
      <p:graphicFrame>
        <p:nvGraphicFramePr>
          <p:cNvPr id="4" name="Object 3"/>
          <p:cNvGraphicFramePr>
            <a:graphicFrameLocks noChangeAspect="1"/>
          </p:cNvGraphicFramePr>
          <p:nvPr/>
        </p:nvGraphicFramePr>
        <p:xfrm>
          <a:off x="2667000" y="2209800"/>
          <a:ext cx="2815167" cy="533400"/>
        </p:xfrm>
        <a:graphic>
          <a:graphicData uri="http://schemas.openxmlformats.org/presentationml/2006/ole">
            <p:oleObj spid="_x0000_s48130" name="Equation" r:id="rId3" imgW="1206360" imgH="228600" progId="Equation.DSMT4">
              <p:embed/>
            </p:oleObj>
          </a:graphicData>
        </a:graphic>
      </p:graphicFrame>
      <p:graphicFrame>
        <p:nvGraphicFramePr>
          <p:cNvPr id="5" name="Object 4"/>
          <p:cNvGraphicFramePr>
            <a:graphicFrameLocks noChangeAspect="1"/>
          </p:cNvGraphicFramePr>
          <p:nvPr/>
        </p:nvGraphicFramePr>
        <p:xfrm>
          <a:off x="1600200" y="3124200"/>
          <a:ext cx="990600" cy="932329"/>
        </p:xfrm>
        <a:graphic>
          <a:graphicData uri="http://schemas.openxmlformats.org/presentationml/2006/ole">
            <p:oleObj spid="_x0000_s48131" name="Equation" r:id="rId4" imgW="431640" imgH="406080" progId="Equation.DSMT4">
              <p:embed/>
            </p:oleObj>
          </a:graphicData>
        </a:graphic>
      </p:graphicFrame>
      <p:graphicFrame>
        <p:nvGraphicFramePr>
          <p:cNvPr id="6" name="Object 5"/>
          <p:cNvGraphicFramePr>
            <a:graphicFrameLocks noChangeAspect="1"/>
          </p:cNvGraphicFramePr>
          <p:nvPr/>
        </p:nvGraphicFramePr>
        <p:xfrm>
          <a:off x="3581400" y="3200400"/>
          <a:ext cx="1295400" cy="806570"/>
        </p:xfrm>
        <a:graphic>
          <a:graphicData uri="http://schemas.openxmlformats.org/presentationml/2006/ole">
            <p:oleObj spid="_x0000_s48132" name="Equation" r:id="rId5" imgW="672840" imgH="419040" progId="Equation.DSMT4">
              <p:embed/>
            </p:oleObj>
          </a:graphicData>
        </a:graphic>
      </p:graphicFrame>
      <p:graphicFrame>
        <p:nvGraphicFramePr>
          <p:cNvPr id="7" name="Object 6"/>
          <p:cNvGraphicFramePr>
            <a:graphicFrameLocks noChangeAspect="1"/>
          </p:cNvGraphicFramePr>
          <p:nvPr/>
        </p:nvGraphicFramePr>
        <p:xfrm>
          <a:off x="6096000" y="3200400"/>
          <a:ext cx="1066800" cy="703634"/>
        </p:xfrm>
        <a:graphic>
          <a:graphicData uri="http://schemas.openxmlformats.org/presentationml/2006/ole">
            <p:oleObj spid="_x0000_s48133" name="Equation" r:id="rId6" imgW="596880" imgH="393480" progId="Equation.DSMT4">
              <p:embed/>
            </p:oleObj>
          </a:graphicData>
        </a:graphic>
      </p:graphicFrame>
      <p:cxnSp>
        <p:nvCxnSpPr>
          <p:cNvPr id="8" name="Straight Arrow Connector 7"/>
          <p:cNvCxnSpPr/>
          <p:nvPr/>
        </p:nvCxnSpPr>
        <p:spPr>
          <a:xfrm>
            <a:off x="2438400" y="3505200"/>
            <a:ext cx="1219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19400" y="4572000"/>
            <a:ext cx="2209800" cy="1938992"/>
          </a:xfrm>
          <a:prstGeom prst="rect">
            <a:avLst/>
          </a:prstGeom>
          <a:solidFill>
            <a:schemeClr val="accent1">
              <a:alpha val="49000"/>
            </a:schemeClr>
          </a:solidFill>
        </p:spPr>
        <p:txBody>
          <a:bodyPr wrap="square" rtlCol="0">
            <a:spAutoFit/>
          </a:bodyPr>
          <a:lstStyle/>
          <a:p>
            <a:r>
              <a:rPr lang="en-US" sz="2400" dirty="0" smtClean="0">
                <a:solidFill>
                  <a:schemeClr val="bg1"/>
                </a:solidFill>
              </a:rPr>
              <a:t>Plug the 3 into the function, we get a y value of 9-18+20 or </a:t>
            </a:r>
            <a:endParaRPr lang="en-US" sz="2400" dirty="0" smtClean="0">
              <a:solidFill>
                <a:schemeClr val="bg1"/>
              </a:solidFill>
            </a:endParaRPr>
          </a:p>
          <a:p>
            <a:r>
              <a:rPr lang="en-US" sz="2400" dirty="0" smtClean="0">
                <a:solidFill>
                  <a:schemeClr val="bg1"/>
                </a:solidFill>
              </a:rPr>
              <a:t>y = 11</a:t>
            </a:r>
            <a:endParaRPr lang="en-US" sz="2400" dirty="0">
              <a:solidFill>
                <a:schemeClr val="bg1"/>
              </a:solidFill>
            </a:endParaRPr>
          </a:p>
        </p:txBody>
      </p:sp>
      <p:graphicFrame>
        <p:nvGraphicFramePr>
          <p:cNvPr id="10" name="Object 9"/>
          <p:cNvGraphicFramePr>
            <a:graphicFrameLocks noChangeAspect="1"/>
          </p:cNvGraphicFramePr>
          <p:nvPr/>
        </p:nvGraphicFramePr>
        <p:xfrm>
          <a:off x="6781800" y="4572000"/>
          <a:ext cx="1219200" cy="762000"/>
        </p:xfrm>
        <a:graphic>
          <a:graphicData uri="http://schemas.openxmlformats.org/presentationml/2006/ole">
            <p:oleObj spid="_x0000_s48134" name="Equation" r:id="rId7" imgW="406080" imgH="253800" progId="Equation.DSMT4">
              <p:embed/>
            </p:oleObj>
          </a:graphicData>
        </a:graphic>
      </p:graphicFrame>
      <p:cxnSp>
        <p:nvCxnSpPr>
          <p:cNvPr id="13" name="Straight Arrow Connector 12"/>
          <p:cNvCxnSpPr/>
          <p:nvPr/>
        </p:nvCxnSpPr>
        <p:spPr>
          <a:xfrm>
            <a:off x="4876800" y="3581400"/>
            <a:ext cx="1219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029200" y="5029200"/>
            <a:ext cx="1600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553200" y="5334000"/>
            <a:ext cx="1828800" cy="369332"/>
          </a:xfrm>
          <a:prstGeom prst="rect">
            <a:avLst/>
          </a:prstGeom>
          <a:solidFill>
            <a:schemeClr val="accent3">
              <a:alpha val="44000"/>
            </a:schemeClr>
          </a:solidFill>
        </p:spPr>
        <p:txBody>
          <a:bodyPr wrap="square" rtlCol="0">
            <a:spAutoFit/>
          </a:bodyPr>
          <a:lstStyle/>
          <a:p>
            <a:r>
              <a:rPr lang="en-US" dirty="0" smtClean="0"/>
              <a:t>The Vertex</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checkerboard(across)">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checkerboard(across)">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graph for that function</a:t>
            </a:r>
            <a:endParaRPr lang="en-US"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3276600" y="1752600"/>
            <a:ext cx="4810306" cy="4525962"/>
          </a:xfrm>
          <a:prstGeom prst="rect">
            <a:avLst/>
          </a:prstGeom>
          <a:noFill/>
          <a:ln w="9525">
            <a:noFill/>
            <a:miter lim="800000"/>
            <a:headEnd/>
            <a:tailEnd/>
          </a:ln>
          <a:effectLst/>
        </p:spPr>
      </p:pic>
      <p:sp>
        <p:nvSpPr>
          <p:cNvPr id="5" name="TextBox 4"/>
          <p:cNvSpPr txBox="1"/>
          <p:nvPr/>
        </p:nvSpPr>
        <p:spPr>
          <a:xfrm>
            <a:off x="6553200" y="5334000"/>
            <a:ext cx="1828800" cy="369332"/>
          </a:xfrm>
          <a:prstGeom prst="rect">
            <a:avLst/>
          </a:prstGeom>
          <a:solidFill>
            <a:schemeClr val="accent3">
              <a:alpha val="44000"/>
            </a:schemeClr>
          </a:solidFill>
        </p:spPr>
        <p:txBody>
          <a:bodyPr wrap="square" rtlCol="0">
            <a:spAutoFit/>
          </a:bodyPr>
          <a:lstStyle/>
          <a:p>
            <a:r>
              <a:rPr lang="en-US" dirty="0" smtClean="0">
                <a:solidFill>
                  <a:schemeClr val="bg1"/>
                </a:solidFill>
              </a:rPr>
              <a:t>The Vertex</a:t>
            </a:r>
            <a:endParaRPr lang="en-US" dirty="0">
              <a:solidFill>
                <a:schemeClr val="bg1"/>
              </a:solidFill>
            </a:endParaRPr>
          </a:p>
        </p:txBody>
      </p:sp>
      <p:graphicFrame>
        <p:nvGraphicFramePr>
          <p:cNvPr id="4100" name="Object 4"/>
          <p:cNvGraphicFramePr>
            <a:graphicFrameLocks noChangeAspect="1"/>
          </p:cNvGraphicFramePr>
          <p:nvPr/>
        </p:nvGraphicFramePr>
        <p:xfrm>
          <a:off x="5577840" y="4800600"/>
          <a:ext cx="670560" cy="419100"/>
        </p:xfrm>
        <a:graphic>
          <a:graphicData uri="http://schemas.openxmlformats.org/presentationml/2006/ole">
            <p:oleObj spid="_x0000_s49154" name="Equation" r:id="rId4" imgW="406080" imgH="253800" progId="Equation.DSMT4">
              <p:embed/>
            </p:oleObj>
          </a:graphicData>
        </a:graphic>
      </p:graphicFrame>
      <p:cxnSp>
        <p:nvCxnSpPr>
          <p:cNvPr id="8" name="Straight Arrow Connector 7"/>
          <p:cNvCxnSpPr/>
          <p:nvPr/>
        </p:nvCxnSpPr>
        <p:spPr>
          <a:xfrm flipH="1" flipV="1">
            <a:off x="6172200" y="4419600"/>
            <a:ext cx="838200" cy="8382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Recall that vertex form looks like this:</a:t>
            </a:r>
          </a:p>
          <a:p>
            <a:endParaRPr lang="en-US" dirty="0" smtClean="0"/>
          </a:p>
          <a:p>
            <a:endParaRPr lang="en-US" dirty="0" smtClean="0"/>
          </a:p>
          <a:p>
            <a:endParaRPr lang="en-US" dirty="0" smtClean="0"/>
          </a:p>
          <a:p>
            <a:r>
              <a:rPr lang="en-US" dirty="0" smtClean="0"/>
              <a:t>While standard form looks like this:</a:t>
            </a:r>
            <a:endParaRPr lang="en-US" dirty="0"/>
          </a:p>
        </p:txBody>
      </p:sp>
      <p:sp>
        <p:nvSpPr>
          <p:cNvPr id="3" name="Title 2"/>
          <p:cNvSpPr>
            <a:spLocks noGrp="1"/>
          </p:cNvSpPr>
          <p:nvPr>
            <p:ph type="title"/>
          </p:nvPr>
        </p:nvSpPr>
        <p:spPr/>
        <p:txBody>
          <a:bodyPr>
            <a:noAutofit/>
          </a:bodyPr>
          <a:lstStyle/>
          <a:p>
            <a:r>
              <a:rPr lang="en-US" sz="3600" dirty="0" smtClean="0"/>
              <a:t>Converting from Vertex form </a:t>
            </a:r>
            <a:r>
              <a:rPr lang="en-US" sz="3600" dirty="0" smtClean="0"/>
              <a:t>to </a:t>
            </a:r>
            <a:r>
              <a:rPr lang="en-US" sz="3600" dirty="0" smtClean="0"/>
              <a:t>Standard form</a:t>
            </a:r>
            <a:endParaRPr lang="en-US" sz="3600" dirty="0"/>
          </a:p>
        </p:txBody>
      </p:sp>
      <p:graphicFrame>
        <p:nvGraphicFramePr>
          <p:cNvPr id="5122" name="Object 2"/>
          <p:cNvGraphicFramePr>
            <a:graphicFrameLocks noChangeAspect="1"/>
          </p:cNvGraphicFramePr>
          <p:nvPr/>
        </p:nvGraphicFramePr>
        <p:xfrm>
          <a:off x="2667000" y="4038600"/>
          <a:ext cx="3183467" cy="609600"/>
        </p:xfrm>
        <a:graphic>
          <a:graphicData uri="http://schemas.openxmlformats.org/presentationml/2006/ole">
            <p:oleObj spid="_x0000_s50178" name="Equation" r:id="rId3" imgW="1193760" imgH="228600" progId="Equation.DSMT4">
              <p:embed/>
            </p:oleObj>
          </a:graphicData>
        </a:graphic>
      </p:graphicFrame>
      <p:graphicFrame>
        <p:nvGraphicFramePr>
          <p:cNvPr id="5" name="Object 4"/>
          <p:cNvGraphicFramePr>
            <a:graphicFrameLocks noChangeAspect="1"/>
          </p:cNvGraphicFramePr>
          <p:nvPr/>
        </p:nvGraphicFramePr>
        <p:xfrm>
          <a:off x="2667000" y="2209800"/>
          <a:ext cx="3498271" cy="762000"/>
        </p:xfrm>
        <a:graphic>
          <a:graphicData uri="http://schemas.openxmlformats.org/presentationml/2006/ole">
            <p:oleObj spid="_x0000_s50179" name="Equation" r:id="rId4" imgW="1282680" imgH="27936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Really, it’s not hard to do at all; we just “multiply out” the expression, using our “FOIL” skills, and group the like terms.</a:t>
            </a:r>
          </a:p>
          <a:p>
            <a:endParaRPr lang="en-US" dirty="0" smtClean="0"/>
          </a:p>
          <a:p>
            <a:endParaRPr lang="en-US" dirty="0" smtClean="0"/>
          </a:p>
          <a:p>
            <a:r>
              <a:rPr lang="en-US" dirty="0" smtClean="0"/>
              <a:t>Let’s try one!</a:t>
            </a:r>
          </a:p>
          <a:p>
            <a:endParaRPr lang="en-US" dirty="0" smtClean="0"/>
          </a:p>
          <a:p>
            <a:r>
              <a:rPr lang="en-US" dirty="0" smtClean="0"/>
              <a:t>Convert the function to standard form:</a:t>
            </a:r>
            <a:endParaRPr lang="en-US" dirty="0"/>
          </a:p>
        </p:txBody>
      </p:sp>
      <p:sp>
        <p:nvSpPr>
          <p:cNvPr id="3" name="Title 2"/>
          <p:cNvSpPr>
            <a:spLocks noGrp="1"/>
          </p:cNvSpPr>
          <p:nvPr>
            <p:ph type="title"/>
          </p:nvPr>
        </p:nvSpPr>
        <p:spPr/>
        <p:txBody>
          <a:bodyPr/>
          <a:lstStyle/>
          <a:p>
            <a:r>
              <a:rPr lang="en-US" dirty="0" smtClean="0"/>
              <a:t>The conversion process:</a:t>
            </a:r>
            <a:endParaRPr lang="en-US" dirty="0"/>
          </a:p>
        </p:txBody>
      </p:sp>
      <p:graphicFrame>
        <p:nvGraphicFramePr>
          <p:cNvPr id="4" name="Object 3"/>
          <p:cNvGraphicFramePr>
            <a:graphicFrameLocks noChangeAspect="1"/>
          </p:cNvGraphicFramePr>
          <p:nvPr/>
        </p:nvGraphicFramePr>
        <p:xfrm>
          <a:off x="2667000" y="5181600"/>
          <a:ext cx="3048000" cy="685800"/>
        </p:xfrm>
        <a:graphic>
          <a:graphicData uri="http://schemas.openxmlformats.org/presentationml/2006/ole">
            <p:oleObj spid="_x0000_s51202" name="Equation" r:id="rId3" imgW="1015920" imgH="228600" progId="Equation.DSMT4">
              <p:embed/>
            </p:oleObj>
          </a:graphicData>
        </a:graphic>
      </p:graphicFrame>
      <p:graphicFrame>
        <p:nvGraphicFramePr>
          <p:cNvPr id="5" name="Object 4"/>
          <p:cNvGraphicFramePr>
            <a:graphicFrameLocks noChangeAspect="1"/>
          </p:cNvGraphicFramePr>
          <p:nvPr/>
        </p:nvGraphicFramePr>
        <p:xfrm>
          <a:off x="5943600" y="5715000"/>
          <a:ext cx="2637367" cy="533400"/>
        </p:xfrm>
        <a:graphic>
          <a:graphicData uri="http://schemas.openxmlformats.org/presentationml/2006/ole">
            <p:oleObj spid="_x0000_s51203" name="Equation" r:id="rId4" imgW="1130040" imgH="22860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12875"/>
            <a:ext cx="8382000" cy="3293209"/>
          </a:xfrm>
        </p:spPr>
        <p:txBody>
          <a:bodyPr/>
          <a:lstStyle/>
          <a:p>
            <a:r>
              <a:rPr lang="en-US" dirty="0" smtClean="0"/>
              <a:t>Unfortunately, this procedure isn’t quite as simple.  However, there are 2 ways that we could proceed.</a:t>
            </a:r>
          </a:p>
          <a:p>
            <a:pPr lvl="1"/>
            <a:r>
              <a:rPr lang="en-US" dirty="0" smtClean="0"/>
              <a:t>1.	  We can complete the square</a:t>
            </a:r>
          </a:p>
          <a:p>
            <a:pPr lvl="1"/>
            <a:r>
              <a:rPr lang="en-US" dirty="0" smtClean="0"/>
              <a:t>2.  </a:t>
            </a:r>
            <a:r>
              <a:rPr lang="en-US" dirty="0" smtClean="0"/>
              <a:t>	We </a:t>
            </a:r>
            <a:r>
              <a:rPr lang="en-US" dirty="0" smtClean="0"/>
              <a:t>can make use of the vertex formula.</a:t>
            </a:r>
          </a:p>
          <a:p>
            <a:pPr lvl="1"/>
            <a:endParaRPr lang="en-US" dirty="0" smtClean="0"/>
          </a:p>
          <a:p>
            <a:r>
              <a:rPr lang="en-US" dirty="0" smtClean="0"/>
              <a:t>Let’s take a look at an example for each!</a:t>
            </a:r>
            <a:endParaRPr lang="en-US" dirty="0"/>
          </a:p>
        </p:txBody>
      </p:sp>
      <p:sp>
        <p:nvSpPr>
          <p:cNvPr id="3" name="Title 2"/>
          <p:cNvSpPr>
            <a:spLocks noGrp="1"/>
          </p:cNvSpPr>
          <p:nvPr>
            <p:ph type="title"/>
          </p:nvPr>
        </p:nvSpPr>
        <p:spPr/>
        <p:txBody>
          <a:bodyPr>
            <a:noAutofit/>
          </a:bodyPr>
          <a:lstStyle/>
          <a:p>
            <a:r>
              <a:rPr lang="en-US" sz="3600" dirty="0" smtClean="0"/>
              <a:t>Converting from Standard Form </a:t>
            </a:r>
            <a:r>
              <a:rPr lang="en-US" sz="3600" dirty="0" smtClean="0"/>
              <a:t>to Vertex </a:t>
            </a:r>
            <a:r>
              <a:rPr lang="en-US" sz="3600" dirty="0" smtClean="0"/>
              <a:t>Form.</a:t>
            </a:r>
            <a:endParaRPr lang="en-US" sz="36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First, we’ll look at an “easy one”—where the value of a is 1.</a:t>
            </a:r>
          </a:p>
          <a:p>
            <a:endParaRPr lang="en-US" dirty="0" smtClean="0"/>
          </a:p>
          <a:p>
            <a:r>
              <a:rPr lang="en-US" dirty="0" smtClean="0"/>
              <a:t>We’ll work it through on the board, then I’ll reveal the steps here on the PowerPoint.</a:t>
            </a:r>
          </a:p>
          <a:p>
            <a:endParaRPr lang="en-US" dirty="0" smtClean="0"/>
          </a:p>
          <a:p>
            <a:r>
              <a:rPr lang="en-US" dirty="0" smtClean="0"/>
              <a:t>Rewrite the function in vertex form:</a:t>
            </a:r>
          </a:p>
        </p:txBody>
      </p:sp>
      <p:sp>
        <p:nvSpPr>
          <p:cNvPr id="3" name="Title 2"/>
          <p:cNvSpPr>
            <a:spLocks noGrp="1"/>
          </p:cNvSpPr>
          <p:nvPr>
            <p:ph type="title"/>
          </p:nvPr>
        </p:nvSpPr>
        <p:spPr/>
        <p:txBody>
          <a:bodyPr>
            <a:normAutofit/>
          </a:bodyPr>
          <a:lstStyle/>
          <a:p>
            <a:r>
              <a:rPr lang="en-US" sz="3600" dirty="0" smtClean="0"/>
              <a:t>The conversion process: Completing the Square</a:t>
            </a:r>
            <a:endParaRPr lang="en-US" sz="3600" dirty="0"/>
          </a:p>
        </p:txBody>
      </p:sp>
      <p:graphicFrame>
        <p:nvGraphicFramePr>
          <p:cNvPr id="4" name="Object 3"/>
          <p:cNvGraphicFramePr>
            <a:graphicFrameLocks noChangeAspect="1"/>
          </p:cNvGraphicFramePr>
          <p:nvPr/>
        </p:nvGraphicFramePr>
        <p:xfrm>
          <a:off x="2819400" y="4724400"/>
          <a:ext cx="3162300" cy="685800"/>
        </p:xfrm>
        <a:graphic>
          <a:graphicData uri="http://schemas.openxmlformats.org/presentationml/2006/ole">
            <p:oleObj spid="_x0000_s52226" name="Equation" r:id="rId3" imgW="105408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12875"/>
            <a:ext cx="8382000" cy="4364272"/>
          </a:xfrm>
        </p:spPr>
        <p:txBody>
          <a:bodyPr/>
          <a:lstStyle/>
          <a:p>
            <a:r>
              <a:rPr lang="en-US" dirty="0" smtClean="0"/>
              <a:t>Steps in the procedure:</a:t>
            </a:r>
          </a:p>
          <a:p>
            <a:pPr lvl="1"/>
            <a:r>
              <a:rPr lang="en-US" dirty="0" smtClean="0"/>
              <a:t>1.  take half of b</a:t>
            </a:r>
          </a:p>
          <a:p>
            <a:pPr lvl="1"/>
            <a:r>
              <a:rPr lang="en-US" dirty="0" smtClean="0"/>
              <a:t>2.  square the result</a:t>
            </a:r>
          </a:p>
          <a:p>
            <a:pPr lvl="1"/>
            <a:r>
              <a:rPr lang="en-US" dirty="0" smtClean="0"/>
              <a:t>3.  ADD (to complete the square) this amount to </a:t>
            </a:r>
            <a:r>
              <a:rPr lang="en-US" dirty="0" smtClean="0"/>
              <a:t>	</a:t>
            </a:r>
            <a:r>
              <a:rPr lang="en-US" dirty="0" smtClean="0"/>
              <a:t>the </a:t>
            </a:r>
            <a:r>
              <a:rPr lang="en-US" dirty="0" smtClean="0"/>
              <a:t>function and subtract this amount from </a:t>
            </a:r>
            <a:r>
              <a:rPr lang="en-US" dirty="0" smtClean="0"/>
              <a:t>	the function </a:t>
            </a:r>
            <a:r>
              <a:rPr lang="en-US" dirty="0" smtClean="0"/>
              <a:t>( aha…thus we’ve added </a:t>
            </a:r>
            <a:r>
              <a:rPr lang="en-US" dirty="0" smtClean="0"/>
              <a:t>	</a:t>
            </a:r>
            <a:r>
              <a:rPr lang="en-US" dirty="0" smtClean="0">
                <a:solidFill>
                  <a:srgbClr val="FF0000"/>
                </a:solidFill>
              </a:rPr>
              <a:t>ZERO</a:t>
            </a:r>
            <a:r>
              <a:rPr lang="en-US" dirty="0" smtClean="0"/>
              <a:t>…and  </a:t>
            </a:r>
            <a:r>
              <a:rPr lang="en-US" dirty="0" smtClean="0"/>
              <a:t>not changed the value of the </a:t>
            </a:r>
            <a:r>
              <a:rPr lang="en-US" dirty="0" smtClean="0"/>
              <a:t>	function</a:t>
            </a:r>
            <a:r>
              <a:rPr lang="en-US" dirty="0" smtClean="0"/>
              <a:t>)</a:t>
            </a:r>
          </a:p>
          <a:p>
            <a:pPr lvl="1"/>
            <a:r>
              <a:rPr lang="en-US" dirty="0" smtClean="0"/>
              <a:t>4</a:t>
            </a:r>
            <a:r>
              <a:rPr lang="en-US" dirty="0" smtClean="0"/>
              <a:t>. </a:t>
            </a:r>
            <a:r>
              <a:rPr lang="en-US" dirty="0" smtClean="0"/>
              <a:t>Rewrite as a binomial squared, and we’re there.	</a:t>
            </a:r>
          </a:p>
          <a:p>
            <a:pPr lvl="1"/>
            <a:r>
              <a:rPr lang="en-US" dirty="0" smtClean="0">
                <a:solidFill>
                  <a:srgbClr val="CC00CC"/>
                </a:solidFill>
              </a:rPr>
              <a:t>Half	 square	 ADD		 Rewrite</a:t>
            </a:r>
            <a:endParaRPr lang="en-US" dirty="0">
              <a:solidFill>
                <a:srgbClr val="CC00CC"/>
              </a:solidFill>
            </a:endParaRPr>
          </a:p>
        </p:txBody>
      </p:sp>
      <p:sp>
        <p:nvSpPr>
          <p:cNvPr id="3" name="Title 2"/>
          <p:cNvSpPr>
            <a:spLocks noGrp="1"/>
          </p:cNvSpPr>
          <p:nvPr>
            <p:ph type="title"/>
          </p:nvPr>
        </p:nvSpPr>
        <p:spPr/>
        <p:txBody>
          <a:bodyPr>
            <a:normAutofit/>
          </a:bodyPr>
          <a:lstStyle/>
          <a:p>
            <a:r>
              <a:rPr lang="en-US" dirty="0" smtClean="0"/>
              <a:t>Completing the square (a = 1)</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solution</a:t>
            </a:r>
            <a:endParaRPr lang="en-US" dirty="0"/>
          </a:p>
        </p:txBody>
      </p:sp>
      <p:sp>
        <p:nvSpPr>
          <p:cNvPr id="3" name="Content Placeholder 2"/>
          <p:cNvSpPr>
            <a:spLocks noGrp="1"/>
          </p:cNvSpPr>
          <p:nvPr>
            <p:ph idx="1"/>
          </p:nvPr>
        </p:nvSpPr>
        <p:spPr>
          <a:xfrm>
            <a:off x="381000" y="1412874"/>
            <a:ext cx="3276600" cy="4998291"/>
          </a:xfrm>
        </p:spPr>
        <p:txBody>
          <a:bodyPr/>
          <a:lstStyle/>
          <a:p>
            <a:r>
              <a:rPr lang="en-US" sz="2800" dirty="0" smtClean="0"/>
              <a:t>First, group the x terms together, leave some space.</a:t>
            </a:r>
          </a:p>
          <a:p>
            <a:r>
              <a:rPr lang="en-US" sz="2800" dirty="0" smtClean="0"/>
              <a:t>Now, take half of the 10, square it, and add it AND subtract it.</a:t>
            </a:r>
          </a:p>
          <a:p>
            <a:r>
              <a:rPr lang="en-US" sz="2800" dirty="0" smtClean="0"/>
              <a:t>Rewrite the first 3 terms as a binomial squared</a:t>
            </a:r>
          </a:p>
          <a:p>
            <a:r>
              <a:rPr lang="en-US" sz="2800" dirty="0" smtClean="0"/>
              <a:t>So our vertex is at </a:t>
            </a:r>
          </a:p>
          <a:p>
            <a:r>
              <a:rPr lang="en-US" sz="2800" dirty="0" smtClean="0"/>
              <a:t>(-5, -37)</a:t>
            </a:r>
            <a:endParaRPr lang="en-US" sz="2800" dirty="0"/>
          </a:p>
        </p:txBody>
      </p:sp>
      <p:graphicFrame>
        <p:nvGraphicFramePr>
          <p:cNvPr id="60418" name="Object 2"/>
          <p:cNvGraphicFramePr>
            <a:graphicFrameLocks noChangeAspect="1"/>
          </p:cNvGraphicFramePr>
          <p:nvPr/>
        </p:nvGraphicFramePr>
        <p:xfrm>
          <a:off x="4419600" y="1524000"/>
          <a:ext cx="3162300" cy="685800"/>
        </p:xfrm>
        <a:graphic>
          <a:graphicData uri="http://schemas.openxmlformats.org/presentationml/2006/ole">
            <p:oleObj spid="_x0000_s60418" name="Equation" r:id="rId3" imgW="1054080" imgH="228600" progId="Equation.DSMT4">
              <p:embed/>
            </p:oleObj>
          </a:graphicData>
        </a:graphic>
      </p:graphicFrame>
      <p:graphicFrame>
        <p:nvGraphicFramePr>
          <p:cNvPr id="60419" name="Object 3"/>
          <p:cNvGraphicFramePr>
            <a:graphicFrameLocks noChangeAspect="1"/>
          </p:cNvGraphicFramePr>
          <p:nvPr/>
        </p:nvGraphicFramePr>
        <p:xfrm>
          <a:off x="4495800" y="2362200"/>
          <a:ext cx="3962400" cy="685800"/>
        </p:xfrm>
        <a:graphic>
          <a:graphicData uri="http://schemas.openxmlformats.org/presentationml/2006/ole">
            <p:oleObj spid="_x0000_s60419" name="Equation" r:id="rId4" imgW="1320480" imgH="228600" progId="Equation.DSMT4">
              <p:embed/>
            </p:oleObj>
          </a:graphicData>
        </a:graphic>
      </p:graphicFrame>
      <p:graphicFrame>
        <p:nvGraphicFramePr>
          <p:cNvPr id="60420" name="Object 4"/>
          <p:cNvGraphicFramePr>
            <a:graphicFrameLocks noChangeAspect="1"/>
          </p:cNvGraphicFramePr>
          <p:nvPr/>
        </p:nvGraphicFramePr>
        <p:xfrm>
          <a:off x="3962400" y="3276600"/>
          <a:ext cx="5181600" cy="685800"/>
        </p:xfrm>
        <a:graphic>
          <a:graphicData uri="http://schemas.openxmlformats.org/presentationml/2006/ole">
            <p:oleObj spid="_x0000_s60420" name="Equation" r:id="rId5" imgW="1726920" imgH="228600" progId="Equation.DSMT4">
              <p:embed/>
            </p:oleObj>
          </a:graphicData>
        </a:graphic>
      </p:graphicFrame>
      <p:graphicFrame>
        <p:nvGraphicFramePr>
          <p:cNvPr id="60421" name="Object 5"/>
          <p:cNvGraphicFramePr>
            <a:graphicFrameLocks noChangeAspect="1"/>
          </p:cNvGraphicFramePr>
          <p:nvPr/>
        </p:nvGraphicFramePr>
        <p:xfrm>
          <a:off x="4572000" y="4114800"/>
          <a:ext cx="3467100" cy="685800"/>
        </p:xfrm>
        <a:graphic>
          <a:graphicData uri="http://schemas.openxmlformats.org/presentationml/2006/ole">
            <p:oleObj spid="_x0000_s60421" name="Equation" r:id="rId6" imgW="1155600" imgH="22860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60419"/>
                                        </p:tgtEl>
                                        <p:attrNameLst>
                                          <p:attrName>style.visibility</p:attrName>
                                        </p:attrNameLst>
                                      </p:cBhvr>
                                      <p:to>
                                        <p:strVal val="visible"/>
                                      </p:to>
                                    </p:set>
                                    <p:animEffect transition="in" filter="slide(fromBottom)">
                                      <p:cBhvr>
                                        <p:cTn id="16" dur="500"/>
                                        <p:tgtEl>
                                          <p:spTgt spid="60419"/>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3" presetID="12" presetClass="entr" presetSubtype="4" fill="hold" nodeType="withEffect">
                                  <p:stCondLst>
                                    <p:cond delay="0"/>
                                  </p:stCondLst>
                                  <p:childTnLst>
                                    <p:set>
                                      <p:cBhvr>
                                        <p:cTn id="24" dur="1" fill="hold">
                                          <p:stCondLst>
                                            <p:cond delay="0"/>
                                          </p:stCondLst>
                                        </p:cTn>
                                        <p:tgtEl>
                                          <p:spTgt spid="60420"/>
                                        </p:tgtEl>
                                        <p:attrNameLst>
                                          <p:attrName>style.visibility</p:attrName>
                                        </p:attrNameLst>
                                      </p:cBhvr>
                                      <p:to>
                                        <p:strVal val="visible"/>
                                      </p:to>
                                    </p:set>
                                    <p:animEffect transition="in" filter="slide(fromBottom)">
                                      <p:cBhvr>
                                        <p:cTn id="25" dur="500"/>
                                        <p:tgtEl>
                                          <p:spTgt spid="60420"/>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slide(fromBottom)">
                                      <p:cBhvr>
                                        <p:cTn id="30" dur="500"/>
                                        <p:tgtEl>
                                          <p:spTgt spid="3">
                                            <p:txEl>
                                              <p:pRg st="2" end="2"/>
                                            </p:txEl>
                                          </p:spTgt>
                                        </p:tgtEl>
                                      </p:cBhvr>
                                    </p:animEffect>
                                  </p:childTnLst>
                                </p:cTn>
                              </p:par>
                              <p:par>
                                <p:cTn id="31" presetID="12" presetClass="entr" presetSubtype="4" fill="hold" nodeType="withEffect">
                                  <p:stCondLst>
                                    <p:cond delay="0"/>
                                  </p:stCondLst>
                                  <p:childTnLst>
                                    <p:set>
                                      <p:cBhvr>
                                        <p:cTn id="32" dur="1" fill="hold">
                                          <p:stCondLst>
                                            <p:cond delay="0"/>
                                          </p:stCondLst>
                                        </p:cTn>
                                        <p:tgtEl>
                                          <p:spTgt spid="60421"/>
                                        </p:tgtEl>
                                        <p:attrNameLst>
                                          <p:attrName>style.visibility</p:attrName>
                                        </p:attrNameLst>
                                      </p:cBhvr>
                                      <p:to>
                                        <p:strVal val="visible"/>
                                      </p:to>
                                    </p:set>
                                    <p:animEffect transition="in" filter="slide(fromBottom)">
                                      <p:cBhvr>
                                        <p:cTn id="33" dur="500"/>
                                        <p:tgtEl>
                                          <p:spTgt spid="60421"/>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checkerboard(across)">
                                      <p:cBhvr>
                                        <p:cTn id="38" dur="500"/>
                                        <p:tgtEl>
                                          <p:spTgt spid="3">
                                            <p:txEl>
                                              <p:pRg st="3" end="3"/>
                                            </p:txEl>
                                          </p:spTgt>
                                        </p:tgtEl>
                                      </p:cBhvr>
                                    </p:animEffect>
                                  </p:childTnLst>
                                </p:cTn>
                              </p:par>
                              <p:par>
                                <p:cTn id="39" presetID="5" presetClass="entr" presetSubtype="10" fill="hold"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checkerboard(across)">
                                      <p:cBhvr>
                                        <p:cTn id="4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Load up on some chocolate and let’s learn</a:t>
            </a:r>
            <a:endParaRPr lang="en-US" sz="4000" dirty="0"/>
          </a:p>
        </p:txBody>
      </p:sp>
      <p:sp>
        <p:nvSpPr>
          <p:cNvPr id="3" name="Text Placeholder 2"/>
          <p:cNvSpPr>
            <a:spLocks noGrp="1"/>
          </p:cNvSpPr>
          <p:nvPr>
            <p:ph type="body" sz="quarter" idx="10"/>
          </p:nvPr>
        </p:nvSpPr>
        <p:spPr>
          <a:xfrm>
            <a:off x="381000" y="1411553"/>
            <a:ext cx="8382000" cy="3028521"/>
          </a:xfrm>
        </p:spPr>
        <p:txBody>
          <a:bodyPr/>
          <a:lstStyle/>
          <a:p>
            <a:pPr algn="ctr">
              <a:buNone/>
            </a:pPr>
            <a:r>
              <a:rPr lang="en-US" sz="7200" dirty="0" smtClean="0"/>
              <a:t>Quadratic Functions</a:t>
            </a:r>
          </a:p>
          <a:p>
            <a:pPr algn="ctr">
              <a:buNone/>
            </a:pPr>
            <a:r>
              <a:rPr lang="en-US" sz="6600" dirty="0" smtClean="0"/>
              <a:t>Graphs, Forms, and Intercepts</a:t>
            </a:r>
            <a:endParaRPr lang="en-US" sz="66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this case, we first FACTOR out the value of a to get a look at a coefficient of 1 on our x squared term….it’s a bit messier, and we must be careful when we do the subtract part.</a:t>
            </a:r>
          </a:p>
          <a:p>
            <a:endParaRPr lang="en-US" dirty="0" smtClean="0"/>
          </a:p>
          <a:p>
            <a:r>
              <a:rPr lang="en-US" dirty="0" smtClean="0"/>
              <a:t>Let’s do one together.</a:t>
            </a:r>
          </a:p>
          <a:p>
            <a:endParaRPr lang="en-US" dirty="0" smtClean="0"/>
          </a:p>
          <a:p>
            <a:r>
              <a:rPr lang="en-US" dirty="0" smtClean="0"/>
              <a:t>Rewrite the function in vertex form:</a:t>
            </a:r>
          </a:p>
          <a:p>
            <a:endParaRPr lang="en-US" dirty="0" smtClean="0"/>
          </a:p>
        </p:txBody>
      </p:sp>
      <p:sp>
        <p:nvSpPr>
          <p:cNvPr id="3" name="Title 2"/>
          <p:cNvSpPr>
            <a:spLocks noGrp="1"/>
          </p:cNvSpPr>
          <p:nvPr>
            <p:ph type="title"/>
          </p:nvPr>
        </p:nvSpPr>
        <p:spPr/>
        <p:txBody>
          <a:bodyPr/>
          <a:lstStyle/>
          <a:p>
            <a:r>
              <a:rPr lang="en-US" dirty="0" smtClean="0"/>
              <a:t>A tougher challenge ( a isn’t 1)</a:t>
            </a:r>
            <a:endParaRPr lang="en-US" dirty="0"/>
          </a:p>
        </p:txBody>
      </p:sp>
      <p:graphicFrame>
        <p:nvGraphicFramePr>
          <p:cNvPr id="4" name="Object 3"/>
          <p:cNvGraphicFramePr>
            <a:graphicFrameLocks noChangeAspect="1"/>
          </p:cNvGraphicFramePr>
          <p:nvPr/>
        </p:nvGraphicFramePr>
        <p:xfrm>
          <a:off x="2819400" y="5181600"/>
          <a:ext cx="3014133" cy="609600"/>
        </p:xfrm>
        <a:graphic>
          <a:graphicData uri="http://schemas.openxmlformats.org/presentationml/2006/ole">
            <p:oleObj spid="_x0000_s53250" name="Equation" r:id="rId3" imgW="113004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We’ll do this one together</a:t>
            </a:r>
            <a:endParaRPr lang="en-US" dirty="0"/>
          </a:p>
        </p:txBody>
      </p:sp>
      <p:graphicFrame>
        <p:nvGraphicFramePr>
          <p:cNvPr id="9218" name="Object 2"/>
          <p:cNvGraphicFramePr>
            <a:graphicFrameLocks noChangeAspect="1"/>
          </p:cNvGraphicFramePr>
          <p:nvPr>
            <p:ph idx="1"/>
          </p:nvPr>
        </p:nvGraphicFramePr>
        <p:xfrm>
          <a:off x="2895600" y="1752600"/>
          <a:ext cx="2637367" cy="533400"/>
        </p:xfrm>
        <a:graphic>
          <a:graphicData uri="http://schemas.openxmlformats.org/presentationml/2006/ole">
            <p:oleObj spid="_x0000_s54274" name="Equation" r:id="rId3" imgW="1130040" imgH="228600" progId="Equation.DSMT4">
              <p:embed/>
            </p:oleObj>
          </a:graphicData>
        </a:graphic>
      </p:graphicFrame>
      <p:graphicFrame>
        <p:nvGraphicFramePr>
          <p:cNvPr id="9219" name="Object 3"/>
          <p:cNvGraphicFramePr>
            <a:graphicFrameLocks noChangeAspect="1"/>
          </p:cNvGraphicFramePr>
          <p:nvPr/>
        </p:nvGraphicFramePr>
        <p:xfrm>
          <a:off x="2678113" y="2590800"/>
          <a:ext cx="3378200" cy="533400"/>
        </p:xfrm>
        <a:graphic>
          <a:graphicData uri="http://schemas.openxmlformats.org/presentationml/2006/ole">
            <p:oleObj spid="_x0000_s54275" name="Equation" r:id="rId4" imgW="1447560" imgH="228600" progId="Equation.DSMT4">
              <p:embed/>
            </p:oleObj>
          </a:graphicData>
        </a:graphic>
      </p:graphicFrame>
      <p:graphicFrame>
        <p:nvGraphicFramePr>
          <p:cNvPr id="9220" name="Object 4"/>
          <p:cNvGraphicFramePr>
            <a:graphicFrameLocks noChangeAspect="1"/>
          </p:cNvGraphicFramePr>
          <p:nvPr/>
        </p:nvGraphicFramePr>
        <p:xfrm>
          <a:off x="2432050" y="3352800"/>
          <a:ext cx="4000500" cy="533400"/>
        </p:xfrm>
        <a:graphic>
          <a:graphicData uri="http://schemas.openxmlformats.org/presentationml/2006/ole">
            <p:oleObj spid="_x0000_s54276" name="Equation" r:id="rId5" imgW="1714320" imgH="228600" progId="Equation.DSMT4">
              <p:embed/>
            </p:oleObj>
          </a:graphicData>
        </a:graphic>
      </p:graphicFrame>
      <p:graphicFrame>
        <p:nvGraphicFramePr>
          <p:cNvPr id="9221" name="Object 5"/>
          <p:cNvGraphicFramePr>
            <a:graphicFrameLocks noChangeAspect="1"/>
          </p:cNvGraphicFramePr>
          <p:nvPr/>
        </p:nvGraphicFramePr>
        <p:xfrm>
          <a:off x="2895600" y="4114800"/>
          <a:ext cx="2547937" cy="533400"/>
        </p:xfrm>
        <a:graphic>
          <a:graphicData uri="http://schemas.openxmlformats.org/presentationml/2006/ole">
            <p:oleObj spid="_x0000_s54277" name="Equation" r:id="rId6" imgW="1091880" imgH="228600" progId="Equation.DSMT4">
              <p:embed/>
            </p:oleObj>
          </a:graphicData>
        </a:graphic>
      </p:graphicFrame>
      <p:sp>
        <p:nvSpPr>
          <p:cNvPr id="8" name="TextBox 7"/>
          <p:cNvSpPr txBox="1"/>
          <p:nvPr/>
        </p:nvSpPr>
        <p:spPr>
          <a:xfrm>
            <a:off x="2971800" y="5029200"/>
            <a:ext cx="2743200" cy="1200329"/>
          </a:xfrm>
          <a:prstGeom prst="rect">
            <a:avLst/>
          </a:prstGeom>
          <a:solidFill>
            <a:schemeClr val="accent3">
              <a:alpha val="63000"/>
            </a:schemeClr>
          </a:solidFill>
        </p:spPr>
        <p:txBody>
          <a:bodyPr wrap="square" rtlCol="0">
            <a:spAutoFit/>
          </a:bodyPr>
          <a:lstStyle/>
          <a:p>
            <a:r>
              <a:rPr lang="en-US" sz="3600" dirty="0" smtClean="0">
                <a:solidFill>
                  <a:schemeClr val="bg1"/>
                </a:solidFill>
              </a:rPr>
              <a:t>Vertex is </a:t>
            </a:r>
            <a:endParaRPr lang="en-US" sz="3600" dirty="0" smtClean="0">
              <a:solidFill>
                <a:schemeClr val="bg1"/>
              </a:solidFill>
            </a:endParaRPr>
          </a:p>
          <a:p>
            <a:r>
              <a:rPr lang="en-US" sz="3600" dirty="0" smtClean="0">
                <a:solidFill>
                  <a:schemeClr val="bg1"/>
                </a:solidFill>
              </a:rPr>
              <a:t>(</a:t>
            </a:r>
            <a:r>
              <a:rPr lang="en-US" sz="3600" dirty="0" smtClean="0">
                <a:solidFill>
                  <a:schemeClr val="bg1"/>
                </a:solidFill>
              </a:rPr>
              <a:t>4, -60)</a:t>
            </a:r>
            <a:endParaRPr lang="en-US" sz="3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Recall from a previous slide, that the parabola</a:t>
            </a:r>
          </a:p>
          <a:p>
            <a:endParaRPr lang="en-US" dirty="0" smtClean="0"/>
          </a:p>
          <a:p>
            <a:endParaRPr lang="en-US" dirty="0" smtClean="0"/>
          </a:p>
          <a:p>
            <a:endParaRPr lang="en-US" dirty="0" smtClean="0"/>
          </a:p>
          <a:p>
            <a:r>
              <a:rPr lang="en-US" dirty="0" smtClean="0"/>
              <a:t>has its vertex at:</a:t>
            </a:r>
          </a:p>
          <a:p>
            <a:endParaRPr lang="en-US" dirty="0" smtClean="0"/>
          </a:p>
          <a:p>
            <a:r>
              <a:rPr lang="en-US" dirty="0" smtClean="0"/>
              <a:t>We can use this idea to help to transform the equation into vertex form, also.</a:t>
            </a:r>
            <a:endParaRPr lang="en-US" dirty="0"/>
          </a:p>
        </p:txBody>
      </p:sp>
      <p:sp>
        <p:nvSpPr>
          <p:cNvPr id="3" name="Title 2"/>
          <p:cNvSpPr>
            <a:spLocks noGrp="1"/>
          </p:cNvSpPr>
          <p:nvPr>
            <p:ph type="title"/>
          </p:nvPr>
        </p:nvSpPr>
        <p:spPr/>
        <p:txBody>
          <a:bodyPr>
            <a:normAutofit/>
          </a:bodyPr>
          <a:lstStyle/>
          <a:p>
            <a:r>
              <a:rPr lang="en-US" sz="3600" dirty="0" smtClean="0"/>
              <a:t>Conversion Process #</a:t>
            </a:r>
            <a:r>
              <a:rPr lang="en-US" sz="3600" dirty="0" smtClean="0"/>
              <a:t>2:Using </a:t>
            </a:r>
            <a:r>
              <a:rPr lang="en-US" sz="3600" dirty="0" smtClean="0"/>
              <a:t>the Vertex Formula</a:t>
            </a:r>
            <a:endParaRPr lang="en-US" sz="3600" dirty="0"/>
          </a:p>
        </p:txBody>
      </p:sp>
      <p:graphicFrame>
        <p:nvGraphicFramePr>
          <p:cNvPr id="10242" name="Object 2"/>
          <p:cNvGraphicFramePr>
            <a:graphicFrameLocks noChangeAspect="1"/>
          </p:cNvGraphicFramePr>
          <p:nvPr/>
        </p:nvGraphicFramePr>
        <p:xfrm>
          <a:off x="3352800" y="2209800"/>
          <a:ext cx="2387600" cy="457200"/>
        </p:xfrm>
        <a:graphic>
          <a:graphicData uri="http://schemas.openxmlformats.org/presentationml/2006/ole">
            <p:oleObj spid="_x0000_s55298" name="Equation" r:id="rId3" imgW="1193760" imgH="228600" progId="Equation.DSMT4">
              <p:embed/>
            </p:oleObj>
          </a:graphicData>
        </a:graphic>
      </p:graphicFrame>
      <p:graphicFrame>
        <p:nvGraphicFramePr>
          <p:cNvPr id="10243" name="Object 3"/>
          <p:cNvGraphicFramePr>
            <a:graphicFrameLocks noChangeAspect="1"/>
          </p:cNvGraphicFramePr>
          <p:nvPr/>
        </p:nvGraphicFramePr>
        <p:xfrm>
          <a:off x="3886200" y="3276600"/>
          <a:ext cx="1676400" cy="685800"/>
        </p:xfrm>
        <a:graphic>
          <a:graphicData uri="http://schemas.openxmlformats.org/presentationml/2006/ole">
            <p:oleObj spid="_x0000_s55299" name="Equation" r:id="rId4" imgW="1117440" imgH="4572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Rewrite the function in vertex form, and identify the vertex.</a:t>
            </a:r>
          </a:p>
          <a:p>
            <a:endParaRPr lang="en-US" dirty="0" smtClean="0"/>
          </a:p>
          <a:p>
            <a:endParaRPr lang="en-US" dirty="0" smtClean="0"/>
          </a:p>
          <a:p>
            <a:endParaRPr lang="en-US" dirty="0" smtClean="0"/>
          </a:p>
          <a:p>
            <a:endParaRPr lang="en-US" dirty="0" smtClean="0"/>
          </a:p>
          <a:p>
            <a:pPr>
              <a:buNone/>
            </a:pPr>
            <a:endParaRPr lang="en-US" dirty="0" smtClean="0"/>
          </a:p>
          <a:p>
            <a:r>
              <a:rPr lang="en-US" dirty="0" smtClean="0"/>
              <a:t>The x coordinate for the vertex is</a:t>
            </a:r>
            <a:endParaRPr lang="en-US" dirty="0"/>
          </a:p>
        </p:txBody>
      </p:sp>
      <p:sp>
        <p:nvSpPr>
          <p:cNvPr id="3" name="Title 2"/>
          <p:cNvSpPr>
            <a:spLocks noGrp="1"/>
          </p:cNvSpPr>
          <p:nvPr>
            <p:ph type="title"/>
          </p:nvPr>
        </p:nvSpPr>
        <p:spPr/>
        <p:txBody>
          <a:bodyPr/>
          <a:lstStyle/>
          <a:p>
            <a:r>
              <a:rPr lang="en-US" dirty="0" smtClean="0"/>
              <a:t>Let’s do an example together</a:t>
            </a:r>
            <a:endParaRPr lang="en-US" dirty="0"/>
          </a:p>
        </p:txBody>
      </p:sp>
      <p:graphicFrame>
        <p:nvGraphicFramePr>
          <p:cNvPr id="4" name="Object 3"/>
          <p:cNvGraphicFramePr>
            <a:graphicFrameLocks noChangeAspect="1"/>
          </p:cNvGraphicFramePr>
          <p:nvPr/>
        </p:nvGraphicFramePr>
        <p:xfrm>
          <a:off x="3124200" y="2590800"/>
          <a:ext cx="2489200" cy="533400"/>
        </p:xfrm>
        <a:graphic>
          <a:graphicData uri="http://schemas.openxmlformats.org/presentationml/2006/ole">
            <p:oleObj spid="_x0000_s56322" name="Equation" r:id="rId3" imgW="1066680" imgH="228600" progId="Equation.DSMT4">
              <p:embed/>
            </p:oleObj>
          </a:graphicData>
        </a:graphic>
      </p:graphicFrame>
      <p:graphicFrame>
        <p:nvGraphicFramePr>
          <p:cNvPr id="11267" name="Object 3"/>
          <p:cNvGraphicFramePr>
            <a:graphicFrameLocks noChangeAspect="1"/>
          </p:cNvGraphicFramePr>
          <p:nvPr/>
        </p:nvGraphicFramePr>
        <p:xfrm>
          <a:off x="2971800" y="3429000"/>
          <a:ext cx="1295400" cy="892387"/>
        </p:xfrm>
        <a:graphic>
          <a:graphicData uri="http://schemas.openxmlformats.org/presentationml/2006/ole">
            <p:oleObj spid="_x0000_s56323" name="Equation" r:id="rId4" imgW="571320" imgH="393480" progId="Equation.DSMT4">
              <p:embed/>
            </p:oleObj>
          </a:graphicData>
        </a:graphic>
      </p:graphicFrame>
      <p:graphicFrame>
        <p:nvGraphicFramePr>
          <p:cNvPr id="6" name="Object 5"/>
          <p:cNvGraphicFramePr>
            <a:graphicFrameLocks noChangeAspect="1"/>
          </p:cNvGraphicFramePr>
          <p:nvPr/>
        </p:nvGraphicFramePr>
        <p:xfrm>
          <a:off x="4876800" y="3429000"/>
          <a:ext cx="781050" cy="892629"/>
        </p:xfrm>
        <a:graphic>
          <a:graphicData uri="http://schemas.openxmlformats.org/presentationml/2006/ole">
            <p:oleObj spid="_x0000_s56324" name="Equation" r:id="rId5" imgW="355320" imgH="406080" progId="Equation.DSMT4">
              <p:embed/>
            </p:oleObj>
          </a:graphicData>
        </a:graphic>
      </p:graphicFrame>
      <p:graphicFrame>
        <p:nvGraphicFramePr>
          <p:cNvPr id="7" name="Object 6"/>
          <p:cNvGraphicFramePr>
            <a:graphicFrameLocks noChangeAspect="1"/>
          </p:cNvGraphicFramePr>
          <p:nvPr/>
        </p:nvGraphicFramePr>
        <p:xfrm>
          <a:off x="4495800" y="5334000"/>
          <a:ext cx="3429000" cy="1077686"/>
        </p:xfrm>
        <a:graphic>
          <a:graphicData uri="http://schemas.openxmlformats.org/presentationml/2006/ole">
            <p:oleObj spid="_x0000_s56325" name="Equation" r:id="rId6" imgW="1333440" imgH="41904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dissolve">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Now, we plug that x value into the function, to find the y value for the vertex point.</a:t>
            </a:r>
          </a:p>
          <a:p>
            <a:endParaRPr lang="en-US" dirty="0" smtClean="0"/>
          </a:p>
          <a:p>
            <a:endParaRPr lang="en-US" dirty="0" smtClean="0"/>
          </a:p>
          <a:p>
            <a:endParaRPr lang="en-US" dirty="0" smtClean="0"/>
          </a:p>
          <a:p>
            <a:endParaRPr lang="en-US" dirty="0" smtClean="0"/>
          </a:p>
          <a:p>
            <a:endParaRPr lang="en-US" dirty="0" smtClean="0"/>
          </a:p>
          <a:p>
            <a:r>
              <a:rPr lang="en-US" dirty="0" smtClean="0"/>
              <a:t>So the vertex is (-2, -18) and the form becomes</a:t>
            </a:r>
            <a:endParaRPr lang="en-US" dirty="0"/>
          </a:p>
        </p:txBody>
      </p:sp>
      <p:sp>
        <p:nvSpPr>
          <p:cNvPr id="3" name="Title 2"/>
          <p:cNvSpPr>
            <a:spLocks noGrp="1"/>
          </p:cNvSpPr>
          <p:nvPr>
            <p:ph type="title"/>
          </p:nvPr>
        </p:nvSpPr>
        <p:spPr/>
        <p:txBody>
          <a:bodyPr/>
          <a:lstStyle/>
          <a:p>
            <a:r>
              <a:rPr lang="en-US" dirty="0" smtClean="0"/>
              <a:t>Continuing that last example</a:t>
            </a:r>
            <a:endParaRPr lang="en-US" dirty="0"/>
          </a:p>
        </p:txBody>
      </p:sp>
      <p:graphicFrame>
        <p:nvGraphicFramePr>
          <p:cNvPr id="12290" name="Object 2"/>
          <p:cNvGraphicFramePr>
            <a:graphicFrameLocks noChangeAspect="1"/>
          </p:cNvGraphicFramePr>
          <p:nvPr/>
        </p:nvGraphicFramePr>
        <p:xfrm>
          <a:off x="3124200" y="2590800"/>
          <a:ext cx="2489200" cy="533400"/>
        </p:xfrm>
        <a:graphic>
          <a:graphicData uri="http://schemas.openxmlformats.org/presentationml/2006/ole">
            <p:oleObj spid="_x0000_s57346" name="Equation" r:id="rId3" imgW="1066680" imgH="228600" progId="Equation.DSMT4">
              <p:embed/>
            </p:oleObj>
          </a:graphicData>
        </a:graphic>
      </p:graphicFrame>
      <p:graphicFrame>
        <p:nvGraphicFramePr>
          <p:cNvPr id="12291" name="Object 3"/>
          <p:cNvGraphicFramePr>
            <a:graphicFrameLocks noChangeAspect="1"/>
          </p:cNvGraphicFramePr>
          <p:nvPr/>
        </p:nvGraphicFramePr>
        <p:xfrm>
          <a:off x="1143000" y="3429000"/>
          <a:ext cx="1109663" cy="457200"/>
        </p:xfrm>
        <a:graphic>
          <a:graphicData uri="http://schemas.openxmlformats.org/presentationml/2006/ole">
            <p:oleObj spid="_x0000_s57347" name="Equation" r:id="rId4" imgW="431640" imgH="177480" progId="Equation.DSMT4">
              <p:embed/>
            </p:oleObj>
          </a:graphicData>
        </a:graphic>
      </p:graphicFrame>
      <p:graphicFrame>
        <p:nvGraphicFramePr>
          <p:cNvPr id="6" name="Object 5"/>
          <p:cNvGraphicFramePr>
            <a:graphicFrameLocks noChangeAspect="1"/>
          </p:cNvGraphicFramePr>
          <p:nvPr/>
        </p:nvGraphicFramePr>
        <p:xfrm>
          <a:off x="4191000" y="3276600"/>
          <a:ext cx="3048000" cy="485522"/>
        </p:xfrm>
        <a:graphic>
          <a:graphicData uri="http://schemas.openxmlformats.org/presentationml/2006/ole">
            <p:oleObj spid="_x0000_s57348" name="Equation" r:id="rId5" imgW="1434960" imgH="228600" progId="Equation.DSMT4">
              <p:embed/>
            </p:oleObj>
          </a:graphicData>
        </a:graphic>
      </p:graphicFrame>
      <p:graphicFrame>
        <p:nvGraphicFramePr>
          <p:cNvPr id="7" name="Object 6"/>
          <p:cNvGraphicFramePr>
            <a:graphicFrameLocks noChangeAspect="1"/>
          </p:cNvGraphicFramePr>
          <p:nvPr/>
        </p:nvGraphicFramePr>
        <p:xfrm>
          <a:off x="4267200" y="3962400"/>
          <a:ext cx="2743200" cy="434566"/>
        </p:xfrm>
        <a:graphic>
          <a:graphicData uri="http://schemas.openxmlformats.org/presentationml/2006/ole">
            <p:oleObj spid="_x0000_s57349" name="Equation" r:id="rId6" imgW="1282680" imgH="203040" progId="Equation.DSMT4">
              <p:embed/>
            </p:oleObj>
          </a:graphicData>
        </a:graphic>
      </p:graphicFrame>
      <p:graphicFrame>
        <p:nvGraphicFramePr>
          <p:cNvPr id="8" name="Object 7"/>
          <p:cNvGraphicFramePr>
            <a:graphicFrameLocks noChangeAspect="1"/>
          </p:cNvGraphicFramePr>
          <p:nvPr/>
        </p:nvGraphicFramePr>
        <p:xfrm>
          <a:off x="3352800" y="5638800"/>
          <a:ext cx="3640667" cy="762000"/>
        </p:xfrm>
        <a:graphic>
          <a:graphicData uri="http://schemas.openxmlformats.org/presentationml/2006/ole">
            <p:oleObj spid="_x0000_s57350" name="Equation" r:id="rId7" imgW="1091880" imgH="22860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ppt_x"/>
                                          </p:val>
                                        </p:tav>
                                        <p:tav tm="100000">
                                          <p:val>
                                            <p:strVal val="#ppt_x"/>
                                          </p:val>
                                        </p:tav>
                                      </p:tavLst>
                                    </p:anim>
                                    <p:anim calcmode="lin" valueType="num">
                                      <p:cBhvr additive="base">
                                        <p:cTn id="8"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slide(fromBottom)">
                                      <p:cBhvr>
                                        <p:cTn id="23" dur="500"/>
                                        <p:tgtEl>
                                          <p:spTgt spid="2">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lnSpcReduction="10000"/>
          </a:bodyPr>
          <a:lstStyle/>
          <a:p>
            <a:r>
              <a:rPr lang="en-US" dirty="0" smtClean="0"/>
              <a:t>Vertex Form:</a:t>
            </a:r>
          </a:p>
          <a:p>
            <a:endParaRPr lang="en-US" dirty="0" smtClean="0"/>
          </a:p>
          <a:p>
            <a:pPr lvl="1"/>
            <a:r>
              <a:rPr lang="en-US" dirty="0" smtClean="0"/>
              <a:t>Vertex is at (h, k)</a:t>
            </a:r>
          </a:p>
          <a:p>
            <a:endParaRPr lang="en-US" dirty="0" smtClean="0"/>
          </a:p>
          <a:p>
            <a:r>
              <a:rPr lang="en-US" dirty="0" smtClean="0"/>
              <a:t>Standard Form:</a:t>
            </a:r>
          </a:p>
          <a:p>
            <a:endParaRPr lang="en-US" dirty="0" smtClean="0"/>
          </a:p>
          <a:p>
            <a:r>
              <a:rPr lang="en-US" dirty="0" smtClean="0"/>
              <a:t>The value of a determines stretch or compress.</a:t>
            </a:r>
          </a:p>
          <a:p>
            <a:r>
              <a:rPr lang="en-US" dirty="0" smtClean="0"/>
              <a:t>The value of a determines whether the graph opens up or down.</a:t>
            </a:r>
          </a:p>
          <a:p>
            <a:r>
              <a:rPr lang="en-US" dirty="0" smtClean="0"/>
              <a:t>The value of a determines the concavity of the graph.</a:t>
            </a:r>
            <a:endParaRPr lang="en-US" dirty="0"/>
          </a:p>
        </p:txBody>
      </p:sp>
      <p:sp>
        <p:nvSpPr>
          <p:cNvPr id="3" name="Title 2"/>
          <p:cNvSpPr>
            <a:spLocks noGrp="1"/>
          </p:cNvSpPr>
          <p:nvPr>
            <p:ph type="title"/>
          </p:nvPr>
        </p:nvSpPr>
        <p:spPr/>
        <p:txBody>
          <a:bodyPr>
            <a:normAutofit fontScale="90000"/>
          </a:bodyPr>
          <a:lstStyle/>
          <a:p>
            <a:pPr algn="ctr"/>
            <a:r>
              <a:rPr lang="en-US" dirty="0" smtClean="0"/>
              <a:t>General information slide: Quadratic Functions</a:t>
            </a:r>
            <a:endParaRPr lang="en-US" dirty="0"/>
          </a:p>
        </p:txBody>
      </p:sp>
      <p:graphicFrame>
        <p:nvGraphicFramePr>
          <p:cNvPr id="4" name="Object 3"/>
          <p:cNvGraphicFramePr>
            <a:graphicFrameLocks noChangeAspect="1"/>
          </p:cNvGraphicFramePr>
          <p:nvPr/>
        </p:nvGraphicFramePr>
        <p:xfrm>
          <a:off x="3200400" y="1447800"/>
          <a:ext cx="2459567" cy="533400"/>
        </p:xfrm>
        <a:graphic>
          <a:graphicData uri="http://schemas.openxmlformats.org/presentationml/2006/ole">
            <p:oleObj spid="_x0000_s58370" name="Equation" r:id="rId3" imgW="1054080" imgH="228600" progId="Equation.DSMT4">
              <p:embed/>
            </p:oleObj>
          </a:graphicData>
        </a:graphic>
      </p:graphicFrame>
      <p:graphicFrame>
        <p:nvGraphicFramePr>
          <p:cNvPr id="31747" name="Object 3"/>
          <p:cNvGraphicFramePr>
            <a:graphicFrameLocks noChangeAspect="1"/>
          </p:cNvGraphicFramePr>
          <p:nvPr/>
        </p:nvGraphicFramePr>
        <p:xfrm>
          <a:off x="3733800" y="3352800"/>
          <a:ext cx="2281238" cy="533400"/>
        </p:xfrm>
        <a:graphic>
          <a:graphicData uri="http://schemas.openxmlformats.org/presentationml/2006/ole">
            <p:oleObj spid="_x0000_s58371" name="Equation" r:id="rId4" imgW="97776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r>
              <a:rPr lang="en-US" dirty="0" smtClean="0"/>
              <a:t>1.	Change the given equation to vertex form</a:t>
            </a:r>
          </a:p>
          <a:p>
            <a:r>
              <a:rPr lang="en-US" dirty="0" smtClean="0"/>
              <a:t>2.	Determine the vertex.</a:t>
            </a:r>
          </a:p>
          <a:p>
            <a:r>
              <a:rPr lang="en-US" dirty="0" smtClean="0"/>
              <a:t>3.	Determine the y intercept.</a:t>
            </a:r>
          </a:p>
          <a:p>
            <a:r>
              <a:rPr lang="en-US" dirty="0" smtClean="0"/>
              <a:t>4.	Sketch the graph.</a:t>
            </a:r>
            <a:endParaRPr lang="en-US" dirty="0"/>
          </a:p>
        </p:txBody>
      </p:sp>
      <p:sp>
        <p:nvSpPr>
          <p:cNvPr id="3" name="Title 2"/>
          <p:cNvSpPr>
            <a:spLocks noGrp="1"/>
          </p:cNvSpPr>
          <p:nvPr>
            <p:ph type="title"/>
          </p:nvPr>
        </p:nvSpPr>
        <p:spPr/>
        <p:txBody>
          <a:bodyPr/>
          <a:lstStyle/>
          <a:p>
            <a:pPr algn="ctr"/>
            <a:r>
              <a:rPr lang="en-US" dirty="0" smtClean="0"/>
              <a:t>Wrap up Example</a:t>
            </a:r>
            <a:endParaRPr lang="en-US" dirty="0"/>
          </a:p>
        </p:txBody>
      </p:sp>
      <p:graphicFrame>
        <p:nvGraphicFramePr>
          <p:cNvPr id="4" name="Object 3"/>
          <p:cNvGraphicFramePr>
            <a:graphicFrameLocks noChangeAspect="1"/>
          </p:cNvGraphicFramePr>
          <p:nvPr/>
        </p:nvGraphicFramePr>
        <p:xfrm>
          <a:off x="2667000" y="1752600"/>
          <a:ext cx="3090333" cy="762000"/>
        </p:xfrm>
        <a:graphic>
          <a:graphicData uri="http://schemas.openxmlformats.org/presentationml/2006/ole">
            <p:oleObj spid="_x0000_s59394" name="Equation" r:id="rId3" imgW="92700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get these answers?</a:t>
            </a:r>
            <a:endParaRPr lang="en-US" dirty="0"/>
          </a:p>
        </p:txBody>
      </p:sp>
      <p:graphicFrame>
        <p:nvGraphicFramePr>
          <p:cNvPr id="4" name="Object 3"/>
          <p:cNvGraphicFramePr>
            <a:graphicFrameLocks noChangeAspect="1"/>
          </p:cNvGraphicFramePr>
          <p:nvPr/>
        </p:nvGraphicFramePr>
        <p:xfrm>
          <a:off x="3733800" y="1828800"/>
          <a:ext cx="2819400" cy="676656"/>
        </p:xfrm>
        <a:graphic>
          <a:graphicData uri="http://schemas.openxmlformats.org/presentationml/2006/ole">
            <p:oleObj spid="_x0000_s61442" name="Equation" r:id="rId3" imgW="952200" imgH="228600" progId="Equation.DSMT4">
              <p:embed/>
            </p:oleObj>
          </a:graphicData>
        </a:graphic>
      </p:graphicFrame>
      <p:sp>
        <p:nvSpPr>
          <p:cNvPr id="5" name="TextBox 4"/>
          <p:cNvSpPr txBox="1"/>
          <p:nvPr/>
        </p:nvSpPr>
        <p:spPr>
          <a:xfrm>
            <a:off x="1066800" y="1905000"/>
            <a:ext cx="2438400" cy="523220"/>
          </a:xfrm>
          <a:prstGeom prst="rect">
            <a:avLst/>
          </a:prstGeom>
          <a:noFill/>
        </p:spPr>
        <p:txBody>
          <a:bodyPr wrap="square" rtlCol="0">
            <a:spAutoFit/>
          </a:bodyPr>
          <a:lstStyle/>
          <a:p>
            <a:r>
              <a:rPr lang="en-US" sz="2800" dirty="0" smtClean="0">
                <a:solidFill>
                  <a:schemeClr val="bg1"/>
                </a:solidFill>
              </a:rPr>
              <a:t>Vertex Form</a:t>
            </a:r>
            <a:endParaRPr lang="en-US" sz="2800" dirty="0">
              <a:solidFill>
                <a:schemeClr val="bg1"/>
              </a:solidFill>
            </a:endParaRPr>
          </a:p>
        </p:txBody>
      </p:sp>
      <p:sp>
        <p:nvSpPr>
          <p:cNvPr id="7" name="TextBox 6"/>
          <p:cNvSpPr txBox="1"/>
          <p:nvPr/>
        </p:nvSpPr>
        <p:spPr>
          <a:xfrm>
            <a:off x="1143000" y="2971800"/>
            <a:ext cx="2438400" cy="523220"/>
          </a:xfrm>
          <a:prstGeom prst="rect">
            <a:avLst/>
          </a:prstGeom>
          <a:noFill/>
        </p:spPr>
        <p:txBody>
          <a:bodyPr wrap="square" rtlCol="0">
            <a:spAutoFit/>
          </a:bodyPr>
          <a:lstStyle/>
          <a:p>
            <a:r>
              <a:rPr lang="en-US" sz="2800" dirty="0" smtClean="0">
                <a:solidFill>
                  <a:schemeClr val="bg1"/>
                </a:solidFill>
              </a:rPr>
              <a:t>Vertex</a:t>
            </a:r>
            <a:endParaRPr lang="en-US" sz="2800" dirty="0">
              <a:solidFill>
                <a:schemeClr val="bg1"/>
              </a:solidFill>
            </a:endParaRPr>
          </a:p>
        </p:txBody>
      </p:sp>
      <p:sp>
        <p:nvSpPr>
          <p:cNvPr id="8" name="TextBox 7"/>
          <p:cNvSpPr txBox="1"/>
          <p:nvPr/>
        </p:nvSpPr>
        <p:spPr>
          <a:xfrm>
            <a:off x="914400" y="4038600"/>
            <a:ext cx="2438400" cy="523220"/>
          </a:xfrm>
          <a:prstGeom prst="rect">
            <a:avLst/>
          </a:prstGeom>
          <a:noFill/>
        </p:spPr>
        <p:txBody>
          <a:bodyPr wrap="square" rtlCol="0">
            <a:spAutoFit/>
          </a:bodyPr>
          <a:lstStyle/>
          <a:p>
            <a:r>
              <a:rPr lang="en-US" sz="2800" dirty="0" smtClean="0">
                <a:solidFill>
                  <a:schemeClr val="bg1"/>
                </a:solidFill>
              </a:rPr>
              <a:t>Y intercept</a:t>
            </a:r>
            <a:endParaRPr lang="en-US" sz="2800" dirty="0">
              <a:solidFill>
                <a:schemeClr val="bg1"/>
              </a:solidFill>
            </a:endParaRPr>
          </a:p>
        </p:txBody>
      </p:sp>
      <p:graphicFrame>
        <p:nvGraphicFramePr>
          <p:cNvPr id="61444" name="Object 4"/>
          <p:cNvGraphicFramePr>
            <a:graphicFrameLocks noChangeAspect="1"/>
          </p:cNvGraphicFramePr>
          <p:nvPr/>
        </p:nvGraphicFramePr>
        <p:xfrm>
          <a:off x="4638675" y="3008313"/>
          <a:ext cx="1314450" cy="601662"/>
        </p:xfrm>
        <a:graphic>
          <a:graphicData uri="http://schemas.openxmlformats.org/presentationml/2006/ole">
            <p:oleObj spid="_x0000_s61444" name="Equation" r:id="rId4" imgW="444240" imgH="203040" progId="Equation.DSMT4">
              <p:embed/>
            </p:oleObj>
          </a:graphicData>
        </a:graphic>
      </p:graphicFrame>
      <p:graphicFrame>
        <p:nvGraphicFramePr>
          <p:cNvPr id="61445" name="Object 5"/>
          <p:cNvGraphicFramePr>
            <a:graphicFrameLocks noChangeAspect="1"/>
          </p:cNvGraphicFramePr>
          <p:nvPr/>
        </p:nvGraphicFramePr>
        <p:xfrm>
          <a:off x="4572000" y="4114800"/>
          <a:ext cx="1277937" cy="601662"/>
        </p:xfrm>
        <a:graphic>
          <a:graphicData uri="http://schemas.openxmlformats.org/presentationml/2006/ole">
            <p:oleObj spid="_x0000_s61445" name="Equation" r:id="rId5" imgW="431640" imgH="20304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get these answers?</a:t>
            </a:r>
            <a:endParaRPr lang="en-US" dirty="0"/>
          </a:p>
        </p:txBody>
      </p:sp>
      <p:graphicFrame>
        <p:nvGraphicFramePr>
          <p:cNvPr id="4" name="Object 3"/>
          <p:cNvGraphicFramePr>
            <a:graphicFrameLocks noChangeAspect="1"/>
          </p:cNvGraphicFramePr>
          <p:nvPr/>
        </p:nvGraphicFramePr>
        <p:xfrm>
          <a:off x="2743200" y="1447800"/>
          <a:ext cx="2819400" cy="676656"/>
        </p:xfrm>
        <a:graphic>
          <a:graphicData uri="http://schemas.openxmlformats.org/presentationml/2006/ole">
            <p:oleObj spid="_x0000_s62466" name="Equation" r:id="rId3" imgW="952200" imgH="228600" progId="Equation.DSMT4">
              <p:embed/>
            </p:oleObj>
          </a:graphicData>
        </a:graphic>
      </p:graphicFrame>
      <p:sp>
        <p:nvSpPr>
          <p:cNvPr id="5" name="TextBox 4"/>
          <p:cNvSpPr txBox="1"/>
          <p:nvPr/>
        </p:nvSpPr>
        <p:spPr>
          <a:xfrm>
            <a:off x="990600" y="1447800"/>
            <a:ext cx="2438400" cy="523220"/>
          </a:xfrm>
          <a:prstGeom prst="rect">
            <a:avLst/>
          </a:prstGeom>
          <a:noFill/>
        </p:spPr>
        <p:txBody>
          <a:bodyPr wrap="square" rtlCol="0">
            <a:spAutoFit/>
          </a:bodyPr>
          <a:lstStyle/>
          <a:p>
            <a:r>
              <a:rPr lang="en-US" sz="2800" dirty="0" smtClean="0">
                <a:solidFill>
                  <a:schemeClr val="bg1"/>
                </a:solidFill>
              </a:rPr>
              <a:t>The graph</a:t>
            </a:r>
            <a:endParaRPr lang="en-US" sz="2800" dirty="0">
              <a:solidFill>
                <a:schemeClr val="bg1"/>
              </a:solidFill>
            </a:endParaRPr>
          </a:p>
        </p:txBody>
      </p:sp>
      <p:pic>
        <p:nvPicPr>
          <p:cNvPr id="62469" name="Picture 5"/>
          <p:cNvPicPr>
            <a:picLocks noChangeAspect="1" noChangeArrowheads="1"/>
          </p:cNvPicPr>
          <p:nvPr/>
        </p:nvPicPr>
        <p:blipFill>
          <a:blip r:embed="rId4" cstate="print"/>
          <a:srcRect/>
          <a:stretch>
            <a:fillRect/>
          </a:stretch>
        </p:blipFill>
        <p:spPr bwMode="auto">
          <a:xfrm>
            <a:off x="3429000" y="2514600"/>
            <a:ext cx="4495800" cy="422758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Quadratic </a:t>
            </a:r>
            <a:r>
              <a:rPr lang="en-US" dirty="0" smtClean="0"/>
              <a:t>Equations</a:t>
            </a:r>
            <a:endParaRPr lang="en-US" dirty="0"/>
          </a:p>
        </p:txBody>
      </p:sp>
      <p:sp>
        <p:nvSpPr>
          <p:cNvPr id="3" name="Text Placeholder 2"/>
          <p:cNvSpPr>
            <a:spLocks noGrp="1"/>
          </p:cNvSpPr>
          <p:nvPr>
            <p:ph type="body" sz="quarter" idx="10"/>
          </p:nvPr>
        </p:nvSpPr>
        <p:spPr>
          <a:xfrm>
            <a:off x="381000" y="1411553"/>
            <a:ext cx="8382000" cy="6057043"/>
          </a:xfrm>
        </p:spPr>
        <p:txBody>
          <a:bodyPr/>
          <a:lstStyle/>
          <a:p>
            <a:pPr>
              <a:buNone/>
            </a:pPr>
            <a:r>
              <a:rPr lang="en-US" sz="4800" dirty="0" smtClean="0"/>
              <a:t>Transitioning from</a:t>
            </a:r>
          </a:p>
          <a:p>
            <a:pPr>
              <a:buNone/>
            </a:pPr>
            <a:r>
              <a:rPr lang="en-US" sz="4800" dirty="0" smtClean="0"/>
              <a:t> functions to solution of equations.</a:t>
            </a:r>
          </a:p>
          <a:p>
            <a:pPr>
              <a:buNone/>
            </a:pPr>
            <a:r>
              <a:rPr lang="en-US" sz="4800" dirty="0" smtClean="0"/>
              <a:t>	</a:t>
            </a:r>
            <a:r>
              <a:rPr lang="en-US" sz="4800" dirty="0" smtClean="0"/>
              <a:t>We’ll look at factoring</a:t>
            </a:r>
          </a:p>
          <a:p>
            <a:pPr>
              <a:buNone/>
            </a:pPr>
            <a:r>
              <a:rPr lang="en-US" sz="4800" dirty="0" smtClean="0"/>
              <a:t>	</a:t>
            </a:r>
            <a:r>
              <a:rPr lang="en-US" sz="4800" dirty="0" smtClean="0"/>
              <a:t>We’ll complete the square and make use of square roots</a:t>
            </a:r>
          </a:p>
          <a:p>
            <a:pPr>
              <a:buNone/>
            </a:pPr>
            <a:endParaRPr lang="en-US" sz="4800" dirty="0" smtClean="0"/>
          </a:p>
          <a:p>
            <a:pPr>
              <a:buNone/>
            </a:pPr>
            <a:r>
              <a:rPr lang="en-US" sz="4800" dirty="0" smtClean="0"/>
              <a:t>	</a:t>
            </a:r>
            <a:endParaRPr lang="en-US" sz="48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look at GIZMOS</a:t>
            </a:r>
            <a:endParaRPr lang="en-US" dirty="0"/>
          </a:p>
        </p:txBody>
      </p:sp>
      <p:sp>
        <p:nvSpPr>
          <p:cNvPr id="3" name="Content Placeholder 2"/>
          <p:cNvSpPr>
            <a:spLocks noGrp="1"/>
          </p:cNvSpPr>
          <p:nvPr>
            <p:ph idx="1"/>
          </p:nvPr>
        </p:nvSpPr>
        <p:spPr>
          <a:xfrm>
            <a:off x="381000" y="1412875"/>
            <a:ext cx="8382000" cy="2757678"/>
          </a:xfrm>
        </p:spPr>
        <p:txBody>
          <a:bodyPr/>
          <a:lstStyle/>
          <a:p>
            <a:r>
              <a:rPr lang="en-US" dirty="0" smtClean="0"/>
              <a:t>Before we look at my slides, I thought it might be useful to look at an online opportunity involving quadratic functions and the various forms.</a:t>
            </a:r>
          </a:p>
          <a:p>
            <a:r>
              <a:rPr lang="en-US" dirty="0" smtClean="0"/>
              <a:t>ExploreLearning has a wide variety of “virtual applications” that they call gizmos.  </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transition in what we’re doing</a:t>
            </a:r>
            <a:endParaRPr lang="en-US" dirty="0"/>
          </a:p>
        </p:txBody>
      </p:sp>
      <p:sp>
        <p:nvSpPr>
          <p:cNvPr id="3" name="Text Placeholder 2"/>
          <p:cNvSpPr>
            <a:spLocks noGrp="1"/>
          </p:cNvSpPr>
          <p:nvPr>
            <p:ph type="body" sz="quarter" idx="10"/>
          </p:nvPr>
        </p:nvSpPr>
        <p:spPr>
          <a:xfrm>
            <a:off x="381000" y="1411552"/>
            <a:ext cx="8382000" cy="1705082"/>
          </a:xfrm>
        </p:spPr>
        <p:txBody>
          <a:bodyPr/>
          <a:lstStyle/>
          <a:p>
            <a:r>
              <a:rPr lang="en-US" sz="2800" dirty="0" smtClean="0">
                <a:solidFill>
                  <a:srgbClr val="000000"/>
                </a:solidFill>
                <a:latin typeface="Verdana" pitchFamily="34" charset="0"/>
              </a:rPr>
              <a:t>You can find the roots of some quadratic equations by factoring and applying the Zero Product Property.</a:t>
            </a:r>
          </a:p>
          <a:p>
            <a:endParaRPr lang="en-US" dirty="0"/>
          </a:p>
        </p:txBody>
      </p:sp>
      <p:grpSp>
        <p:nvGrpSpPr>
          <p:cNvPr id="4" name="Group 5"/>
          <p:cNvGrpSpPr>
            <a:grpSpLocks/>
          </p:cNvGrpSpPr>
          <p:nvPr/>
        </p:nvGrpSpPr>
        <p:grpSpPr bwMode="auto">
          <a:xfrm>
            <a:off x="457200" y="2819400"/>
            <a:ext cx="7896225" cy="1481138"/>
            <a:chOff x="210" y="1488"/>
            <a:chExt cx="4974" cy="933"/>
          </a:xfrm>
        </p:grpSpPr>
        <p:sp>
          <p:nvSpPr>
            <p:cNvPr id="5" name="Text Box 6"/>
            <p:cNvSpPr txBox="1">
              <a:spLocks noChangeArrowheads="1"/>
            </p:cNvSpPr>
            <p:nvPr/>
          </p:nvSpPr>
          <p:spPr bwMode="auto">
            <a:xfrm>
              <a:off x="215" y="1776"/>
              <a:ext cx="4969" cy="645"/>
            </a:xfrm>
            <a:prstGeom prst="rect">
              <a:avLst/>
            </a:prstGeom>
            <a:noFill/>
            <a:ln w="19050">
              <a:solidFill>
                <a:srgbClr val="993366"/>
              </a:solidFill>
              <a:miter lim="800000"/>
              <a:headEnd/>
              <a:tailEnd/>
            </a:ln>
          </p:spPr>
          <p:txBody>
            <a:bodyPr>
              <a:spAutoFit/>
            </a:bodyPr>
            <a:lstStyle/>
            <a:p>
              <a:pPr eaLnBrk="0" fontAlgn="base" hangingPunct="0">
                <a:spcBef>
                  <a:spcPct val="50000"/>
                </a:spcBef>
                <a:spcAft>
                  <a:spcPct val="0"/>
                </a:spcAft>
                <a:buFontTx/>
                <a:buChar char="•"/>
              </a:pPr>
              <a:r>
                <a:rPr lang="en-US" altLang="en-US" sz="2400" dirty="0" smtClean="0">
                  <a:solidFill>
                    <a:srgbClr val="000000"/>
                  </a:solidFill>
                  <a:latin typeface="Verdana" pitchFamily="34" charset="0"/>
                </a:rPr>
                <a:t> Functions have </a:t>
              </a:r>
              <a:r>
                <a:rPr lang="en-US" altLang="en-US" sz="2400" i="1" dirty="0" smtClean="0">
                  <a:solidFill>
                    <a:srgbClr val="000000"/>
                  </a:solidFill>
                  <a:latin typeface="Verdana" pitchFamily="34" charset="0"/>
                </a:rPr>
                <a:t>zeros</a:t>
              </a:r>
              <a:r>
                <a:rPr lang="en-US" altLang="en-US" sz="2400" dirty="0" smtClean="0">
                  <a:solidFill>
                    <a:srgbClr val="000000"/>
                  </a:solidFill>
                  <a:latin typeface="Verdana" pitchFamily="34" charset="0"/>
                </a:rPr>
                <a:t> or</a:t>
              </a:r>
              <a:r>
                <a:rPr lang="en-US" altLang="en-US" sz="2400" i="1" dirty="0" smtClean="0">
                  <a:solidFill>
                    <a:srgbClr val="000000"/>
                  </a:solidFill>
                  <a:latin typeface="Verdana" pitchFamily="34" charset="0"/>
                </a:rPr>
                <a:t> x-intercepts</a:t>
              </a:r>
              <a:r>
                <a:rPr lang="en-US" altLang="en-US" sz="2400" dirty="0" smtClean="0">
                  <a:solidFill>
                    <a:srgbClr val="000000"/>
                  </a:solidFill>
                  <a:latin typeface="Verdana" pitchFamily="34" charset="0"/>
                </a:rPr>
                <a:t>.</a:t>
              </a:r>
            </a:p>
            <a:p>
              <a:pPr eaLnBrk="0" fontAlgn="base" hangingPunct="0">
                <a:spcBef>
                  <a:spcPct val="50000"/>
                </a:spcBef>
                <a:spcAft>
                  <a:spcPct val="0"/>
                </a:spcAft>
                <a:buFontTx/>
                <a:buChar char="•"/>
              </a:pPr>
              <a:r>
                <a:rPr lang="en-US" altLang="en-US" sz="2400" dirty="0" smtClean="0">
                  <a:solidFill>
                    <a:srgbClr val="000000"/>
                  </a:solidFill>
                  <a:latin typeface="Verdana" pitchFamily="34" charset="0"/>
                </a:rPr>
                <a:t> Equations have </a:t>
              </a:r>
              <a:r>
                <a:rPr lang="en-US" altLang="en-US" sz="2400" i="1" dirty="0" smtClean="0">
                  <a:solidFill>
                    <a:srgbClr val="000000"/>
                  </a:solidFill>
                  <a:latin typeface="Verdana" pitchFamily="34" charset="0"/>
                </a:rPr>
                <a:t>solution</a:t>
              </a:r>
              <a:r>
                <a:rPr lang="en-US" altLang="en-US" sz="2400" dirty="0" smtClean="0">
                  <a:solidFill>
                    <a:srgbClr val="000000"/>
                  </a:solidFill>
                  <a:latin typeface="Verdana" pitchFamily="34" charset="0"/>
                </a:rPr>
                <a:t>s or </a:t>
              </a:r>
              <a:r>
                <a:rPr lang="en-US" altLang="en-US" sz="2400" i="1" dirty="0" smtClean="0">
                  <a:solidFill>
                    <a:srgbClr val="000000"/>
                  </a:solidFill>
                  <a:latin typeface="Verdana" pitchFamily="34" charset="0"/>
                </a:rPr>
                <a:t>roots</a:t>
              </a:r>
              <a:r>
                <a:rPr lang="en-US" altLang="en-US" sz="2400" dirty="0" smtClean="0">
                  <a:solidFill>
                    <a:srgbClr val="000000"/>
                  </a:solidFill>
                  <a:latin typeface="Verdana" pitchFamily="34" charset="0"/>
                </a:rPr>
                <a:t>. </a:t>
              </a:r>
            </a:p>
          </p:txBody>
        </p:sp>
        <p:sp>
          <p:nvSpPr>
            <p:cNvPr id="6" name="Text Box 7"/>
            <p:cNvSpPr txBox="1">
              <a:spLocks noChangeArrowheads="1"/>
            </p:cNvSpPr>
            <p:nvPr/>
          </p:nvSpPr>
          <p:spPr bwMode="auto">
            <a:xfrm>
              <a:off x="210" y="1488"/>
              <a:ext cx="1593" cy="288"/>
            </a:xfrm>
            <a:prstGeom prst="rect">
              <a:avLst/>
            </a:prstGeom>
            <a:solidFill>
              <a:srgbClr val="800080"/>
            </a:solidFill>
            <a:ln w="9525">
              <a:noFill/>
              <a:miter lim="800000"/>
              <a:headEnd/>
              <a:tailEnd/>
            </a:ln>
          </p:spPr>
          <p:txBody>
            <a:bodyPr wrap="none" anchor="ctr">
              <a:spAutoFit/>
            </a:bodyPr>
            <a:lstStyle/>
            <a:p>
              <a:pPr algn="ctr" eaLnBrk="0" fontAlgn="base" hangingPunct="0">
                <a:spcBef>
                  <a:spcPct val="50000"/>
                </a:spcBef>
                <a:spcAft>
                  <a:spcPct val="0"/>
                </a:spcAft>
              </a:pPr>
              <a:r>
                <a:rPr lang="en-US" altLang="en-US" sz="2400" b="1" dirty="0" smtClean="0">
                  <a:solidFill>
                    <a:srgbClr val="FFFFFF"/>
                  </a:solidFill>
                  <a:latin typeface="Verdana" pitchFamily="34" charset="0"/>
                </a:rPr>
                <a:t>Reading Math</a:t>
              </a:r>
              <a:endParaRPr lang="en-US" altLang="en-US" sz="2400" b="1" dirty="0" smtClean="0">
                <a:solidFill>
                  <a:srgbClr val="000000"/>
                </a:solidFill>
                <a:latin typeface="Verdana" pitchFamily="34" charset="0"/>
              </a:endParaRPr>
            </a:p>
          </p:txBody>
        </p:sp>
      </p:grpSp>
      <p:pic>
        <p:nvPicPr>
          <p:cNvPr id="7" name="Picture 13"/>
          <p:cNvPicPr>
            <a:picLocks noChangeAspect="1" noChangeArrowheads="1"/>
          </p:cNvPicPr>
          <p:nvPr/>
        </p:nvPicPr>
        <p:blipFill>
          <a:blip r:embed="rId2" cstate="print"/>
          <a:srcRect/>
          <a:stretch>
            <a:fillRect/>
          </a:stretch>
        </p:blipFill>
        <p:spPr bwMode="auto">
          <a:xfrm>
            <a:off x="457200" y="4562475"/>
            <a:ext cx="8058150" cy="22955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Solving quadratic Equations by Factoring</a:t>
            </a:r>
            <a:endParaRPr lang="en-US" sz="4000" dirty="0"/>
          </a:p>
        </p:txBody>
      </p:sp>
      <p:sp>
        <p:nvSpPr>
          <p:cNvPr id="3" name="Text Placeholder 2"/>
          <p:cNvSpPr>
            <a:spLocks noGrp="1"/>
          </p:cNvSpPr>
          <p:nvPr>
            <p:ph type="body" sz="quarter" idx="10"/>
          </p:nvPr>
        </p:nvSpPr>
        <p:spPr>
          <a:xfrm>
            <a:off x="381000" y="1411552"/>
            <a:ext cx="8382000" cy="4284250"/>
          </a:xfrm>
        </p:spPr>
        <p:txBody>
          <a:bodyPr/>
          <a:lstStyle/>
          <a:p>
            <a:r>
              <a:rPr lang="en-US" dirty="0" smtClean="0"/>
              <a:t>The trick here is to make sure that one side of your equation is ZERO.</a:t>
            </a:r>
          </a:p>
          <a:p>
            <a:r>
              <a:rPr lang="en-US" dirty="0" smtClean="0"/>
              <a:t>Then, we’ll attempt to factor the other side of our equation.</a:t>
            </a:r>
          </a:p>
          <a:p>
            <a:r>
              <a:rPr lang="en-US" dirty="0" smtClean="0"/>
              <a:t>Lastly, we set each factor equal to zero and solve for x to determine the solutions to the equation.</a:t>
            </a:r>
          </a:p>
          <a:p>
            <a:r>
              <a:rPr lang="en-US" dirty="0" smtClean="0"/>
              <a:t>UNFORTUNATLEY, not all equations can be solved by factoring. </a:t>
            </a:r>
            <a:r>
              <a:rPr lang="en-US" dirty="0" smtClean="0">
                <a:sym typeface="Wingdings" pitchFamily="2" charset="2"/>
              </a:rPr>
              <a:t></a:t>
            </a:r>
            <a:endParaRPr lang="en-US"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do a couple together</a:t>
            </a:r>
            <a:endParaRPr lang="en-US" dirty="0"/>
          </a:p>
        </p:txBody>
      </p:sp>
      <p:sp>
        <p:nvSpPr>
          <p:cNvPr id="3" name="Text Placeholder 2"/>
          <p:cNvSpPr>
            <a:spLocks noGrp="1"/>
          </p:cNvSpPr>
          <p:nvPr>
            <p:ph type="body" sz="quarter" idx="10"/>
          </p:nvPr>
        </p:nvSpPr>
        <p:spPr>
          <a:xfrm>
            <a:off x="381000" y="1411552"/>
            <a:ext cx="8382000" cy="3151632"/>
          </a:xfrm>
        </p:spPr>
        <p:txBody>
          <a:bodyPr/>
          <a:lstStyle/>
          <a:p>
            <a:r>
              <a:rPr lang="en-US" dirty="0" smtClean="0"/>
              <a:t>Solve the equation</a:t>
            </a:r>
          </a:p>
          <a:p>
            <a:endParaRPr lang="en-US" dirty="0" smtClean="0"/>
          </a:p>
          <a:p>
            <a:r>
              <a:rPr lang="en-US" dirty="0" smtClean="0"/>
              <a:t>We already have our zero. </a:t>
            </a:r>
            <a:r>
              <a:rPr lang="en-US" dirty="0" smtClean="0">
                <a:sym typeface="Wingdings" pitchFamily="2" charset="2"/>
              </a:rPr>
              <a:t></a:t>
            </a:r>
          </a:p>
          <a:p>
            <a:r>
              <a:rPr lang="en-US" dirty="0" smtClean="0">
                <a:sym typeface="Wingdings" pitchFamily="2" charset="2"/>
              </a:rPr>
              <a:t>So let’s factor.</a:t>
            </a:r>
          </a:p>
          <a:p>
            <a:pPr>
              <a:buNone/>
            </a:pPr>
            <a:endParaRPr lang="en-US" dirty="0" smtClean="0">
              <a:sym typeface="Wingdings" pitchFamily="2" charset="2"/>
            </a:endParaRPr>
          </a:p>
          <a:p>
            <a:r>
              <a:rPr lang="en-US" dirty="0" smtClean="0">
                <a:sym typeface="Wingdings" pitchFamily="2" charset="2"/>
              </a:rPr>
              <a:t>Setting each factor equal to zero and solving</a:t>
            </a:r>
            <a:endParaRPr lang="en-US" dirty="0"/>
          </a:p>
        </p:txBody>
      </p:sp>
      <p:graphicFrame>
        <p:nvGraphicFramePr>
          <p:cNvPr id="4" name="Object 3"/>
          <p:cNvGraphicFramePr>
            <a:graphicFrameLocks noChangeAspect="1"/>
          </p:cNvGraphicFramePr>
          <p:nvPr/>
        </p:nvGraphicFramePr>
        <p:xfrm>
          <a:off x="4267200" y="1447800"/>
          <a:ext cx="2819400" cy="593558"/>
        </p:xfrm>
        <a:graphic>
          <a:graphicData uri="http://schemas.openxmlformats.org/presentationml/2006/ole">
            <p:oleObj spid="_x0000_s74754" name="Equation" r:id="rId3" imgW="965160" imgH="203040" progId="Equation.DSMT4">
              <p:embed/>
            </p:oleObj>
          </a:graphicData>
        </a:graphic>
      </p:graphicFrame>
      <p:graphicFrame>
        <p:nvGraphicFramePr>
          <p:cNvPr id="5" name="Object 4"/>
          <p:cNvGraphicFramePr>
            <a:graphicFrameLocks noChangeAspect="1"/>
          </p:cNvGraphicFramePr>
          <p:nvPr/>
        </p:nvGraphicFramePr>
        <p:xfrm>
          <a:off x="3810000" y="3124200"/>
          <a:ext cx="3952875" cy="762000"/>
        </p:xfrm>
        <a:graphic>
          <a:graphicData uri="http://schemas.openxmlformats.org/presentationml/2006/ole">
            <p:oleObj spid="_x0000_s74755" name="Equation" r:id="rId4" imgW="1054080" imgH="203040" progId="Equation.DSMT4">
              <p:embed/>
            </p:oleObj>
          </a:graphicData>
        </a:graphic>
      </p:graphicFrame>
      <p:graphicFrame>
        <p:nvGraphicFramePr>
          <p:cNvPr id="74756" name="Object 4"/>
          <p:cNvGraphicFramePr>
            <a:graphicFrameLocks noChangeAspect="1"/>
          </p:cNvGraphicFramePr>
          <p:nvPr/>
        </p:nvGraphicFramePr>
        <p:xfrm>
          <a:off x="3276600" y="4724400"/>
          <a:ext cx="4762500" cy="1524000"/>
        </p:xfrm>
        <a:graphic>
          <a:graphicData uri="http://schemas.openxmlformats.org/presentationml/2006/ole">
            <p:oleObj spid="_x0000_s74756" name="Equation" r:id="rId5" imgW="1269720" imgH="406080" progId="Equation.DSMT4">
              <p:embed/>
            </p:oleObj>
          </a:graphicData>
        </a:graphic>
      </p:graphicFrame>
      <p:sp>
        <p:nvSpPr>
          <p:cNvPr id="7" name="TextBox 6"/>
          <p:cNvSpPr txBox="1"/>
          <p:nvPr/>
        </p:nvSpPr>
        <p:spPr>
          <a:xfrm>
            <a:off x="609600" y="4876800"/>
            <a:ext cx="1828800" cy="1815882"/>
          </a:xfrm>
          <a:prstGeom prst="rect">
            <a:avLst/>
          </a:prstGeom>
          <a:solidFill>
            <a:schemeClr val="accent1">
              <a:alpha val="57000"/>
            </a:schemeClr>
          </a:solidFill>
          <a:ln>
            <a:solidFill>
              <a:srgbClr val="FF0000"/>
            </a:solidFill>
          </a:ln>
        </p:spPr>
        <p:txBody>
          <a:bodyPr wrap="square" rtlCol="0">
            <a:spAutoFit/>
          </a:bodyPr>
          <a:lstStyle/>
          <a:p>
            <a:r>
              <a:rPr lang="en-US" sz="2800" dirty="0" smtClean="0">
                <a:solidFill>
                  <a:schemeClr val="bg1"/>
                </a:solidFill>
              </a:rPr>
              <a:t>So, our solutions are x = 6 or x = 2</a:t>
            </a:r>
            <a:endParaRPr lang="en-US" sz="2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74756"/>
                                        </p:tgtEl>
                                        <p:attrNameLst>
                                          <p:attrName>style.visibility</p:attrName>
                                        </p:attrNameLst>
                                      </p:cBhvr>
                                      <p:to>
                                        <p:strVal val="visible"/>
                                      </p:to>
                                    </p:set>
                                    <p:animEffect transition="in" filter="slide(fromBottom)">
                                      <p:cBhvr>
                                        <p:cTn id="28" dur="500"/>
                                        <p:tgtEl>
                                          <p:spTgt spid="74756"/>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checkerboard(across)">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do a couple together</a:t>
            </a:r>
          </a:p>
        </p:txBody>
      </p:sp>
      <p:sp>
        <p:nvSpPr>
          <p:cNvPr id="3" name="Text Placeholder 2"/>
          <p:cNvSpPr>
            <a:spLocks noGrp="1"/>
          </p:cNvSpPr>
          <p:nvPr>
            <p:ph type="body" sz="quarter" idx="10"/>
          </p:nvPr>
        </p:nvSpPr>
        <p:spPr>
          <a:xfrm>
            <a:off x="381000" y="1411552"/>
            <a:ext cx="8382000" cy="5318379"/>
          </a:xfrm>
        </p:spPr>
        <p:txBody>
          <a:bodyPr/>
          <a:lstStyle/>
          <a:p>
            <a:r>
              <a:rPr lang="en-US" dirty="0" smtClean="0"/>
              <a:t>Solve the </a:t>
            </a:r>
            <a:r>
              <a:rPr lang="en-US" dirty="0" smtClean="0"/>
              <a:t>equation</a:t>
            </a:r>
          </a:p>
          <a:p>
            <a:endParaRPr lang="en-US" dirty="0" smtClean="0"/>
          </a:p>
          <a:p>
            <a:r>
              <a:rPr lang="en-US" dirty="0" smtClean="0"/>
              <a:t>This time, no zero, so let’s move that 21</a:t>
            </a:r>
          </a:p>
          <a:p>
            <a:endParaRPr lang="en-US" dirty="0" smtClean="0"/>
          </a:p>
          <a:p>
            <a:r>
              <a:rPr lang="en-US" dirty="0" smtClean="0"/>
              <a:t>Now let’s factor</a:t>
            </a:r>
          </a:p>
          <a:p>
            <a:r>
              <a:rPr lang="en-US" dirty="0" smtClean="0">
                <a:sym typeface="Wingdings" pitchFamily="2" charset="2"/>
              </a:rPr>
              <a:t>Setting each factor equal to zero and solving</a:t>
            </a:r>
            <a:endParaRPr lang="en-US" dirty="0" smtClean="0"/>
          </a:p>
          <a:p>
            <a:endParaRPr lang="en-US" dirty="0" smtClean="0"/>
          </a:p>
          <a:p>
            <a:endParaRPr lang="en-US" dirty="0" smtClean="0"/>
          </a:p>
          <a:p>
            <a:endParaRPr lang="en-US" dirty="0" smtClean="0"/>
          </a:p>
          <a:p>
            <a:endParaRPr lang="en-US" dirty="0"/>
          </a:p>
        </p:txBody>
      </p:sp>
      <p:graphicFrame>
        <p:nvGraphicFramePr>
          <p:cNvPr id="102402" name="Object 2"/>
          <p:cNvGraphicFramePr>
            <a:graphicFrameLocks noChangeAspect="1"/>
          </p:cNvGraphicFramePr>
          <p:nvPr/>
        </p:nvGraphicFramePr>
        <p:xfrm>
          <a:off x="4572000" y="1600200"/>
          <a:ext cx="2041525" cy="593725"/>
        </p:xfrm>
        <a:graphic>
          <a:graphicData uri="http://schemas.openxmlformats.org/presentationml/2006/ole">
            <p:oleObj spid="_x0000_s102402" name="Equation" r:id="rId3" imgW="698400" imgH="203040" progId="Equation.DSMT4">
              <p:embed/>
            </p:oleObj>
          </a:graphicData>
        </a:graphic>
      </p:graphicFrame>
      <p:graphicFrame>
        <p:nvGraphicFramePr>
          <p:cNvPr id="102403" name="Object 3"/>
          <p:cNvGraphicFramePr>
            <a:graphicFrameLocks noChangeAspect="1"/>
          </p:cNvGraphicFramePr>
          <p:nvPr/>
        </p:nvGraphicFramePr>
        <p:xfrm>
          <a:off x="7467600" y="2438400"/>
          <a:ext cx="1447800" cy="420688"/>
        </p:xfrm>
        <a:graphic>
          <a:graphicData uri="http://schemas.openxmlformats.org/presentationml/2006/ole">
            <p:oleObj spid="_x0000_s102403" name="Equation" r:id="rId4" imgW="698400" imgH="203040" progId="Equation.DSMT4">
              <p:embed/>
            </p:oleObj>
          </a:graphicData>
        </a:graphic>
      </p:graphicFrame>
      <p:graphicFrame>
        <p:nvGraphicFramePr>
          <p:cNvPr id="102404" name="Object 4"/>
          <p:cNvGraphicFramePr>
            <a:graphicFrameLocks noChangeAspect="1"/>
          </p:cNvGraphicFramePr>
          <p:nvPr/>
        </p:nvGraphicFramePr>
        <p:xfrm>
          <a:off x="4495800" y="3200400"/>
          <a:ext cx="3516313" cy="685800"/>
        </p:xfrm>
        <a:graphic>
          <a:graphicData uri="http://schemas.openxmlformats.org/presentationml/2006/ole">
            <p:oleObj spid="_x0000_s102404" name="Equation" r:id="rId5" imgW="1041120" imgH="203040" progId="Equation.DSMT4">
              <p:embed/>
            </p:oleObj>
          </a:graphicData>
        </a:graphic>
      </p:graphicFrame>
      <p:graphicFrame>
        <p:nvGraphicFramePr>
          <p:cNvPr id="102405" name="Object 5"/>
          <p:cNvGraphicFramePr>
            <a:graphicFrameLocks noChangeAspect="1"/>
          </p:cNvGraphicFramePr>
          <p:nvPr/>
        </p:nvGraphicFramePr>
        <p:xfrm>
          <a:off x="3657600" y="4724400"/>
          <a:ext cx="4953000" cy="1524000"/>
        </p:xfrm>
        <a:graphic>
          <a:graphicData uri="http://schemas.openxmlformats.org/presentationml/2006/ole">
            <p:oleObj spid="_x0000_s102405" name="Equation" r:id="rId6" imgW="1320480" imgH="406080" progId="Equation.DSMT4">
              <p:embed/>
            </p:oleObj>
          </a:graphicData>
        </a:graphic>
      </p:graphicFrame>
      <p:sp>
        <p:nvSpPr>
          <p:cNvPr id="8" name="TextBox 7"/>
          <p:cNvSpPr txBox="1"/>
          <p:nvPr/>
        </p:nvSpPr>
        <p:spPr>
          <a:xfrm>
            <a:off x="609600" y="4876800"/>
            <a:ext cx="1828800" cy="1815882"/>
          </a:xfrm>
          <a:prstGeom prst="rect">
            <a:avLst/>
          </a:prstGeom>
          <a:solidFill>
            <a:schemeClr val="accent1">
              <a:alpha val="57000"/>
            </a:schemeClr>
          </a:solidFill>
          <a:ln>
            <a:solidFill>
              <a:srgbClr val="FF0000"/>
            </a:solidFill>
          </a:ln>
        </p:spPr>
        <p:txBody>
          <a:bodyPr wrap="square" rtlCol="0">
            <a:spAutoFit/>
          </a:bodyPr>
          <a:lstStyle/>
          <a:p>
            <a:r>
              <a:rPr lang="en-US" sz="2800" dirty="0" smtClean="0">
                <a:solidFill>
                  <a:schemeClr val="bg1"/>
                </a:solidFill>
              </a:rPr>
              <a:t>So, our solutions are x = 5 or x = -5</a:t>
            </a:r>
            <a:endParaRPr lang="en-US" sz="28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2403"/>
                                        </p:tgtEl>
                                        <p:attrNameLst>
                                          <p:attrName>style.visibility</p:attrName>
                                        </p:attrNameLst>
                                      </p:cBhvr>
                                      <p:to>
                                        <p:strVal val="visible"/>
                                      </p:to>
                                    </p:set>
                                    <p:animEffect transition="in" filter="slide(fromBottom)">
                                      <p:cBhvr>
                                        <p:cTn id="7" dur="500"/>
                                        <p:tgtEl>
                                          <p:spTgt spid="10240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2404"/>
                                        </p:tgtEl>
                                        <p:attrNameLst>
                                          <p:attrName>style.visibility</p:attrName>
                                        </p:attrNameLst>
                                      </p:cBhvr>
                                      <p:to>
                                        <p:strVal val="visible"/>
                                      </p:to>
                                    </p:set>
                                    <p:animEffect transition="in" filter="dissolve">
                                      <p:cBhvr>
                                        <p:cTn id="12" dur="500"/>
                                        <p:tgtEl>
                                          <p:spTgt spid="10240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2405"/>
                                        </p:tgtEl>
                                        <p:attrNameLst>
                                          <p:attrName>style.visibility</p:attrName>
                                        </p:attrNameLst>
                                      </p:cBhvr>
                                      <p:to>
                                        <p:strVal val="visible"/>
                                      </p:to>
                                    </p:set>
                                    <p:animEffect transition="in" filter="slide(fromBottom)">
                                      <p:cBhvr>
                                        <p:cTn id="17" dur="500"/>
                                        <p:tgtEl>
                                          <p:spTgt spid="10240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heckerboard(across)">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 look at one with uglier solutions</a:t>
            </a:r>
            <a:endParaRPr lang="en-US" dirty="0"/>
          </a:p>
        </p:txBody>
      </p:sp>
      <p:sp>
        <p:nvSpPr>
          <p:cNvPr id="3" name="Text Placeholder 2"/>
          <p:cNvSpPr>
            <a:spLocks noGrp="1"/>
          </p:cNvSpPr>
          <p:nvPr>
            <p:ph type="body" sz="quarter" idx="10"/>
          </p:nvPr>
        </p:nvSpPr>
        <p:spPr>
          <a:xfrm>
            <a:off x="381000" y="1411552"/>
            <a:ext cx="8382000" cy="2511457"/>
          </a:xfrm>
        </p:spPr>
        <p:txBody>
          <a:bodyPr/>
          <a:lstStyle/>
          <a:p>
            <a:r>
              <a:rPr lang="en-US" dirty="0" smtClean="0"/>
              <a:t>Solve the equation</a:t>
            </a:r>
          </a:p>
          <a:p>
            <a:endParaRPr lang="en-US" dirty="0" smtClean="0"/>
          </a:p>
          <a:p>
            <a:r>
              <a:rPr lang="en-US" dirty="0" smtClean="0"/>
              <a:t>We already have our factors! </a:t>
            </a:r>
            <a:r>
              <a:rPr lang="en-US" dirty="0" smtClean="0">
                <a:sym typeface="Wingdings" pitchFamily="2" charset="2"/>
              </a:rPr>
              <a:t></a:t>
            </a:r>
          </a:p>
          <a:p>
            <a:r>
              <a:rPr lang="en-US" dirty="0" smtClean="0">
                <a:sym typeface="Wingdings" pitchFamily="2" charset="2"/>
              </a:rPr>
              <a:t>So, we just set each factor equal to zero and solve.</a:t>
            </a:r>
            <a:endParaRPr lang="en-US" dirty="0"/>
          </a:p>
        </p:txBody>
      </p:sp>
      <p:graphicFrame>
        <p:nvGraphicFramePr>
          <p:cNvPr id="4" name="Object 3"/>
          <p:cNvGraphicFramePr>
            <a:graphicFrameLocks noChangeAspect="1"/>
          </p:cNvGraphicFramePr>
          <p:nvPr/>
        </p:nvGraphicFramePr>
        <p:xfrm>
          <a:off x="4191000" y="1447800"/>
          <a:ext cx="3733800" cy="609600"/>
        </p:xfrm>
        <a:graphic>
          <a:graphicData uri="http://schemas.openxmlformats.org/presentationml/2006/ole">
            <p:oleObj spid="_x0000_s76802" name="Equation" r:id="rId3" imgW="1244520" imgH="203040" progId="Equation.DSMT4">
              <p:embed/>
            </p:oleObj>
          </a:graphicData>
        </a:graphic>
      </p:graphicFrame>
      <p:graphicFrame>
        <p:nvGraphicFramePr>
          <p:cNvPr id="76803" name="Object 3"/>
          <p:cNvGraphicFramePr>
            <a:graphicFrameLocks noChangeAspect="1"/>
          </p:cNvGraphicFramePr>
          <p:nvPr/>
        </p:nvGraphicFramePr>
        <p:xfrm>
          <a:off x="3657600" y="3581400"/>
          <a:ext cx="4457700" cy="2552700"/>
        </p:xfrm>
        <a:graphic>
          <a:graphicData uri="http://schemas.openxmlformats.org/presentationml/2006/ole">
            <p:oleObj spid="_x0000_s76803" name="Equation" r:id="rId4" imgW="1485720" imgH="850680" progId="Equation.DSMT4">
              <p:embed/>
            </p:oleObj>
          </a:graphicData>
        </a:graphic>
      </p:graphicFrame>
      <p:sp>
        <p:nvSpPr>
          <p:cNvPr id="6" name="TextBox 5"/>
          <p:cNvSpPr txBox="1"/>
          <p:nvPr/>
        </p:nvSpPr>
        <p:spPr>
          <a:xfrm>
            <a:off x="838200" y="4267200"/>
            <a:ext cx="1981200" cy="1815882"/>
          </a:xfrm>
          <a:prstGeom prst="rect">
            <a:avLst/>
          </a:prstGeom>
          <a:solidFill>
            <a:schemeClr val="accent1">
              <a:alpha val="57000"/>
            </a:schemeClr>
          </a:solidFill>
          <a:ln>
            <a:solidFill>
              <a:srgbClr val="FF0000"/>
            </a:solidFill>
          </a:ln>
        </p:spPr>
        <p:txBody>
          <a:bodyPr wrap="square" rtlCol="0">
            <a:spAutoFit/>
          </a:bodyPr>
          <a:lstStyle/>
          <a:p>
            <a:r>
              <a:rPr lang="en-US" sz="2800" dirty="0" smtClean="0">
                <a:solidFill>
                  <a:schemeClr val="bg1"/>
                </a:solidFill>
              </a:rPr>
              <a:t>So, our solutions are </a:t>
            </a:r>
          </a:p>
          <a:p>
            <a:endParaRPr lang="en-US" sz="2800" dirty="0">
              <a:solidFill>
                <a:schemeClr val="bg1"/>
              </a:solidFill>
            </a:endParaRPr>
          </a:p>
        </p:txBody>
      </p:sp>
      <p:graphicFrame>
        <p:nvGraphicFramePr>
          <p:cNvPr id="7" name="Object 6"/>
          <p:cNvGraphicFramePr>
            <a:graphicFrameLocks noChangeAspect="1"/>
          </p:cNvGraphicFramePr>
          <p:nvPr/>
        </p:nvGraphicFramePr>
        <p:xfrm>
          <a:off x="838200" y="5410200"/>
          <a:ext cx="1880419" cy="685800"/>
        </p:xfrm>
        <a:graphic>
          <a:graphicData uri="http://schemas.openxmlformats.org/presentationml/2006/ole">
            <p:oleObj spid="_x0000_s76804" name="Equation" r:id="rId5" imgW="1079280" imgH="39348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en-US" sz="3600" dirty="0" smtClean="0"/>
              <a:t>Completing the Square: a method to solve quadratic equations</a:t>
            </a:r>
            <a:endParaRPr lang="en-US" sz="3600" dirty="0"/>
          </a:p>
        </p:txBody>
      </p:sp>
      <p:sp>
        <p:nvSpPr>
          <p:cNvPr id="5" name="Rectangle 3"/>
          <p:cNvSpPr>
            <a:spLocks noGrp="1" noChangeArrowheads="1"/>
          </p:cNvSpPr>
          <p:nvPr>
            <p:ph type="body" sz="quarter" idx="10"/>
          </p:nvPr>
        </p:nvSpPr>
        <p:spPr>
          <a:xfrm>
            <a:off x="304800" y="1676400"/>
            <a:ext cx="4953000" cy="4985980"/>
          </a:xfrm>
          <a:prstGeom prst="rect">
            <a:avLst/>
          </a:prstGeom>
          <a:solidFill>
            <a:srgbClr val="FFFFFF"/>
          </a:solidFill>
        </p:spPr>
        <p:txBody>
          <a:bodyPr/>
          <a:lstStyle/>
          <a:p>
            <a:pPr marL="0" marR="0" lvl="0" indent="0" defTabSz="914400" eaLnBrk="1" fontAlgn="auto" latinLnBrk="0" hangingPunct="1">
              <a:lnSpc>
                <a:spcPct val="90000"/>
              </a:lnSpc>
              <a:spcBef>
                <a:spcPts val="0"/>
              </a:spcBef>
              <a:spcAft>
                <a:spcPts val="0"/>
              </a:spcAft>
              <a:buClrTx/>
              <a:buSzTx/>
              <a:buFont typeface="Wingdings" pitchFamily="2" charset="2"/>
              <a:buNone/>
              <a:tabLst/>
              <a:defRPr/>
            </a:pPr>
            <a:r>
              <a:rPr kumimoji="0" lang="en-US" altLang="en-US" sz="4000" b="0" i="0" u="none" strike="noStrike" kern="0" cap="none" spc="0" normalizeH="0" baseline="0" noProof="0" dirty="0" smtClean="0">
                <a:ln>
                  <a:noFill/>
                </a:ln>
                <a:solidFill>
                  <a:sysClr val="windowText" lastClr="000000"/>
                </a:solidFill>
                <a:effectLst/>
                <a:uLnTx/>
                <a:uFillTx/>
              </a:rPr>
              <a:t>Solve the following equation by </a:t>
            </a:r>
          </a:p>
          <a:p>
            <a:pPr marL="0" marR="0" lvl="0" indent="0" defTabSz="914400" eaLnBrk="1" fontAlgn="auto" latinLnBrk="0" hangingPunct="1">
              <a:lnSpc>
                <a:spcPct val="90000"/>
              </a:lnSpc>
              <a:spcBef>
                <a:spcPts val="0"/>
              </a:spcBef>
              <a:spcAft>
                <a:spcPts val="0"/>
              </a:spcAft>
              <a:buClrTx/>
              <a:buSzTx/>
              <a:buFont typeface="Wingdings" pitchFamily="2" charset="2"/>
              <a:buNone/>
              <a:tabLst/>
              <a:defRPr/>
            </a:pPr>
            <a:r>
              <a:rPr kumimoji="0" lang="en-US" altLang="en-US" sz="4000" b="0" i="0" u="none" strike="noStrike" kern="0" cap="none" spc="0" normalizeH="0" baseline="0" noProof="0" dirty="0" smtClean="0">
                <a:ln>
                  <a:noFill/>
                </a:ln>
                <a:solidFill>
                  <a:srgbClr val="3333CC"/>
                </a:solidFill>
                <a:effectLst/>
                <a:uLnTx/>
                <a:uFillTx/>
              </a:rPr>
              <a:t>completing the square:</a:t>
            </a:r>
          </a:p>
          <a:p>
            <a:pPr marL="0" marR="0" lvl="0" indent="0" defTabSz="914400" eaLnBrk="1" fontAlgn="auto" latinLnBrk="0" hangingPunct="1">
              <a:lnSpc>
                <a:spcPct val="90000"/>
              </a:lnSpc>
              <a:spcBef>
                <a:spcPts val="0"/>
              </a:spcBef>
              <a:spcAft>
                <a:spcPts val="0"/>
              </a:spcAft>
              <a:buClrTx/>
              <a:buSzTx/>
              <a:buFont typeface="Wingdings" pitchFamily="2" charset="2"/>
              <a:buNone/>
              <a:tabLst/>
              <a:defRPr/>
            </a:pPr>
            <a:endParaRPr kumimoji="0" lang="en-US" altLang="en-US" sz="40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90000"/>
              </a:lnSpc>
              <a:spcBef>
                <a:spcPts val="0"/>
              </a:spcBef>
              <a:spcAft>
                <a:spcPts val="0"/>
              </a:spcAft>
              <a:buClrTx/>
              <a:buSzTx/>
              <a:buFont typeface="Wingdings" pitchFamily="2" charset="2"/>
              <a:buNone/>
              <a:tabLst/>
              <a:defRPr/>
            </a:pPr>
            <a:r>
              <a:rPr kumimoji="0" lang="en-US" altLang="en-US" sz="4000" b="0" i="0" u="none" strike="noStrike" kern="0" cap="none" spc="0" normalizeH="0" baseline="0" noProof="0" dirty="0" smtClean="0">
                <a:ln>
                  <a:noFill/>
                </a:ln>
                <a:solidFill>
                  <a:srgbClr val="FF0000"/>
                </a:solidFill>
                <a:effectLst/>
                <a:uLnTx/>
                <a:uFillTx/>
              </a:rPr>
              <a:t>Step 1:  </a:t>
            </a:r>
            <a:r>
              <a:rPr kumimoji="0" lang="en-US" altLang="en-US" sz="4000" b="0" i="0" u="none" strike="noStrike" kern="0" cap="none" spc="0" normalizeH="0" baseline="0" noProof="0" dirty="0" smtClean="0">
                <a:ln>
                  <a:noFill/>
                </a:ln>
                <a:solidFill>
                  <a:sysClr val="windowText" lastClr="000000"/>
                </a:solidFill>
                <a:effectLst/>
                <a:uLnTx/>
                <a:uFillTx/>
              </a:rPr>
              <a:t>Move quadratic term, and linear term to left side of the equation (in other words, lose the -20</a:t>
            </a:r>
          </a:p>
        </p:txBody>
      </p:sp>
      <p:graphicFrame>
        <p:nvGraphicFramePr>
          <p:cNvPr id="14341" name="Object 5"/>
          <p:cNvGraphicFramePr>
            <a:graphicFrameLocks noChangeAspect="1"/>
          </p:cNvGraphicFramePr>
          <p:nvPr/>
        </p:nvGraphicFramePr>
        <p:xfrm>
          <a:off x="5638800" y="2057400"/>
          <a:ext cx="3254375" cy="650875"/>
        </p:xfrm>
        <a:graphic>
          <a:graphicData uri="http://schemas.openxmlformats.org/presentationml/2006/ole">
            <p:oleObj spid="_x0000_s78850" name="Equation" r:id="rId3" imgW="1015920" imgH="203040" progId="Equation.DSMT4">
              <p:embed/>
            </p:oleObj>
          </a:graphicData>
        </a:graphic>
      </p:graphicFrame>
      <p:graphicFrame>
        <p:nvGraphicFramePr>
          <p:cNvPr id="14343" name="Object 7"/>
          <p:cNvGraphicFramePr>
            <a:graphicFrameLocks noChangeAspect="1"/>
          </p:cNvGraphicFramePr>
          <p:nvPr/>
        </p:nvGraphicFramePr>
        <p:xfrm>
          <a:off x="5867400" y="3962400"/>
          <a:ext cx="2578100" cy="644525"/>
        </p:xfrm>
        <a:graphic>
          <a:graphicData uri="http://schemas.openxmlformats.org/presentationml/2006/ole">
            <p:oleObj spid="_x0000_s78851" name="Equation" r:id="rId4" imgW="812520" imgH="20304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34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772793"/>
          </a:xfrm>
        </p:spPr>
        <p:txBody>
          <a:bodyPr/>
          <a:lstStyle/>
          <a:p>
            <a:pPr lvl="0"/>
            <a:r>
              <a:rPr lang="en-US" sz="4000" dirty="0"/>
              <a:t>Solving Quadratic Equations by Completing the Square</a:t>
            </a:r>
            <a:r>
              <a:rPr lang="en-US" dirty="0"/>
              <a:t/>
            </a:r>
            <a:br>
              <a:rPr lang="en-US" dirty="0"/>
            </a:br>
            <a:endParaRPr lang="en-US" dirty="0"/>
          </a:p>
        </p:txBody>
      </p:sp>
      <p:sp>
        <p:nvSpPr>
          <p:cNvPr id="3" name="Text Placeholder 2"/>
          <p:cNvSpPr>
            <a:spLocks noGrp="1"/>
          </p:cNvSpPr>
          <p:nvPr>
            <p:ph type="body" sz="quarter" idx="10"/>
          </p:nvPr>
        </p:nvSpPr>
        <p:spPr>
          <a:xfrm>
            <a:off x="381000" y="1447800"/>
            <a:ext cx="3733800" cy="3607141"/>
          </a:xfrm>
        </p:spPr>
        <p:txBody>
          <a:bodyPr/>
          <a:lstStyle/>
          <a:p>
            <a:r>
              <a:rPr lang="en-US" altLang="en-US" dirty="0" smtClean="0">
                <a:solidFill>
                  <a:srgbClr val="FF0000"/>
                </a:solidFill>
              </a:rPr>
              <a:t>Step 2: </a:t>
            </a:r>
            <a:endParaRPr lang="en-US" altLang="en-US" dirty="0" smtClean="0">
              <a:solidFill>
                <a:srgbClr val="FF0000"/>
              </a:solidFill>
            </a:endParaRPr>
          </a:p>
          <a:p>
            <a:r>
              <a:rPr lang="en-US" altLang="en-US" dirty="0" smtClean="0">
                <a:solidFill>
                  <a:srgbClr val="FF0000"/>
                </a:solidFill>
              </a:rPr>
              <a:t> </a:t>
            </a:r>
            <a:r>
              <a:rPr lang="en-US" altLang="en-US" dirty="0" smtClean="0"/>
              <a:t>Find the term that completes the square on the left side of the equation.   Add that term to both sides.</a:t>
            </a:r>
          </a:p>
          <a:p>
            <a:endParaRPr lang="en-US" sz="2400" dirty="0"/>
          </a:p>
        </p:txBody>
      </p:sp>
      <p:graphicFrame>
        <p:nvGraphicFramePr>
          <p:cNvPr id="15364" name="Object 4"/>
          <p:cNvGraphicFramePr>
            <a:graphicFrameLocks noChangeAspect="1"/>
          </p:cNvGraphicFramePr>
          <p:nvPr/>
        </p:nvGraphicFramePr>
        <p:xfrm>
          <a:off x="4724400" y="1981200"/>
          <a:ext cx="3733800" cy="539750"/>
        </p:xfrm>
        <a:graphic>
          <a:graphicData uri="http://schemas.openxmlformats.org/presentationml/2006/ole">
            <p:oleObj spid="_x0000_s98306" name="Equation" r:id="rId3" imgW="1409400" imgH="203040" progId="Equation.DSMT4">
              <p:embed/>
            </p:oleObj>
          </a:graphicData>
        </a:graphic>
      </p:graphicFrame>
      <p:graphicFrame>
        <p:nvGraphicFramePr>
          <p:cNvPr id="15367" name="Object 7"/>
          <p:cNvGraphicFramePr>
            <a:graphicFrameLocks noChangeAspect="1"/>
          </p:cNvGraphicFramePr>
          <p:nvPr/>
        </p:nvGraphicFramePr>
        <p:xfrm>
          <a:off x="4724400" y="2895600"/>
          <a:ext cx="3886200" cy="747713"/>
        </p:xfrm>
        <a:graphic>
          <a:graphicData uri="http://schemas.openxmlformats.org/presentationml/2006/ole">
            <p:oleObj spid="_x0000_s98307" name="Equation" r:id="rId4" imgW="2044440" imgH="393480" progId="Equation.DSMT4">
              <p:embed/>
            </p:oleObj>
          </a:graphicData>
        </a:graphic>
      </p:graphicFrame>
      <p:graphicFrame>
        <p:nvGraphicFramePr>
          <p:cNvPr id="15369" name="Object 9"/>
          <p:cNvGraphicFramePr>
            <a:graphicFrameLocks noChangeAspect="1"/>
          </p:cNvGraphicFramePr>
          <p:nvPr/>
        </p:nvGraphicFramePr>
        <p:xfrm>
          <a:off x="2209800" y="4876800"/>
          <a:ext cx="6492875" cy="936625"/>
        </p:xfrm>
        <a:graphic>
          <a:graphicData uri="http://schemas.openxmlformats.org/presentationml/2006/ole">
            <p:oleObj spid="_x0000_s98308" name="Equation" r:id="rId5" imgW="1409400" imgH="20304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772793"/>
          </a:xfrm>
        </p:spPr>
        <p:txBody>
          <a:bodyPr/>
          <a:lstStyle/>
          <a:p>
            <a:pPr lvl="0"/>
            <a:r>
              <a:rPr lang="en-US" sz="4000" dirty="0"/>
              <a:t>Solving Quadratic Equations by Completing the Square</a:t>
            </a:r>
            <a:r>
              <a:rPr lang="en-US" dirty="0"/>
              <a:t/>
            </a:r>
            <a:br>
              <a:rPr lang="en-US" dirty="0"/>
            </a:br>
            <a:endParaRPr lang="en-US" dirty="0"/>
          </a:p>
        </p:txBody>
      </p:sp>
      <p:sp>
        <p:nvSpPr>
          <p:cNvPr id="3" name="Text Placeholder 2"/>
          <p:cNvSpPr>
            <a:spLocks noGrp="1"/>
          </p:cNvSpPr>
          <p:nvPr>
            <p:ph type="body" sz="quarter" idx="10"/>
          </p:nvPr>
        </p:nvSpPr>
        <p:spPr>
          <a:xfrm>
            <a:off x="381000" y="1447800"/>
            <a:ext cx="3733800" cy="3853363"/>
          </a:xfrm>
        </p:spPr>
        <p:txBody>
          <a:bodyPr/>
          <a:lstStyle/>
          <a:p>
            <a:r>
              <a:rPr lang="en-US" altLang="en-US" sz="4000" dirty="0" smtClean="0">
                <a:solidFill>
                  <a:srgbClr val="FF0000"/>
                </a:solidFill>
              </a:rPr>
              <a:t>Step 3:  </a:t>
            </a:r>
            <a:endParaRPr lang="en-US" altLang="en-US" sz="4000" dirty="0" smtClean="0">
              <a:solidFill>
                <a:srgbClr val="FF0000"/>
              </a:solidFill>
            </a:endParaRPr>
          </a:p>
          <a:p>
            <a:r>
              <a:rPr lang="en-US" altLang="en-US" dirty="0" smtClean="0">
                <a:solidFill>
                  <a:srgbClr val="000000"/>
                </a:solidFill>
              </a:rPr>
              <a:t>Factor </a:t>
            </a:r>
            <a:r>
              <a:rPr lang="en-US" altLang="en-US" dirty="0" smtClean="0">
                <a:solidFill>
                  <a:srgbClr val="000000"/>
                </a:solidFill>
              </a:rPr>
              <a:t>the perfect square trinomial on the left side of the equation.  Simplify the right side of the equation.  </a:t>
            </a:r>
          </a:p>
          <a:p>
            <a:endParaRPr lang="en-US" dirty="0"/>
          </a:p>
        </p:txBody>
      </p:sp>
      <p:graphicFrame>
        <p:nvGraphicFramePr>
          <p:cNvPr id="24585" name="Object 9"/>
          <p:cNvGraphicFramePr>
            <a:graphicFrameLocks noChangeAspect="1"/>
          </p:cNvGraphicFramePr>
          <p:nvPr/>
        </p:nvGraphicFramePr>
        <p:xfrm>
          <a:off x="4572000" y="2286000"/>
          <a:ext cx="4135438" cy="596814"/>
        </p:xfrm>
        <a:graphic>
          <a:graphicData uri="http://schemas.openxmlformats.org/presentationml/2006/ole">
            <p:oleObj spid="_x0000_s99330" name="Equation" r:id="rId3" imgW="1409400" imgH="203040" progId="Equation.DSMT4">
              <p:embed/>
            </p:oleObj>
          </a:graphicData>
        </a:graphic>
      </p:graphicFrame>
      <p:graphicFrame>
        <p:nvGraphicFramePr>
          <p:cNvPr id="24586" name="Object 10"/>
          <p:cNvGraphicFramePr>
            <a:graphicFrameLocks noChangeAspect="1"/>
          </p:cNvGraphicFramePr>
          <p:nvPr/>
        </p:nvGraphicFramePr>
        <p:xfrm>
          <a:off x="4876800" y="3276600"/>
          <a:ext cx="3762375" cy="1471612"/>
        </p:xfrm>
        <a:graphic>
          <a:graphicData uri="http://schemas.openxmlformats.org/presentationml/2006/ole">
            <p:oleObj spid="_x0000_s99331" name="Equation" r:id="rId4" imgW="1168200" imgH="45720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4585"/>
                                        </p:tgtEl>
                                        <p:attrNameLst>
                                          <p:attrName>style.visibility</p:attrName>
                                        </p:attrNameLst>
                                      </p:cBhvr>
                                      <p:to>
                                        <p:strVal val="visible"/>
                                      </p:to>
                                    </p:set>
                                    <p:anim calcmode="lin" valueType="num">
                                      <p:cBhvr additive="base">
                                        <p:cTn id="7" dur="500" fill="hold"/>
                                        <p:tgtEl>
                                          <p:spTgt spid="24585"/>
                                        </p:tgtEl>
                                        <p:attrNameLst>
                                          <p:attrName>ppt_x</p:attrName>
                                        </p:attrNameLst>
                                      </p:cBhvr>
                                      <p:tavLst>
                                        <p:tav tm="0">
                                          <p:val>
                                            <p:strVal val="0-#ppt_w/2"/>
                                          </p:val>
                                        </p:tav>
                                        <p:tav tm="100000">
                                          <p:val>
                                            <p:strVal val="#ppt_x"/>
                                          </p:val>
                                        </p:tav>
                                      </p:tavLst>
                                    </p:anim>
                                    <p:anim calcmode="lin" valueType="num">
                                      <p:cBhvr additive="base">
                                        <p:cTn id="8" dur="500" fill="hold"/>
                                        <p:tgtEl>
                                          <p:spTgt spid="2458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5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a:t>Solving Quadratic Equations by Completing the Square</a:t>
            </a:r>
          </a:p>
        </p:txBody>
      </p:sp>
      <p:sp>
        <p:nvSpPr>
          <p:cNvPr id="3" name="Text Placeholder 2"/>
          <p:cNvSpPr>
            <a:spLocks noGrp="1"/>
          </p:cNvSpPr>
          <p:nvPr>
            <p:ph type="body" sz="quarter" idx="10"/>
          </p:nvPr>
        </p:nvSpPr>
        <p:spPr>
          <a:xfrm>
            <a:off x="381000" y="1411552"/>
            <a:ext cx="2819400" cy="4382738"/>
          </a:xfrm>
        </p:spPr>
        <p:txBody>
          <a:bodyPr/>
          <a:lstStyle/>
          <a:p>
            <a:r>
              <a:rPr lang="en-US" altLang="en-US" dirty="0" smtClean="0">
                <a:solidFill>
                  <a:schemeClr val="hlink"/>
                </a:solidFill>
              </a:rPr>
              <a:t>Step 4:</a:t>
            </a:r>
            <a:r>
              <a:rPr lang="en-US" altLang="en-US" dirty="0" smtClean="0"/>
              <a:t>  </a:t>
            </a:r>
            <a:endParaRPr lang="en-US" altLang="en-US" dirty="0" smtClean="0"/>
          </a:p>
          <a:p>
            <a:r>
              <a:rPr lang="en-US" altLang="en-US" dirty="0" smtClean="0"/>
              <a:t>Take </a:t>
            </a:r>
            <a:r>
              <a:rPr lang="en-US" altLang="en-US" dirty="0" smtClean="0"/>
              <a:t>the square root of each </a:t>
            </a:r>
            <a:r>
              <a:rPr lang="en-US" altLang="en-US" dirty="0" smtClean="0"/>
              <a:t>side</a:t>
            </a:r>
          </a:p>
          <a:p>
            <a:r>
              <a:rPr lang="en-US" altLang="en-US" dirty="0" smtClean="0"/>
              <a:t>DON’T forget the </a:t>
            </a:r>
          </a:p>
          <a:p>
            <a:r>
              <a:rPr lang="en-US" altLang="en-US" dirty="0" smtClean="0"/>
              <a:t>PLUS or MINUS</a:t>
            </a:r>
            <a:endParaRPr lang="en-US" altLang="en-US" dirty="0" smtClean="0"/>
          </a:p>
          <a:p>
            <a:endParaRPr lang="en-US" dirty="0"/>
          </a:p>
        </p:txBody>
      </p:sp>
      <p:graphicFrame>
        <p:nvGraphicFramePr>
          <p:cNvPr id="24586" name="Object 10"/>
          <p:cNvGraphicFramePr>
            <a:graphicFrameLocks noChangeAspect="1"/>
          </p:cNvGraphicFramePr>
          <p:nvPr/>
        </p:nvGraphicFramePr>
        <p:xfrm>
          <a:off x="4953000" y="1981200"/>
          <a:ext cx="3067050" cy="736600"/>
        </p:xfrm>
        <a:graphic>
          <a:graphicData uri="http://schemas.openxmlformats.org/presentationml/2006/ole">
            <p:oleObj spid="_x0000_s100354" name="Equation" r:id="rId3" imgW="952200" imgH="228600" progId="Equation.DSMT4">
              <p:embed/>
            </p:oleObj>
          </a:graphicData>
        </a:graphic>
      </p:graphicFrame>
      <p:graphicFrame>
        <p:nvGraphicFramePr>
          <p:cNvPr id="25610" name="Object 10"/>
          <p:cNvGraphicFramePr>
            <a:graphicFrameLocks noChangeAspect="1"/>
          </p:cNvGraphicFramePr>
          <p:nvPr/>
        </p:nvGraphicFramePr>
        <p:xfrm>
          <a:off x="4800600" y="2895600"/>
          <a:ext cx="3529013" cy="935037"/>
        </p:xfrm>
        <a:graphic>
          <a:graphicData uri="http://schemas.openxmlformats.org/presentationml/2006/ole">
            <p:oleObj spid="_x0000_s100355" name="Equation" r:id="rId4" imgW="1054080" imgH="279360" progId="Equation.DSMT4">
              <p:embed/>
            </p:oleObj>
          </a:graphicData>
        </a:graphic>
      </p:graphicFrame>
      <p:graphicFrame>
        <p:nvGraphicFramePr>
          <p:cNvPr id="25612" name="Object 12"/>
          <p:cNvGraphicFramePr>
            <a:graphicFrameLocks noChangeAspect="1"/>
          </p:cNvGraphicFramePr>
          <p:nvPr/>
        </p:nvGraphicFramePr>
        <p:xfrm>
          <a:off x="5275263" y="3962400"/>
          <a:ext cx="2536825" cy="633413"/>
        </p:xfrm>
        <a:graphic>
          <a:graphicData uri="http://schemas.openxmlformats.org/presentationml/2006/ole">
            <p:oleObj spid="_x0000_s100356" name="Equation" r:id="rId5" imgW="812520" imgH="20304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a:t>Solving Quadratic Equations by Completing the Square</a:t>
            </a:r>
          </a:p>
        </p:txBody>
      </p:sp>
      <p:sp>
        <p:nvSpPr>
          <p:cNvPr id="3" name="Text Placeholder 2"/>
          <p:cNvSpPr>
            <a:spLocks noGrp="1"/>
          </p:cNvSpPr>
          <p:nvPr>
            <p:ph type="body" sz="quarter" idx="10"/>
          </p:nvPr>
        </p:nvSpPr>
        <p:spPr>
          <a:xfrm>
            <a:off x="381000" y="1411552"/>
            <a:ext cx="3048000" cy="2856167"/>
          </a:xfrm>
        </p:spPr>
        <p:txBody>
          <a:bodyPr/>
          <a:lstStyle/>
          <a:p>
            <a:r>
              <a:rPr lang="en-US" altLang="en-US" dirty="0" smtClean="0">
                <a:solidFill>
                  <a:schemeClr val="hlink"/>
                </a:solidFill>
                <a:latin typeface="Comic Sans MS" pitchFamily="66" charset="0"/>
              </a:rPr>
              <a:t>Step 5:</a:t>
            </a:r>
            <a:r>
              <a:rPr lang="en-US" altLang="en-US" dirty="0" smtClean="0">
                <a:latin typeface="Comic Sans MS" pitchFamily="66" charset="0"/>
              </a:rPr>
              <a:t>  </a:t>
            </a:r>
            <a:endParaRPr lang="en-US" altLang="en-US" dirty="0" smtClean="0">
              <a:latin typeface="Comic Sans MS" pitchFamily="66" charset="0"/>
            </a:endParaRPr>
          </a:p>
          <a:p>
            <a:r>
              <a:rPr lang="en-US" altLang="en-US" dirty="0" smtClean="0">
                <a:latin typeface="Comic Sans MS" pitchFamily="66" charset="0"/>
              </a:rPr>
              <a:t>Set </a:t>
            </a:r>
            <a:r>
              <a:rPr lang="en-US" altLang="en-US" dirty="0" smtClean="0">
                <a:latin typeface="Comic Sans MS" pitchFamily="66" charset="0"/>
              </a:rPr>
              <a:t>up the two possibilities and solve</a:t>
            </a:r>
          </a:p>
          <a:p>
            <a:pPr lvl="1"/>
            <a:endParaRPr lang="en-US" dirty="0"/>
          </a:p>
        </p:txBody>
      </p:sp>
      <p:graphicFrame>
        <p:nvGraphicFramePr>
          <p:cNvPr id="26634" name="Object 10"/>
          <p:cNvGraphicFramePr>
            <a:graphicFrameLocks noChangeAspect="1"/>
          </p:cNvGraphicFramePr>
          <p:nvPr/>
        </p:nvGraphicFramePr>
        <p:xfrm>
          <a:off x="4173538" y="3276600"/>
          <a:ext cx="4252912" cy="1714500"/>
        </p:xfrm>
        <a:graphic>
          <a:graphicData uri="http://schemas.openxmlformats.org/presentationml/2006/ole">
            <p:oleObj spid="_x0000_s101378" name="Equation" r:id="rId3" imgW="1574640" imgH="634680" progId="Equation.DSMT4">
              <p:embed/>
            </p:oleObj>
          </a:graphicData>
        </a:graphic>
      </p:graphicFrame>
      <p:graphicFrame>
        <p:nvGraphicFramePr>
          <p:cNvPr id="25612" name="Object 12"/>
          <p:cNvGraphicFramePr>
            <a:graphicFrameLocks noChangeAspect="1"/>
          </p:cNvGraphicFramePr>
          <p:nvPr/>
        </p:nvGraphicFramePr>
        <p:xfrm>
          <a:off x="5181600" y="1981200"/>
          <a:ext cx="2536825" cy="633413"/>
        </p:xfrm>
        <a:graphic>
          <a:graphicData uri="http://schemas.openxmlformats.org/presentationml/2006/ole">
            <p:oleObj spid="_x0000_s101379" name="Equation" r:id="rId4" imgW="812520" imgH="20304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12"/>
                                        </p:tgtEl>
                                        <p:attrNameLst>
                                          <p:attrName>style.visibility</p:attrName>
                                        </p:attrNameLst>
                                      </p:cBhvr>
                                      <p:to>
                                        <p:strVal val="visible"/>
                                      </p:to>
                                    </p:set>
                                    <p:anim calcmode="lin" valueType="num">
                                      <p:cBhvr additive="base">
                                        <p:cTn id="7" dur="500" fill="hold"/>
                                        <p:tgtEl>
                                          <p:spTgt spid="25612"/>
                                        </p:tgtEl>
                                        <p:attrNameLst>
                                          <p:attrName>ppt_x</p:attrName>
                                        </p:attrNameLst>
                                      </p:cBhvr>
                                      <p:tavLst>
                                        <p:tav tm="0">
                                          <p:val>
                                            <p:strVal val="#ppt_x"/>
                                          </p:val>
                                        </p:tav>
                                        <p:tav tm="100000">
                                          <p:val>
                                            <p:strVal val="#ppt_x"/>
                                          </p:val>
                                        </p:tav>
                                      </p:tavLst>
                                    </p:anim>
                                    <p:anim calcmode="lin" valueType="num">
                                      <p:cBhvr additive="base">
                                        <p:cTn id="8" dur="500" fill="hold"/>
                                        <p:tgtEl>
                                          <p:spTgt spid="256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634"/>
                                        </p:tgtEl>
                                        <p:attrNameLst>
                                          <p:attrName>style.visibility</p:attrName>
                                        </p:attrNameLst>
                                      </p:cBhvr>
                                      <p:to>
                                        <p:strVal val="visible"/>
                                      </p:to>
                                    </p:set>
                                    <p:anim calcmode="lin" valueType="num">
                                      <p:cBhvr additive="base">
                                        <p:cTn id="13" dur="500" fill="hold"/>
                                        <p:tgtEl>
                                          <p:spTgt spid="26634"/>
                                        </p:tgtEl>
                                        <p:attrNameLst>
                                          <p:attrName>ppt_x</p:attrName>
                                        </p:attrNameLst>
                                      </p:cBhvr>
                                      <p:tavLst>
                                        <p:tav tm="0">
                                          <p:val>
                                            <p:strVal val="#ppt_x"/>
                                          </p:val>
                                        </p:tav>
                                        <p:tav tm="100000">
                                          <p:val>
                                            <p:strVal val="#ppt_x"/>
                                          </p:val>
                                        </p:tav>
                                      </p:tavLst>
                                    </p:anim>
                                    <p:anim calcmode="lin" valueType="num">
                                      <p:cBhvr additive="base">
                                        <p:cTn id="14" dur="500" fill="hold"/>
                                        <p:tgtEl>
                                          <p:spTgt spid="266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GIZMOS</a:t>
            </a:r>
            <a:endParaRPr lang="en-US" dirty="0"/>
          </a:p>
        </p:txBody>
      </p:sp>
      <p:sp>
        <p:nvSpPr>
          <p:cNvPr id="3" name="Content Placeholder 2"/>
          <p:cNvSpPr>
            <a:spLocks noGrp="1"/>
          </p:cNvSpPr>
          <p:nvPr>
            <p:ph idx="1"/>
          </p:nvPr>
        </p:nvSpPr>
        <p:spPr>
          <a:xfrm>
            <a:off x="381000" y="1412875"/>
            <a:ext cx="8382000" cy="5884688"/>
          </a:xfrm>
        </p:spPr>
        <p:txBody>
          <a:bodyPr/>
          <a:lstStyle/>
          <a:p>
            <a:r>
              <a:rPr lang="en-US" dirty="0" smtClean="0"/>
              <a:t>We’ll check out a couple that deal with quadratic functions.</a:t>
            </a:r>
          </a:p>
          <a:p>
            <a:r>
              <a:rPr lang="en-US" dirty="0" smtClean="0"/>
              <a:t>In case you’re interested, you can apply for a free 30 day trial</a:t>
            </a:r>
          </a:p>
          <a:p>
            <a:r>
              <a:rPr lang="en-US" dirty="0" smtClean="0"/>
              <a:t>To the best of my knowledge, they won’t work on ipads. </a:t>
            </a:r>
            <a:r>
              <a:rPr lang="en-US" dirty="0" smtClean="0">
                <a:sym typeface="Wingdings" pitchFamily="2" charset="2"/>
              </a:rPr>
              <a:t></a:t>
            </a:r>
          </a:p>
          <a:p>
            <a:pPr lvl="1"/>
            <a:r>
              <a:rPr lang="en-US" dirty="0" smtClean="0">
                <a:sym typeface="Wingdings" pitchFamily="2" charset="2"/>
              </a:rPr>
              <a:t>They use flash or shockwave, and I don’t think the apple people like that.</a:t>
            </a:r>
          </a:p>
          <a:p>
            <a:r>
              <a:rPr lang="en-US" dirty="0" smtClean="0">
                <a:sym typeface="Wingdings" pitchFamily="2" charset="2"/>
              </a:rPr>
              <a:t>The link to explorelearning</a:t>
            </a:r>
          </a:p>
          <a:p>
            <a:pPr lvl="1"/>
            <a:r>
              <a:rPr lang="en-US" dirty="0" smtClean="0">
                <a:hlinkClick r:id="rId2"/>
              </a:rPr>
              <a:t>http://www.explorelearning.com/</a:t>
            </a:r>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let’s do a tougher one</a:t>
            </a:r>
            <a:endParaRPr lang="en-US" dirty="0"/>
          </a:p>
        </p:txBody>
      </p:sp>
      <p:sp>
        <p:nvSpPr>
          <p:cNvPr id="3" name="Text Placeholder 2"/>
          <p:cNvSpPr>
            <a:spLocks noGrp="1"/>
          </p:cNvSpPr>
          <p:nvPr>
            <p:ph type="body" sz="quarter" idx="10"/>
          </p:nvPr>
        </p:nvSpPr>
        <p:spPr>
          <a:xfrm>
            <a:off x="381000" y="1411552"/>
            <a:ext cx="8382000" cy="1428083"/>
          </a:xfrm>
        </p:spPr>
        <p:txBody>
          <a:bodyPr/>
          <a:lstStyle/>
          <a:p>
            <a:r>
              <a:rPr lang="en-US" dirty="0" smtClean="0"/>
              <a:t>Solve the following equation by completing the square:</a:t>
            </a:r>
          </a:p>
          <a:p>
            <a:endParaRPr lang="en-US" dirty="0"/>
          </a:p>
        </p:txBody>
      </p:sp>
      <p:graphicFrame>
        <p:nvGraphicFramePr>
          <p:cNvPr id="36868" name="Object 4"/>
          <p:cNvGraphicFramePr>
            <a:graphicFrameLocks noChangeAspect="1"/>
          </p:cNvGraphicFramePr>
          <p:nvPr/>
        </p:nvGraphicFramePr>
        <p:xfrm>
          <a:off x="2952750" y="2438400"/>
          <a:ext cx="3443288" cy="604838"/>
        </p:xfrm>
        <a:graphic>
          <a:graphicData uri="http://schemas.openxmlformats.org/presentationml/2006/ole">
            <p:oleObj spid="_x0000_s103426" name="Equation" r:id="rId3" imgW="1155600" imgH="203040" progId="Equation.DSMT4">
              <p:embed/>
            </p:oleObj>
          </a:graphicData>
        </a:graphic>
      </p:graphicFrame>
      <p:graphicFrame>
        <p:nvGraphicFramePr>
          <p:cNvPr id="5" name="Object 4"/>
          <p:cNvGraphicFramePr>
            <a:graphicFrameLocks noChangeAspect="1"/>
          </p:cNvGraphicFramePr>
          <p:nvPr/>
        </p:nvGraphicFramePr>
        <p:xfrm>
          <a:off x="3028950" y="3124200"/>
          <a:ext cx="3086100" cy="625475"/>
        </p:xfrm>
        <a:graphic>
          <a:graphicData uri="http://schemas.openxmlformats.org/presentationml/2006/ole">
            <p:oleObj spid="_x0000_s103427" name="Equation" r:id="rId4" imgW="1002960" imgH="203040" progId="Equation.DSMT4">
              <p:embed/>
            </p:oleObj>
          </a:graphicData>
        </a:graphic>
      </p:graphicFrame>
      <p:graphicFrame>
        <p:nvGraphicFramePr>
          <p:cNvPr id="103428" name="Object 4"/>
          <p:cNvGraphicFramePr>
            <a:graphicFrameLocks noChangeAspect="1"/>
          </p:cNvGraphicFramePr>
          <p:nvPr/>
        </p:nvGraphicFramePr>
        <p:xfrm>
          <a:off x="2800350" y="3810000"/>
          <a:ext cx="3243263" cy="703263"/>
        </p:xfrm>
        <a:graphic>
          <a:graphicData uri="http://schemas.openxmlformats.org/presentationml/2006/ole">
            <p:oleObj spid="_x0000_s103428" name="Equation" r:id="rId5" imgW="1054080" imgH="228600" progId="Equation.DSMT4">
              <p:embed/>
            </p:oleObj>
          </a:graphicData>
        </a:graphic>
      </p:graphicFrame>
      <p:graphicFrame>
        <p:nvGraphicFramePr>
          <p:cNvPr id="103429" name="Object 5"/>
          <p:cNvGraphicFramePr>
            <a:graphicFrameLocks noChangeAspect="1"/>
          </p:cNvGraphicFramePr>
          <p:nvPr/>
        </p:nvGraphicFramePr>
        <p:xfrm>
          <a:off x="2076450" y="4572000"/>
          <a:ext cx="4691063" cy="703263"/>
        </p:xfrm>
        <a:graphic>
          <a:graphicData uri="http://schemas.openxmlformats.org/presentationml/2006/ole">
            <p:oleObj spid="_x0000_s103429" name="Equation" r:id="rId6" imgW="1523880" imgH="228600" progId="Equation.DSMT4">
              <p:embed/>
            </p:oleObj>
          </a:graphicData>
        </a:graphic>
      </p:graphicFrame>
      <p:graphicFrame>
        <p:nvGraphicFramePr>
          <p:cNvPr id="103430" name="Object 6"/>
          <p:cNvGraphicFramePr>
            <a:graphicFrameLocks noChangeAspect="1"/>
          </p:cNvGraphicFramePr>
          <p:nvPr/>
        </p:nvGraphicFramePr>
        <p:xfrm>
          <a:off x="3170238" y="5410200"/>
          <a:ext cx="2463800" cy="703263"/>
        </p:xfrm>
        <a:graphic>
          <a:graphicData uri="http://schemas.openxmlformats.org/presentationml/2006/ole">
            <p:oleObj spid="_x0000_s103430" name="Equation" r:id="rId7" imgW="799920" imgH="22860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3428"/>
                                        </p:tgtEl>
                                        <p:attrNameLst>
                                          <p:attrName>style.visibility</p:attrName>
                                        </p:attrNameLst>
                                      </p:cBhvr>
                                      <p:to>
                                        <p:strVal val="visible"/>
                                      </p:to>
                                    </p:set>
                                    <p:anim calcmode="lin" valueType="num">
                                      <p:cBhvr additive="base">
                                        <p:cTn id="17" dur="500" fill="hold"/>
                                        <p:tgtEl>
                                          <p:spTgt spid="103428"/>
                                        </p:tgtEl>
                                        <p:attrNameLst>
                                          <p:attrName>ppt_x</p:attrName>
                                        </p:attrNameLst>
                                      </p:cBhvr>
                                      <p:tavLst>
                                        <p:tav tm="0">
                                          <p:val>
                                            <p:strVal val="#ppt_x"/>
                                          </p:val>
                                        </p:tav>
                                        <p:tav tm="100000">
                                          <p:val>
                                            <p:strVal val="#ppt_x"/>
                                          </p:val>
                                        </p:tav>
                                      </p:tavLst>
                                    </p:anim>
                                    <p:anim calcmode="lin" valueType="num">
                                      <p:cBhvr additive="base">
                                        <p:cTn id="18" dur="500" fill="hold"/>
                                        <p:tgtEl>
                                          <p:spTgt spid="10342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3429"/>
                                        </p:tgtEl>
                                        <p:attrNameLst>
                                          <p:attrName>style.visibility</p:attrName>
                                        </p:attrNameLst>
                                      </p:cBhvr>
                                      <p:to>
                                        <p:strVal val="visible"/>
                                      </p:to>
                                    </p:set>
                                    <p:anim calcmode="lin" valueType="num">
                                      <p:cBhvr additive="base">
                                        <p:cTn id="23" dur="500" fill="hold"/>
                                        <p:tgtEl>
                                          <p:spTgt spid="103429"/>
                                        </p:tgtEl>
                                        <p:attrNameLst>
                                          <p:attrName>ppt_x</p:attrName>
                                        </p:attrNameLst>
                                      </p:cBhvr>
                                      <p:tavLst>
                                        <p:tav tm="0">
                                          <p:val>
                                            <p:strVal val="#ppt_x"/>
                                          </p:val>
                                        </p:tav>
                                        <p:tav tm="100000">
                                          <p:val>
                                            <p:strVal val="#ppt_x"/>
                                          </p:val>
                                        </p:tav>
                                      </p:tavLst>
                                    </p:anim>
                                    <p:anim calcmode="lin" valueType="num">
                                      <p:cBhvr additive="base">
                                        <p:cTn id="24" dur="500" fill="hold"/>
                                        <p:tgtEl>
                                          <p:spTgt spid="10342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3430"/>
                                        </p:tgtEl>
                                        <p:attrNameLst>
                                          <p:attrName>style.visibility</p:attrName>
                                        </p:attrNameLst>
                                      </p:cBhvr>
                                      <p:to>
                                        <p:strVal val="visible"/>
                                      </p:to>
                                    </p:set>
                                    <p:anim calcmode="lin" valueType="num">
                                      <p:cBhvr additive="base">
                                        <p:cTn id="29" dur="500" fill="hold"/>
                                        <p:tgtEl>
                                          <p:spTgt spid="103430"/>
                                        </p:tgtEl>
                                        <p:attrNameLst>
                                          <p:attrName>ppt_x</p:attrName>
                                        </p:attrNameLst>
                                      </p:cBhvr>
                                      <p:tavLst>
                                        <p:tav tm="0">
                                          <p:val>
                                            <p:strVal val="#ppt_x"/>
                                          </p:val>
                                        </p:tav>
                                        <p:tav tm="100000">
                                          <p:val>
                                            <p:strVal val="#ppt_x"/>
                                          </p:val>
                                        </p:tav>
                                      </p:tavLst>
                                    </p:anim>
                                    <p:anim calcmode="lin" valueType="num">
                                      <p:cBhvr additive="base">
                                        <p:cTn id="30" dur="500" fill="hold"/>
                                        <p:tgtEl>
                                          <p:spTgt spid="1034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Continuing our solution</a:t>
            </a:r>
            <a:endParaRPr lang="en-US" dirty="0"/>
          </a:p>
        </p:txBody>
      </p:sp>
      <p:sp>
        <p:nvSpPr>
          <p:cNvPr id="3" name="Text Placeholder 2"/>
          <p:cNvSpPr>
            <a:spLocks noGrp="1"/>
          </p:cNvSpPr>
          <p:nvPr>
            <p:ph type="body" sz="quarter" idx="10"/>
          </p:nvPr>
        </p:nvSpPr>
        <p:spPr>
          <a:xfrm>
            <a:off x="457200" y="4114800"/>
            <a:ext cx="2133600" cy="1871282"/>
          </a:xfrm>
        </p:spPr>
        <p:txBody>
          <a:bodyPr/>
          <a:lstStyle/>
          <a:p>
            <a:r>
              <a:rPr lang="en-US" dirty="0" smtClean="0"/>
              <a:t>So our solutions are</a:t>
            </a:r>
          </a:p>
          <a:p>
            <a:endParaRPr lang="en-US" dirty="0"/>
          </a:p>
        </p:txBody>
      </p:sp>
      <p:graphicFrame>
        <p:nvGraphicFramePr>
          <p:cNvPr id="104450" name="Object 2"/>
          <p:cNvGraphicFramePr>
            <a:graphicFrameLocks noChangeAspect="1"/>
          </p:cNvGraphicFramePr>
          <p:nvPr/>
        </p:nvGraphicFramePr>
        <p:xfrm>
          <a:off x="4191000" y="1752600"/>
          <a:ext cx="2463800" cy="703263"/>
        </p:xfrm>
        <a:graphic>
          <a:graphicData uri="http://schemas.openxmlformats.org/presentationml/2006/ole">
            <p:oleObj spid="_x0000_s104450" name="Equation" r:id="rId3" imgW="799920" imgH="228600" progId="Equation.DSMT4">
              <p:embed/>
            </p:oleObj>
          </a:graphicData>
        </a:graphic>
      </p:graphicFrame>
      <p:graphicFrame>
        <p:nvGraphicFramePr>
          <p:cNvPr id="104451" name="Object 3"/>
          <p:cNvGraphicFramePr>
            <a:graphicFrameLocks noChangeAspect="1"/>
          </p:cNvGraphicFramePr>
          <p:nvPr/>
        </p:nvGraphicFramePr>
        <p:xfrm>
          <a:off x="4384675" y="2590800"/>
          <a:ext cx="2228850" cy="703263"/>
        </p:xfrm>
        <a:graphic>
          <a:graphicData uri="http://schemas.openxmlformats.org/presentationml/2006/ole">
            <p:oleObj spid="_x0000_s104451" name="Equation" r:id="rId4" imgW="723600" imgH="228600" progId="Equation.DSMT4">
              <p:embed/>
            </p:oleObj>
          </a:graphicData>
        </a:graphic>
      </p:graphicFrame>
      <p:graphicFrame>
        <p:nvGraphicFramePr>
          <p:cNvPr id="104452" name="Object 4"/>
          <p:cNvGraphicFramePr>
            <a:graphicFrameLocks noChangeAspect="1"/>
          </p:cNvGraphicFramePr>
          <p:nvPr/>
        </p:nvGraphicFramePr>
        <p:xfrm>
          <a:off x="3994150" y="3333750"/>
          <a:ext cx="2776538" cy="742950"/>
        </p:xfrm>
        <a:graphic>
          <a:graphicData uri="http://schemas.openxmlformats.org/presentationml/2006/ole">
            <p:oleObj spid="_x0000_s104452" name="Equation" r:id="rId5" imgW="901440" imgH="241200" progId="Equation.DSMT4">
              <p:embed/>
            </p:oleObj>
          </a:graphicData>
        </a:graphic>
      </p:graphicFrame>
      <p:graphicFrame>
        <p:nvGraphicFramePr>
          <p:cNvPr id="104453" name="Object 5"/>
          <p:cNvGraphicFramePr>
            <a:graphicFrameLocks noChangeAspect="1"/>
          </p:cNvGraphicFramePr>
          <p:nvPr/>
        </p:nvGraphicFramePr>
        <p:xfrm>
          <a:off x="4294188" y="4191000"/>
          <a:ext cx="2112962" cy="742950"/>
        </p:xfrm>
        <a:graphic>
          <a:graphicData uri="http://schemas.openxmlformats.org/presentationml/2006/ole">
            <p:oleObj spid="_x0000_s104453" name="Equation" r:id="rId6" imgW="685800" imgH="241200" progId="Equation.DSMT4">
              <p:embed/>
            </p:oleObj>
          </a:graphicData>
        </a:graphic>
      </p:graphicFrame>
      <p:graphicFrame>
        <p:nvGraphicFramePr>
          <p:cNvPr id="104454" name="Object 6"/>
          <p:cNvGraphicFramePr>
            <a:graphicFrameLocks noChangeAspect="1"/>
          </p:cNvGraphicFramePr>
          <p:nvPr/>
        </p:nvGraphicFramePr>
        <p:xfrm>
          <a:off x="685800" y="5410200"/>
          <a:ext cx="2112962" cy="742950"/>
        </p:xfrm>
        <a:graphic>
          <a:graphicData uri="http://schemas.openxmlformats.org/presentationml/2006/ole">
            <p:oleObj spid="_x0000_s104454" name="Equation" r:id="rId7" imgW="685800" imgH="241200" progId="Equation.DSMT4">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additive="base">
                                        <p:cTn id="7" dur="500" fill="hold"/>
                                        <p:tgtEl>
                                          <p:spTgt spid="104450"/>
                                        </p:tgtEl>
                                        <p:attrNameLst>
                                          <p:attrName>ppt_x</p:attrName>
                                        </p:attrNameLst>
                                      </p:cBhvr>
                                      <p:tavLst>
                                        <p:tav tm="0">
                                          <p:val>
                                            <p:strVal val="#ppt_x"/>
                                          </p:val>
                                        </p:tav>
                                        <p:tav tm="100000">
                                          <p:val>
                                            <p:strVal val="#ppt_x"/>
                                          </p:val>
                                        </p:tav>
                                      </p:tavLst>
                                    </p:anim>
                                    <p:anim calcmode="lin" valueType="num">
                                      <p:cBhvr additive="base">
                                        <p:cTn id="8" dur="500" fill="hold"/>
                                        <p:tgtEl>
                                          <p:spTgt spid="1044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4451"/>
                                        </p:tgtEl>
                                        <p:attrNameLst>
                                          <p:attrName>style.visibility</p:attrName>
                                        </p:attrNameLst>
                                      </p:cBhvr>
                                      <p:to>
                                        <p:strVal val="visible"/>
                                      </p:to>
                                    </p:set>
                                    <p:anim calcmode="lin" valueType="num">
                                      <p:cBhvr additive="base">
                                        <p:cTn id="13" dur="500" fill="hold"/>
                                        <p:tgtEl>
                                          <p:spTgt spid="104451"/>
                                        </p:tgtEl>
                                        <p:attrNameLst>
                                          <p:attrName>ppt_x</p:attrName>
                                        </p:attrNameLst>
                                      </p:cBhvr>
                                      <p:tavLst>
                                        <p:tav tm="0">
                                          <p:val>
                                            <p:strVal val="#ppt_x"/>
                                          </p:val>
                                        </p:tav>
                                        <p:tav tm="100000">
                                          <p:val>
                                            <p:strVal val="#ppt_x"/>
                                          </p:val>
                                        </p:tav>
                                      </p:tavLst>
                                    </p:anim>
                                    <p:anim calcmode="lin" valueType="num">
                                      <p:cBhvr additive="base">
                                        <p:cTn id="14" dur="500" fill="hold"/>
                                        <p:tgtEl>
                                          <p:spTgt spid="10445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4452"/>
                                        </p:tgtEl>
                                        <p:attrNameLst>
                                          <p:attrName>style.visibility</p:attrName>
                                        </p:attrNameLst>
                                      </p:cBhvr>
                                      <p:to>
                                        <p:strVal val="visible"/>
                                      </p:to>
                                    </p:set>
                                    <p:anim calcmode="lin" valueType="num">
                                      <p:cBhvr additive="base">
                                        <p:cTn id="19" dur="500" fill="hold"/>
                                        <p:tgtEl>
                                          <p:spTgt spid="104452"/>
                                        </p:tgtEl>
                                        <p:attrNameLst>
                                          <p:attrName>ppt_x</p:attrName>
                                        </p:attrNameLst>
                                      </p:cBhvr>
                                      <p:tavLst>
                                        <p:tav tm="0">
                                          <p:val>
                                            <p:strVal val="#ppt_x"/>
                                          </p:val>
                                        </p:tav>
                                        <p:tav tm="100000">
                                          <p:val>
                                            <p:strVal val="#ppt_x"/>
                                          </p:val>
                                        </p:tav>
                                      </p:tavLst>
                                    </p:anim>
                                    <p:anim calcmode="lin" valueType="num">
                                      <p:cBhvr additive="base">
                                        <p:cTn id="20" dur="500" fill="hold"/>
                                        <p:tgtEl>
                                          <p:spTgt spid="10445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4453"/>
                                        </p:tgtEl>
                                        <p:attrNameLst>
                                          <p:attrName>style.visibility</p:attrName>
                                        </p:attrNameLst>
                                      </p:cBhvr>
                                      <p:to>
                                        <p:strVal val="visible"/>
                                      </p:to>
                                    </p:set>
                                    <p:anim calcmode="lin" valueType="num">
                                      <p:cBhvr additive="base">
                                        <p:cTn id="25" dur="500" fill="hold"/>
                                        <p:tgtEl>
                                          <p:spTgt spid="104453"/>
                                        </p:tgtEl>
                                        <p:attrNameLst>
                                          <p:attrName>ppt_x</p:attrName>
                                        </p:attrNameLst>
                                      </p:cBhvr>
                                      <p:tavLst>
                                        <p:tav tm="0">
                                          <p:val>
                                            <p:strVal val="#ppt_x"/>
                                          </p:val>
                                        </p:tav>
                                        <p:tav tm="100000">
                                          <p:val>
                                            <p:strVal val="#ppt_x"/>
                                          </p:val>
                                        </p:tav>
                                      </p:tavLst>
                                    </p:anim>
                                    <p:anim calcmode="lin" valueType="num">
                                      <p:cBhvr additive="base">
                                        <p:cTn id="26" dur="500" fill="hold"/>
                                        <p:tgtEl>
                                          <p:spTgt spid="10445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4454"/>
                                        </p:tgtEl>
                                        <p:attrNameLst>
                                          <p:attrName>style.visibility</p:attrName>
                                        </p:attrNameLst>
                                      </p:cBhvr>
                                      <p:to>
                                        <p:strVal val="visible"/>
                                      </p:to>
                                    </p:set>
                                    <p:anim calcmode="lin" valueType="num">
                                      <p:cBhvr additive="base">
                                        <p:cTn id="37" dur="500" fill="hold"/>
                                        <p:tgtEl>
                                          <p:spTgt spid="104454"/>
                                        </p:tgtEl>
                                        <p:attrNameLst>
                                          <p:attrName>ppt_x</p:attrName>
                                        </p:attrNameLst>
                                      </p:cBhvr>
                                      <p:tavLst>
                                        <p:tav tm="0">
                                          <p:val>
                                            <p:strVal val="#ppt_x"/>
                                          </p:val>
                                        </p:tav>
                                        <p:tav tm="100000">
                                          <p:val>
                                            <p:strVal val="#ppt_x"/>
                                          </p:val>
                                        </p:tav>
                                      </p:tavLst>
                                    </p:anim>
                                    <p:anim calcmode="lin" valueType="num">
                                      <p:cBhvr additive="base">
                                        <p:cTn id="38" dur="500" fill="hold"/>
                                        <p:tgtEl>
                                          <p:spTgt spid="1044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do a word problem</a:t>
            </a:r>
            <a:endParaRPr lang="en-US" dirty="0"/>
          </a:p>
        </p:txBody>
      </p:sp>
      <p:sp>
        <p:nvSpPr>
          <p:cNvPr id="3" name="Text Placeholder 2"/>
          <p:cNvSpPr>
            <a:spLocks noGrp="1"/>
          </p:cNvSpPr>
          <p:nvPr>
            <p:ph type="body" sz="quarter" idx="10"/>
          </p:nvPr>
        </p:nvSpPr>
        <p:spPr>
          <a:xfrm>
            <a:off x="381000" y="1447800"/>
            <a:ext cx="3276600" cy="5195268"/>
          </a:xfrm>
        </p:spPr>
        <p:txBody>
          <a:bodyPr/>
          <a:lstStyle/>
          <a:p>
            <a:r>
              <a:rPr lang="en-US" sz="2800" dirty="0" smtClean="0"/>
              <a:t>You have made a </a:t>
            </a:r>
            <a:r>
              <a:rPr lang="en-US" sz="2800" dirty="0" smtClean="0">
                <a:solidFill>
                  <a:schemeClr val="folHlink"/>
                </a:solidFill>
              </a:rPr>
              <a:t>rectangular stained glass window</a:t>
            </a:r>
            <a:r>
              <a:rPr lang="en-US" sz="2800" dirty="0" smtClean="0"/>
              <a:t> that is 2 feet by 4 feet. You have 7 square feet of clear glass to create a border of uniform width around the window. What should the width of the border be?</a:t>
            </a:r>
          </a:p>
          <a:p>
            <a:endParaRPr lang="en-US" dirty="0"/>
          </a:p>
        </p:txBody>
      </p:sp>
      <p:grpSp>
        <p:nvGrpSpPr>
          <p:cNvPr id="33" name="Group 32"/>
          <p:cNvGrpSpPr/>
          <p:nvPr/>
        </p:nvGrpSpPr>
        <p:grpSpPr>
          <a:xfrm>
            <a:off x="5105400" y="2209800"/>
            <a:ext cx="3114675" cy="2663825"/>
            <a:chOff x="3016250" y="3667125"/>
            <a:chExt cx="3114675" cy="2663825"/>
          </a:xfrm>
        </p:grpSpPr>
        <p:sp>
          <p:nvSpPr>
            <p:cNvPr id="34" name="Rectangle 1029"/>
            <p:cNvSpPr>
              <a:spLocks noChangeArrowheads="1"/>
            </p:cNvSpPr>
            <p:nvPr/>
          </p:nvSpPr>
          <p:spPr bwMode="auto">
            <a:xfrm>
              <a:off x="3030538" y="3695700"/>
              <a:ext cx="1817687" cy="2120900"/>
            </a:xfrm>
            <a:prstGeom prst="rect">
              <a:avLst/>
            </a:prstGeom>
            <a:no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35" name="Line 1030"/>
            <p:cNvSpPr>
              <a:spLocks noChangeShapeType="1"/>
            </p:cNvSpPr>
            <p:nvPr/>
          </p:nvSpPr>
          <p:spPr bwMode="auto">
            <a:xfrm>
              <a:off x="3333750" y="3695700"/>
              <a:ext cx="0" cy="2106613"/>
            </a:xfrm>
            <a:prstGeom prst="line">
              <a:avLst/>
            </a:prstGeom>
            <a:noFill/>
            <a:ln w="9525">
              <a:solidFill>
                <a:srgbClr val="33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36" name="Line 1031"/>
            <p:cNvSpPr>
              <a:spLocks noChangeShapeType="1"/>
            </p:cNvSpPr>
            <p:nvPr/>
          </p:nvSpPr>
          <p:spPr bwMode="auto">
            <a:xfrm>
              <a:off x="4500563" y="3676650"/>
              <a:ext cx="0" cy="2106613"/>
            </a:xfrm>
            <a:prstGeom prst="line">
              <a:avLst/>
            </a:prstGeom>
            <a:noFill/>
            <a:ln w="9525">
              <a:solidFill>
                <a:srgbClr val="33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37" name="Line 1032"/>
            <p:cNvSpPr>
              <a:spLocks noChangeShapeType="1"/>
            </p:cNvSpPr>
            <p:nvPr/>
          </p:nvSpPr>
          <p:spPr bwMode="auto">
            <a:xfrm>
              <a:off x="3030538" y="5499100"/>
              <a:ext cx="1817687" cy="0"/>
            </a:xfrm>
            <a:prstGeom prst="line">
              <a:avLst/>
            </a:prstGeom>
            <a:noFill/>
            <a:ln w="9525">
              <a:solidFill>
                <a:srgbClr val="33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38" name="Line 1034"/>
            <p:cNvSpPr>
              <a:spLocks noChangeShapeType="1"/>
            </p:cNvSpPr>
            <p:nvPr/>
          </p:nvSpPr>
          <p:spPr bwMode="auto">
            <a:xfrm>
              <a:off x="3016250" y="4013200"/>
              <a:ext cx="1831975" cy="14288"/>
            </a:xfrm>
            <a:prstGeom prst="line">
              <a:avLst/>
            </a:prstGeom>
            <a:noFill/>
            <a:ln w="9525">
              <a:solidFill>
                <a:srgbClr val="33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39" name="Rectangle 1044"/>
            <p:cNvSpPr>
              <a:spLocks noChangeArrowheads="1"/>
            </p:cNvSpPr>
            <p:nvPr/>
          </p:nvSpPr>
          <p:spPr bwMode="auto">
            <a:xfrm>
              <a:off x="3282950" y="3667125"/>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0" name="Rectangle 1045"/>
            <p:cNvSpPr>
              <a:spLocks noChangeArrowheads="1"/>
            </p:cNvSpPr>
            <p:nvPr/>
          </p:nvSpPr>
          <p:spPr bwMode="auto">
            <a:xfrm>
              <a:off x="4238625" y="3670300"/>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1" name="Rectangle 1046"/>
            <p:cNvSpPr>
              <a:spLocks noChangeArrowheads="1"/>
            </p:cNvSpPr>
            <p:nvPr/>
          </p:nvSpPr>
          <p:spPr bwMode="auto">
            <a:xfrm>
              <a:off x="3024188" y="3916363"/>
              <a:ext cx="336550" cy="457200"/>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2" name="Rectangle 1047"/>
            <p:cNvSpPr>
              <a:spLocks noChangeArrowheads="1"/>
            </p:cNvSpPr>
            <p:nvPr/>
          </p:nvSpPr>
          <p:spPr bwMode="auto">
            <a:xfrm>
              <a:off x="4521200" y="3905250"/>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3" name="Rectangle 1048"/>
            <p:cNvSpPr>
              <a:spLocks noChangeArrowheads="1"/>
            </p:cNvSpPr>
            <p:nvPr/>
          </p:nvSpPr>
          <p:spPr bwMode="auto">
            <a:xfrm>
              <a:off x="3059113" y="5060950"/>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4" name="Rectangle 1049"/>
            <p:cNvSpPr>
              <a:spLocks noChangeArrowheads="1"/>
            </p:cNvSpPr>
            <p:nvPr/>
          </p:nvSpPr>
          <p:spPr bwMode="auto">
            <a:xfrm>
              <a:off x="3311525" y="5441950"/>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5" name="Rectangle 1050"/>
            <p:cNvSpPr>
              <a:spLocks noChangeArrowheads="1"/>
            </p:cNvSpPr>
            <p:nvPr/>
          </p:nvSpPr>
          <p:spPr bwMode="auto">
            <a:xfrm>
              <a:off x="4221163" y="5422900"/>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6" name="Rectangle 1051"/>
            <p:cNvSpPr>
              <a:spLocks noChangeArrowheads="1"/>
            </p:cNvSpPr>
            <p:nvPr/>
          </p:nvSpPr>
          <p:spPr bwMode="auto">
            <a:xfrm>
              <a:off x="4516438" y="5089525"/>
              <a:ext cx="3365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x</a:t>
              </a:r>
            </a:p>
          </p:txBody>
        </p:sp>
        <p:sp>
          <p:nvSpPr>
            <p:cNvPr id="47" name="Rectangle 1052"/>
            <p:cNvSpPr>
              <a:spLocks noChangeArrowheads="1"/>
            </p:cNvSpPr>
            <p:nvPr/>
          </p:nvSpPr>
          <p:spPr bwMode="auto">
            <a:xfrm>
              <a:off x="3705225" y="5510213"/>
              <a:ext cx="354013"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CC6018"/>
                  </a:solidFill>
                  <a:effectLst/>
                  <a:uLnTx/>
                  <a:uFillTx/>
                </a:rPr>
                <a:t>2</a:t>
              </a:r>
              <a:endParaRPr kumimoji="0" lang="en-US" sz="1800" b="0" i="0" u="none" strike="noStrike" kern="0" cap="none" spc="0" normalizeH="0" baseline="0" noProof="0" dirty="0" smtClean="0">
                <a:ln>
                  <a:noFill/>
                </a:ln>
                <a:solidFill>
                  <a:srgbClr val="CC6018"/>
                </a:solidFill>
                <a:effectLst/>
                <a:uLnTx/>
                <a:uFillTx/>
              </a:endParaRPr>
            </a:p>
          </p:txBody>
        </p:sp>
        <p:sp>
          <p:nvSpPr>
            <p:cNvPr id="48" name="Rectangle 1053"/>
            <p:cNvSpPr>
              <a:spLocks noChangeArrowheads="1"/>
            </p:cNvSpPr>
            <p:nvPr/>
          </p:nvSpPr>
          <p:spPr bwMode="auto">
            <a:xfrm>
              <a:off x="4525963" y="4489450"/>
              <a:ext cx="354012"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CC6018"/>
                  </a:solidFill>
                  <a:effectLst/>
                  <a:uLnTx/>
                  <a:uFillTx/>
                </a:rPr>
                <a:t>4</a:t>
              </a:r>
              <a:endParaRPr kumimoji="0" lang="en-US" sz="1800" b="1" i="0" u="none" strike="noStrike" kern="0" cap="none" spc="0" normalizeH="0" baseline="0" noProof="0" dirty="0" smtClean="0">
                <a:ln>
                  <a:noFill/>
                </a:ln>
                <a:solidFill>
                  <a:sysClr val="windowText" lastClr="000000"/>
                </a:solidFill>
                <a:effectLst/>
                <a:uLnTx/>
                <a:uFillTx/>
              </a:endParaRPr>
            </a:p>
          </p:txBody>
        </p:sp>
        <p:sp>
          <p:nvSpPr>
            <p:cNvPr id="49" name="Line 1054"/>
            <p:cNvSpPr>
              <a:spLocks noChangeShapeType="1"/>
            </p:cNvSpPr>
            <p:nvPr/>
          </p:nvSpPr>
          <p:spPr bwMode="auto">
            <a:xfrm>
              <a:off x="5108575" y="3681413"/>
              <a:ext cx="0" cy="2092325"/>
            </a:xfrm>
            <a:prstGeom prst="line">
              <a:avLst/>
            </a:prstGeom>
            <a:noFill/>
            <a:ln w="9525">
              <a:solidFill>
                <a:srgbClr val="330000"/>
              </a:solidFill>
              <a:round/>
              <a:headEnd type="triangle" w="med" len="me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0" name="Rectangle 1055"/>
            <p:cNvSpPr>
              <a:spLocks noChangeArrowheads="1"/>
            </p:cNvSpPr>
            <p:nvPr/>
          </p:nvSpPr>
          <p:spPr bwMode="auto">
            <a:xfrm>
              <a:off x="5260975" y="4443413"/>
              <a:ext cx="8699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4+2x</a:t>
              </a:r>
            </a:p>
          </p:txBody>
        </p:sp>
        <p:sp>
          <p:nvSpPr>
            <p:cNvPr id="51" name="Line 1056"/>
            <p:cNvSpPr>
              <a:spLocks noChangeShapeType="1"/>
            </p:cNvSpPr>
            <p:nvPr/>
          </p:nvSpPr>
          <p:spPr bwMode="auto">
            <a:xfrm flipV="1">
              <a:off x="3016250" y="5946775"/>
              <a:ext cx="1905000" cy="14288"/>
            </a:xfrm>
            <a:prstGeom prst="line">
              <a:avLst/>
            </a:prstGeom>
            <a:noFill/>
            <a:ln w="9525">
              <a:solidFill>
                <a:srgbClr val="330000"/>
              </a:solidFill>
              <a:round/>
              <a:headEnd type="triangle" w="med" len="me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2" name="Rectangle 1057"/>
            <p:cNvSpPr>
              <a:spLocks noChangeArrowheads="1"/>
            </p:cNvSpPr>
            <p:nvPr/>
          </p:nvSpPr>
          <p:spPr bwMode="auto">
            <a:xfrm>
              <a:off x="3443288" y="5873750"/>
              <a:ext cx="869950" cy="4572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2+2x</a:t>
              </a:r>
            </a:p>
          </p:txBody>
        </p:sp>
        <p:sp>
          <p:nvSpPr>
            <p:cNvPr id="53" name="Line 1059"/>
            <p:cNvSpPr>
              <a:spLocks noChangeShapeType="1"/>
            </p:cNvSpPr>
            <p:nvPr/>
          </p:nvSpPr>
          <p:spPr bwMode="auto">
            <a:xfrm>
              <a:off x="4618038" y="3997325"/>
              <a:ext cx="0" cy="1516063"/>
            </a:xfrm>
            <a:prstGeom prst="line">
              <a:avLst/>
            </a:prstGeom>
            <a:noFill/>
            <a:ln w="9525">
              <a:solidFill>
                <a:srgbClr val="CC6018"/>
              </a:solidFill>
              <a:prstDash val="dash"/>
              <a:round/>
              <a:headEnd type="triangle" w="med" len="me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4" name="Line 1060"/>
            <p:cNvSpPr>
              <a:spLocks noChangeShapeType="1"/>
            </p:cNvSpPr>
            <p:nvPr/>
          </p:nvSpPr>
          <p:spPr bwMode="auto">
            <a:xfrm flipV="1">
              <a:off x="3362325" y="5584825"/>
              <a:ext cx="1111250" cy="15875"/>
            </a:xfrm>
            <a:prstGeom prst="line">
              <a:avLst/>
            </a:prstGeom>
            <a:noFill/>
            <a:ln w="9525">
              <a:solidFill>
                <a:srgbClr val="CC6018"/>
              </a:solidFill>
              <a:prstDash val="dash"/>
              <a:round/>
              <a:headEnd type="triangle" w="med" len="me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5" name="Rectangle 1062"/>
            <p:cNvSpPr>
              <a:spLocks noChangeArrowheads="1"/>
            </p:cNvSpPr>
            <p:nvPr/>
          </p:nvSpPr>
          <p:spPr bwMode="auto">
            <a:xfrm>
              <a:off x="3348038" y="4025900"/>
              <a:ext cx="433387" cy="504825"/>
            </a:xfrm>
            <a:prstGeom prst="rect">
              <a:avLst/>
            </a:prstGeom>
            <a:solidFill>
              <a:srgbClr val="FFCC00"/>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6" name="Rectangle 1064"/>
            <p:cNvSpPr>
              <a:spLocks noChangeArrowheads="1"/>
            </p:cNvSpPr>
            <p:nvPr/>
          </p:nvSpPr>
          <p:spPr bwMode="auto">
            <a:xfrm>
              <a:off x="3781425" y="4011613"/>
              <a:ext cx="706438" cy="331787"/>
            </a:xfrm>
            <a:prstGeom prst="rect">
              <a:avLst/>
            </a:prstGeom>
            <a:solidFill>
              <a:srgbClr val="3CED20"/>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7" name="Rectangle 1065"/>
            <p:cNvSpPr>
              <a:spLocks noChangeArrowheads="1"/>
            </p:cNvSpPr>
            <p:nvPr/>
          </p:nvSpPr>
          <p:spPr bwMode="auto">
            <a:xfrm>
              <a:off x="3348038" y="4549775"/>
              <a:ext cx="706437" cy="331788"/>
            </a:xfrm>
            <a:prstGeom prst="rect">
              <a:avLst/>
            </a:prstGeom>
            <a:solidFill>
              <a:srgbClr val="ED0000"/>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8" name="Rectangle 1066"/>
            <p:cNvSpPr>
              <a:spLocks noChangeArrowheads="1"/>
            </p:cNvSpPr>
            <p:nvPr/>
          </p:nvSpPr>
          <p:spPr bwMode="auto">
            <a:xfrm>
              <a:off x="3781425" y="4357688"/>
              <a:ext cx="720725" cy="173037"/>
            </a:xfrm>
            <a:prstGeom prst="rect">
              <a:avLst/>
            </a:prstGeom>
            <a:solidFill>
              <a:srgbClr val="808080"/>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9" name="Rectangle 1067"/>
            <p:cNvSpPr>
              <a:spLocks noChangeArrowheads="1"/>
            </p:cNvSpPr>
            <p:nvPr/>
          </p:nvSpPr>
          <p:spPr bwMode="auto">
            <a:xfrm>
              <a:off x="4054475" y="4545013"/>
              <a:ext cx="433388" cy="693737"/>
            </a:xfrm>
            <a:prstGeom prst="rect">
              <a:avLst/>
            </a:prstGeom>
            <a:solidFill>
              <a:srgbClr val="1D2399"/>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60" name="Rectangle 1068"/>
            <p:cNvSpPr>
              <a:spLocks noChangeArrowheads="1"/>
            </p:cNvSpPr>
            <p:nvPr/>
          </p:nvSpPr>
          <p:spPr bwMode="auto">
            <a:xfrm>
              <a:off x="3348038" y="4876800"/>
              <a:ext cx="692150" cy="606425"/>
            </a:xfrm>
            <a:prstGeom prst="rect">
              <a:avLst/>
            </a:prstGeom>
            <a:solidFill>
              <a:srgbClr val="009999"/>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61" name="Rectangle 1069"/>
            <p:cNvSpPr>
              <a:spLocks noChangeArrowheads="1"/>
            </p:cNvSpPr>
            <p:nvPr/>
          </p:nvSpPr>
          <p:spPr bwMode="auto">
            <a:xfrm>
              <a:off x="3814763" y="5145088"/>
              <a:ext cx="706437" cy="331787"/>
            </a:xfrm>
            <a:prstGeom prst="rect">
              <a:avLst/>
            </a:prstGeom>
            <a:solidFill>
              <a:srgbClr val="9B33A3"/>
            </a:solidFill>
            <a:ln w="9525">
              <a:solidFill>
                <a:srgbClr val="33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gr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up our solution</a:t>
            </a:r>
            <a:endParaRPr lang="en-US" dirty="0"/>
          </a:p>
        </p:txBody>
      </p:sp>
      <p:sp>
        <p:nvSpPr>
          <p:cNvPr id="3" name="Text Placeholder 2"/>
          <p:cNvSpPr>
            <a:spLocks noGrp="1"/>
          </p:cNvSpPr>
          <p:nvPr>
            <p:ph type="body" sz="quarter" idx="10"/>
          </p:nvPr>
        </p:nvSpPr>
        <p:spPr>
          <a:xfrm>
            <a:off x="381000" y="1411552"/>
            <a:ext cx="8382000" cy="5761577"/>
          </a:xfrm>
        </p:spPr>
        <p:txBody>
          <a:bodyPr/>
          <a:lstStyle/>
          <a:p>
            <a:r>
              <a:rPr lang="en-US" dirty="0" smtClean="0"/>
              <a:t>Let the width of the border be = x</a:t>
            </a:r>
          </a:p>
          <a:p>
            <a:r>
              <a:rPr lang="en-US" dirty="0" smtClean="0"/>
              <a:t> Area of the border = 7</a:t>
            </a:r>
          </a:p>
          <a:p>
            <a:r>
              <a:rPr lang="en-US" dirty="0" smtClean="0"/>
              <a:t> Area of the border and window = (2+2x)(4+2x)</a:t>
            </a:r>
          </a:p>
          <a:p>
            <a:r>
              <a:rPr lang="en-US" dirty="0" smtClean="0"/>
              <a:t> Area of the window = 2</a:t>
            </a:r>
            <a:r>
              <a:rPr lang="en-US" dirty="0" smtClean="0">
                <a:sym typeface="Symbol" pitchFamily="18" charset="2"/>
              </a:rPr>
              <a:t>4 = </a:t>
            </a:r>
            <a:r>
              <a:rPr lang="en-US" dirty="0" smtClean="0">
                <a:sym typeface="Symbol" pitchFamily="18" charset="2"/>
              </a:rPr>
              <a:t>8</a:t>
            </a:r>
          </a:p>
          <a:p>
            <a:endParaRPr lang="en-US" dirty="0" smtClean="0">
              <a:sym typeface="Symbol" pitchFamily="18" charset="2"/>
            </a:endParaRPr>
          </a:p>
          <a:p>
            <a:r>
              <a:rPr lang="en-US" dirty="0" smtClean="0">
                <a:sym typeface="Symbol" pitchFamily="18" charset="2"/>
              </a:rPr>
              <a:t>Area </a:t>
            </a:r>
            <a:r>
              <a:rPr lang="en-US" dirty="0" smtClean="0">
                <a:sym typeface="Symbol" pitchFamily="18" charset="2"/>
              </a:rPr>
              <a:t>of border &amp; window - Area of  </a:t>
            </a:r>
            <a:r>
              <a:rPr lang="en-US" dirty="0" smtClean="0">
                <a:sym typeface="Symbol" pitchFamily="18" charset="2"/>
              </a:rPr>
              <a:t>window = </a:t>
            </a:r>
            <a:r>
              <a:rPr lang="en-US" dirty="0" smtClean="0">
                <a:sym typeface="Symbol" pitchFamily="18" charset="2"/>
              </a:rPr>
              <a:t>Area of border </a:t>
            </a:r>
            <a:endParaRPr lang="en-US" dirty="0" smtClean="0">
              <a:sym typeface="Symbol" pitchFamily="18" charset="2"/>
            </a:endParaRPr>
          </a:p>
          <a:p>
            <a:endParaRPr lang="en-US" dirty="0" smtClean="0">
              <a:sym typeface="Symbol" pitchFamily="18" charset="2"/>
            </a:endParaRPr>
          </a:p>
          <a:p>
            <a:r>
              <a:rPr lang="en-US" dirty="0" smtClean="0">
                <a:sym typeface="Symbol" pitchFamily="18" charset="2"/>
              </a:rPr>
              <a:t>Let’s solve it on the board. </a:t>
            </a:r>
            <a:r>
              <a:rPr lang="en-US" dirty="0" smtClean="0">
                <a:sym typeface="Wingdings" pitchFamily="2" charset="2"/>
              </a:rPr>
              <a:t></a:t>
            </a:r>
            <a:endParaRPr lang="en-US" dirty="0" smtClean="0">
              <a:sym typeface="Symbol" pitchFamily="18" charset="2"/>
            </a:endParaRPr>
          </a:p>
          <a:p>
            <a:endParaRPr lang="en-US" dirty="0" smtClean="0">
              <a:sym typeface="Symbol" pitchFamily="18" charset="2"/>
            </a:endParaRPr>
          </a:p>
          <a:p>
            <a:endParaRPr lang="en-US" dirty="0"/>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Wrapping Up</a:t>
            </a:r>
          </a:p>
        </p:txBody>
      </p:sp>
      <p:sp>
        <p:nvSpPr>
          <p:cNvPr id="3" name="Text Placeholder 2"/>
          <p:cNvSpPr>
            <a:spLocks noGrp="1"/>
          </p:cNvSpPr>
          <p:nvPr>
            <p:ph type="body" sz="quarter" idx="10"/>
          </p:nvPr>
        </p:nvSpPr>
        <p:spPr>
          <a:xfrm>
            <a:off x="381000" y="1411552"/>
            <a:ext cx="8382000" cy="3761030"/>
          </a:xfrm>
        </p:spPr>
        <p:txBody>
          <a:bodyPr/>
          <a:lstStyle/>
          <a:p>
            <a:r>
              <a:rPr lang="en-US" dirty="0" smtClean="0"/>
              <a:t>Thanks for your attention and participation.</a:t>
            </a:r>
          </a:p>
          <a:p>
            <a:pPr lvl="1"/>
            <a:r>
              <a:rPr lang="en-US" dirty="0" smtClean="0"/>
              <a:t>You have my utmost respect for working hard all day with your kids, and still hanging in there for what we’ve done!</a:t>
            </a:r>
            <a:endParaRPr lang="en-US" dirty="0" smtClean="0"/>
          </a:p>
          <a:p>
            <a:r>
              <a:rPr lang="en-US" dirty="0" smtClean="0"/>
              <a:t>Hang in there, Thanksgiving is on the way!</a:t>
            </a:r>
            <a:endParaRPr lang="en-US" dirty="0" smtClean="0"/>
          </a:p>
          <a:p>
            <a:r>
              <a:rPr lang="en-US" dirty="0" smtClean="0"/>
              <a:t>If I can help in any way, don’t hesitate to shoot me an email, or give me a call.</a:t>
            </a:r>
          </a:p>
          <a:p>
            <a:endParaRPr lang="en-US" dirty="0"/>
          </a:p>
        </p:txBody>
      </p:sp>
      <p:pic>
        <p:nvPicPr>
          <p:cNvPr id="4" name="Picture 3" descr="thats all folks.jpg"/>
          <p:cNvPicPr>
            <a:picLocks noChangeAspect="1"/>
          </p:cNvPicPr>
          <p:nvPr/>
        </p:nvPicPr>
        <p:blipFill>
          <a:blip r:embed="rId3" cstate="print"/>
          <a:stretch>
            <a:fillRect/>
          </a:stretch>
        </p:blipFill>
        <p:spPr>
          <a:xfrm>
            <a:off x="5867400" y="4800600"/>
            <a:ext cx="1694863" cy="1733035"/>
          </a:xfrm>
          <a:prstGeom prst="rect">
            <a:avLst/>
          </a:prstGeom>
        </p:spPr>
      </p:pic>
      <p:pic>
        <p:nvPicPr>
          <p:cNvPr id="5" name="Thats All Folks.mp3">
            <a:hlinkClick r:id="" action="ppaction://media"/>
          </p:cNvPr>
          <p:cNvPicPr>
            <a:picLocks noRot="1" noChangeAspect="1"/>
          </p:cNvPicPr>
          <p:nvPr>
            <a:audioFile r:link="rId1"/>
          </p:nvPr>
        </p:nvPicPr>
        <p:blipFill>
          <a:blip r:embed="rId4" cstate="print"/>
          <a:stretch>
            <a:fillRect/>
          </a:stretch>
        </p:blipFill>
        <p:spPr>
          <a:xfrm>
            <a:off x="8001000" y="50292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slide(fromBottom)">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5"/>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4240" fill="hold"/>
                                        <p:tgtEl>
                                          <p:spTgt spid="5"/>
                                        </p:tgtEl>
                                      </p:cBhvr>
                                    </p:cmd>
                                  </p:childTnLst>
                                </p:cTn>
                              </p:par>
                            </p:childTnLst>
                          </p:cTn>
                        </p:par>
                      </p:childTnLst>
                    </p:cTn>
                  </p:par>
                </p:childTnLst>
              </p:cTn>
              <p:nextCondLst>
                <p:cond evt="onClick" delay="0">
                  <p:tgtEl>
                    <p:spTgt spid="5"/>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Quadratic Functions</a:t>
            </a:r>
            <a:endParaRPr lang="en-US" dirty="0"/>
          </a:p>
        </p:txBody>
      </p:sp>
      <p:sp>
        <p:nvSpPr>
          <p:cNvPr id="3" name="Text Placeholder 2"/>
          <p:cNvSpPr>
            <a:spLocks noGrp="1"/>
          </p:cNvSpPr>
          <p:nvPr>
            <p:ph type="body" sz="quarter" idx="10"/>
          </p:nvPr>
        </p:nvSpPr>
        <p:spPr>
          <a:xfrm>
            <a:off x="381000" y="1411553"/>
            <a:ext cx="8382000" cy="1661993"/>
          </a:xfrm>
        </p:spPr>
        <p:txBody>
          <a:bodyPr/>
          <a:lstStyle/>
          <a:p>
            <a:pPr>
              <a:buNone/>
            </a:pPr>
            <a:r>
              <a:rPr lang="en-US" sz="6000" dirty="0" smtClean="0"/>
              <a:t>Some general information about their graphs.</a:t>
            </a:r>
            <a:endParaRPr lang="en-US" sz="6000" dirty="0"/>
          </a:p>
        </p:txBody>
      </p:sp>
      <p:sp>
        <p:nvSpPr>
          <p:cNvPr id="4" name="Text Placeholder 3"/>
          <p:cNvSpPr>
            <a:spLocks noGrp="1"/>
          </p:cNvSpPr>
          <p:nvPr>
            <p:ph type="body" sz="quarter" idx="1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Graph of a Quadratic Function</a:t>
            </a:r>
            <a:endParaRPr lang="en-US" dirty="0"/>
          </a:p>
        </p:txBody>
      </p:sp>
      <p:sp>
        <p:nvSpPr>
          <p:cNvPr id="3" name="Text Placeholder 2"/>
          <p:cNvSpPr>
            <a:spLocks noGrp="1"/>
          </p:cNvSpPr>
          <p:nvPr>
            <p:ph type="body" sz="quarter" idx="10"/>
          </p:nvPr>
        </p:nvSpPr>
        <p:spPr>
          <a:xfrm>
            <a:off x="381000" y="1411552"/>
            <a:ext cx="8382000" cy="4825937"/>
          </a:xfrm>
        </p:spPr>
        <p:txBody>
          <a:bodyPr/>
          <a:lstStyle/>
          <a:p>
            <a:r>
              <a:rPr lang="en-US" dirty="0" smtClean="0"/>
              <a:t>The graph of any quadratic function is called a </a:t>
            </a:r>
            <a:r>
              <a:rPr lang="en-US" b="1" dirty="0" smtClean="0">
                <a:solidFill>
                  <a:srgbClr val="FF0000"/>
                </a:solidFill>
              </a:rPr>
              <a:t>parabola</a:t>
            </a:r>
            <a:r>
              <a:rPr lang="en-US" dirty="0" smtClean="0"/>
              <a:t>. </a:t>
            </a:r>
          </a:p>
          <a:p>
            <a:r>
              <a:rPr lang="en-US" dirty="0" smtClean="0"/>
              <a:t>Parabolas are shaped like cups, as shown in the graphs on the next slide.</a:t>
            </a:r>
          </a:p>
          <a:p>
            <a:r>
              <a:rPr lang="en-US" dirty="0" smtClean="0"/>
              <a:t> If the coefficient of </a:t>
            </a:r>
            <a:r>
              <a:rPr lang="en-US" i="1" dirty="0" smtClean="0"/>
              <a:t>x</a:t>
            </a:r>
            <a:r>
              <a:rPr lang="en-US" b="1" baseline="44000" dirty="0" smtClean="0"/>
              <a:t>2</a:t>
            </a:r>
            <a:r>
              <a:rPr lang="en-US" dirty="0" smtClean="0"/>
              <a:t> is </a:t>
            </a:r>
            <a:r>
              <a:rPr lang="en-US" b="1" dirty="0" smtClean="0">
                <a:solidFill>
                  <a:srgbClr val="FF0000"/>
                </a:solidFill>
              </a:rPr>
              <a:t>positive</a:t>
            </a:r>
            <a:r>
              <a:rPr lang="en-US" dirty="0" smtClean="0"/>
              <a:t>, the parabola opens </a:t>
            </a:r>
            <a:r>
              <a:rPr lang="en-US" b="1" dirty="0" smtClean="0">
                <a:solidFill>
                  <a:srgbClr val="FF0000"/>
                </a:solidFill>
              </a:rPr>
              <a:t>upward</a:t>
            </a:r>
            <a:r>
              <a:rPr lang="en-US" dirty="0" smtClean="0"/>
              <a:t>; </a:t>
            </a:r>
            <a:r>
              <a:rPr lang="en-US" b="1" dirty="0" smtClean="0">
                <a:solidFill>
                  <a:srgbClr val="FF0000"/>
                </a:solidFill>
              </a:rPr>
              <a:t>otherwise, the parabola opens downward</a:t>
            </a:r>
            <a:r>
              <a:rPr lang="en-US" dirty="0" smtClean="0"/>
              <a:t>.</a:t>
            </a:r>
          </a:p>
          <a:p>
            <a:r>
              <a:rPr lang="en-US" dirty="0" smtClean="0"/>
              <a:t> The </a:t>
            </a:r>
            <a:r>
              <a:rPr lang="en-US" b="1" dirty="0" smtClean="0">
                <a:solidFill>
                  <a:srgbClr val="FF0000"/>
                </a:solidFill>
              </a:rPr>
              <a:t>vertex</a:t>
            </a:r>
            <a:r>
              <a:rPr lang="en-US" dirty="0" smtClean="0"/>
              <a:t> (or turning point) is the </a:t>
            </a:r>
            <a:r>
              <a:rPr lang="en-US" b="1" dirty="0" smtClean="0">
                <a:solidFill>
                  <a:srgbClr val="FF0000"/>
                </a:solidFill>
              </a:rPr>
              <a:t>minimum or maximum point.</a:t>
            </a:r>
            <a:r>
              <a:rPr lang="en-US" sz="2800" b="1" dirty="0" smtClean="0">
                <a:solidFill>
                  <a:srgbClr val="FF0000"/>
                </a:solidFill>
              </a:rPr>
              <a:t> </a:t>
            </a: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Sample Graphs</a:t>
            </a:r>
            <a:endParaRPr lang="en-US" dirty="0"/>
          </a:p>
        </p:txBody>
      </p:sp>
      <p:grpSp>
        <p:nvGrpSpPr>
          <p:cNvPr id="4" name="Group 4"/>
          <p:cNvGrpSpPr>
            <a:grpSpLocks noGrp="1"/>
          </p:cNvGrpSpPr>
          <p:nvPr>
            <p:ph type="body" sz="quarter" idx="10"/>
          </p:nvPr>
        </p:nvGrpSpPr>
        <p:grpSpPr bwMode="auto">
          <a:xfrm>
            <a:off x="228600" y="1981200"/>
            <a:ext cx="8534400" cy="3810000"/>
            <a:chOff x="769" y="2065"/>
            <a:chExt cx="4174" cy="1726"/>
          </a:xfrm>
        </p:grpSpPr>
        <p:sp>
          <p:nvSpPr>
            <p:cNvPr id="5" name="Rectangle 5"/>
            <p:cNvSpPr>
              <a:spLocks noChangeArrowheads="1"/>
            </p:cNvSpPr>
            <p:nvPr/>
          </p:nvSpPr>
          <p:spPr bwMode="auto">
            <a:xfrm>
              <a:off x="769" y="2065"/>
              <a:ext cx="4174" cy="1726"/>
            </a:xfrm>
            <a:prstGeom prst="rect">
              <a:avLst/>
            </a:prstGeom>
            <a:solidFill>
              <a:schemeClr val="folHlink"/>
            </a:solidFill>
            <a:ln w="12700">
              <a:solidFill>
                <a:schemeClr val="tx1"/>
              </a:solidFill>
              <a:miter lim="800000"/>
              <a:headEnd/>
              <a:tailEnd/>
            </a:ln>
            <a:effectLst>
              <a:outerShdw dist="45791" dir="2021404" algn="ctr" rotWithShape="0">
                <a:schemeClr val="bg2"/>
              </a:outerShdw>
            </a:effectLst>
          </p:spPr>
          <p:txBody>
            <a:bodyPr/>
            <a:lstStyle/>
            <a:p>
              <a:pPr>
                <a:defRPr/>
              </a:pPr>
              <a:endParaRPr lang="en-US" dirty="0"/>
            </a:p>
          </p:txBody>
        </p:sp>
        <p:pic>
          <p:nvPicPr>
            <p:cNvPr id="6" name="Picture 6"/>
            <p:cNvPicPr>
              <a:picLocks noChangeArrowheads="1"/>
            </p:cNvPicPr>
            <p:nvPr/>
          </p:nvPicPr>
          <p:blipFill>
            <a:blip r:embed="rId2" cstate="print"/>
            <a:srcRect/>
            <a:stretch>
              <a:fillRect/>
            </a:stretch>
          </p:blipFill>
          <p:spPr bwMode="auto">
            <a:xfrm>
              <a:off x="816" y="2112"/>
              <a:ext cx="4112" cy="1656"/>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White with Blue Grid Segoe Templat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2577</Words>
  <Application>Microsoft Office PowerPoint</Application>
  <PresentationFormat>On-screen Show (4:3)</PresentationFormat>
  <Paragraphs>377</Paragraphs>
  <Slides>64</Slides>
  <Notes>2</Notes>
  <HiddenSlides>0</HiddenSlides>
  <MMClips>1</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64</vt:i4>
      </vt:variant>
    </vt:vector>
  </HeadingPairs>
  <TitlesOfParts>
    <vt:vector size="68" baseType="lpstr">
      <vt:lpstr>1_White with Blue Grid Segoe Template</vt:lpstr>
      <vt:lpstr>Equation</vt:lpstr>
      <vt:lpstr>MathType 6.0 Equation</vt:lpstr>
      <vt:lpstr>MathType 5.0 Equation</vt:lpstr>
      <vt:lpstr>Breakout Session #2 Quadratic Functions</vt:lpstr>
      <vt:lpstr>What’s in store for today?</vt:lpstr>
      <vt:lpstr>Let’s do some problems! </vt:lpstr>
      <vt:lpstr>Load up on some chocolate and let’s learn</vt:lpstr>
      <vt:lpstr>A look at GIZMOS</vt:lpstr>
      <vt:lpstr>More about GIZMOS</vt:lpstr>
      <vt:lpstr>Quadratic Functions</vt:lpstr>
      <vt:lpstr>The Graph of a Quadratic Function</vt:lpstr>
      <vt:lpstr>Some Sample Graphs</vt:lpstr>
      <vt:lpstr>Forms for Quadratic Functions</vt:lpstr>
      <vt:lpstr>Forms for Quadratic Functions</vt:lpstr>
      <vt:lpstr>Forms for Quadratic Functions</vt:lpstr>
      <vt:lpstr>More on the graphs of Quadratic Functions</vt:lpstr>
      <vt:lpstr>More on the graphs of Quadratic Functions</vt:lpstr>
      <vt:lpstr>More on the graphs of Quadratic Functions</vt:lpstr>
      <vt:lpstr>More on the graphs of Quadratic Functions</vt:lpstr>
      <vt:lpstr>More on Vertex</vt:lpstr>
      <vt:lpstr>More on the graphs of Quadratic Functions</vt:lpstr>
      <vt:lpstr>More on the graphs of Quadratic Functions</vt:lpstr>
      <vt:lpstr>Let’s do a problem together</vt:lpstr>
      <vt:lpstr>Example: Finding the y intercept</vt:lpstr>
      <vt:lpstr>Example: Finding the zeros</vt:lpstr>
      <vt:lpstr>Example: Finding the vertex</vt:lpstr>
      <vt:lpstr>Example: Determine how the graph opens</vt:lpstr>
      <vt:lpstr>Example: Determine the max/min value of the function</vt:lpstr>
      <vt:lpstr>The final graph with our information </vt:lpstr>
      <vt:lpstr>Quadratic Functions</vt:lpstr>
      <vt:lpstr>Overview of the section</vt:lpstr>
      <vt:lpstr>Finding the Vertex from Standard Form</vt:lpstr>
      <vt:lpstr>Finding vertex (given standard form)</vt:lpstr>
      <vt:lpstr>Breaking down that last formula</vt:lpstr>
      <vt:lpstr>Example 1</vt:lpstr>
      <vt:lpstr>The graph for that function</vt:lpstr>
      <vt:lpstr>Converting from Vertex form to Standard form</vt:lpstr>
      <vt:lpstr>The conversion process:</vt:lpstr>
      <vt:lpstr>Converting from Standard Form to Vertex Form.</vt:lpstr>
      <vt:lpstr>The conversion process: Completing the Square</vt:lpstr>
      <vt:lpstr>Completing the square (a = 1)</vt:lpstr>
      <vt:lpstr>Our solution</vt:lpstr>
      <vt:lpstr>A tougher challenge ( a isn’t 1)</vt:lpstr>
      <vt:lpstr>We’ll do this one together</vt:lpstr>
      <vt:lpstr>Conversion Process #2:Using the Vertex Formula</vt:lpstr>
      <vt:lpstr>Let’s do an example together</vt:lpstr>
      <vt:lpstr>Continuing that last example</vt:lpstr>
      <vt:lpstr>General information slide: Quadratic Functions</vt:lpstr>
      <vt:lpstr>Wrap up Example</vt:lpstr>
      <vt:lpstr>Did you get these answers?</vt:lpstr>
      <vt:lpstr>Did you get these answers?</vt:lpstr>
      <vt:lpstr>Quadratic Equations</vt:lpstr>
      <vt:lpstr>A transition in what we’re doing</vt:lpstr>
      <vt:lpstr>Solving quadratic Equations by Factoring</vt:lpstr>
      <vt:lpstr>Let’s do a couple together</vt:lpstr>
      <vt:lpstr>Let’s do a couple together</vt:lpstr>
      <vt:lpstr> A look at one with uglier solutions</vt:lpstr>
      <vt:lpstr>Completing the Square: a method to solve quadratic equations</vt:lpstr>
      <vt:lpstr>Solving Quadratic Equations by Completing the Square </vt:lpstr>
      <vt:lpstr>Solving Quadratic Equations by Completing the Square </vt:lpstr>
      <vt:lpstr>Solving Quadratic Equations by Completing the Square</vt:lpstr>
      <vt:lpstr>Solving Quadratic Equations by Completing the Square</vt:lpstr>
      <vt:lpstr>Now let’s do a tougher one</vt:lpstr>
      <vt:lpstr>Continuing our solution</vt:lpstr>
      <vt:lpstr>Let’s do a word problem</vt:lpstr>
      <vt:lpstr>Setting up our solution</vt:lpstr>
      <vt:lpstr>Wrapping Up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Breakout Session #2 Quadratic Functions</dc:title>
  <dc:creator>Del</dc:creator>
  <cp:lastModifiedBy>Den</cp:lastModifiedBy>
  <cp:revision>36</cp:revision>
  <dcterms:created xsi:type="dcterms:W3CDTF">2013-10-04T18:43:25Z</dcterms:created>
  <dcterms:modified xsi:type="dcterms:W3CDTF">2013-10-12T17:25:38Z</dcterms:modified>
</cp:coreProperties>
</file>