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83"/>
  </p:notesMasterIdLst>
  <p:sldIdLst>
    <p:sldId id="257" r:id="rId3"/>
    <p:sldId id="258" r:id="rId4"/>
    <p:sldId id="259" r:id="rId5"/>
    <p:sldId id="387" r:id="rId6"/>
    <p:sldId id="388" r:id="rId7"/>
    <p:sldId id="391" r:id="rId8"/>
    <p:sldId id="390" r:id="rId9"/>
    <p:sldId id="263" r:id="rId10"/>
    <p:sldId id="386" r:id="rId11"/>
    <p:sldId id="269" r:id="rId12"/>
    <p:sldId id="271" r:id="rId13"/>
    <p:sldId id="272" r:id="rId14"/>
    <p:sldId id="274" r:id="rId15"/>
    <p:sldId id="275" r:id="rId16"/>
    <p:sldId id="273"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 id="296" r:id="rId38"/>
    <p:sldId id="297" r:id="rId39"/>
    <p:sldId id="298" r:id="rId40"/>
    <p:sldId id="299" r:id="rId41"/>
    <p:sldId id="300" r:id="rId42"/>
    <p:sldId id="309" r:id="rId43"/>
    <p:sldId id="301" r:id="rId44"/>
    <p:sldId id="302" r:id="rId45"/>
    <p:sldId id="303" r:id="rId46"/>
    <p:sldId id="304" r:id="rId47"/>
    <p:sldId id="305" r:id="rId48"/>
    <p:sldId id="307" r:id="rId49"/>
    <p:sldId id="308" r:id="rId50"/>
    <p:sldId id="310" r:id="rId51"/>
    <p:sldId id="311" r:id="rId52"/>
    <p:sldId id="339" r:id="rId53"/>
    <p:sldId id="340" r:id="rId54"/>
    <p:sldId id="341" r:id="rId55"/>
    <p:sldId id="342" r:id="rId56"/>
    <p:sldId id="346" r:id="rId57"/>
    <p:sldId id="347" r:id="rId58"/>
    <p:sldId id="348" r:id="rId59"/>
    <p:sldId id="349" r:id="rId60"/>
    <p:sldId id="350" r:id="rId61"/>
    <p:sldId id="351" r:id="rId62"/>
    <p:sldId id="352" r:id="rId63"/>
    <p:sldId id="353" r:id="rId64"/>
    <p:sldId id="354" r:id="rId65"/>
    <p:sldId id="355" r:id="rId66"/>
    <p:sldId id="360" r:id="rId67"/>
    <p:sldId id="361" r:id="rId68"/>
    <p:sldId id="362" r:id="rId69"/>
    <p:sldId id="363" r:id="rId70"/>
    <p:sldId id="364" r:id="rId71"/>
    <p:sldId id="373" r:id="rId72"/>
    <p:sldId id="375" r:id="rId73"/>
    <p:sldId id="376" r:id="rId74"/>
    <p:sldId id="377" r:id="rId75"/>
    <p:sldId id="378" r:id="rId76"/>
    <p:sldId id="379" r:id="rId77"/>
    <p:sldId id="381" r:id="rId78"/>
    <p:sldId id="382" r:id="rId79"/>
    <p:sldId id="383" r:id="rId80"/>
    <p:sldId id="385" r:id="rId81"/>
    <p:sldId id="338" r:id="rId8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944" y="-3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0.wmf"/><Relationship Id="rId1" Type="http://schemas.openxmlformats.org/officeDocument/2006/relationships/image" Target="../media/image31.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image" Target="../media/image33.wmf"/><Relationship Id="rId5" Type="http://schemas.openxmlformats.org/officeDocument/2006/relationships/image" Target="../media/image37.wmf"/><Relationship Id="rId4" Type="http://schemas.openxmlformats.org/officeDocument/2006/relationships/image" Target="../media/image36.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image" Target="../media/image30.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image" Target="../media/image40.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image" Target="../media/image43.wmf"/><Relationship Id="rId1" Type="http://schemas.openxmlformats.org/officeDocument/2006/relationships/image" Target="../media/image42.wmf"/><Relationship Id="rId4" Type="http://schemas.openxmlformats.org/officeDocument/2006/relationships/image" Target="../media/image45.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47.wmf"/><Relationship Id="rId1" Type="http://schemas.openxmlformats.org/officeDocument/2006/relationships/image" Target="../media/image46.wmf"/><Relationship Id="rId4" Type="http://schemas.openxmlformats.org/officeDocument/2006/relationships/image" Target="../media/image49.wmf"/></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wmf"/><Relationship Id="rId1" Type="http://schemas.openxmlformats.org/officeDocument/2006/relationships/image" Target="../media/image50.wmf"/><Relationship Id="rId4" Type="http://schemas.openxmlformats.org/officeDocument/2006/relationships/image" Target="../media/image53.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image" Target="../media/image54.wmf"/><Relationship Id="rId1" Type="http://schemas.openxmlformats.org/officeDocument/2006/relationships/image" Target="../media/image50.wmf"/><Relationship Id="rId5" Type="http://schemas.openxmlformats.org/officeDocument/2006/relationships/image" Target="../media/image57.wmf"/><Relationship Id="rId4" Type="http://schemas.openxmlformats.org/officeDocument/2006/relationships/image" Target="../media/image56.wmf"/></Relationships>
</file>

<file path=ppt/drawings/_rels/vmlDrawing25.vml.rels><?xml version="1.0" encoding="UTF-8" standalone="yes"?>
<Relationships xmlns="http://schemas.openxmlformats.org/package/2006/relationships"><Relationship Id="rId2" Type="http://schemas.openxmlformats.org/officeDocument/2006/relationships/image" Target="../media/image59.wmf"/><Relationship Id="rId1" Type="http://schemas.openxmlformats.org/officeDocument/2006/relationships/image" Target="../media/image58.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60.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image" Target="../media/image62.wmf"/><Relationship Id="rId1" Type="http://schemas.openxmlformats.org/officeDocument/2006/relationships/image" Target="../media/image61.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64.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6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30.vml.rels><?xml version="1.0" encoding="UTF-8" standalone="yes"?>
<Relationships xmlns="http://schemas.openxmlformats.org/package/2006/relationships"><Relationship Id="rId3" Type="http://schemas.openxmlformats.org/officeDocument/2006/relationships/image" Target="../media/image69.wmf"/><Relationship Id="rId2" Type="http://schemas.openxmlformats.org/officeDocument/2006/relationships/image" Target="../media/image68.wmf"/><Relationship Id="rId1" Type="http://schemas.openxmlformats.org/officeDocument/2006/relationships/image" Target="../media/image67.wmf"/></Relationships>
</file>

<file path=ppt/drawings/_rels/vmlDrawing31.vml.rels><?xml version="1.0" encoding="UTF-8" standalone="yes"?>
<Relationships xmlns="http://schemas.openxmlformats.org/package/2006/relationships"><Relationship Id="rId3" Type="http://schemas.openxmlformats.org/officeDocument/2006/relationships/image" Target="../media/image72.wmf"/><Relationship Id="rId2" Type="http://schemas.openxmlformats.org/officeDocument/2006/relationships/image" Target="../media/image71.wmf"/><Relationship Id="rId1" Type="http://schemas.openxmlformats.org/officeDocument/2006/relationships/image" Target="../media/image70.wmf"/></Relationships>
</file>

<file path=ppt/drawings/_rels/vmlDrawing32.vml.rels><?xml version="1.0" encoding="UTF-8" standalone="yes"?>
<Relationships xmlns="http://schemas.openxmlformats.org/package/2006/relationships"><Relationship Id="rId3" Type="http://schemas.openxmlformats.org/officeDocument/2006/relationships/image" Target="../media/image73.wmf"/><Relationship Id="rId2" Type="http://schemas.openxmlformats.org/officeDocument/2006/relationships/image" Target="../media/image72.wmf"/><Relationship Id="rId1" Type="http://schemas.openxmlformats.org/officeDocument/2006/relationships/image" Target="../media/image71.wmf"/><Relationship Id="rId4" Type="http://schemas.openxmlformats.org/officeDocument/2006/relationships/image" Target="../media/image74.w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75.wmf"/></Relationships>
</file>

<file path=ppt/drawings/_rels/vmlDrawing34.vml.rels><?xml version="1.0" encoding="UTF-8" standalone="yes"?>
<Relationships xmlns="http://schemas.openxmlformats.org/package/2006/relationships"><Relationship Id="rId3" Type="http://schemas.openxmlformats.org/officeDocument/2006/relationships/image" Target="../media/image78.wmf"/><Relationship Id="rId2" Type="http://schemas.openxmlformats.org/officeDocument/2006/relationships/image" Target="../media/image77.wmf"/><Relationship Id="rId1" Type="http://schemas.openxmlformats.org/officeDocument/2006/relationships/image" Target="../media/image76.wmf"/><Relationship Id="rId4" Type="http://schemas.openxmlformats.org/officeDocument/2006/relationships/image" Target="../media/image79.w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80.wmf"/></Relationships>
</file>

<file path=ppt/drawings/_rels/vmlDrawing36.vml.rels><?xml version="1.0" encoding="UTF-8" standalone="yes"?>
<Relationships xmlns="http://schemas.openxmlformats.org/package/2006/relationships"><Relationship Id="rId2" Type="http://schemas.openxmlformats.org/officeDocument/2006/relationships/image" Target="../media/image81.wmf"/><Relationship Id="rId1" Type="http://schemas.openxmlformats.org/officeDocument/2006/relationships/image" Target="../media/image80.wmf"/></Relationships>
</file>

<file path=ppt/drawings/_rels/vmlDrawing37.vml.rels><?xml version="1.0" encoding="UTF-8" standalone="yes"?>
<Relationships xmlns="http://schemas.openxmlformats.org/package/2006/relationships"><Relationship Id="rId2" Type="http://schemas.openxmlformats.org/officeDocument/2006/relationships/image" Target="../media/image83.wmf"/><Relationship Id="rId1" Type="http://schemas.openxmlformats.org/officeDocument/2006/relationships/image" Target="../media/image82.wmf"/></Relationships>
</file>

<file path=ppt/drawings/_rels/vmlDrawing38.vml.rels><?xml version="1.0" encoding="UTF-8" standalone="yes"?>
<Relationships xmlns="http://schemas.openxmlformats.org/package/2006/relationships"><Relationship Id="rId3" Type="http://schemas.openxmlformats.org/officeDocument/2006/relationships/image" Target="../media/image86.wmf"/><Relationship Id="rId2" Type="http://schemas.openxmlformats.org/officeDocument/2006/relationships/image" Target="../media/image85.wmf"/><Relationship Id="rId1" Type="http://schemas.openxmlformats.org/officeDocument/2006/relationships/image" Target="../media/image84.wmf"/></Relationships>
</file>

<file path=ppt/drawings/_rels/vmlDrawing39.vml.rels><?xml version="1.0" encoding="UTF-8" standalone="yes"?>
<Relationships xmlns="http://schemas.openxmlformats.org/package/2006/relationships"><Relationship Id="rId3" Type="http://schemas.openxmlformats.org/officeDocument/2006/relationships/image" Target="../media/image86.wmf"/><Relationship Id="rId2" Type="http://schemas.openxmlformats.org/officeDocument/2006/relationships/image" Target="../media/image85.wmf"/><Relationship Id="rId1" Type="http://schemas.openxmlformats.org/officeDocument/2006/relationships/image" Target="../media/image84.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85.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 Id="rId5" Type="http://schemas.openxmlformats.org/officeDocument/2006/relationships/image" Target="../media/image21.wmf"/><Relationship Id="rId4" Type="http://schemas.openxmlformats.org/officeDocument/2006/relationships/image" Target="../media/image20.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17.wmf"/><Relationship Id="rId5" Type="http://schemas.openxmlformats.org/officeDocument/2006/relationships/image" Target="../media/image25.wmf"/><Relationship Id="rId4" Type="http://schemas.openxmlformats.org/officeDocument/2006/relationships/image" Target="../media/image24.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17.wmf"/><Relationship Id="rId4" Type="http://schemas.openxmlformats.org/officeDocument/2006/relationships/image" Target="../media/image2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91AC1A-64B7-4FBD-95B6-39AFBF299609}" type="datetimeFigureOut">
              <a:rPr lang="en-US" smtClean="0"/>
              <a:pPr/>
              <a:t>11/17/2013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709B73-BACA-497E-8E8E-660FC27C9697}"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11/17/2013 10:24 AM</a:t>
            </a:fld>
            <a:endParaRPr lang="en-US" dirty="0">
              <a:solidFill>
                <a:prstClr val="black"/>
              </a:solidFill>
            </a:endParaRPr>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solidFill>
                <a:prstClr val="black"/>
              </a:solidFill>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solidFill>
                  <a:prstClr val="black"/>
                </a:solidFill>
              </a:rPr>
              <a:pPr/>
              <a:t>1</a:t>
            </a:fld>
            <a:endParaRPr lang="en-US" dirty="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gradFill flip="none" rotWithShape="1">
                  <a:gsLst>
                    <a:gs pos="0">
                      <a:schemeClr val="accent1"/>
                    </a:gs>
                    <a:gs pos="86000">
                      <a:srgbClr val="FFFF99"/>
                    </a:gs>
                    <a:gs pos="86000">
                      <a:srgbClr val="F6AE1E"/>
                    </a:gs>
                  </a:gsLst>
                  <a:lin ang="5400000" scaled="0"/>
                  <a:tileRect/>
                </a:gra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bg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solidFill>
                  <a:schemeClr val="tx1"/>
                </a:solidFill>
              </a:defRPr>
            </a:lvl1pPr>
            <a:lvl2pPr>
              <a:buClr>
                <a:schemeClr val="tx1"/>
              </a:buClr>
              <a:buSzPct val="70000"/>
              <a:buFont typeface="Wingdings" pitchFamily="2" charset="2"/>
              <a:buChar char="l"/>
              <a:defRPr>
                <a:solidFill>
                  <a:schemeClr val="tx1"/>
                </a:solidFill>
              </a:defRPr>
            </a:lvl2pPr>
            <a:lvl3pPr>
              <a:buClr>
                <a:schemeClr val="tx1"/>
              </a:buClr>
              <a:buSzPct val="70000"/>
              <a:buFont typeface="Wingdings" pitchFamily="2" charset="2"/>
              <a:buChar char="l"/>
              <a:defRPr>
                <a:solidFill>
                  <a:schemeClr val="tx1"/>
                </a:solidFill>
              </a:defRPr>
            </a:lvl3pPr>
            <a:lvl4pPr>
              <a:buClr>
                <a:schemeClr val="tx1"/>
              </a:buClr>
              <a:buSzPct val="70000"/>
              <a:buFont typeface="Wingdings" pitchFamily="2" charset="2"/>
              <a:buChar char="l"/>
              <a:defRPr>
                <a:solidFill>
                  <a:schemeClr val="tx1"/>
                </a:solidFill>
              </a:defRPr>
            </a:lvl4pPr>
            <a:lvl5pPr>
              <a:buClr>
                <a:schemeClr val="tx1"/>
              </a:buClr>
              <a:buSzPct val="70000"/>
              <a:buFont typeface="Wingdings" pitchFamily="2" charset="2"/>
              <a:buChar char="l"/>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solidFill>
                  <a:schemeClr val="tx1"/>
                </a:solidFill>
              </a:defRPr>
            </a:lvl1pPr>
            <a:lvl2pPr>
              <a:buClr>
                <a:schemeClr val="tx1"/>
              </a:buClr>
              <a:buSzPct val="70000"/>
              <a:buFont typeface="Wingdings" pitchFamily="2" charset="2"/>
              <a:buChar char="l"/>
              <a:defRPr>
                <a:solidFill>
                  <a:schemeClr val="tx1"/>
                </a:solidFill>
              </a:defRPr>
            </a:lvl2pPr>
            <a:lvl3pPr>
              <a:buClr>
                <a:schemeClr val="tx1"/>
              </a:buClr>
              <a:buSzPct val="70000"/>
              <a:buFont typeface="Wingdings" pitchFamily="2" charset="2"/>
              <a:buChar char="l"/>
              <a:defRPr>
                <a:solidFill>
                  <a:schemeClr val="tx1"/>
                </a:solidFill>
              </a:defRPr>
            </a:lvl3pPr>
            <a:lvl4pPr>
              <a:buClr>
                <a:schemeClr val="tx1"/>
              </a:buClr>
              <a:buSzPct val="70000"/>
              <a:buFont typeface="Wingdings" pitchFamily="2" charset="2"/>
              <a:buChar char="l"/>
              <a:defRPr>
                <a:solidFill>
                  <a:schemeClr val="tx1"/>
                </a:solidFill>
              </a:defRPr>
            </a:lvl4pPr>
            <a:lvl5pPr>
              <a:buClr>
                <a:schemeClr val="tx1"/>
              </a:buClr>
              <a:buSzPct val="70000"/>
              <a:buFont typeface="Wingdings" pitchFamily="2" charset="2"/>
              <a:buChar char="l"/>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228600" y="0"/>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bg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sz="2400" dirty="0">
              <a:solidFill>
                <a:prstClr val="white"/>
              </a:solidFill>
            </a:endParaRPr>
          </a:p>
        </p:txBody>
      </p:sp>
      <p:grpSp>
        <p:nvGrpSpPr>
          <p:cNvPr id="2"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eaLnBrk="0" fontAlgn="base" hangingPunct="0">
                <a:spcBef>
                  <a:spcPct val="0"/>
                </a:spcBef>
                <a:spcAft>
                  <a:spcPct val="0"/>
                </a:spcAft>
                <a:defRPr/>
              </a:pPr>
              <a:endParaRPr lang="en-US" sz="2400" dirty="0">
                <a:solidFill>
                  <a:prstClr val="black"/>
                </a:solidFill>
                <a:latin typeface="Times" charset="0"/>
              </a:endParaRPr>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eaLnBrk="0" fontAlgn="base" hangingPunct="0">
                <a:spcBef>
                  <a:spcPct val="0"/>
                </a:spcBef>
                <a:spcAft>
                  <a:spcPct val="0"/>
                </a:spcAft>
                <a:defRPr/>
              </a:pPr>
              <a:endParaRPr lang="en-US" sz="2400" dirty="0">
                <a:solidFill>
                  <a:prstClr val="black"/>
                </a:solidFill>
                <a:latin typeface="Times" charset="0"/>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sz="2400" dirty="0">
                <a:solidFill>
                  <a:prstClr val="white"/>
                </a:solidFill>
              </a:endParaRPr>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solidFill>
                <a:srgbClr val="2DA2BF">
                  <a:tint val="20000"/>
                </a:srgbClr>
              </a:solidFill>
            </a:endParaRPr>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F290F7D0-E305-4604-8AAE-B27F2E12AF7A}"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F5098244-1AC0-4CDF-9316-43F89FFE35B0}" type="slidenum">
              <a:rPr lang="en-US">
                <a:solidFill>
                  <a:prstClr val="black"/>
                </a:solidFill>
              </a:rPr>
              <a:pPr>
                <a:defRPr/>
              </a:pPr>
              <a:t>‹#›</a:t>
            </a:fld>
            <a:endParaRPr lang="en-US" dirty="0">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base">
              <a:spcBef>
                <a:spcPct val="0"/>
              </a:spcBef>
              <a:spcAft>
                <a:spcPct val="0"/>
              </a:spcAft>
              <a:defRPr/>
            </a:pPr>
            <a:endParaRPr lang="en-US" sz="2400" dirty="0">
              <a:solidFill>
                <a:prstClr val="white"/>
              </a:solidFill>
            </a:endParaRPr>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base">
              <a:spcBef>
                <a:spcPct val="0"/>
              </a:spcBef>
              <a:spcAft>
                <a:spcPct val="0"/>
              </a:spcAft>
              <a:defRPr/>
            </a:pPr>
            <a:endParaRPr lang="en-US" sz="2400" dirty="0">
              <a:solidFill>
                <a:prstClr val="white"/>
              </a:solidFill>
            </a:endParaRPr>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endParaRPr lang="en-US">
              <a:solidFill>
                <a:prstClr val="black"/>
              </a:solidFill>
            </a:endParaRPr>
          </a:p>
        </p:txBody>
      </p:sp>
      <p:sp>
        <p:nvSpPr>
          <p:cNvPr id="7" name="Footer Placeholder 4"/>
          <p:cNvSpPr>
            <a:spLocks noGrp="1"/>
          </p:cNvSpPr>
          <p:nvPr>
            <p:ph type="ftr" sz="quarter" idx="11"/>
          </p:nvPr>
        </p:nvSpPr>
        <p:spPr/>
        <p:txBody>
          <a:bodyPr/>
          <a:lstStyle>
            <a:lvl1pPr>
              <a:defRPr/>
            </a:lvl1pPr>
            <a:extLst/>
          </a:lstStyle>
          <a:p>
            <a:pPr>
              <a:defRPr/>
            </a:pPr>
            <a:endParaRPr lang="en-US">
              <a:solidFill>
                <a:prstClr val="black"/>
              </a:solidFill>
            </a:endParaRPr>
          </a:p>
        </p:txBody>
      </p:sp>
      <p:sp>
        <p:nvSpPr>
          <p:cNvPr id="8" name="Slide Number Placeholder 5"/>
          <p:cNvSpPr>
            <a:spLocks noGrp="1"/>
          </p:cNvSpPr>
          <p:nvPr>
            <p:ph type="sldNum" sz="quarter" idx="12"/>
          </p:nvPr>
        </p:nvSpPr>
        <p:spPr/>
        <p:txBody>
          <a:bodyPr/>
          <a:lstStyle>
            <a:lvl1pPr>
              <a:defRPr/>
            </a:lvl1pPr>
            <a:extLst/>
          </a:lstStyle>
          <a:p>
            <a:pPr>
              <a:defRPr/>
            </a:pPr>
            <a:fld id="{81AF5FF2-B66B-4B0A-B69D-93095E7A7A14}" type="slidenum">
              <a:rPr lang="en-US">
                <a:solidFill>
                  <a:prstClr val="black"/>
                </a:solidFill>
              </a:rPr>
              <a:pPr>
                <a:defRPr/>
              </a:pPr>
              <a:t>‹#›</a:t>
            </a:fld>
            <a:endParaRPr lang="en-US" dirty="0">
              <a:solidFill>
                <a:prstClr val="black"/>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9"/>
          <p:cNvSpPr>
            <a:spLocks noGrp="1"/>
          </p:cNvSpPr>
          <p:nvPr>
            <p:ph type="dt" sz="half" idx="10"/>
          </p:nvPr>
        </p:nvSpPr>
        <p:spPr/>
        <p:txBody>
          <a:bodyPr/>
          <a:lstStyle>
            <a:lvl1pPr>
              <a:defRPr/>
            </a:lvl1pPr>
          </a:lstStyle>
          <a:p>
            <a:pPr>
              <a:defRPr/>
            </a:pPr>
            <a:endParaRPr lang="en-US">
              <a:solidFill>
                <a:prstClr val="black"/>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7" name="Slide Number Placeholder 17"/>
          <p:cNvSpPr>
            <a:spLocks noGrp="1"/>
          </p:cNvSpPr>
          <p:nvPr>
            <p:ph type="sldNum" sz="quarter" idx="12"/>
          </p:nvPr>
        </p:nvSpPr>
        <p:spPr/>
        <p:txBody>
          <a:bodyPr/>
          <a:lstStyle>
            <a:lvl1pPr>
              <a:defRPr/>
            </a:lvl1pPr>
          </a:lstStyle>
          <a:p>
            <a:pPr>
              <a:defRPr/>
            </a:pPr>
            <a:fld id="{3EEF02B5-D690-4D89-AF2B-936C2EDDA0E2}" type="slidenum">
              <a:rPr lang="en-US">
                <a:solidFill>
                  <a:prstClr val="black"/>
                </a:solidFill>
              </a:rPr>
              <a:pPr>
                <a:defRPr/>
              </a:pPr>
              <a:t>‹#›</a:t>
            </a:fld>
            <a:endParaRPr lang="en-US" dirty="0">
              <a:solidFill>
                <a:prstClr val="black"/>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endParaRPr lang="en-US">
              <a:solidFill>
                <a:prstClr val="black"/>
              </a:solidFill>
            </a:endParaRPr>
          </a:p>
        </p:txBody>
      </p:sp>
      <p:sp>
        <p:nvSpPr>
          <p:cNvPr id="8" name="Footer Placeholder 7"/>
          <p:cNvSpPr>
            <a:spLocks noGrp="1"/>
          </p:cNvSpPr>
          <p:nvPr>
            <p:ph type="ftr" sz="quarter" idx="11"/>
          </p:nvPr>
        </p:nvSpPr>
        <p:spPr/>
        <p:txBody>
          <a:bodyPr/>
          <a:lstStyle>
            <a:lvl1pPr>
              <a:defRPr/>
            </a:lvl1pPr>
            <a:extLst/>
          </a:lstStyle>
          <a:p>
            <a:pPr>
              <a:defRPr/>
            </a:pPr>
            <a:endParaRPr lang="en-US">
              <a:solidFill>
                <a:prstClr val="black"/>
              </a:solidFill>
            </a:endParaRPr>
          </a:p>
        </p:txBody>
      </p:sp>
      <p:sp>
        <p:nvSpPr>
          <p:cNvPr id="9" name="Slide Number Placeholder 8"/>
          <p:cNvSpPr>
            <a:spLocks noGrp="1"/>
          </p:cNvSpPr>
          <p:nvPr>
            <p:ph type="sldNum" sz="quarter" idx="12"/>
          </p:nvPr>
        </p:nvSpPr>
        <p:spPr/>
        <p:txBody>
          <a:bodyPr/>
          <a:lstStyle>
            <a:lvl1pPr>
              <a:defRPr/>
            </a:lvl1pPr>
            <a:extLst/>
          </a:lstStyle>
          <a:p>
            <a:pPr>
              <a:defRPr/>
            </a:pPr>
            <a:fld id="{75531582-F749-49D4-83AD-BA111AD26252}" type="slidenum">
              <a:rPr lang="en-US">
                <a:solidFill>
                  <a:prstClr val="black"/>
                </a:solidFill>
              </a:rPr>
              <a:pPr>
                <a:defRPr/>
              </a:pPr>
              <a:t>‹#›</a:t>
            </a:fld>
            <a:endParaRPr lang="en-US" dirty="0">
              <a:solidFill>
                <a:prstClr val="black"/>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endParaRPr lang="en-US">
              <a:solidFill>
                <a:prstClr val="black"/>
              </a:solidFill>
            </a:endParaRPr>
          </a:p>
        </p:txBody>
      </p:sp>
      <p:sp>
        <p:nvSpPr>
          <p:cNvPr id="4" name="Footer Placeholder 21"/>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5" name="Slide Number Placeholder 17"/>
          <p:cNvSpPr>
            <a:spLocks noGrp="1"/>
          </p:cNvSpPr>
          <p:nvPr>
            <p:ph type="sldNum" sz="quarter" idx="12"/>
          </p:nvPr>
        </p:nvSpPr>
        <p:spPr/>
        <p:txBody>
          <a:bodyPr/>
          <a:lstStyle>
            <a:lvl1pPr>
              <a:defRPr/>
            </a:lvl1pPr>
          </a:lstStyle>
          <a:p>
            <a:pPr>
              <a:defRPr/>
            </a:pPr>
            <a:fld id="{614B7366-91F7-48C7-996B-1F88D7FB5230}" type="slidenum">
              <a:rPr lang="en-US">
                <a:solidFill>
                  <a:prstClr val="black"/>
                </a:solidFill>
              </a:rPr>
              <a:pPr>
                <a:defRPr/>
              </a:pPr>
              <a:t>‹#›</a:t>
            </a:fld>
            <a:endParaRPr lang="en-US" dirty="0">
              <a:solidFill>
                <a:prstClr val="black"/>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solidFill>
                <a:prstClr val="black"/>
              </a:solidFill>
            </a:endParaRPr>
          </a:p>
        </p:txBody>
      </p:sp>
      <p:sp>
        <p:nvSpPr>
          <p:cNvPr id="3" name="Footer Placeholder 21"/>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4" name="Slide Number Placeholder 17"/>
          <p:cNvSpPr>
            <a:spLocks noGrp="1"/>
          </p:cNvSpPr>
          <p:nvPr>
            <p:ph type="sldNum" sz="quarter" idx="12"/>
          </p:nvPr>
        </p:nvSpPr>
        <p:spPr/>
        <p:txBody>
          <a:bodyPr/>
          <a:lstStyle>
            <a:lvl1pPr>
              <a:defRPr/>
            </a:lvl1pPr>
          </a:lstStyle>
          <a:p>
            <a:pPr>
              <a:defRPr/>
            </a:pPr>
            <a:fld id="{E77DE0F4-40BC-4367-B220-CC4129AE3F86}" type="slidenum">
              <a:rPr lang="en-US">
                <a:solidFill>
                  <a:prstClr val="black"/>
                </a:solidFill>
              </a:rPr>
              <a:pPr>
                <a:defRPr/>
              </a:pPr>
              <a:t>‹#›</a:t>
            </a:fld>
            <a:endParaRPr lang="en-US" dirty="0">
              <a:solidFill>
                <a:prstClr val="black"/>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228600" y="0"/>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bg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solidFill>
                <a:prstClr val="black"/>
              </a:solidFill>
            </a:endParaRPr>
          </a:p>
        </p:txBody>
      </p:sp>
      <p:sp>
        <p:nvSpPr>
          <p:cNvPr id="6" name="Footer Placeholder 5"/>
          <p:cNvSpPr>
            <a:spLocks noGrp="1"/>
          </p:cNvSpPr>
          <p:nvPr>
            <p:ph type="ftr" sz="quarter" idx="11"/>
          </p:nvPr>
        </p:nvSpPr>
        <p:spPr/>
        <p:txBody>
          <a:bodyPr/>
          <a:lstStyle>
            <a:lvl1pPr>
              <a:defRPr/>
            </a:lvl1pPr>
            <a:extLst/>
          </a:lstStyle>
          <a:p>
            <a:pPr>
              <a:defRPr/>
            </a:pPr>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extLst/>
          </a:lstStyle>
          <a:p>
            <a:pPr>
              <a:defRPr/>
            </a:pPr>
            <a:fld id="{07B081FB-26C4-4D13-9EB8-B8A37D908652}" type="slidenum">
              <a:rPr lang="en-US">
                <a:solidFill>
                  <a:prstClr val="black"/>
                </a:solidFill>
              </a:rPr>
              <a:pPr>
                <a:defRPr/>
              </a:pPr>
              <a:t>‹#›</a:t>
            </a:fld>
            <a:endParaRPr lang="en-US" dirty="0">
              <a:solidFill>
                <a:prstClr val="black"/>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eaLnBrk="0" fontAlgn="base" hangingPunct="0">
              <a:spcBef>
                <a:spcPct val="0"/>
              </a:spcBef>
              <a:spcAft>
                <a:spcPct val="0"/>
              </a:spcAft>
              <a:defRPr/>
            </a:pPr>
            <a:endParaRPr lang="en-US" sz="2400" dirty="0">
              <a:solidFill>
                <a:prstClr val="black"/>
              </a:solidFill>
              <a:latin typeface="Times" charset="0"/>
            </a:endParaRPr>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eaLnBrk="0" fontAlgn="base" hangingPunct="0">
              <a:spcBef>
                <a:spcPct val="0"/>
              </a:spcBef>
              <a:spcAft>
                <a:spcPct val="0"/>
              </a:spcAft>
              <a:defRPr/>
            </a:pPr>
            <a:endParaRPr lang="en-US" sz="2400" dirty="0">
              <a:solidFill>
                <a:prstClr val="black"/>
              </a:solidFill>
              <a:latin typeface="Times" charset="0"/>
            </a:endParaRPr>
          </a:p>
        </p:txBody>
      </p:sp>
      <p:sp>
        <p:nvSpPr>
          <p:cNvPr id="7" name="Right Triangle 6"/>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sz="2400" dirty="0">
              <a:solidFill>
                <a:prstClr val="white"/>
              </a:solidFill>
            </a:endParaRPr>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base">
              <a:spcBef>
                <a:spcPct val="0"/>
              </a:spcBef>
              <a:spcAft>
                <a:spcPct val="0"/>
              </a:spcAft>
              <a:defRPr/>
            </a:pPr>
            <a:endParaRPr lang="en-US" sz="2400" dirty="0">
              <a:solidFill>
                <a:prstClr val="white"/>
              </a:solidFill>
            </a:endParaRPr>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base">
              <a:spcBef>
                <a:spcPct val="0"/>
              </a:spcBef>
              <a:spcAft>
                <a:spcPct val="0"/>
              </a:spcAft>
              <a:defRPr/>
            </a:pPr>
            <a:endParaRPr lang="en-US" sz="2400" dirty="0">
              <a:solidFill>
                <a:prstClr val="white"/>
              </a:solidFill>
            </a:endParaRPr>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dirty="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endParaRPr lang="en-US">
              <a:solidFill>
                <a:prstClr val="black"/>
              </a:solidFill>
            </a:endParaRPr>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a:solidFill>
                <a:prstClr val="black"/>
              </a:solidFill>
            </a:endParaRPr>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5876A4F9-937C-4159-B8DD-B63BA3710A43}" type="slidenum">
              <a:rPr lang="en-US">
                <a:solidFill>
                  <a:prstClr val="black"/>
                </a:solidFill>
              </a:rPr>
              <a:pPr>
                <a:defRPr/>
              </a:pPr>
              <a:t>‹#›</a:t>
            </a:fld>
            <a:endParaRPr lang="en-US" dirty="0">
              <a:solidFill>
                <a:prstClr val="black"/>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9A997343-5D0B-4FCF-A91B-5A480E0273D7}" type="slidenum">
              <a:rPr lang="en-US">
                <a:solidFill>
                  <a:prstClr val="black"/>
                </a:solidFill>
              </a:rPr>
              <a:pPr>
                <a:defRPr/>
              </a:pPr>
              <a:t>‹#›</a:t>
            </a:fld>
            <a:endParaRPr lang="en-US" dirty="0">
              <a:solidFill>
                <a:prstClr val="black"/>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E8CF22C6-F497-45ED-86EF-58C95A06A93F}" type="slidenum">
              <a:rPr lang="en-US">
                <a:solidFill>
                  <a:prstClr val="black"/>
                </a:solidFill>
              </a:rPr>
              <a:pPr>
                <a:defRPr/>
              </a:pPr>
              <a:t>‹#›</a:t>
            </a:fld>
            <a:endParaRPr lang="en-US" dirty="0">
              <a:solidFill>
                <a:prstClr val="black"/>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3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solidFill>
                  <a:schemeClr val="tx1"/>
                </a:solidFill>
              </a:defRPr>
            </a:lvl1pPr>
            <a:lvl2pPr>
              <a:buClr>
                <a:schemeClr val="tx1"/>
              </a:buClr>
              <a:buSzPct val="70000"/>
              <a:buFont typeface="Wingdings" pitchFamily="2" charset="2"/>
              <a:buChar char="l"/>
              <a:defRPr>
                <a:solidFill>
                  <a:schemeClr val="tx1"/>
                </a:solidFill>
              </a:defRPr>
            </a:lvl2pPr>
            <a:lvl3pPr>
              <a:buClr>
                <a:schemeClr val="tx1"/>
              </a:buClr>
              <a:buSzPct val="70000"/>
              <a:buFont typeface="Wingdings" pitchFamily="2" charset="2"/>
              <a:buChar char="l"/>
              <a:defRPr>
                <a:solidFill>
                  <a:schemeClr val="tx1"/>
                </a:solidFill>
              </a:defRPr>
            </a:lvl3pPr>
            <a:lvl4pPr>
              <a:buClr>
                <a:schemeClr val="tx1"/>
              </a:buClr>
              <a:buSzPct val="70000"/>
              <a:buFont typeface="Wingdings" pitchFamily="2" charset="2"/>
              <a:buChar char="l"/>
              <a:defRPr>
                <a:solidFill>
                  <a:schemeClr val="tx1"/>
                </a:solidFill>
              </a:defRPr>
            </a:lvl4pPr>
            <a:lvl5pPr>
              <a:buClr>
                <a:schemeClr val="tx1"/>
              </a:buClr>
              <a:buSzPct val="70000"/>
              <a:buFont typeface="Wingdings" pitchFamily="2" charset="2"/>
              <a:buChar char="l"/>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4.jpe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lum/>
          </a:blip>
          <a:srcRect/>
          <a:stretch>
            <a:fillRect l="-7000" r="-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accent1"/>
              </a:gs>
              <a:gs pos="8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chemeClr val="bg1"/>
          </a:solidFill>
          <a:latin typeface="+mn-lt"/>
          <a:ea typeface="+mn-ea"/>
          <a:cs typeface="+mn-cs"/>
        </a:defRPr>
      </a:lvl1pPr>
      <a:lvl2pPr marL="914400" indent="-396875" algn="l" defTabSz="914363" rtl="0" eaLnBrk="1" latinLnBrk="0" hangingPunct="1">
        <a:lnSpc>
          <a:spcPct val="90000"/>
        </a:lnSpc>
        <a:spcBef>
          <a:spcPct val="20000"/>
        </a:spcBef>
        <a:buFontTx/>
        <a:buBlip>
          <a:blip r:embed="rId16"/>
        </a:buBlip>
        <a:defRPr sz="2800" kern="1200">
          <a:solidFill>
            <a:schemeClr val="bg1"/>
          </a:solidFill>
          <a:latin typeface="+mn-lt"/>
          <a:ea typeface="+mn-ea"/>
          <a:cs typeface="+mn-cs"/>
        </a:defRPr>
      </a:lvl2pPr>
      <a:lvl3pPr marL="1258888" indent="-344488" algn="l" defTabSz="914363" rtl="0" eaLnBrk="1" latinLnBrk="0" hangingPunct="1">
        <a:lnSpc>
          <a:spcPct val="90000"/>
        </a:lnSpc>
        <a:spcBef>
          <a:spcPct val="20000"/>
        </a:spcBef>
        <a:buFontTx/>
        <a:buBlip>
          <a:blip r:embed="rId16"/>
        </a:buBlip>
        <a:defRPr sz="2400" kern="1200">
          <a:solidFill>
            <a:schemeClr val="bg1"/>
          </a:solidFill>
          <a:latin typeface="+mn-lt"/>
          <a:ea typeface="+mn-ea"/>
          <a:cs typeface="+mn-cs"/>
        </a:defRPr>
      </a:lvl3pPr>
      <a:lvl4pPr marL="1604963" indent="-346075" algn="l" defTabSz="914363" rtl="0" eaLnBrk="1" latinLnBrk="0" hangingPunct="1">
        <a:lnSpc>
          <a:spcPct val="90000"/>
        </a:lnSpc>
        <a:spcBef>
          <a:spcPct val="20000"/>
        </a:spcBef>
        <a:buFontTx/>
        <a:buBlip>
          <a:blip r:embed="rId16"/>
        </a:buBlip>
        <a:defRPr sz="2400" kern="1200">
          <a:solidFill>
            <a:schemeClr val="bg1"/>
          </a:solidFill>
          <a:latin typeface="+mn-lt"/>
          <a:ea typeface="+mn-ea"/>
          <a:cs typeface="+mn-cs"/>
        </a:defRPr>
      </a:lvl4pPr>
      <a:lvl5pPr marL="1941513" indent="-336550" algn="l" defTabSz="914363" rtl="0" eaLnBrk="1" latinLnBrk="0" hangingPunct="1">
        <a:lnSpc>
          <a:spcPct val="90000"/>
        </a:lnSpc>
        <a:spcBef>
          <a:spcPct val="20000"/>
        </a:spcBef>
        <a:buFontTx/>
        <a:buBlip>
          <a:blip r:embed="rId16"/>
        </a:buBlip>
        <a:defRPr sz="2400" kern="1200">
          <a:solidFill>
            <a:schemeClr val="bg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eaLnBrk="0" fontAlgn="base" hangingPunct="0">
              <a:spcBef>
                <a:spcPct val="0"/>
              </a:spcBef>
              <a:spcAft>
                <a:spcPct val="0"/>
              </a:spcAft>
              <a:defRPr/>
            </a:pPr>
            <a:endParaRPr lang="en-US" sz="2400" dirty="0">
              <a:solidFill>
                <a:prstClr val="black"/>
              </a:solidFill>
              <a:latin typeface="Times" charset="0"/>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eaLnBrk="0" fontAlgn="base" hangingPunct="0">
              <a:spcBef>
                <a:spcPct val="0"/>
              </a:spcBef>
              <a:spcAft>
                <a:spcPct val="0"/>
              </a:spcAft>
              <a:defRPr/>
            </a:pPr>
            <a:endParaRPr lang="en-US" sz="2400" dirty="0">
              <a:solidFill>
                <a:prstClr val="black"/>
              </a:solidFill>
              <a:latin typeface="Times" charset="0"/>
            </a:endParaRPr>
          </a:p>
        </p:txBody>
      </p:sp>
      <p:sp>
        <p:nvSpPr>
          <p:cNvPr id="14" name="Right Triangle 13"/>
          <p:cNvSpPr>
            <a:spLocks/>
          </p:cNvSpPr>
          <p:nvPr/>
        </p:nvSpPr>
        <p:spPr bwMode="auto">
          <a:xfrm>
            <a:off x="-6042" y="5791253"/>
            <a:ext cx="3402314" cy="1080868"/>
          </a:xfrm>
          <a:prstGeom prst="rtTriangle">
            <a:avLst/>
          </a:prstGeom>
          <a:blipFill>
            <a:blip r:embed="rId15"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sz="2400" dirty="0">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25609"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latin typeface="Times" charset="0"/>
              </a:defRPr>
            </a:lvl1pPr>
            <a:extLst/>
          </a:lstStyle>
          <a:p>
            <a:pPr fontAlgn="base">
              <a:spcBef>
                <a:spcPct val="0"/>
              </a:spcBef>
              <a:spcAft>
                <a:spcPct val="0"/>
              </a:spcAft>
              <a:defRPr/>
            </a:pPr>
            <a:endParaRPr lang="en-US">
              <a:solidFill>
                <a:prstClr val="black"/>
              </a:solidFill>
            </a:endParaRPr>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latin typeface="Times" charset="0"/>
              </a:defRPr>
            </a:lvl1pPr>
            <a:extLst/>
          </a:lstStyle>
          <a:p>
            <a:pPr fontAlgn="base">
              <a:spcBef>
                <a:spcPct val="0"/>
              </a:spcBef>
              <a:spcAft>
                <a:spcPct val="0"/>
              </a:spcAft>
              <a:defRPr/>
            </a:pPr>
            <a:endParaRPr lang="en-US">
              <a:solidFill>
                <a:prstClr val="black"/>
              </a:solidFill>
            </a:endParaRPr>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a:solidFill>
                  <a:schemeClr val="tx1"/>
                </a:solidFill>
                <a:latin typeface="Times" charset="0"/>
              </a:defRPr>
            </a:lvl1pPr>
            <a:extLst/>
          </a:lstStyle>
          <a:p>
            <a:pPr fontAlgn="base">
              <a:spcBef>
                <a:spcPct val="0"/>
              </a:spcBef>
              <a:spcAft>
                <a:spcPct val="0"/>
              </a:spcAft>
              <a:defRPr/>
            </a:pPr>
            <a:fld id="{168DBB44-258B-499A-8074-5701EF0DBE1E}" type="slidenum">
              <a:rPr lang="en-US">
                <a:solidFill>
                  <a:prstClr val="black"/>
                </a:solidFill>
              </a:rPr>
              <a:pPr fontAlgn="base">
                <a:spcBef>
                  <a:spcPct val="0"/>
                </a:spcBef>
                <a:spcAft>
                  <a:spcPct val="0"/>
                </a:spcAft>
                <a:defRPr/>
              </a:pPr>
              <a:t>‹#›</a:t>
            </a:fld>
            <a:endParaRPr lang="en-US" dirty="0">
              <a:solidFill>
                <a:prstClr val="black"/>
              </a:solidFill>
            </a:endParaRP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4.xml"/><Relationship Id="rId1" Type="http://schemas.openxmlformats.org/officeDocument/2006/relationships/vmlDrawing" Target="../drawings/vmlDrawing3.v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4.xml"/><Relationship Id="rId1" Type="http://schemas.openxmlformats.org/officeDocument/2006/relationships/vmlDrawing" Target="../drawings/vmlDrawing4.vml"/><Relationship Id="rId4" Type="http://schemas.openxmlformats.org/officeDocument/2006/relationships/oleObject" Target="../embeddings/oleObject6.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4.xml"/><Relationship Id="rId1" Type="http://schemas.openxmlformats.org/officeDocument/2006/relationships/vmlDrawing" Target="../drawings/vmlDrawing5.vml"/><Relationship Id="rId4" Type="http://schemas.openxmlformats.org/officeDocument/2006/relationships/oleObject" Target="../embeddings/oleObject8.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4.xml"/><Relationship Id="rId1" Type="http://schemas.openxmlformats.org/officeDocument/2006/relationships/vmlDrawing" Target="../drawings/vmlDrawing6.v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0.bin"/><Relationship Id="rId7" Type="http://schemas.openxmlformats.org/officeDocument/2006/relationships/oleObject" Target="../embeddings/oleObject14.bin"/><Relationship Id="rId2" Type="http://schemas.openxmlformats.org/officeDocument/2006/relationships/slideLayout" Target="../slideLayouts/slideLayout24.xml"/><Relationship Id="rId1" Type="http://schemas.openxmlformats.org/officeDocument/2006/relationships/vmlDrawing" Target="../drawings/vmlDrawing7.vml"/><Relationship Id="rId6" Type="http://schemas.openxmlformats.org/officeDocument/2006/relationships/oleObject" Target="../embeddings/oleObject13.bin"/><Relationship Id="rId5" Type="http://schemas.openxmlformats.org/officeDocument/2006/relationships/oleObject" Target="../embeddings/oleObject12.bin"/><Relationship Id="rId4" Type="http://schemas.openxmlformats.org/officeDocument/2006/relationships/oleObject" Target="../embeddings/oleObject11.bin"/></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5.bin"/><Relationship Id="rId7" Type="http://schemas.openxmlformats.org/officeDocument/2006/relationships/oleObject" Target="../embeddings/oleObject19.bin"/><Relationship Id="rId2" Type="http://schemas.openxmlformats.org/officeDocument/2006/relationships/slideLayout" Target="../slideLayouts/slideLayout24.xml"/><Relationship Id="rId1" Type="http://schemas.openxmlformats.org/officeDocument/2006/relationships/vmlDrawing" Target="../drawings/vmlDrawing8.vml"/><Relationship Id="rId6" Type="http://schemas.openxmlformats.org/officeDocument/2006/relationships/oleObject" Target="../embeddings/oleObject18.bin"/><Relationship Id="rId5" Type="http://schemas.openxmlformats.org/officeDocument/2006/relationships/oleObject" Target="../embeddings/oleObject17.bin"/><Relationship Id="rId4" Type="http://schemas.openxmlformats.org/officeDocument/2006/relationships/oleObject" Target="../embeddings/oleObject16.bin"/></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4.xml"/><Relationship Id="rId1" Type="http://schemas.openxmlformats.org/officeDocument/2006/relationships/vmlDrawing" Target="../drawings/vmlDrawing9.vml"/><Relationship Id="rId6" Type="http://schemas.openxmlformats.org/officeDocument/2006/relationships/oleObject" Target="../embeddings/oleObject23.bin"/><Relationship Id="rId5" Type="http://schemas.openxmlformats.org/officeDocument/2006/relationships/oleObject" Target="../embeddings/oleObject22.bin"/><Relationship Id="rId4" Type="http://schemas.openxmlformats.org/officeDocument/2006/relationships/oleObject" Target="../embeddings/oleObject21.bin"/></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24.xml"/><Relationship Id="rId1" Type="http://schemas.openxmlformats.org/officeDocument/2006/relationships/vmlDrawing" Target="../drawings/vmlDrawing10.v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24.xml"/><Relationship Id="rId1" Type="http://schemas.openxmlformats.org/officeDocument/2006/relationships/vmlDrawing" Target="../drawings/vmlDrawing11.vml"/></Relationships>
</file>

<file path=ppt/slides/_rels/slide28.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14.xml"/><Relationship Id="rId1" Type="http://schemas.openxmlformats.org/officeDocument/2006/relationships/vmlDrawing" Target="../drawings/vmlDrawing12.vml"/><Relationship Id="rId4" Type="http://schemas.openxmlformats.org/officeDocument/2006/relationships/oleObject" Target="../embeddings/oleObject27.bin"/></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14.xml"/><Relationship Id="rId1" Type="http://schemas.openxmlformats.org/officeDocument/2006/relationships/vmlDrawing" Target="../drawings/vmlDrawing13.vml"/><Relationship Id="rId5" Type="http://schemas.openxmlformats.org/officeDocument/2006/relationships/oleObject" Target="../embeddings/oleObject30.bin"/><Relationship Id="rId4" Type="http://schemas.openxmlformats.org/officeDocument/2006/relationships/oleObject" Target="../embeddings/oleObject29.bin"/></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31.bin"/><Relationship Id="rId7" Type="http://schemas.openxmlformats.org/officeDocument/2006/relationships/oleObject" Target="../embeddings/oleObject35.bin"/><Relationship Id="rId2" Type="http://schemas.openxmlformats.org/officeDocument/2006/relationships/slideLayout" Target="../slideLayouts/slideLayout14.xml"/><Relationship Id="rId1" Type="http://schemas.openxmlformats.org/officeDocument/2006/relationships/vmlDrawing" Target="../drawings/vmlDrawing14.vml"/><Relationship Id="rId6" Type="http://schemas.openxmlformats.org/officeDocument/2006/relationships/oleObject" Target="../embeddings/oleObject34.bin"/><Relationship Id="rId5" Type="http://schemas.openxmlformats.org/officeDocument/2006/relationships/oleObject" Target="../embeddings/oleObject33.bin"/><Relationship Id="rId4" Type="http://schemas.openxmlformats.org/officeDocument/2006/relationships/oleObject" Target="../embeddings/oleObject32.bin"/></Relationships>
</file>

<file path=ppt/slides/_rels/slide35.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slideLayout" Target="../slideLayouts/slideLayout14.xml"/><Relationship Id="rId1" Type="http://schemas.openxmlformats.org/officeDocument/2006/relationships/vmlDrawing" Target="../drawings/vmlDrawing15.vml"/><Relationship Id="rId4" Type="http://schemas.openxmlformats.org/officeDocument/2006/relationships/oleObject" Target="../embeddings/oleObject36.bin"/></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14.xml"/><Relationship Id="rId1" Type="http://schemas.openxmlformats.org/officeDocument/2006/relationships/vmlDrawing" Target="../drawings/vmlDrawing16.vml"/><Relationship Id="rId4" Type="http://schemas.openxmlformats.org/officeDocument/2006/relationships/oleObject" Target="../embeddings/oleObject38.bin"/></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Layout" Target="../slideLayouts/slideLayout14.xml"/><Relationship Id="rId1" Type="http://schemas.openxmlformats.org/officeDocument/2006/relationships/vmlDrawing" Target="../drawings/vmlDrawing17.vml"/><Relationship Id="rId4" Type="http://schemas.openxmlformats.org/officeDocument/2006/relationships/oleObject" Target="../embeddings/oleObject40.bin"/></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14.xml"/><Relationship Id="rId1" Type="http://schemas.openxmlformats.org/officeDocument/2006/relationships/vmlDrawing" Target="../drawings/vmlDrawing18.v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4.xml"/><Relationship Id="rId1" Type="http://schemas.openxmlformats.org/officeDocument/2006/relationships/vmlDrawing" Target="../drawings/vmlDrawing1.v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14.xml"/><Relationship Id="rId1" Type="http://schemas.openxmlformats.org/officeDocument/2006/relationships/vmlDrawing" Target="../drawings/vmlDrawing19.vml"/><Relationship Id="rId6" Type="http://schemas.openxmlformats.org/officeDocument/2006/relationships/oleObject" Target="../embeddings/oleObject45.bin"/><Relationship Id="rId5" Type="http://schemas.openxmlformats.org/officeDocument/2006/relationships/oleObject" Target="../embeddings/oleObject44.bin"/><Relationship Id="rId4" Type="http://schemas.openxmlformats.org/officeDocument/2006/relationships/oleObject" Target="../embeddings/oleObject43.bin"/></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Layout" Target="../slideLayouts/slideLayout14.xml"/><Relationship Id="rId1" Type="http://schemas.openxmlformats.org/officeDocument/2006/relationships/vmlDrawing" Target="../drawings/vmlDrawing20.v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Layout" Target="../slideLayouts/slideLayout14.xml"/><Relationship Id="rId1" Type="http://schemas.openxmlformats.org/officeDocument/2006/relationships/vmlDrawing" Target="../drawings/vmlDrawing21.vml"/><Relationship Id="rId6" Type="http://schemas.openxmlformats.org/officeDocument/2006/relationships/oleObject" Target="../embeddings/oleObject50.bin"/><Relationship Id="rId5" Type="http://schemas.openxmlformats.org/officeDocument/2006/relationships/oleObject" Target="../embeddings/oleObject49.bin"/><Relationship Id="rId4" Type="http://schemas.openxmlformats.org/officeDocument/2006/relationships/oleObject" Target="../embeddings/oleObject48.bin"/></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Layout" Target="../slideLayouts/slideLayout14.xml"/><Relationship Id="rId1" Type="http://schemas.openxmlformats.org/officeDocument/2006/relationships/vmlDrawing" Target="../drawings/vmlDrawing22.vml"/><Relationship Id="rId4" Type="http://schemas.openxmlformats.org/officeDocument/2006/relationships/oleObject" Target="../embeddings/oleObject52.bin"/></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Layout" Target="../slideLayouts/slideLayout14.xml"/><Relationship Id="rId1" Type="http://schemas.openxmlformats.org/officeDocument/2006/relationships/vmlDrawing" Target="../drawings/vmlDrawing23.vml"/><Relationship Id="rId6" Type="http://schemas.openxmlformats.org/officeDocument/2006/relationships/oleObject" Target="../embeddings/oleObject56.bin"/><Relationship Id="rId5" Type="http://schemas.openxmlformats.org/officeDocument/2006/relationships/oleObject" Target="../embeddings/oleObject55.bin"/><Relationship Id="rId4" Type="http://schemas.openxmlformats.org/officeDocument/2006/relationships/oleObject" Target="../embeddings/oleObject54.bin"/></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57.bin"/><Relationship Id="rId7" Type="http://schemas.openxmlformats.org/officeDocument/2006/relationships/oleObject" Target="../embeddings/oleObject61.bin"/><Relationship Id="rId2" Type="http://schemas.openxmlformats.org/officeDocument/2006/relationships/slideLayout" Target="../slideLayouts/slideLayout14.xml"/><Relationship Id="rId1" Type="http://schemas.openxmlformats.org/officeDocument/2006/relationships/vmlDrawing" Target="../drawings/vmlDrawing24.vml"/><Relationship Id="rId6" Type="http://schemas.openxmlformats.org/officeDocument/2006/relationships/oleObject" Target="../embeddings/oleObject60.bin"/><Relationship Id="rId5" Type="http://schemas.openxmlformats.org/officeDocument/2006/relationships/oleObject" Target="../embeddings/oleObject59.bin"/><Relationship Id="rId4" Type="http://schemas.openxmlformats.org/officeDocument/2006/relationships/oleObject" Target="../embeddings/oleObject58.bin"/></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62.bin"/><Relationship Id="rId2" Type="http://schemas.openxmlformats.org/officeDocument/2006/relationships/slideLayout" Target="../slideLayouts/slideLayout14.xml"/><Relationship Id="rId1" Type="http://schemas.openxmlformats.org/officeDocument/2006/relationships/vmlDrawing" Target="../drawings/vmlDrawing25.vml"/><Relationship Id="rId4" Type="http://schemas.openxmlformats.org/officeDocument/2006/relationships/oleObject" Target="../embeddings/oleObject63.bin"/></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64.bin"/><Relationship Id="rId2" Type="http://schemas.openxmlformats.org/officeDocument/2006/relationships/slideLayout" Target="../slideLayouts/slideLayout14.xml"/><Relationship Id="rId1" Type="http://schemas.openxmlformats.org/officeDocument/2006/relationships/vmlDrawing" Target="../drawings/vmlDrawing26.vml"/></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65.bin"/><Relationship Id="rId2" Type="http://schemas.openxmlformats.org/officeDocument/2006/relationships/slideLayout" Target="../slideLayouts/slideLayout14.xml"/><Relationship Id="rId1" Type="http://schemas.openxmlformats.org/officeDocument/2006/relationships/vmlDrawing" Target="../drawings/vmlDrawing27.vml"/><Relationship Id="rId5" Type="http://schemas.openxmlformats.org/officeDocument/2006/relationships/oleObject" Target="../embeddings/oleObject67.bin"/><Relationship Id="rId4" Type="http://schemas.openxmlformats.org/officeDocument/2006/relationships/oleObject" Target="../embeddings/oleObject66.bin"/></Relationships>
</file>

<file path=ppt/slides/_rels/slide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68.bin"/><Relationship Id="rId2" Type="http://schemas.openxmlformats.org/officeDocument/2006/relationships/slideLayout" Target="../slideLayouts/slideLayout14.xml"/><Relationship Id="rId1" Type="http://schemas.openxmlformats.org/officeDocument/2006/relationships/vmlDrawing" Target="../drawings/vmlDrawing28.vml"/><Relationship Id="rId4" Type="http://schemas.openxmlformats.org/officeDocument/2006/relationships/image" Target="../media/image65.emf"/></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4.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60.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3" Type="http://schemas.openxmlformats.org/officeDocument/2006/relationships/oleObject" Target="../embeddings/oleObject69.bin"/><Relationship Id="rId2" Type="http://schemas.openxmlformats.org/officeDocument/2006/relationships/slideLayout" Target="../slideLayouts/slideLayout18.xml"/><Relationship Id="rId1" Type="http://schemas.openxmlformats.org/officeDocument/2006/relationships/vmlDrawing" Target="../drawings/vmlDrawing29.v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70.bin"/><Relationship Id="rId2" Type="http://schemas.openxmlformats.org/officeDocument/2006/relationships/slideLayout" Target="../slideLayouts/slideLayout18.xml"/><Relationship Id="rId1" Type="http://schemas.openxmlformats.org/officeDocument/2006/relationships/vmlDrawing" Target="../drawings/vmlDrawing30.vml"/><Relationship Id="rId5" Type="http://schemas.openxmlformats.org/officeDocument/2006/relationships/oleObject" Target="../embeddings/oleObject72.bin"/><Relationship Id="rId4" Type="http://schemas.openxmlformats.org/officeDocument/2006/relationships/oleObject" Target="../embeddings/oleObject71.bin"/></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73.bin"/><Relationship Id="rId2" Type="http://schemas.openxmlformats.org/officeDocument/2006/relationships/slideLayout" Target="../slideLayouts/slideLayout18.xml"/><Relationship Id="rId1" Type="http://schemas.openxmlformats.org/officeDocument/2006/relationships/vmlDrawing" Target="../drawings/vmlDrawing31.vml"/><Relationship Id="rId5" Type="http://schemas.openxmlformats.org/officeDocument/2006/relationships/oleObject" Target="../embeddings/oleObject75.bin"/><Relationship Id="rId4" Type="http://schemas.openxmlformats.org/officeDocument/2006/relationships/oleObject" Target="../embeddings/oleObject74.bin"/></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76.bin"/><Relationship Id="rId2" Type="http://schemas.openxmlformats.org/officeDocument/2006/relationships/slideLayout" Target="../slideLayouts/slideLayout18.xml"/><Relationship Id="rId1" Type="http://schemas.openxmlformats.org/officeDocument/2006/relationships/vmlDrawing" Target="../drawings/vmlDrawing32.vml"/><Relationship Id="rId6" Type="http://schemas.openxmlformats.org/officeDocument/2006/relationships/oleObject" Target="../embeddings/oleObject79.bin"/><Relationship Id="rId5" Type="http://schemas.openxmlformats.org/officeDocument/2006/relationships/oleObject" Target="../embeddings/oleObject78.bin"/><Relationship Id="rId4" Type="http://schemas.openxmlformats.org/officeDocument/2006/relationships/oleObject" Target="../embeddings/oleObject77.bin"/></Relationships>
</file>

<file path=ppt/slides/_rels/slide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4.xml"/></Relationships>
</file>

<file path=ppt/slides/_rels/slide70.xml.rels><?xml version="1.0" encoding="UTF-8" standalone="yes"?>
<Relationships xmlns="http://schemas.openxmlformats.org/package/2006/relationships"><Relationship Id="rId3" Type="http://schemas.openxmlformats.org/officeDocument/2006/relationships/oleObject" Target="../embeddings/oleObject80.bin"/><Relationship Id="rId2" Type="http://schemas.openxmlformats.org/officeDocument/2006/relationships/slideLayout" Target="../slideLayouts/slideLayout18.xml"/><Relationship Id="rId1" Type="http://schemas.openxmlformats.org/officeDocument/2006/relationships/vmlDrawing" Target="../drawings/vmlDrawing33.v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2.xml.rels><?xml version="1.0" encoding="UTF-8" standalone="yes"?>
<Relationships xmlns="http://schemas.openxmlformats.org/package/2006/relationships"><Relationship Id="rId3" Type="http://schemas.openxmlformats.org/officeDocument/2006/relationships/oleObject" Target="../embeddings/oleObject81.bin"/><Relationship Id="rId2" Type="http://schemas.openxmlformats.org/officeDocument/2006/relationships/slideLayout" Target="../slideLayouts/slideLayout18.xml"/><Relationship Id="rId1" Type="http://schemas.openxmlformats.org/officeDocument/2006/relationships/vmlDrawing" Target="../drawings/vmlDrawing34.vml"/><Relationship Id="rId6" Type="http://schemas.openxmlformats.org/officeDocument/2006/relationships/oleObject" Target="../embeddings/oleObject84.bin"/><Relationship Id="rId5" Type="http://schemas.openxmlformats.org/officeDocument/2006/relationships/oleObject" Target="../embeddings/oleObject83.bin"/><Relationship Id="rId4" Type="http://schemas.openxmlformats.org/officeDocument/2006/relationships/oleObject" Target="../embeddings/oleObject82.bin"/></Relationships>
</file>

<file path=ppt/slides/_rels/slide73.xml.rels><?xml version="1.0" encoding="UTF-8" standalone="yes"?>
<Relationships xmlns="http://schemas.openxmlformats.org/package/2006/relationships"><Relationship Id="rId3" Type="http://schemas.openxmlformats.org/officeDocument/2006/relationships/oleObject" Target="../embeddings/oleObject85.bin"/><Relationship Id="rId2" Type="http://schemas.openxmlformats.org/officeDocument/2006/relationships/slideLayout" Target="../slideLayouts/slideLayout18.xml"/><Relationship Id="rId1" Type="http://schemas.openxmlformats.org/officeDocument/2006/relationships/vmlDrawing" Target="../drawings/vmlDrawing35.vml"/></Relationships>
</file>

<file path=ppt/slides/_rels/slide74.xml.rels><?xml version="1.0" encoding="UTF-8" standalone="yes"?>
<Relationships xmlns="http://schemas.openxmlformats.org/package/2006/relationships"><Relationship Id="rId3" Type="http://schemas.openxmlformats.org/officeDocument/2006/relationships/oleObject" Target="../embeddings/oleObject86.bin"/><Relationship Id="rId2" Type="http://schemas.openxmlformats.org/officeDocument/2006/relationships/slideLayout" Target="../slideLayouts/slideLayout18.xml"/><Relationship Id="rId1" Type="http://schemas.openxmlformats.org/officeDocument/2006/relationships/vmlDrawing" Target="../drawings/vmlDrawing36.vml"/><Relationship Id="rId4" Type="http://schemas.openxmlformats.org/officeDocument/2006/relationships/oleObject" Target="../embeddings/oleObject87.bin"/></Relationships>
</file>

<file path=ppt/slides/_rels/slide75.xml.rels><?xml version="1.0" encoding="UTF-8" standalone="yes"?>
<Relationships xmlns="http://schemas.openxmlformats.org/package/2006/relationships"><Relationship Id="rId3" Type="http://schemas.openxmlformats.org/officeDocument/2006/relationships/oleObject" Target="../embeddings/oleObject88.bin"/><Relationship Id="rId2" Type="http://schemas.openxmlformats.org/officeDocument/2006/relationships/slideLayout" Target="../slideLayouts/slideLayout18.xml"/><Relationship Id="rId1" Type="http://schemas.openxmlformats.org/officeDocument/2006/relationships/vmlDrawing" Target="../drawings/vmlDrawing37.vml"/><Relationship Id="rId4" Type="http://schemas.openxmlformats.org/officeDocument/2006/relationships/oleObject" Target="../embeddings/oleObject89.bin"/></Relationships>
</file>

<file path=ppt/slides/_rels/slide76.xml.rels><?xml version="1.0" encoding="UTF-8" standalone="yes"?>
<Relationships xmlns="http://schemas.openxmlformats.org/package/2006/relationships"><Relationship Id="rId3" Type="http://schemas.openxmlformats.org/officeDocument/2006/relationships/oleObject" Target="../embeddings/oleObject90.bin"/><Relationship Id="rId2" Type="http://schemas.openxmlformats.org/officeDocument/2006/relationships/slideLayout" Target="../slideLayouts/slideLayout18.xml"/><Relationship Id="rId1" Type="http://schemas.openxmlformats.org/officeDocument/2006/relationships/vmlDrawing" Target="../drawings/vmlDrawing38.vml"/><Relationship Id="rId5" Type="http://schemas.openxmlformats.org/officeDocument/2006/relationships/oleObject" Target="../embeddings/oleObject92.bin"/><Relationship Id="rId4" Type="http://schemas.openxmlformats.org/officeDocument/2006/relationships/oleObject" Target="../embeddings/oleObject91.bin"/></Relationships>
</file>

<file path=ppt/slides/_rels/slide77.xml.rels><?xml version="1.0" encoding="UTF-8" standalone="yes"?>
<Relationships xmlns="http://schemas.openxmlformats.org/package/2006/relationships"><Relationship Id="rId8" Type="http://schemas.openxmlformats.org/officeDocument/2006/relationships/image" Target="../media/image88.wmf"/><Relationship Id="rId3" Type="http://schemas.openxmlformats.org/officeDocument/2006/relationships/oleObject" Target="../embeddings/oleObject93.bin"/><Relationship Id="rId7" Type="http://schemas.openxmlformats.org/officeDocument/2006/relationships/image" Target="../media/image87.wmf"/><Relationship Id="rId2" Type="http://schemas.openxmlformats.org/officeDocument/2006/relationships/slideLayout" Target="../slideLayouts/slideLayout18.xml"/><Relationship Id="rId1" Type="http://schemas.openxmlformats.org/officeDocument/2006/relationships/vmlDrawing" Target="../drawings/vmlDrawing39.vml"/><Relationship Id="rId6" Type="http://schemas.openxmlformats.org/officeDocument/2006/relationships/oleObject" Target="../embeddings/oleObject96.bin"/><Relationship Id="rId5" Type="http://schemas.openxmlformats.org/officeDocument/2006/relationships/oleObject" Target="../embeddings/oleObject95.bin"/><Relationship Id="rId4" Type="http://schemas.openxmlformats.org/officeDocument/2006/relationships/oleObject" Target="../embeddings/oleObject94.bin"/></Relationships>
</file>

<file path=ppt/slides/_rels/slide78.xml.rels><?xml version="1.0" encoding="UTF-8" standalone="yes"?>
<Relationships xmlns="http://schemas.openxmlformats.org/package/2006/relationships"><Relationship Id="rId3" Type="http://schemas.openxmlformats.org/officeDocument/2006/relationships/oleObject" Target="../embeddings/oleObject97.bin"/><Relationship Id="rId2" Type="http://schemas.openxmlformats.org/officeDocument/2006/relationships/slideLayout" Target="../slideLayouts/slideLayout18.xml"/><Relationship Id="rId1" Type="http://schemas.openxmlformats.org/officeDocument/2006/relationships/vmlDrawing" Target="../drawings/vmlDrawing40.v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0.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slideLayout" Target="../slideLayouts/slideLayout24.xml"/><Relationship Id="rId1" Type="http://schemas.openxmlformats.org/officeDocument/2006/relationships/audio" Target="file:///F:\1%20monthly%20breakout%20meetings%202013\Sept%20meeting%20(graphical%20statistics)\Thats%20All%20Folks.mp3" TargetMode="External"/><Relationship Id="rId4" Type="http://schemas.openxmlformats.org/officeDocument/2006/relationships/image" Target="../media/image90.png"/></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3600" dirty="0" smtClean="0">
                <a:solidFill>
                  <a:schemeClr val="accent6"/>
                </a:solidFill>
              </a:rPr>
              <a:t>Breakout Session #3</a:t>
            </a:r>
            <a:br>
              <a:rPr lang="en-US" sz="3600" dirty="0" smtClean="0">
                <a:solidFill>
                  <a:schemeClr val="accent6"/>
                </a:solidFill>
              </a:rPr>
            </a:br>
            <a:r>
              <a:rPr lang="en-US" sz="3600" dirty="0" smtClean="0">
                <a:solidFill>
                  <a:schemeClr val="accent6"/>
                </a:solidFill>
              </a:rPr>
              <a:t>Graphs of Quadratic Functions and Linear Functions.</a:t>
            </a:r>
            <a:br>
              <a:rPr lang="en-US" sz="3600" dirty="0" smtClean="0">
                <a:solidFill>
                  <a:schemeClr val="accent6"/>
                </a:solidFill>
              </a:rPr>
            </a:br>
            <a:r>
              <a:rPr lang="en-US" sz="3600" dirty="0" smtClean="0">
                <a:solidFill>
                  <a:schemeClr val="accent6"/>
                </a:solidFill>
              </a:rPr>
              <a:t>Modeling Quadratic and Linear Functions</a:t>
            </a:r>
            <a:endParaRPr lang="en-US" sz="3600" dirty="0">
              <a:solidFill>
                <a:schemeClr val="accent6"/>
              </a:solidFill>
            </a:endParaRPr>
          </a:p>
        </p:txBody>
      </p:sp>
      <p:sp>
        <p:nvSpPr>
          <p:cNvPr id="3" name="Subtitle 2"/>
          <p:cNvSpPr>
            <a:spLocks noGrp="1"/>
          </p:cNvSpPr>
          <p:nvPr>
            <p:ph type="subTitle" idx="1"/>
          </p:nvPr>
        </p:nvSpPr>
        <p:spPr>
          <a:xfrm>
            <a:off x="730249" y="4344988"/>
            <a:ext cx="7681913" cy="1293812"/>
          </a:xfrm>
        </p:spPr>
        <p:txBody>
          <a:bodyPr>
            <a:normAutofit/>
          </a:bodyPr>
          <a:lstStyle/>
          <a:p>
            <a:r>
              <a:rPr lang="en-US" dirty="0" smtClean="0"/>
              <a:t>Presented by</a:t>
            </a:r>
          </a:p>
          <a:p>
            <a:r>
              <a:rPr lang="en-US" dirty="0" smtClean="0"/>
              <a:t>Dr. Del Ferster</a:t>
            </a:r>
            <a:endParaRPr lang="en-US" dirty="0"/>
          </a:p>
        </p:txBody>
      </p:sp>
      <p:pic>
        <p:nvPicPr>
          <p:cNvPr id="7" name="Picture 6" descr="boy with smile.gif"/>
          <p:cNvPicPr>
            <a:picLocks noChangeAspect="1"/>
          </p:cNvPicPr>
          <p:nvPr/>
        </p:nvPicPr>
        <p:blipFill>
          <a:blip r:embed="rId3" cstate="print"/>
          <a:stretch>
            <a:fillRect/>
          </a:stretch>
        </p:blipFill>
        <p:spPr>
          <a:xfrm>
            <a:off x="457200" y="2895600"/>
            <a:ext cx="2057400" cy="2057400"/>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Graph of a Quadratic Function</a:t>
            </a:r>
            <a:endParaRPr lang="en-US" dirty="0"/>
          </a:p>
        </p:txBody>
      </p:sp>
      <p:sp>
        <p:nvSpPr>
          <p:cNvPr id="3" name="Text Placeholder 2"/>
          <p:cNvSpPr>
            <a:spLocks noGrp="1"/>
          </p:cNvSpPr>
          <p:nvPr>
            <p:ph type="body" sz="quarter" idx="10"/>
          </p:nvPr>
        </p:nvSpPr>
        <p:spPr>
          <a:xfrm>
            <a:off x="381000" y="1411552"/>
            <a:ext cx="8382000" cy="4825937"/>
          </a:xfrm>
        </p:spPr>
        <p:txBody>
          <a:bodyPr/>
          <a:lstStyle/>
          <a:p>
            <a:r>
              <a:rPr lang="en-US" dirty="0" smtClean="0"/>
              <a:t>The graph of any quadratic function is called a </a:t>
            </a:r>
            <a:r>
              <a:rPr lang="en-US" b="1" dirty="0" smtClean="0">
                <a:solidFill>
                  <a:srgbClr val="FF0000"/>
                </a:solidFill>
              </a:rPr>
              <a:t>parabola</a:t>
            </a:r>
            <a:r>
              <a:rPr lang="en-US" dirty="0" smtClean="0"/>
              <a:t>. </a:t>
            </a:r>
          </a:p>
          <a:p>
            <a:r>
              <a:rPr lang="en-US" dirty="0" smtClean="0"/>
              <a:t>Parabolas are shaped like cups, as shown in the graphs on the next slide.</a:t>
            </a:r>
          </a:p>
          <a:p>
            <a:r>
              <a:rPr lang="en-US" dirty="0" smtClean="0"/>
              <a:t> If the coefficient of </a:t>
            </a:r>
            <a:r>
              <a:rPr lang="en-US" i="1" dirty="0" smtClean="0"/>
              <a:t>x</a:t>
            </a:r>
            <a:r>
              <a:rPr lang="en-US" b="1" baseline="44000" dirty="0" smtClean="0"/>
              <a:t>2</a:t>
            </a:r>
            <a:r>
              <a:rPr lang="en-US" dirty="0" smtClean="0"/>
              <a:t> is </a:t>
            </a:r>
            <a:r>
              <a:rPr lang="en-US" b="1" dirty="0" smtClean="0">
                <a:solidFill>
                  <a:srgbClr val="FF0000"/>
                </a:solidFill>
              </a:rPr>
              <a:t>positive</a:t>
            </a:r>
            <a:r>
              <a:rPr lang="en-US" dirty="0" smtClean="0"/>
              <a:t>, the parabola opens </a:t>
            </a:r>
            <a:r>
              <a:rPr lang="en-US" b="1" dirty="0" smtClean="0">
                <a:solidFill>
                  <a:srgbClr val="FF0000"/>
                </a:solidFill>
              </a:rPr>
              <a:t>upward</a:t>
            </a:r>
            <a:r>
              <a:rPr lang="en-US" dirty="0" smtClean="0"/>
              <a:t>; </a:t>
            </a:r>
            <a:r>
              <a:rPr lang="en-US" b="1" dirty="0" smtClean="0">
                <a:solidFill>
                  <a:srgbClr val="FF0000"/>
                </a:solidFill>
              </a:rPr>
              <a:t>otherwise, the parabola opens downward</a:t>
            </a:r>
            <a:r>
              <a:rPr lang="en-US" dirty="0" smtClean="0"/>
              <a:t>.</a:t>
            </a:r>
          </a:p>
          <a:p>
            <a:r>
              <a:rPr lang="en-US" dirty="0" smtClean="0"/>
              <a:t> The </a:t>
            </a:r>
            <a:r>
              <a:rPr lang="en-US" b="1" dirty="0" smtClean="0">
                <a:solidFill>
                  <a:srgbClr val="FF0000"/>
                </a:solidFill>
              </a:rPr>
              <a:t>vertex</a:t>
            </a:r>
            <a:r>
              <a:rPr lang="en-US" dirty="0" smtClean="0"/>
              <a:t> (or turning point) is the </a:t>
            </a:r>
            <a:r>
              <a:rPr lang="en-US" b="1" dirty="0" smtClean="0">
                <a:solidFill>
                  <a:srgbClr val="FF0000"/>
                </a:solidFill>
              </a:rPr>
              <a:t>minimum or maximum point.</a:t>
            </a:r>
            <a:r>
              <a:rPr lang="en-US" sz="2800" b="1" dirty="0" smtClean="0">
                <a:solidFill>
                  <a:srgbClr val="FF0000"/>
                </a:solidFill>
              </a:rPr>
              <a:t> </a:t>
            </a:r>
          </a:p>
          <a:p>
            <a:endParaRPr lang="en-US"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Some Sample Graphs</a:t>
            </a:r>
            <a:endParaRPr lang="en-US" dirty="0"/>
          </a:p>
        </p:txBody>
      </p:sp>
      <p:grpSp>
        <p:nvGrpSpPr>
          <p:cNvPr id="4" name="Group 4"/>
          <p:cNvGrpSpPr>
            <a:grpSpLocks noGrp="1"/>
          </p:cNvGrpSpPr>
          <p:nvPr>
            <p:ph type="body" sz="quarter" idx="10"/>
          </p:nvPr>
        </p:nvGrpSpPr>
        <p:grpSpPr bwMode="auto">
          <a:xfrm>
            <a:off x="228600" y="1981200"/>
            <a:ext cx="8534400" cy="3810000"/>
            <a:chOff x="769" y="2065"/>
            <a:chExt cx="4174" cy="1726"/>
          </a:xfrm>
        </p:grpSpPr>
        <p:sp>
          <p:nvSpPr>
            <p:cNvPr id="5" name="Rectangle 5"/>
            <p:cNvSpPr>
              <a:spLocks noChangeArrowheads="1"/>
            </p:cNvSpPr>
            <p:nvPr/>
          </p:nvSpPr>
          <p:spPr bwMode="auto">
            <a:xfrm>
              <a:off x="769" y="2065"/>
              <a:ext cx="4174" cy="1726"/>
            </a:xfrm>
            <a:prstGeom prst="rect">
              <a:avLst/>
            </a:prstGeom>
            <a:solidFill>
              <a:schemeClr val="folHlink"/>
            </a:solidFill>
            <a:ln w="12700">
              <a:solidFill>
                <a:schemeClr val="tx1"/>
              </a:solidFill>
              <a:miter lim="800000"/>
              <a:headEnd/>
              <a:tailEnd/>
            </a:ln>
            <a:effectLst>
              <a:outerShdw dist="45791" dir="2021404" algn="ctr" rotWithShape="0">
                <a:schemeClr val="bg2"/>
              </a:outerShdw>
            </a:effectLst>
          </p:spPr>
          <p:txBody>
            <a:bodyPr/>
            <a:lstStyle/>
            <a:p>
              <a:pPr>
                <a:defRPr/>
              </a:pPr>
              <a:endParaRPr lang="en-US" dirty="0"/>
            </a:p>
          </p:txBody>
        </p:sp>
        <p:pic>
          <p:nvPicPr>
            <p:cNvPr id="6" name="Picture 6"/>
            <p:cNvPicPr>
              <a:picLocks noChangeArrowheads="1"/>
            </p:cNvPicPr>
            <p:nvPr/>
          </p:nvPicPr>
          <p:blipFill>
            <a:blip r:embed="rId2" cstate="print"/>
            <a:srcRect/>
            <a:stretch>
              <a:fillRect/>
            </a:stretch>
          </p:blipFill>
          <p:spPr bwMode="auto">
            <a:xfrm>
              <a:off x="816" y="2112"/>
              <a:ext cx="4112" cy="1656"/>
            </a:xfrm>
            <a:prstGeom prst="rect">
              <a:avLst/>
            </a:prstGeom>
            <a:noFill/>
            <a:ln w="9525">
              <a:noFill/>
              <a:miter lim="800000"/>
              <a:headEnd/>
              <a:tailEnd/>
            </a:ln>
          </p:spPr>
        </p:pic>
      </p:gr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Forms for Quadratic Functions</a:t>
            </a:r>
            <a:endParaRPr lang="en-US" dirty="0"/>
          </a:p>
        </p:txBody>
      </p:sp>
      <p:sp>
        <p:nvSpPr>
          <p:cNvPr id="3" name="Text Placeholder 2"/>
          <p:cNvSpPr>
            <a:spLocks noGrp="1"/>
          </p:cNvSpPr>
          <p:nvPr>
            <p:ph type="body" sz="quarter" idx="10"/>
          </p:nvPr>
        </p:nvSpPr>
        <p:spPr>
          <a:xfrm>
            <a:off x="381000" y="1411552"/>
            <a:ext cx="8382000" cy="2314480"/>
          </a:xfrm>
        </p:spPr>
        <p:txBody>
          <a:bodyPr/>
          <a:lstStyle/>
          <a:p>
            <a:r>
              <a:rPr lang="en-US" dirty="0" smtClean="0"/>
              <a:t>We’ll consider several forms, each tends to have some information that we can retrieve easily.</a:t>
            </a:r>
          </a:p>
          <a:p>
            <a:r>
              <a:rPr lang="en-US" dirty="0" smtClean="0"/>
              <a:t>1.	</a:t>
            </a:r>
            <a:r>
              <a:rPr lang="en-US" b="1" dirty="0" smtClean="0">
                <a:solidFill>
                  <a:srgbClr val="FF0000"/>
                </a:solidFill>
              </a:rPr>
              <a:t>VERTEX FORM</a:t>
            </a:r>
            <a:r>
              <a:rPr lang="en-US" dirty="0" smtClean="0"/>
              <a:t>:  In this form, we’re able to 	easily identify the vertex of the parabola. 	(h,k)</a:t>
            </a:r>
          </a:p>
        </p:txBody>
      </p:sp>
      <p:sp>
        <p:nvSpPr>
          <p:cNvPr id="4" name="Rectangle 3"/>
          <p:cNvSpPr/>
          <p:nvPr/>
        </p:nvSpPr>
        <p:spPr>
          <a:xfrm>
            <a:off x="2286000" y="3657600"/>
            <a:ext cx="4277133" cy="523220"/>
          </a:xfrm>
          <a:prstGeom prst="rect">
            <a:avLst/>
          </a:prstGeom>
        </p:spPr>
        <p:txBody>
          <a:bodyPr wrap="none">
            <a:spAutoFit/>
          </a:bodyPr>
          <a:lstStyle/>
          <a:p>
            <a:r>
              <a:rPr lang="en-US" sz="2800" i="1" kern="0" dirty="0" smtClean="0">
                <a:solidFill>
                  <a:srgbClr val="000000"/>
                </a:solidFill>
                <a:latin typeface="Arial"/>
              </a:rPr>
              <a:t>y </a:t>
            </a:r>
            <a:r>
              <a:rPr lang="en-US" sz="2800" kern="0" dirty="0" smtClean="0">
                <a:solidFill>
                  <a:srgbClr val="000000"/>
                </a:solidFill>
                <a:latin typeface="Symbol" pitchFamily="18" charset="2"/>
              </a:rPr>
              <a:t>=</a:t>
            </a:r>
            <a:r>
              <a:rPr lang="en-US" sz="2800" kern="0" dirty="0" smtClean="0">
                <a:solidFill>
                  <a:srgbClr val="000000"/>
                </a:solidFill>
                <a:latin typeface="Arial"/>
              </a:rPr>
              <a:t> </a:t>
            </a:r>
            <a:r>
              <a:rPr lang="en-US" sz="2800" i="1" kern="0" dirty="0" smtClean="0">
                <a:solidFill>
                  <a:srgbClr val="000000"/>
                </a:solidFill>
                <a:latin typeface="Arial"/>
              </a:rPr>
              <a:t>a</a:t>
            </a:r>
            <a:r>
              <a:rPr lang="en-US" sz="2800" kern="0" dirty="0" smtClean="0">
                <a:solidFill>
                  <a:srgbClr val="000000"/>
                </a:solidFill>
                <a:latin typeface="Arial"/>
              </a:rPr>
              <a:t>(</a:t>
            </a:r>
            <a:r>
              <a:rPr lang="en-US" sz="2800" i="1" kern="0" dirty="0" smtClean="0">
                <a:solidFill>
                  <a:srgbClr val="000000"/>
                </a:solidFill>
                <a:latin typeface="Arial"/>
              </a:rPr>
              <a:t>x </a:t>
            </a:r>
            <a:r>
              <a:rPr lang="en-US" sz="2800" kern="0" dirty="0" smtClean="0">
                <a:solidFill>
                  <a:srgbClr val="000000"/>
                </a:solidFill>
                <a:latin typeface="Symbol" pitchFamily="18" charset="2"/>
              </a:rPr>
              <a:t>-</a:t>
            </a:r>
            <a:r>
              <a:rPr lang="en-US" sz="2800" i="1" kern="0" dirty="0" smtClean="0">
                <a:solidFill>
                  <a:srgbClr val="000000"/>
                </a:solidFill>
                <a:latin typeface="Arial"/>
              </a:rPr>
              <a:t> h</a:t>
            </a:r>
            <a:r>
              <a:rPr lang="en-US" sz="2800" kern="0" dirty="0" smtClean="0">
                <a:solidFill>
                  <a:srgbClr val="000000"/>
                </a:solidFill>
                <a:latin typeface="Arial"/>
              </a:rPr>
              <a:t>)</a:t>
            </a:r>
            <a:r>
              <a:rPr lang="en-US" sz="2800" b="1" kern="0" baseline="44000" dirty="0" smtClean="0">
                <a:solidFill>
                  <a:srgbClr val="000000"/>
                </a:solidFill>
                <a:latin typeface="Arial"/>
              </a:rPr>
              <a:t>2</a:t>
            </a:r>
            <a:r>
              <a:rPr lang="en-US" sz="2800" i="1" kern="0" dirty="0" smtClean="0">
                <a:solidFill>
                  <a:srgbClr val="000000"/>
                </a:solidFill>
                <a:latin typeface="Arial"/>
              </a:rPr>
              <a:t> </a:t>
            </a:r>
            <a:r>
              <a:rPr lang="en-US" sz="2800" kern="0" dirty="0" smtClean="0">
                <a:solidFill>
                  <a:srgbClr val="000000"/>
                </a:solidFill>
                <a:latin typeface="Symbol" pitchFamily="18" charset="2"/>
              </a:rPr>
              <a:t>+</a:t>
            </a:r>
            <a:r>
              <a:rPr lang="en-US" sz="2800" i="1" kern="0" dirty="0" smtClean="0">
                <a:solidFill>
                  <a:srgbClr val="000000"/>
                </a:solidFill>
                <a:latin typeface="Arial"/>
              </a:rPr>
              <a:t> k,      a </a:t>
            </a:r>
            <a:r>
              <a:rPr lang="en-US" sz="2800" kern="0" dirty="0" smtClean="0">
                <a:solidFill>
                  <a:srgbClr val="000000"/>
                </a:solidFill>
                <a:latin typeface="Symbol" pitchFamily="18" charset="2"/>
                <a:sym typeface="Symbol" pitchFamily="18" charset="2"/>
              </a:rPr>
              <a:t></a:t>
            </a:r>
            <a:r>
              <a:rPr lang="en-US" sz="2800" kern="0" dirty="0" smtClean="0">
                <a:solidFill>
                  <a:srgbClr val="000000"/>
                </a:solidFill>
                <a:latin typeface="Arial"/>
              </a:rPr>
              <a:t> 0 </a:t>
            </a:r>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Forms for Quadratic Functions</a:t>
            </a:r>
            <a:endParaRPr lang="en-US" dirty="0"/>
          </a:p>
        </p:txBody>
      </p:sp>
      <p:sp>
        <p:nvSpPr>
          <p:cNvPr id="3" name="Text Placeholder 2"/>
          <p:cNvSpPr>
            <a:spLocks noGrp="1"/>
          </p:cNvSpPr>
          <p:nvPr>
            <p:ph type="body" sz="quarter" idx="10"/>
          </p:nvPr>
        </p:nvSpPr>
        <p:spPr>
          <a:xfrm>
            <a:off x="381000" y="1411552"/>
            <a:ext cx="8382000" cy="2215991"/>
          </a:xfrm>
        </p:spPr>
        <p:txBody>
          <a:bodyPr/>
          <a:lstStyle/>
          <a:p>
            <a:r>
              <a:rPr lang="en-US" dirty="0" smtClean="0"/>
              <a:t>2.	</a:t>
            </a:r>
            <a:r>
              <a:rPr lang="en-US" b="1" dirty="0" smtClean="0">
                <a:solidFill>
                  <a:srgbClr val="FF0000"/>
                </a:solidFill>
              </a:rPr>
              <a:t>STANDARD FORM</a:t>
            </a:r>
            <a:r>
              <a:rPr lang="en-US" dirty="0" smtClean="0"/>
              <a:t>:  This form works well if 	you wish to apply the quadratic formula to 	find the zeros of the function. (ZEROS of a 	function are the places where the graph of 	the function crosses the x axis.</a:t>
            </a:r>
          </a:p>
        </p:txBody>
      </p:sp>
      <p:graphicFrame>
        <p:nvGraphicFramePr>
          <p:cNvPr id="5" name="Object 4"/>
          <p:cNvGraphicFramePr>
            <a:graphicFrameLocks noChangeAspect="1"/>
          </p:cNvGraphicFramePr>
          <p:nvPr/>
        </p:nvGraphicFramePr>
        <p:xfrm>
          <a:off x="2133600" y="3886200"/>
          <a:ext cx="3911600" cy="914400"/>
        </p:xfrm>
        <a:graphic>
          <a:graphicData uri="http://schemas.openxmlformats.org/presentationml/2006/ole">
            <p:oleObj spid="_x0000_s3074" name="Equation" r:id="rId3" imgW="977760" imgH="228600" progId="Equation.DSMT4">
              <p:embed/>
            </p:oleObj>
          </a:graphicData>
        </a:graphic>
      </p:graphicFrame>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Forms for Quadratic Functions</a:t>
            </a:r>
            <a:endParaRPr lang="en-US" dirty="0"/>
          </a:p>
        </p:txBody>
      </p:sp>
      <p:sp>
        <p:nvSpPr>
          <p:cNvPr id="3" name="Text Placeholder 2"/>
          <p:cNvSpPr>
            <a:spLocks noGrp="1"/>
          </p:cNvSpPr>
          <p:nvPr>
            <p:ph type="body" sz="quarter" idx="10"/>
          </p:nvPr>
        </p:nvSpPr>
        <p:spPr>
          <a:xfrm>
            <a:off x="381000" y="1411552"/>
            <a:ext cx="8382000" cy="1329595"/>
          </a:xfrm>
        </p:spPr>
        <p:txBody>
          <a:bodyPr/>
          <a:lstStyle/>
          <a:p>
            <a:r>
              <a:rPr lang="en-US" dirty="0" smtClean="0"/>
              <a:t>3.	</a:t>
            </a:r>
            <a:r>
              <a:rPr lang="en-US" b="1" dirty="0" smtClean="0">
                <a:solidFill>
                  <a:srgbClr val="FF0000"/>
                </a:solidFill>
              </a:rPr>
              <a:t>FACTORED FORM</a:t>
            </a:r>
            <a:r>
              <a:rPr lang="en-US" dirty="0" smtClean="0"/>
              <a:t>:  This form makes it easy 	to find the zeros of the function.  We just use 	the factors  The zeros are at </a:t>
            </a:r>
          </a:p>
        </p:txBody>
      </p:sp>
      <p:graphicFrame>
        <p:nvGraphicFramePr>
          <p:cNvPr id="5" name="Object 4"/>
          <p:cNvGraphicFramePr>
            <a:graphicFrameLocks noChangeAspect="1"/>
          </p:cNvGraphicFramePr>
          <p:nvPr/>
        </p:nvGraphicFramePr>
        <p:xfrm>
          <a:off x="1828800" y="3200400"/>
          <a:ext cx="4978400" cy="914400"/>
        </p:xfrm>
        <a:graphic>
          <a:graphicData uri="http://schemas.openxmlformats.org/presentationml/2006/ole">
            <p:oleObj spid="_x0000_s4098" name="Equation" r:id="rId3" imgW="1244520" imgH="228600" progId="Equation.DSMT4">
              <p:embed/>
            </p:oleObj>
          </a:graphicData>
        </a:graphic>
      </p:graphicFrame>
      <p:graphicFrame>
        <p:nvGraphicFramePr>
          <p:cNvPr id="6" name="Object 5"/>
          <p:cNvGraphicFramePr>
            <a:graphicFrameLocks noChangeAspect="1"/>
          </p:cNvGraphicFramePr>
          <p:nvPr/>
        </p:nvGraphicFramePr>
        <p:xfrm>
          <a:off x="5943600" y="2209800"/>
          <a:ext cx="1371600" cy="548640"/>
        </p:xfrm>
        <a:graphic>
          <a:graphicData uri="http://schemas.openxmlformats.org/presentationml/2006/ole">
            <p:oleObj spid="_x0000_s4099" name="Equation" r:id="rId4" imgW="571320" imgH="228600" progId="Equation.DSMT4">
              <p:embed/>
            </p:oleObj>
          </a:graphicData>
        </a:graphic>
      </p:graphicFrame>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normAutofit fontScale="90000"/>
          </a:bodyPr>
          <a:lstStyle/>
          <a:p>
            <a:pPr algn="ctr"/>
            <a:r>
              <a:rPr lang="en-US" sz="4000" dirty="0" smtClean="0"/>
              <a:t>More on the graphs of </a:t>
            </a:r>
            <a:br>
              <a:rPr lang="en-US" sz="4000" dirty="0" smtClean="0"/>
            </a:br>
            <a:r>
              <a:rPr lang="en-US" sz="4000" dirty="0" smtClean="0"/>
              <a:t>Quadratic Functions</a:t>
            </a:r>
            <a:endParaRPr lang="en-US" sz="4000" dirty="0"/>
          </a:p>
        </p:txBody>
      </p:sp>
      <p:sp>
        <p:nvSpPr>
          <p:cNvPr id="3" name="Text Placeholder 2"/>
          <p:cNvSpPr>
            <a:spLocks noGrp="1"/>
          </p:cNvSpPr>
          <p:nvPr>
            <p:ph type="body" sz="quarter" idx="10"/>
          </p:nvPr>
        </p:nvSpPr>
        <p:spPr>
          <a:xfrm>
            <a:off x="381000" y="1411552"/>
            <a:ext cx="8382000" cy="4924425"/>
          </a:xfrm>
        </p:spPr>
        <p:txBody>
          <a:bodyPr/>
          <a:lstStyle/>
          <a:p>
            <a:r>
              <a:rPr lang="en-US" dirty="0" smtClean="0"/>
              <a:t>We often seek to find the following information about a quadratic function.</a:t>
            </a:r>
          </a:p>
          <a:p>
            <a:pPr lvl="1"/>
            <a:r>
              <a:rPr lang="en-US" sz="3200" dirty="0" smtClean="0"/>
              <a:t>The y intercept</a:t>
            </a:r>
          </a:p>
          <a:p>
            <a:pPr lvl="1"/>
            <a:r>
              <a:rPr lang="en-US" sz="3200" dirty="0" smtClean="0"/>
              <a:t>The zeros</a:t>
            </a:r>
          </a:p>
          <a:p>
            <a:pPr lvl="1"/>
            <a:r>
              <a:rPr lang="en-US" sz="3200" dirty="0" smtClean="0"/>
              <a:t>The vertex</a:t>
            </a:r>
          </a:p>
          <a:p>
            <a:pPr lvl="1"/>
            <a:r>
              <a:rPr lang="en-US" sz="3200" dirty="0" smtClean="0"/>
              <a:t>Whether the graph opens upward or downward</a:t>
            </a:r>
          </a:p>
          <a:p>
            <a:pPr lvl="1"/>
            <a:r>
              <a:rPr lang="en-US" sz="3200" dirty="0" smtClean="0"/>
              <a:t>The maximum or minimum value of the function (depending on how the graph opens)</a:t>
            </a:r>
            <a:endParaRPr lang="en-US" sz="3200"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82000" cy="553998"/>
          </a:xfrm>
        </p:spPr>
        <p:txBody>
          <a:bodyPr>
            <a:normAutofit fontScale="90000"/>
          </a:bodyPr>
          <a:lstStyle/>
          <a:p>
            <a:pPr algn="ctr"/>
            <a:r>
              <a:rPr lang="en-US" sz="4000" dirty="0" smtClean="0"/>
              <a:t>More on the graphs of </a:t>
            </a:r>
            <a:br>
              <a:rPr lang="en-US" sz="4000" dirty="0" smtClean="0"/>
            </a:br>
            <a:r>
              <a:rPr lang="en-US" sz="4000" dirty="0" smtClean="0"/>
              <a:t>Quadratic Functions</a:t>
            </a:r>
            <a:endParaRPr lang="en-US" sz="4000" dirty="0"/>
          </a:p>
        </p:txBody>
      </p:sp>
      <p:sp>
        <p:nvSpPr>
          <p:cNvPr id="3" name="Text Placeholder 2"/>
          <p:cNvSpPr>
            <a:spLocks noGrp="1"/>
          </p:cNvSpPr>
          <p:nvPr>
            <p:ph type="body" sz="quarter" idx="10"/>
          </p:nvPr>
        </p:nvSpPr>
        <p:spPr>
          <a:xfrm>
            <a:off x="381000" y="1411552"/>
            <a:ext cx="8382000" cy="4579715"/>
          </a:xfrm>
        </p:spPr>
        <p:txBody>
          <a:bodyPr/>
          <a:lstStyle/>
          <a:p>
            <a:r>
              <a:rPr lang="en-US" dirty="0" smtClean="0"/>
              <a:t>Let’s look at these ideas one at a time.</a:t>
            </a:r>
          </a:p>
          <a:p>
            <a:pPr lvl="1"/>
            <a:r>
              <a:rPr lang="en-US" sz="3200" b="1" dirty="0" smtClean="0">
                <a:solidFill>
                  <a:srgbClr val="FF0000"/>
                </a:solidFill>
              </a:rPr>
              <a:t>The y intercept</a:t>
            </a:r>
          </a:p>
          <a:p>
            <a:pPr lvl="1"/>
            <a:endParaRPr lang="en-US" sz="3200" b="1" dirty="0" smtClean="0">
              <a:solidFill>
                <a:srgbClr val="FF0000"/>
              </a:solidFill>
            </a:endParaRPr>
          </a:p>
          <a:p>
            <a:pPr lvl="1"/>
            <a:r>
              <a:rPr lang="en-US" sz="3200" dirty="0" smtClean="0"/>
              <a:t>This is relatively easy to find, if we realize that the location where a graph crosses the y axis, it’s x value is </a:t>
            </a:r>
            <a:r>
              <a:rPr lang="en-US" sz="3200" dirty="0" smtClean="0">
                <a:solidFill>
                  <a:srgbClr val="FF0000"/>
                </a:solidFill>
              </a:rPr>
              <a:t>ZERO</a:t>
            </a:r>
            <a:r>
              <a:rPr lang="en-US" sz="3200" dirty="0" smtClean="0"/>
              <a:t>.</a:t>
            </a:r>
          </a:p>
          <a:p>
            <a:pPr lvl="1"/>
            <a:endParaRPr lang="en-US" sz="3200" dirty="0" smtClean="0"/>
          </a:p>
          <a:p>
            <a:pPr lvl="1"/>
            <a:r>
              <a:rPr lang="en-US" sz="3200" dirty="0" smtClean="0">
                <a:solidFill>
                  <a:schemeClr val="accent1">
                    <a:lumMod val="75000"/>
                  </a:schemeClr>
                </a:solidFill>
              </a:rPr>
              <a:t>So, to find a y intercept, just “plug 0 in for x”.</a:t>
            </a:r>
          </a:p>
          <a:p>
            <a:pPr lvl="1"/>
            <a:endParaRPr lang="en-US" sz="3200" dirty="0" smtClean="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normAutofit fontScale="90000"/>
          </a:bodyPr>
          <a:lstStyle/>
          <a:p>
            <a:pPr algn="ctr"/>
            <a:r>
              <a:rPr lang="en-US" sz="4000" dirty="0" smtClean="0"/>
              <a:t>More on the graphs of </a:t>
            </a:r>
            <a:br>
              <a:rPr lang="en-US" sz="4000" dirty="0" smtClean="0"/>
            </a:br>
            <a:r>
              <a:rPr lang="en-US" sz="4000" dirty="0" smtClean="0"/>
              <a:t>Quadratic Functions</a:t>
            </a:r>
            <a:endParaRPr lang="en-US" sz="4000" dirty="0"/>
          </a:p>
        </p:txBody>
      </p:sp>
      <p:sp>
        <p:nvSpPr>
          <p:cNvPr id="3" name="Text Placeholder 2"/>
          <p:cNvSpPr>
            <a:spLocks noGrp="1"/>
          </p:cNvSpPr>
          <p:nvPr>
            <p:ph type="body" sz="quarter" idx="10"/>
          </p:nvPr>
        </p:nvSpPr>
        <p:spPr>
          <a:xfrm>
            <a:off x="381000" y="1411552"/>
            <a:ext cx="8382000" cy="5367623"/>
          </a:xfrm>
        </p:spPr>
        <p:txBody>
          <a:bodyPr/>
          <a:lstStyle/>
          <a:p>
            <a:r>
              <a:rPr lang="en-US" dirty="0" smtClean="0"/>
              <a:t>Let’s look at these ideas one at a time.</a:t>
            </a:r>
          </a:p>
          <a:p>
            <a:pPr lvl="1"/>
            <a:r>
              <a:rPr lang="en-US" sz="3200" b="1" dirty="0" smtClean="0">
                <a:solidFill>
                  <a:srgbClr val="FF0000"/>
                </a:solidFill>
              </a:rPr>
              <a:t>The zeros</a:t>
            </a:r>
          </a:p>
          <a:p>
            <a:pPr lvl="1"/>
            <a:r>
              <a:rPr lang="en-US" sz="3200" dirty="0" smtClean="0"/>
              <a:t>Depending on the form, these can be easy or tougher to find.  </a:t>
            </a:r>
            <a:r>
              <a:rPr lang="en-US" sz="3200" b="1" dirty="0" smtClean="0">
                <a:solidFill>
                  <a:srgbClr val="FF0000"/>
                </a:solidFill>
              </a:rPr>
              <a:t>ZEROS</a:t>
            </a:r>
            <a:r>
              <a:rPr lang="en-US" sz="3200" dirty="0" smtClean="0"/>
              <a:t> are what most books now call the places where the graph crosses the x axis.  You might have once called these </a:t>
            </a:r>
            <a:r>
              <a:rPr lang="en-US" sz="3200" dirty="0" smtClean="0">
                <a:solidFill>
                  <a:srgbClr val="FF0000"/>
                </a:solidFill>
              </a:rPr>
              <a:t>x intercepts</a:t>
            </a:r>
            <a:r>
              <a:rPr lang="en-US" sz="3200" dirty="0" smtClean="0"/>
              <a:t>.</a:t>
            </a:r>
          </a:p>
          <a:p>
            <a:pPr lvl="1"/>
            <a:endParaRPr lang="en-US" sz="3200" dirty="0" smtClean="0"/>
          </a:p>
          <a:p>
            <a:pPr lvl="1"/>
            <a:r>
              <a:rPr lang="en-US" sz="3200" dirty="0" smtClean="0">
                <a:solidFill>
                  <a:schemeClr val="accent1">
                    <a:lumMod val="75000"/>
                  </a:schemeClr>
                </a:solidFill>
              </a:rPr>
              <a:t>So, to find a zero, just “set y equal to 0, and get ready to solve for x”.</a:t>
            </a:r>
          </a:p>
          <a:p>
            <a:pPr lvl="1"/>
            <a:endParaRPr lang="en-US" sz="3200" dirty="0" smtClean="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normAutofit fontScale="90000"/>
          </a:bodyPr>
          <a:lstStyle/>
          <a:p>
            <a:pPr algn="ctr"/>
            <a:r>
              <a:rPr lang="en-US" sz="4000" dirty="0" smtClean="0"/>
              <a:t>More on the graphs of </a:t>
            </a:r>
            <a:br>
              <a:rPr lang="en-US" sz="4000" dirty="0" smtClean="0"/>
            </a:br>
            <a:r>
              <a:rPr lang="en-US" sz="4000" dirty="0" smtClean="0"/>
              <a:t>Quadratic Functions</a:t>
            </a:r>
            <a:endParaRPr lang="en-US" sz="4000" dirty="0"/>
          </a:p>
        </p:txBody>
      </p:sp>
      <p:sp>
        <p:nvSpPr>
          <p:cNvPr id="3" name="Text Placeholder 2"/>
          <p:cNvSpPr>
            <a:spLocks noGrp="1"/>
          </p:cNvSpPr>
          <p:nvPr>
            <p:ph type="body" sz="quarter" idx="10"/>
          </p:nvPr>
        </p:nvSpPr>
        <p:spPr>
          <a:xfrm>
            <a:off x="381000" y="1411552"/>
            <a:ext cx="8382000" cy="5022914"/>
          </a:xfrm>
        </p:spPr>
        <p:txBody>
          <a:bodyPr/>
          <a:lstStyle/>
          <a:p>
            <a:r>
              <a:rPr lang="en-US" dirty="0" smtClean="0"/>
              <a:t>Let’s look at these ideas one at a time.</a:t>
            </a:r>
          </a:p>
          <a:p>
            <a:pPr lvl="1"/>
            <a:r>
              <a:rPr lang="en-US" sz="3200" b="1" dirty="0" smtClean="0">
                <a:solidFill>
                  <a:srgbClr val="FF0000"/>
                </a:solidFill>
              </a:rPr>
              <a:t>The vertex</a:t>
            </a:r>
          </a:p>
          <a:p>
            <a:pPr lvl="1"/>
            <a:endParaRPr lang="en-US" sz="3200" b="1" dirty="0" smtClean="0">
              <a:solidFill>
                <a:srgbClr val="FF0000"/>
              </a:solidFill>
            </a:endParaRPr>
          </a:p>
          <a:p>
            <a:pPr lvl="1"/>
            <a:r>
              <a:rPr lang="en-US" sz="3200" dirty="0" smtClean="0"/>
              <a:t>This is the “turning point” of the curve.  It’s also where the graph reaches its maximum or minimum value (depending on whether it opens downward or upward.</a:t>
            </a:r>
          </a:p>
          <a:p>
            <a:pPr lvl="1"/>
            <a:endParaRPr lang="en-US" sz="3200" dirty="0" smtClean="0"/>
          </a:p>
          <a:p>
            <a:pPr lvl="1"/>
            <a:r>
              <a:rPr lang="en-US" sz="3200" dirty="0" smtClean="0">
                <a:solidFill>
                  <a:schemeClr val="accent1">
                    <a:lumMod val="75000"/>
                  </a:schemeClr>
                </a:solidFill>
              </a:rPr>
              <a:t>In vertex form, this is (h,k).</a:t>
            </a:r>
          </a:p>
          <a:p>
            <a:pPr lvl="1"/>
            <a:endParaRPr lang="en-US" sz="3200" dirty="0" smtClean="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More on Vertex</a:t>
            </a:r>
            <a:endParaRPr lang="en-US" dirty="0"/>
          </a:p>
        </p:txBody>
      </p:sp>
      <p:sp>
        <p:nvSpPr>
          <p:cNvPr id="3" name="Text Placeholder 2"/>
          <p:cNvSpPr>
            <a:spLocks noGrp="1"/>
          </p:cNvSpPr>
          <p:nvPr>
            <p:ph type="body" sz="quarter" idx="10"/>
          </p:nvPr>
        </p:nvSpPr>
        <p:spPr>
          <a:xfrm>
            <a:off x="381000" y="1411552"/>
            <a:ext cx="8382000" cy="3594830"/>
          </a:xfrm>
        </p:spPr>
        <p:txBody>
          <a:bodyPr/>
          <a:lstStyle/>
          <a:p>
            <a:r>
              <a:rPr lang="en-US" dirty="0" smtClean="0"/>
              <a:t>If by chance, your function isn’t in vertex form, but maybe instead is in standard form</a:t>
            </a:r>
          </a:p>
          <a:p>
            <a:endParaRPr lang="en-US" dirty="0" smtClean="0"/>
          </a:p>
          <a:p>
            <a:endParaRPr lang="en-US" dirty="0" smtClean="0"/>
          </a:p>
          <a:p>
            <a:endParaRPr lang="en-US" dirty="0" smtClean="0"/>
          </a:p>
          <a:p>
            <a:endParaRPr lang="en-US" dirty="0" smtClean="0"/>
          </a:p>
          <a:p>
            <a:r>
              <a:rPr lang="en-US" dirty="0" smtClean="0"/>
              <a:t>In this case, the vertex has an x coordinate of </a:t>
            </a:r>
            <a:endParaRPr lang="en-US" dirty="0"/>
          </a:p>
        </p:txBody>
      </p:sp>
      <p:graphicFrame>
        <p:nvGraphicFramePr>
          <p:cNvPr id="5122" name="Object 2"/>
          <p:cNvGraphicFramePr>
            <a:graphicFrameLocks noChangeAspect="1"/>
          </p:cNvGraphicFramePr>
          <p:nvPr/>
        </p:nvGraphicFramePr>
        <p:xfrm>
          <a:off x="2514600" y="2590800"/>
          <a:ext cx="3911600" cy="914400"/>
        </p:xfrm>
        <a:graphic>
          <a:graphicData uri="http://schemas.openxmlformats.org/presentationml/2006/ole">
            <p:oleObj spid="_x0000_s5122" name="Equation" r:id="rId3" imgW="977760" imgH="228600" progId="Equation.DSMT4">
              <p:embed/>
            </p:oleObj>
          </a:graphicData>
        </a:graphic>
      </p:graphicFrame>
      <p:graphicFrame>
        <p:nvGraphicFramePr>
          <p:cNvPr id="5" name="Object 4"/>
          <p:cNvGraphicFramePr>
            <a:graphicFrameLocks noChangeAspect="1"/>
          </p:cNvGraphicFramePr>
          <p:nvPr/>
        </p:nvGraphicFramePr>
        <p:xfrm>
          <a:off x="3810000" y="5029200"/>
          <a:ext cx="762000" cy="874889"/>
        </p:xfrm>
        <a:graphic>
          <a:graphicData uri="http://schemas.openxmlformats.org/presentationml/2006/ole">
            <p:oleObj spid="_x0000_s5123" name="Equation" r:id="rId4" imgW="342720" imgH="393480" progId="Equation.DSMT4">
              <p:embed/>
            </p:oleObj>
          </a:graphicData>
        </a:graphic>
      </p:graphicFrame>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in store for today?</a:t>
            </a:r>
            <a:endParaRPr lang="en-US" dirty="0"/>
          </a:p>
        </p:txBody>
      </p:sp>
      <p:sp>
        <p:nvSpPr>
          <p:cNvPr id="3" name="Text Placeholder 2"/>
          <p:cNvSpPr>
            <a:spLocks noGrp="1"/>
          </p:cNvSpPr>
          <p:nvPr>
            <p:ph type="body" sz="quarter" idx="10"/>
          </p:nvPr>
        </p:nvSpPr>
        <p:spPr>
          <a:xfrm>
            <a:off x="381000" y="1411552"/>
            <a:ext cx="8382000" cy="5262979"/>
          </a:xfrm>
        </p:spPr>
        <p:txBody>
          <a:bodyPr/>
          <a:lstStyle/>
          <a:p>
            <a:r>
              <a:rPr lang="en-US" dirty="0" smtClean="0"/>
              <a:t>We’ll spend a bit of time looking at some “test-type” problems.</a:t>
            </a:r>
          </a:p>
          <a:p>
            <a:r>
              <a:rPr lang="en-US" dirty="0" smtClean="0"/>
              <a:t>We’ll re-visit quadratic functions.  This time, we’ll emphasize the graphs of quadratics.</a:t>
            </a:r>
          </a:p>
          <a:p>
            <a:pPr lvl="1"/>
            <a:r>
              <a:rPr lang="en-US" dirty="0" smtClean="0"/>
              <a:t>We’ll look at vertex and the intercepts.</a:t>
            </a:r>
          </a:p>
          <a:p>
            <a:r>
              <a:rPr lang="en-US" dirty="0" smtClean="0"/>
              <a:t>We’ll spend a bit of time on the graphs of linear functions.</a:t>
            </a:r>
          </a:p>
          <a:p>
            <a:pPr lvl="1"/>
            <a:r>
              <a:rPr lang="en-US" dirty="0" smtClean="0"/>
              <a:t>We’ll consider intercepts, and slope intercept form.</a:t>
            </a:r>
          </a:p>
          <a:p>
            <a:r>
              <a:rPr lang="en-US" dirty="0" smtClean="0"/>
              <a:t>Then, we’ll look at some problems that model both kinds of functions (quadratic and linear).</a:t>
            </a:r>
          </a:p>
          <a:p>
            <a:pPr lvl="2">
              <a:buNone/>
            </a:pPr>
            <a:endParaRPr lang="en-US" dirty="0" smtClean="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normAutofit fontScale="90000"/>
          </a:bodyPr>
          <a:lstStyle/>
          <a:p>
            <a:pPr algn="ctr"/>
            <a:r>
              <a:rPr lang="en-US" sz="4000" dirty="0" smtClean="0"/>
              <a:t>More on the graphs of </a:t>
            </a:r>
            <a:br>
              <a:rPr lang="en-US" sz="4000" dirty="0" smtClean="0"/>
            </a:br>
            <a:r>
              <a:rPr lang="en-US" sz="4000" dirty="0" smtClean="0"/>
              <a:t>Quadratic Functions</a:t>
            </a:r>
            <a:endParaRPr lang="en-US" sz="4000" dirty="0"/>
          </a:p>
        </p:txBody>
      </p:sp>
      <p:sp>
        <p:nvSpPr>
          <p:cNvPr id="3" name="Text Placeholder 2"/>
          <p:cNvSpPr>
            <a:spLocks noGrp="1"/>
          </p:cNvSpPr>
          <p:nvPr>
            <p:ph type="body" sz="quarter" idx="10"/>
          </p:nvPr>
        </p:nvSpPr>
        <p:spPr>
          <a:xfrm>
            <a:off x="381000" y="1411552"/>
            <a:ext cx="8382000" cy="5022914"/>
          </a:xfrm>
        </p:spPr>
        <p:txBody>
          <a:bodyPr/>
          <a:lstStyle/>
          <a:p>
            <a:r>
              <a:rPr lang="en-US" dirty="0" smtClean="0"/>
              <a:t>Let’s look at these ideas one at a time.</a:t>
            </a:r>
          </a:p>
          <a:p>
            <a:pPr lvl="1"/>
            <a:r>
              <a:rPr lang="en-US" sz="3200" b="1" dirty="0" smtClean="0">
                <a:solidFill>
                  <a:srgbClr val="FF0000"/>
                </a:solidFill>
              </a:rPr>
              <a:t>Whether the graph opens upward or downward</a:t>
            </a:r>
          </a:p>
          <a:p>
            <a:pPr lvl="1"/>
            <a:endParaRPr lang="en-US" sz="3200" b="1" dirty="0" smtClean="0">
              <a:solidFill>
                <a:srgbClr val="FF0000"/>
              </a:solidFill>
            </a:endParaRPr>
          </a:p>
          <a:p>
            <a:pPr lvl="1"/>
            <a:r>
              <a:rPr lang="en-US" sz="3200" dirty="0" smtClean="0"/>
              <a:t>This is easy to determine.  We simply look at the coefficient on the square term.</a:t>
            </a:r>
          </a:p>
          <a:p>
            <a:pPr lvl="2"/>
            <a:r>
              <a:rPr lang="en-US" sz="3200" dirty="0" smtClean="0"/>
              <a:t>If it’s positive, the graph opens</a:t>
            </a:r>
            <a:r>
              <a:rPr lang="en-US" sz="3200" b="1" dirty="0" smtClean="0">
                <a:solidFill>
                  <a:srgbClr val="FF0000"/>
                </a:solidFill>
              </a:rPr>
              <a:t> UPWARD</a:t>
            </a:r>
          </a:p>
          <a:p>
            <a:pPr lvl="2"/>
            <a:r>
              <a:rPr lang="en-US" sz="3200" dirty="0" smtClean="0"/>
              <a:t>If it’s negative, the graph opens </a:t>
            </a:r>
            <a:r>
              <a:rPr lang="en-US" sz="3200" b="1" dirty="0" smtClean="0">
                <a:solidFill>
                  <a:srgbClr val="FF0000"/>
                </a:solidFill>
              </a:rPr>
              <a:t>DOWNWARD</a:t>
            </a:r>
          </a:p>
          <a:p>
            <a:pPr lvl="1"/>
            <a:endParaRPr lang="en-US" sz="3200" dirty="0" smtClean="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normAutofit fontScale="90000"/>
          </a:bodyPr>
          <a:lstStyle/>
          <a:p>
            <a:pPr algn="ctr"/>
            <a:r>
              <a:rPr lang="en-US" sz="4000" dirty="0" smtClean="0"/>
              <a:t>More on the graphs of </a:t>
            </a:r>
            <a:br>
              <a:rPr lang="en-US" sz="4000" dirty="0" smtClean="0"/>
            </a:br>
            <a:r>
              <a:rPr lang="en-US" sz="4000" dirty="0" smtClean="0"/>
              <a:t>Quadratic Functions</a:t>
            </a:r>
            <a:endParaRPr lang="en-US" sz="4000" dirty="0"/>
          </a:p>
        </p:txBody>
      </p:sp>
      <p:sp>
        <p:nvSpPr>
          <p:cNvPr id="3" name="Text Placeholder 2"/>
          <p:cNvSpPr>
            <a:spLocks noGrp="1"/>
          </p:cNvSpPr>
          <p:nvPr>
            <p:ph type="body" sz="quarter" idx="10"/>
          </p:nvPr>
        </p:nvSpPr>
        <p:spPr>
          <a:xfrm>
            <a:off x="381000" y="1411552"/>
            <a:ext cx="8382000" cy="5207579"/>
          </a:xfrm>
        </p:spPr>
        <p:txBody>
          <a:bodyPr/>
          <a:lstStyle/>
          <a:p>
            <a:r>
              <a:rPr lang="en-US" dirty="0" smtClean="0"/>
              <a:t>Let’s look at these ideas one at a time.</a:t>
            </a:r>
          </a:p>
          <a:p>
            <a:pPr lvl="1"/>
            <a:r>
              <a:rPr lang="en-US" b="1" dirty="0" smtClean="0">
                <a:solidFill>
                  <a:srgbClr val="FF0000"/>
                </a:solidFill>
              </a:rPr>
              <a:t>The maximum or minimum value of the function (depending on how the graph opens)</a:t>
            </a:r>
          </a:p>
          <a:p>
            <a:pPr lvl="1"/>
            <a:r>
              <a:rPr lang="en-US" dirty="0" smtClean="0"/>
              <a:t>This is easy to determine, and it depends on whether the graph opens upward or downward.  In either case, the max/min value of the function is the </a:t>
            </a:r>
            <a:r>
              <a:rPr lang="en-US" b="1" dirty="0" smtClean="0">
                <a:solidFill>
                  <a:srgbClr val="FF0000"/>
                </a:solidFill>
              </a:rPr>
              <a:t>y value at the vertex.  </a:t>
            </a:r>
          </a:p>
          <a:p>
            <a:pPr lvl="2"/>
            <a:r>
              <a:rPr lang="en-US" sz="2800" dirty="0" smtClean="0"/>
              <a:t>If the graph opens </a:t>
            </a:r>
            <a:r>
              <a:rPr lang="en-US" sz="2800" b="1" dirty="0" smtClean="0">
                <a:solidFill>
                  <a:srgbClr val="FF0000"/>
                </a:solidFill>
              </a:rPr>
              <a:t>UPWARD we have a minimum</a:t>
            </a:r>
          </a:p>
          <a:p>
            <a:pPr lvl="2"/>
            <a:r>
              <a:rPr lang="en-US" sz="2800" dirty="0" smtClean="0"/>
              <a:t>If the graph opens </a:t>
            </a:r>
            <a:r>
              <a:rPr lang="en-US" sz="2800" b="1" dirty="0" smtClean="0">
                <a:solidFill>
                  <a:srgbClr val="FF0000"/>
                </a:solidFill>
              </a:rPr>
              <a:t>DOWNWARD we have a maximum.</a:t>
            </a:r>
          </a:p>
          <a:p>
            <a:pPr lvl="1"/>
            <a:endParaRPr lang="en-US" sz="3200" dirty="0" smtClean="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Let’s do a problem together</a:t>
            </a:r>
            <a:endParaRPr lang="en-US" dirty="0"/>
          </a:p>
        </p:txBody>
      </p:sp>
      <p:sp>
        <p:nvSpPr>
          <p:cNvPr id="3" name="Text Placeholder 2"/>
          <p:cNvSpPr>
            <a:spLocks noGrp="1"/>
          </p:cNvSpPr>
          <p:nvPr>
            <p:ph type="body" sz="quarter" idx="10"/>
          </p:nvPr>
        </p:nvSpPr>
        <p:spPr>
          <a:xfrm>
            <a:off x="381000" y="1411552"/>
            <a:ext cx="8382000" cy="4579715"/>
          </a:xfrm>
        </p:spPr>
        <p:txBody>
          <a:bodyPr/>
          <a:lstStyle/>
          <a:p>
            <a:r>
              <a:rPr lang="en-US" dirty="0" smtClean="0"/>
              <a:t>For the function</a:t>
            </a:r>
          </a:p>
          <a:p>
            <a:endParaRPr lang="en-US" dirty="0" smtClean="0"/>
          </a:p>
          <a:p>
            <a:r>
              <a:rPr lang="en-US" dirty="0" smtClean="0"/>
              <a:t>A.	Find the y intercept</a:t>
            </a:r>
          </a:p>
          <a:p>
            <a:r>
              <a:rPr lang="en-US" dirty="0" smtClean="0"/>
              <a:t>B.	Find the zeros</a:t>
            </a:r>
          </a:p>
          <a:p>
            <a:r>
              <a:rPr lang="en-US" dirty="0" smtClean="0"/>
              <a:t>C.	Find the vertex</a:t>
            </a:r>
          </a:p>
          <a:p>
            <a:r>
              <a:rPr lang="en-US" dirty="0" smtClean="0"/>
              <a:t>D.	Determine whether the graph opens 	upward or downward</a:t>
            </a:r>
          </a:p>
          <a:p>
            <a:r>
              <a:rPr lang="en-US" dirty="0" smtClean="0"/>
              <a:t>E.	Find the maximum or minimum value of 	the function.</a:t>
            </a:r>
            <a:endParaRPr lang="en-US" dirty="0"/>
          </a:p>
        </p:txBody>
      </p:sp>
      <p:graphicFrame>
        <p:nvGraphicFramePr>
          <p:cNvPr id="4" name="Object 3"/>
          <p:cNvGraphicFramePr>
            <a:graphicFrameLocks noChangeAspect="1"/>
          </p:cNvGraphicFramePr>
          <p:nvPr/>
        </p:nvGraphicFramePr>
        <p:xfrm>
          <a:off x="4800600" y="1371600"/>
          <a:ext cx="3733800" cy="861646"/>
        </p:xfrm>
        <a:graphic>
          <a:graphicData uri="http://schemas.openxmlformats.org/presentationml/2006/ole">
            <p:oleObj spid="_x0000_s6146" name="Equation" r:id="rId3" imgW="990360" imgH="228600" progId="Equation.DSMT4">
              <p:embed/>
            </p:oleObj>
          </a:graphicData>
        </a:graphic>
      </p:graphicFrame>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 Finding the y intercept</a:t>
            </a:r>
            <a:endParaRPr lang="en-US" dirty="0"/>
          </a:p>
        </p:txBody>
      </p:sp>
      <p:sp>
        <p:nvSpPr>
          <p:cNvPr id="3" name="Text Placeholder 2"/>
          <p:cNvSpPr>
            <a:spLocks noGrp="1"/>
          </p:cNvSpPr>
          <p:nvPr>
            <p:ph type="body" sz="quarter" idx="10"/>
          </p:nvPr>
        </p:nvSpPr>
        <p:spPr>
          <a:xfrm>
            <a:off x="381000" y="2514600"/>
            <a:ext cx="8382000" cy="984885"/>
          </a:xfrm>
        </p:spPr>
        <p:txBody>
          <a:bodyPr/>
          <a:lstStyle/>
          <a:p>
            <a:r>
              <a:rPr lang="en-US" dirty="0" smtClean="0"/>
              <a:t>To find the y intercept:</a:t>
            </a:r>
          </a:p>
          <a:p>
            <a:r>
              <a:rPr lang="en-US" dirty="0" smtClean="0"/>
              <a:t>Plug 0 in for x</a:t>
            </a:r>
          </a:p>
        </p:txBody>
      </p:sp>
      <p:graphicFrame>
        <p:nvGraphicFramePr>
          <p:cNvPr id="7170" name="Object 2"/>
          <p:cNvGraphicFramePr>
            <a:graphicFrameLocks noChangeAspect="1"/>
          </p:cNvGraphicFramePr>
          <p:nvPr/>
        </p:nvGraphicFramePr>
        <p:xfrm>
          <a:off x="2743200" y="1447800"/>
          <a:ext cx="3733800" cy="862013"/>
        </p:xfrm>
        <a:graphic>
          <a:graphicData uri="http://schemas.openxmlformats.org/presentationml/2006/ole">
            <p:oleObj spid="_x0000_s7170" name="Equation" r:id="rId3" imgW="990360" imgH="228600" progId="Equation.DSMT4">
              <p:embed/>
            </p:oleObj>
          </a:graphicData>
        </a:graphic>
      </p:graphicFrame>
      <p:graphicFrame>
        <p:nvGraphicFramePr>
          <p:cNvPr id="5" name="Object 4"/>
          <p:cNvGraphicFramePr>
            <a:graphicFrameLocks noChangeAspect="1"/>
          </p:cNvGraphicFramePr>
          <p:nvPr/>
        </p:nvGraphicFramePr>
        <p:xfrm>
          <a:off x="3352800" y="3124200"/>
          <a:ext cx="3302000" cy="762000"/>
        </p:xfrm>
        <a:graphic>
          <a:graphicData uri="http://schemas.openxmlformats.org/presentationml/2006/ole">
            <p:oleObj spid="_x0000_s7171" name="Equation" r:id="rId4" imgW="990360" imgH="228600" progId="Equation.DSMT4">
              <p:embed/>
            </p:oleObj>
          </a:graphicData>
        </a:graphic>
      </p:graphicFrame>
      <p:graphicFrame>
        <p:nvGraphicFramePr>
          <p:cNvPr id="7172" name="Object 4"/>
          <p:cNvGraphicFramePr>
            <a:graphicFrameLocks noChangeAspect="1"/>
          </p:cNvGraphicFramePr>
          <p:nvPr/>
        </p:nvGraphicFramePr>
        <p:xfrm>
          <a:off x="3505200" y="3886200"/>
          <a:ext cx="2963863" cy="762000"/>
        </p:xfrm>
        <a:graphic>
          <a:graphicData uri="http://schemas.openxmlformats.org/presentationml/2006/ole">
            <p:oleObj spid="_x0000_s7172" name="Equation" r:id="rId5" imgW="888840" imgH="228600" progId="Equation.DSMT4">
              <p:embed/>
            </p:oleObj>
          </a:graphicData>
        </a:graphic>
      </p:graphicFrame>
      <p:graphicFrame>
        <p:nvGraphicFramePr>
          <p:cNvPr id="7173" name="Object 5"/>
          <p:cNvGraphicFramePr>
            <a:graphicFrameLocks noChangeAspect="1"/>
          </p:cNvGraphicFramePr>
          <p:nvPr/>
        </p:nvGraphicFramePr>
        <p:xfrm>
          <a:off x="3505200" y="4648200"/>
          <a:ext cx="4021138" cy="762000"/>
        </p:xfrm>
        <a:graphic>
          <a:graphicData uri="http://schemas.openxmlformats.org/presentationml/2006/ole">
            <p:oleObj spid="_x0000_s7173" name="Equation" r:id="rId6" imgW="1206360" imgH="228600" progId="Equation.DSMT4">
              <p:embed/>
            </p:oleObj>
          </a:graphicData>
        </a:graphic>
      </p:graphicFrame>
      <p:graphicFrame>
        <p:nvGraphicFramePr>
          <p:cNvPr id="7174" name="Object 6"/>
          <p:cNvGraphicFramePr>
            <a:graphicFrameLocks noChangeAspect="1"/>
          </p:cNvGraphicFramePr>
          <p:nvPr/>
        </p:nvGraphicFramePr>
        <p:xfrm>
          <a:off x="3581400" y="5486400"/>
          <a:ext cx="1482725" cy="677863"/>
        </p:xfrm>
        <a:graphic>
          <a:graphicData uri="http://schemas.openxmlformats.org/presentationml/2006/ole">
            <p:oleObj spid="_x0000_s7174" name="Equation" r:id="rId7" imgW="444240" imgH="203040" progId="Equation.DSMT4">
              <p:embed/>
            </p:oleObj>
          </a:graphicData>
        </a:graphic>
      </p:graphicFrame>
      <p:sp>
        <p:nvSpPr>
          <p:cNvPr id="9" name="TextBox 8"/>
          <p:cNvSpPr txBox="1"/>
          <p:nvPr/>
        </p:nvSpPr>
        <p:spPr>
          <a:xfrm>
            <a:off x="685800" y="3810000"/>
            <a:ext cx="2286000" cy="2819400"/>
          </a:xfrm>
          <a:prstGeom prst="rect">
            <a:avLst/>
          </a:prstGeom>
          <a:solidFill>
            <a:schemeClr val="accent1">
              <a:lumMod val="40000"/>
              <a:lumOff val="60000"/>
            </a:schemeClr>
          </a:solidFill>
          <a:ln>
            <a:solidFill>
              <a:schemeClr val="accent4">
                <a:lumMod val="75000"/>
              </a:schemeClr>
            </a:solidFill>
          </a:ln>
        </p:spPr>
        <p:txBody>
          <a:bodyPr wrap="square" rtlCol="0">
            <a:spAutoFit/>
          </a:bodyPr>
          <a:lstStyle/>
          <a:p>
            <a:r>
              <a:rPr lang="en-US" sz="3200" dirty="0" smtClean="0"/>
              <a:t>So, our y intercept is</a:t>
            </a:r>
          </a:p>
          <a:p>
            <a:endParaRPr lang="en-US" sz="3200" dirty="0" smtClean="0"/>
          </a:p>
          <a:p>
            <a:r>
              <a:rPr lang="en-US" sz="4800" dirty="0" smtClean="0"/>
              <a:t>(0, -6)</a:t>
            </a:r>
            <a:endParaRPr lang="en-US" sz="4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172"/>
                                        </p:tgtEl>
                                        <p:attrNameLst>
                                          <p:attrName>style.visibility</p:attrName>
                                        </p:attrNameLst>
                                      </p:cBhvr>
                                      <p:to>
                                        <p:strVal val="visible"/>
                                      </p:to>
                                    </p:set>
                                    <p:animEffect transition="in" filter="dissolve">
                                      <p:cBhvr>
                                        <p:cTn id="12" dur="500"/>
                                        <p:tgtEl>
                                          <p:spTgt spid="717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7173"/>
                                        </p:tgtEl>
                                        <p:attrNameLst>
                                          <p:attrName>style.visibility</p:attrName>
                                        </p:attrNameLst>
                                      </p:cBhvr>
                                      <p:to>
                                        <p:strVal val="visible"/>
                                      </p:to>
                                    </p:set>
                                    <p:animEffect transition="in" filter="dissolve">
                                      <p:cBhvr>
                                        <p:cTn id="17" dur="500"/>
                                        <p:tgtEl>
                                          <p:spTgt spid="7173"/>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7174"/>
                                        </p:tgtEl>
                                        <p:attrNameLst>
                                          <p:attrName>style.visibility</p:attrName>
                                        </p:attrNameLst>
                                      </p:cBhvr>
                                      <p:to>
                                        <p:strVal val="visible"/>
                                      </p:to>
                                    </p:set>
                                    <p:animEffect transition="in" filter="dissolve">
                                      <p:cBhvr>
                                        <p:cTn id="22" dur="500"/>
                                        <p:tgtEl>
                                          <p:spTgt spid="7174"/>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slide(fromBottom)">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Example: Finding the zeros</a:t>
            </a:r>
            <a:endParaRPr lang="en-US" dirty="0"/>
          </a:p>
        </p:txBody>
      </p:sp>
      <p:sp>
        <p:nvSpPr>
          <p:cNvPr id="3" name="Text Placeholder 2"/>
          <p:cNvSpPr>
            <a:spLocks noGrp="1"/>
          </p:cNvSpPr>
          <p:nvPr>
            <p:ph type="body" sz="quarter" idx="10"/>
          </p:nvPr>
        </p:nvSpPr>
        <p:spPr>
          <a:xfrm>
            <a:off x="381000" y="2514600"/>
            <a:ext cx="8382000" cy="984885"/>
          </a:xfrm>
        </p:spPr>
        <p:txBody>
          <a:bodyPr/>
          <a:lstStyle/>
          <a:p>
            <a:r>
              <a:rPr lang="en-US" dirty="0" smtClean="0"/>
              <a:t>To find the zeros:</a:t>
            </a:r>
          </a:p>
          <a:p>
            <a:r>
              <a:rPr lang="en-US" dirty="0" smtClean="0"/>
              <a:t>Set y equal to zero and solve for x</a:t>
            </a:r>
          </a:p>
        </p:txBody>
      </p:sp>
      <p:graphicFrame>
        <p:nvGraphicFramePr>
          <p:cNvPr id="7170" name="Object 2"/>
          <p:cNvGraphicFramePr>
            <a:graphicFrameLocks noChangeAspect="1"/>
          </p:cNvGraphicFramePr>
          <p:nvPr/>
        </p:nvGraphicFramePr>
        <p:xfrm>
          <a:off x="2743200" y="1447800"/>
          <a:ext cx="3733800" cy="862013"/>
        </p:xfrm>
        <a:graphic>
          <a:graphicData uri="http://schemas.openxmlformats.org/presentationml/2006/ole">
            <p:oleObj spid="_x0000_s8194" name="Equation" r:id="rId3" imgW="990360" imgH="228600" progId="Equation.DSMT4">
              <p:embed/>
            </p:oleObj>
          </a:graphicData>
        </a:graphic>
      </p:graphicFrame>
      <p:graphicFrame>
        <p:nvGraphicFramePr>
          <p:cNvPr id="5" name="Object 4"/>
          <p:cNvGraphicFramePr>
            <a:graphicFrameLocks noChangeAspect="1"/>
          </p:cNvGraphicFramePr>
          <p:nvPr/>
        </p:nvGraphicFramePr>
        <p:xfrm>
          <a:off x="3754438" y="3733800"/>
          <a:ext cx="3259137" cy="762000"/>
        </p:xfrm>
        <a:graphic>
          <a:graphicData uri="http://schemas.openxmlformats.org/presentationml/2006/ole">
            <p:oleObj spid="_x0000_s8195" name="Equation" r:id="rId4" imgW="977760" imgH="228600" progId="Equation.DSMT4">
              <p:embed/>
            </p:oleObj>
          </a:graphicData>
        </a:graphic>
      </p:graphicFrame>
      <p:graphicFrame>
        <p:nvGraphicFramePr>
          <p:cNvPr id="7172" name="Object 4"/>
          <p:cNvGraphicFramePr>
            <a:graphicFrameLocks noChangeAspect="1"/>
          </p:cNvGraphicFramePr>
          <p:nvPr/>
        </p:nvGraphicFramePr>
        <p:xfrm>
          <a:off x="3944938" y="4419600"/>
          <a:ext cx="2540000" cy="762000"/>
        </p:xfrm>
        <a:graphic>
          <a:graphicData uri="http://schemas.openxmlformats.org/presentationml/2006/ole">
            <p:oleObj spid="_x0000_s8196" name="Equation" r:id="rId5" imgW="761760" imgH="228600" progId="Equation.DSMT4">
              <p:embed/>
            </p:oleObj>
          </a:graphicData>
        </a:graphic>
      </p:graphicFrame>
      <p:graphicFrame>
        <p:nvGraphicFramePr>
          <p:cNvPr id="7173" name="Object 5"/>
          <p:cNvGraphicFramePr>
            <a:graphicFrameLocks noChangeAspect="1"/>
          </p:cNvGraphicFramePr>
          <p:nvPr/>
        </p:nvGraphicFramePr>
        <p:xfrm>
          <a:off x="3962400" y="5029200"/>
          <a:ext cx="2286000" cy="762000"/>
        </p:xfrm>
        <a:graphic>
          <a:graphicData uri="http://schemas.openxmlformats.org/presentationml/2006/ole">
            <p:oleObj spid="_x0000_s8197" name="Equation" r:id="rId6" imgW="685800" imgH="228600" progId="Equation.DSMT4">
              <p:embed/>
            </p:oleObj>
          </a:graphicData>
        </a:graphic>
      </p:graphicFrame>
      <p:graphicFrame>
        <p:nvGraphicFramePr>
          <p:cNvPr id="7174" name="Object 6"/>
          <p:cNvGraphicFramePr>
            <a:graphicFrameLocks noChangeAspect="1"/>
          </p:cNvGraphicFramePr>
          <p:nvPr/>
        </p:nvGraphicFramePr>
        <p:xfrm>
          <a:off x="3060700" y="5748338"/>
          <a:ext cx="5845175" cy="679450"/>
        </p:xfrm>
        <a:graphic>
          <a:graphicData uri="http://schemas.openxmlformats.org/presentationml/2006/ole">
            <p:oleObj spid="_x0000_s8198" name="Equation" r:id="rId7" imgW="1752480" imgH="203040" progId="Equation.DSMT4">
              <p:embed/>
            </p:oleObj>
          </a:graphicData>
        </a:graphic>
      </p:graphicFrame>
      <p:sp>
        <p:nvSpPr>
          <p:cNvPr id="9" name="TextBox 8"/>
          <p:cNvSpPr txBox="1"/>
          <p:nvPr/>
        </p:nvSpPr>
        <p:spPr>
          <a:xfrm>
            <a:off x="533400" y="3810000"/>
            <a:ext cx="2362200" cy="2800767"/>
          </a:xfrm>
          <a:prstGeom prst="rect">
            <a:avLst/>
          </a:prstGeom>
          <a:solidFill>
            <a:schemeClr val="accent1">
              <a:lumMod val="40000"/>
              <a:lumOff val="60000"/>
            </a:schemeClr>
          </a:solidFill>
          <a:ln>
            <a:solidFill>
              <a:schemeClr val="accent4">
                <a:lumMod val="75000"/>
              </a:schemeClr>
            </a:solidFill>
          </a:ln>
        </p:spPr>
        <p:txBody>
          <a:bodyPr wrap="square" rtlCol="0">
            <a:spAutoFit/>
          </a:bodyPr>
          <a:lstStyle/>
          <a:p>
            <a:r>
              <a:rPr lang="en-US" sz="3200" dirty="0" smtClean="0"/>
              <a:t>So, our zeros are at </a:t>
            </a:r>
          </a:p>
          <a:p>
            <a:endParaRPr lang="en-US" sz="3200" dirty="0" smtClean="0"/>
          </a:p>
          <a:p>
            <a:r>
              <a:rPr lang="en-US" sz="4800" dirty="0" smtClean="0"/>
              <a:t>3 or -1</a:t>
            </a:r>
            <a:endParaRPr lang="en-US" sz="4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172"/>
                                        </p:tgtEl>
                                        <p:attrNameLst>
                                          <p:attrName>style.visibility</p:attrName>
                                        </p:attrNameLst>
                                      </p:cBhvr>
                                      <p:to>
                                        <p:strVal val="visible"/>
                                      </p:to>
                                    </p:set>
                                    <p:animEffect transition="in" filter="dissolve">
                                      <p:cBhvr>
                                        <p:cTn id="12" dur="500"/>
                                        <p:tgtEl>
                                          <p:spTgt spid="717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7173"/>
                                        </p:tgtEl>
                                        <p:attrNameLst>
                                          <p:attrName>style.visibility</p:attrName>
                                        </p:attrNameLst>
                                      </p:cBhvr>
                                      <p:to>
                                        <p:strVal val="visible"/>
                                      </p:to>
                                    </p:set>
                                    <p:animEffect transition="in" filter="dissolve">
                                      <p:cBhvr>
                                        <p:cTn id="17" dur="500"/>
                                        <p:tgtEl>
                                          <p:spTgt spid="7173"/>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7174"/>
                                        </p:tgtEl>
                                        <p:attrNameLst>
                                          <p:attrName>style.visibility</p:attrName>
                                        </p:attrNameLst>
                                      </p:cBhvr>
                                      <p:to>
                                        <p:strVal val="visible"/>
                                      </p:to>
                                    </p:set>
                                    <p:animEffect transition="in" filter="dissolve">
                                      <p:cBhvr>
                                        <p:cTn id="22" dur="500"/>
                                        <p:tgtEl>
                                          <p:spTgt spid="7174"/>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slide(fromBottom)">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Example: Finding the vertex</a:t>
            </a:r>
            <a:endParaRPr lang="en-US" dirty="0"/>
          </a:p>
        </p:txBody>
      </p:sp>
      <p:sp>
        <p:nvSpPr>
          <p:cNvPr id="3" name="Text Placeholder 2"/>
          <p:cNvSpPr>
            <a:spLocks noGrp="1"/>
          </p:cNvSpPr>
          <p:nvPr>
            <p:ph type="body" sz="quarter" idx="10"/>
          </p:nvPr>
        </p:nvSpPr>
        <p:spPr>
          <a:xfrm>
            <a:off x="381000" y="2514600"/>
            <a:ext cx="8382000" cy="984885"/>
          </a:xfrm>
        </p:spPr>
        <p:txBody>
          <a:bodyPr/>
          <a:lstStyle/>
          <a:p>
            <a:r>
              <a:rPr lang="en-US" dirty="0" smtClean="0"/>
              <a:t>This is easy to do, since we’re given vertex form:</a:t>
            </a:r>
          </a:p>
          <a:p>
            <a:r>
              <a:rPr lang="en-US" dirty="0" smtClean="0"/>
              <a:t>The vertex is (h, k)</a:t>
            </a:r>
          </a:p>
        </p:txBody>
      </p:sp>
      <p:graphicFrame>
        <p:nvGraphicFramePr>
          <p:cNvPr id="7170" name="Object 2"/>
          <p:cNvGraphicFramePr>
            <a:graphicFrameLocks noChangeAspect="1"/>
          </p:cNvGraphicFramePr>
          <p:nvPr/>
        </p:nvGraphicFramePr>
        <p:xfrm>
          <a:off x="2743200" y="1447800"/>
          <a:ext cx="3733800" cy="862013"/>
        </p:xfrm>
        <a:graphic>
          <a:graphicData uri="http://schemas.openxmlformats.org/presentationml/2006/ole">
            <p:oleObj spid="_x0000_s9218" name="Equation" r:id="rId3" imgW="990360" imgH="228600" progId="Equation.DSMT4">
              <p:embed/>
            </p:oleObj>
          </a:graphicData>
        </a:graphic>
      </p:graphicFrame>
      <p:graphicFrame>
        <p:nvGraphicFramePr>
          <p:cNvPr id="7172" name="Object 4"/>
          <p:cNvGraphicFramePr>
            <a:graphicFrameLocks noChangeAspect="1"/>
          </p:cNvGraphicFramePr>
          <p:nvPr/>
        </p:nvGraphicFramePr>
        <p:xfrm>
          <a:off x="3657600" y="3886200"/>
          <a:ext cx="3514725" cy="762000"/>
        </p:xfrm>
        <a:graphic>
          <a:graphicData uri="http://schemas.openxmlformats.org/presentationml/2006/ole">
            <p:oleObj spid="_x0000_s9220" name="Equation" r:id="rId4" imgW="1054080" imgH="228600" progId="Equation.DSMT4">
              <p:embed/>
            </p:oleObj>
          </a:graphicData>
        </a:graphic>
      </p:graphicFrame>
      <p:graphicFrame>
        <p:nvGraphicFramePr>
          <p:cNvPr id="7173" name="Object 5"/>
          <p:cNvGraphicFramePr>
            <a:graphicFrameLocks noChangeAspect="1"/>
          </p:cNvGraphicFramePr>
          <p:nvPr/>
        </p:nvGraphicFramePr>
        <p:xfrm>
          <a:off x="3505200" y="4648200"/>
          <a:ext cx="5418138" cy="676275"/>
        </p:xfrm>
        <a:graphic>
          <a:graphicData uri="http://schemas.openxmlformats.org/presentationml/2006/ole">
            <p:oleObj spid="_x0000_s9221" name="Equation" r:id="rId5" imgW="1625400" imgH="203040" progId="Equation.DSMT4">
              <p:embed/>
            </p:oleObj>
          </a:graphicData>
        </a:graphic>
      </p:graphicFrame>
      <p:graphicFrame>
        <p:nvGraphicFramePr>
          <p:cNvPr id="7174" name="Object 6"/>
          <p:cNvGraphicFramePr>
            <a:graphicFrameLocks noChangeAspect="1"/>
          </p:cNvGraphicFramePr>
          <p:nvPr/>
        </p:nvGraphicFramePr>
        <p:xfrm>
          <a:off x="3602038" y="5527675"/>
          <a:ext cx="1439862" cy="593725"/>
        </p:xfrm>
        <a:graphic>
          <a:graphicData uri="http://schemas.openxmlformats.org/presentationml/2006/ole">
            <p:oleObj spid="_x0000_s9222" name="Equation" r:id="rId6" imgW="431640" imgH="177480" progId="Equation.DSMT4">
              <p:embed/>
            </p:oleObj>
          </a:graphicData>
        </a:graphic>
      </p:graphicFrame>
      <p:sp>
        <p:nvSpPr>
          <p:cNvPr id="9" name="TextBox 8"/>
          <p:cNvSpPr txBox="1"/>
          <p:nvPr/>
        </p:nvSpPr>
        <p:spPr>
          <a:xfrm>
            <a:off x="685800" y="3810000"/>
            <a:ext cx="2209800" cy="2308324"/>
          </a:xfrm>
          <a:prstGeom prst="rect">
            <a:avLst/>
          </a:prstGeom>
          <a:solidFill>
            <a:schemeClr val="accent1">
              <a:lumMod val="40000"/>
              <a:lumOff val="60000"/>
            </a:schemeClr>
          </a:solidFill>
          <a:ln>
            <a:solidFill>
              <a:schemeClr val="accent4">
                <a:lumMod val="75000"/>
              </a:schemeClr>
            </a:solidFill>
          </a:ln>
        </p:spPr>
        <p:txBody>
          <a:bodyPr wrap="square" rtlCol="0">
            <a:spAutoFit/>
          </a:bodyPr>
          <a:lstStyle/>
          <a:p>
            <a:r>
              <a:rPr lang="en-US" sz="3200" dirty="0" smtClean="0"/>
              <a:t>So, our vertex is</a:t>
            </a:r>
          </a:p>
          <a:p>
            <a:endParaRPr lang="en-US" sz="3200" dirty="0" smtClean="0"/>
          </a:p>
          <a:p>
            <a:r>
              <a:rPr lang="en-US" sz="4800" dirty="0" smtClean="0"/>
              <a:t>(1, -8)</a:t>
            </a:r>
            <a:endParaRPr lang="en-US" sz="4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172"/>
                                        </p:tgtEl>
                                        <p:attrNameLst>
                                          <p:attrName>style.visibility</p:attrName>
                                        </p:attrNameLst>
                                      </p:cBhvr>
                                      <p:to>
                                        <p:strVal val="visible"/>
                                      </p:to>
                                    </p:set>
                                    <p:animEffect transition="in" filter="dissolve">
                                      <p:cBhvr>
                                        <p:cTn id="7" dur="500"/>
                                        <p:tgtEl>
                                          <p:spTgt spid="717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173"/>
                                        </p:tgtEl>
                                        <p:attrNameLst>
                                          <p:attrName>style.visibility</p:attrName>
                                        </p:attrNameLst>
                                      </p:cBhvr>
                                      <p:to>
                                        <p:strVal val="visible"/>
                                      </p:to>
                                    </p:set>
                                    <p:animEffect transition="in" filter="dissolve">
                                      <p:cBhvr>
                                        <p:cTn id="12" dur="500"/>
                                        <p:tgtEl>
                                          <p:spTgt spid="717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7174"/>
                                        </p:tgtEl>
                                        <p:attrNameLst>
                                          <p:attrName>style.visibility</p:attrName>
                                        </p:attrNameLst>
                                      </p:cBhvr>
                                      <p:to>
                                        <p:strVal val="visible"/>
                                      </p:to>
                                    </p:set>
                                    <p:animEffect transition="in" filter="dissolve">
                                      <p:cBhvr>
                                        <p:cTn id="17" dur="500"/>
                                        <p:tgtEl>
                                          <p:spTgt spid="7174"/>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slide(fromBottom)">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normAutofit fontScale="90000"/>
          </a:bodyPr>
          <a:lstStyle/>
          <a:p>
            <a:pPr algn="ctr"/>
            <a:r>
              <a:rPr lang="en-US" sz="4000" dirty="0" smtClean="0"/>
              <a:t>Example: Determine how the graph opens</a:t>
            </a:r>
            <a:endParaRPr lang="en-US" sz="4000" dirty="0"/>
          </a:p>
        </p:txBody>
      </p:sp>
      <p:sp>
        <p:nvSpPr>
          <p:cNvPr id="3" name="Text Placeholder 2"/>
          <p:cNvSpPr>
            <a:spLocks noGrp="1"/>
          </p:cNvSpPr>
          <p:nvPr>
            <p:ph type="body" sz="quarter" idx="10"/>
          </p:nvPr>
        </p:nvSpPr>
        <p:spPr>
          <a:xfrm>
            <a:off x="381000" y="2514600"/>
            <a:ext cx="8382000" cy="1428083"/>
          </a:xfrm>
        </p:spPr>
        <p:txBody>
          <a:bodyPr/>
          <a:lstStyle/>
          <a:p>
            <a:r>
              <a:rPr lang="en-US" dirty="0" smtClean="0"/>
              <a:t>To the opening direction, just look at the number in front.</a:t>
            </a:r>
          </a:p>
          <a:p>
            <a:r>
              <a:rPr lang="en-US" dirty="0" smtClean="0"/>
              <a:t>In this case it’s a 2 (positive)</a:t>
            </a:r>
          </a:p>
        </p:txBody>
      </p:sp>
      <p:graphicFrame>
        <p:nvGraphicFramePr>
          <p:cNvPr id="7170" name="Object 2"/>
          <p:cNvGraphicFramePr>
            <a:graphicFrameLocks noChangeAspect="1"/>
          </p:cNvGraphicFramePr>
          <p:nvPr/>
        </p:nvGraphicFramePr>
        <p:xfrm>
          <a:off x="2743200" y="1447800"/>
          <a:ext cx="3733800" cy="862013"/>
        </p:xfrm>
        <a:graphic>
          <a:graphicData uri="http://schemas.openxmlformats.org/presentationml/2006/ole">
            <p:oleObj spid="_x0000_s10242" name="Equation" r:id="rId3" imgW="990360" imgH="228600" progId="Equation.DSMT4">
              <p:embed/>
            </p:oleObj>
          </a:graphicData>
        </a:graphic>
      </p:graphicFrame>
      <p:sp>
        <p:nvSpPr>
          <p:cNvPr id="9" name="TextBox 8"/>
          <p:cNvSpPr txBox="1"/>
          <p:nvPr/>
        </p:nvSpPr>
        <p:spPr>
          <a:xfrm>
            <a:off x="3276600" y="4114800"/>
            <a:ext cx="2209800" cy="2062103"/>
          </a:xfrm>
          <a:prstGeom prst="rect">
            <a:avLst/>
          </a:prstGeom>
          <a:solidFill>
            <a:schemeClr val="accent1">
              <a:lumMod val="40000"/>
              <a:lumOff val="60000"/>
            </a:schemeClr>
          </a:solidFill>
          <a:ln>
            <a:solidFill>
              <a:schemeClr val="accent4">
                <a:lumMod val="75000"/>
              </a:schemeClr>
            </a:solidFill>
          </a:ln>
        </p:spPr>
        <p:txBody>
          <a:bodyPr wrap="square" rtlCol="0">
            <a:spAutoFit/>
          </a:bodyPr>
          <a:lstStyle/>
          <a:p>
            <a:r>
              <a:rPr lang="en-US" sz="3200" dirty="0" smtClean="0"/>
              <a:t>So, our graph opens </a:t>
            </a:r>
          </a:p>
          <a:p>
            <a:r>
              <a:rPr lang="en-US" sz="3200" dirty="0" smtClean="0"/>
              <a:t>UPWARD</a:t>
            </a:r>
            <a:endParaRPr lang="en-US" sz="4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lide(fromBottom)">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07996"/>
          </a:xfrm>
        </p:spPr>
        <p:txBody>
          <a:bodyPr>
            <a:normAutofit fontScale="90000"/>
          </a:bodyPr>
          <a:lstStyle/>
          <a:p>
            <a:pPr algn="ctr"/>
            <a:r>
              <a:rPr lang="en-US" sz="4000" dirty="0" smtClean="0"/>
              <a:t>Example: Determine the max/min value of the function</a:t>
            </a:r>
            <a:endParaRPr lang="en-US" sz="4000" dirty="0"/>
          </a:p>
        </p:txBody>
      </p:sp>
      <p:sp>
        <p:nvSpPr>
          <p:cNvPr id="3" name="Text Placeholder 2"/>
          <p:cNvSpPr>
            <a:spLocks noGrp="1"/>
          </p:cNvSpPr>
          <p:nvPr>
            <p:ph type="body" sz="quarter" idx="10"/>
          </p:nvPr>
        </p:nvSpPr>
        <p:spPr>
          <a:xfrm>
            <a:off x="381000" y="2514600"/>
            <a:ext cx="8382000" cy="1428083"/>
          </a:xfrm>
        </p:spPr>
        <p:txBody>
          <a:bodyPr/>
          <a:lstStyle/>
          <a:p>
            <a:r>
              <a:rPr lang="en-US" dirty="0" smtClean="0"/>
              <a:t>In this case, since the graph opens UPWARD, we have a minimum</a:t>
            </a:r>
          </a:p>
          <a:p>
            <a:r>
              <a:rPr lang="en-US" dirty="0" smtClean="0"/>
              <a:t>It occurs at the vertex (which is at (1, -8)</a:t>
            </a:r>
          </a:p>
        </p:txBody>
      </p:sp>
      <p:graphicFrame>
        <p:nvGraphicFramePr>
          <p:cNvPr id="7170" name="Object 2"/>
          <p:cNvGraphicFramePr>
            <a:graphicFrameLocks noChangeAspect="1"/>
          </p:cNvGraphicFramePr>
          <p:nvPr/>
        </p:nvGraphicFramePr>
        <p:xfrm>
          <a:off x="2743200" y="1447800"/>
          <a:ext cx="3733800" cy="862013"/>
        </p:xfrm>
        <a:graphic>
          <a:graphicData uri="http://schemas.openxmlformats.org/presentationml/2006/ole">
            <p:oleObj spid="_x0000_s11266" name="Equation" r:id="rId3" imgW="990360" imgH="228600" progId="Equation.DSMT4">
              <p:embed/>
            </p:oleObj>
          </a:graphicData>
        </a:graphic>
      </p:graphicFrame>
      <p:sp>
        <p:nvSpPr>
          <p:cNvPr id="9" name="TextBox 8"/>
          <p:cNvSpPr txBox="1"/>
          <p:nvPr/>
        </p:nvSpPr>
        <p:spPr>
          <a:xfrm>
            <a:off x="3048000" y="4191000"/>
            <a:ext cx="3048000" cy="2062103"/>
          </a:xfrm>
          <a:prstGeom prst="rect">
            <a:avLst/>
          </a:prstGeom>
          <a:solidFill>
            <a:schemeClr val="accent1">
              <a:lumMod val="40000"/>
              <a:lumOff val="60000"/>
            </a:schemeClr>
          </a:solidFill>
          <a:ln>
            <a:solidFill>
              <a:schemeClr val="accent4">
                <a:lumMod val="75000"/>
              </a:schemeClr>
            </a:solidFill>
          </a:ln>
        </p:spPr>
        <p:txBody>
          <a:bodyPr wrap="square" rtlCol="0">
            <a:spAutoFit/>
          </a:bodyPr>
          <a:lstStyle/>
          <a:p>
            <a:r>
              <a:rPr lang="en-US" sz="3200" dirty="0" smtClean="0"/>
              <a:t>So, our function has a minimum value of -8</a:t>
            </a:r>
            <a:endParaRPr lang="en-US" sz="4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lide(fromBottom)">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The final graph with our information </a:t>
            </a:r>
            <a:endParaRPr lang="en-US" dirty="0"/>
          </a:p>
        </p:txBody>
      </p:sp>
      <p:sp>
        <p:nvSpPr>
          <p:cNvPr id="5" name="Text Placeholder 4"/>
          <p:cNvSpPr txBox="1">
            <a:spLocks noGrp="1"/>
          </p:cNvSpPr>
          <p:nvPr>
            <p:ph type="body" sz="quarter" idx="10"/>
          </p:nvPr>
        </p:nvSpPr>
        <p:spPr>
          <a:xfrm>
            <a:off x="609600" y="1524000"/>
            <a:ext cx="1676400" cy="705321"/>
          </a:xfrm>
          <a:prstGeom prst="rect">
            <a:avLst/>
          </a:prstGeom>
          <a:solidFill>
            <a:schemeClr val="accent1">
              <a:lumMod val="40000"/>
              <a:lumOff val="60000"/>
            </a:schemeClr>
          </a:solidFill>
          <a:ln>
            <a:solidFill>
              <a:schemeClr val="accent4">
                <a:lumMod val="75000"/>
              </a:schemeClr>
            </a:solidFill>
          </a:ln>
        </p:spPr>
        <p:txBody>
          <a:bodyPr wrap="square" rtlCol="0">
            <a:spAutoFit/>
          </a:bodyPr>
          <a:lstStyle/>
          <a:p>
            <a:pPr>
              <a:buNone/>
            </a:pPr>
            <a:r>
              <a:rPr lang="en-US" sz="2000" dirty="0" smtClean="0"/>
              <a:t>Y intercept</a:t>
            </a:r>
          </a:p>
          <a:p>
            <a:pPr>
              <a:buNone/>
            </a:pPr>
            <a:r>
              <a:rPr lang="en-US" sz="2000" dirty="0" smtClean="0"/>
              <a:t>(0, -6)</a:t>
            </a:r>
            <a:endParaRPr lang="en-US" sz="2000" dirty="0"/>
          </a:p>
        </p:txBody>
      </p:sp>
      <p:pic>
        <p:nvPicPr>
          <p:cNvPr id="12290" name="Picture 2"/>
          <p:cNvPicPr>
            <a:picLocks noChangeAspect="1" noChangeArrowheads="1"/>
          </p:cNvPicPr>
          <p:nvPr/>
        </p:nvPicPr>
        <p:blipFill>
          <a:blip r:embed="rId2" cstate="print"/>
          <a:srcRect/>
          <a:stretch>
            <a:fillRect/>
          </a:stretch>
        </p:blipFill>
        <p:spPr bwMode="auto">
          <a:xfrm>
            <a:off x="3048000" y="1524000"/>
            <a:ext cx="4973489" cy="4676775"/>
          </a:xfrm>
          <a:prstGeom prst="rect">
            <a:avLst/>
          </a:prstGeom>
          <a:noFill/>
          <a:ln w="9525">
            <a:noFill/>
            <a:miter lim="800000"/>
            <a:headEnd/>
            <a:tailEnd/>
          </a:ln>
          <a:effectLst/>
        </p:spPr>
      </p:pic>
      <p:sp>
        <p:nvSpPr>
          <p:cNvPr id="6" name="TextBox 5"/>
          <p:cNvSpPr txBox="1"/>
          <p:nvPr/>
        </p:nvSpPr>
        <p:spPr>
          <a:xfrm>
            <a:off x="457200" y="2286000"/>
            <a:ext cx="2209800" cy="707886"/>
          </a:xfrm>
          <a:prstGeom prst="rect">
            <a:avLst/>
          </a:prstGeom>
          <a:solidFill>
            <a:schemeClr val="accent1">
              <a:lumMod val="40000"/>
              <a:lumOff val="60000"/>
            </a:schemeClr>
          </a:solidFill>
          <a:ln>
            <a:solidFill>
              <a:schemeClr val="accent4">
                <a:lumMod val="75000"/>
              </a:schemeClr>
            </a:solidFill>
          </a:ln>
        </p:spPr>
        <p:txBody>
          <a:bodyPr wrap="square" rtlCol="0">
            <a:spAutoFit/>
          </a:bodyPr>
          <a:lstStyle/>
          <a:p>
            <a:r>
              <a:rPr lang="en-US" sz="2000" dirty="0" smtClean="0"/>
              <a:t>zeros are at</a:t>
            </a:r>
          </a:p>
          <a:p>
            <a:r>
              <a:rPr lang="en-US" sz="2000" dirty="0" smtClean="0"/>
              <a:t>3 or -1</a:t>
            </a:r>
            <a:endParaRPr lang="en-US" sz="2000" dirty="0"/>
          </a:p>
        </p:txBody>
      </p:sp>
      <p:sp>
        <p:nvSpPr>
          <p:cNvPr id="7" name="TextBox 6"/>
          <p:cNvSpPr txBox="1"/>
          <p:nvPr/>
        </p:nvSpPr>
        <p:spPr>
          <a:xfrm>
            <a:off x="457200" y="3200400"/>
            <a:ext cx="2209800" cy="707886"/>
          </a:xfrm>
          <a:prstGeom prst="rect">
            <a:avLst/>
          </a:prstGeom>
          <a:solidFill>
            <a:schemeClr val="accent1">
              <a:lumMod val="40000"/>
              <a:lumOff val="60000"/>
            </a:schemeClr>
          </a:solidFill>
          <a:ln>
            <a:solidFill>
              <a:schemeClr val="accent4">
                <a:lumMod val="75000"/>
              </a:schemeClr>
            </a:solidFill>
          </a:ln>
        </p:spPr>
        <p:txBody>
          <a:bodyPr wrap="square" rtlCol="0">
            <a:spAutoFit/>
          </a:bodyPr>
          <a:lstStyle/>
          <a:p>
            <a:r>
              <a:rPr lang="en-US" sz="2000" dirty="0" smtClean="0"/>
              <a:t>vertex is</a:t>
            </a:r>
          </a:p>
          <a:p>
            <a:r>
              <a:rPr lang="en-US" sz="2000" dirty="0" smtClean="0"/>
              <a:t>(1, -8)</a:t>
            </a:r>
            <a:endParaRPr lang="en-US" sz="2000" dirty="0"/>
          </a:p>
        </p:txBody>
      </p:sp>
      <p:sp>
        <p:nvSpPr>
          <p:cNvPr id="8" name="TextBox 7"/>
          <p:cNvSpPr txBox="1"/>
          <p:nvPr/>
        </p:nvSpPr>
        <p:spPr>
          <a:xfrm>
            <a:off x="533400" y="4114800"/>
            <a:ext cx="2209800" cy="707886"/>
          </a:xfrm>
          <a:prstGeom prst="rect">
            <a:avLst/>
          </a:prstGeom>
          <a:solidFill>
            <a:schemeClr val="accent1">
              <a:lumMod val="40000"/>
              <a:lumOff val="60000"/>
            </a:schemeClr>
          </a:solidFill>
          <a:ln>
            <a:solidFill>
              <a:schemeClr val="accent4">
                <a:lumMod val="75000"/>
              </a:schemeClr>
            </a:solidFill>
          </a:ln>
        </p:spPr>
        <p:txBody>
          <a:bodyPr wrap="square" rtlCol="0">
            <a:spAutoFit/>
          </a:bodyPr>
          <a:lstStyle/>
          <a:p>
            <a:r>
              <a:rPr lang="en-US" sz="2000" dirty="0" smtClean="0"/>
              <a:t>graph opens </a:t>
            </a:r>
          </a:p>
          <a:p>
            <a:r>
              <a:rPr lang="en-US" sz="2000" dirty="0" smtClean="0"/>
              <a:t>UPWARD</a:t>
            </a:r>
            <a:endParaRPr lang="en-US" sz="2000" dirty="0"/>
          </a:p>
        </p:txBody>
      </p:sp>
      <p:sp>
        <p:nvSpPr>
          <p:cNvPr id="9" name="TextBox 8"/>
          <p:cNvSpPr txBox="1"/>
          <p:nvPr/>
        </p:nvSpPr>
        <p:spPr>
          <a:xfrm>
            <a:off x="457200" y="4953000"/>
            <a:ext cx="2209800" cy="1015663"/>
          </a:xfrm>
          <a:prstGeom prst="rect">
            <a:avLst/>
          </a:prstGeom>
          <a:solidFill>
            <a:schemeClr val="accent1">
              <a:lumMod val="40000"/>
              <a:lumOff val="60000"/>
            </a:schemeClr>
          </a:solidFill>
          <a:ln>
            <a:solidFill>
              <a:schemeClr val="accent4">
                <a:lumMod val="75000"/>
              </a:schemeClr>
            </a:solidFill>
          </a:ln>
        </p:spPr>
        <p:txBody>
          <a:bodyPr wrap="square" rtlCol="0">
            <a:spAutoFit/>
          </a:bodyPr>
          <a:lstStyle/>
          <a:p>
            <a:r>
              <a:rPr lang="en-US" sz="2000" dirty="0" smtClean="0"/>
              <a:t>So, our function has a minimum value of -8</a:t>
            </a:r>
            <a:endParaRPr lang="en-US"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lide(fromBottom)">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lide(fromBottom)">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slide(fromBottom)">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slide(fromBottom)">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Quadratic Functions</a:t>
            </a:r>
            <a:endParaRPr lang="en-US" dirty="0"/>
          </a:p>
        </p:txBody>
      </p:sp>
      <p:sp>
        <p:nvSpPr>
          <p:cNvPr id="3" name="Text Placeholder 2"/>
          <p:cNvSpPr>
            <a:spLocks noGrp="1"/>
          </p:cNvSpPr>
          <p:nvPr>
            <p:ph type="body" sz="quarter" idx="10"/>
          </p:nvPr>
        </p:nvSpPr>
        <p:spPr>
          <a:xfrm>
            <a:off x="381000" y="1411553"/>
            <a:ext cx="8382000" cy="4708981"/>
          </a:xfrm>
        </p:spPr>
        <p:txBody>
          <a:bodyPr/>
          <a:lstStyle/>
          <a:p>
            <a:pPr>
              <a:buNone/>
            </a:pPr>
            <a:r>
              <a:rPr lang="en-US" sz="6000" dirty="0" smtClean="0"/>
              <a:t>	A closer look at Quadratic Functions</a:t>
            </a:r>
          </a:p>
          <a:p>
            <a:pPr>
              <a:buNone/>
            </a:pPr>
            <a:r>
              <a:rPr lang="en-US" sz="6000" dirty="0" smtClean="0"/>
              <a:t>	VERTEX FORM</a:t>
            </a:r>
          </a:p>
          <a:p>
            <a:pPr>
              <a:buNone/>
            </a:pPr>
            <a:r>
              <a:rPr lang="en-US" sz="6000" dirty="0" smtClean="0"/>
              <a:t>	STANDARD FORM</a:t>
            </a:r>
          </a:p>
          <a:p>
            <a:pPr>
              <a:buNone/>
            </a:pPr>
            <a:r>
              <a:rPr lang="en-US" sz="6000" dirty="0" smtClean="0"/>
              <a:t>	</a:t>
            </a:r>
            <a:endParaRPr lang="en-US" sz="6000"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a:buNone/>
            </a:pPr>
            <a:r>
              <a:rPr lang="en-US" sz="6000" dirty="0" smtClean="0"/>
              <a:t>Practice Problems</a:t>
            </a:r>
          </a:p>
          <a:p>
            <a:pPr>
              <a:buNone/>
            </a:pPr>
            <a:r>
              <a:rPr lang="en-US" sz="6000" dirty="0" smtClean="0"/>
              <a:t> Graphing Quadratic Functions and Linear Functions</a:t>
            </a:r>
            <a:endParaRPr lang="en-US" sz="6000" dirty="0"/>
          </a:p>
        </p:txBody>
      </p:sp>
      <p:sp>
        <p:nvSpPr>
          <p:cNvPr id="2" name="Title 1"/>
          <p:cNvSpPr>
            <a:spLocks noGrp="1"/>
          </p:cNvSpPr>
          <p:nvPr>
            <p:ph type="title"/>
          </p:nvPr>
        </p:nvSpPr>
        <p:spPr/>
        <p:txBody>
          <a:bodyPr/>
          <a:lstStyle/>
          <a:p>
            <a:r>
              <a:rPr lang="en-US" dirty="0" smtClean="0"/>
              <a:t>Let’s do some problems! </a:t>
            </a:r>
            <a:r>
              <a:rPr lang="en-US" dirty="0" smtClean="0">
                <a:sym typeface="Wingdings" pitchFamily="2" charset="2"/>
              </a:rPr>
              <a:t></a:t>
            </a:r>
            <a:endParaRPr lang="en-US"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We’ll look at the process of converting a quadratic function from </a:t>
            </a:r>
            <a:r>
              <a:rPr lang="en-US" dirty="0" smtClean="0">
                <a:solidFill>
                  <a:srgbClr val="FF0000"/>
                </a:solidFill>
              </a:rPr>
              <a:t>standard form </a:t>
            </a:r>
            <a:r>
              <a:rPr lang="en-US" dirty="0" smtClean="0"/>
              <a:t>to </a:t>
            </a:r>
            <a:r>
              <a:rPr lang="en-US" dirty="0" smtClean="0">
                <a:solidFill>
                  <a:srgbClr val="FF0000"/>
                </a:solidFill>
              </a:rPr>
              <a:t>vertex form</a:t>
            </a:r>
            <a:r>
              <a:rPr lang="en-US" dirty="0" smtClean="0"/>
              <a:t>.</a:t>
            </a:r>
          </a:p>
          <a:p>
            <a:r>
              <a:rPr lang="en-US" dirty="0" smtClean="0"/>
              <a:t>Then, just for kicks, we’ll look at the process for converting a quadratic function from </a:t>
            </a:r>
            <a:r>
              <a:rPr lang="en-US" dirty="0" smtClean="0">
                <a:solidFill>
                  <a:srgbClr val="FF0000"/>
                </a:solidFill>
              </a:rPr>
              <a:t>vertex form </a:t>
            </a:r>
            <a:r>
              <a:rPr lang="en-US" dirty="0" smtClean="0"/>
              <a:t>to </a:t>
            </a:r>
            <a:r>
              <a:rPr lang="en-US" dirty="0" smtClean="0">
                <a:solidFill>
                  <a:srgbClr val="FF0000"/>
                </a:solidFill>
              </a:rPr>
              <a:t>standard form</a:t>
            </a:r>
            <a:r>
              <a:rPr lang="en-US" dirty="0" smtClean="0"/>
              <a:t>.</a:t>
            </a:r>
          </a:p>
          <a:p>
            <a:r>
              <a:rPr lang="en-US" dirty="0" smtClean="0"/>
              <a:t>It has been my experience, that students usually prefer vertex form, especially those students who are good at shifts.</a:t>
            </a:r>
            <a:endParaRPr lang="en-US" dirty="0"/>
          </a:p>
        </p:txBody>
      </p:sp>
      <p:sp>
        <p:nvSpPr>
          <p:cNvPr id="3" name="Title 2"/>
          <p:cNvSpPr>
            <a:spLocks noGrp="1"/>
          </p:cNvSpPr>
          <p:nvPr>
            <p:ph type="title"/>
          </p:nvPr>
        </p:nvSpPr>
        <p:spPr/>
        <p:txBody>
          <a:bodyPr/>
          <a:lstStyle/>
          <a:p>
            <a:pPr algn="ctr"/>
            <a:r>
              <a:rPr lang="en-US" dirty="0" smtClean="0"/>
              <a:t>Overview of the section</a:t>
            </a:r>
            <a:endParaRPr lang="en-US"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138"/>
            <a:ext cx="8229600" cy="4843462"/>
          </a:xfrm>
        </p:spPr>
        <p:txBody>
          <a:bodyPr>
            <a:noAutofit/>
          </a:bodyPr>
          <a:lstStyle/>
          <a:p>
            <a:r>
              <a:rPr lang="en-US" sz="2400" dirty="0" smtClean="0"/>
              <a:t>A couple of thoughts:</a:t>
            </a:r>
          </a:p>
          <a:p>
            <a:pPr lvl="1"/>
            <a:r>
              <a:rPr lang="en-US" sz="2400" dirty="0" smtClean="0"/>
              <a:t>If the graph of the parabola crosses the x axis at ONLY one point, that point is the vertex.</a:t>
            </a:r>
          </a:p>
          <a:p>
            <a:pPr lvl="1"/>
            <a:r>
              <a:rPr lang="en-US" sz="2400" dirty="0" smtClean="0"/>
              <a:t>If the graph of the parabola crosses the x axis at 2 points, the vertex falls in the middle of these two x values.</a:t>
            </a:r>
          </a:p>
          <a:p>
            <a:pPr lvl="2"/>
            <a:r>
              <a:rPr lang="en-US" sz="2400" dirty="0" smtClean="0"/>
              <a:t>In this case, we can find the zeros, then “average them” to determine the x value of the vertex.</a:t>
            </a:r>
          </a:p>
          <a:p>
            <a:pPr lvl="1"/>
            <a:r>
              <a:rPr lang="en-US" sz="2400" dirty="0" smtClean="0"/>
              <a:t>If there are no zeros, YIKES…finding the vertex in this case is a bit tougher.</a:t>
            </a:r>
            <a:endParaRPr lang="en-US" sz="2400" dirty="0"/>
          </a:p>
        </p:txBody>
      </p:sp>
      <p:sp>
        <p:nvSpPr>
          <p:cNvPr id="3" name="Title 2"/>
          <p:cNvSpPr>
            <a:spLocks noGrp="1"/>
          </p:cNvSpPr>
          <p:nvPr>
            <p:ph type="title"/>
          </p:nvPr>
        </p:nvSpPr>
        <p:spPr/>
        <p:txBody>
          <a:bodyPr>
            <a:normAutofit fontScale="90000"/>
          </a:bodyPr>
          <a:lstStyle/>
          <a:p>
            <a:pPr algn="ctr"/>
            <a:r>
              <a:rPr lang="en-US" sz="4400" dirty="0" smtClean="0"/>
              <a:t>Finding the Vertex from Standard Form</a:t>
            </a:r>
            <a:endParaRPr lang="en-US" sz="4400" dirty="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Although it’s not one of my favorite mathematical ideas, there is a “formula” that allows us to locate the vertex, if we have a quadratic function in standard form.</a:t>
            </a:r>
          </a:p>
          <a:p>
            <a:endParaRPr lang="en-US" dirty="0" smtClean="0"/>
          </a:p>
          <a:p>
            <a:r>
              <a:rPr lang="en-US" dirty="0" smtClean="0"/>
              <a:t>Recall that standard form is:</a:t>
            </a:r>
          </a:p>
          <a:p>
            <a:pPr lvl="1"/>
            <a:r>
              <a:rPr lang="en-US" dirty="0" smtClean="0"/>
              <a:t>The vertex is located at the point </a:t>
            </a:r>
            <a:endParaRPr lang="en-US" dirty="0"/>
          </a:p>
        </p:txBody>
      </p:sp>
      <p:sp>
        <p:nvSpPr>
          <p:cNvPr id="3" name="Title 2"/>
          <p:cNvSpPr>
            <a:spLocks noGrp="1"/>
          </p:cNvSpPr>
          <p:nvPr>
            <p:ph type="title"/>
          </p:nvPr>
        </p:nvSpPr>
        <p:spPr/>
        <p:txBody>
          <a:bodyPr>
            <a:normAutofit fontScale="90000"/>
          </a:bodyPr>
          <a:lstStyle/>
          <a:p>
            <a:pPr algn="ctr"/>
            <a:r>
              <a:rPr lang="en-US" dirty="0" smtClean="0"/>
              <a:t>Finding vertex </a:t>
            </a:r>
            <a:br>
              <a:rPr lang="en-US" dirty="0" smtClean="0"/>
            </a:br>
            <a:r>
              <a:rPr lang="en-US" dirty="0" smtClean="0"/>
              <a:t>(given standard form)</a:t>
            </a:r>
            <a:endParaRPr lang="en-US" dirty="0"/>
          </a:p>
        </p:txBody>
      </p:sp>
      <p:graphicFrame>
        <p:nvGraphicFramePr>
          <p:cNvPr id="4" name="Object 3"/>
          <p:cNvGraphicFramePr>
            <a:graphicFrameLocks noChangeAspect="1"/>
          </p:cNvGraphicFramePr>
          <p:nvPr/>
        </p:nvGraphicFramePr>
        <p:xfrm>
          <a:off x="5715000" y="3657600"/>
          <a:ext cx="2387600" cy="457200"/>
        </p:xfrm>
        <a:graphic>
          <a:graphicData uri="http://schemas.openxmlformats.org/presentationml/2006/ole">
            <p:oleObj spid="_x0000_s46082" name="Equation" r:id="rId3" imgW="1193760" imgH="228600" progId="Equation.DSMT4">
              <p:embed/>
            </p:oleObj>
          </a:graphicData>
        </a:graphic>
      </p:graphicFrame>
      <p:graphicFrame>
        <p:nvGraphicFramePr>
          <p:cNvPr id="5" name="Object 4"/>
          <p:cNvGraphicFramePr>
            <a:graphicFrameLocks noChangeAspect="1"/>
          </p:cNvGraphicFramePr>
          <p:nvPr/>
        </p:nvGraphicFramePr>
        <p:xfrm>
          <a:off x="3505200" y="4648200"/>
          <a:ext cx="1676400" cy="685800"/>
        </p:xfrm>
        <a:graphic>
          <a:graphicData uri="http://schemas.openxmlformats.org/presentationml/2006/ole">
            <p:oleObj spid="_x0000_s46083" name="Equation" r:id="rId4" imgW="1117440" imgH="457200" progId="Equation.DSMT4">
              <p:embed/>
            </p:oleObj>
          </a:graphicData>
        </a:graphic>
      </p:graphicFrame>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2"/>
          <p:cNvGraphicFramePr>
            <a:graphicFrameLocks noChangeAspect="1"/>
          </p:cNvGraphicFramePr>
          <p:nvPr>
            <p:ph idx="1"/>
          </p:nvPr>
        </p:nvGraphicFramePr>
        <p:xfrm>
          <a:off x="5943600" y="2133600"/>
          <a:ext cx="1490663" cy="609600"/>
        </p:xfrm>
        <a:graphic>
          <a:graphicData uri="http://schemas.openxmlformats.org/presentationml/2006/ole">
            <p:oleObj spid="_x0000_s47106" name="Equation" r:id="rId3" imgW="1117440" imgH="457200" progId="Equation.DSMT4">
              <p:embed/>
            </p:oleObj>
          </a:graphicData>
        </a:graphic>
      </p:graphicFrame>
      <p:sp>
        <p:nvSpPr>
          <p:cNvPr id="3" name="Title 2"/>
          <p:cNvSpPr>
            <a:spLocks noGrp="1"/>
          </p:cNvSpPr>
          <p:nvPr>
            <p:ph type="title"/>
          </p:nvPr>
        </p:nvSpPr>
        <p:spPr/>
        <p:txBody>
          <a:bodyPr>
            <a:normAutofit fontScale="90000"/>
          </a:bodyPr>
          <a:lstStyle/>
          <a:p>
            <a:pPr algn="ctr"/>
            <a:r>
              <a:rPr lang="en-US" dirty="0" smtClean="0"/>
              <a:t>Breaking down that last formula</a:t>
            </a:r>
            <a:endParaRPr lang="en-US" dirty="0"/>
          </a:p>
        </p:txBody>
      </p:sp>
      <p:graphicFrame>
        <p:nvGraphicFramePr>
          <p:cNvPr id="2051" name="Object 3"/>
          <p:cNvGraphicFramePr>
            <a:graphicFrameLocks noChangeAspect="1"/>
          </p:cNvGraphicFramePr>
          <p:nvPr/>
        </p:nvGraphicFramePr>
        <p:xfrm>
          <a:off x="5562600" y="1371600"/>
          <a:ext cx="2387600" cy="457200"/>
        </p:xfrm>
        <a:graphic>
          <a:graphicData uri="http://schemas.openxmlformats.org/presentationml/2006/ole">
            <p:oleObj spid="_x0000_s47107" name="Equation" r:id="rId4" imgW="1193760" imgH="228600" progId="Equation.DSMT4">
              <p:embed/>
            </p:oleObj>
          </a:graphicData>
        </a:graphic>
      </p:graphicFrame>
      <p:sp>
        <p:nvSpPr>
          <p:cNvPr id="6" name="TextBox 5"/>
          <p:cNvSpPr txBox="1"/>
          <p:nvPr/>
        </p:nvSpPr>
        <p:spPr>
          <a:xfrm>
            <a:off x="990600" y="1447800"/>
            <a:ext cx="4724400" cy="3139321"/>
          </a:xfrm>
          <a:prstGeom prst="rect">
            <a:avLst/>
          </a:prstGeom>
          <a:noFill/>
        </p:spPr>
        <p:txBody>
          <a:bodyPr wrap="square" rtlCol="0">
            <a:spAutoFit/>
          </a:bodyPr>
          <a:lstStyle/>
          <a:p>
            <a:r>
              <a:rPr lang="en-US" dirty="0" smtClean="0"/>
              <a:t>The general form:</a:t>
            </a:r>
          </a:p>
          <a:p>
            <a:endParaRPr lang="en-US" dirty="0" smtClean="0"/>
          </a:p>
          <a:p>
            <a:endParaRPr lang="en-US" dirty="0" smtClean="0"/>
          </a:p>
          <a:p>
            <a:r>
              <a:rPr lang="en-US" dirty="0" smtClean="0"/>
              <a:t>The formula for vertex:</a:t>
            </a:r>
          </a:p>
          <a:p>
            <a:endParaRPr lang="en-US" dirty="0" smtClean="0"/>
          </a:p>
          <a:p>
            <a:endParaRPr lang="en-US" dirty="0" smtClean="0"/>
          </a:p>
          <a:p>
            <a:r>
              <a:rPr lang="en-US" dirty="0" smtClean="0"/>
              <a:t>To find the x coordinate of the vertex:</a:t>
            </a:r>
          </a:p>
          <a:p>
            <a:endParaRPr lang="en-US" dirty="0" smtClean="0"/>
          </a:p>
          <a:p>
            <a:endParaRPr lang="en-US" dirty="0" smtClean="0"/>
          </a:p>
          <a:p>
            <a:endParaRPr lang="en-US" dirty="0" smtClean="0"/>
          </a:p>
          <a:p>
            <a:r>
              <a:rPr lang="en-US" dirty="0" smtClean="0"/>
              <a:t>To find the y coordinate of the vertex</a:t>
            </a:r>
            <a:endParaRPr lang="en-US" dirty="0"/>
          </a:p>
        </p:txBody>
      </p:sp>
      <p:graphicFrame>
        <p:nvGraphicFramePr>
          <p:cNvPr id="7" name="Object 6"/>
          <p:cNvGraphicFramePr>
            <a:graphicFrameLocks noChangeAspect="1"/>
          </p:cNvGraphicFramePr>
          <p:nvPr/>
        </p:nvGraphicFramePr>
        <p:xfrm>
          <a:off x="6172200" y="2971800"/>
          <a:ext cx="996950" cy="686788"/>
        </p:xfrm>
        <a:graphic>
          <a:graphicData uri="http://schemas.openxmlformats.org/presentationml/2006/ole">
            <p:oleObj spid="_x0000_s47108" name="Equation" r:id="rId5" imgW="571320" imgH="393480" progId="Equation.DSMT4">
              <p:embed/>
            </p:oleObj>
          </a:graphicData>
        </a:graphic>
      </p:graphicFrame>
      <p:sp>
        <p:nvSpPr>
          <p:cNvPr id="9" name="TextBox 8"/>
          <p:cNvSpPr txBox="1"/>
          <p:nvPr/>
        </p:nvSpPr>
        <p:spPr>
          <a:xfrm>
            <a:off x="6324600" y="4114800"/>
            <a:ext cx="2209800" cy="1477328"/>
          </a:xfrm>
          <a:prstGeom prst="rect">
            <a:avLst/>
          </a:prstGeom>
          <a:solidFill>
            <a:schemeClr val="accent1">
              <a:alpha val="49000"/>
            </a:schemeClr>
          </a:solidFill>
          <a:ln>
            <a:solidFill>
              <a:schemeClr val="accent2">
                <a:lumMod val="60000"/>
                <a:lumOff val="40000"/>
              </a:schemeClr>
            </a:solidFill>
          </a:ln>
        </p:spPr>
        <p:txBody>
          <a:bodyPr wrap="square" rtlCol="0">
            <a:spAutoFit/>
          </a:bodyPr>
          <a:lstStyle/>
          <a:p>
            <a:r>
              <a:rPr lang="en-US" dirty="0" smtClean="0"/>
              <a:t>Plug the above x value into the function, and get a y value to go along with it</a:t>
            </a:r>
            <a:endParaRPr lang="en-US" dirty="0"/>
          </a:p>
        </p:txBody>
      </p:sp>
      <p:cxnSp>
        <p:nvCxnSpPr>
          <p:cNvPr id="15" name="Straight Arrow Connector 14"/>
          <p:cNvCxnSpPr/>
          <p:nvPr/>
        </p:nvCxnSpPr>
        <p:spPr>
          <a:xfrm>
            <a:off x="3200400" y="1600200"/>
            <a:ext cx="2286000"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3657600" y="2438400"/>
            <a:ext cx="228600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4495800" y="3429000"/>
            <a:ext cx="1600200" cy="3048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4495800" y="4800600"/>
            <a:ext cx="1752600"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33400" y="1295400"/>
            <a:ext cx="4724400" cy="4154984"/>
          </a:xfrm>
          <a:prstGeom prst="rect">
            <a:avLst/>
          </a:prstGeom>
          <a:noFill/>
        </p:spPr>
        <p:txBody>
          <a:bodyPr wrap="square" rtlCol="0">
            <a:spAutoFit/>
          </a:bodyPr>
          <a:lstStyle/>
          <a:p>
            <a:r>
              <a:rPr lang="en-US" sz="2400" dirty="0" smtClean="0">
                <a:solidFill>
                  <a:schemeClr val="bg1"/>
                </a:solidFill>
              </a:rPr>
              <a:t>The general form:</a:t>
            </a:r>
          </a:p>
          <a:p>
            <a:endParaRPr lang="en-US" sz="2400" dirty="0" smtClean="0">
              <a:solidFill>
                <a:schemeClr val="bg1"/>
              </a:solidFill>
            </a:endParaRPr>
          </a:p>
          <a:p>
            <a:endParaRPr lang="en-US" sz="2400" dirty="0" smtClean="0">
              <a:solidFill>
                <a:schemeClr val="bg1"/>
              </a:solidFill>
            </a:endParaRPr>
          </a:p>
          <a:p>
            <a:r>
              <a:rPr lang="en-US" sz="2400" dirty="0" smtClean="0">
                <a:solidFill>
                  <a:schemeClr val="bg1"/>
                </a:solidFill>
              </a:rPr>
              <a:t>The formula for vertex:</a:t>
            </a:r>
          </a:p>
          <a:p>
            <a:endParaRPr lang="en-US" sz="2400" dirty="0" smtClean="0">
              <a:solidFill>
                <a:schemeClr val="bg1"/>
              </a:solidFill>
            </a:endParaRPr>
          </a:p>
          <a:p>
            <a:endParaRPr lang="en-US" sz="2400" dirty="0" smtClean="0">
              <a:solidFill>
                <a:schemeClr val="bg1"/>
              </a:solidFill>
            </a:endParaRPr>
          </a:p>
          <a:p>
            <a:r>
              <a:rPr lang="en-US" sz="2400" dirty="0" smtClean="0">
                <a:solidFill>
                  <a:schemeClr val="bg1"/>
                </a:solidFill>
              </a:rPr>
              <a:t>To find the x coordinate of the vertex:</a:t>
            </a:r>
          </a:p>
          <a:p>
            <a:endParaRPr lang="en-US" sz="2400" dirty="0" smtClean="0">
              <a:solidFill>
                <a:schemeClr val="bg1"/>
              </a:solidFill>
            </a:endParaRPr>
          </a:p>
          <a:p>
            <a:r>
              <a:rPr lang="en-US" sz="2400" dirty="0" smtClean="0">
                <a:solidFill>
                  <a:schemeClr val="bg1"/>
                </a:solidFill>
              </a:rPr>
              <a:t>To find the y coordinate of vertex</a:t>
            </a:r>
            <a:endParaRPr lang="en-US" sz="2400" dirty="0">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additive="base">
                                        <p:cTn id="7" dur="500" fill="hold"/>
                                        <p:tgtEl>
                                          <p:spTgt spid="2051"/>
                                        </p:tgtEl>
                                        <p:attrNameLst>
                                          <p:attrName>ppt_x</p:attrName>
                                        </p:attrNameLst>
                                      </p:cBhvr>
                                      <p:tavLst>
                                        <p:tav tm="0">
                                          <p:val>
                                            <p:strVal val="#ppt_x"/>
                                          </p:val>
                                        </p:tav>
                                        <p:tav tm="100000">
                                          <p:val>
                                            <p:strVal val="#ppt_x"/>
                                          </p:val>
                                        </p:tav>
                                      </p:tavLst>
                                    </p:anim>
                                    <p:anim calcmode="lin" valueType="num">
                                      <p:cBhvr additive="base">
                                        <p:cTn id="8" dur="500" fill="hold"/>
                                        <p:tgtEl>
                                          <p:spTgt spid="20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mph" presetSubtype="0" fill="hold" nodeType="clickEffect">
                                  <p:stCondLst>
                                    <p:cond delay="0"/>
                                  </p:stCondLst>
                                  <p:childTnLst>
                                    <p:animRot by="21600000">
                                      <p:cBhvr>
                                        <p:cTn id="12" dur="2000" fill="hold"/>
                                        <p:tgtEl>
                                          <p:spTgt spid="2051"/>
                                        </p:tgtEl>
                                        <p:attrNameLst>
                                          <p:attrName>r</p:attrName>
                                        </p:attrNameLst>
                                      </p:cBhvr>
                                    </p:animRo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050"/>
                                        </p:tgtEl>
                                        <p:attrNameLst>
                                          <p:attrName>style.visibility</p:attrName>
                                        </p:attrNameLst>
                                      </p:cBhvr>
                                      <p:to>
                                        <p:strVal val="visible"/>
                                      </p:to>
                                    </p:set>
                                    <p:anim calcmode="lin" valueType="num">
                                      <p:cBhvr additive="base">
                                        <p:cTn id="17" dur="500" fill="hold"/>
                                        <p:tgtEl>
                                          <p:spTgt spid="2050"/>
                                        </p:tgtEl>
                                        <p:attrNameLst>
                                          <p:attrName>ppt_x</p:attrName>
                                        </p:attrNameLst>
                                      </p:cBhvr>
                                      <p:tavLst>
                                        <p:tav tm="0">
                                          <p:val>
                                            <p:strVal val="#ppt_x"/>
                                          </p:val>
                                        </p:tav>
                                        <p:tav tm="100000">
                                          <p:val>
                                            <p:strVal val="#ppt_x"/>
                                          </p:val>
                                        </p:tav>
                                      </p:tavLst>
                                    </p:anim>
                                    <p:anim calcmode="lin" valueType="num">
                                      <p:cBhvr additive="base">
                                        <p:cTn id="18"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8" presetClass="emph" presetSubtype="0" fill="hold" nodeType="clickEffect">
                                  <p:stCondLst>
                                    <p:cond delay="0"/>
                                  </p:stCondLst>
                                  <p:childTnLst>
                                    <p:animRot by="21600000">
                                      <p:cBhvr>
                                        <p:cTn id="22" dur="2000" fill="hold"/>
                                        <p:tgtEl>
                                          <p:spTgt spid="2050"/>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dissolv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checkerboard(across)">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Find the vertex, then sketch the graph:</a:t>
            </a:r>
          </a:p>
          <a:p>
            <a:endParaRPr lang="en-US" dirty="0"/>
          </a:p>
        </p:txBody>
      </p:sp>
      <p:sp>
        <p:nvSpPr>
          <p:cNvPr id="3" name="Title 2"/>
          <p:cNvSpPr>
            <a:spLocks noGrp="1"/>
          </p:cNvSpPr>
          <p:nvPr>
            <p:ph type="title"/>
          </p:nvPr>
        </p:nvSpPr>
        <p:spPr/>
        <p:txBody>
          <a:bodyPr/>
          <a:lstStyle/>
          <a:p>
            <a:pPr algn="ctr"/>
            <a:r>
              <a:rPr lang="en-US" dirty="0" smtClean="0"/>
              <a:t>Example 1</a:t>
            </a:r>
            <a:endParaRPr lang="en-US" dirty="0"/>
          </a:p>
        </p:txBody>
      </p:sp>
      <p:graphicFrame>
        <p:nvGraphicFramePr>
          <p:cNvPr id="4" name="Object 3"/>
          <p:cNvGraphicFramePr>
            <a:graphicFrameLocks noChangeAspect="1"/>
          </p:cNvGraphicFramePr>
          <p:nvPr/>
        </p:nvGraphicFramePr>
        <p:xfrm>
          <a:off x="2667000" y="2209800"/>
          <a:ext cx="2815167" cy="533400"/>
        </p:xfrm>
        <a:graphic>
          <a:graphicData uri="http://schemas.openxmlformats.org/presentationml/2006/ole">
            <p:oleObj spid="_x0000_s48130" name="Equation" r:id="rId3" imgW="1206360" imgH="228600" progId="Equation.DSMT4">
              <p:embed/>
            </p:oleObj>
          </a:graphicData>
        </a:graphic>
      </p:graphicFrame>
      <p:graphicFrame>
        <p:nvGraphicFramePr>
          <p:cNvPr id="5" name="Object 4"/>
          <p:cNvGraphicFramePr>
            <a:graphicFrameLocks noChangeAspect="1"/>
          </p:cNvGraphicFramePr>
          <p:nvPr/>
        </p:nvGraphicFramePr>
        <p:xfrm>
          <a:off x="1600200" y="3124200"/>
          <a:ext cx="990600" cy="932329"/>
        </p:xfrm>
        <a:graphic>
          <a:graphicData uri="http://schemas.openxmlformats.org/presentationml/2006/ole">
            <p:oleObj spid="_x0000_s48131" name="Equation" r:id="rId4" imgW="431640" imgH="406080" progId="Equation.DSMT4">
              <p:embed/>
            </p:oleObj>
          </a:graphicData>
        </a:graphic>
      </p:graphicFrame>
      <p:graphicFrame>
        <p:nvGraphicFramePr>
          <p:cNvPr id="6" name="Object 5"/>
          <p:cNvGraphicFramePr>
            <a:graphicFrameLocks noChangeAspect="1"/>
          </p:cNvGraphicFramePr>
          <p:nvPr/>
        </p:nvGraphicFramePr>
        <p:xfrm>
          <a:off x="3581400" y="3200400"/>
          <a:ext cx="1295400" cy="806570"/>
        </p:xfrm>
        <a:graphic>
          <a:graphicData uri="http://schemas.openxmlformats.org/presentationml/2006/ole">
            <p:oleObj spid="_x0000_s48132" name="Equation" r:id="rId5" imgW="672840" imgH="419040" progId="Equation.DSMT4">
              <p:embed/>
            </p:oleObj>
          </a:graphicData>
        </a:graphic>
      </p:graphicFrame>
      <p:graphicFrame>
        <p:nvGraphicFramePr>
          <p:cNvPr id="7" name="Object 6"/>
          <p:cNvGraphicFramePr>
            <a:graphicFrameLocks noChangeAspect="1"/>
          </p:cNvGraphicFramePr>
          <p:nvPr/>
        </p:nvGraphicFramePr>
        <p:xfrm>
          <a:off x="6096000" y="3200400"/>
          <a:ext cx="1066800" cy="703634"/>
        </p:xfrm>
        <a:graphic>
          <a:graphicData uri="http://schemas.openxmlformats.org/presentationml/2006/ole">
            <p:oleObj spid="_x0000_s48133" name="Equation" r:id="rId6" imgW="596880" imgH="393480" progId="Equation.DSMT4">
              <p:embed/>
            </p:oleObj>
          </a:graphicData>
        </a:graphic>
      </p:graphicFrame>
      <p:cxnSp>
        <p:nvCxnSpPr>
          <p:cNvPr id="8" name="Straight Arrow Connector 7"/>
          <p:cNvCxnSpPr/>
          <p:nvPr/>
        </p:nvCxnSpPr>
        <p:spPr>
          <a:xfrm>
            <a:off x="2438400" y="3505200"/>
            <a:ext cx="1219200"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981200" y="4343400"/>
            <a:ext cx="3048000" cy="1938992"/>
          </a:xfrm>
          <a:prstGeom prst="rect">
            <a:avLst/>
          </a:prstGeom>
          <a:solidFill>
            <a:schemeClr val="accent1">
              <a:alpha val="49000"/>
            </a:schemeClr>
          </a:solidFill>
        </p:spPr>
        <p:txBody>
          <a:bodyPr wrap="square" rtlCol="0">
            <a:spAutoFit/>
          </a:bodyPr>
          <a:lstStyle/>
          <a:p>
            <a:r>
              <a:rPr lang="en-US" sz="2400" dirty="0" smtClean="0"/>
              <a:t>Plug the 3 into the function, we get a y value of </a:t>
            </a:r>
          </a:p>
          <a:p>
            <a:r>
              <a:rPr lang="en-US" sz="2400" dirty="0" smtClean="0"/>
              <a:t>9-18+20 or </a:t>
            </a:r>
          </a:p>
          <a:p>
            <a:r>
              <a:rPr lang="en-US" sz="2400" dirty="0" smtClean="0"/>
              <a:t>y = 11</a:t>
            </a:r>
            <a:endParaRPr lang="en-US" sz="2400" dirty="0"/>
          </a:p>
        </p:txBody>
      </p:sp>
      <p:graphicFrame>
        <p:nvGraphicFramePr>
          <p:cNvPr id="10" name="Object 9"/>
          <p:cNvGraphicFramePr>
            <a:graphicFrameLocks noChangeAspect="1"/>
          </p:cNvGraphicFramePr>
          <p:nvPr/>
        </p:nvGraphicFramePr>
        <p:xfrm>
          <a:off x="6781800" y="4572000"/>
          <a:ext cx="1219200" cy="762000"/>
        </p:xfrm>
        <a:graphic>
          <a:graphicData uri="http://schemas.openxmlformats.org/presentationml/2006/ole">
            <p:oleObj spid="_x0000_s48134" name="Equation" r:id="rId7" imgW="406080" imgH="253800" progId="Equation.DSMT4">
              <p:embed/>
            </p:oleObj>
          </a:graphicData>
        </a:graphic>
      </p:graphicFrame>
      <p:cxnSp>
        <p:nvCxnSpPr>
          <p:cNvPr id="13" name="Straight Arrow Connector 12"/>
          <p:cNvCxnSpPr/>
          <p:nvPr/>
        </p:nvCxnSpPr>
        <p:spPr>
          <a:xfrm>
            <a:off x="4876800" y="3581400"/>
            <a:ext cx="1219200"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5029200" y="5029200"/>
            <a:ext cx="1600200"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553200" y="5334000"/>
            <a:ext cx="1828800" cy="369332"/>
          </a:xfrm>
          <a:prstGeom prst="rect">
            <a:avLst/>
          </a:prstGeom>
          <a:solidFill>
            <a:schemeClr val="accent3">
              <a:alpha val="44000"/>
            </a:schemeClr>
          </a:solidFill>
        </p:spPr>
        <p:txBody>
          <a:bodyPr wrap="square" rtlCol="0">
            <a:spAutoFit/>
          </a:bodyPr>
          <a:lstStyle/>
          <a:p>
            <a:r>
              <a:rPr lang="en-US" dirty="0" smtClean="0"/>
              <a:t>The Vertex</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dissolv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dissolve">
                                      <p:cBhvr>
                                        <p:cTn id="29" dur="5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5" presetClass="entr" presetSubtype="10"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checkerboard(across)">
                                      <p:cBhvr>
                                        <p:cTn id="34" dur="5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ppt_x"/>
                                          </p:val>
                                        </p:tav>
                                        <p:tav tm="100000">
                                          <p:val>
                                            <p:strVal val="#ppt_x"/>
                                          </p:val>
                                        </p:tav>
                                      </p:tavLst>
                                    </p:anim>
                                    <p:anim calcmode="lin" valueType="num">
                                      <p:cBhvr additive="base">
                                        <p:cTn id="4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5" presetClass="entr" presetSubtype="10" fill="hold" grpId="0" nodeType="click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checkerboard(across)">
                                      <p:cBhvr>
                                        <p:cTn id="5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3" cstate="print"/>
          <a:stretch>
            <a:fillRect/>
          </a:stretch>
        </p:blipFill>
        <p:spPr bwMode="auto">
          <a:xfrm>
            <a:off x="2166847" y="1481138"/>
            <a:ext cx="4810306" cy="4525962"/>
          </a:xfrm>
          <a:prstGeom prst="rect">
            <a:avLst/>
          </a:prstGeom>
          <a:noFill/>
          <a:ln w="9525">
            <a:noFill/>
            <a:miter lim="800000"/>
            <a:headEnd/>
            <a:tailEnd/>
          </a:ln>
          <a:effectLst/>
        </p:spPr>
      </p:pic>
      <p:sp>
        <p:nvSpPr>
          <p:cNvPr id="3" name="Title 2"/>
          <p:cNvSpPr>
            <a:spLocks noGrp="1"/>
          </p:cNvSpPr>
          <p:nvPr>
            <p:ph type="title"/>
          </p:nvPr>
        </p:nvSpPr>
        <p:spPr/>
        <p:txBody>
          <a:bodyPr/>
          <a:lstStyle/>
          <a:p>
            <a:pPr algn="ctr"/>
            <a:r>
              <a:rPr lang="en-US" dirty="0" smtClean="0"/>
              <a:t>The graph for that function</a:t>
            </a:r>
            <a:endParaRPr lang="en-US" dirty="0"/>
          </a:p>
        </p:txBody>
      </p:sp>
      <p:sp>
        <p:nvSpPr>
          <p:cNvPr id="5" name="TextBox 4"/>
          <p:cNvSpPr txBox="1"/>
          <p:nvPr/>
        </p:nvSpPr>
        <p:spPr>
          <a:xfrm>
            <a:off x="6248400" y="4800600"/>
            <a:ext cx="1828800" cy="369332"/>
          </a:xfrm>
          <a:prstGeom prst="rect">
            <a:avLst/>
          </a:prstGeom>
          <a:solidFill>
            <a:schemeClr val="accent3">
              <a:alpha val="44000"/>
            </a:schemeClr>
          </a:solidFill>
        </p:spPr>
        <p:txBody>
          <a:bodyPr wrap="square" rtlCol="0">
            <a:spAutoFit/>
          </a:bodyPr>
          <a:lstStyle/>
          <a:p>
            <a:r>
              <a:rPr lang="en-US" dirty="0" smtClean="0"/>
              <a:t>The Vertex</a:t>
            </a:r>
            <a:endParaRPr lang="en-US" dirty="0"/>
          </a:p>
        </p:txBody>
      </p:sp>
      <p:graphicFrame>
        <p:nvGraphicFramePr>
          <p:cNvPr id="4100" name="Object 4"/>
          <p:cNvGraphicFramePr>
            <a:graphicFrameLocks noChangeAspect="1"/>
          </p:cNvGraphicFramePr>
          <p:nvPr/>
        </p:nvGraphicFramePr>
        <p:xfrm>
          <a:off x="5577840" y="4800600"/>
          <a:ext cx="670560" cy="419100"/>
        </p:xfrm>
        <a:graphic>
          <a:graphicData uri="http://schemas.openxmlformats.org/presentationml/2006/ole">
            <p:oleObj spid="_x0000_s49154" name="Equation" r:id="rId4" imgW="406080" imgH="253800" progId="Equation.DSMT4">
              <p:embed/>
            </p:oleObj>
          </a:graphicData>
        </a:graphic>
      </p:graphicFrame>
      <p:cxnSp>
        <p:nvCxnSpPr>
          <p:cNvPr id="8" name="Straight Arrow Connector 7"/>
          <p:cNvCxnSpPr/>
          <p:nvPr/>
        </p:nvCxnSpPr>
        <p:spPr>
          <a:xfrm flipH="1" flipV="1">
            <a:off x="5181600" y="4191000"/>
            <a:ext cx="1295400" cy="6096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100"/>
                                        </p:tgtEl>
                                        <p:attrNameLst>
                                          <p:attrName>style.visibility</p:attrName>
                                        </p:attrNameLst>
                                      </p:cBhvr>
                                      <p:to>
                                        <p:strVal val="visible"/>
                                      </p:to>
                                    </p:set>
                                    <p:anim calcmode="lin" valueType="num">
                                      <p:cBhvr additive="base">
                                        <p:cTn id="12" dur="500" fill="hold"/>
                                        <p:tgtEl>
                                          <p:spTgt spid="4100"/>
                                        </p:tgtEl>
                                        <p:attrNameLst>
                                          <p:attrName>ppt_x</p:attrName>
                                        </p:attrNameLst>
                                      </p:cBhvr>
                                      <p:tavLst>
                                        <p:tav tm="0">
                                          <p:val>
                                            <p:strVal val="#ppt_x"/>
                                          </p:val>
                                        </p:tav>
                                        <p:tav tm="100000">
                                          <p:val>
                                            <p:strVal val="#ppt_x"/>
                                          </p:val>
                                        </p:tav>
                                      </p:tavLst>
                                    </p:anim>
                                    <p:anim calcmode="lin" valueType="num">
                                      <p:cBhvr additive="base">
                                        <p:cTn id="13" dur="500" fill="hold"/>
                                        <p:tgtEl>
                                          <p:spTgt spid="410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Recall that vertex form looks like this:</a:t>
            </a:r>
          </a:p>
          <a:p>
            <a:endParaRPr lang="en-US" dirty="0" smtClean="0"/>
          </a:p>
          <a:p>
            <a:endParaRPr lang="en-US" dirty="0" smtClean="0"/>
          </a:p>
          <a:p>
            <a:endParaRPr lang="en-US" dirty="0" smtClean="0"/>
          </a:p>
          <a:p>
            <a:r>
              <a:rPr lang="en-US" dirty="0" smtClean="0"/>
              <a:t>While standard form looks like this:</a:t>
            </a:r>
            <a:endParaRPr lang="en-US" dirty="0"/>
          </a:p>
        </p:txBody>
      </p:sp>
      <p:sp>
        <p:nvSpPr>
          <p:cNvPr id="3" name="Title 2"/>
          <p:cNvSpPr>
            <a:spLocks noGrp="1"/>
          </p:cNvSpPr>
          <p:nvPr>
            <p:ph type="title"/>
          </p:nvPr>
        </p:nvSpPr>
        <p:spPr/>
        <p:txBody>
          <a:bodyPr>
            <a:noAutofit/>
          </a:bodyPr>
          <a:lstStyle/>
          <a:p>
            <a:pPr algn="ctr"/>
            <a:r>
              <a:rPr lang="en-US" sz="3600" dirty="0" smtClean="0"/>
              <a:t>Converting from Vertex form to Standard form</a:t>
            </a:r>
            <a:endParaRPr lang="en-US" sz="3600" dirty="0"/>
          </a:p>
        </p:txBody>
      </p:sp>
      <p:graphicFrame>
        <p:nvGraphicFramePr>
          <p:cNvPr id="5122" name="Object 2"/>
          <p:cNvGraphicFramePr>
            <a:graphicFrameLocks noChangeAspect="1"/>
          </p:cNvGraphicFramePr>
          <p:nvPr/>
        </p:nvGraphicFramePr>
        <p:xfrm>
          <a:off x="2667000" y="4038600"/>
          <a:ext cx="3183467" cy="609600"/>
        </p:xfrm>
        <a:graphic>
          <a:graphicData uri="http://schemas.openxmlformats.org/presentationml/2006/ole">
            <p:oleObj spid="_x0000_s50178" name="Equation" r:id="rId3" imgW="1193760" imgH="228600" progId="Equation.DSMT4">
              <p:embed/>
            </p:oleObj>
          </a:graphicData>
        </a:graphic>
      </p:graphicFrame>
      <p:graphicFrame>
        <p:nvGraphicFramePr>
          <p:cNvPr id="5" name="Object 4"/>
          <p:cNvGraphicFramePr>
            <a:graphicFrameLocks noChangeAspect="1"/>
          </p:cNvGraphicFramePr>
          <p:nvPr/>
        </p:nvGraphicFramePr>
        <p:xfrm>
          <a:off x="2667000" y="2209800"/>
          <a:ext cx="3498271" cy="762000"/>
        </p:xfrm>
        <a:graphic>
          <a:graphicData uri="http://schemas.openxmlformats.org/presentationml/2006/ole">
            <p:oleObj spid="_x0000_s50179" name="Equation" r:id="rId4" imgW="1282680" imgH="279360" progId="Equation.DSMT4">
              <p:embed/>
            </p:oleObj>
          </a:graphicData>
        </a:graphic>
      </p:graphicFrame>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Really, it’s not hard to do at all; we just “multiply out” the expression, using our “FOIL” skills, and group the like terms.</a:t>
            </a:r>
          </a:p>
          <a:p>
            <a:endParaRPr lang="en-US" dirty="0" smtClean="0"/>
          </a:p>
          <a:p>
            <a:endParaRPr lang="en-US" dirty="0" smtClean="0"/>
          </a:p>
          <a:p>
            <a:r>
              <a:rPr lang="en-US" dirty="0" smtClean="0"/>
              <a:t>Let’s try one!</a:t>
            </a:r>
          </a:p>
          <a:p>
            <a:endParaRPr lang="en-US" dirty="0" smtClean="0"/>
          </a:p>
          <a:p>
            <a:r>
              <a:rPr lang="en-US" dirty="0" smtClean="0"/>
              <a:t>Convert the function to standard form:</a:t>
            </a:r>
            <a:endParaRPr lang="en-US" dirty="0"/>
          </a:p>
        </p:txBody>
      </p:sp>
      <p:sp>
        <p:nvSpPr>
          <p:cNvPr id="3" name="Title 2"/>
          <p:cNvSpPr>
            <a:spLocks noGrp="1"/>
          </p:cNvSpPr>
          <p:nvPr>
            <p:ph type="title"/>
          </p:nvPr>
        </p:nvSpPr>
        <p:spPr/>
        <p:txBody>
          <a:bodyPr/>
          <a:lstStyle/>
          <a:p>
            <a:pPr algn="ctr"/>
            <a:r>
              <a:rPr lang="en-US" dirty="0" smtClean="0"/>
              <a:t>The conversion process:</a:t>
            </a:r>
            <a:endParaRPr lang="en-US" dirty="0"/>
          </a:p>
        </p:txBody>
      </p:sp>
      <p:graphicFrame>
        <p:nvGraphicFramePr>
          <p:cNvPr id="4" name="Object 3"/>
          <p:cNvGraphicFramePr>
            <a:graphicFrameLocks noChangeAspect="1"/>
          </p:cNvGraphicFramePr>
          <p:nvPr/>
        </p:nvGraphicFramePr>
        <p:xfrm>
          <a:off x="2667000" y="5181600"/>
          <a:ext cx="3048000" cy="685800"/>
        </p:xfrm>
        <a:graphic>
          <a:graphicData uri="http://schemas.openxmlformats.org/presentationml/2006/ole">
            <p:oleObj spid="_x0000_s51202" name="Equation" r:id="rId3" imgW="1015920" imgH="228600" progId="Equation.DSMT4">
              <p:embed/>
            </p:oleObj>
          </a:graphicData>
        </a:graphic>
      </p:graphicFrame>
      <p:graphicFrame>
        <p:nvGraphicFramePr>
          <p:cNvPr id="5" name="Object 4"/>
          <p:cNvGraphicFramePr>
            <a:graphicFrameLocks noChangeAspect="1"/>
          </p:cNvGraphicFramePr>
          <p:nvPr/>
        </p:nvGraphicFramePr>
        <p:xfrm>
          <a:off x="5943600" y="5715000"/>
          <a:ext cx="2637367" cy="533400"/>
        </p:xfrm>
        <a:graphic>
          <a:graphicData uri="http://schemas.openxmlformats.org/presentationml/2006/ole">
            <p:oleObj spid="_x0000_s51203" name="Equation" r:id="rId4" imgW="1130040" imgH="228600" progId="Equation.DSMT4">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412875"/>
            <a:ext cx="8382000" cy="3293209"/>
          </a:xfrm>
        </p:spPr>
        <p:txBody>
          <a:bodyPr/>
          <a:lstStyle/>
          <a:p>
            <a:r>
              <a:rPr lang="en-US" dirty="0" smtClean="0"/>
              <a:t>Unfortunately, this procedure isn’t quite as simple.  However, there are 2 ways that we could proceed.</a:t>
            </a:r>
          </a:p>
          <a:p>
            <a:pPr lvl="1"/>
            <a:r>
              <a:rPr lang="en-US" dirty="0" smtClean="0"/>
              <a:t>1.	  We can complete the square</a:t>
            </a:r>
          </a:p>
          <a:p>
            <a:pPr lvl="1"/>
            <a:r>
              <a:rPr lang="en-US" dirty="0" smtClean="0"/>
              <a:t>2.  We can make use of the vertex formula.</a:t>
            </a:r>
          </a:p>
          <a:p>
            <a:pPr lvl="1"/>
            <a:endParaRPr lang="en-US" dirty="0" smtClean="0"/>
          </a:p>
          <a:p>
            <a:r>
              <a:rPr lang="en-US" dirty="0" smtClean="0"/>
              <a:t>Let’s take a look at an example for each!</a:t>
            </a:r>
            <a:endParaRPr lang="en-US" dirty="0"/>
          </a:p>
        </p:txBody>
      </p:sp>
      <p:sp>
        <p:nvSpPr>
          <p:cNvPr id="3" name="Title 2"/>
          <p:cNvSpPr>
            <a:spLocks noGrp="1"/>
          </p:cNvSpPr>
          <p:nvPr>
            <p:ph type="title"/>
          </p:nvPr>
        </p:nvSpPr>
        <p:spPr/>
        <p:txBody>
          <a:bodyPr>
            <a:noAutofit/>
          </a:bodyPr>
          <a:lstStyle/>
          <a:p>
            <a:pPr algn="ctr"/>
            <a:r>
              <a:rPr lang="en-US" sz="3600" dirty="0" smtClean="0"/>
              <a:t>Converting from Standard Form to Vertex Form.</a:t>
            </a:r>
            <a:endParaRPr lang="en-US" sz="3600" dirty="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First, we’ll look at an “easy one”—where the value of a is 1.</a:t>
            </a:r>
          </a:p>
          <a:p>
            <a:endParaRPr lang="en-US" dirty="0" smtClean="0"/>
          </a:p>
          <a:p>
            <a:r>
              <a:rPr lang="en-US" dirty="0" smtClean="0"/>
              <a:t>We’ll work it through on the board, then I’ll reveal the steps here on the PowerPoint.</a:t>
            </a:r>
          </a:p>
          <a:p>
            <a:endParaRPr lang="en-US" dirty="0" smtClean="0"/>
          </a:p>
          <a:p>
            <a:r>
              <a:rPr lang="en-US" dirty="0" smtClean="0"/>
              <a:t>Rewrite the function in vertex form:</a:t>
            </a:r>
          </a:p>
        </p:txBody>
      </p:sp>
      <p:sp>
        <p:nvSpPr>
          <p:cNvPr id="3" name="Title 2"/>
          <p:cNvSpPr>
            <a:spLocks noGrp="1"/>
          </p:cNvSpPr>
          <p:nvPr>
            <p:ph type="title"/>
          </p:nvPr>
        </p:nvSpPr>
        <p:spPr/>
        <p:txBody>
          <a:bodyPr>
            <a:normAutofit fontScale="90000"/>
          </a:bodyPr>
          <a:lstStyle/>
          <a:p>
            <a:pPr algn="ctr"/>
            <a:r>
              <a:rPr lang="en-US" sz="3600" dirty="0" smtClean="0"/>
              <a:t>The conversion process:</a:t>
            </a:r>
            <a:br>
              <a:rPr lang="en-US" sz="3600" dirty="0" smtClean="0"/>
            </a:br>
            <a:r>
              <a:rPr lang="en-US" sz="3600" dirty="0" smtClean="0"/>
              <a:t> Completing the Square</a:t>
            </a:r>
            <a:endParaRPr lang="en-US" sz="3600" dirty="0"/>
          </a:p>
        </p:txBody>
      </p:sp>
      <p:graphicFrame>
        <p:nvGraphicFramePr>
          <p:cNvPr id="4" name="Object 3"/>
          <p:cNvGraphicFramePr>
            <a:graphicFrameLocks noChangeAspect="1"/>
          </p:cNvGraphicFramePr>
          <p:nvPr/>
        </p:nvGraphicFramePr>
        <p:xfrm>
          <a:off x="2819400" y="4724400"/>
          <a:ext cx="3162300" cy="685800"/>
        </p:xfrm>
        <a:graphic>
          <a:graphicData uri="http://schemas.openxmlformats.org/presentationml/2006/ole">
            <p:oleObj spid="_x0000_s52226" name="Equation" r:id="rId3" imgW="1054080" imgH="228600" progId="Equation.DSMT4">
              <p:embed/>
            </p:oleObj>
          </a:graphicData>
        </a:graphic>
      </p:graphicFrame>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Answers to practice problems</a:t>
            </a:r>
            <a:endParaRPr lang="en-US" dirty="0"/>
          </a:p>
        </p:txBody>
      </p:sp>
      <p:sp>
        <p:nvSpPr>
          <p:cNvPr id="3" name="Text Placeholder 2"/>
          <p:cNvSpPr>
            <a:spLocks noGrp="1"/>
          </p:cNvSpPr>
          <p:nvPr>
            <p:ph type="body" sz="quarter" idx="10"/>
          </p:nvPr>
        </p:nvSpPr>
        <p:spPr>
          <a:xfrm>
            <a:off x="381000" y="1411552"/>
            <a:ext cx="8458200" cy="4989248"/>
          </a:xfrm>
        </p:spPr>
        <p:txBody>
          <a:bodyPr/>
          <a:lstStyle/>
          <a:p>
            <a:r>
              <a:rPr lang="en-US" sz="3200" dirty="0" smtClean="0"/>
              <a:t>1.		 y=(x – 2)^2 -2, so </a:t>
            </a:r>
            <a:r>
              <a:rPr lang="en-US" sz="3200" b="1" dirty="0" smtClean="0"/>
              <a:t>B</a:t>
            </a:r>
          </a:p>
          <a:p>
            <a:r>
              <a:rPr lang="en-US" sz="3200" dirty="0" smtClean="0"/>
              <a:t>2.		 Vertex is at (-3, 4)</a:t>
            </a:r>
            <a:r>
              <a:rPr lang="en-US" sz="3200" dirty="0" smtClean="0">
                <a:sym typeface="Wingdings" pitchFamily="2" charset="2"/>
              </a:rPr>
              <a:t>, so</a:t>
            </a:r>
            <a:r>
              <a:rPr lang="en-US" sz="3200" b="1" dirty="0" smtClean="0">
                <a:sym typeface="Wingdings" pitchFamily="2" charset="2"/>
              </a:rPr>
              <a:t> C</a:t>
            </a:r>
            <a:endParaRPr lang="en-US" sz="3200" b="1" dirty="0" smtClean="0"/>
          </a:p>
          <a:p>
            <a:r>
              <a:rPr lang="en-US" sz="3200" dirty="0" smtClean="0"/>
              <a:t>3.		</a:t>
            </a:r>
            <a:r>
              <a:rPr lang="en-US" sz="3200" b="1" dirty="0" smtClean="0">
                <a:sym typeface="Wingdings" pitchFamily="2" charset="2"/>
              </a:rPr>
              <a:t> C </a:t>
            </a:r>
            <a:endParaRPr lang="en-US" sz="3200" b="1" dirty="0" smtClean="0"/>
          </a:p>
          <a:p>
            <a:r>
              <a:rPr lang="en-US" sz="3200" dirty="0" smtClean="0"/>
              <a:t>4.		y-int. (0,3): x-int. (4,0), so </a:t>
            </a:r>
            <a:r>
              <a:rPr lang="en-US" sz="3200" b="1" dirty="0" smtClean="0"/>
              <a:t>A</a:t>
            </a:r>
          </a:p>
          <a:p>
            <a:endParaRPr lang="en-US" sz="3200" b="1" dirty="0" smtClean="0"/>
          </a:p>
          <a:p>
            <a:r>
              <a:rPr lang="en-US" sz="3200" dirty="0" smtClean="0"/>
              <a:t>5.	                    , so </a:t>
            </a:r>
            <a:r>
              <a:rPr lang="en-US" sz="3200" b="1" dirty="0" smtClean="0"/>
              <a:t>C</a:t>
            </a:r>
          </a:p>
          <a:p>
            <a:pPr>
              <a:buNone/>
            </a:pPr>
            <a:endParaRPr lang="en-US" sz="3200" b="1" dirty="0" smtClean="0">
              <a:sym typeface="Wingdings" pitchFamily="2" charset="2"/>
            </a:endParaRPr>
          </a:p>
          <a:p>
            <a:r>
              <a:rPr lang="en-US" sz="3200" dirty="0" smtClean="0">
                <a:sym typeface="Wingdings" pitchFamily="2" charset="2"/>
              </a:rPr>
              <a:t>6.		 (0, 16), so </a:t>
            </a:r>
            <a:r>
              <a:rPr lang="en-US" sz="3200" b="1" dirty="0" smtClean="0">
                <a:sym typeface="Wingdings" pitchFamily="2" charset="2"/>
              </a:rPr>
              <a:t>D</a:t>
            </a:r>
            <a:endParaRPr lang="en-US" sz="3200" dirty="0" smtClean="0">
              <a:sym typeface="Wingdings" pitchFamily="2" charset="2"/>
            </a:endParaRPr>
          </a:p>
          <a:p>
            <a:endParaRPr lang="en-US" sz="3200" dirty="0" smtClean="0">
              <a:sym typeface="Wingdings" pitchFamily="2" charset="2"/>
            </a:endParaRPr>
          </a:p>
          <a:p>
            <a:r>
              <a:rPr lang="en-US" sz="3200" dirty="0" smtClean="0">
                <a:sym typeface="Wingdings" pitchFamily="2" charset="2"/>
              </a:rPr>
              <a:t> 		</a:t>
            </a:r>
            <a:endParaRPr lang="en-US" sz="3200" b="1" dirty="0" smtClean="0">
              <a:sym typeface="Wingdings" pitchFamily="2" charset="2"/>
            </a:endParaRPr>
          </a:p>
        </p:txBody>
      </p:sp>
      <p:graphicFrame>
        <p:nvGraphicFramePr>
          <p:cNvPr id="4" name="Object 3"/>
          <p:cNvGraphicFramePr>
            <a:graphicFrameLocks noChangeAspect="1"/>
          </p:cNvGraphicFramePr>
          <p:nvPr/>
        </p:nvGraphicFramePr>
        <p:xfrm>
          <a:off x="2362200" y="3733800"/>
          <a:ext cx="1548581" cy="762000"/>
        </p:xfrm>
        <a:graphic>
          <a:graphicData uri="http://schemas.openxmlformats.org/presentationml/2006/ole">
            <p:oleObj spid="_x0000_s174082" name="Equation" r:id="rId3" imgW="799920" imgH="393480" progId="Equation.DSMT4">
              <p:embed/>
            </p:oleObj>
          </a:graphicData>
        </a:graphic>
      </p:graphicFrame>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412875"/>
            <a:ext cx="8382000" cy="4364272"/>
          </a:xfrm>
        </p:spPr>
        <p:txBody>
          <a:bodyPr/>
          <a:lstStyle/>
          <a:p>
            <a:r>
              <a:rPr lang="en-US" dirty="0" smtClean="0"/>
              <a:t>Steps in the procedure:</a:t>
            </a:r>
          </a:p>
          <a:p>
            <a:pPr lvl="1"/>
            <a:r>
              <a:rPr lang="en-US" dirty="0" smtClean="0"/>
              <a:t>1.  take half of b</a:t>
            </a:r>
          </a:p>
          <a:p>
            <a:pPr lvl="1"/>
            <a:r>
              <a:rPr lang="en-US" dirty="0" smtClean="0"/>
              <a:t>2.  square the result</a:t>
            </a:r>
          </a:p>
          <a:p>
            <a:pPr lvl="1"/>
            <a:r>
              <a:rPr lang="en-US" dirty="0" smtClean="0"/>
              <a:t>3. </a:t>
            </a:r>
            <a:r>
              <a:rPr lang="en-US" dirty="0" smtClean="0">
                <a:solidFill>
                  <a:schemeClr val="accent2"/>
                </a:solidFill>
              </a:rPr>
              <a:t> ADD </a:t>
            </a:r>
            <a:r>
              <a:rPr lang="en-US" dirty="0" smtClean="0"/>
              <a:t>(to complete the square) this amount to 	the function and subtract this amount from 	the 	function ( aha…thus we’ve added </a:t>
            </a:r>
            <a:r>
              <a:rPr lang="en-US" dirty="0" smtClean="0">
                <a:solidFill>
                  <a:srgbClr val="FF0000"/>
                </a:solidFill>
              </a:rPr>
              <a:t>ZERO</a:t>
            </a:r>
            <a:r>
              <a:rPr lang="en-US" dirty="0" smtClean="0"/>
              <a:t>…and  	not changed the value of the function)</a:t>
            </a:r>
          </a:p>
          <a:p>
            <a:pPr lvl="1"/>
            <a:r>
              <a:rPr lang="en-US" dirty="0" smtClean="0"/>
              <a:t>4. Rewrite as a binomial squared, and we’re there.	</a:t>
            </a:r>
          </a:p>
          <a:p>
            <a:pPr lvl="1"/>
            <a:r>
              <a:rPr lang="en-US" dirty="0" smtClean="0">
                <a:solidFill>
                  <a:srgbClr val="CC00CC"/>
                </a:solidFill>
              </a:rPr>
              <a:t>Half	 square	 ADD		 Rewrite</a:t>
            </a:r>
            <a:endParaRPr lang="en-US" dirty="0">
              <a:solidFill>
                <a:srgbClr val="CC00CC"/>
              </a:solidFill>
            </a:endParaRPr>
          </a:p>
        </p:txBody>
      </p:sp>
      <p:sp>
        <p:nvSpPr>
          <p:cNvPr id="3" name="Title 2"/>
          <p:cNvSpPr>
            <a:spLocks noGrp="1"/>
          </p:cNvSpPr>
          <p:nvPr>
            <p:ph type="title"/>
          </p:nvPr>
        </p:nvSpPr>
        <p:spPr/>
        <p:txBody>
          <a:bodyPr>
            <a:normAutofit/>
          </a:bodyPr>
          <a:lstStyle/>
          <a:p>
            <a:pPr algn="ctr"/>
            <a:r>
              <a:rPr lang="en-US" dirty="0" smtClean="0"/>
              <a:t>Completing the square (a = 1)</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anim calcmode="lin" valueType="num">
                                      <p:cBhvr additive="base">
                                        <p:cTn id="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412874"/>
            <a:ext cx="3276600" cy="4998291"/>
          </a:xfrm>
        </p:spPr>
        <p:txBody>
          <a:bodyPr/>
          <a:lstStyle/>
          <a:p>
            <a:r>
              <a:rPr lang="en-US" sz="2400" dirty="0" smtClean="0"/>
              <a:t>First, group the x terms together, leave some space.</a:t>
            </a:r>
          </a:p>
          <a:p>
            <a:r>
              <a:rPr lang="en-US" sz="2400" dirty="0" smtClean="0"/>
              <a:t>Now, take half of the 10, square it, and add it AND subtract it.</a:t>
            </a:r>
          </a:p>
          <a:p>
            <a:r>
              <a:rPr lang="en-US" sz="2400" dirty="0" smtClean="0"/>
              <a:t>Rewrite the first 3 terms as a binomial squared</a:t>
            </a:r>
          </a:p>
          <a:p>
            <a:r>
              <a:rPr lang="en-US" sz="2400" dirty="0" smtClean="0"/>
              <a:t>So our vertex is at </a:t>
            </a:r>
          </a:p>
          <a:p>
            <a:r>
              <a:rPr lang="en-US" sz="2400" dirty="0" smtClean="0"/>
              <a:t>(-5, -37)</a:t>
            </a:r>
            <a:endParaRPr lang="en-US" sz="2400" dirty="0"/>
          </a:p>
        </p:txBody>
      </p:sp>
      <p:sp>
        <p:nvSpPr>
          <p:cNvPr id="2" name="Title 1"/>
          <p:cNvSpPr>
            <a:spLocks noGrp="1"/>
          </p:cNvSpPr>
          <p:nvPr>
            <p:ph type="title"/>
          </p:nvPr>
        </p:nvSpPr>
        <p:spPr/>
        <p:txBody>
          <a:bodyPr/>
          <a:lstStyle/>
          <a:p>
            <a:pPr algn="ctr"/>
            <a:r>
              <a:rPr lang="en-US" dirty="0" smtClean="0"/>
              <a:t>Our solution</a:t>
            </a:r>
            <a:endParaRPr lang="en-US" dirty="0"/>
          </a:p>
        </p:txBody>
      </p:sp>
      <p:graphicFrame>
        <p:nvGraphicFramePr>
          <p:cNvPr id="60418" name="Object 2"/>
          <p:cNvGraphicFramePr>
            <a:graphicFrameLocks noChangeAspect="1"/>
          </p:cNvGraphicFramePr>
          <p:nvPr/>
        </p:nvGraphicFramePr>
        <p:xfrm>
          <a:off x="4419600" y="1524000"/>
          <a:ext cx="3162300" cy="685800"/>
        </p:xfrm>
        <a:graphic>
          <a:graphicData uri="http://schemas.openxmlformats.org/presentationml/2006/ole">
            <p:oleObj spid="_x0000_s60418" name="Equation" r:id="rId3" imgW="1054080" imgH="228600" progId="Equation.DSMT4">
              <p:embed/>
            </p:oleObj>
          </a:graphicData>
        </a:graphic>
      </p:graphicFrame>
      <p:graphicFrame>
        <p:nvGraphicFramePr>
          <p:cNvPr id="60419" name="Object 3"/>
          <p:cNvGraphicFramePr>
            <a:graphicFrameLocks noChangeAspect="1"/>
          </p:cNvGraphicFramePr>
          <p:nvPr/>
        </p:nvGraphicFramePr>
        <p:xfrm>
          <a:off x="4495800" y="2362200"/>
          <a:ext cx="3962400" cy="685800"/>
        </p:xfrm>
        <a:graphic>
          <a:graphicData uri="http://schemas.openxmlformats.org/presentationml/2006/ole">
            <p:oleObj spid="_x0000_s60419" name="Equation" r:id="rId4" imgW="1320480" imgH="228600" progId="Equation.DSMT4">
              <p:embed/>
            </p:oleObj>
          </a:graphicData>
        </a:graphic>
      </p:graphicFrame>
      <p:graphicFrame>
        <p:nvGraphicFramePr>
          <p:cNvPr id="60420" name="Object 4"/>
          <p:cNvGraphicFramePr>
            <a:graphicFrameLocks noChangeAspect="1"/>
          </p:cNvGraphicFramePr>
          <p:nvPr/>
        </p:nvGraphicFramePr>
        <p:xfrm>
          <a:off x="3810000" y="3276600"/>
          <a:ext cx="5181600" cy="685800"/>
        </p:xfrm>
        <a:graphic>
          <a:graphicData uri="http://schemas.openxmlformats.org/presentationml/2006/ole">
            <p:oleObj spid="_x0000_s60420" name="Equation" r:id="rId5" imgW="1726920" imgH="228600" progId="Equation.DSMT4">
              <p:embed/>
            </p:oleObj>
          </a:graphicData>
        </a:graphic>
      </p:graphicFrame>
      <p:graphicFrame>
        <p:nvGraphicFramePr>
          <p:cNvPr id="60421" name="Object 5"/>
          <p:cNvGraphicFramePr>
            <a:graphicFrameLocks noChangeAspect="1"/>
          </p:cNvGraphicFramePr>
          <p:nvPr/>
        </p:nvGraphicFramePr>
        <p:xfrm>
          <a:off x="4572000" y="4114800"/>
          <a:ext cx="3467100" cy="685800"/>
        </p:xfrm>
        <a:graphic>
          <a:graphicData uri="http://schemas.openxmlformats.org/presentationml/2006/ole">
            <p:oleObj spid="_x0000_s60421" name="Equation" r:id="rId6" imgW="1155600" imgH="228600" progId="Equation.DSMT4">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slide(fromBottom)">
                                      <p:cBhvr>
                                        <p:cTn id="13" dur="500"/>
                                        <p:tgtEl>
                                          <p:spTgt spid="3">
                                            <p:txEl>
                                              <p:pRg st="0" end="0"/>
                                            </p:txEl>
                                          </p:spTgt>
                                        </p:tgtEl>
                                      </p:cBhvr>
                                    </p:animEffect>
                                  </p:childTnLst>
                                </p:cTn>
                              </p:par>
                              <p:par>
                                <p:cTn id="14" presetID="12" presetClass="entr" presetSubtype="4" fill="hold" nodeType="withEffect">
                                  <p:stCondLst>
                                    <p:cond delay="0"/>
                                  </p:stCondLst>
                                  <p:childTnLst>
                                    <p:set>
                                      <p:cBhvr>
                                        <p:cTn id="15" dur="1" fill="hold">
                                          <p:stCondLst>
                                            <p:cond delay="0"/>
                                          </p:stCondLst>
                                        </p:cTn>
                                        <p:tgtEl>
                                          <p:spTgt spid="60419"/>
                                        </p:tgtEl>
                                        <p:attrNameLst>
                                          <p:attrName>style.visibility</p:attrName>
                                        </p:attrNameLst>
                                      </p:cBhvr>
                                      <p:to>
                                        <p:strVal val="visible"/>
                                      </p:to>
                                    </p:set>
                                    <p:animEffect transition="in" filter="slide(fromBottom)">
                                      <p:cBhvr>
                                        <p:cTn id="16" dur="500"/>
                                        <p:tgtEl>
                                          <p:spTgt spid="60419"/>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3" presetID="12" presetClass="entr" presetSubtype="4" fill="hold" nodeType="withEffect">
                                  <p:stCondLst>
                                    <p:cond delay="0"/>
                                  </p:stCondLst>
                                  <p:childTnLst>
                                    <p:set>
                                      <p:cBhvr>
                                        <p:cTn id="24" dur="1" fill="hold">
                                          <p:stCondLst>
                                            <p:cond delay="0"/>
                                          </p:stCondLst>
                                        </p:cTn>
                                        <p:tgtEl>
                                          <p:spTgt spid="60420"/>
                                        </p:tgtEl>
                                        <p:attrNameLst>
                                          <p:attrName>style.visibility</p:attrName>
                                        </p:attrNameLst>
                                      </p:cBhvr>
                                      <p:to>
                                        <p:strVal val="visible"/>
                                      </p:to>
                                    </p:set>
                                    <p:animEffect transition="in" filter="slide(fromBottom)">
                                      <p:cBhvr>
                                        <p:cTn id="25" dur="500"/>
                                        <p:tgtEl>
                                          <p:spTgt spid="60420"/>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slide(fromBottom)">
                                      <p:cBhvr>
                                        <p:cTn id="30" dur="500"/>
                                        <p:tgtEl>
                                          <p:spTgt spid="3">
                                            <p:txEl>
                                              <p:pRg st="2" end="2"/>
                                            </p:txEl>
                                          </p:spTgt>
                                        </p:tgtEl>
                                      </p:cBhvr>
                                    </p:animEffect>
                                  </p:childTnLst>
                                </p:cTn>
                              </p:par>
                              <p:par>
                                <p:cTn id="31" presetID="12" presetClass="entr" presetSubtype="4" fill="hold" nodeType="withEffect">
                                  <p:stCondLst>
                                    <p:cond delay="0"/>
                                  </p:stCondLst>
                                  <p:childTnLst>
                                    <p:set>
                                      <p:cBhvr>
                                        <p:cTn id="32" dur="1" fill="hold">
                                          <p:stCondLst>
                                            <p:cond delay="0"/>
                                          </p:stCondLst>
                                        </p:cTn>
                                        <p:tgtEl>
                                          <p:spTgt spid="60421"/>
                                        </p:tgtEl>
                                        <p:attrNameLst>
                                          <p:attrName>style.visibility</p:attrName>
                                        </p:attrNameLst>
                                      </p:cBhvr>
                                      <p:to>
                                        <p:strVal val="visible"/>
                                      </p:to>
                                    </p:set>
                                    <p:animEffect transition="in" filter="slide(fromBottom)">
                                      <p:cBhvr>
                                        <p:cTn id="33" dur="500"/>
                                        <p:tgtEl>
                                          <p:spTgt spid="60421"/>
                                        </p:tgtEl>
                                      </p:cBhvr>
                                    </p:animEffect>
                                  </p:childTnLst>
                                </p:cTn>
                              </p:par>
                            </p:childTnLst>
                          </p:cTn>
                        </p:par>
                      </p:childTnLst>
                    </p:cTn>
                  </p:par>
                  <p:par>
                    <p:cTn id="34" fill="hold">
                      <p:stCondLst>
                        <p:cond delay="indefinite"/>
                      </p:stCondLst>
                      <p:childTnLst>
                        <p:par>
                          <p:cTn id="35" fill="hold">
                            <p:stCondLst>
                              <p:cond delay="0"/>
                            </p:stCondLst>
                            <p:childTnLst>
                              <p:par>
                                <p:cTn id="36" presetID="5" presetClass="entr" presetSubtype="10" fill="hold" nodeType="click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Effect transition="in" filter="checkerboard(across)">
                                      <p:cBhvr>
                                        <p:cTn id="38" dur="500"/>
                                        <p:tgtEl>
                                          <p:spTgt spid="3">
                                            <p:txEl>
                                              <p:pRg st="3" end="3"/>
                                            </p:txEl>
                                          </p:spTgt>
                                        </p:tgtEl>
                                      </p:cBhvr>
                                    </p:animEffect>
                                  </p:childTnLst>
                                </p:cTn>
                              </p:par>
                              <p:par>
                                <p:cTn id="39" presetID="5" presetClass="entr" presetSubtype="10" fill="hold" nodeType="with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Effect transition="in" filter="checkerboard(across)">
                                      <p:cBhvr>
                                        <p:cTn id="4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 this case, we first FACTOR out the value of a to get a look at a coefficient of 1 on our x squared term….it’s a bit messier, and we must be careful when we do the subtract part.</a:t>
            </a:r>
          </a:p>
          <a:p>
            <a:endParaRPr lang="en-US" dirty="0" smtClean="0"/>
          </a:p>
          <a:p>
            <a:r>
              <a:rPr lang="en-US" dirty="0" smtClean="0"/>
              <a:t>Let’s do one together.</a:t>
            </a:r>
          </a:p>
          <a:p>
            <a:endParaRPr lang="en-US" dirty="0" smtClean="0"/>
          </a:p>
          <a:p>
            <a:r>
              <a:rPr lang="en-US" dirty="0" smtClean="0"/>
              <a:t>Rewrite the function in vertex form:</a:t>
            </a:r>
          </a:p>
          <a:p>
            <a:endParaRPr lang="en-US" dirty="0" smtClean="0"/>
          </a:p>
        </p:txBody>
      </p:sp>
      <p:sp>
        <p:nvSpPr>
          <p:cNvPr id="3" name="Title 2"/>
          <p:cNvSpPr>
            <a:spLocks noGrp="1"/>
          </p:cNvSpPr>
          <p:nvPr>
            <p:ph type="title"/>
          </p:nvPr>
        </p:nvSpPr>
        <p:spPr/>
        <p:txBody>
          <a:bodyPr/>
          <a:lstStyle/>
          <a:p>
            <a:r>
              <a:rPr lang="en-US" dirty="0" smtClean="0"/>
              <a:t>A tougher challenge ( a isn’t 1)</a:t>
            </a:r>
            <a:endParaRPr lang="en-US" dirty="0"/>
          </a:p>
        </p:txBody>
      </p:sp>
      <p:graphicFrame>
        <p:nvGraphicFramePr>
          <p:cNvPr id="4" name="Object 3"/>
          <p:cNvGraphicFramePr>
            <a:graphicFrameLocks noChangeAspect="1"/>
          </p:cNvGraphicFramePr>
          <p:nvPr/>
        </p:nvGraphicFramePr>
        <p:xfrm>
          <a:off x="2819400" y="5181600"/>
          <a:ext cx="3014133" cy="609600"/>
        </p:xfrm>
        <a:graphic>
          <a:graphicData uri="http://schemas.openxmlformats.org/presentationml/2006/ole">
            <p:oleObj spid="_x0000_s53250" name="Equation" r:id="rId3" imgW="1130040" imgH="228600" progId="Equation.DSMT4">
              <p:embed/>
            </p:oleObj>
          </a:graphicData>
        </a:graphic>
      </p:graphicFrame>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218" name="Object 2"/>
          <p:cNvGraphicFramePr>
            <a:graphicFrameLocks noChangeAspect="1"/>
          </p:cNvGraphicFramePr>
          <p:nvPr>
            <p:ph idx="1"/>
          </p:nvPr>
        </p:nvGraphicFramePr>
        <p:xfrm>
          <a:off x="2895600" y="1752600"/>
          <a:ext cx="2636838" cy="533400"/>
        </p:xfrm>
        <a:graphic>
          <a:graphicData uri="http://schemas.openxmlformats.org/presentationml/2006/ole">
            <p:oleObj spid="_x0000_s54274" name="Equation" r:id="rId3" imgW="1130040" imgH="228600" progId="Equation.DSMT4">
              <p:embed/>
            </p:oleObj>
          </a:graphicData>
        </a:graphic>
      </p:graphicFrame>
      <p:sp>
        <p:nvSpPr>
          <p:cNvPr id="3" name="Title 2"/>
          <p:cNvSpPr>
            <a:spLocks noGrp="1"/>
          </p:cNvSpPr>
          <p:nvPr>
            <p:ph type="title"/>
          </p:nvPr>
        </p:nvSpPr>
        <p:spPr/>
        <p:txBody>
          <a:bodyPr/>
          <a:lstStyle/>
          <a:p>
            <a:pPr algn="ctr"/>
            <a:r>
              <a:rPr lang="en-US" dirty="0" smtClean="0"/>
              <a:t>We’ll do this one together</a:t>
            </a:r>
            <a:endParaRPr lang="en-US" dirty="0"/>
          </a:p>
        </p:txBody>
      </p:sp>
      <p:graphicFrame>
        <p:nvGraphicFramePr>
          <p:cNvPr id="9219" name="Object 3"/>
          <p:cNvGraphicFramePr>
            <a:graphicFrameLocks noChangeAspect="1"/>
          </p:cNvGraphicFramePr>
          <p:nvPr/>
        </p:nvGraphicFramePr>
        <p:xfrm>
          <a:off x="2678113" y="2590800"/>
          <a:ext cx="3378200" cy="533400"/>
        </p:xfrm>
        <a:graphic>
          <a:graphicData uri="http://schemas.openxmlformats.org/presentationml/2006/ole">
            <p:oleObj spid="_x0000_s54275" name="Equation" r:id="rId4" imgW="1447560" imgH="228600" progId="Equation.DSMT4">
              <p:embed/>
            </p:oleObj>
          </a:graphicData>
        </a:graphic>
      </p:graphicFrame>
      <p:graphicFrame>
        <p:nvGraphicFramePr>
          <p:cNvPr id="9220" name="Object 4"/>
          <p:cNvGraphicFramePr>
            <a:graphicFrameLocks noChangeAspect="1"/>
          </p:cNvGraphicFramePr>
          <p:nvPr/>
        </p:nvGraphicFramePr>
        <p:xfrm>
          <a:off x="2432050" y="3352800"/>
          <a:ext cx="4000500" cy="533400"/>
        </p:xfrm>
        <a:graphic>
          <a:graphicData uri="http://schemas.openxmlformats.org/presentationml/2006/ole">
            <p:oleObj spid="_x0000_s54276" name="Equation" r:id="rId5" imgW="1714320" imgH="228600" progId="Equation.DSMT4">
              <p:embed/>
            </p:oleObj>
          </a:graphicData>
        </a:graphic>
      </p:graphicFrame>
      <p:graphicFrame>
        <p:nvGraphicFramePr>
          <p:cNvPr id="9221" name="Object 5"/>
          <p:cNvGraphicFramePr>
            <a:graphicFrameLocks noChangeAspect="1"/>
          </p:cNvGraphicFramePr>
          <p:nvPr/>
        </p:nvGraphicFramePr>
        <p:xfrm>
          <a:off x="2895600" y="4114800"/>
          <a:ext cx="2547937" cy="533400"/>
        </p:xfrm>
        <a:graphic>
          <a:graphicData uri="http://schemas.openxmlformats.org/presentationml/2006/ole">
            <p:oleObj spid="_x0000_s54277" name="Equation" r:id="rId6" imgW="1091880" imgH="228600" progId="Equation.DSMT4">
              <p:embed/>
            </p:oleObj>
          </a:graphicData>
        </a:graphic>
      </p:graphicFrame>
      <p:sp>
        <p:nvSpPr>
          <p:cNvPr id="8" name="TextBox 7"/>
          <p:cNvSpPr txBox="1"/>
          <p:nvPr/>
        </p:nvSpPr>
        <p:spPr>
          <a:xfrm>
            <a:off x="2971800" y="5029200"/>
            <a:ext cx="2743200" cy="1200329"/>
          </a:xfrm>
          <a:prstGeom prst="rect">
            <a:avLst/>
          </a:prstGeom>
          <a:solidFill>
            <a:schemeClr val="accent3">
              <a:alpha val="63000"/>
            </a:schemeClr>
          </a:solidFill>
        </p:spPr>
        <p:txBody>
          <a:bodyPr wrap="square" rtlCol="0">
            <a:spAutoFit/>
          </a:bodyPr>
          <a:lstStyle/>
          <a:p>
            <a:r>
              <a:rPr lang="en-US" sz="3600" dirty="0" smtClean="0"/>
              <a:t>Vertex is </a:t>
            </a:r>
          </a:p>
          <a:p>
            <a:r>
              <a:rPr lang="en-US" sz="3600" dirty="0" smtClean="0"/>
              <a:t>(4, -60)</a:t>
            </a:r>
            <a:endParaRPr lang="en-US" sz="3600" dirty="0"/>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Recall from a previous slide, that the parabola</a:t>
            </a:r>
          </a:p>
          <a:p>
            <a:endParaRPr lang="en-US" dirty="0" smtClean="0"/>
          </a:p>
          <a:p>
            <a:endParaRPr lang="en-US" dirty="0" smtClean="0"/>
          </a:p>
          <a:p>
            <a:endParaRPr lang="en-US" dirty="0" smtClean="0"/>
          </a:p>
          <a:p>
            <a:r>
              <a:rPr lang="en-US" dirty="0" smtClean="0"/>
              <a:t>has its vertex at:</a:t>
            </a:r>
          </a:p>
          <a:p>
            <a:endParaRPr lang="en-US" dirty="0" smtClean="0"/>
          </a:p>
          <a:p>
            <a:r>
              <a:rPr lang="en-US" dirty="0" smtClean="0"/>
              <a:t>We can use this idea to help to transform the equation into vertex form, also.</a:t>
            </a:r>
            <a:endParaRPr lang="en-US" dirty="0"/>
          </a:p>
        </p:txBody>
      </p:sp>
      <p:sp>
        <p:nvSpPr>
          <p:cNvPr id="3" name="Title 2"/>
          <p:cNvSpPr>
            <a:spLocks noGrp="1"/>
          </p:cNvSpPr>
          <p:nvPr>
            <p:ph type="title"/>
          </p:nvPr>
        </p:nvSpPr>
        <p:spPr/>
        <p:txBody>
          <a:bodyPr>
            <a:normAutofit fontScale="90000"/>
          </a:bodyPr>
          <a:lstStyle/>
          <a:p>
            <a:pPr algn="ctr"/>
            <a:r>
              <a:rPr lang="en-US" sz="3600" dirty="0" smtClean="0"/>
              <a:t>Conversion Process #2:</a:t>
            </a:r>
            <a:br>
              <a:rPr lang="en-US" sz="3600" dirty="0" smtClean="0"/>
            </a:br>
            <a:r>
              <a:rPr lang="en-US" sz="3600" dirty="0" smtClean="0"/>
              <a:t>Using the Vertex Formula</a:t>
            </a:r>
            <a:endParaRPr lang="en-US" sz="3600" dirty="0"/>
          </a:p>
        </p:txBody>
      </p:sp>
      <p:graphicFrame>
        <p:nvGraphicFramePr>
          <p:cNvPr id="10242" name="Object 2"/>
          <p:cNvGraphicFramePr>
            <a:graphicFrameLocks noChangeAspect="1"/>
          </p:cNvGraphicFramePr>
          <p:nvPr/>
        </p:nvGraphicFramePr>
        <p:xfrm>
          <a:off x="3352800" y="2209800"/>
          <a:ext cx="2387600" cy="457200"/>
        </p:xfrm>
        <a:graphic>
          <a:graphicData uri="http://schemas.openxmlformats.org/presentationml/2006/ole">
            <p:oleObj spid="_x0000_s55298" name="Equation" r:id="rId3" imgW="1193760" imgH="228600" progId="Equation.DSMT4">
              <p:embed/>
            </p:oleObj>
          </a:graphicData>
        </a:graphic>
      </p:graphicFrame>
      <p:graphicFrame>
        <p:nvGraphicFramePr>
          <p:cNvPr id="10243" name="Object 3"/>
          <p:cNvGraphicFramePr>
            <a:graphicFrameLocks noChangeAspect="1"/>
          </p:cNvGraphicFramePr>
          <p:nvPr/>
        </p:nvGraphicFramePr>
        <p:xfrm>
          <a:off x="3886200" y="3276600"/>
          <a:ext cx="1676400" cy="685800"/>
        </p:xfrm>
        <a:graphic>
          <a:graphicData uri="http://schemas.openxmlformats.org/presentationml/2006/ole">
            <p:oleObj spid="_x0000_s55299" name="Equation" r:id="rId4" imgW="1117440" imgH="457200" progId="Equation.DSMT4">
              <p:embed/>
            </p:oleObj>
          </a:graphicData>
        </a:graphic>
      </p:graphicFrame>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Rewrite the function in vertex form, and identify the vertex.</a:t>
            </a:r>
          </a:p>
          <a:p>
            <a:endParaRPr lang="en-US" dirty="0" smtClean="0"/>
          </a:p>
          <a:p>
            <a:endParaRPr lang="en-US" dirty="0" smtClean="0"/>
          </a:p>
          <a:p>
            <a:endParaRPr lang="en-US" dirty="0" smtClean="0"/>
          </a:p>
          <a:p>
            <a:endParaRPr lang="en-US" dirty="0" smtClean="0"/>
          </a:p>
          <a:p>
            <a:pPr>
              <a:buNone/>
            </a:pPr>
            <a:endParaRPr lang="en-US" dirty="0" smtClean="0"/>
          </a:p>
          <a:p>
            <a:r>
              <a:rPr lang="en-US" dirty="0" smtClean="0"/>
              <a:t>The x coordinate for the vertex is</a:t>
            </a:r>
            <a:endParaRPr lang="en-US" dirty="0"/>
          </a:p>
        </p:txBody>
      </p:sp>
      <p:sp>
        <p:nvSpPr>
          <p:cNvPr id="3" name="Title 2"/>
          <p:cNvSpPr>
            <a:spLocks noGrp="1"/>
          </p:cNvSpPr>
          <p:nvPr>
            <p:ph type="title"/>
          </p:nvPr>
        </p:nvSpPr>
        <p:spPr/>
        <p:txBody>
          <a:bodyPr/>
          <a:lstStyle/>
          <a:p>
            <a:pPr algn="ctr"/>
            <a:r>
              <a:rPr lang="en-US" dirty="0" smtClean="0"/>
              <a:t>Let’s do an example together</a:t>
            </a:r>
            <a:endParaRPr lang="en-US" dirty="0"/>
          </a:p>
        </p:txBody>
      </p:sp>
      <p:graphicFrame>
        <p:nvGraphicFramePr>
          <p:cNvPr id="4" name="Object 3"/>
          <p:cNvGraphicFramePr>
            <a:graphicFrameLocks noChangeAspect="1"/>
          </p:cNvGraphicFramePr>
          <p:nvPr/>
        </p:nvGraphicFramePr>
        <p:xfrm>
          <a:off x="3124200" y="2590800"/>
          <a:ext cx="2489200" cy="533400"/>
        </p:xfrm>
        <a:graphic>
          <a:graphicData uri="http://schemas.openxmlformats.org/presentationml/2006/ole">
            <p:oleObj spid="_x0000_s56322" name="Equation" r:id="rId3" imgW="1066680" imgH="228600" progId="Equation.DSMT4">
              <p:embed/>
            </p:oleObj>
          </a:graphicData>
        </a:graphic>
      </p:graphicFrame>
      <p:graphicFrame>
        <p:nvGraphicFramePr>
          <p:cNvPr id="11267" name="Object 3"/>
          <p:cNvGraphicFramePr>
            <a:graphicFrameLocks noChangeAspect="1"/>
          </p:cNvGraphicFramePr>
          <p:nvPr/>
        </p:nvGraphicFramePr>
        <p:xfrm>
          <a:off x="2971800" y="3429000"/>
          <a:ext cx="1295400" cy="892387"/>
        </p:xfrm>
        <a:graphic>
          <a:graphicData uri="http://schemas.openxmlformats.org/presentationml/2006/ole">
            <p:oleObj spid="_x0000_s56323" name="Equation" r:id="rId4" imgW="571320" imgH="393480" progId="Equation.DSMT4">
              <p:embed/>
            </p:oleObj>
          </a:graphicData>
        </a:graphic>
      </p:graphicFrame>
      <p:graphicFrame>
        <p:nvGraphicFramePr>
          <p:cNvPr id="6" name="Object 5"/>
          <p:cNvGraphicFramePr>
            <a:graphicFrameLocks noChangeAspect="1"/>
          </p:cNvGraphicFramePr>
          <p:nvPr/>
        </p:nvGraphicFramePr>
        <p:xfrm>
          <a:off x="4876800" y="3429000"/>
          <a:ext cx="781050" cy="892629"/>
        </p:xfrm>
        <a:graphic>
          <a:graphicData uri="http://schemas.openxmlformats.org/presentationml/2006/ole">
            <p:oleObj spid="_x0000_s56324" name="Equation" r:id="rId5" imgW="355320" imgH="406080" progId="Equation.DSMT4">
              <p:embed/>
            </p:oleObj>
          </a:graphicData>
        </a:graphic>
      </p:graphicFrame>
      <p:graphicFrame>
        <p:nvGraphicFramePr>
          <p:cNvPr id="7" name="Object 6"/>
          <p:cNvGraphicFramePr>
            <a:graphicFrameLocks noChangeAspect="1"/>
          </p:cNvGraphicFramePr>
          <p:nvPr/>
        </p:nvGraphicFramePr>
        <p:xfrm>
          <a:off x="4495800" y="5334000"/>
          <a:ext cx="3429000" cy="1077686"/>
        </p:xfrm>
        <a:graphic>
          <a:graphicData uri="http://schemas.openxmlformats.org/presentationml/2006/ole">
            <p:oleObj spid="_x0000_s56325" name="Equation" r:id="rId6" imgW="1333440" imgH="419040" progId="Equation.DSMT4">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1267"/>
                                        </p:tgtEl>
                                        <p:attrNameLst>
                                          <p:attrName>style.visibility</p:attrName>
                                        </p:attrNameLst>
                                      </p:cBhvr>
                                      <p:to>
                                        <p:strVal val="visible"/>
                                      </p:to>
                                    </p:set>
                                    <p:animEffect transition="in" filter="dissolve">
                                      <p:cBhvr>
                                        <p:cTn id="7" dur="500"/>
                                        <p:tgtEl>
                                          <p:spTgt spid="1126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Now, we plug that x value into the function, to find the y value for the vertex point.</a:t>
            </a:r>
          </a:p>
          <a:p>
            <a:endParaRPr lang="en-US" dirty="0" smtClean="0"/>
          </a:p>
          <a:p>
            <a:endParaRPr lang="en-US" dirty="0" smtClean="0"/>
          </a:p>
          <a:p>
            <a:endParaRPr lang="en-US" dirty="0" smtClean="0"/>
          </a:p>
          <a:p>
            <a:endParaRPr lang="en-US" dirty="0" smtClean="0"/>
          </a:p>
          <a:p>
            <a:endParaRPr lang="en-US" dirty="0" smtClean="0"/>
          </a:p>
          <a:p>
            <a:r>
              <a:rPr lang="en-US" dirty="0" smtClean="0"/>
              <a:t>So the vertex is (-2, -18) and the form becomes</a:t>
            </a:r>
            <a:endParaRPr lang="en-US" dirty="0"/>
          </a:p>
        </p:txBody>
      </p:sp>
      <p:sp>
        <p:nvSpPr>
          <p:cNvPr id="3" name="Title 2"/>
          <p:cNvSpPr>
            <a:spLocks noGrp="1"/>
          </p:cNvSpPr>
          <p:nvPr>
            <p:ph type="title"/>
          </p:nvPr>
        </p:nvSpPr>
        <p:spPr/>
        <p:txBody>
          <a:bodyPr/>
          <a:lstStyle/>
          <a:p>
            <a:pPr algn="ctr"/>
            <a:r>
              <a:rPr lang="en-US" dirty="0" smtClean="0"/>
              <a:t>Continuing that last example</a:t>
            </a:r>
            <a:endParaRPr lang="en-US" dirty="0"/>
          </a:p>
        </p:txBody>
      </p:sp>
      <p:graphicFrame>
        <p:nvGraphicFramePr>
          <p:cNvPr id="12290" name="Object 2"/>
          <p:cNvGraphicFramePr>
            <a:graphicFrameLocks noChangeAspect="1"/>
          </p:cNvGraphicFramePr>
          <p:nvPr/>
        </p:nvGraphicFramePr>
        <p:xfrm>
          <a:off x="3124200" y="2590800"/>
          <a:ext cx="2489200" cy="533400"/>
        </p:xfrm>
        <a:graphic>
          <a:graphicData uri="http://schemas.openxmlformats.org/presentationml/2006/ole">
            <p:oleObj spid="_x0000_s57346" name="Equation" r:id="rId3" imgW="1066680" imgH="228600" progId="Equation.DSMT4">
              <p:embed/>
            </p:oleObj>
          </a:graphicData>
        </a:graphic>
      </p:graphicFrame>
      <p:graphicFrame>
        <p:nvGraphicFramePr>
          <p:cNvPr id="12291" name="Object 3"/>
          <p:cNvGraphicFramePr>
            <a:graphicFrameLocks noChangeAspect="1"/>
          </p:cNvGraphicFramePr>
          <p:nvPr/>
        </p:nvGraphicFramePr>
        <p:xfrm>
          <a:off x="1143000" y="3429000"/>
          <a:ext cx="1109663" cy="457200"/>
        </p:xfrm>
        <a:graphic>
          <a:graphicData uri="http://schemas.openxmlformats.org/presentationml/2006/ole">
            <p:oleObj spid="_x0000_s57347" name="Equation" r:id="rId4" imgW="431640" imgH="177480" progId="Equation.DSMT4">
              <p:embed/>
            </p:oleObj>
          </a:graphicData>
        </a:graphic>
      </p:graphicFrame>
      <p:graphicFrame>
        <p:nvGraphicFramePr>
          <p:cNvPr id="6" name="Object 5"/>
          <p:cNvGraphicFramePr>
            <a:graphicFrameLocks noChangeAspect="1"/>
          </p:cNvGraphicFramePr>
          <p:nvPr/>
        </p:nvGraphicFramePr>
        <p:xfrm>
          <a:off x="4191000" y="3276600"/>
          <a:ext cx="3048000" cy="485522"/>
        </p:xfrm>
        <a:graphic>
          <a:graphicData uri="http://schemas.openxmlformats.org/presentationml/2006/ole">
            <p:oleObj spid="_x0000_s57348" name="Equation" r:id="rId5" imgW="1434960" imgH="228600" progId="Equation.DSMT4">
              <p:embed/>
            </p:oleObj>
          </a:graphicData>
        </a:graphic>
      </p:graphicFrame>
      <p:graphicFrame>
        <p:nvGraphicFramePr>
          <p:cNvPr id="7" name="Object 6"/>
          <p:cNvGraphicFramePr>
            <a:graphicFrameLocks noChangeAspect="1"/>
          </p:cNvGraphicFramePr>
          <p:nvPr/>
        </p:nvGraphicFramePr>
        <p:xfrm>
          <a:off x="4267200" y="3962400"/>
          <a:ext cx="2743200" cy="434566"/>
        </p:xfrm>
        <a:graphic>
          <a:graphicData uri="http://schemas.openxmlformats.org/presentationml/2006/ole">
            <p:oleObj spid="_x0000_s57349" name="Equation" r:id="rId6" imgW="1282680" imgH="203040" progId="Equation.DSMT4">
              <p:embed/>
            </p:oleObj>
          </a:graphicData>
        </a:graphic>
      </p:graphicFrame>
      <p:graphicFrame>
        <p:nvGraphicFramePr>
          <p:cNvPr id="8" name="Object 7"/>
          <p:cNvGraphicFramePr>
            <a:graphicFrameLocks noChangeAspect="1"/>
          </p:cNvGraphicFramePr>
          <p:nvPr/>
        </p:nvGraphicFramePr>
        <p:xfrm>
          <a:off x="3352800" y="5638800"/>
          <a:ext cx="3640667" cy="762000"/>
        </p:xfrm>
        <a:graphic>
          <a:graphicData uri="http://schemas.openxmlformats.org/presentationml/2006/ole">
            <p:oleObj spid="_x0000_s57350" name="Equation" r:id="rId7" imgW="1091880" imgH="228600" progId="Equation.DSMT4">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291"/>
                                        </p:tgtEl>
                                        <p:attrNameLst>
                                          <p:attrName>style.visibility</p:attrName>
                                        </p:attrNameLst>
                                      </p:cBhvr>
                                      <p:to>
                                        <p:strVal val="visible"/>
                                      </p:to>
                                    </p:set>
                                    <p:anim calcmode="lin" valueType="num">
                                      <p:cBhvr additive="base">
                                        <p:cTn id="7" dur="500" fill="hold"/>
                                        <p:tgtEl>
                                          <p:spTgt spid="12291"/>
                                        </p:tgtEl>
                                        <p:attrNameLst>
                                          <p:attrName>ppt_x</p:attrName>
                                        </p:attrNameLst>
                                      </p:cBhvr>
                                      <p:tavLst>
                                        <p:tav tm="0">
                                          <p:val>
                                            <p:strVal val="#ppt_x"/>
                                          </p:val>
                                        </p:tav>
                                        <p:tav tm="100000">
                                          <p:val>
                                            <p:strVal val="#ppt_x"/>
                                          </p:val>
                                        </p:tav>
                                      </p:tavLst>
                                    </p:anim>
                                    <p:anim calcmode="lin" valueType="num">
                                      <p:cBhvr additive="base">
                                        <p:cTn id="8" dur="500" fill="hold"/>
                                        <p:tgtEl>
                                          <p:spTgt spid="1229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ssolve">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dissolv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animEffect transition="in" filter="slide(fromBottom)">
                                      <p:cBhvr>
                                        <p:cTn id="23" dur="500"/>
                                        <p:tgtEl>
                                          <p:spTgt spid="2">
                                            <p:txEl>
                                              <p:pRg st="6" end="6"/>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dissolve">
                                      <p:cBhvr>
                                        <p:cTn id="2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5071872"/>
          </a:xfrm>
        </p:spPr>
        <p:txBody>
          <a:bodyPr>
            <a:normAutofit lnSpcReduction="10000"/>
          </a:bodyPr>
          <a:lstStyle/>
          <a:p>
            <a:r>
              <a:rPr lang="en-US" dirty="0" smtClean="0"/>
              <a:t>Vertex Form:</a:t>
            </a:r>
          </a:p>
          <a:p>
            <a:endParaRPr lang="en-US" dirty="0" smtClean="0"/>
          </a:p>
          <a:p>
            <a:pPr lvl="1"/>
            <a:r>
              <a:rPr lang="en-US" dirty="0" smtClean="0"/>
              <a:t>Vertex is at (h, k)</a:t>
            </a:r>
          </a:p>
          <a:p>
            <a:endParaRPr lang="en-US" dirty="0" smtClean="0"/>
          </a:p>
          <a:p>
            <a:r>
              <a:rPr lang="en-US" dirty="0" smtClean="0"/>
              <a:t>Standard Form:</a:t>
            </a:r>
          </a:p>
          <a:p>
            <a:endParaRPr lang="en-US" dirty="0" smtClean="0"/>
          </a:p>
          <a:p>
            <a:r>
              <a:rPr lang="en-US" dirty="0" smtClean="0"/>
              <a:t>The value of a determines stretch or compress.</a:t>
            </a:r>
          </a:p>
          <a:p>
            <a:r>
              <a:rPr lang="en-US" dirty="0" smtClean="0"/>
              <a:t>The value of a determines whether the graph opens up or down.</a:t>
            </a:r>
          </a:p>
          <a:p>
            <a:r>
              <a:rPr lang="en-US" dirty="0" smtClean="0"/>
              <a:t>The value of a determines the concavity of the graph.</a:t>
            </a:r>
            <a:endParaRPr lang="en-US" dirty="0"/>
          </a:p>
        </p:txBody>
      </p:sp>
      <p:sp>
        <p:nvSpPr>
          <p:cNvPr id="3" name="Title 2"/>
          <p:cNvSpPr>
            <a:spLocks noGrp="1"/>
          </p:cNvSpPr>
          <p:nvPr>
            <p:ph type="title"/>
          </p:nvPr>
        </p:nvSpPr>
        <p:spPr/>
        <p:txBody>
          <a:bodyPr>
            <a:normAutofit fontScale="90000"/>
          </a:bodyPr>
          <a:lstStyle/>
          <a:p>
            <a:pPr algn="ctr"/>
            <a:r>
              <a:rPr lang="en-US" dirty="0" smtClean="0"/>
              <a:t>General information slide: Quadratic Functions</a:t>
            </a:r>
            <a:endParaRPr lang="en-US" dirty="0"/>
          </a:p>
        </p:txBody>
      </p:sp>
      <p:graphicFrame>
        <p:nvGraphicFramePr>
          <p:cNvPr id="4" name="Object 3"/>
          <p:cNvGraphicFramePr>
            <a:graphicFrameLocks noChangeAspect="1"/>
          </p:cNvGraphicFramePr>
          <p:nvPr/>
        </p:nvGraphicFramePr>
        <p:xfrm>
          <a:off x="3200400" y="1447800"/>
          <a:ext cx="2459567" cy="533400"/>
        </p:xfrm>
        <a:graphic>
          <a:graphicData uri="http://schemas.openxmlformats.org/presentationml/2006/ole">
            <p:oleObj spid="_x0000_s58370" name="Equation" r:id="rId3" imgW="1054080" imgH="228600" progId="Equation.DSMT4">
              <p:embed/>
            </p:oleObj>
          </a:graphicData>
        </a:graphic>
      </p:graphicFrame>
      <p:graphicFrame>
        <p:nvGraphicFramePr>
          <p:cNvPr id="31747" name="Object 3"/>
          <p:cNvGraphicFramePr>
            <a:graphicFrameLocks noChangeAspect="1"/>
          </p:cNvGraphicFramePr>
          <p:nvPr/>
        </p:nvGraphicFramePr>
        <p:xfrm>
          <a:off x="3733800" y="3352800"/>
          <a:ext cx="2281238" cy="533400"/>
        </p:xfrm>
        <a:graphic>
          <a:graphicData uri="http://schemas.openxmlformats.org/presentationml/2006/ole">
            <p:oleObj spid="_x0000_s58371" name="Equation" r:id="rId4" imgW="977760" imgH="228600" progId="Equation.DSMT4">
              <p:embed/>
            </p:oleObj>
          </a:graphicData>
        </a:graphic>
      </p:graphicFrame>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endParaRPr lang="en-US" dirty="0" smtClean="0"/>
          </a:p>
          <a:p>
            <a:endParaRPr lang="en-US" dirty="0" smtClean="0"/>
          </a:p>
          <a:p>
            <a:endParaRPr lang="en-US" dirty="0" smtClean="0"/>
          </a:p>
          <a:p>
            <a:r>
              <a:rPr lang="en-US" dirty="0" smtClean="0"/>
              <a:t>1.	Change the given equation to vertex form</a:t>
            </a:r>
          </a:p>
          <a:p>
            <a:r>
              <a:rPr lang="en-US" dirty="0" smtClean="0"/>
              <a:t>2.	Determine the vertex.</a:t>
            </a:r>
          </a:p>
          <a:p>
            <a:r>
              <a:rPr lang="en-US" dirty="0" smtClean="0"/>
              <a:t>3.	Determine the y intercept.</a:t>
            </a:r>
          </a:p>
          <a:p>
            <a:r>
              <a:rPr lang="en-US" dirty="0" smtClean="0"/>
              <a:t>4.	Sketch the graph.</a:t>
            </a:r>
            <a:endParaRPr lang="en-US" dirty="0"/>
          </a:p>
        </p:txBody>
      </p:sp>
      <p:sp>
        <p:nvSpPr>
          <p:cNvPr id="3" name="Title 2"/>
          <p:cNvSpPr>
            <a:spLocks noGrp="1"/>
          </p:cNvSpPr>
          <p:nvPr>
            <p:ph type="title"/>
          </p:nvPr>
        </p:nvSpPr>
        <p:spPr/>
        <p:txBody>
          <a:bodyPr/>
          <a:lstStyle/>
          <a:p>
            <a:pPr algn="ctr"/>
            <a:r>
              <a:rPr lang="en-US" dirty="0" smtClean="0"/>
              <a:t>Wrap up Example</a:t>
            </a:r>
            <a:endParaRPr lang="en-US" dirty="0"/>
          </a:p>
        </p:txBody>
      </p:sp>
      <p:graphicFrame>
        <p:nvGraphicFramePr>
          <p:cNvPr id="4" name="Object 3"/>
          <p:cNvGraphicFramePr>
            <a:graphicFrameLocks noChangeAspect="1"/>
          </p:cNvGraphicFramePr>
          <p:nvPr/>
        </p:nvGraphicFramePr>
        <p:xfrm>
          <a:off x="2667000" y="1752600"/>
          <a:ext cx="3090333" cy="762000"/>
        </p:xfrm>
        <a:graphic>
          <a:graphicData uri="http://schemas.openxmlformats.org/presentationml/2006/ole">
            <p:oleObj spid="_x0000_s59394" name="Equation" r:id="rId3" imgW="927000" imgH="228600" progId="Equation.DSMT4">
              <p:embed/>
            </p:oleObj>
          </a:graphicData>
        </a:graphic>
      </p:graphicFrame>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Did you get these answers?</a:t>
            </a:r>
            <a:endParaRPr lang="en-US" dirty="0"/>
          </a:p>
        </p:txBody>
      </p:sp>
      <p:graphicFrame>
        <p:nvGraphicFramePr>
          <p:cNvPr id="4" name="Object 3"/>
          <p:cNvGraphicFramePr>
            <a:graphicFrameLocks noChangeAspect="1"/>
          </p:cNvGraphicFramePr>
          <p:nvPr/>
        </p:nvGraphicFramePr>
        <p:xfrm>
          <a:off x="3429000" y="1752600"/>
          <a:ext cx="2819400" cy="676656"/>
        </p:xfrm>
        <a:graphic>
          <a:graphicData uri="http://schemas.openxmlformats.org/presentationml/2006/ole">
            <p:oleObj spid="_x0000_s61442" name="Equation" r:id="rId3" imgW="952200" imgH="228600" progId="Equation.DSMT4">
              <p:embed/>
            </p:oleObj>
          </a:graphicData>
        </a:graphic>
      </p:graphicFrame>
      <p:sp>
        <p:nvSpPr>
          <p:cNvPr id="5" name="TextBox 4"/>
          <p:cNvSpPr txBox="1"/>
          <p:nvPr/>
        </p:nvSpPr>
        <p:spPr>
          <a:xfrm>
            <a:off x="1066800" y="1905000"/>
            <a:ext cx="2438400" cy="523220"/>
          </a:xfrm>
          <a:prstGeom prst="rect">
            <a:avLst/>
          </a:prstGeom>
          <a:noFill/>
        </p:spPr>
        <p:txBody>
          <a:bodyPr wrap="square" rtlCol="0">
            <a:spAutoFit/>
          </a:bodyPr>
          <a:lstStyle/>
          <a:p>
            <a:r>
              <a:rPr lang="en-US" sz="2800" dirty="0" smtClean="0"/>
              <a:t>Vertex Form</a:t>
            </a:r>
            <a:endParaRPr lang="en-US" sz="2800" dirty="0"/>
          </a:p>
        </p:txBody>
      </p:sp>
      <p:sp>
        <p:nvSpPr>
          <p:cNvPr id="7" name="TextBox 6"/>
          <p:cNvSpPr txBox="1"/>
          <p:nvPr/>
        </p:nvSpPr>
        <p:spPr>
          <a:xfrm>
            <a:off x="1143000" y="2971800"/>
            <a:ext cx="2438400" cy="523220"/>
          </a:xfrm>
          <a:prstGeom prst="rect">
            <a:avLst/>
          </a:prstGeom>
          <a:noFill/>
        </p:spPr>
        <p:txBody>
          <a:bodyPr wrap="square" rtlCol="0">
            <a:spAutoFit/>
          </a:bodyPr>
          <a:lstStyle/>
          <a:p>
            <a:r>
              <a:rPr lang="en-US" sz="2800" dirty="0" smtClean="0"/>
              <a:t>Vertex</a:t>
            </a:r>
            <a:endParaRPr lang="en-US" sz="2800" dirty="0"/>
          </a:p>
        </p:txBody>
      </p:sp>
      <p:sp>
        <p:nvSpPr>
          <p:cNvPr id="8" name="TextBox 7"/>
          <p:cNvSpPr txBox="1"/>
          <p:nvPr/>
        </p:nvSpPr>
        <p:spPr>
          <a:xfrm>
            <a:off x="914400" y="4038600"/>
            <a:ext cx="2438400" cy="523220"/>
          </a:xfrm>
          <a:prstGeom prst="rect">
            <a:avLst/>
          </a:prstGeom>
          <a:noFill/>
        </p:spPr>
        <p:txBody>
          <a:bodyPr wrap="square" rtlCol="0">
            <a:spAutoFit/>
          </a:bodyPr>
          <a:lstStyle/>
          <a:p>
            <a:r>
              <a:rPr lang="en-US" sz="2800" dirty="0" smtClean="0"/>
              <a:t>Y intercept</a:t>
            </a:r>
            <a:endParaRPr lang="en-US" sz="2800" dirty="0"/>
          </a:p>
        </p:txBody>
      </p:sp>
      <p:graphicFrame>
        <p:nvGraphicFramePr>
          <p:cNvPr id="61444" name="Object 4"/>
          <p:cNvGraphicFramePr>
            <a:graphicFrameLocks noChangeAspect="1"/>
          </p:cNvGraphicFramePr>
          <p:nvPr/>
        </p:nvGraphicFramePr>
        <p:xfrm>
          <a:off x="2590800" y="2895600"/>
          <a:ext cx="1314450" cy="601662"/>
        </p:xfrm>
        <a:graphic>
          <a:graphicData uri="http://schemas.openxmlformats.org/presentationml/2006/ole">
            <p:oleObj spid="_x0000_s61444" name="Equation" r:id="rId4" imgW="444240" imgH="203040" progId="Equation.DSMT4">
              <p:embed/>
            </p:oleObj>
          </a:graphicData>
        </a:graphic>
      </p:graphicFrame>
      <p:graphicFrame>
        <p:nvGraphicFramePr>
          <p:cNvPr id="61445" name="Object 5"/>
          <p:cNvGraphicFramePr>
            <a:graphicFrameLocks noChangeAspect="1"/>
          </p:cNvGraphicFramePr>
          <p:nvPr/>
        </p:nvGraphicFramePr>
        <p:xfrm>
          <a:off x="3124200" y="3962400"/>
          <a:ext cx="1277937" cy="601662"/>
        </p:xfrm>
        <a:graphic>
          <a:graphicData uri="http://schemas.openxmlformats.org/presentationml/2006/ole">
            <p:oleObj spid="_x0000_s61445" name="Equation" r:id="rId5" imgW="431640" imgH="203040" progId="Equation.DSMT4">
              <p:embed/>
            </p:oleObj>
          </a:graphicData>
        </a:graphic>
      </p:graphicFrame>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normAutofit fontScale="90000"/>
          </a:bodyPr>
          <a:lstStyle/>
          <a:p>
            <a:pPr algn="ctr"/>
            <a:r>
              <a:rPr lang="en-US" sz="4400" dirty="0" smtClean="0"/>
              <a:t>Practice Problem Answers (continued)</a:t>
            </a:r>
            <a:endParaRPr lang="en-US" sz="4400" dirty="0"/>
          </a:p>
        </p:txBody>
      </p:sp>
      <p:sp>
        <p:nvSpPr>
          <p:cNvPr id="3" name="Text Placeholder 2"/>
          <p:cNvSpPr>
            <a:spLocks noGrp="1"/>
          </p:cNvSpPr>
          <p:nvPr>
            <p:ph type="body" sz="quarter" idx="10"/>
          </p:nvPr>
        </p:nvSpPr>
        <p:spPr>
          <a:xfrm>
            <a:off x="381000" y="1371600"/>
            <a:ext cx="8382000" cy="2609945"/>
          </a:xfrm>
        </p:spPr>
        <p:txBody>
          <a:bodyPr/>
          <a:lstStyle/>
          <a:p>
            <a:pPr>
              <a:buNone/>
            </a:pPr>
            <a:endParaRPr lang="en-US" dirty="0" smtClean="0"/>
          </a:p>
          <a:p>
            <a:r>
              <a:rPr lang="en-US" dirty="0" smtClean="0"/>
              <a:t>7.	</a:t>
            </a:r>
            <a:r>
              <a:rPr lang="en-US" sz="2800" dirty="0" smtClean="0">
                <a:sym typeface="Wingdings" pitchFamily="2" charset="2"/>
              </a:rPr>
              <a:t> 	(4, 0) or (2, 0), so </a:t>
            </a:r>
            <a:r>
              <a:rPr lang="en-US" sz="2800" b="1" dirty="0" smtClean="0">
                <a:sym typeface="Wingdings" pitchFamily="2" charset="2"/>
              </a:rPr>
              <a:t>C</a:t>
            </a:r>
          </a:p>
          <a:p>
            <a:r>
              <a:rPr lang="en-US" sz="2800" dirty="0" smtClean="0">
                <a:sym typeface="Wingdings" pitchFamily="2" charset="2"/>
              </a:rPr>
              <a:t>8</a:t>
            </a:r>
            <a:r>
              <a:rPr lang="en-US" sz="2800" b="1" dirty="0" smtClean="0">
                <a:sym typeface="Wingdings" pitchFamily="2" charset="2"/>
              </a:rPr>
              <a:t>.		</a:t>
            </a:r>
            <a:r>
              <a:rPr lang="en-US" sz="2800" dirty="0" smtClean="0">
                <a:sym typeface="Wingdings" pitchFamily="2" charset="2"/>
              </a:rPr>
              <a:t>Vertex at (3,-2), opens up, so </a:t>
            </a:r>
            <a:r>
              <a:rPr lang="en-US" sz="2800" b="1" dirty="0" smtClean="0">
                <a:sym typeface="Wingdings" pitchFamily="2" charset="2"/>
              </a:rPr>
              <a:t>C</a:t>
            </a:r>
            <a:endParaRPr lang="en-US" b="1" dirty="0" smtClean="0"/>
          </a:p>
          <a:p>
            <a:endParaRPr lang="en-US" dirty="0" smtClean="0"/>
          </a:p>
          <a:p>
            <a:r>
              <a:rPr lang="en-US" dirty="0" smtClean="0"/>
              <a:t>9A.</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	</a:t>
            </a:r>
          </a:p>
        </p:txBody>
      </p:sp>
      <p:pic>
        <p:nvPicPr>
          <p:cNvPr id="173059" name="Picture 3"/>
          <p:cNvPicPr>
            <a:picLocks noChangeAspect="1" noChangeArrowheads="1"/>
          </p:cNvPicPr>
          <p:nvPr/>
        </p:nvPicPr>
        <p:blipFill>
          <a:blip r:embed="rId2" cstate="print"/>
          <a:srcRect/>
          <a:stretch>
            <a:fillRect/>
          </a:stretch>
        </p:blipFill>
        <p:spPr bwMode="auto">
          <a:xfrm>
            <a:off x="2209800" y="3048000"/>
            <a:ext cx="3276600" cy="3081121"/>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Did you get these answers?</a:t>
            </a:r>
            <a:endParaRPr lang="en-US" dirty="0"/>
          </a:p>
        </p:txBody>
      </p:sp>
      <p:graphicFrame>
        <p:nvGraphicFramePr>
          <p:cNvPr id="4" name="Object 3"/>
          <p:cNvGraphicFramePr>
            <a:graphicFrameLocks noChangeAspect="1"/>
          </p:cNvGraphicFramePr>
          <p:nvPr/>
        </p:nvGraphicFramePr>
        <p:xfrm>
          <a:off x="2743200" y="1447800"/>
          <a:ext cx="2819400" cy="676656"/>
        </p:xfrm>
        <a:graphic>
          <a:graphicData uri="http://schemas.openxmlformats.org/presentationml/2006/ole">
            <p:oleObj spid="_x0000_s62466" name="Equation" r:id="rId3" imgW="952200" imgH="228600" progId="Equation.DSMT4">
              <p:embed/>
            </p:oleObj>
          </a:graphicData>
        </a:graphic>
      </p:graphicFrame>
      <p:sp>
        <p:nvSpPr>
          <p:cNvPr id="5" name="TextBox 4"/>
          <p:cNvSpPr txBox="1"/>
          <p:nvPr/>
        </p:nvSpPr>
        <p:spPr>
          <a:xfrm>
            <a:off x="990600" y="1447800"/>
            <a:ext cx="2438400" cy="523220"/>
          </a:xfrm>
          <a:prstGeom prst="rect">
            <a:avLst/>
          </a:prstGeom>
          <a:noFill/>
        </p:spPr>
        <p:txBody>
          <a:bodyPr wrap="square" rtlCol="0">
            <a:spAutoFit/>
          </a:bodyPr>
          <a:lstStyle/>
          <a:p>
            <a:r>
              <a:rPr lang="en-US" sz="2800" dirty="0" smtClean="0">
                <a:solidFill>
                  <a:schemeClr val="bg1"/>
                </a:solidFill>
              </a:rPr>
              <a:t>The graph</a:t>
            </a:r>
            <a:endParaRPr lang="en-US" sz="2800" dirty="0">
              <a:solidFill>
                <a:schemeClr val="bg1"/>
              </a:solidFill>
            </a:endParaRPr>
          </a:p>
        </p:txBody>
      </p:sp>
      <p:pic>
        <p:nvPicPr>
          <p:cNvPr id="62469" name="Picture 5"/>
          <p:cNvPicPr>
            <a:picLocks noChangeAspect="1" noChangeArrowheads="1"/>
          </p:cNvPicPr>
          <p:nvPr/>
        </p:nvPicPr>
        <p:blipFill>
          <a:blip r:embed="rId4" cstate="print"/>
          <a:srcRect/>
          <a:stretch>
            <a:fillRect/>
          </a:stretch>
        </p:blipFill>
        <p:spPr bwMode="auto">
          <a:xfrm>
            <a:off x="3429000" y="2514600"/>
            <a:ext cx="4495800" cy="4227585"/>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normAutofit fontScale="90000"/>
          </a:bodyPr>
          <a:lstStyle/>
          <a:p>
            <a:endParaRPr lang="en-US" sz="4000" dirty="0"/>
          </a:p>
        </p:txBody>
      </p:sp>
      <p:sp>
        <p:nvSpPr>
          <p:cNvPr id="3" name="Text Placeholder 2"/>
          <p:cNvSpPr>
            <a:spLocks noGrp="1"/>
          </p:cNvSpPr>
          <p:nvPr>
            <p:ph type="body" sz="quarter" idx="10"/>
          </p:nvPr>
        </p:nvSpPr>
        <p:spPr>
          <a:xfrm>
            <a:off x="381000" y="1411553"/>
            <a:ext cx="8382000" cy="3028521"/>
          </a:xfrm>
        </p:spPr>
        <p:txBody>
          <a:bodyPr/>
          <a:lstStyle/>
          <a:p>
            <a:pPr algn="ctr">
              <a:buNone/>
            </a:pPr>
            <a:r>
              <a:rPr lang="en-US" sz="7200" dirty="0" smtClean="0"/>
              <a:t>Linear Functions</a:t>
            </a:r>
          </a:p>
          <a:p>
            <a:pPr algn="ctr">
              <a:buNone/>
            </a:pPr>
            <a:r>
              <a:rPr lang="en-US" sz="6600" dirty="0" smtClean="0"/>
              <a:t>Graphs, Slope, and Intercepts</a:t>
            </a:r>
            <a:endParaRPr lang="en-US" sz="6600" dirty="0"/>
          </a:p>
        </p:txBody>
      </p:sp>
    </p:spTree>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algn="ctr" eaLnBrk="1" fontAlgn="auto" hangingPunct="1">
              <a:spcAft>
                <a:spcPts val="0"/>
              </a:spcAft>
              <a:defRPr/>
            </a:pPr>
            <a:r>
              <a:rPr lang="en-US" dirty="0" smtClean="0"/>
              <a:t>What is an Intercept?</a:t>
            </a:r>
          </a:p>
        </p:txBody>
      </p:sp>
      <p:sp>
        <p:nvSpPr>
          <p:cNvPr id="41987" name="Line 5"/>
          <p:cNvSpPr>
            <a:spLocks noChangeShapeType="1"/>
          </p:cNvSpPr>
          <p:nvPr/>
        </p:nvSpPr>
        <p:spPr bwMode="auto">
          <a:xfrm flipV="1">
            <a:off x="1676400" y="1905000"/>
            <a:ext cx="4648200" cy="12954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1988" name="Line 7"/>
          <p:cNvSpPr>
            <a:spLocks noChangeShapeType="1"/>
          </p:cNvSpPr>
          <p:nvPr/>
        </p:nvSpPr>
        <p:spPr bwMode="auto">
          <a:xfrm flipH="1">
            <a:off x="4495800" y="2133600"/>
            <a:ext cx="76200" cy="4114800"/>
          </a:xfrm>
          <a:prstGeom prst="line">
            <a:avLst/>
          </a:prstGeom>
          <a:noFill/>
          <a:ln w="25400">
            <a:solidFill>
              <a:schemeClr val="tx1"/>
            </a:solidFill>
            <a:round/>
            <a:headEnd type="triangle" w="med" len="med"/>
            <a:tailEnd type="triangle" w="med" len="me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1989" name="Line 8"/>
          <p:cNvSpPr>
            <a:spLocks noChangeShapeType="1"/>
          </p:cNvSpPr>
          <p:nvPr/>
        </p:nvSpPr>
        <p:spPr bwMode="auto">
          <a:xfrm>
            <a:off x="1600200" y="4114800"/>
            <a:ext cx="5486400" cy="0"/>
          </a:xfrm>
          <a:prstGeom prst="line">
            <a:avLst/>
          </a:prstGeom>
          <a:noFill/>
          <a:ln w="25400">
            <a:solidFill>
              <a:schemeClr val="tx1"/>
            </a:solidFill>
            <a:round/>
            <a:headEnd type="triangle" w="med" len="med"/>
            <a:tailEnd type="triangle" w="med" len="me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1990" name="Text Box 9"/>
          <p:cNvSpPr txBox="1">
            <a:spLocks noChangeArrowheads="1"/>
          </p:cNvSpPr>
          <p:nvPr/>
        </p:nvSpPr>
        <p:spPr bwMode="auto">
          <a:xfrm>
            <a:off x="4191000" y="1600200"/>
            <a:ext cx="381000" cy="457200"/>
          </a:xfrm>
          <a:prstGeom prst="rect">
            <a:avLst/>
          </a:prstGeom>
          <a:noFill/>
          <a:ln w="9525">
            <a:noFill/>
            <a:miter lim="800000"/>
            <a:headEnd/>
            <a:tailEnd/>
          </a:ln>
        </p:spPr>
        <p:txBody>
          <a:bodyPr>
            <a:spAutoFit/>
          </a:bodyPr>
          <a:lstStyle/>
          <a:p>
            <a:pPr eaLnBrk="0" fontAlgn="base" hangingPunct="0">
              <a:spcBef>
                <a:spcPct val="0"/>
              </a:spcBef>
              <a:spcAft>
                <a:spcPct val="0"/>
              </a:spcAft>
            </a:pPr>
            <a:r>
              <a:rPr lang="en-US" sz="2400" smtClean="0">
                <a:solidFill>
                  <a:prstClr val="black"/>
                </a:solidFill>
                <a:latin typeface="Times" pitchFamily="-44" charset="0"/>
              </a:rPr>
              <a:t>Y</a:t>
            </a:r>
          </a:p>
        </p:txBody>
      </p:sp>
      <p:sp>
        <p:nvSpPr>
          <p:cNvPr id="41991" name="Text Box 10"/>
          <p:cNvSpPr txBox="1">
            <a:spLocks noChangeArrowheads="1"/>
          </p:cNvSpPr>
          <p:nvPr/>
        </p:nvSpPr>
        <p:spPr bwMode="auto">
          <a:xfrm>
            <a:off x="7239000" y="3886200"/>
            <a:ext cx="4048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X</a:t>
            </a:r>
          </a:p>
        </p:txBody>
      </p:sp>
      <p:sp>
        <p:nvSpPr>
          <p:cNvPr id="41994" name="Text Box 11"/>
          <p:cNvSpPr txBox="1">
            <a:spLocks noChangeArrowheads="1"/>
          </p:cNvSpPr>
          <p:nvPr/>
        </p:nvSpPr>
        <p:spPr bwMode="auto">
          <a:xfrm>
            <a:off x="4724400" y="4495800"/>
            <a:ext cx="4191000" cy="1570038"/>
          </a:xfrm>
          <a:prstGeom prst="rect">
            <a:avLst/>
          </a:prstGeom>
          <a:noFill/>
          <a:ln w="9525">
            <a:noFill/>
            <a:miter lim="800000"/>
            <a:headEnd/>
            <a:tailEnd/>
          </a:ln>
        </p:spPr>
        <p:txBody>
          <a:bodyPr>
            <a:spAutoFit/>
          </a:bodyPr>
          <a:lstStyle/>
          <a:p>
            <a:pPr eaLnBrk="0" fontAlgn="base" hangingPunct="0">
              <a:spcBef>
                <a:spcPct val="50000"/>
              </a:spcBef>
              <a:spcAft>
                <a:spcPct val="0"/>
              </a:spcAft>
              <a:defRPr/>
            </a:pPr>
            <a:r>
              <a:rPr lang="en-US" sz="3200" b="1" i="1" dirty="0">
                <a:solidFill>
                  <a:srgbClr val="FF0000"/>
                </a:solidFill>
                <a:latin typeface="Times" charset="0"/>
              </a:rPr>
              <a:t>An </a:t>
            </a:r>
            <a:r>
              <a:rPr lang="en-US" sz="3200" b="1" i="1" dirty="0">
                <a:solidFill>
                  <a:srgbClr val="39639D"/>
                </a:solidFill>
                <a:latin typeface="Times" charset="0"/>
              </a:rPr>
              <a:t>Intercept </a:t>
            </a:r>
            <a:r>
              <a:rPr lang="en-US" sz="3200" b="1" i="1" dirty="0">
                <a:solidFill>
                  <a:srgbClr val="FF0000"/>
                </a:solidFill>
                <a:latin typeface="Times" charset="0"/>
              </a:rPr>
              <a:t>is the coordinate where a line crosses the x or y axis</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152400" y="228600"/>
            <a:ext cx="8991600" cy="838200"/>
          </a:xfrm>
        </p:spPr>
        <p:txBody>
          <a:bodyPr>
            <a:normAutofit fontScale="90000"/>
          </a:bodyPr>
          <a:lstStyle/>
          <a:p>
            <a:pPr algn="ctr" eaLnBrk="1" fontAlgn="auto" hangingPunct="1">
              <a:spcAft>
                <a:spcPts val="0"/>
              </a:spcAft>
              <a:defRPr/>
            </a:pPr>
            <a:r>
              <a:rPr lang="en-US" sz="4000" i="1" dirty="0" smtClean="0"/>
              <a:t>Using X and Y Intercepts </a:t>
            </a:r>
            <a:br>
              <a:rPr lang="en-US" sz="4000" i="1" dirty="0" smtClean="0"/>
            </a:br>
            <a:r>
              <a:rPr lang="en-US" sz="4000" i="1" dirty="0" smtClean="0"/>
              <a:t>to Graph a Line</a:t>
            </a:r>
            <a:endParaRPr lang="en-US" dirty="0" smtClean="0"/>
          </a:p>
        </p:txBody>
      </p:sp>
      <p:sp>
        <p:nvSpPr>
          <p:cNvPr id="43011" name="Text Box 3"/>
          <p:cNvSpPr txBox="1">
            <a:spLocks noChangeArrowheads="1"/>
          </p:cNvSpPr>
          <p:nvPr/>
        </p:nvSpPr>
        <p:spPr bwMode="auto">
          <a:xfrm>
            <a:off x="5029200" y="4495800"/>
            <a:ext cx="3276600" cy="3378200"/>
          </a:xfrm>
          <a:prstGeom prst="rect">
            <a:avLst/>
          </a:prstGeom>
          <a:noFill/>
          <a:ln w="9525">
            <a:noFill/>
            <a:miter lim="800000"/>
            <a:headEnd/>
            <a:tailEnd/>
          </a:ln>
        </p:spPr>
        <p:txBody>
          <a:bodyPr>
            <a:spAutoFit/>
          </a:bodyPr>
          <a:lstStyle/>
          <a:p>
            <a:pPr eaLnBrk="0" fontAlgn="base" hangingPunct="0">
              <a:spcBef>
                <a:spcPct val="50000"/>
              </a:spcBef>
              <a:spcAft>
                <a:spcPct val="0"/>
              </a:spcAft>
            </a:pPr>
            <a:r>
              <a:rPr lang="en-US" sz="2400" smtClean="0">
                <a:solidFill>
                  <a:prstClr val="black"/>
                </a:solidFill>
                <a:latin typeface="Times" pitchFamily="-44" charset="0"/>
              </a:rPr>
              <a:t>The X intercept is the x coordinate (where a line crosses the x axis).</a:t>
            </a:r>
          </a:p>
          <a:p>
            <a:pPr eaLnBrk="0" fontAlgn="base" hangingPunct="0">
              <a:spcBef>
                <a:spcPct val="50000"/>
              </a:spcBef>
              <a:spcAft>
                <a:spcPct val="0"/>
              </a:spcAft>
            </a:pPr>
            <a:endParaRPr lang="en-US" sz="2400" smtClean="0">
              <a:solidFill>
                <a:prstClr val="black"/>
              </a:solidFill>
              <a:latin typeface="Times" pitchFamily="-44" charset="0"/>
            </a:endParaRPr>
          </a:p>
          <a:p>
            <a:pPr eaLnBrk="0" fontAlgn="base" hangingPunct="0">
              <a:spcBef>
                <a:spcPct val="50000"/>
              </a:spcBef>
              <a:spcAft>
                <a:spcPct val="0"/>
              </a:spcAft>
            </a:pPr>
            <a:endParaRPr lang="en-US" sz="2400" smtClean="0">
              <a:solidFill>
                <a:prstClr val="black"/>
              </a:solidFill>
              <a:latin typeface="Times" pitchFamily="-44" charset="0"/>
            </a:endParaRPr>
          </a:p>
          <a:p>
            <a:pPr eaLnBrk="0" fontAlgn="base" hangingPunct="0">
              <a:spcBef>
                <a:spcPct val="50000"/>
              </a:spcBef>
              <a:spcAft>
                <a:spcPct val="0"/>
              </a:spcAft>
            </a:pPr>
            <a:endParaRPr lang="en-US" sz="2400" smtClean="0">
              <a:solidFill>
                <a:prstClr val="black"/>
              </a:solidFill>
              <a:latin typeface="Times" pitchFamily="-44" charset="0"/>
            </a:endParaRPr>
          </a:p>
          <a:p>
            <a:pPr eaLnBrk="0" fontAlgn="base" hangingPunct="0">
              <a:spcBef>
                <a:spcPct val="50000"/>
              </a:spcBef>
              <a:spcAft>
                <a:spcPct val="0"/>
              </a:spcAft>
            </a:pPr>
            <a:endParaRPr lang="en-US" sz="2400" smtClean="0">
              <a:solidFill>
                <a:prstClr val="black"/>
              </a:solidFill>
              <a:latin typeface="Times" pitchFamily="-44" charset="0"/>
            </a:endParaRPr>
          </a:p>
        </p:txBody>
      </p:sp>
      <p:sp>
        <p:nvSpPr>
          <p:cNvPr id="43012" name="Line 4"/>
          <p:cNvSpPr>
            <a:spLocks noChangeShapeType="1"/>
          </p:cNvSpPr>
          <p:nvPr/>
        </p:nvSpPr>
        <p:spPr bwMode="auto">
          <a:xfrm flipH="1">
            <a:off x="4495800" y="2133600"/>
            <a:ext cx="76200" cy="4114800"/>
          </a:xfrm>
          <a:prstGeom prst="line">
            <a:avLst/>
          </a:prstGeom>
          <a:noFill/>
          <a:ln w="25400">
            <a:solidFill>
              <a:schemeClr val="tx1"/>
            </a:solidFill>
            <a:round/>
            <a:headEnd type="triangle" w="med" len="med"/>
            <a:tailEnd type="triangle" w="med" len="me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3013" name="Line 5"/>
          <p:cNvSpPr>
            <a:spLocks noChangeShapeType="1"/>
          </p:cNvSpPr>
          <p:nvPr/>
        </p:nvSpPr>
        <p:spPr bwMode="auto">
          <a:xfrm>
            <a:off x="1600200" y="4114800"/>
            <a:ext cx="5486400" cy="0"/>
          </a:xfrm>
          <a:prstGeom prst="line">
            <a:avLst/>
          </a:prstGeom>
          <a:noFill/>
          <a:ln w="25400">
            <a:solidFill>
              <a:schemeClr val="tx1"/>
            </a:solidFill>
            <a:round/>
            <a:headEnd type="triangle" w="med" len="med"/>
            <a:tailEnd type="triangle" w="med" len="me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3014" name="Text Box 6"/>
          <p:cNvSpPr txBox="1">
            <a:spLocks noChangeArrowheads="1"/>
          </p:cNvSpPr>
          <p:nvPr/>
        </p:nvSpPr>
        <p:spPr bwMode="auto">
          <a:xfrm>
            <a:off x="4191000" y="1600200"/>
            <a:ext cx="381000" cy="457200"/>
          </a:xfrm>
          <a:prstGeom prst="rect">
            <a:avLst/>
          </a:prstGeom>
          <a:noFill/>
          <a:ln w="9525">
            <a:noFill/>
            <a:miter lim="800000"/>
            <a:headEnd/>
            <a:tailEnd/>
          </a:ln>
        </p:spPr>
        <p:txBody>
          <a:bodyPr>
            <a:spAutoFit/>
          </a:bodyPr>
          <a:lstStyle/>
          <a:p>
            <a:pPr eaLnBrk="0" fontAlgn="base" hangingPunct="0">
              <a:spcBef>
                <a:spcPct val="0"/>
              </a:spcBef>
              <a:spcAft>
                <a:spcPct val="0"/>
              </a:spcAft>
            </a:pPr>
            <a:r>
              <a:rPr lang="en-US" sz="2400" smtClean="0">
                <a:solidFill>
                  <a:prstClr val="black"/>
                </a:solidFill>
                <a:latin typeface="Times" pitchFamily="-44" charset="0"/>
              </a:rPr>
              <a:t>Y</a:t>
            </a:r>
          </a:p>
        </p:txBody>
      </p:sp>
      <p:sp>
        <p:nvSpPr>
          <p:cNvPr id="43015" name="Text Box 7"/>
          <p:cNvSpPr txBox="1">
            <a:spLocks noChangeArrowheads="1"/>
          </p:cNvSpPr>
          <p:nvPr/>
        </p:nvSpPr>
        <p:spPr bwMode="auto">
          <a:xfrm>
            <a:off x="7239000" y="3886200"/>
            <a:ext cx="4048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X</a:t>
            </a:r>
          </a:p>
        </p:txBody>
      </p:sp>
      <p:sp>
        <p:nvSpPr>
          <p:cNvPr id="43016" name="WordArt 8" descr="White marble"/>
          <p:cNvSpPr>
            <a:spLocks noChangeArrowheads="1" noChangeShapeType="1" noTextEdit="1"/>
          </p:cNvSpPr>
          <p:nvPr/>
        </p:nvSpPr>
        <p:spPr bwMode="auto">
          <a:xfrm>
            <a:off x="7848600" y="3962400"/>
            <a:ext cx="825500" cy="355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eaLnBrk="0" fontAlgn="base" hangingPunct="0">
              <a:spcBef>
                <a:spcPct val="0"/>
              </a:spcBef>
              <a:spcAft>
                <a:spcPct val="0"/>
              </a:spcAft>
            </a:pPr>
            <a:r>
              <a:rPr lang="en-US" sz="2000" kern="10" dirty="0" smtClean="0">
                <a:ln w="9525">
                  <a:round/>
                  <a:headEnd/>
                  <a:tailEnd/>
                </a:ln>
                <a:solidFill>
                  <a:schemeClr val="accent2">
                    <a:lumMod val="75000"/>
                  </a:schemeClr>
                </a:solidFill>
                <a:latin typeface="Arial Black"/>
              </a:rPr>
              <a:t>x-axis</a:t>
            </a:r>
          </a:p>
        </p:txBody>
      </p:sp>
      <p:sp>
        <p:nvSpPr>
          <p:cNvPr id="43017" name="WordArt 9" descr="White marble"/>
          <p:cNvSpPr>
            <a:spLocks noChangeArrowheads="1" noChangeShapeType="1" noTextEdit="1"/>
          </p:cNvSpPr>
          <p:nvPr/>
        </p:nvSpPr>
        <p:spPr bwMode="auto">
          <a:xfrm>
            <a:off x="4648200" y="1676400"/>
            <a:ext cx="825500" cy="355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eaLnBrk="0" fontAlgn="base" hangingPunct="0">
              <a:spcBef>
                <a:spcPct val="0"/>
              </a:spcBef>
              <a:spcAft>
                <a:spcPct val="0"/>
              </a:spcAft>
            </a:pPr>
            <a:r>
              <a:rPr lang="en-US" sz="2000" kern="10" dirty="0" smtClean="0">
                <a:ln w="9525">
                  <a:round/>
                  <a:headEnd/>
                  <a:tailEnd/>
                </a:ln>
                <a:solidFill>
                  <a:schemeClr val="accent2">
                    <a:lumMod val="75000"/>
                  </a:schemeClr>
                </a:solidFill>
                <a:latin typeface="Arial Black"/>
              </a:rPr>
              <a:t>y-axis</a:t>
            </a:r>
          </a:p>
        </p:txBody>
      </p:sp>
      <p:sp>
        <p:nvSpPr>
          <p:cNvPr id="43018" name="Line 10"/>
          <p:cNvSpPr>
            <a:spLocks noChangeShapeType="1"/>
          </p:cNvSpPr>
          <p:nvPr/>
        </p:nvSpPr>
        <p:spPr bwMode="auto">
          <a:xfrm>
            <a:off x="3886200" y="2743200"/>
            <a:ext cx="3200400" cy="1905000"/>
          </a:xfrm>
          <a:prstGeom prst="line">
            <a:avLst/>
          </a:prstGeom>
          <a:noFill/>
          <a:ln w="9525">
            <a:solidFill>
              <a:schemeClr val="tx1"/>
            </a:solidFill>
            <a:round/>
            <a:headEnd type="stealth" w="med" len="med"/>
            <a:tailEnd type="stealth" w="med" len="me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3019" name="Line 12"/>
          <p:cNvSpPr>
            <a:spLocks noChangeShapeType="1"/>
          </p:cNvSpPr>
          <p:nvPr/>
        </p:nvSpPr>
        <p:spPr bwMode="auto">
          <a:xfrm>
            <a:off x="4495800" y="3657600"/>
            <a:ext cx="1524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3020" name="Line 13"/>
          <p:cNvSpPr>
            <a:spLocks noChangeShapeType="1"/>
          </p:cNvSpPr>
          <p:nvPr/>
        </p:nvSpPr>
        <p:spPr bwMode="auto">
          <a:xfrm>
            <a:off x="5029200" y="4038600"/>
            <a:ext cx="0" cy="1524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3021" name="Line 14"/>
          <p:cNvSpPr>
            <a:spLocks noChangeShapeType="1"/>
          </p:cNvSpPr>
          <p:nvPr/>
        </p:nvSpPr>
        <p:spPr bwMode="auto">
          <a:xfrm>
            <a:off x="5562600" y="4038600"/>
            <a:ext cx="0" cy="1524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3022" name="Line 15"/>
          <p:cNvSpPr>
            <a:spLocks noChangeShapeType="1"/>
          </p:cNvSpPr>
          <p:nvPr/>
        </p:nvSpPr>
        <p:spPr bwMode="auto">
          <a:xfrm>
            <a:off x="6172200" y="4038600"/>
            <a:ext cx="0" cy="1524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3023" name="Text Box 16"/>
          <p:cNvSpPr txBox="1">
            <a:spLocks noChangeArrowheads="1"/>
          </p:cNvSpPr>
          <p:nvPr/>
        </p:nvSpPr>
        <p:spPr bwMode="auto">
          <a:xfrm>
            <a:off x="4632325" y="2833688"/>
            <a:ext cx="793750" cy="519112"/>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(0,</a:t>
            </a:r>
            <a:r>
              <a:rPr lang="en-US" sz="2800" b="1" i="1" smtClean="0">
                <a:solidFill>
                  <a:srgbClr val="FF0000"/>
                </a:solidFill>
                <a:latin typeface="Times" pitchFamily="-44" charset="0"/>
              </a:rPr>
              <a:t>2</a:t>
            </a:r>
            <a:r>
              <a:rPr lang="en-US" sz="2400" smtClean="0">
                <a:solidFill>
                  <a:prstClr val="black"/>
                </a:solidFill>
                <a:latin typeface="Times" pitchFamily="-44" charset="0"/>
              </a:rPr>
              <a:t>)</a:t>
            </a:r>
          </a:p>
        </p:txBody>
      </p:sp>
      <p:sp>
        <p:nvSpPr>
          <p:cNvPr id="43024" name="Text Box 17"/>
          <p:cNvSpPr txBox="1">
            <a:spLocks noChangeArrowheads="1"/>
          </p:cNvSpPr>
          <p:nvPr/>
        </p:nvSpPr>
        <p:spPr bwMode="auto">
          <a:xfrm>
            <a:off x="6096000" y="3657600"/>
            <a:ext cx="990600" cy="519113"/>
          </a:xfrm>
          <a:prstGeom prst="rect">
            <a:avLst/>
          </a:prstGeom>
          <a:noFill/>
          <a:ln w="9525">
            <a:noFill/>
            <a:miter lim="800000"/>
            <a:headEnd/>
            <a:tailEnd/>
          </a:ln>
        </p:spPr>
        <p:txBody>
          <a:bodyPr>
            <a:spAutoFit/>
          </a:bodyPr>
          <a:lstStyle/>
          <a:p>
            <a:pPr eaLnBrk="0" fontAlgn="base" hangingPunct="0">
              <a:spcBef>
                <a:spcPct val="0"/>
              </a:spcBef>
              <a:spcAft>
                <a:spcPct val="0"/>
              </a:spcAft>
            </a:pPr>
            <a:r>
              <a:rPr lang="en-US" sz="2400" smtClean="0">
                <a:solidFill>
                  <a:prstClr val="black"/>
                </a:solidFill>
                <a:latin typeface="Times" pitchFamily="-44" charset="0"/>
              </a:rPr>
              <a:t>(</a:t>
            </a:r>
            <a:r>
              <a:rPr lang="en-US" sz="2800" b="1" i="1" smtClean="0">
                <a:solidFill>
                  <a:srgbClr val="FF0000"/>
                </a:solidFill>
                <a:latin typeface="Times" pitchFamily="-44" charset="0"/>
              </a:rPr>
              <a:t>3</a:t>
            </a:r>
            <a:r>
              <a:rPr lang="en-US" sz="2400" smtClean="0">
                <a:solidFill>
                  <a:prstClr val="black"/>
                </a:solidFill>
                <a:latin typeface="Times" pitchFamily="-44" charset="0"/>
              </a:rPr>
              <a:t>,0)</a:t>
            </a:r>
          </a:p>
        </p:txBody>
      </p:sp>
      <p:sp>
        <p:nvSpPr>
          <p:cNvPr id="43025" name="Text Box 18"/>
          <p:cNvSpPr txBox="1">
            <a:spLocks noChangeArrowheads="1"/>
          </p:cNvSpPr>
          <p:nvPr/>
        </p:nvSpPr>
        <p:spPr bwMode="auto">
          <a:xfrm>
            <a:off x="4343400" y="2590800"/>
            <a:ext cx="450850" cy="1006475"/>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6000" smtClean="0">
                <a:solidFill>
                  <a:srgbClr val="FF0000"/>
                </a:solidFill>
                <a:latin typeface="Times" pitchFamily="-44" charset="0"/>
              </a:rPr>
              <a:t>•</a:t>
            </a:r>
            <a:endParaRPr lang="en-US" sz="2400" smtClean="0">
              <a:solidFill>
                <a:prstClr val="black"/>
              </a:solidFill>
              <a:latin typeface="Times" pitchFamily="-44" charset="0"/>
            </a:endParaRPr>
          </a:p>
        </p:txBody>
      </p:sp>
      <p:sp>
        <p:nvSpPr>
          <p:cNvPr id="43026" name="Text Box 19"/>
          <p:cNvSpPr txBox="1">
            <a:spLocks noChangeArrowheads="1"/>
          </p:cNvSpPr>
          <p:nvPr/>
        </p:nvSpPr>
        <p:spPr bwMode="auto">
          <a:xfrm>
            <a:off x="5943600" y="3657600"/>
            <a:ext cx="450850" cy="1006475"/>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6000" smtClean="0">
                <a:solidFill>
                  <a:srgbClr val="FF0000"/>
                </a:solidFill>
                <a:latin typeface="Times" pitchFamily="-44" charset="0"/>
              </a:rPr>
              <a:t>•</a:t>
            </a:r>
            <a:endParaRPr lang="en-US" sz="2400" smtClean="0">
              <a:solidFill>
                <a:prstClr val="black"/>
              </a:solidFill>
              <a:latin typeface="Times" pitchFamily="-44" charset="0"/>
            </a:endParaRPr>
          </a:p>
        </p:txBody>
      </p:sp>
      <p:sp>
        <p:nvSpPr>
          <p:cNvPr id="43027" name="Text Box 20"/>
          <p:cNvSpPr txBox="1">
            <a:spLocks noChangeArrowheads="1"/>
          </p:cNvSpPr>
          <p:nvPr/>
        </p:nvSpPr>
        <p:spPr bwMode="auto">
          <a:xfrm>
            <a:off x="228600" y="2362200"/>
            <a:ext cx="3063875" cy="1187450"/>
          </a:xfrm>
          <a:prstGeom prst="rect">
            <a:avLst/>
          </a:prstGeom>
          <a:noFill/>
          <a:ln w="9525">
            <a:noFill/>
            <a:miter lim="800000"/>
            <a:headEnd/>
            <a:tailEnd/>
          </a:ln>
        </p:spPr>
        <p:txBody>
          <a:bodyPr>
            <a:spAutoFit/>
          </a:bodyPr>
          <a:lstStyle/>
          <a:p>
            <a:pPr eaLnBrk="0" fontAlgn="base" hangingPunct="0">
              <a:spcBef>
                <a:spcPct val="0"/>
              </a:spcBef>
              <a:spcAft>
                <a:spcPct val="0"/>
              </a:spcAft>
            </a:pPr>
            <a:r>
              <a:rPr lang="en-US" sz="2400" smtClean="0">
                <a:solidFill>
                  <a:prstClr val="black"/>
                </a:solidFill>
                <a:latin typeface="Times" pitchFamily="-44" charset="0"/>
              </a:rPr>
              <a:t>The Y intercept is the y coordinate (where a line crosses the y axis).</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52400" y="228600"/>
            <a:ext cx="8991600" cy="838200"/>
          </a:xfrm>
        </p:spPr>
        <p:txBody>
          <a:bodyPr>
            <a:normAutofit fontScale="90000"/>
          </a:bodyPr>
          <a:lstStyle/>
          <a:p>
            <a:pPr algn="ctr" eaLnBrk="1" fontAlgn="auto" hangingPunct="1">
              <a:spcAft>
                <a:spcPts val="0"/>
              </a:spcAft>
              <a:defRPr/>
            </a:pPr>
            <a:r>
              <a:rPr lang="en-US" sz="4000" i="1" dirty="0" smtClean="0"/>
              <a:t>Name the X intercept </a:t>
            </a:r>
            <a:br>
              <a:rPr lang="en-US" sz="4000" i="1" dirty="0" smtClean="0"/>
            </a:br>
            <a:r>
              <a:rPr lang="en-US" sz="4000" i="1" dirty="0" smtClean="0"/>
              <a:t>and the Y Intercept</a:t>
            </a:r>
            <a:endParaRPr lang="en-US" dirty="0" smtClean="0"/>
          </a:p>
        </p:txBody>
      </p:sp>
      <p:sp>
        <p:nvSpPr>
          <p:cNvPr id="44035" name="Line 4"/>
          <p:cNvSpPr>
            <a:spLocks noChangeShapeType="1"/>
          </p:cNvSpPr>
          <p:nvPr/>
        </p:nvSpPr>
        <p:spPr bwMode="auto">
          <a:xfrm flipH="1">
            <a:off x="4495800" y="2133600"/>
            <a:ext cx="76200" cy="4114800"/>
          </a:xfrm>
          <a:prstGeom prst="line">
            <a:avLst/>
          </a:prstGeom>
          <a:noFill/>
          <a:ln w="25400">
            <a:solidFill>
              <a:schemeClr val="tx1"/>
            </a:solidFill>
            <a:round/>
            <a:headEnd type="triangle" w="med" len="med"/>
            <a:tailEnd type="triangle" w="med" len="me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4036" name="Line 5"/>
          <p:cNvSpPr>
            <a:spLocks noChangeShapeType="1"/>
          </p:cNvSpPr>
          <p:nvPr/>
        </p:nvSpPr>
        <p:spPr bwMode="auto">
          <a:xfrm>
            <a:off x="1600200" y="4114800"/>
            <a:ext cx="5486400" cy="0"/>
          </a:xfrm>
          <a:prstGeom prst="line">
            <a:avLst/>
          </a:prstGeom>
          <a:noFill/>
          <a:ln w="25400">
            <a:solidFill>
              <a:schemeClr val="tx1"/>
            </a:solidFill>
            <a:round/>
            <a:headEnd type="triangle" w="med" len="med"/>
            <a:tailEnd type="triangle" w="med" len="me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4037" name="Text Box 6"/>
          <p:cNvSpPr txBox="1">
            <a:spLocks noChangeArrowheads="1"/>
          </p:cNvSpPr>
          <p:nvPr/>
        </p:nvSpPr>
        <p:spPr bwMode="auto">
          <a:xfrm>
            <a:off x="4191000" y="1600200"/>
            <a:ext cx="381000" cy="457200"/>
          </a:xfrm>
          <a:prstGeom prst="rect">
            <a:avLst/>
          </a:prstGeom>
          <a:noFill/>
          <a:ln w="9525">
            <a:noFill/>
            <a:miter lim="800000"/>
            <a:headEnd/>
            <a:tailEnd/>
          </a:ln>
        </p:spPr>
        <p:txBody>
          <a:bodyPr>
            <a:spAutoFit/>
          </a:bodyPr>
          <a:lstStyle/>
          <a:p>
            <a:pPr eaLnBrk="0" fontAlgn="base" hangingPunct="0">
              <a:spcBef>
                <a:spcPct val="0"/>
              </a:spcBef>
              <a:spcAft>
                <a:spcPct val="0"/>
              </a:spcAft>
            </a:pPr>
            <a:r>
              <a:rPr lang="en-US" sz="2400" smtClean="0">
                <a:solidFill>
                  <a:prstClr val="black"/>
                </a:solidFill>
                <a:latin typeface="Times" pitchFamily="-44" charset="0"/>
              </a:rPr>
              <a:t>Y</a:t>
            </a:r>
          </a:p>
        </p:txBody>
      </p:sp>
      <p:sp>
        <p:nvSpPr>
          <p:cNvPr id="44038" name="Text Box 7"/>
          <p:cNvSpPr txBox="1">
            <a:spLocks noChangeArrowheads="1"/>
          </p:cNvSpPr>
          <p:nvPr/>
        </p:nvSpPr>
        <p:spPr bwMode="auto">
          <a:xfrm>
            <a:off x="7239000" y="3886200"/>
            <a:ext cx="4048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X</a:t>
            </a:r>
          </a:p>
        </p:txBody>
      </p:sp>
      <p:sp>
        <p:nvSpPr>
          <p:cNvPr id="44039" name="WordArt 8" descr="White marble"/>
          <p:cNvSpPr>
            <a:spLocks noChangeArrowheads="1" noChangeShapeType="1" noTextEdit="1"/>
          </p:cNvSpPr>
          <p:nvPr/>
        </p:nvSpPr>
        <p:spPr bwMode="auto">
          <a:xfrm>
            <a:off x="7848600" y="3962400"/>
            <a:ext cx="825500" cy="355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eaLnBrk="0" fontAlgn="base" hangingPunct="0">
              <a:spcBef>
                <a:spcPct val="0"/>
              </a:spcBef>
              <a:spcAft>
                <a:spcPct val="0"/>
              </a:spcAft>
            </a:pPr>
            <a:r>
              <a:rPr lang="en-US" sz="2000" kern="10" dirty="0" smtClean="0">
                <a:ln w="9525">
                  <a:round/>
                  <a:headEnd/>
                  <a:tailEnd/>
                </a:ln>
                <a:solidFill>
                  <a:schemeClr val="accent2">
                    <a:lumMod val="75000"/>
                  </a:schemeClr>
                </a:solidFill>
                <a:latin typeface="Arial Black"/>
              </a:rPr>
              <a:t>x-axis</a:t>
            </a:r>
          </a:p>
        </p:txBody>
      </p:sp>
      <p:sp>
        <p:nvSpPr>
          <p:cNvPr id="44040" name="WordArt 9" descr="White marble"/>
          <p:cNvSpPr>
            <a:spLocks noChangeArrowheads="1" noChangeShapeType="1" noTextEdit="1"/>
          </p:cNvSpPr>
          <p:nvPr/>
        </p:nvSpPr>
        <p:spPr bwMode="auto">
          <a:xfrm>
            <a:off x="4648200" y="1676400"/>
            <a:ext cx="825500" cy="355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eaLnBrk="0" fontAlgn="base" hangingPunct="0">
              <a:spcBef>
                <a:spcPct val="0"/>
              </a:spcBef>
              <a:spcAft>
                <a:spcPct val="0"/>
              </a:spcAft>
            </a:pPr>
            <a:r>
              <a:rPr lang="en-US" sz="2000" kern="10" dirty="0" smtClean="0">
                <a:ln w="9525">
                  <a:round/>
                  <a:headEnd/>
                  <a:tailEnd/>
                </a:ln>
                <a:solidFill>
                  <a:schemeClr val="accent2">
                    <a:lumMod val="75000"/>
                  </a:schemeClr>
                </a:solidFill>
                <a:latin typeface="Arial Black"/>
              </a:rPr>
              <a:t>y-axis</a:t>
            </a:r>
          </a:p>
        </p:txBody>
      </p:sp>
      <p:sp>
        <p:nvSpPr>
          <p:cNvPr id="44041" name="Line 10"/>
          <p:cNvSpPr>
            <a:spLocks noChangeShapeType="1"/>
          </p:cNvSpPr>
          <p:nvPr/>
        </p:nvSpPr>
        <p:spPr bwMode="auto">
          <a:xfrm>
            <a:off x="4038600" y="2743200"/>
            <a:ext cx="2971800" cy="20574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4042" name="Line 11"/>
          <p:cNvSpPr>
            <a:spLocks noChangeShapeType="1"/>
          </p:cNvSpPr>
          <p:nvPr/>
        </p:nvSpPr>
        <p:spPr bwMode="auto">
          <a:xfrm>
            <a:off x="4495800" y="3657600"/>
            <a:ext cx="1524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4043" name="Line 12"/>
          <p:cNvSpPr>
            <a:spLocks noChangeShapeType="1"/>
          </p:cNvSpPr>
          <p:nvPr/>
        </p:nvSpPr>
        <p:spPr bwMode="auto">
          <a:xfrm>
            <a:off x="5029200" y="4038600"/>
            <a:ext cx="0" cy="1524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4044" name="Line 13"/>
          <p:cNvSpPr>
            <a:spLocks noChangeShapeType="1"/>
          </p:cNvSpPr>
          <p:nvPr/>
        </p:nvSpPr>
        <p:spPr bwMode="auto">
          <a:xfrm>
            <a:off x="5562600" y="4038600"/>
            <a:ext cx="0" cy="1524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4045" name="Line 14"/>
          <p:cNvSpPr>
            <a:spLocks noChangeShapeType="1"/>
          </p:cNvSpPr>
          <p:nvPr/>
        </p:nvSpPr>
        <p:spPr bwMode="auto">
          <a:xfrm>
            <a:off x="6172200" y="4038600"/>
            <a:ext cx="0" cy="1524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4046" name="Text Box 15"/>
          <p:cNvSpPr txBox="1">
            <a:spLocks noChangeArrowheads="1"/>
          </p:cNvSpPr>
          <p:nvPr/>
        </p:nvSpPr>
        <p:spPr bwMode="auto">
          <a:xfrm>
            <a:off x="4632325" y="2833688"/>
            <a:ext cx="793750" cy="519112"/>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(0,</a:t>
            </a:r>
            <a:r>
              <a:rPr lang="en-US" sz="2800" b="1" i="1" smtClean="0">
                <a:solidFill>
                  <a:srgbClr val="FF0000"/>
                </a:solidFill>
                <a:latin typeface="Times" pitchFamily="-44" charset="0"/>
              </a:rPr>
              <a:t>2</a:t>
            </a:r>
            <a:r>
              <a:rPr lang="en-US" sz="2400" smtClean="0">
                <a:solidFill>
                  <a:prstClr val="black"/>
                </a:solidFill>
                <a:latin typeface="Times" pitchFamily="-44" charset="0"/>
              </a:rPr>
              <a:t>)</a:t>
            </a:r>
          </a:p>
        </p:txBody>
      </p:sp>
      <p:sp>
        <p:nvSpPr>
          <p:cNvPr id="44047" name="Text Box 16"/>
          <p:cNvSpPr txBox="1">
            <a:spLocks noChangeArrowheads="1"/>
          </p:cNvSpPr>
          <p:nvPr/>
        </p:nvSpPr>
        <p:spPr bwMode="auto">
          <a:xfrm>
            <a:off x="6096000" y="3657600"/>
            <a:ext cx="990600" cy="519113"/>
          </a:xfrm>
          <a:prstGeom prst="rect">
            <a:avLst/>
          </a:prstGeom>
          <a:noFill/>
          <a:ln w="9525">
            <a:noFill/>
            <a:miter lim="800000"/>
            <a:headEnd/>
            <a:tailEnd/>
          </a:ln>
        </p:spPr>
        <p:txBody>
          <a:bodyPr>
            <a:spAutoFit/>
          </a:bodyPr>
          <a:lstStyle/>
          <a:p>
            <a:pPr eaLnBrk="0" fontAlgn="base" hangingPunct="0">
              <a:spcBef>
                <a:spcPct val="0"/>
              </a:spcBef>
              <a:spcAft>
                <a:spcPct val="0"/>
              </a:spcAft>
            </a:pPr>
            <a:r>
              <a:rPr lang="en-US" sz="2400" smtClean="0">
                <a:solidFill>
                  <a:prstClr val="black"/>
                </a:solidFill>
                <a:latin typeface="Times" pitchFamily="-44" charset="0"/>
              </a:rPr>
              <a:t>(</a:t>
            </a:r>
            <a:r>
              <a:rPr lang="en-US" sz="2800" b="1" i="1" smtClean="0">
                <a:solidFill>
                  <a:srgbClr val="FF0000"/>
                </a:solidFill>
                <a:latin typeface="Times" pitchFamily="-44" charset="0"/>
              </a:rPr>
              <a:t>3</a:t>
            </a:r>
            <a:r>
              <a:rPr lang="en-US" sz="2400" smtClean="0">
                <a:solidFill>
                  <a:prstClr val="black"/>
                </a:solidFill>
                <a:latin typeface="Times" pitchFamily="-44" charset="0"/>
              </a:rPr>
              <a:t>,0)</a:t>
            </a:r>
          </a:p>
        </p:txBody>
      </p:sp>
      <p:sp>
        <p:nvSpPr>
          <p:cNvPr id="44048" name="Text Box 17"/>
          <p:cNvSpPr txBox="1">
            <a:spLocks noChangeArrowheads="1"/>
          </p:cNvSpPr>
          <p:nvPr/>
        </p:nvSpPr>
        <p:spPr bwMode="auto">
          <a:xfrm>
            <a:off x="4343400" y="2590800"/>
            <a:ext cx="450850" cy="1006475"/>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6000" smtClean="0">
                <a:solidFill>
                  <a:srgbClr val="FF0000"/>
                </a:solidFill>
                <a:latin typeface="Times" pitchFamily="-44" charset="0"/>
              </a:rPr>
              <a:t>•</a:t>
            </a:r>
            <a:endParaRPr lang="en-US" sz="2400" smtClean="0">
              <a:solidFill>
                <a:prstClr val="black"/>
              </a:solidFill>
              <a:latin typeface="Times" pitchFamily="-44" charset="0"/>
            </a:endParaRPr>
          </a:p>
        </p:txBody>
      </p:sp>
      <p:sp>
        <p:nvSpPr>
          <p:cNvPr id="44049" name="Text Box 18"/>
          <p:cNvSpPr txBox="1">
            <a:spLocks noChangeArrowheads="1"/>
          </p:cNvSpPr>
          <p:nvPr/>
        </p:nvSpPr>
        <p:spPr bwMode="auto">
          <a:xfrm>
            <a:off x="5943600" y="3657600"/>
            <a:ext cx="450850" cy="1006475"/>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6000" smtClean="0">
                <a:solidFill>
                  <a:srgbClr val="FF0000"/>
                </a:solidFill>
                <a:latin typeface="Times" pitchFamily="-44" charset="0"/>
              </a:rPr>
              <a:t>•</a:t>
            </a:r>
            <a:endParaRPr lang="en-US" sz="2400" smtClean="0">
              <a:solidFill>
                <a:prstClr val="black"/>
              </a:solidFill>
              <a:latin typeface="Times" pitchFamily="-44"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152400" y="228600"/>
            <a:ext cx="8991600" cy="838200"/>
          </a:xfrm>
        </p:spPr>
        <p:txBody>
          <a:bodyPr>
            <a:normAutofit fontScale="90000"/>
          </a:bodyPr>
          <a:lstStyle/>
          <a:p>
            <a:pPr algn="ctr" eaLnBrk="1" fontAlgn="auto" hangingPunct="1">
              <a:spcAft>
                <a:spcPts val="0"/>
              </a:spcAft>
              <a:defRPr/>
            </a:pPr>
            <a:r>
              <a:rPr lang="en-US" sz="3200" i="1" dirty="0" smtClean="0"/>
              <a:t>What is the value of x at the y intercept?  </a:t>
            </a:r>
            <a:br>
              <a:rPr lang="en-US" sz="3200" i="1" dirty="0" smtClean="0"/>
            </a:br>
            <a:r>
              <a:rPr lang="en-US" sz="3200" i="1" dirty="0" smtClean="0"/>
              <a:t>What is the value of Y at the x-intercept?</a:t>
            </a:r>
            <a:endParaRPr lang="en-US" dirty="0" smtClean="0"/>
          </a:p>
        </p:txBody>
      </p:sp>
      <p:sp>
        <p:nvSpPr>
          <p:cNvPr id="48131" name="Line 3"/>
          <p:cNvSpPr>
            <a:spLocks noChangeShapeType="1"/>
          </p:cNvSpPr>
          <p:nvPr/>
        </p:nvSpPr>
        <p:spPr bwMode="auto">
          <a:xfrm flipH="1">
            <a:off x="4495800" y="2133600"/>
            <a:ext cx="76200" cy="4114800"/>
          </a:xfrm>
          <a:prstGeom prst="line">
            <a:avLst/>
          </a:prstGeom>
          <a:noFill/>
          <a:ln w="25400">
            <a:solidFill>
              <a:schemeClr val="tx1"/>
            </a:solidFill>
            <a:round/>
            <a:headEnd type="triangle" w="med" len="med"/>
            <a:tailEnd type="triangle" w="med" len="me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8132" name="Line 4"/>
          <p:cNvSpPr>
            <a:spLocks noChangeShapeType="1"/>
          </p:cNvSpPr>
          <p:nvPr/>
        </p:nvSpPr>
        <p:spPr bwMode="auto">
          <a:xfrm>
            <a:off x="1600200" y="4114800"/>
            <a:ext cx="5486400" cy="0"/>
          </a:xfrm>
          <a:prstGeom prst="line">
            <a:avLst/>
          </a:prstGeom>
          <a:noFill/>
          <a:ln w="25400">
            <a:solidFill>
              <a:schemeClr val="tx1"/>
            </a:solidFill>
            <a:round/>
            <a:headEnd type="triangle" w="med" len="med"/>
            <a:tailEnd type="triangle" w="med" len="me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8133" name="Text Box 5"/>
          <p:cNvSpPr txBox="1">
            <a:spLocks noChangeArrowheads="1"/>
          </p:cNvSpPr>
          <p:nvPr/>
        </p:nvSpPr>
        <p:spPr bwMode="auto">
          <a:xfrm>
            <a:off x="4191000" y="1600200"/>
            <a:ext cx="381000" cy="457200"/>
          </a:xfrm>
          <a:prstGeom prst="rect">
            <a:avLst/>
          </a:prstGeom>
          <a:noFill/>
          <a:ln w="9525">
            <a:noFill/>
            <a:miter lim="800000"/>
            <a:headEnd/>
            <a:tailEnd/>
          </a:ln>
        </p:spPr>
        <p:txBody>
          <a:bodyPr>
            <a:spAutoFit/>
          </a:bodyPr>
          <a:lstStyle/>
          <a:p>
            <a:pPr eaLnBrk="0" fontAlgn="base" hangingPunct="0">
              <a:spcBef>
                <a:spcPct val="0"/>
              </a:spcBef>
              <a:spcAft>
                <a:spcPct val="0"/>
              </a:spcAft>
            </a:pPr>
            <a:r>
              <a:rPr lang="en-US" sz="2400" smtClean="0">
                <a:solidFill>
                  <a:prstClr val="black"/>
                </a:solidFill>
                <a:latin typeface="Times" pitchFamily="-44" charset="0"/>
              </a:rPr>
              <a:t>Y</a:t>
            </a:r>
          </a:p>
        </p:txBody>
      </p:sp>
      <p:sp>
        <p:nvSpPr>
          <p:cNvPr id="48134" name="Text Box 6"/>
          <p:cNvSpPr txBox="1">
            <a:spLocks noChangeArrowheads="1"/>
          </p:cNvSpPr>
          <p:nvPr/>
        </p:nvSpPr>
        <p:spPr bwMode="auto">
          <a:xfrm>
            <a:off x="7239000" y="3886200"/>
            <a:ext cx="4048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X</a:t>
            </a:r>
          </a:p>
        </p:txBody>
      </p:sp>
      <p:sp>
        <p:nvSpPr>
          <p:cNvPr id="48135" name="WordArt 7" descr="White marble"/>
          <p:cNvSpPr>
            <a:spLocks noChangeArrowheads="1" noChangeShapeType="1" noTextEdit="1"/>
          </p:cNvSpPr>
          <p:nvPr/>
        </p:nvSpPr>
        <p:spPr bwMode="auto">
          <a:xfrm>
            <a:off x="7848600" y="3962400"/>
            <a:ext cx="825500" cy="355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eaLnBrk="0" fontAlgn="base" hangingPunct="0">
              <a:spcBef>
                <a:spcPct val="0"/>
              </a:spcBef>
              <a:spcAft>
                <a:spcPct val="0"/>
              </a:spcAft>
            </a:pPr>
            <a:r>
              <a:rPr lang="en-US" sz="2000" kern="10" dirty="0" smtClean="0">
                <a:ln w="9525">
                  <a:round/>
                  <a:headEnd/>
                  <a:tailEnd/>
                </a:ln>
                <a:solidFill>
                  <a:schemeClr val="accent2">
                    <a:lumMod val="75000"/>
                  </a:schemeClr>
                </a:solidFill>
                <a:latin typeface="Arial Black"/>
              </a:rPr>
              <a:t>x-axis</a:t>
            </a:r>
          </a:p>
        </p:txBody>
      </p:sp>
      <p:sp>
        <p:nvSpPr>
          <p:cNvPr id="48136" name="WordArt 8" descr="White marble"/>
          <p:cNvSpPr>
            <a:spLocks noChangeArrowheads="1" noChangeShapeType="1" noTextEdit="1"/>
          </p:cNvSpPr>
          <p:nvPr/>
        </p:nvSpPr>
        <p:spPr bwMode="auto">
          <a:xfrm>
            <a:off x="4648200" y="1676400"/>
            <a:ext cx="825500" cy="355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eaLnBrk="0" fontAlgn="base" hangingPunct="0">
              <a:spcBef>
                <a:spcPct val="0"/>
              </a:spcBef>
              <a:spcAft>
                <a:spcPct val="0"/>
              </a:spcAft>
            </a:pPr>
            <a:r>
              <a:rPr lang="en-US" sz="2000" kern="10" dirty="0" smtClean="0">
                <a:ln w="9525">
                  <a:round/>
                  <a:headEnd/>
                  <a:tailEnd/>
                </a:ln>
                <a:solidFill>
                  <a:schemeClr val="accent2">
                    <a:lumMod val="75000"/>
                  </a:schemeClr>
                </a:solidFill>
                <a:latin typeface="Arial Black"/>
              </a:rPr>
              <a:t>y-axis</a:t>
            </a:r>
          </a:p>
        </p:txBody>
      </p:sp>
      <p:sp>
        <p:nvSpPr>
          <p:cNvPr id="48137" name="Line 10"/>
          <p:cNvSpPr>
            <a:spLocks noChangeShapeType="1"/>
          </p:cNvSpPr>
          <p:nvPr/>
        </p:nvSpPr>
        <p:spPr bwMode="auto">
          <a:xfrm>
            <a:off x="4419600" y="4495800"/>
            <a:ext cx="228600" cy="0"/>
          </a:xfrm>
          <a:prstGeom prst="line">
            <a:avLst/>
          </a:prstGeom>
          <a:noFill/>
          <a:ln w="25400">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8138" name="Line 11"/>
          <p:cNvSpPr>
            <a:spLocks noChangeShapeType="1"/>
          </p:cNvSpPr>
          <p:nvPr/>
        </p:nvSpPr>
        <p:spPr bwMode="auto">
          <a:xfrm>
            <a:off x="5029200" y="4038600"/>
            <a:ext cx="0" cy="1524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8139" name="Line 12"/>
          <p:cNvSpPr>
            <a:spLocks noChangeShapeType="1"/>
          </p:cNvSpPr>
          <p:nvPr/>
        </p:nvSpPr>
        <p:spPr bwMode="auto">
          <a:xfrm>
            <a:off x="5562600" y="4038600"/>
            <a:ext cx="0" cy="1524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8140" name="Line 13"/>
          <p:cNvSpPr>
            <a:spLocks noChangeShapeType="1"/>
          </p:cNvSpPr>
          <p:nvPr/>
        </p:nvSpPr>
        <p:spPr bwMode="auto">
          <a:xfrm>
            <a:off x="6172200" y="4038600"/>
            <a:ext cx="0" cy="1524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8141" name="Line 14"/>
          <p:cNvSpPr>
            <a:spLocks noChangeShapeType="1"/>
          </p:cNvSpPr>
          <p:nvPr/>
        </p:nvSpPr>
        <p:spPr bwMode="auto">
          <a:xfrm>
            <a:off x="2895600" y="4038600"/>
            <a:ext cx="0" cy="1524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8142" name="Line 15"/>
          <p:cNvSpPr>
            <a:spLocks noChangeShapeType="1"/>
          </p:cNvSpPr>
          <p:nvPr/>
        </p:nvSpPr>
        <p:spPr bwMode="auto">
          <a:xfrm>
            <a:off x="3429000" y="4038600"/>
            <a:ext cx="0" cy="1524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8143" name="Line 16"/>
          <p:cNvSpPr>
            <a:spLocks noChangeShapeType="1"/>
          </p:cNvSpPr>
          <p:nvPr/>
        </p:nvSpPr>
        <p:spPr bwMode="auto">
          <a:xfrm>
            <a:off x="4038600" y="4038600"/>
            <a:ext cx="0" cy="1524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228600" y="228600"/>
            <a:ext cx="3429000" cy="914400"/>
          </a:xfrm>
        </p:spPr>
        <p:txBody>
          <a:bodyPr/>
          <a:lstStyle/>
          <a:p>
            <a:pPr eaLnBrk="1" fontAlgn="auto" hangingPunct="1">
              <a:spcAft>
                <a:spcPts val="0"/>
              </a:spcAft>
              <a:defRPr/>
            </a:pPr>
            <a:r>
              <a:rPr lang="en-US" sz="2400" dirty="0" smtClean="0">
                <a:solidFill>
                  <a:srgbClr val="800080"/>
                </a:solidFill>
              </a:rPr>
              <a:t>Graph y = 2x - 6 </a:t>
            </a:r>
            <a:br>
              <a:rPr lang="en-US" sz="2400" dirty="0" smtClean="0">
                <a:solidFill>
                  <a:srgbClr val="800080"/>
                </a:solidFill>
              </a:rPr>
            </a:br>
            <a:r>
              <a:rPr lang="en-US" sz="2400" dirty="0" smtClean="0">
                <a:solidFill>
                  <a:srgbClr val="800080"/>
                </a:solidFill>
              </a:rPr>
              <a:t>using x&amp;y intercepts</a:t>
            </a:r>
            <a:endParaRPr lang="en-US" dirty="0" smtClean="0"/>
          </a:p>
        </p:txBody>
      </p:sp>
      <p:sp>
        <p:nvSpPr>
          <p:cNvPr id="49155" name="Text Box 3"/>
          <p:cNvSpPr txBox="1">
            <a:spLocks noChangeArrowheads="1"/>
          </p:cNvSpPr>
          <p:nvPr/>
        </p:nvSpPr>
        <p:spPr bwMode="auto">
          <a:xfrm>
            <a:off x="4572000" y="1752600"/>
            <a:ext cx="4191000" cy="2678113"/>
          </a:xfrm>
          <a:prstGeom prst="rect">
            <a:avLst/>
          </a:prstGeom>
          <a:noFill/>
          <a:ln w="9525">
            <a:noFill/>
            <a:miter lim="800000"/>
            <a:headEnd/>
            <a:tailEnd/>
          </a:ln>
        </p:spPr>
        <p:txBody>
          <a:bodyPr>
            <a:spAutoFit/>
          </a:bodyPr>
          <a:lstStyle/>
          <a:p>
            <a:pPr eaLnBrk="0" fontAlgn="base" hangingPunct="0">
              <a:spcBef>
                <a:spcPct val="50000"/>
              </a:spcBef>
              <a:spcAft>
                <a:spcPct val="0"/>
              </a:spcAft>
            </a:pPr>
            <a:r>
              <a:rPr lang="en-US" sz="2400" b="1" i="1" smtClean="0">
                <a:solidFill>
                  <a:srgbClr val="FF0000"/>
                </a:solidFill>
                <a:latin typeface="Times" pitchFamily="-44" charset="0"/>
              </a:rPr>
              <a:t>1st	t chart</a:t>
            </a:r>
            <a:endParaRPr lang="en-US" sz="2400" b="1" i="1" smtClean="0">
              <a:solidFill>
                <a:srgbClr val="464646"/>
              </a:solidFill>
              <a:latin typeface="Times" pitchFamily="-44" charset="0"/>
            </a:endParaRPr>
          </a:p>
          <a:p>
            <a:pPr eaLnBrk="0" fontAlgn="base" hangingPunct="0">
              <a:spcBef>
                <a:spcPct val="50000"/>
              </a:spcBef>
              <a:spcAft>
                <a:spcPct val="0"/>
              </a:spcAft>
            </a:pPr>
            <a:endParaRPr lang="en-US" sz="2400" b="1" i="1" smtClean="0">
              <a:solidFill>
                <a:srgbClr val="464646"/>
              </a:solidFill>
              <a:latin typeface="Times" pitchFamily="-44" charset="0"/>
            </a:endParaRPr>
          </a:p>
          <a:p>
            <a:pPr eaLnBrk="0" fontAlgn="base" hangingPunct="0">
              <a:spcBef>
                <a:spcPct val="50000"/>
              </a:spcBef>
              <a:spcAft>
                <a:spcPct val="0"/>
              </a:spcAft>
            </a:pPr>
            <a:endParaRPr lang="en-US" sz="2400" b="1" i="1" smtClean="0">
              <a:solidFill>
                <a:srgbClr val="464646"/>
              </a:solidFill>
              <a:latin typeface="Times" pitchFamily="-44" charset="0"/>
            </a:endParaRPr>
          </a:p>
          <a:p>
            <a:pPr eaLnBrk="0" fontAlgn="base" hangingPunct="0">
              <a:spcBef>
                <a:spcPct val="50000"/>
              </a:spcBef>
              <a:spcAft>
                <a:spcPct val="0"/>
              </a:spcAft>
            </a:pPr>
            <a:endParaRPr lang="en-US" sz="2400" b="1" i="1" smtClean="0">
              <a:solidFill>
                <a:srgbClr val="FF0000"/>
              </a:solidFill>
              <a:latin typeface="Times" pitchFamily="-44" charset="0"/>
            </a:endParaRPr>
          </a:p>
          <a:p>
            <a:pPr eaLnBrk="0" fontAlgn="base" hangingPunct="0">
              <a:spcBef>
                <a:spcPct val="50000"/>
              </a:spcBef>
              <a:spcAft>
                <a:spcPct val="0"/>
              </a:spcAft>
            </a:pPr>
            <a:endParaRPr lang="en-US" sz="2400" smtClean="0">
              <a:solidFill>
                <a:prstClr val="black"/>
              </a:solidFill>
              <a:latin typeface="Times" pitchFamily="-44" charset="0"/>
            </a:endParaRPr>
          </a:p>
        </p:txBody>
      </p:sp>
      <p:sp>
        <p:nvSpPr>
          <p:cNvPr id="49156" name="Text Box 4"/>
          <p:cNvSpPr txBox="1">
            <a:spLocks noChangeArrowheads="1"/>
          </p:cNvSpPr>
          <p:nvPr/>
        </p:nvSpPr>
        <p:spPr bwMode="auto">
          <a:xfrm>
            <a:off x="1752600" y="1066800"/>
            <a:ext cx="2438400" cy="2100263"/>
          </a:xfrm>
          <a:prstGeom prst="rect">
            <a:avLst/>
          </a:prstGeom>
          <a:noFill/>
          <a:ln w="9525">
            <a:noFill/>
            <a:miter lim="800000"/>
            <a:headEnd/>
            <a:tailEnd/>
          </a:ln>
        </p:spPr>
        <p:txBody>
          <a:bodyPr>
            <a:spAutoFit/>
          </a:bodyPr>
          <a:lstStyle/>
          <a:p>
            <a:pPr marL="457200" indent="-457200" eaLnBrk="0" fontAlgn="base" hangingPunct="0">
              <a:spcBef>
                <a:spcPct val="50000"/>
              </a:spcBef>
              <a:spcAft>
                <a:spcPct val="0"/>
              </a:spcAft>
            </a:pPr>
            <a:r>
              <a:rPr lang="en-US" sz="2400" smtClean="0">
                <a:solidFill>
                  <a:prstClr val="black"/>
                </a:solidFill>
                <a:latin typeface="Times" pitchFamily="-44" charset="0"/>
              </a:rPr>
              <a:t>X   Y    = 2x - 6</a:t>
            </a:r>
          </a:p>
          <a:p>
            <a:pPr marL="457200" indent="-457200" eaLnBrk="0" fontAlgn="base" hangingPunct="0">
              <a:spcBef>
                <a:spcPct val="50000"/>
              </a:spcBef>
              <a:spcAft>
                <a:spcPct val="0"/>
              </a:spcAft>
            </a:pPr>
            <a:endParaRPr lang="en-US" sz="2400" smtClean="0">
              <a:solidFill>
                <a:prstClr val="black"/>
              </a:solidFill>
              <a:latin typeface="Times" pitchFamily="-44" charset="0"/>
            </a:endParaRPr>
          </a:p>
          <a:p>
            <a:pPr marL="457200" indent="-457200" eaLnBrk="0" fontAlgn="base" hangingPunct="0">
              <a:spcBef>
                <a:spcPct val="50000"/>
              </a:spcBef>
              <a:spcAft>
                <a:spcPct val="0"/>
              </a:spcAft>
              <a:buFont typeface="Times" pitchFamily="-44" charset="0"/>
              <a:buNone/>
            </a:pPr>
            <a:endParaRPr lang="en-US" sz="2400" smtClean="0">
              <a:solidFill>
                <a:prstClr val="black"/>
              </a:solidFill>
              <a:latin typeface="Times" pitchFamily="-44" charset="0"/>
            </a:endParaRPr>
          </a:p>
          <a:p>
            <a:pPr marL="457200" indent="-457200" eaLnBrk="0" fontAlgn="base" hangingPunct="0">
              <a:spcBef>
                <a:spcPct val="50000"/>
              </a:spcBef>
              <a:spcAft>
                <a:spcPct val="0"/>
              </a:spcAft>
            </a:pPr>
            <a:endParaRPr lang="en-US" sz="2400" smtClean="0">
              <a:solidFill>
                <a:prstClr val="black"/>
              </a:solidFill>
              <a:latin typeface="Times" pitchFamily="-44" charset="0"/>
            </a:endParaRPr>
          </a:p>
        </p:txBody>
      </p:sp>
      <p:sp>
        <p:nvSpPr>
          <p:cNvPr id="49157" name="Line 5"/>
          <p:cNvSpPr>
            <a:spLocks noChangeShapeType="1"/>
          </p:cNvSpPr>
          <p:nvPr/>
        </p:nvSpPr>
        <p:spPr bwMode="auto">
          <a:xfrm>
            <a:off x="1600200" y="1600200"/>
            <a:ext cx="10668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9158" name="Line 6"/>
          <p:cNvSpPr>
            <a:spLocks noChangeShapeType="1"/>
          </p:cNvSpPr>
          <p:nvPr/>
        </p:nvSpPr>
        <p:spPr bwMode="auto">
          <a:xfrm>
            <a:off x="2133600" y="1143000"/>
            <a:ext cx="0" cy="2133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9159" name="Line 7"/>
          <p:cNvSpPr>
            <a:spLocks noChangeShapeType="1"/>
          </p:cNvSpPr>
          <p:nvPr/>
        </p:nvSpPr>
        <p:spPr bwMode="auto">
          <a:xfrm>
            <a:off x="838200" y="3048000"/>
            <a:ext cx="0" cy="3276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9160" name="Line 8"/>
          <p:cNvSpPr>
            <a:spLocks noChangeShapeType="1"/>
          </p:cNvSpPr>
          <p:nvPr/>
        </p:nvSpPr>
        <p:spPr bwMode="auto">
          <a:xfrm>
            <a:off x="304800" y="4419600"/>
            <a:ext cx="30480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9161" name="Text Box 9"/>
          <p:cNvSpPr txBox="1">
            <a:spLocks noChangeArrowheads="1"/>
          </p:cNvSpPr>
          <p:nvPr/>
        </p:nvSpPr>
        <p:spPr bwMode="auto">
          <a:xfrm>
            <a:off x="152400" y="2438400"/>
            <a:ext cx="381000" cy="457200"/>
          </a:xfrm>
          <a:prstGeom prst="rect">
            <a:avLst/>
          </a:prstGeom>
          <a:noFill/>
          <a:ln w="9525">
            <a:noFill/>
            <a:miter lim="800000"/>
            <a:headEnd/>
            <a:tailEnd/>
          </a:ln>
        </p:spPr>
        <p:txBody>
          <a:bodyPr>
            <a:spAutoFit/>
          </a:bodyPr>
          <a:lstStyle/>
          <a:p>
            <a:pPr eaLnBrk="0" fontAlgn="base" hangingPunct="0">
              <a:spcBef>
                <a:spcPct val="0"/>
              </a:spcBef>
              <a:spcAft>
                <a:spcPct val="0"/>
              </a:spcAft>
            </a:pPr>
            <a:r>
              <a:rPr lang="en-US" sz="2400" smtClean="0">
                <a:solidFill>
                  <a:prstClr val="black"/>
                </a:solidFill>
                <a:latin typeface="Times" pitchFamily="-44" charset="0"/>
              </a:rPr>
              <a:t>Y</a:t>
            </a:r>
          </a:p>
        </p:txBody>
      </p:sp>
      <p:sp>
        <p:nvSpPr>
          <p:cNvPr id="49162" name="Text Box 10"/>
          <p:cNvSpPr txBox="1">
            <a:spLocks noChangeArrowheads="1"/>
          </p:cNvSpPr>
          <p:nvPr/>
        </p:nvSpPr>
        <p:spPr bwMode="auto">
          <a:xfrm>
            <a:off x="3200400" y="4191000"/>
            <a:ext cx="4048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X</a:t>
            </a:r>
          </a:p>
        </p:txBody>
      </p:sp>
      <p:sp>
        <p:nvSpPr>
          <p:cNvPr id="49163" name="WordArt 11" descr="White marble"/>
          <p:cNvSpPr>
            <a:spLocks noChangeArrowheads="1" noChangeShapeType="1" noTextEdit="1"/>
          </p:cNvSpPr>
          <p:nvPr/>
        </p:nvSpPr>
        <p:spPr bwMode="auto">
          <a:xfrm>
            <a:off x="2971800" y="4572000"/>
            <a:ext cx="825500" cy="355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eaLnBrk="0" fontAlgn="base" hangingPunct="0">
              <a:spcBef>
                <a:spcPct val="0"/>
              </a:spcBef>
              <a:spcAft>
                <a:spcPct val="0"/>
              </a:spcAft>
            </a:pPr>
            <a:r>
              <a:rPr lang="en-US" sz="2000" kern="10" smtClean="0">
                <a:ln w="9525">
                  <a:round/>
                  <a:headEnd/>
                  <a:tailEnd/>
                </a:ln>
                <a:blipFill dpi="0" rotWithShape="0">
                  <a:blip r:embed="rId2"/>
                  <a:srcRect/>
                  <a:tile tx="0" ty="0" sx="100000" sy="100000" flip="none" algn="tl"/>
                </a:blipFill>
                <a:latin typeface="Arial Black"/>
              </a:rPr>
              <a:t>x-axis</a:t>
            </a:r>
          </a:p>
        </p:txBody>
      </p:sp>
      <p:sp>
        <p:nvSpPr>
          <p:cNvPr id="49164" name="WordArt 12" descr="White marble"/>
          <p:cNvSpPr>
            <a:spLocks noChangeArrowheads="1" noChangeShapeType="1" noTextEdit="1"/>
          </p:cNvSpPr>
          <p:nvPr/>
        </p:nvSpPr>
        <p:spPr bwMode="auto">
          <a:xfrm>
            <a:off x="609600" y="2514600"/>
            <a:ext cx="825500" cy="355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eaLnBrk="0" fontAlgn="base" hangingPunct="0">
              <a:spcBef>
                <a:spcPct val="0"/>
              </a:spcBef>
              <a:spcAft>
                <a:spcPct val="0"/>
              </a:spcAft>
            </a:pPr>
            <a:r>
              <a:rPr lang="en-US" sz="2000" kern="10" smtClean="0">
                <a:ln w="9525">
                  <a:round/>
                  <a:headEnd/>
                  <a:tailEnd/>
                </a:ln>
                <a:blipFill dpi="0" rotWithShape="0">
                  <a:blip r:embed="rId2"/>
                  <a:srcRect/>
                  <a:tile tx="0" ty="0" sx="100000" sy="100000" flip="none" algn="tl"/>
                </a:blipFill>
                <a:latin typeface="Arial Black"/>
              </a:rPr>
              <a:t>y-axis</a:t>
            </a:r>
          </a:p>
        </p:txBody>
      </p:sp>
      <p:sp>
        <p:nvSpPr>
          <p:cNvPr id="49165" name="Line 16"/>
          <p:cNvSpPr>
            <a:spLocks noChangeShapeType="1"/>
          </p:cNvSpPr>
          <p:nvPr/>
        </p:nvSpPr>
        <p:spPr bwMode="auto">
          <a:xfrm flipH="1">
            <a:off x="304800" y="1066800"/>
            <a:ext cx="76962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9166" name="Line 17"/>
          <p:cNvSpPr>
            <a:spLocks noChangeShapeType="1"/>
          </p:cNvSpPr>
          <p:nvPr/>
        </p:nvSpPr>
        <p:spPr bwMode="auto">
          <a:xfrm>
            <a:off x="4191000" y="457200"/>
            <a:ext cx="0" cy="5562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9167" name="Rectangle 18"/>
          <p:cNvSpPr>
            <a:spLocks noChangeArrowheads="1"/>
          </p:cNvSpPr>
          <p:nvPr/>
        </p:nvSpPr>
        <p:spPr bwMode="auto">
          <a:xfrm>
            <a:off x="4343400" y="152400"/>
            <a:ext cx="3429000" cy="914400"/>
          </a:xfrm>
          <a:prstGeom prst="rect">
            <a:avLst/>
          </a:prstGeom>
          <a:noFill/>
          <a:ln w="9525">
            <a:noFill/>
            <a:miter lim="800000"/>
            <a:headEnd/>
            <a:tailEnd/>
          </a:ln>
        </p:spPr>
        <p:txBody>
          <a:bodyPr anchor="ctr"/>
          <a:lstStyle/>
          <a:p>
            <a:pPr algn="ctr" fontAlgn="base">
              <a:spcBef>
                <a:spcPct val="0"/>
              </a:spcBef>
              <a:spcAft>
                <a:spcPct val="0"/>
              </a:spcAft>
            </a:pPr>
            <a:r>
              <a:rPr lang="en-US" sz="2400" b="1" smtClean="0">
                <a:solidFill>
                  <a:srgbClr val="800080"/>
                </a:solidFill>
                <a:latin typeface="Times" pitchFamily="-44" charset="0"/>
              </a:rPr>
              <a:t>Graph Linear Eq.</a:t>
            </a:r>
            <a:endParaRPr lang="en-US" sz="4400" smtClean="0">
              <a:solidFill>
                <a:srgbClr val="464646"/>
              </a:solidFill>
              <a:latin typeface="Times" pitchFamily="-44"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228600" y="228600"/>
            <a:ext cx="3429000" cy="914400"/>
          </a:xfrm>
        </p:spPr>
        <p:txBody>
          <a:bodyPr/>
          <a:lstStyle/>
          <a:p>
            <a:pPr eaLnBrk="1" fontAlgn="auto" hangingPunct="1">
              <a:spcAft>
                <a:spcPts val="0"/>
              </a:spcAft>
              <a:defRPr/>
            </a:pPr>
            <a:r>
              <a:rPr lang="en-US" sz="2400" dirty="0" smtClean="0">
                <a:solidFill>
                  <a:srgbClr val="800080"/>
                </a:solidFill>
              </a:rPr>
              <a:t>Graph y = 2x - 6 </a:t>
            </a:r>
            <a:br>
              <a:rPr lang="en-US" sz="2400" dirty="0" smtClean="0">
                <a:solidFill>
                  <a:srgbClr val="800080"/>
                </a:solidFill>
              </a:rPr>
            </a:br>
            <a:r>
              <a:rPr lang="en-US" sz="2400" dirty="0" smtClean="0">
                <a:solidFill>
                  <a:srgbClr val="800080"/>
                </a:solidFill>
              </a:rPr>
              <a:t>using x&amp;y intercepts</a:t>
            </a:r>
            <a:endParaRPr lang="en-US" dirty="0" smtClean="0"/>
          </a:p>
        </p:txBody>
      </p:sp>
      <p:sp>
        <p:nvSpPr>
          <p:cNvPr id="50179" name="Text Box 3"/>
          <p:cNvSpPr txBox="1">
            <a:spLocks noChangeArrowheads="1"/>
          </p:cNvSpPr>
          <p:nvPr/>
        </p:nvSpPr>
        <p:spPr bwMode="auto">
          <a:xfrm>
            <a:off x="4572000" y="1752600"/>
            <a:ext cx="4191000" cy="2647950"/>
          </a:xfrm>
          <a:prstGeom prst="rect">
            <a:avLst/>
          </a:prstGeom>
          <a:noFill/>
          <a:ln w="9525">
            <a:noFill/>
            <a:miter lim="800000"/>
            <a:headEnd/>
            <a:tailEnd/>
          </a:ln>
        </p:spPr>
        <p:txBody>
          <a:bodyPr>
            <a:spAutoFit/>
          </a:bodyPr>
          <a:lstStyle/>
          <a:p>
            <a:pPr eaLnBrk="0" fontAlgn="base" hangingPunct="0">
              <a:spcBef>
                <a:spcPct val="50000"/>
              </a:spcBef>
              <a:spcAft>
                <a:spcPct val="0"/>
              </a:spcAft>
            </a:pPr>
            <a:r>
              <a:rPr lang="en-US" sz="2400" b="1" i="1" smtClean="0">
                <a:solidFill>
                  <a:srgbClr val="464646"/>
                </a:solidFill>
                <a:latin typeface="Times" pitchFamily="-44" charset="0"/>
              </a:rPr>
              <a:t>1st	Make x-y table</a:t>
            </a:r>
          </a:p>
          <a:p>
            <a:pPr eaLnBrk="0" fontAlgn="base" hangingPunct="0">
              <a:spcBef>
                <a:spcPct val="50000"/>
              </a:spcBef>
              <a:spcAft>
                <a:spcPct val="0"/>
              </a:spcAft>
            </a:pPr>
            <a:r>
              <a:rPr lang="en-US" sz="2400" b="1" i="1" smtClean="0">
                <a:solidFill>
                  <a:srgbClr val="FF0000"/>
                </a:solidFill>
                <a:latin typeface="Times" pitchFamily="-44" charset="0"/>
              </a:rPr>
              <a:t>2nd	Set x = 0 and solve for y</a:t>
            </a:r>
            <a:endParaRPr lang="en-US" sz="2400" b="1" i="1" smtClean="0">
              <a:solidFill>
                <a:srgbClr val="464646"/>
              </a:solidFill>
              <a:latin typeface="Times" pitchFamily="-44" charset="0"/>
            </a:endParaRPr>
          </a:p>
          <a:p>
            <a:pPr eaLnBrk="0" fontAlgn="base" hangingPunct="0">
              <a:spcBef>
                <a:spcPct val="50000"/>
              </a:spcBef>
              <a:spcAft>
                <a:spcPct val="0"/>
              </a:spcAft>
            </a:pPr>
            <a:endParaRPr lang="en-US" sz="2400" b="1" i="1" smtClean="0">
              <a:solidFill>
                <a:srgbClr val="464646"/>
              </a:solidFill>
              <a:latin typeface="Times" pitchFamily="-44" charset="0"/>
            </a:endParaRPr>
          </a:p>
          <a:p>
            <a:pPr eaLnBrk="0" fontAlgn="base" hangingPunct="0">
              <a:spcBef>
                <a:spcPct val="50000"/>
              </a:spcBef>
              <a:spcAft>
                <a:spcPct val="0"/>
              </a:spcAft>
            </a:pPr>
            <a:endParaRPr lang="en-US" sz="2400" b="1" i="1" smtClean="0">
              <a:solidFill>
                <a:srgbClr val="FF0000"/>
              </a:solidFill>
              <a:latin typeface="Times" pitchFamily="-44" charset="0"/>
            </a:endParaRPr>
          </a:p>
          <a:p>
            <a:pPr eaLnBrk="0" fontAlgn="base" hangingPunct="0">
              <a:spcBef>
                <a:spcPct val="50000"/>
              </a:spcBef>
              <a:spcAft>
                <a:spcPct val="0"/>
              </a:spcAft>
            </a:pPr>
            <a:endParaRPr lang="en-US" sz="2400" smtClean="0">
              <a:solidFill>
                <a:prstClr val="black"/>
              </a:solidFill>
              <a:latin typeface="Times" pitchFamily="-44" charset="0"/>
            </a:endParaRPr>
          </a:p>
        </p:txBody>
      </p:sp>
      <p:sp>
        <p:nvSpPr>
          <p:cNvPr id="50180" name="Text Box 4"/>
          <p:cNvSpPr txBox="1">
            <a:spLocks noChangeArrowheads="1"/>
          </p:cNvSpPr>
          <p:nvPr/>
        </p:nvSpPr>
        <p:spPr bwMode="auto">
          <a:xfrm>
            <a:off x="1752600" y="1066800"/>
            <a:ext cx="2438400" cy="2647950"/>
          </a:xfrm>
          <a:prstGeom prst="rect">
            <a:avLst/>
          </a:prstGeom>
          <a:noFill/>
          <a:ln w="9525">
            <a:noFill/>
            <a:miter lim="800000"/>
            <a:headEnd/>
            <a:tailEnd/>
          </a:ln>
        </p:spPr>
        <p:txBody>
          <a:bodyPr>
            <a:spAutoFit/>
          </a:bodyPr>
          <a:lstStyle/>
          <a:p>
            <a:pPr marL="457200" indent="-457200" eaLnBrk="0" fontAlgn="base" hangingPunct="0">
              <a:spcBef>
                <a:spcPct val="50000"/>
              </a:spcBef>
              <a:spcAft>
                <a:spcPct val="0"/>
              </a:spcAft>
            </a:pPr>
            <a:r>
              <a:rPr lang="en-US" sz="2400" smtClean="0">
                <a:solidFill>
                  <a:prstClr val="black"/>
                </a:solidFill>
                <a:latin typeface="Times" pitchFamily="-44" charset="0"/>
              </a:rPr>
              <a:t>X   Y    = 2x - 6</a:t>
            </a:r>
          </a:p>
          <a:p>
            <a:pPr marL="457200" indent="-457200" eaLnBrk="0" fontAlgn="base" hangingPunct="0">
              <a:spcBef>
                <a:spcPct val="50000"/>
              </a:spcBef>
              <a:spcAft>
                <a:spcPct val="0"/>
              </a:spcAft>
            </a:pPr>
            <a:r>
              <a:rPr lang="en-US" sz="2400" b="1" smtClean="0">
                <a:solidFill>
                  <a:srgbClr val="FF0000"/>
                </a:solidFill>
                <a:latin typeface="Times" pitchFamily="-44" charset="0"/>
              </a:rPr>
              <a:t>0  -6</a:t>
            </a:r>
            <a:endParaRPr lang="en-US" sz="2400" smtClean="0">
              <a:solidFill>
                <a:prstClr val="black"/>
              </a:solidFill>
              <a:latin typeface="Times" pitchFamily="-44" charset="0"/>
            </a:endParaRPr>
          </a:p>
          <a:p>
            <a:pPr marL="457200" indent="-457200" eaLnBrk="0" fontAlgn="base" hangingPunct="0">
              <a:spcBef>
                <a:spcPct val="50000"/>
              </a:spcBef>
              <a:spcAft>
                <a:spcPct val="0"/>
              </a:spcAft>
              <a:buFont typeface="Times" pitchFamily="-44" charset="0"/>
              <a:buNone/>
            </a:pPr>
            <a:endParaRPr lang="en-US" sz="2400" smtClean="0">
              <a:solidFill>
                <a:prstClr val="black"/>
              </a:solidFill>
              <a:latin typeface="Times" pitchFamily="-44" charset="0"/>
            </a:endParaRPr>
          </a:p>
          <a:p>
            <a:pPr marL="457200" indent="-457200" eaLnBrk="0" fontAlgn="base" hangingPunct="0">
              <a:spcBef>
                <a:spcPct val="50000"/>
              </a:spcBef>
              <a:spcAft>
                <a:spcPct val="0"/>
              </a:spcAft>
              <a:buFont typeface="Times" pitchFamily="-44" charset="0"/>
              <a:buNone/>
            </a:pPr>
            <a:endParaRPr lang="en-US" sz="2400" smtClean="0">
              <a:solidFill>
                <a:prstClr val="black"/>
              </a:solidFill>
              <a:latin typeface="Times" pitchFamily="-44" charset="0"/>
            </a:endParaRPr>
          </a:p>
          <a:p>
            <a:pPr marL="457200" indent="-457200" eaLnBrk="0" fontAlgn="base" hangingPunct="0">
              <a:spcBef>
                <a:spcPct val="50000"/>
              </a:spcBef>
              <a:spcAft>
                <a:spcPct val="0"/>
              </a:spcAft>
            </a:pPr>
            <a:endParaRPr lang="en-US" sz="2400" smtClean="0">
              <a:solidFill>
                <a:prstClr val="black"/>
              </a:solidFill>
              <a:latin typeface="Times" pitchFamily="-44" charset="0"/>
            </a:endParaRPr>
          </a:p>
        </p:txBody>
      </p:sp>
      <p:sp>
        <p:nvSpPr>
          <p:cNvPr id="50181" name="Line 5"/>
          <p:cNvSpPr>
            <a:spLocks noChangeShapeType="1"/>
          </p:cNvSpPr>
          <p:nvPr/>
        </p:nvSpPr>
        <p:spPr bwMode="auto">
          <a:xfrm>
            <a:off x="1600200" y="1600200"/>
            <a:ext cx="10668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0182" name="Line 6"/>
          <p:cNvSpPr>
            <a:spLocks noChangeShapeType="1"/>
          </p:cNvSpPr>
          <p:nvPr/>
        </p:nvSpPr>
        <p:spPr bwMode="auto">
          <a:xfrm>
            <a:off x="2133600" y="1143000"/>
            <a:ext cx="0" cy="2133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0183" name="Line 7"/>
          <p:cNvSpPr>
            <a:spLocks noChangeShapeType="1"/>
          </p:cNvSpPr>
          <p:nvPr/>
        </p:nvSpPr>
        <p:spPr bwMode="auto">
          <a:xfrm>
            <a:off x="838200" y="3048000"/>
            <a:ext cx="0" cy="3276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0184" name="Line 8"/>
          <p:cNvSpPr>
            <a:spLocks noChangeShapeType="1"/>
          </p:cNvSpPr>
          <p:nvPr/>
        </p:nvSpPr>
        <p:spPr bwMode="auto">
          <a:xfrm>
            <a:off x="304800" y="4419600"/>
            <a:ext cx="30480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0185" name="Text Box 9"/>
          <p:cNvSpPr txBox="1">
            <a:spLocks noChangeArrowheads="1"/>
          </p:cNvSpPr>
          <p:nvPr/>
        </p:nvSpPr>
        <p:spPr bwMode="auto">
          <a:xfrm>
            <a:off x="152400" y="2438400"/>
            <a:ext cx="381000" cy="457200"/>
          </a:xfrm>
          <a:prstGeom prst="rect">
            <a:avLst/>
          </a:prstGeom>
          <a:noFill/>
          <a:ln w="9525">
            <a:noFill/>
            <a:miter lim="800000"/>
            <a:headEnd/>
            <a:tailEnd/>
          </a:ln>
        </p:spPr>
        <p:txBody>
          <a:bodyPr>
            <a:spAutoFit/>
          </a:bodyPr>
          <a:lstStyle/>
          <a:p>
            <a:pPr eaLnBrk="0" fontAlgn="base" hangingPunct="0">
              <a:spcBef>
                <a:spcPct val="0"/>
              </a:spcBef>
              <a:spcAft>
                <a:spcPct val="0"/>
              </a:spcAft>
            </a:pPr>
            <a:r>
              <a:rPr lang="en-US" sz="2400" smtClean="0">
                <a:solidFill>
                  <a:prstClr val="black"/>
                </a:solidFill>
                <a:latin typeface="Times" pitchFamily="-44" charset="0"/>
              </a:rPr>
              <a:t>Y</a:t>
            </a:r>
          </a:p>
        </p:txBody>
      </p:sp>
      <p:sp>
        <p:nvSpPr>
          <p:cNvPr id="50186" name="Text Box 10"/>
          <p:cNvSpPr txBox="1">
            <a:spLocks noChangeArrowheads="1"/>
          </p:cNvSpPr>
          <p:nvPr/>
        </p:nvSpPr>
        <p:spPr bwMode="auto">
          <a:xfrm>
            <a:off x="3200400" y="4191000"/>
            <a:ext cx="4048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X</a:t>
            </a:r>
          </a:p>
        </p:txBody>
      </p:sp>
      <p:sp>
        <p:nvSpPr>
          <p:cNvPr id="50187" name="WordArt 11" descr="White marble"/>
          <p:cNvSpPr>
            <a:spLocks noChangeArrowheads="1" noChangeShapeType="1" noTextEdit="1"/>
          </p:cNvSpPr>
          <p:nvPr/>
        </p:nvSpPr>
        <p:spPr bwMode="auto">
          <a:xfrm>
            <a:off x="2971800" y="4572000"/>
            <a:ext cx="825500" cy="355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eaLnBrk="0" fontAlgn="base" hangingPunct="0">
              <a:spcBef>
                <a:spcPct val="0"/>
              </a:spcBef>
              <a:spcAft>
                <a:spcPct val="0"/>
              </a:spcAft>
            </a:pPr>
            <a:r>
              <a:rPr lang="en-US" sz="2000" kern="10" smtClean="0">
                <a:ln w="9525">
                  <a:round/>
                  <a:headEnd/>
                  <a:tailEnd/>
                </a:ln>
                <a:blipFill dpi="0" rotWithShape="0">
                  <a:blip r:embed="rId2"/>
                  <a:srcRect/>
                  <a:tile tx="0" ty="0" sx="100000" sy="100000" flip="none" algn="tl"/>
                </a:blipFill>
                <a:latin typeface="Arial Black"/>
              </a:rPr>
              <a:t>x-axis</a:t>
            </a:r>
          </a:p>
        </p:txBody>
      </p:sp>
      <p:sp>
        <p:nvSpPr>
          <p:cNvPr id="50188" name="WordArt 12" descr="White marble"/>
          <p:cNvSpPr>
            <a:spLocks noChangeArrowheads="1" noChangeShapeType="1" noTextEdit="1"/>
          </p:cNvSpPr>
          <p:nvPr/>
        </p:nvSpPr>
        <p:spPr bwMode="auto">
          <a:xfrm>
            <a:off x="609600" y="2514600"/>
            <a:ext cx="825500" cy="355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eaLnBrk="0" fontAlgn="base" hangingPunct="0">
              <a:spcBef>
                <a:spcPct val="0"/>
              </a:spcBef>
              <a:spcAft>
                <a:spcPct val="0"/>
              </a:spcAft>
            </a:pPr>
            <a:r>
              <a:rPr lang="en-US" sz="2000" kern="10" smtClean="0">
                <a:ln w="9525">
                  <a:round/>
                  <a:headEnd/>
                  <a:tailEnd/>
                </a:ln>
                <a:blipFill dpi="0" rotWithShape="0">
                  <a:blip r:embed="rId2"/>
                  <a:srcRect/>
                  <a:tile tx="0" ty="0" sx="100000" sy="100000" flip="none" algn="tl"/>
                </a:blipFill>
                <a:latin typeface="Arial Black"/>
              </a:rPr>
              <a:t>y-axis</a:t>
            </a:r>
          </a:p>
        </p:txBody>
      </p:sp>
      <p:sp>
        <p:nvSpPr>
          <p:cNvPr id="50189" name="Text Box 13"/>
          <p:cNvSpPr txBox="1">
            <a:spLocks noChangeArrowheads="1"/>
          </p:cNvSpPr>
          <p:nvPr/>
        </p:nvSpPr>
        <p:spPr bwMode="auto">
          <a:xfrm>
            <a:off x="685800" y="5334000"/>
            <a:ext cx="10525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b="1" smtClean="0">
                <a:solidFill>
                  <a:srgbClr val="FF0000"/>
                </a:solidFill>
                <a:latin typeface="Times" pitchFamily="-44" charset="0"/>
              </a:rPr>
              <a:t>• (0,-6)</a:t>
            </a:r>
            <a:endParaRPr lang="en-US" sz="2400" smtClean="0">
              <a:solidFill>
                <a:prstClr val="black"/>
              </a:solidFill>
              <a:latin typeface="Times" pitchFamily="-44" charset="0"/>
            </a:endParaRPr>
          </a:p>
        </p:txBody>
      </p:sp>
      <p:sp>
        <p:nvSpPr>
          <p:cNvPr id="50190" name="Line 14"/>
          <p:cNvSpPr>
            <a:spLocks noChangeShapeType="1"/>
          </p:cNvSpPr>
          <p:nvPr/>
        </p:nvSpPr>
        <p:spPr bwMode="auto">
          <a:xfrm flipH="1">
            <a:off x="304800" y="1066800"/>
            <a:ext cx="76962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0191" name="Line 15"/>
          <p:cNvSpPr>
            <a:spLocks noChangeShapeType="1"/>
          </p:cNvSpPr>
          <p:nvPr/>
        </p:nvSpPr>
        <p:spPr bwMode="auto">
          <a:xfrm>
            <a:off x="4191000" y="457200"/>
            <a:ext cx="0" cy="5562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0192" name="Rectangle 16"/>
          <p:cNvSpPr>
            <a:spLocks noChangeArrowheads="1"/>
          </p:cNvSpPr>
          <p:nvPr/>
        </p:nvSpPr>
        <p:spPr bwMode="auto">
          <a:xfrm>
            <a:off x="4343400" y="152400"/>
            <a:ext cx="3429000" cy="914400"/>
          </a:xfrm>
          <a:prstGeom prst="rect">
            <a:avLst/>
          </a:prstGeom>
          <a:noFill/>
          <a:ln w="9525">
            <a:noFill/>
            <a:miter lim="800000"/>
            <a:headEnd/>
            <a:tailEnd/>
          </a:ln>
        </p:spPr>
        <p:txBody>
          <a:bodyPr anchor="ctr"/>
          <a:lstStyle/>
          <a:p>
            <a:pPr algn="ctr" fontAlgn="base">
              <a:spcBef>
                <a:spcPct val="0"/>
              </a:spcBef>
              <a:spcAft>
                <a:spcPct val="0"/>
              </a:spcAft>
            </a:pPr>
            <a:r>
              <a:rPr lang="en-US" sz="2400" b="1" smtClean="0">
                <a:solidFill>
                  <a:srgbClr val="800080"/>
                </a:solidFill>
                <a:latin typeface="Times" pitchFamily="-44" charset="0"/>
              </a:rPr>
              <a:t>Graph Linear Eq.</a:t>
            </a:r>
            <a:endParaRPr lang="en-US" sz="4400" smtClean="0">
              <a:solidFill>
                <a:srgbClr val="464646"/>
              </a:solidFill>
              <a:latin typeface="Times" pitchFamily="-44"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228600" y="228600"/>
            <a:ext cx="3429000" cy="914400"/>
          </a:xfrm>
        </p:spPr>
        <p:txBody>
          <a:bodyPr/>
          <a:lstStyle/>
          <a:p>
            <a:pPr eaLnBrk="1" fontAlgn="auto" hangingPunct="1">
              <a:spcAft>
                <a:spcPts val="0"/>
              </a:spcAft>
              <a:defRPr/>
            </a:pPr>
            <a:r>
              <a:rPr lang="en-US" sz="2400" dirty="0" smtClean="0">
                <a:solidFill>
                  <a:srgbClr val="800080"/>
                </a:solidFill>
              </a:rPr>
              <a:t>Graph y = 2x - 6 </a:t>
            </a:r>
            <a:br>
              <a:rPr lang="en-US" sz="2400" dirty="0" smtClean="0">
                <a:solidFill>
                  <a:srgbClr val="800080"/>
                </a:solidFill>
              </a:rPr>
            </a:br>
            <a:r>
              <a:rPr lang="en-US" sz="2400" dirty="0" smtClean="0">
                <a:solidFill>
                  <a:srgbClr val="800080"/>
                </a:solidFill>
              </a:rPr>
              <a:t>using x&amp;y intercepts</a:t>
            </a:r>
            <a:endParaRPr lang="en-US" dirty="0" smtClean="0"/>
          </a:p>
        </p:txBody>
      </p:sp>
      <p:sp>
        <p:nvSpPr>
          <p:cNvPr id="51203" name="Text Box 3"/>
          <p:cNvSpPr txBox="1">
            <a:spLocks noChangeArrowheads="1"/>
          </p:cNvSpPr>
          <p:nvPr/>
        </p:nvSpPr>
        <p:spPr bwMode="auto">
          <a:xfrm>
            <a:off x="4572000" y="1752600"/>
            <a:ext cx="4191000" cy="2647950"/>
          </a:xfrm>
          <a:prstGeom prst="rect">
            <a:avLst/>
          </a:prstGeom>
          <a:noFill/>
          <a:ln w="9525">
            <a:noFill/>
            <a:miter lim="800000"/>
            <a:headEnd/>
            <a:tailEnd/>
          </a:ln>
        </p:spPr>
        <p:txBody>
          <a:bodyPr>
            <a:spAutoFit/>
          </a:bodyPr>
          <a:lstStyle/>
          <a:p>
            <a:pPr eaLnBrk="0" fontAlgn="base" hangingPunct="0">
              <a:spcBef>
                <a:spcPct val="50000"/>
              </a:spcBef>
              <a:spcAft>
                <a:spcPct val="0"/>
              </a:spcAft>
            </a:pPr>
            <a:r>
              <a:rPr lang="en-US" sz="2400" b="1" i="1" smtClean="0">
                <a:solidFill>
                  <a:srgbClr val="464646"/>
                </a:solidFill>
                <a:latin typeface="Times" pitchFamily="-44" charset="0"/>
              </a:rPr>
              <a:t>1st	Make x-y table</a:t>
            </a:r>
          </a:p>
          <a:p>
            <a:pPr eaLnBrk="0" fontAlgn="base" hangingPunct="0">
              <a:spcBef>
                <a:spcPct val="50000"/>
              </a:spcBef>
              <a:spcAft>
                <a:spcPct val="0"/>
              </a:spcAft>
            </a:pPr>
            <a:r>
              <a:rPr lang="en-US" sz="2400" b="1" i="1" smtClean="0">
                <a:solidFill>
                  <a:srgbClr val="464646"/>
                </a:solidFill>
                <a:latin typeface="Times" pitchFamily="-44" charset="0"/>
              </a:rPr>
              <a:t>2nd	Set x = 0 and solve for y</a:t>
            </a:r>
          </a:p>
          <a:p>
            <a:pPr eaLnBrk="0" fontAlgn="base" hangingPunct="0">
              <a:spcBef>
                <a:spcPct val="50000"/>
              </a:spcBef>
              <a:spcAft>
                <a:spcPct val="0"/>
              </a:spcAft>
            </a:pPr>
            <a:r>
              <a:rPr lang="en-US" sz="2400" b="1" i="1" smtClean="0">
                <a:solidFill>
                  <a:srgbClr val="FF0000"/>
                </a:solidFill>
                <a:latin typeface="Times" pitchFamily="-44" charset="0"/>
              </a:rPr>
              <a:t>3rd	Set y = 0 and solve for x</a:t>
            </a:r>
            <a:endParaRPr lang="en-US" sz="2400" b="1" i="1" smtClean="0">
              <a:solidFill>
                <a:srgbClr val="464646"/>
              </a:solidFill>
              <a:latin typeface="Times" pitchFamily="-44" charset="0"/>
            </a:endParaRPr>
          </a:p>
          <a:p>
            <a:pPr eaLnBrk="0" fontAlgn="base" hangingPunct="0">
              <a:spcBef>
                <a:spcPct val="50000"/>
              </a:spcBef>
              <a:spcAft>
                <a:spcPct val="0"/>
              </a:spcAft>
            </a:pPr>
            <a:endParaRPr lang="en-US" sz="2400" b="1" i="1" smtClean="0">
              <a:solidFill>
                <a:srgbClr val="FF0000"/>
              </a:solidFill>
              <a:latin typeface="Times" pitchFamily="-44" charset="0"/>
            </a:endParaRPr>
          </a:p>
          <a:p>
            <a:pPr eaLnBrk="0" fontAlgn="base" hangingPunct="0">
              <a:spcBef>
                <a:spcPct val="50000"/>
              </a:spcBef>
              <a:spcAft>
                <a:spcPct val="0"/>
              </a:spcAft>
            </a:pPr>
            <a:endParaRPr lang="en-US" sz="2400" smtClean="0">
              <a:solidFill>
                <a:prstClr val="black"/>
              </a:solidFill>
              <a:latin typeface="Times" pitchFamily="-44" charset="0"/>
            </a:endParaRPr>
          </a:p>
        </p:txBody>
      </p:sp>
      <p:sp>
        <p:nvSpPr>
          <p:cNvPr id="51204" name="Text Box 4"/>
          <p:cNvSpPr txBox="1">
            <a:spLocks noChangeArrowheads="1"/>
          </p:cNvSpPr>
          <p:nvPr/>
        </p:nvSpPr>
        <p:spPr bwMode="auto">
          <a:xfrm>
            <a:off x="1752600" y="1066800"/>
            <a:ext cx="2438400" cy="2647950"/>
          </a:xfrm>
          <a:prstGeom prst="rect">
            <a:avLst/>
          </a:prstGeom>
          <a:noFill/>
          <a:ln w="9525">
            <a:noFill/>
            <a:miter lim="800000"/>
            <a:headEnd/>
            <a:tailEnd/>
          </a:ln>
        </p:spPr>
        <p:txBody>
          <a:bodyPr>
            <a:spAutoFit/>
          </a:bodyPr>
          <a:lstStyle/>
          <a:p>
            <a:pPr marL="457200" indent="-457200" eaLnBrk="0" fontAlgn="base" hangingPunct="0">
              <a:spcBef>
                <a:spcPct val="50000"/>
              </a:spcBef>
              <a:spcAft>
                <a:spcPct val="0"/>
              </a:spcAft>
            </a:pPr>
            <a:r>
              <a:rPr lang="en-US" sz="2400" smtClean="0">
                <a:solidFill>
                  <a:prstClr val="black"/>
                </a:solidFill>
                <a:latin typeface="Times" pitchFamily="-44" charset="0"/>
              </a:rPr>
              <a:t>X   Y    = 2x - 6</a:t>
            </a:r>
          </a:p>
          <a:p>
            <a:pPr marL="457200" indent="-457200" eaLnBrk="0" fontAlgn="base" hangingPunct="0">
              <a:spcBef>
                <a:spcPct val="50000"/>
              </a:spcBef>
              <a:spcAft>
                <a:spcPct val="0"/>
              </a:spcAft>
            </a:pPr>
            <a:r>
              <a:rPr lang="en-US" sz="2400" smtClean="0">
                <a:solidFill>
                  <a:prstClr val="black"/>
                </a:solidFill>
                <a:latin typeface="Times" pitchFamily="-44" charset="0"/>
              </a:rPr>
              <a:t>0  -6</a:t>
            </a:r>
          </a:p>
          <a:p>
            <a:pPr marL="457200" indent="-457200" eaLnBrk="0" fontAlgn="base" hangingPunct="0">
              <a:spcBef>
                <a:spcPct val="50000"/>
              </a:spcBef>
              <a:spcAft>
                <a:spcPct val="0"/>
              </a:spcAft>
              <a:buFont typeface="Times" pitchFamily="-44" charset="0"/>
              <a:buAutoNum type="arabicPlain" startAt="3"/>
            </a:pPr>
            <a:r>
              <a:rPr lang="en-US" sz="2400" smtClean="0">
                <a:solidFill>
                  <a:prstClr val="black"/>
                </a:solidFill>
                <a:latin typeface="Times" pitchFamily="-44" charset="0"/>
              </a:rPr>
              <a:t>0</a:t>
            </a:r>
          </a:p>
          <a:p>
            <a:pPr marL="457200" indent="-457200" eaLnBrk="0" fontAlgn="base" hangingPunct="0">
              <a:spcBef>
                <a:spcPct val="50000"/>
              </a:spcBef>
              <a:spcAft>
                <a:spcPct val="0"/>
              </a:spcAft>
              <a:buFont typeface="Times" pitchFamily="-44" charset="0"/>
              <a:buNone/>
            </a:pPr>
            <a:endParaRPr lang="en-US" sz="2400" smtClean="0">
              <a:solidFill>
                <a:prstClr val="black"/>
              </a:solidFill>
              <a:latin typeface="Times" pitchFamily="-44" charset="0"/>
            </a:endParaRPr>
          </a:p>
          <a:p>
            <a:pPr marL="457200" indent="-457200" eaLnBrk="0" fontAlgn="base" hangingPunct="0">
              <a:spcBef>
                <a:spcPct val="50000"/>
              </a:spcBef>
              <a:spcAft>
                <a:spcPct val="0"/>
              </a:spcAft>
            </a:pPr>
            <a:endParaRPr lang="en-US" sz="2400" smtClean="0">
              <a:solidFill>
                <a:prstClr val="black"/>
              </a:solidFill>
              <a:latin typeface="Times" pitchFamily="-44" charset="0"/>
            </a:endParaRPr>
          </a:p>
        </p:txBody>
      </p:sp>
      <p:sp>
        <p:nvSpPr>
          <p:cNvPr id="51205" name="Line 5"/>
          <p:cNvSpPr>
            <a:spLocks noChangeShapeType="1"/>
          </p:cNvSpPr>
          <p:nvPr/>
        </p:nvSpPr>
        <p:spPr bwMode="auto">
          <a:xfrm>
            <a:off x="1600200" y="1600200"/>
            <a:ext cx="10668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1206" name="Line 6"/>
          <p:cNvSpPr>
            <a:spLocks noChangeShapeType="1"/>
          </p:cNvSpPr>
          <p:nvPr/>
        </p:nvSpPr>
        <p:spPr bwMode="auto">
          <a:xfrm>
            <a:off x="2133600" y="1143000"/>
            <a:ext cx="0" cy="2133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1207" name="Line 7"/>
          <p:cNvSpPr>
            <a:spLocks noChangeShapeType="1"/>
          </p:cNvSpPr>
          <p:nvPr/>
        </p:nvSpPr>
        <p:spPr bwMode="auto">
          <a:xfrm>
            <a:off x="838200" y="3048000"/>
            <a:ext cx="0" cy="3276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1208" name="Line 8"/>
          <p:cNvSpPr>
            <a:spLocks noChangeShapeType="1"/>
          </p:cNvSpPr>
          <p:nvPr/>
        </p:nvSpPr>
        <p:spPr bwMode="auto">
          <a:xfrm>
            <a:off x="304800" y="4419600"/>
            <a:ext cx="30480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1209" name="Text Box 9"/>
          <p:cNvSpPr txBox="1">
            <a:spLocks noChangeArrowheads="1"/>
          </p:cNvSpPr>
          <p:nvPr/>
        </p:nvSpPr>
        <p:spPr bwMode="auto">
          <a:xfrm>
            <a:off x="152400" y="2438400"/>
            <a:ext cx="381000" cy="457200"/>
          </a:xfrm>
          <a:prstGeom prst="rect">
            <a:avLst/>
          </a:prstGeom>
          <a:noFill/>
          <a:ln w="9525">
            <a:noFill/>
            <a:miter lim="800000"/>
            <a:headEnd/>
            <a:tailEnd/>
          </a:ln>
        </p:spPr>
        <p:txBody>
          <a:bodyPr>
            <a:spAutoFit/>
          </a:bodyPr>
          <a:lstStyle/>
          <a:p>
            <a:pPr eaLnBrk="0" fontAlgn="base" hangingPunct="0">
              <a:spcBef>
                <a:spcPct val="0"/>
              </a:spcBef>
              <a:spcAft>
                <a:spcPct val="0"/>
              </a:spcAft>
            </a:pPr>
            <a:r>
              <a:rPr lang="en-US" sz="2400" smtClean="0">
                <a:solidFill>
                  <a:prstClr val="black"/>
                </a:solidFill>
                <a:latin typeface="Times" pitchFamily="-44" charset="0"/>
              </a:rPr>
              <a:t>Y</a:t>
            </a:r>
          </a:p>
        </p:txBody>
      </p:sp>
      <p:sp>
        <p:nvSpPr>
          <p:cNvPr id="51210" name="Text Box 10"/>
          <p:cNvSpPr txBox="1">
            <a:spLocks noChangeArrowheads="1"/>
          </p:cNvSpPr>
          <p:nvPr/>
        </p:nvSpPr>
        <p:spPr bwMode="auto">
          <a:xfrm>
            <a:off x="3200400" y="4191000"/>
            <a:ext cx="4048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X</a:t>
            </a:r>
          </a:p>
        </p:txBody>
      </p:sp>
      <p:sp>
        <p:nvSpPr>
          <p:cNvPr id="51211" name="WordArt 11" descr="White marble"/>
          <p:cNvSpPr>
            <a:spLocks noChangeArrowheads="1" noChangeShapeType="1" noTextEdit="1"/>
          </p:cNvSpPr>
          <p:nvPr/>
        </p:nvSpPr>
        <p:spPr bwMode="auto">
          <a:xfrm>
            <a:off x="2971800" y="4572000"/>
            <a:ext cx="825500" cy="355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eaLnBrk="0" fontAlgn="base" hangingPunct="0">
              <a:spcBef>
                <a:spcPct val="0"/>
              </a:spcBef>
              <a:spcAft>
                <a:spcPct val="0"/>
              </a:spcAft>
            </a:pPr>
            <a:r>
              <a:rPr lang="en-US" sz="2000" kern="10" smtClean="0">
                <a:ln w="9525">
                  <a:round/>
                  <a:headEnd/>
                  <a:tailEnd/>
                </a:ln>
                <a:blipFill dpi="0" rotWithShape="0">
                  <a:blip r:embed="rId2"/>
                  <a:srcRect/>
                  <a:tile tx="0" ty="0" sx="100000" sy="100000" flip="none" algn="tl"/>
                </a:blipFill>
                <a:latin typeface="Arial Black"/>
              </a:rPr>
              <a:t>x-axis</a:t>
            </a:r>
          </a:p>
        </p:txBody>
      </p:sp>
      <p:sp>
        <p:nvSpPr>
          <p:cNvPr id="51212" name="WordArt 12" descr="White marble"/>
          <p:cNvSpPr>
            <a:spLocks noChangeArrowheads="1" noChangeShapeType="1" noTextEdit="1"/>
          </p:cNvSpPr>
          <p:nvPr/>
        </p:nvSpPr>
        <p:spPr bwMode="auto">
          <a:xfrm>
            <a:off x="609600" y="2514600"/>
            <a:ext cx="825500" cy="355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eaLnBrk="0" fontAlgn="base" hangingPunct="0">
              <a:spcBef>
                <a:spcPct val="0"/>
              </a:spcBef>
              <a:spcAft>
                <a:spcPct val="0"/>
              </a:spcAft>
            </a:pPr>
            <a:r>
              <a:rPr lang="en-US" sz="2000" kern="10" smtClean="0">
                <a:ln w="9525">
                  <a:round/>
                  <a:headEnd/>
                  <a:tailEnd/>
                </a:ln>
                <a:blipFill dpi="0" rotWithShape="0">
                  <a:blip r:embed="rId2"/>
                  <a:srcRect/>
                  <a:tile tx="0" ty="0" sx="100000" sy="100000" flip="none" algn="tl"/>
                </a:blipFill>
                <a:latin typeface="Arial Black"/>
              </a:rPr>
              <a:t>y-axis</a:t>
            </a:r>
          </a:p>
        </p:txBody>
      </p:sp>
      <p:sp>
        <p:nvSpPr>
          <p:cNvPr id="51213" name="Text Box 13"/>
          <p:cNvSpPr txBox="1">
            <a:spLocks noChangeArrowheads="1"/>
          </p:cNvSpPr>
          <p:nvPr/>
        </p:nvSpPr>
        <p:spPr bwMode="auto">
          <a:xfrm>
            <a:off x="685800" y="5334000"/>
            <a:ext cx="10525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 (0,-6)</a:t>
            </a:r>
          </a:p>
        </p:txBody>
      </p:sp>
      <p:sp>
        <p:nvSpPr>
          <p:cNvPr id="51214" name="Text Box 14"/>
          <p:cNvSpPr txBox="1">
            <a:spLocks noChangeArrowheads="1"/>
          </p:cNvSpPr>
          <p:nvPr/>
        </p:nvSpPr>
        <p:spPr bwMode="auto">
          <a:xfrm>
            <a:off x="1524000" y="4191000"/>
            <a:ext cx="9509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b="1" smtClean="0">
                <a:solidFill>
                  <a:srgbClr val="FF0000"/>
                </a:solidFill>
                <a:latin typeface="Times" pitchFamily="-44" charset="0"/>
              </a:rPr>
              <a:t>• (3,0)</a:t>
            </a:r>
            <a:endParaRPr lang="en-US" sz="2400" smtClean="0">
              <a:solidFill>
                <a:prstClr val="black"/>
              </a:solidFill>
              <a:latin typeface="Times" pitchFamily="-44" charset="0"/>
            </a:endParaRPr>
          </a:p>
        </p:txBody>
      </p:sp>
      <p:sp>
        <p:nvSpPr>
          <p:cNvPr id="51215" name="Line 15"/>
          <p:cNvSpPr>
            <a:spLocks noChangeShapeType="1"/>
          </p:cNvSpPr>
          <p:nvPr/>
        </p:nvSpPr>
        <p:spPr bwMode="auto">
          <a:xfrm flipH="1">
            <a:off x="304800" y="1066800"/>
            <a:ext cx="76962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1216" name="Line 16"/>
          <p:cNvSpPr>
            <a:spLocks noChangeShapeType="1"/>
          </p:cNvSpPr>
          <p:nvPr/>
        </p:nvSpPr>
        <p:spPr bwMode="auto">
          <a:xfrm>
            <a:off x="4191000" y="457200"/>
            <a:ext cx="0" cy="5562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1217" name="Rectangle 17"/>
          <p:cNvSpPr>
            <a:spLocks noChangeArrowheads="1"/>
          </p:cNvSpPr>
          <p:nvPr/>
        </p:nvSpPr>
        <p:spPr bwMode="auto">
          <a:xfrm>
            <a:off x="4343400" y="152400"/>
            <a:ext cx="3429000" cy="914400"/>
          </a:xfrm>
          <a:prstGeom prst="rect">
            <a:avLst/>
          </a:prstGeom>
          <a:noFill/>
          <a:ln w="9525">
            <a:noFill/>
            <a:miter lim="800000"/>
            <a:headEnd/>
            <a:tailEnd/>
          </a:ln>
        </p:spPr>
        <p:txBody>
          <a:bodyPr anchor="ctr"/>
          <a:lstStyle/>
          <a:p>
            <a:pPr algn="ctr" fontAlgn="base">
              <a:spcBef>
                <a:spcPct val="0"/>
              </a:spcBef>
              <a:spcAft>
                <a:spcPct val="0"/>
              </a:spcAft>
            </a:pPr>
            <a:r>
              <a:rPr lang="en-US" sz="2400" b="1" smtClean="0">
                <a:solidFill>
                  <a:srgbClr val="800080"/>
                </a:solidFill>
                <a:latin typeface="Times" pitchFamily="-44" charset="0"/>
              </a:rPr>
              <a:t>Graph Linear Eq.</a:t>
            </a:r>
            <a:endParaRPr lang="en-US" sz="4400" smtClean="0">
              <a:solidFill>
                <a:srgbClr val="464646"/>
              </a:solidFill>
              <a:latin typeface="Times" pitchFamily="-44"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228600" y="228600"/>
            <a:ext cx="3429000" cy="914400"/>
          </a:xfrm>
        </p:spPr>
        <p:txBody>
          <a:bodyPr/>
          <a:lstStyle/>
          <a:p>
            <a:pPr eaLnBrk="1" fontAlgn="auto" hangingPunct="1">
              <a:spcAft>
                <a:spcPts val="0"/>
              </a:spcAft>
              <a:defRPr/>
            </a:pPr>
            <a:r>
              <a:rPr lang="en-US" sz="2400" dirty="0" smtClean="0">
                <a:solidFill>
                  <a:srgbClr val="800080"/>
                </a:solidFill>
              </a:rPr>
              <a:t>Graph y = 2x - 6 </a:t>
            </a:r>
            <a:br>
              <a:rPr lang="en-US" sz="2400" dirty="0" smtClean="0">
                <a:solidFill>
                  <a:srgbClr val="800080"/>
                </a:solidFill>
              </a:rPr>
            </a:br>
            <a:r>
              <a:rPr lang="en-US" sz="2400" dirty="0" smtClean="0">
                <a:solidFill>
                  <a:srgbClr val="800080"/>
                </a:solidFill>
              </a:rPr>
              <a:t>using x&amp;y intercepts</a:t>
            </a:r>
            <a:endParaRPr lang="en-US" dirty="0" smtClean="0"/>
          </a:p>
        </p:txBody>
      </p:sp>
      <p:sp>
        <p:nvSpPr>
          <p:cNvPr id="52227" name="Text Box 3"/>
          <p:cNvSpPr txBox="1">
            <a:spLocks noChangeArrowheads="1"/>
          </p:cNvSpPr>
          <p:nvPr/>
        </p:nvSpPr>
        <p:spPr bwMode="auto">
          <a:xfrm>
            <a:off x="4572000" y="1752600"/>
            <a:ext cx="4191000" cy="3013075"/>
          </a:xfrm>
          <a:prstGeom prst="rect">
            <a:avLst/>
          </a:prstGeom>
          <a:noFill/>
          <a:ln w="9525">
            <a:noFill/>
            <a:miter lim="800000"/>
            <a:headEnd/>
            <a:tailEnd/>
          </a:ln>
        </p:spPr>
        <p:txBody>
          <a:bodyPr>
            <a:spAutoFit/>
          </a:bodyPr>
          <a:lstStyle/>
          <a:p>
            <a:pPr eaLnBrk="0" fontAlgn="base" hangingPunct="0">
              <a:spcBef>
                <a:spcPct val="50000"/>
              </a:spcBef>
              <a:spcAft>
                <a:spcPct val="0"/>
              </a:spcAft>
            </a:pPr>
            <a:r>
              <a:rPr lang="en-US" sz="2400" b="1" i="1" smtClean="0">
                <a:solidFill>
                  <a:srgbClr val="464646"/>
                </a:solidFill>
                <a:latin typeface="Times" pitchFamily="-44" charset="0"/>
              </a:rPr>
              <a:t>1st	Make x-y table</a:t>
            </a:r>
          </a:p>
          <a:p>
            <a:pPr eaLnBrk="0" fontAlgn="base" hangingPunct="0">
              <a:spcBef>
                <a:spcPct val="50000"/>
              </a:spcBef>
              <a:spcAft>
                <a:spcPct val="0"/>
              </a:spcAft>
            </a:pPr>
            <a:r>
              <a:rPr lang="en-US" sz="2400" b="1" i="1" smtClean="0">
                <a:solidFill>
                  <a:srgbClr val="464646"/>
                </a:solidFill>
                <a:latin typeface="Times" pitchFamily="-44" charset="0"/>
              </a:rPr>
              <a:t>2nd	Set x = 0 and solve for y</a:t>
            </a:r>
          </a:p>
          <a:p>
            <a:pPr eaLnBrk="0" fontAlgn="base" hangingPunct="0">
              <a:spcBef>
                <a:spcPct val="50000"/>
              </a:spcBef>
              <a:spcAft>
                <a:spcPct val="0"/>
              </a:spcAft>
            </a:pPr>
            <a:r>
              <a:rPr lang="en-US" sz="2400" b="1" i="1" smtClean="0">
                <a:solidFill>
                  <a:srgbClr val="464646"/>
                </a:solidFill>
                <a:latin typeface="Times" pitchFamily="-44" charset="0"/>
              </a:rPr>
              <a:t>3rd	Set y = 0 and solve for x</a:t>
            </a:r>
          </a:p>
          <a:p>
            <a:pPr eaLnBrk="0" fontAlgn="base" hangingPunct="0">
              <a:spcBef>
                <a:spcPct val="50000"/>
              </a:spcBef>
              <a:spcAft>
                <a:spcPct val="0"/>
              </a:spcAft>
            </a:pPr>
            <a:r>
              <a:rPr lang="en-US" sz="2400" b="1" i="1" smtClean="0">
                <a:solidFill>
                  <a:srgbClr val="FF0000"/>
                </a:solidFill>
                <a:latin typeface="Times" pitchFamily="-44" charset="0"/>
              </a:rPr>
              <a:t>4th 	Plot these 2 points and 	draw line</a:t>
            </a:r>
          </a:p>
          <a:p>
            <a:pPr eaLnBrk="0" fontAlgn="base" hangingPunct="0">
              <a:spcBef>
                <a:spcPct val="50000"/>
              </a:spcBef>
              <a:spcAft>
                <a:spcPct val="0"/>
              </a:spcAft>
            </a:pPr>
            <a:endParaRPr lang="en-US" sz="2400" smtClean="0">
              <a:solidFill>
                <a:prstClr val="black"/>
              </a:solidFill>
              <a:latin typeface="Times" pitchFamily="-44" charset="0"/>
            </a:endParaRPr>
          </a:p>
        </p:txBody>
      </p:sp>
      <p:sp>
        <p:nvSpPr>
          <p:cNvPr id="52228" name="Text Box 4"/>
          <p:cNvSpPr txBox="1">
            <a:spLocks noChangeArrowheads="1"/>
          </p:cNvSpPr>
          <p:nvPr/>
        </p:nvSpPr>
        <p:spPr bwMode="auto">
          <a:xfrm>
            <a:off x="1752600" y="1066800"/>
            <a:ext cx="2438400" cy="2647950"/>
          </a:xfrm>
          <a:prstGeom prst="rect">
            <a:avLst/>
          </a:prstGeom>
          <a:noFill/>
          <a:ln w="9525">
            <a:noFill/>
            <a:miter lim="800000"/>
            <a:headEnd/>
            <a:tailEnd/>
          </a:ln>
        </p:spPr>
        <p:txBody>
          <a:bodyPr>
            <a:spAutoFit/>
          </a:bodyPr>
          <a:lstStyle/>
          <a:p>
            <a:pPr marL="457200" indent="-457200" eaLnBrk="0" fontAlgn="base" hangingPunct="0">
              <a:spcBef>
                <a:spcPct val="50000"/>
              </a:spcBef>
              <a:spcAft>
                <a:spcPct val="0"/>
              </a:spcAft>
            </a:pPr>
            <a:r>
              <a:rPr lang="en-US" sz="2400" smtClean="0">
                <a:solidFill>
                  <a:prstClr val="black"/>
                </a:solidFill>
                <a:latin typeface="Times" pitchFamily="-44" charset="0"/>
              </a:rPr>
              <a:t>X   Y    = 2x - 6</a:t>
            </a:r>
          </a:p>
          <a:p>
            <a:pPr marL="457200" indent="-457200" eaLnBrk="0" fontAlgn="base" hangingPunct="0">
              <a:spcBef>
                <a:spcPct val="50000"/>
              </a:spcBef>
              <a:spcAft>
                <a:spcPct val="0"/>
              </a:spcAft>
            </a:pPr>
            <a:r>
              <a:rPr lang="en-US" sz="2400" smtClean="0">
                <a:solidFill>
                  <a:prstClr val="black"/>
                </a:solidFill>
                <a:latin typeface="Times" pitchFamily="-44" charset="0"/>
              </a:rPr>
              <a:t>0  -6</a:t>
            </a:r>
          </a:p>
          <a:p>
            <a:pPr marL="457200" indent="-457200" eaLnBrk="0" fontAlgn="base" hangingPunct="0">
              <a:spcBef>
                <a:spcPct val="50000"/>
              </a:spcBef>
              <a:spcAft>
                <a:spcPct val="0"/>
              </a:spcAft>
              <a:buFont typeface="Times" pitchFamily="-44" charset="0"/>
              <a:buAutoNum type="arabicPlain" startAt="3"/>
            </a:pPr>
            <a:r>
              <a:rPr lang="en-US" sz="2400" smtClean="0">
                <a:solidFill>
                  <a:prstClr val="black"/>
                </a:solidFill>
                <a:latin typeface="Times" pitchFamily="-44" charset="0"/>
              </a:rPr>
              <a:t>0</a:t>
            </a:r>
          </a:p>
          <a:p>
            <a:pPr marL="457200" indent="-457200" eaLnBrk="0" fontAlgn="base" hangingPunct="0">
              <a:spcBef>
                <a:spcPct val="50000"/>
              </a:spcBef>
              <a:spcAft>
                <a:spcPct val="0"/>
              </a:spcAft>
              <a:buFont typeface="Times" pitchFamily="-44" charset="0"/>
              <a:buNone/>
            </a:pPr>
            <a:endParaRPr lang="en-US" sz="2400" smtClean="0">
              <a:solidFill>
                <a:prstClr val="black"/>
              </a:solidFill>
              <a:latin typeface="Times" pitchFamily="-44" charset="0"/>
            </a:endParaRPr>
          </a:p>
          <a:p>
            <a:pPr marL="457200" indent="-457200" eaLnBrk="0" fontAlgn="base" hangingPunct="0">
              <a:spcBef>
                <a:spcPct val="50000"/>
              </a:spcBef>
              <a:spcAft>
                <a:spcPct val="0"/>
              </a:spcAft>
            </a:pPr>
            <a:endParaRPr lang="en-US" sz="2400" smtClean="0">
              <a:solidFill>
                <a:prstClr val="black"/>
              </a:solidFill>
              <a:latin typeface="Times" pitchFamily="-44" charset="0"/>
            </a:endParaRPr>
          </a:p>
        </p:txBody>
      </p:sp>
      <p:sp>
        <p:nvSpPr>
          <p:cNvPr id="52229" name="Line 5"/>
          <p:cNvSpPr>
            <a:spLocks noChangeShapeType="1"/>
          </p:cNvSpPr>
          <p:nvPr/>
        </p:nvSpPr>
        <p:spPr bwMode="auto">
          <a:xfrm>
            <a:off x="1600200" y="1600200"/>
            <a:ext cx="10668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2230" name="Line 6"/>
          <p:cNvSpPr>
            <a:spLocks noChangeShapeType="1"/>
          </p:cNvSpPr>
          <p:nvPr/>
        </p:nvSpPr>
        <p:spPr bwMode="auto">
          <a:xfrm>
            <a:off x="2133600" y="1143000"/>
            <a:ext cx="0" cy="2133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2231" name="Line 22"/>
          <p:cNvSpPr>
            <a:spLocks noChangeShapeType="1"/>
          </p:cNvSpPr>
          <p:nvPr/>
        </p:nvSpPr>
        <p:spPr bwMode="auto">
          <a:xfrm>
            <a:off x="838200" y="3048000"/>
            <a:ext cx="0" cy="3276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2232" name="Line 23"/>
          <p:cNvSpPr>
            <a:spLocks noChangeShapeType="1"/>
          </p:cNvSpPr>
          <p:nvPr/>
        </p:nvSpPr>
        <p:spPr bwMode="auto">
          <a:xfrm>
            <a:off x="304800" y="4419600"/>
            <a:ext cx="30480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2233" name="Text Box 26"/>
          <p:cNvSpPr txBox="1">
            <a:spLocks noChangeArrowheads="1"/>
          </p:cNvSpPr>
          <p:nvPr/>
        </p:nvSpPr>
        <p:spPr bwMode="auto">
          <a:xfrm>
            <a:off x="152400" y="2438400"/>
            <a:ext cx="381000" cy="457200"/>
          </a:xfrm>
          <a:prstGeom prst="rect">
            <a:avLst/>
          </a:prstGeom>
          <a:noFill/>
          <a:ln w="9525">
            <a:noFill/>
            <a:miter lim="800000"/>
            <a:headEnd/>
            <a:tailEnd/>
          </a:ln>
        </p:spPr>
        <p:txBody>
          <a:bodyPr>
            <a:spAutoFit/>
          </a:bodyPr>
          <a:lstStyle/>
          <a:p>
            <a:pPr eaLnBrk="0" fontAlgn="base" hangingPunct="0">
              <a:spcBef>
                <a:spcPct val="0"/>
              </a:spcBef>
              <a:spcAft>
                <a:spcPct val="0"/>
              </a:spcAft>
            </a:pPr>
            <a:r>
              <a:rPr lang="en-US" sz="2400" smtClean="0">
                <a:solidFill>
                  <a:prstClr val="black"/>
                </a:solidFill>
                <a:latin typeface="Times" pitchFamily="-44" charset="0"/>
              </a:rPr>
              <a:t>Y</a:t>
            </a:r>
          </a:p>
        </p:txBody>
      </p:sp>
      <p:sp>
        <p:nvSpPr>
          <p:cNvPr id="52234" name="Text Box 27"/>
          <p:cNvSpPr txBox="1">
            <a:spLocks noChangeArrowheads="1"/>
          </p:cNvSpPr>
          <p:nvPr/>
        </p:nvSpPr>
        <p:spPr bwMode="auto">
          <a:xfrm>
            <a:off x="3200400" y="4191000"/>
            <a:ext cx="4048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X</a:t>
            </a:r>
          </a:p>
        </p:txBody>
      </p:sp>
      <p:sp>
        <p:nvSpPr>
          <p:cNvPr id="52235" name="WordArt 28" descr="White marble"/>
          <p:cNvSpPr>
            <a:spLocks noChangeArrowheads="1" noChangeShapeType="1" noTextEdit="1"/>
          </p:cNvSpPr>
          <p:nvPr/>
        </p:nvSpPr>
        <p:spPr bwMode="auto">
          <a:xfrm>
            <a:off x="2971800" y="4572000"/>
            <a:ext cx="825500" cy="355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eaLnBrk="0" fontAlgn="base" hangingPunct="0">
              <a:spcBef>
                <a:spcPct val="0"/>
              </a:spcBef>
              <a:spcAft>
                <a:spcPct val="0"/>
              </a:spcAft>
            </a:pPr>
            <a:r>
              <a:rPr lang="en-US" sz="2000" kern="10" smtClean="0">
                <a:ln w="9525">
                  <a:round/>
                  <a:headEnd/>
                  <a:tailEnd/>
                </a:ln>
                <a:blipFill dpi="0" rotWithShape="0">
                  <a:blip r:embed="rId2"/>
                  <a:srcRect/>
                  <a:tile tx="0" ty="0" sx="100000" sy="100000" flip="none" algn="tl"/>
                </a:blipFill>
                <a:latin typeface="Arial Black"/>
              </a:rPr>
              <a:t>x-axis</a:t>
            </a:r>
          </a:p>
        </p:txBody>
      </p:sp>
      <p:sp>
        <p:nvSpPr>
          <p:cNvPr id="52236" name="WordArt 29" descr="White marble"/>
          <p:cNvSpPr>
            <a:spLocks noChangeArrowheads="1" noChangeShapeType="1" noTextEdit="1"/>
          </p:cNvSpPr>
          <p:nvPr/>
        </p:nvSpPr>
        <p:spPr bwMode="auto">
          <a:xfrm>
            <a:off x="609600" y="2514600"/>
            <a:ext cx="825500" cy="355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eaLnBrk="0" fontAlgn="base" hangingPunct="0">
              <a:spcBef>
                <a:spcPct val="0"/>
              </a:spcBef>
              <a:spcAft>
                <a:spcPct val="0"/>
              </a:spcAft>
            </a:pPr>
            <a:r>
              <a:rPr lang="en-US" sz="2000" kern="10" smtClean="0">
                <a:ln w="9525">
                  <a:round/>
                  <a:headEnd/>
                  <a:tailEnd/>
                </a:ln>
                <a:blipFill dpi="0" rotWithShape="0">
                  <a:blip r:embed="rId2"/>
                  <a:srcRect/>
                  <a:tile tx="0" ty="0" sx="100000" sy="100000" flip="none" algn="tl"/>
                </a:blipFill>
                <a:latin typeface="Arial Black"/>
              </a:rPr>
              <a:t>y-axis</a:t>
            </a:r>
          </a:p>
        </p:txBody>
      </p:sp>
      <p:sp>
        <p:nvSpPr>
          <p:cNvPr id="52237" name="Text Box 52"/>
          <p:cNvSpPr txBox="1">
            <a:spLocks noChangeArrowheads="1"/>
          </p:cNvSpPr>
          <p:nvPr/>
        </p:nvSpPr>
        <p:spPr bwMode="auto">
          <a:xfrm>
            <a:off x="685800" y="5334000"/>
            <a:ext cx="10525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 (0,-6)</a:t>
            </a:r>
          </a:p>
        </p:txBody>
      </p:sp>
      <p:sp>
        <p:nvSpPr>
          <p:cNvPr id="52238" name="Text Box 53"/>
          <p:cNvSpPr txBox="1">
            <a:spLocks noChangeArrowheads="1"/>
          </p:cNvSpPr>
          <p:nvPr/>
        </p:nvSpPr>
        <p:spPr bwMode="auto">
          <a:xfrm>
            <a:off x="1524000" y="4191000"/>
            <a:ext cx="9509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 (3,0)</a:t>
            </a:r>
          </a:p>
        </p:txBody>
      </p:sp>
      <p:sp>
        <p:nvSpPr>
          <p:cNvPr id="52239" name="Line 54"/>
          <p:cNvSpPr>
            <a:spLocks noChangeShapeType="1"/>
          </p:cNvSpPr>
          <p:nvPr/>
        </p:nvSpPr>
        <p:spPr bwMode="auto">
          <a:xfrm flipV="1">
            <a:off x="457200" y="3657600"/>
            <a:ext cx="1752600" cy="2362200"/>
          </a:xfrm>
          <a:prstGeom prst="line">
            <a:avLst/>
          </a:prstGeom>
          <a:noFill/>
          <a:ln w="28575">
            <a:solidFill>
              <a:srgbClr val="FF0000"/>
            </a:solidFill>
            <a:round/>
            <a:headEnd type="triangle" w="med" len="med"/>
            <a:tailEnd type="triangle" w="med" len="me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2240" name="Line 56"/>
          <p:cNvSpPr>
            <a:spLocks noChangeShapeType="1"/>
          </p:cNvSpPr>
          <p:nvPr/>
        </p:nvSpPr>
        <p:spPr bwMode="auto">
          <a:xfrm flipH="1">
            <a:off x="304800" y="1066800"/>
            <a:ext cx="76962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2241" name="Line 57"/>
          <p:cNvSpPr>
            <a:spLocks noChangeShapeType="1"/>
          </p:cNvSpPr>
          <p:nvPr/>
        </p:nvSpPr>
        <p:spPr bwMode="auto">
          <a:xfrm>
            <a:off x="4191000" y="457200"/>
            <a:ext cx="0" cy="5562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2242" name="Rectangle 58"/>
          <p:cNvSpPr>
            <a:spLocks noChangeArrowheads="1"/>
          </p:cNvSpPr>
          <p:nvPr/>
        </p:nvSpPr>
        <p:spPr bwMode="auto">
          <a:xfrm>
            <a:off x="4343400" y="152400"/>
            <a:ext cx="3429000" cy="914400"/>
          </a:xfrm>
          <a:prstGeom prst="rect">
            <a:avLst/>
          </a:prstGeom>
          <a:noFill/>
          <a:ln w="9525">
            <a:noFill/>
            <a:miter lim="800000"/>
            <a:headEnd/>
            <a:tailEnd/>
          </a:ln>
        </p:spPr>
        <p:txBody>
          <a:bodyPr anchor="ctr"/>
          <a:lstStyle/>
          <a:p>
            <a:pPr algn="ctr" fontAlgn="base">
              <a:spcBef>
                <a:spcPct val="0"/>
              </a:spcBef>
              <a:spcAft>
                <a:spcPct val="0"/>
              </a:spcAft>
            </a:pPr>
            <a:r>
              <a:rPr lang="en-US" sz="2400" b="1" smtClean="0">
                <a:solidFill>
                  <a:srgbClr val="800080"/>
                </a:solidFill>
                <a:latin typeface="Times" pitchFamily="-44" charset="0"/>
              </a:rPr>
              <a:t>Graph Linear Eq.</a:t>
            </a:r>
            <a:endParaRPr lang="en-US" sz="4400" smtClean="0">
              <a:solidFill>
                <a:srgbClr val="464646"/>
              </a:solidFill>
              <a:latin typeface="Times" pitchFamily="-4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normAutofit fontScale="90000"/>
          </a:bodyPr>
          <a:lstStyle/>
          <a:p>
            <a:pPr algn="ctr"/>
            <a:r>
              <a:rPr lang="en-US" sz="4400" dirty="0" smtClean="0"/>
              <a:t>Practice Problem Answers (continued)</a:t>
            </a:r>
            <a:endParaRPr lang="en-US" sz="4400" dirty="0"/>
          </a:p>
        </p:txBody>
      </p:sp>
      <p:sp>
        <p:nvSpPr>
          <p:cNvPr id="3" name="Text Placeholder 2"/>
          <p:cNvSpPr>
            <a:spLocks noGrp="1"/>
          </p:cNvSpPr>
          <p:nvPr>
            <p:ph type="body" sz="quarter" idx="10"/>
          </p:nvPr>
        </p:nvSpPr>
        <p:spPr>
          <a:xfrm>
            <a:off x="381000" y="1371600"/>
            <a:ext cx="8382000" cy="2609945"/>
          </a:xfrm>
        </p:spPr>
        <p:txBody>
          <a:bodyPr/>
          <a:lstStyle/>
          <a:p>
            <a:pPr>
              <a:buNone/>
            </a:pPr>
            <a:endParaRPr lang="en-US" dirty="0" smtClean="0"/>
          </a:p>
          <a:p>
            <a:r>
              <a:rPr lang="en-US" dirty="0" smtClean="0"/>
              <a:t>9B.		</a:t>
            </a:r>
            <a:r>
              <a:rPr lang="en-US" sz="2800" dirty="0" smtClean="0">
                <a:sym typeface="Wingdings" pitchFamily="2" charset="2"/>
              </a:rPr>
              <a:t> m=-2</a:t>
            </a:r>
            <a:endParaRPr lang="en-US" sz="2800" b="1" dirty="0" smtClean="0">
              <a:sym typeface="Wingdings" pitchFamily="2" charset="2"/>
            </a:endParaRPr>
          </a:p>
          <a:p>
            <a:r>
              <a:rPr lang="en-US" sz="2800" dirty="0" smtClean="0">
                <a:sym typeface="Wingdings" pitchFamily="2" charset="2"/>
              </a:rPr>
              <a:t>9C</a:t>
            </a:r>
            <a:r>
              <a:rPr lang="en-US" sz="2800" b="1" dirty="0" smtClean="0">
                <a:sym typeface="Wingdings" pitchFamily="2" charset="2"/>
              </a:rPr>
              <a:t>.</a:t>
            </a:r>
          </a:p>
          <a:p>
            <a:r>
              <a:rPr lang="en-US" sz="2800" dirty="0" smtClean="0">
                <a:sym typeface="Wingdings" pitchFamily="2" charset="2"/>
              </a:rPr>
              <a:t>9D.	(0,4) or 4	</a:t>
            </a:r>
          </a:p>
          <a:p>
            <a:r>
              <a:rPr lang="en-US" sz="2800" dirty="0" smtClean="0">
                <a:sym typeface="Wingdings" pitchFamily="2" charset="2"/>
              </a:rPr>
              <a:t>9E.		(2,0) or 2</a:t>
            </a:r>
          </a:p>
          <a:p>
            <a:endParaRPr lang="en-US" sz="2800" b="1" dirty="0" smtClean="0">
              <a:sym typeface="Wingdings" pitchFamily="2" charset="2"/>
            </a:endParaRPr>
          </a:p>
          <a:p>
            <a:r>
              <a:rPr lang="en-US" sz="2800" dirty="0" smtClean="0">
                <a:sym typeface="Wingdings" pitchFamily="2" charset="2"/>
              </a:rPr>
              <a:t>10.	</a:t>
            </a:r>
            <a:r>
              <a:rPr lang="en-US" sz="2800" b="1" dirty="0" smtClean="0">
                <a:sym typeface="Wingdings" pitchFamily="2" charset="2"/>
              </a:rPr>
              <a:t>	</a:t>
            </a:r>
            <a:endParaRPr lang="en-US" dirty="0" smtClean="0"/>
          </a:p>
          <a:p>
            <a:endParaRPr lang="en-US" dirty="0" smtClean="0"/>
          </a:p>
          <a:p>
            <a:r>
              <a:rPr lang="en-US" dirty="0" smtClean="0"/>
              <a:t>11A.	(0,-5) or -5</a:t>
            </a:r>
          </a:p>
          <a:p>
            <a:r>
              <a:rPr lang="en-US" dirty="0" smtClean="0"/>
              <a:t>11B.	 5 or 1, or alternately (5, 0) or (1, 0)</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	(3, -2) is a minimum, so </a:t>
            </a:r>
            <a:r>
              <a:rPr lang="en-US" b="1" dirty="0" smtClean="0"/>
              <a:t>C</a:t>
            </a:r>
          </a:p>
          <a:p>
            <a:r>
              <a:rPr lang="en-US" dirty="0" smtClean="0"/>
              <a:t>10.		</a:t>
            </a:r>
          </a:p>
          <a:p>
            <a:r>
              <a:rPr lang="en-US" dirty="0" smtClean="0"/>
              <a:t>11A.	(0, 10)</a:t>
            </a:r>
          </a:p>
          <a:p>
            <a:r>
              <a:rPr lang="en-US" dirty="0" smtClean="0"/>
              <a:t>11B.	5 or 1, or alternately (5, 0) or (1, 0)</a:t>
            </a:r>
          </a:p>
          <a:p>
            <a:r>
              <a:rPr lang="en-US" dirty="0" smtClean="0"/>
              <a:t>11C.	(3, -8)</a:t>
            </a:r>
          </a:p>
        </p:txBody>
      </p:sp>
      <p:graphicFrame>
        <p:nvGraphicFramePr>
          <p:cNvPr id="4" name="Object 3"/>
          <p:cNvGraphicFramePr>
            <a:graphicFrameLocks noChangeAspect="1"/>
          </p:cNvGraphicFramePr>
          <p:nvPr/>
        </p:nvGraphicFramePr>
        <p:xfrm>
          <a:off x="2286000" y="3810000"/>
          <a:ext cx="2895600" cy="613186"/>
        </p:xfrm>
        <a:graphic>
          <a:graphicData uri="http://schemas.openxmlformats.org/presentationml/2006/ole">
            <p:oleObj spid="_x0000_s176130" name="Equation" r:id="rId3" imgW="1079280" imgH="228600" progId="Equation.DSMT4">
              <p:embed/>
            </p:oleObj>
          </a:graphicData>
        </a:graphic>
      </p:graphicFrame>
      <p:graphicFrame>
        <p:nvGraphicFramePr>
          <p:cNvPr id="175107" name="Object 3"/>
          <p:cNvGraphicFramePr>
            <a:graphicFrameLocks noChangeAspect="1"/>
          </p:cNvGraphicFramePr>
          <p:nvPr/>
        </p:nvGraphicFramePr>
        <p:xfrm>
          <a:off x="2362200" y="2286000"/>
          <a:ext cx="1425575" cy="393700"/>
        </p:xfrm>
        <a:graphic>
          <a:graphicData uri="http://schemas.openxmlformats.org/presentationml/2006/ole">
            <p:oleObj spid="_x0000_s176131" name="Equation" r:id="rId4" imgW="736560" imgH="203040" progId="Equation.DSMT4">
              <p:embed/>
            </p:oleObj>
          </a:graphicData>
        </a:graphic>
      </p:graphicFrame>
    </p:spTree>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228600" y="228600"/>
            <a:ext cx="3429000" cy="914400"/>
          </a:xfrm>
        </p:spPr>
        <p:txBody>
          <a:bodyPr/>
          <a:lstStyle/>
          <a:p>
            <a:pPr eaLnBrk="1" fontAlgn="auto" hangingPunct="1">
              <a:spcAft>
                <a:spcPts val="0"/>
              </a:spcAft>
              <a:defRPr/>
            </a:pPr>
            <a:r>
              <a:rPr lang="en-US" sz="2400" dirty="0" smtClean="0">
                <a:solidFill>
                  <a:srgbClr val="800080"/>
                </a:solidFill>
              </a:rPr>
              <a:t>Graph y = 2x - 6 </a:t>
            </a:r>
            <a:br>
              <a:rPr lang="en-US" sz="2400" dirty="0" smtClean="0">
                <a:solidFill>
                  <a:srgbClr val="800080"/>
                </a:solidFill>
              </a:rPr>
            </a:br>
            <a:r>
              <a:rPr lang="en-US" sz="2400" dirty="0" smtClean="0">
                <a:solidFill>
                  <a:srgbClr val="800080"/>
                </a:solidFill>
              </a:rPr>
              <a:t>using x&amp;y intercepts</a:t>
            </a:r>
            <a:endParaRPr lang="en-US" dirty="0" smtClean="0"/>
          </a:p>
        </p:txBody>
      </p:sp>
      <p:sp>
        <p:nvSpPr>
          <p:cNvPr id="53251" name="Text Box 3"/>
          <p:cNvSpPr txBox="1">
            <a:spLocks noChangeArrowheads="1"/>
          </p:cNvSpPr>
          <p:nvPr/>
        </p:nvSpPr>
        <p:spPr bwMode="auto">
          <a:xfrm>
            <a:off x="4572000" y="1752600"/>
            <a:ext cx="4191000" cy="4154488"/>
          </a:xfrm>
          <a:prstGeom prst="rect">
            <a:avLst/>
          </a:prstGeom>
          <a:noFill/>
          <a:ln w="9525">
            <a:noFill/>
            <a:miter lim="800000"/>
            <a:headEnd/>
            <a:tailEnd/>
          </a:ln>
        </p:spPr>
        <p:txBody>
          <a:bodyPr>
            <a:spAutoFit/>
          </a:bodyPr>
          <a:lstStyle/>
          <a:p>
            <a:pPr eaLnBrk="0" fontAlgn="base" hangingPunct="0">
              <a:spcBef>
                <a:spcPct val="50000"/>
              </a:spcBef>
              <a:spcAft>
                <a:spcPct val="0"/>
              </a:spcAft>
            </a:pPr>
            <a:r>
              <a:rPr lang="en-US" sz="2400" b="1" i="1" smtClean="0">
                <a:solidFill>
                  <a:srgbClr val="464646"/>
                </a:solidFill>
                <a:latin typeface="Times" pitchFamily="-44" charset="0"/>
              </a:rPr>
              <a:t>1st	Make x-y table</a:t>
            </a:r>
          </a:p>
          <a:p>
            <a:pPr eaLnBrk="0" fontAlgn="base" hangingPunct="0">
              <a:spcBef>
                <a:spcPct val="50000"/>
              </a:spcBef>
              <a:spcAft>
                <a:spcPct val="0"/>
              </a:spcAft>
            </a:pPr>
            <a:r>
              <a:rPr lang="en-US" sz="2400" b="1" i="1" smtClean="0">
                <a:solidFill>
                  <a:srgbClr val="464646"/>
                </a:solidFill>
                <a:latin typeface="Times" pitchFamily="-44" charset="0"/>
              </a:rPr>
              <a:t>2nd	Set x = 0 and solve for y</a:t>
            </a:r>
          </a:p>
          <a:p>
            <a:pPr eaLnBrk="0" fontAlgn="base" hangingPunct="0">
              <a:spcBef>
                <a:spcPct val="50000"/>
              </a:spcBef>
              <a:spcAft>
                <a:spcPct val="0"/>
              </a:spcAft>
            </a:pPr>
            <a:r>
              <a:rPr lang="en-US" sz="2400" b="1" i="1" smtClean="0">
                <a:solidFill>
                  <a:srgbClr val="464646"/>
                </a:solidFill>
                <a:latin typeface="Times" pitchFamily="-44" charset="0"/>
              </a:rPr>
              <a:t>3rd	Set y = 0 and solve for x</a:t>
            </a:r>
          </a:p>
          <a:p>
            <a:pPr eaLnBrk="0" fontAlgn="base" hangingPunct="0">
              <a:spcBef>
                <a:spcPct val="50000"/>
              </a:spcBef>
              <a:spcAft>
                <a:spcPct val="0"/>
              </a:spcAft>
            </a:pPr>
            <a:r>
              <a:rPr lang="en-US" sz="2400" b="1" i="1" smtClean="0">
                <a:solidFill>
                  <a:srgbClr val="464646"/>
                </a:solidFill>
                <a:latin typeface="Times" pitchFamily="-44" charset="0"/>
              </a:rPr>
              <a:t>4th 	Plot these 2 points and 	draw line</a:t>
            </a:r>
            <a:endParaRPr lang="en-US" sz="2400" b="1" i="1" smtClean="0">
              <a:solidFill>
                <a:srgbClr val="FF0000"/>
              </a:solidFill>
              <a:latin typeface="Times" pitchFamily="-44" charset="0"/>
            </a:endParaRPr>
          </a:p>
          <a:p>
            <a:pPr eaLnBrk="0" fontAlgn="base" hangingPunct="0">
              <a:spcBef>
                <a:spcPct val="50000"/>
              </a:spcBef>
              <a:spcAft>
                <a:spcPct val="0"/>
              </a:spcAft>
            </a:pPr>
            <a:r>
              <a:rPr lang="en-US" sz="2400" b="1" i="1" smtClean="0">
                <a:solidFill>
                  <a:srgbClr val="FF0000"/>
                </a:solidFill>
                <a:latin typeface="Times" pitchFamily="-44" charset="0"/>
              </a:rPr>
              <a:t>5th	Use 3rd point to check 	(this is totally 	optional…in fact, I 	don’t usually do it.)</a:t>
            </a:r>
            <a:endParaRPr lang="en-US" sz="2400" smtClean="0">
              <a:solidFill>
                <a:prstClr val="black"/>
              </a:solidFill>
              <a:latin typeface="Times" pitchFamily="-44" charset="0"/>
            </a:endParaRPr>
          </a:p>
        </p:txBody>
      </p:sp>
      <p:sp>
        <p:nvSpPr>
          <p:cNvPr id="53252" name="Text Box 4"/>
          <p:cNvSpPr txBox="1">
            <a:spLocks noChangeArrowheads="1"/>
          </p:cNvSpPr>
          <p:nvPr/>
        </p:nvSpPr>
        <p:spPr bwMode="auto">
          <a:xfrm>
            <a:off x="1752600" y="1066800"/>
            <a:ext cx="2438400" cy="2647950"/>
          </a:xfrm>
          <a:prstGeom prst="rect">
            <a:avLst/>
          </a:prstGeom>
          <a:noFill/>
          <a:ln w="9525">
            <a:noFill/>
            <a:miter lim="800000"/>
            <a:headEnd/>
            <a:tailEnd/>
          </a:ln>
        </p:spPr>
        <p:txBody>
          <a:bodyPr>
            <a:spAutoFit/>
          </a:bodyPr>
          <a:lstStyle/>
          <a:p>
            <a:pPr marL="457200" indent="-457200" eaLnBrk="0" fontAlgn="base" hangingPunct="0">
              <a:spcBef>
                <a:spcPct val="50000"/>
              </a:spcBef>
              <a:spcAft>
                <a:spcPct val="0"/>
              </a:spcAft>
            </a:pPr>
            <a:r>
              <a:rPr lang="en-US" sz="2400" smtClean="0">
                <a:solidFill>
                  <a:prstClr val="black"/>
                </a:solidFill>
                <a:latin typeface="Times" pitchFamily="-44" charset="0"/>
              </a:rPr>
              <a:t>X   Y    = 2x - 6</a:t>
            </a:r>
          </a:p>
          <a:p>
            <a:pPr marL="457200" indent="-457200" eaLnBrk="0" fontAlgn="base" hangingPunct="0">
              <a:spcBef>
                <a:spcPct val="50000"/>
              </a:spcBef>
              <a:spcAft>
                <a:spcPct val="0"/>
              </a:spcAft>
            </a:pPr>
            <a:r>
              <a:rPr lang="en-US" sz="2400" smtClean="0">
                <a:solidFill>
                  <a:prstClr val="black"/>
                </a:solidFill>
                <a:latin typeface="Times" pitchFamily="-44" charset="0"/>
              </a:rPr>
              <a:t>0  -6</a:t>
            </a:r>
          </a:p>
          <a:p>
            <a:pPr marL="457200" indent="-457200" eaLnBrk="0" fontAlgn="base" hangingPunct="0">
              <a:spcBef>
                <a:spcPct val="50000"/>
              </a:spcBef>
              <a:spcAft>
                <a:spcPct val="0"/>
              </a:spcAft>
              <a:buFont typeface="Times" pitchFamily="-44" charset="0"/>
              <a:buAutoNum type="arabicPlain" startAt="3"/>
            </a:pPr>
            <a:r>
              <a:rPr lang="en-US" sz="2400" smtClean="0">
                <a:solidFill>
                  <a:prstClr val="black"/>
                </a:solidFill>
                <a:latin typeface="Times" pitchFamily="-44" charset="0"/>
              </a:rPr>
              <a:t>0</a:t>
            </a:r>
          </a:p>
          <a:p>
            <a:pPr marL="457200" indent="-457200" eaLnBrk="0" fontAlgn="base" hangingPunct="0">
              <a:spcBef>
                <a:spcPct val="50000"/>
              </a:spcBef>
              <a:spcAft>
                <a:spcPct val="0"/>
              </a:spcAft>
              <a:buFont typeface="Times" pitchFamily="-44" charset="0"/>
              <a:buNone/>
            </a:pPr>
            <a:r>
              <a:rPr lang="en-US" sz="2400" smtClean="0">
                <a:solidFill>
                  <a:prstClr val="black"/>
                </a:solidFill>
                <a:latin typeface="Times" pitchFamily="-44" charset="0"/>
              </a:rPr>
              <a:t>4    2</a:t>
            </a:r>
          </a:p>
          <a:p>
            <a:pPr marL="457200" indent="-457200" eaLnBrk="0" fontAlgn="base" hangingPunct="0">
              <a:spcBef>
                <a:spcPct val="50000"/>
              </a:spcBef>
              <a:spcAft>
                <a:spcPct val="0"/>
              </a:spcAft>
            </a:pPr>
            <a:endParaRPr lang="en-US" sz="2400" smtClean="0">
              <a:solidFill>
                <a:prstClr val="black"/>
              </a:solidFill>
              <a:latin typeface="Times" pitchFamily="-44" charset="0"/>
            </a:endParaRPr>
          </a:p>
        </p:txBody>
      </p:sp>
      <p:sp>
        <p:nvSpPr>
          <p:cNvPr id="53253" name="Line 5"/>
          <p:cNvSpPr>
            <a:spLocks noChangeShapeType="1"/>
          </p:cNvSpPr>
          <p:nvPr/>
        </p:nvSpPr>
        <p:spPr bwMode="auto">
          <a:xfrm>
            <a:off x="1600200" y="1600200"/>
            <a:ext cx="10668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3254" name="Line 6"/>
          <p:cNvSpPr>
            <a:spLocks noChangeShapeType="1"/>
          </p:cNvSpPr>
          <p:nvPr/>
        </p:nvSpPr>
        <p:spPr bwMode="auto">
          <a:xfrm>
            <a:off x="2133600" y="1143000"/>
            <a:ext cx="0" cy="2133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3255" name="Line 7"/>
          <p:cNvSpPr>
            <a:spLocks noChangeShapeType="1"/>
          </p:cNvSpPr>
          <p:nvPr/>
        </p:nvSpPr>
        <p:spPr bwMode="auto">
          <a:xfrm>
            <a:off x="838200" y="3048000"/>
            <a:ext cx="0" cy="3276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3256" name="Line 8"/>
          <p:cNvSpPr>
            <a:spLocks noChangeShapeType="1"/>
          </p:cNvSpPr>
          <p:nvPr/>
        </p:nvSpPr>
        <p:spPr bwMode="auto">
          <a:xfrm>
            <a:off x="304800" y="4419600"/>
            <a:ext cx="30480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3257" name="Text Box 9"/>
          <p:cNvSpPr txBox="1">
            <a:spLocks noChangeArrowheads="1"/>
          </p:cNvSpPr>
          <p:nvPr/>
        </p:nvSpPr>
        <p:spPr bwMode="auto">
          <a:xfrm>
            <a:off x="152400" y="2438400"/>
            <a:ext cx="381000" cy="457200"/>
          </a:xfrm>
          <a:prstGeom prst="rect">
            <a:avLst/>
          </a:prstGeom>
          <a:noFill/>
          <a:ln w="9525">
            <a:noFill/>
            <a:miter lim="800000"/>
            <a:headEnd/>
            <a:tailEnd/>
          </a:ln>
        </p:spPr>
        <p:txBody>
          <a:bodyPr>
            <a:spAutoFit/>
          </a:bodyPr>
          <a:lstStyle/>
          <a:p>
            <a:pPr eaLnBrk="0" fontAlgn="base" hangingPunct="0">
              <a:spcBef>
                <a:spcPct val="0"/>
              </a:spcBef>
              <a:spcAft>
                <a:spcPct val="0"/>
              </a:spcAft>
            </a:pPr>
            <a:r>
              <a:rPr lang="en-US" sz="2400" smtClean="0">
                <a:solidFill>
                  <a:prstClr val="black"/>
                </a:solidFill>
                <a:latin typeface="Times" pitchFamily="-44" charset="0"/>
              </a:rPr>
              <a:t>Y</a:t>
            </a:r>
          </a:p>
        </p:txBody>
      </p:sp>
      <p:sp>
        <p:nvSpPr>
          <p:cNvPr id="53258" name="Text Box 10"/>
          <p:cNvSpPr txBox="1">
            <a:spLocks noChangeArrowheads="1"/>
          </p:cNvSpPr>
          <p:nvPr/>
        </p:nvSpPr>
        <p:spPr bwMode="auto">
          <a:xfrm>
            <a:off x="3200400" y="4191000"/>
            <a:ext cx="4048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X</a:t>
            </a:r>
          </a:p>
        </p:txBody>
      </p:sp>
      <p:sp>
        <p:nvSpPr>
          <p:cNvPr id="53259" name="WordArt 11" descr="White marble"/>
          <p:cNvSpPr>
            <a:spLocks noChangeArrowheads="1" noChangeShapeType="1" noTextEdit="1"/>
          </p:cNvSpPr>
          <p:nvPr/>
        </p:nvSpPr>
        <p:spPr bwMode="auto">
          <a:xfrm>
            <a:off x="2971800" y="4572000"/>
            <a:ext cx="825500" cy="355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eaLnBrk="0" fontAlgn="base" hangingPunct="0">
              <a:spcBef>
                <a:spcPct val="0"/>
              </a:spcBef>
              <a:spcAft>
                <a:spcPct val="0"/>
              </a:spcAft>
            </a:pPr>
            <a:r>
              <a:rPr lang="en-US" sz="2000" kern="10" smtClean="0">
                <a:ln w="9525">
                  <a:round/>
                  <a:headEnd/>
                  <a:tailEnd/>
                </a:ln>
                <a:blipFill dpi="0" rotWithShape="0">
                  <a:blip r:embed="rId2"/>
                  <a:srcRect/>
                  <a:tile tx="0" ty="0" sx="100000" sy="100000" flip="none" algn="tl"/>
                </a:blipFill>
                <a:latin typeface="Arial Black"/>
              </a:rPr>
              <a:t>x-axis</a:t>
            </a:r>
          </a:p>
        </p:txBody>
      </p:sp>
      <p:sp>
        <p:nvSpPr>
          <p:cNvPr id="53260" name="WordArt 12" descr="White marble"/>
          <p:cNvSpPr>
            <a:spLocks noChangeArrowheads="1" noChangeShapeType="1" noTextEdit="1"/>
          </p:cNvSpPr>
          <p:nvPr/>
        </p:nvSpPr>
        <p:spPr bwMode="auto">
          <a:xfrm>
            <a:off x="609600" y="2514600"/>
            <a:ext cx="825500" cy="355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eaLnBrk="0" fontAlgn="base" hangingPunct="0">
              <a:spcBef>
                <a:spcPct val="0"/>
              </a:spcBef>
              <a:spcAft>
                <a:spcPct val="0"/>
              </a:spcAft>
            </a:pPr>
            <a:r>
              <a:rPr lang="en-US" sz="2000" kern="10" smtClean="0">
                <a:ln w="9525">
                  <a:round/>
                  <a:headEnd/>
                  <a:tailEnd/>
                </a:ln>
                <a:blipFill dpi="0" rotWithShape="0">
                  <a:blip r:embed="rId2"/>
                  <a:srcRect/>
                  <a:tile tx="0" ty="0" sx="100000" sy="100000" flip="none" algn="tl"/>
                </a:blipFill>
                <a:latin typeface="Arial Black"/>
              </a:rPr>
              <a:t>y-axis</a:t>
            </a:r>
          </a:p>
        </p:txBody>
      </p:sp>
      <p:sp>
        <p:nvSpPr>
          <p:cNvPr id="53261" name="Text Box 13"/>
          <p:cNvSpPr txBox="1">
            <a:spLocks noChangeArrowheads="1"/>
          </p:cNvSpPr>
          <p:nvPr/>
        </p:nvSpPr>
        <p:spPr bwMode="auto">
          <a:xfrm>
            <a:off x="685800" y="5334000"/>
            <a:ext cx="10525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 (0,-6)</a:t>
            </a:r>
          </a:p>
        </p:txBody>
      </p:sp>
      <p:sp>
        <p:nvSpPr>
          <p:cNvPr id="53262" name="Text Box 14"/>
          <p:cNvSpPr txBox="1">
            <a:spLocks noChangeArrowheads="1"/>
          </p:cNvSpPr>
          <p:nvPr/>
        </p:nvSpPr>
        <p:spPr bwMode="auto">
          <a:xfrm>
            <a:off x="1524000" y="4191000"/>
            <a:ext cx="9509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 (3,0)</a:t>
            </a:r>
          </a:p>
        </p:txBody>
      </p:sp>
      <p:sp>
        <p:nvSpPr>
          <p:cNvPr id="53263" name="Line 15"/>
          <p:cNvSpPr>
            <a:spLocks noChangeShapeType="1"/>
          </p:cNvSpPr>
          <p:nvPr/>
        </p:nvSpPr>
        <p:spPr bwMode="auto">
          <a:xfrm flipV="1">
            <a:off x="457200" y="3657600"/>
            <a:ext cx="1752600" cy="23622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3264" name="Text Box 16"/>
          <p:cNvSpPr txBox="1">
            <a:spLocks noChangeArrowheads="1"/>
          </p:cNvSpPr>
          <p:nvPr/>
        </p:nvSpPr>
        <p:spPr bwMode="auto">
          <a:xfrm>
            <a:off x="1828800" y="3733800"/>
            <a:ext cx="9509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 (4,2)</a:t>
            </a:r>
          </a:p>
        </p:txBody>
      </p:sp>
      <p:sp>
        <p:nvSpPr>
          <p:cNvPr id="53265" name="Line 17"/>
          <p:cNvSpPr>
            <a:spLocks noChangeShapeType="1"/>
          </p:cNvSpPr>
          <p:nvPr/>
        </p:nvSpPr>
        <p:spPr bwMode="auto">
          <a:xfrm flipH="1">
            <a:off x="304800" y="1066800"/>
            <a:ext cx="76962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3266" name="Line 18"/>
          <p:cNvSpPr>
            <a:spLocks noChangeShapeType="1"/>
          </p:cNvSpPr>
          <p:nvPr/>
        </p:nvSpPr>
        <p:spPr bwMode="auto">
          <a:xfrm>
            <a:off x="4191000" y="457200"/>
            <a:ext cx="0" cy="5562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3267" name="Rectangle 19"/>
          <p:cNvSpPr>
            <a:spLocks noChangeArrowheads="1"/>
          </p:cNvSpPr>
          <p:nvPr/>
        </p:nvSpPr>
        <p:spPr bwMode="auto">
          <a:xfrm>
            <a:off x="4343400" y="152400"/>
            <a:ext cx="3429000" cy="914400"/>
          </a:xfrm>
          <a:prstGeom prst="rect">
            <a:avLst/>
          </a:prstGeom>
          <a:noFill/>
          <a:ln w="9525">
            <a:noFill/>
            <a:miter lim="800000"/>
            <a:headEnd/>
            <a:tailEnd/>
          </a:ln>
        </p:spPr>
        <p:txBody>
          <a:bodyPr anchor="ctr"/>
          <a:lstStyle/>
          <a:p>
            <a:pPr algn="ctr" fontAlgn="base">
              <a:spcBef>
                <a:spcPct val="0"/>
              </a:spcBef>
              <a:spcAft>
                <a:spcPct val="0"/>
              </a:spcAft>
            </a:pPr>
            <a:r>
              <a:rPr lang="en-US" sz="2400" b="1" smtClean="0">
                <a:solidFill>
                  <a:srgbClr val="800080"/>
                </a:solidFill>
                <a:latin typeface="Times" pitchFamily="-44" charset="0"/>
              </a:rPr>
              <a:t>Graph Linear Eq.</a:t>
            </a:r>
            <a:endParaRPr lang="en-US" sz="4400" smtClean="0">
              <a:solidFill>
                <a:srgbClr val="464646"/>
              </a:solidFill>
              <a:latin typeface="Times" pitchFamily="-44"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0" y="381000"/>
            <a:ext cx="8839200" cy="762000"/>
          </a:xfrm>
        </p:spPr>
        <p:txBody>
          <a:bodyPr>
            <a:normAutofit fontScale="90000"/>
          </a:bodyPr>
          <a:lstStyle/>
          <a:p>
            <a:pPr algn="ctr" eaLnBrk="1" fontAlgn="auto" hangingPunct="1">
              <a:spcAft>
                <a:spcPts val="0"/>
              </a:spcAft>
              <a:defRPr/>
            </a:pPr>
            <a:r>
              <a:rPr lang="en-US" sz="4000" i="1" dirty="0" smtClean="0"/>
              <a:t>Graphing Horizontal &amp; Vertical Lines</a:t>
            </a:r>
          </a:p>
        </p:txBody>
      </p:sp>
      <p:sp>
        <p:nvSpPr>
          <p:cNvPr id="54275" name="Line 3"/>
          <p:cNvSpPr>
            <a:spLocks noChangeShapeType="1"/>
          </p:cNvSpPr>
          <p:nvPr/>
        </p:nvSpPr>
        <p:spPr bwMode="auto">
          <a:xfrm>
            <a:off x="4267200" y="3810000"/>
            <a:ext cx="0" cy="25908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4276" name="Line 4"/>
          <p:cNvSpPr>
            <a:spLocks noChangeShapeType="1"/>
          </p:cNvSpPr>
          <p:nvPr/>
        </p:nvSpPr>
        <p:spPr bwMode="auto">
          <a:xfrm>
            <a:off x="1981200" y="5181600"/>
            <a:ext cx="48006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4277" name="Text Box 5"/>
          <p:cNvSpPr txBox="1">
            <a:spLocks noChangeArrowheads="1"/>
          </p:cNvSpPr>
          <p:nvPr/>
        </p:nvSpPr>
        <p:spPr bwMode="auto">
          <a:xfrm>
            <a:off x="3581400" y="3200400"/>
            <a:ext cx="381000" cy="457200"/>
          </a:xfrm>
          <a:prstGeom prst="rect">
            <a:avLst/>
          </a:prstGeom>
          <a:noFill/>
          <a:ln w="9525">
            <a:noFill/>
            <a:miter lim="800000"/>
            <a:headEnd/>
            <a:tailEnd/>
          </a:ln>
        </p:spPr>
        <p:txBody>
          <a:bodyPr>
            <a:spAutoFit/>
          </a:bodyPr>
          <a:lstStyle/>
          <a:p>
            <a:pPr eaLnBrk="0" fontAlgn="base" hangingPunct="0">
              <a:spcBef>
                <a:spcPct val="0"/>
              </a:spcBef>
              <a:spcAft>
                <a:spcPct val="0"/>
              </a:spcAft>
            </a:pPr>
            <a:r>
              <a:rPr lang="en-US" sz="2400" smtClean="0">
                <a:solidFill>
                  <a:prstClr val="black"/>
                </a:solidFill>
                <a:latin typeface="Times" pitchFamily="-44" charset="0"/>
              </a:rPr>
              <a:t>Y</a:t>
            </a:r>
          </a:p>
        </p:txBody>
      </p:sp>
      <p:sp>
        <p:nvSpPr>
          <p:cNvPr id="54278" name="Text Box 6"/>
          <p:cNvSpPr txBox="1">
            <a:spLocks noChangeArrowheads="1"/>
          </p:cNvSpPr>
          <p:nvPr/>
        </p:nvSpPr>
        <p:spPr bwMode="auto">
          <a:xfrm>
            <a:off x="6629400" y="4953000"/>
            <a:ext cx="4048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X</a:t>
            </a:r>
          </a:p>
        </p:txBody>
      </p:sp>
      <p:sp>
        <p:nvSpPr>
          <p:cNvPr id="54279" name="WordArt 7" descr="White marble"/>
          <p:cNvSpPr>
            <a:spLocks noChangeArrowheads="1" noChangeShapeType="1" noTextEdit="1"/>
          </p:cNvSpPr>
          <p:nvPr/>
        </p:nvSpPr>
        <p:spPr bwMode="auto">
          <a:xfrm>
            <a:off x="7239000" y="5029200"/>
            <a:ext cx="825500" cy="355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eaLnBrk="0" fontAlgn="base" hangingPunct="0">
              <a:spcBef>
                <a:spcPct val="0"/>
              </a:spcBef>
              <a:spcAft>
                <a:spcPct val="0"/>
              </a:spcAft>
            </a:pPr>
            <a:r>
              <a:rPr lang="en-US" sz="2000" kern="10" smtClean="0">
                <a:ln w="9525">
                  <a:round/>
                  <a:headEnd/>
                  <a:tailEnd/>
                </a:ln>
                <a:blipFill dpi="0" rotWithShape="0">
                  <a:blip r:embed="rId2"/>
                  <a:srcRect/>
                  <a:tile tx="0" ty="0" sx="100000" sy="100000" flip="none" algn="tl"/>
                </a:blipFill>
                <a:latin typeface="Arial Black"/>
              </a:rPr>
              <a:t>x-axis</a:t>
            </a:r>
          </a:p>
        </p:txBody>
      </p:sp>
      <p:sp>
        <p:nvSpPr>
          <p:cNvPr id="54280" name="WordArt 8" descr="White marble"/>
          <p:cNvSpPr>
            <a:spLocks noChangeArrowheads="1" noChangeShapeType="1" noTextEdit="1"/>
          </p:cNvSpPr>
          <p:nvPr/>
        </p:nvSpPr>
        <p:spPr bwMode="auto">
          <a:xfrm>
            <a:off x="4038600" y="3276600"/>
            <a:ext cx="825500" cy="355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eaLnBrk="0" fontAlgn="base" hangingPunct="0">
              <a:spcBef>
                <a:spcPct val="0"/>
              </a:spcBef>
              <a:spcAft>
                <a:spcPct val="0"/>
              </a:spcAft>
            </a:pPr>
            <a:r>
              <a:rPr lang="en-US" sz="2000" kern="10" smtClean="0">
                <a:ln w="9525">
                  <a:round/>
                  <a:headEnd/>
                  <a:tailEnd/>
                </a:ln>
                <a:blipFill dpi="0" rotWithShape="0">
                  <a:blip r:embed="rId2"/>
                  <a:srcRect/>
                  <a:tile tx="0" ty="0" sx="100000" sy="100000" flip="none" algn="tl"/>
                </a:blipFill>
                <a:latin typeface="Arial Black"/>
              </a:rPr>
              <a:t>y-axis</a:t>
            </a:r>
          </a:p>
        </p:txBody>
      </p:sp>
      <p:sp>
        <p:nvSpPr>
          <p:cNvPr id="54281" name="Line 9"/>
          <p:cNvSpPr>
            <a:spLocks noChangeShapeType="1"/>
          </p:cNvSpPr>
          <p:nvPr/>
        </p:nvSpPr>
        <p:spPr bwMode="auto">
          <a:xfrm>
            <a:off x="4191000" y="4876800"/>
            <a:ext cx="152400" cy="0"/>
          </a:xfrm>
          <a:prstGeom prst="line">
            <a:avLst/>
          </a:prstGeom>
          <a:noFill/>
          <a:ln w="31750">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4282" name="Line 10"/>
          <p:cNvSpPr>
            <a:spLocks noChangeShapeType="1"/>
          </p:cNvSpPr>
          <p:nvPr/>
        </p:nvSpPr>
        <p:spPr bwMode="auto">
          <a:xfrm>
            <a:off x="4191000" y="4267200"/>
            <a:ext cx="152400" cy="0"/>
          </a:xfrm>
          <a:prstGeom prst="line">
            <a:avLst/>
          </a:prstGeom>
          <a:noFill/>
          <a:ln w="31750">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4283" name="Line 11"/>
          <p:cNvSpPr>
            <a:spLocks noChangeShapeType="1"/>
          </p:cNvSpPr>
          <p:nvPr/>
        </p:nvSpPr>
        <p:spPr bwMode="auto">
          <a:xfrm>
            <a:off x="4191000" y="4572000"/>
            <a:ext cx="152400" cy="0"/>
          </a:xfrm>
          <a:prstGeom prst="line">
            <a:avLst/>
          </a:prstGeom>
          <a:noFill/>
          <a:ln w="31750">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4284" name="Line 12"/>
          <p:cNvSpPr>
            <a:spLocks noChangeShapeType="1"/>
          </p:cNvSpPr>
          <p:nvPr/>
        </p:nvSpPr>
        <p:spPr bwMode="auto">
          <a:xfrm>
            <a:off x="2133600" y="3962400"/>
            <a:ext cx="4267200" cy="0"/>
          </a:xfrm>
          <a:prstGeom prst="line">
            <a:avLst/>
          </a:prstGeom>
          <a:noFill/>
          <a:ln w="41275">
            <a:solidFill>
              <a:srgbClr val="FF0000"/>
            </a:solidFill>
            <a:round/>
            <a:headEnd type="triangle" w="med" len="med"/>
            <a:tailEnd type="triangle" w="med" len="me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4285" name="Text Box 13"/>
          <p:cNvSpPr txBox="1">
            <a:spLocks noChangeArrowheads="1"/>
          </p:cNvSpPr>
          <p:nvPr/>
        </p:nvSpPr>
        <p:spPr bwMode="auto">
          <a:xfrm>
            <a:off x="838200" y="1371600"/>
            <a:ext cx="7848600" cy="1189038"/>
          </a:xfrm>
          <a:prstGeom prst="rect">
            <a:avLst/>
          </a:prstGeom>
          <a:noFill/>
          <a:ln w="9525">
            <a:noFill/>
            <a:miter lim="800000"/>
            <a:headEnd/>
            <a:tailEnd/>
          </a:ln>
        </p:spPr>
        <p:txBody>
          <a:bodyPr>
            <a:spAutoFit/>
          </a:bodyPr>
          <a:lstStyle/>
          <a:p>
            <a:pPr eaLnBrk="0" fontAlgn="base" hangingPunct="0">
              <a:spcBef>
                <a:spcPct val="50000"/>
              </a:spcBef>
              <a:spcAft>
                <a:spcPct val="0"/>
              </a:spcAft>
            </a:pPr>
            <a:r>
              <a:rPr lang="en-US" sz="2400" smtClean="0">
                <a:solidFill>
                  <a:prstClr val="black"/>
                </a:solidFill>
                <a:latin typeface="Times" pitchFamily="-44" charset="0"/>
              </a:rPr>
              <a:t>This line has a y value of 4 for any x-value.  It’s equation is  </a:t>
            </a:r>
            <a:r>
              <a:rPr lang="en-US" sz="4800" b="1" i="1" smtClean="0">
                <a:solidFill>
                  <a:srgbClr val="FF0000"/>
                </a:solidFill>
                <a:latin typeface="Times" pitchFamily="-44" charset="0"/>
              </a:rPr>
              <a:t>y = 4</a:t>
            </a:r>
            <a:r>
              <a:rPr lang="en-US" sz="4800" b="1" i="1" smtClean="0">
                <a:solidFill>
                  <a:srgbClr val="FF00FF"/>
                </a:solidFill>
                <a:latin typeface="Times" pitchFamily="-44" charset="0"/>
              </a:rPr>
              <a:t> </a:t>
            </a:r>
            <a:r>
              <a:rPr lang="en-US" sz="3600" b="1" i="1" smtClean="0">
                <a:solidFill>
                  <a:srgbClr val="800080"/>
                </a:solidFill>
                <a:latin typeface="Times" pitchFamily="-44" charset="0"/>
              </a:rPr>
              <a:t>(meaning y always equals 4)</a:t>
            </a:r>
            <a:endParaRPr lang="en-US" sz="2400" smtClean="0">
              <a:solidFill>
                <a:prstClr val="black"/>
              </a:solidFill>
              <a:latin typeface="Times" pitchFamily="-44"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0" y="381000"/>
            <a:ext cx="8839200" cy="762000"/>
          </a:xfrm>
        </p:spPr>
        <p:txBody>
          <a:bodyPr>
            <a:normAutofit fontScale="90000"/>
          </a:bodyPr>
          <a:lstStyle/>
          <a:p>
            <a:pPr algn="ctr" eaLnBrk="1" fontAlgn="auto" hangingPunct="1">
              <a:spcAft>
                <a:spcPts val="0"/>
              </a:spcAft>
              <a:defRPr/>
            </a:pPr>
            <a:r>
              <a:rPr lang="en-US" sz="4000" i="1" dirty="0" smtClean="0"/>
              <a:t>Graphing Horizontal &amp; Vertical Lines</a:t>
            </a:r>
          </a:p>
        </p:txBody>
      </p:sp>
      <p:sp>
        <p:nvSpPr>
          <p:cNvPr id="55299" name="Line 3"/>
          <p:cNvSpPr>
            <a:spLocks noChangeShapeType="1"/>
          </p:cNvSpPr>
          <p:nvPr/>
        </p:nvSpPr>
        <p:spPr bwMode="auto">
          <a:xfrm>
            <a:off x="4267200" y="3810000"/>
            <a:ext cx="0" cy="25908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5300" name="Line 4"/>
          <p:cNvSpPr>
            <a:spLocks noChangeShapeType="1"/>
          </p:cNvSpPr>
          <p:nvPr/>
        </p:nvSpPr>
        <p:spPr bwMode="auto">
          <a:xfrm>
            <a:off x="1981200" y="5181600"/>
            <a:ext cx="48006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5301" name="Text Box 5"/>
          <p:cNvSpPr txBox="1">
            <a:spLocks noChangeArrowheads="1"/>
          </p:cNvSpPr>
          <p:nvPr/>
        </p:nvSpPr>
        <p:spPr bwMode="auto">
          <a:xfrm>
            <a:off x="3581400" y="3200400"/>
            <a:ext cx="381000" cy="457200"/>
          </a:xfrm>
          <a:prstGeom prst="rect">
            <a:avLst/>
          </a:prstGeom>
          <a:noFill/>
          <a:ln w="9525">
            <a:noFill/>
            <a:miter lim="800000"/>
            <a:headEnd/>
            <a:tailEnd/>
          </a:ln>
        </p:spPr>
        <p:txBody>
          <a:bodyPr>
            <a:spAutoFit/>
          </a:bodyPr>
          <a:lstStyle/>
          <a:p>
            <a:pPr eaLnBrk="0" fontAlgn="base" hangingPunct="0">
              <a:spcBef>
                <a:spcPct val="0"/>
              </a:spcBef>
              <a:spcAft>
                <a:spcPct val="0"/>
              </a:spcAft>
            </a:pPr>
            <a:r>
              <a:rPr lang="en-US" sz="2400" smtClean="0">
                <a:solidFill>
                  <a:prstClr val="black"/>
                </a:solidFill>
                <a:latin typeface="Times" pitchFamily="-44" charset="0"/>
              </a:rPr>
              <a:t>Y</a:t>
            </a:r>
          </a:p>
        </p:txBody>
      </p:sp>
      <p:sp>
        <p:nvSpPr>
          <p:cNvPr id="55302" name="Text Box 6"/>
          <p:cNvSpPr txBox="1">
            <a:spLocks noChangeArrowheads="1"/>
          </p:cNvSpPr>
          <p:nvPr/>
        </p:nvSpPr>
        <p:spPr bwMode="auto">
          <a:xfrm>
            <a:off x="6629400" y="4953000"/>
            <a:ext cx="4048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X</a:t>
            </a:r>
          </a:p>
        </p:txBody>
      </p:sp>
      <p:sp>
        <p:nvSpPr>
          <p:cNvPr id="55303" name="WordArt 7" descr="White marble"/>
          <p:cNvSpPr>
            <a:spLocks noChangeArrowheads="1" noChangeShapeType="1" noTextEdit="1"/>
          </p:cNvSpPr>
          <p:nvPr/>
        </p:nvSpPr>
        <p:spPr bwMode="auto">
          <a:xfrm>
            <a:off x="7239000" y="5029200"/>
            <a:ext cx="825500" cy="355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eaLnBrk="0" fontAlgn="base" hangingPunct="0">
              <a:spcBef>
                <a:spcPct val="0"/>
              </a:spcBef>
              <a:spcAft>
                <a:spcPct val="0"/>
              </a:spcAft>
            </a:pPr>
            <a:r>
              <a:rPr lang="en-US" sz="2000" kern="10" smtClean="0">
                <a:ln w="9525">
                  <a:round/>
                  <a:headEnd/>
                  <a:tailEnd/>
                </a:ln>
                <a:blipFill dpi="0" rotWithShape="0">
                  <a:blip r:embed="rId2"/>
                  <a:srcRect/>
                  <a:tile tx="0" ty="0" sx="100000" sy="100000" flip="none" algn="tl"/>
                </a:blipFill>
                <a:latin typeface="Arial Black"/>
              </a:rPr>
              <a:t>x-axis</a:t>
            </a:r>
          </a:p>
        </p:txBody>
      </p:sp>
      <p:sp>
        <p:nvSpPr>
          <p:cNvPr id="55304" name="WordArt 8" descr="White marble"/>
          <p:cNvSpPr>
            <a:spLocks noChangeArrowheads="1" noChangeShapeType="1" noTextEdit="1"/>
          </p:cNvSpPr>
          <p:nvPr/>
        </p:nvSpPr>
        <p:spPr bwMode="auto">
          <a:xfrm>
            <a:off x="4038600" y="3276600"/>
            <a:ext cx="825500" cy="355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eaLnBrk="0" fontAlgn="base" hangingPunct="0">
              <a:spcBef>
                <a:spcPct val="0"/>
              </a:spcBef>
              <a:spcAft>
                <a:spcPct val="0"/>
              </a:spcAft>
            </a:pPr>
            <a:r>
              <a:rPr lang="en-US" sz="2000" kern="10" smtClean="0">
                <a:ln w="9525">
                  <a:round/>
                  <a:headEnd/>
                  <a:tailEnd/>
                </a:ln>
                <a:blipFill dpi="0" rotWithShape="0">
                  <a:blip r:embed="rId2"/>
                  <a:srcRect/>
                  <a:tile tx="0" ty="0" sx="100000" sy="100000" flip="none" algn="tl"/>
                </a:blipFill>
                <a:latin typeface="Arial Black"/>
              </a:rPr>
              <a:t>y-axis</a:t>
            </a:r>
          </a:p>
        </p:txBody>
      </p:sp>
      <p:sp>
        <p:nvSpPr>
          <p:cNvPr id="55305" name="Line 9"/>
          <p:cNvSpPr>
            <a:spLocks noChangeShapeType="1"/>
          </p:cNvSpPr>
          <p:nvPr/>
        </p:nvSpPr>
        <p:spPr bwMode="auto">
          <a:xfrm>
            <a:off x="4191000" y="4876800"/>
            <a:ext cx="152400" cy="0"/>
          </a:xfrm>
          <a:prstGeom prst="line">
            <a:avLst/>
          </a:prstGeom>
          <a:noFill/>
          <a:ln w="31750">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5306" name="Line 10"/>
          <p:cNvSpPr>
            <a:spLocks noChangeShapeType="1"/>
          </p:cNvSpPr>
          <p:nvPr/>
        </p:nvSpPr>
        <p:spPr bwMode="auto">
          <a:xfrm>
            <a:off x="4191000" y="4267200"/>
            <a:ext cx="152400" cy="0"/>
          </a:xfrm>
          <a:prstGeom prst="line">
            <a:avLst/>
          </a:prstGeom>
          <a:noFill/>
          <a:ln w="31750">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5307" name="Line 11"/>
          <p:cNvSpPr>
            <a:spLocks noChangeShapeType="1"/>
          </p:cNvSpPr>
          <p:nvPr/>
        </p:nvSpPr>
        <p:spPr bwMode="auto">
          <a:xfrm>
            <a:off x="4191000" y="4572000"/>
            <a:ext cx="152400" cy="0"/>
          </a:xfrm>
          <a:prstGeom prst="line">
            <a:avLst/>
          </a:prstGeom>
          <a:noFill/>
          <a:ln w="31750">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5308" name="Line 12"/>
          <p:cNvSpPr>
            <a:spLocks noChangeShapeType="1"/>
          </p:cNvSpPr>
          <p:nvPr/>
        </p:nvSpPr>
        <p:spPr bwMode="auto">
          <a:xfrm>
            <a:off x="4648200" y="4038600"/>
            <a:ext cx="0" cy="2286000"/>
          </a:xfrm>
          <a:prstGeom prst="line">
            <a:avLst/>
          </a:prstGeom>
          <a:noFill/>
          <a:ln w="44450">
            <a:solidFill>
              <a:srgbClr val="FF0000"/>
            </a:solidFill>
            <a:round/>
            <a:headEnd type="triangle" w="med" len="med"/>
            <a:tailEnd type="triangle" w="med" len="me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5309" name="Text Box 13"/>
          <p:cNvSpPr txBox="1">
            <a:spLocks noChangeArrowheads="1"/>
          </p:cNvSpPr>
          <p:nvPr/>
        </p:nvSpPr>
        <p:spPr bwMode="auto">
          <a:xfrm>
            <a:off x="838200" y="1371600"/>
            <a:ext cx="7848600" cy="1189038"/>
          </a:xfrm>
          <a:prstGeom prst="rect">
            <a:avLst/>
          </a:prstGeom>
          <a:noFill/>
          <a:ln w="9525">
            <a:noFill/>
            <a:miter lim="800000"/>
            <a:headEnd/>
            <a:tailEnd/>
          </a:ln>
        </p:spPr>
        <p:txBody>
          <a:bodyPr>
            <a:spAutoFit/>
          </a:bodyPr>
          <a:lstStyle/>
          <a:p>
            <a:pPr eaLnBrk="0" fontAlgn="base" hangingPunct="0">
              <a:spcBef>
                <a:spcPct val="50000"/>
              </a:spcBef>
              <a:spcAft>
                <a:spcPct val="0"/>
              </a:spcAft>
            </a:pPr>
            <a:r>
              <a:rPr lang="en-US" sz="2400" smtClean="0">
                <a:solidFill>
                  <a:prstClr val="black"/>
                </a:solidFill>
                <a:latin typeface="Times" pitchFamily="-44" charset="0"/>
              </a:rPr>
              <a:t>This line has a x value of 1 for any y-value.  It’s equation is  </a:t>
            </a:r>
            <a:r>
              <a:rPr lang="en-US" sz="4800" b="1" i="1" smtClean="0">
                <a:solidFill>
                  <a:srgbClr val="FF0000"/>
                </a:solidFill>
                <a:latin typeface="Times" pitchFamily="-44" charset="0"/>
              </a:rPr>
              <a:t>x = 1</a:t>
            </a:r>
            <a:r>
              <a:rPr lang="en-US" sz="4800" b="1" i="1" smtClean="0">
                <a:solidFill>
                  <a:srgbClr val="FF00FF"/>
                </a:solidFill>
                <a:latin typeface="Times" pitchFamily="-44" charset="0"/>
              </a:rPr>
              <a:t> </a:t>
            </a:r>
            <a:r>
              <a:rPr lang="en-US" sz="3600" b="1" i="1" smtClean="0">
                <a:solidFill>
                  <a:srgbClr val="800080"/>
                </a:solidFill>
                <a:latin typeface="Times" pitchFamily="-44" charset="0"/>
              </a:rPr>
              <a:t>(meaning x always equals 1)</a:t>
            </a:r>
            <a:endParaRPr lang="en-US" sz="2400" smtClean="0">
              <a:solidFill>
                <a:prstClr val="black"/>
              </a:solidFill>
              <a:latin typeface="Times" pitchFamily="-44" charset="0"/>
            </a:endParaRPr>
          </a:p>
        </p:txBody>
      </p:sp>
      <p:sp>
        <p:nvSpPr>
          <p:cNvPr id="55310" name="Line 14"/>
          <p:cNvSpPr>
            <a:spLocks noChangeShapeType="1"/>
          </p:cNvSpPr>
          <p:nvPr/>
        </p:nvSpPr>
        <p:spPr bwMode="auto">
          <a:xfrm>
            <a:off x="4648200" y="5105400"/>
            <a:ext cx="0" cy="152400"/>
          </a:xfrm>
          <a:prstGeom prst="line">
            <a:avLst/>
          </a:prstGeom>
          <a:noFill/>
          <a:ln w="63500">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5311" name="Line 15"/>
          <p:cNvSpPr>
            <a:spLocks noChangeShapeType="1"/>
          </p:cNvSpPr>
          <p:nvPr/>
        </p:nvSpPr>
        <p:spPr bwMode="auto">
          <a:xfrm>
            <a:off x="5029200" y="5105400"/>
            <a:ext cx="0" cy="152400"/>
          </a:xfrm>
          <a:prstGeom prst="line">
            <a:avLst/>
          </a:prstGeom>
          <a:noFill/>
          <a:ln w="63500">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5312" name="Line 16"/>
          <p:cNvSpPr>
            <a:spLocks noChangeShapeType="1"/>
          </p:cNvSpPr>
          <p:nvPr/>
        </p:nvSpPr>
        <p:spPr bwMode="auto">
          <a:xfrm>
            <a:off x="5410200" y="5105400"/>
            <a:ext cx="0" cy="152400"/>
          </a:xfrm>
          <a:prstGeom prst="line">
            <a:avLst/>
          </a:prstGeom>
          <a:noFill/>
          <a:ln w="63500">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5313" name="Line 17"/>
          <p:cNvSpPr>
            <a:spLocks noChangeShapeType="1"/>
          </p:cNvSpPr>
          <p:nvPr/>
        </p:nvSpPr>
        <p:spPr bwMode="auto">
          <a:xfrm>
            <a:off x="3048000" y="5105400"/>
            <a:ext cx="0" cy="152400"/>
          </a:xfrm>
          <a:prstGeom prst="line">
            <a:avLst/>
          </a:prstGeom>
          <a:noFill/>
          <a:ln w="63500">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5314" name="Line 18"/>
          <p:cNvSpPr>
            <a:spLocks noChangeShapeType="1"/>
          </p:cNvSpPr>
          <p:nvPr/>
        </p:nvSpPr>
        <p:spPr bwMode="auto">
          <a:xfrm>
            <a:off x="3429000" y="5105400"/>
            <a:ext cx="0" cy="152400"/>
          </a:xfrm>
          <a:prstGeom prst="line">
            <a:avLst/>
          </a:prstGeom>
          <a:noFill/>
          <a:ln w="63500">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5315" name="Line 19"/>
          <p:cNvSpPr>
            <a:spLocks noChangeShapeType="1"/>
          </p:cNvSpPr>
          <p:nvPr/>
        </p:nvSpPr>
        <p:spPr bwMode="auto">
          <a:xfrm>
            <a:off x="3810000" y="5105400"/>
            <a:ext cx="0" cy="152400"/>
          </a:xfrm>
          <a:prstGeom prst="line">
            <a:avLst/>
          </a:prstGeom>
          <a:noFill/>
          <a:ln w="63500">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0" y="838200"/>
            <a:ext cx="8839200" cy="762000"/>
          </a:xfrm>
        </p:spPr>
        <p:txBody>
          <a:bodyPr>
            <a:normAutofit fontScale="90000"/>
          </a:bodyPr>
          <a:lstStyle/>
          <a:p>
            <a:pPr algn="ctr" eaLnBrk="1" fontAlgn="auto" hangingPunct="1">
              <a:spcAft>
                <a:spcPts val="0"/>
              </a:spcAft>
              <a:defRPr/>
            </a:pPr>
            <a:r>
              <a:rPr lang="en-US" sz="4000" i="1" dirty="0" smtClean="0"/>
              <a:t>The Equation of a Vertical Line is  X=Constant </a:t>
            </a:r>
          </a:p>
        </p:txBody>
      </p:sp>
      <p:sp>
        <p:nvSpPr>
          <p:cNvPr id="56323" name="Line 3"/>
          <p:cNvSpPr>
            <a:spLocks noChangeShapeType="1"/>
          </p:cNvSpPr>
          <p:nvPr/>
        </p:nvSpPr>
        <p:spPr bwMode="auto">
          <a:xfrm>
            <a:off x="3657600" y="3200400"/>
            <a:ext cx="0" cy="25908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6324" name="Line 4"/>
          <p:cNvSpPr>
            <a:spLocks noChangeShapeType="1"/>
          </p:cNvSpPr>
          <p:nvPr/>
        </p:nvSpPr>
        <p:spPr bwMode="auto">
          <a:xfrm>
            <a:off x="1371600" y="4572000"/>
            <a:ext cx="48006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6325" name="Text Box 5"/>
          <p:cNvSpPr txBox="1">
            <a:spLocks noChangeArrowheads="1"/>
          </p:cNvSpPr>
          <p:nvPr/>
        </p:nvSpPr>
        <p:spPr bwMode="auto">
          <a:xfrm>
            <a:off x="2971800" y="2590800"/>
            <a:ext cx="381000" cy="457200"/>
          </a:xfrm>
          <a:prstGeom prst="rect">
            <a:avLst/>
          </a:prstGeom>
          <a:noFill/>
          <a:ln w="9525">
            <a:noFill/>
            <a:miter lim="800000"/>
            <a:headEnd/>
            <a:tailEnd/>
          </a:ln>
        </p:spPr>
        <p:txBody>
          <a:bodyPr>
            <a:spAutoFit/>
          </a:bodyPr>
          <a:lstStyle/>
          <a:p>
            <a:pPr eaLnBrk="0" fontAlgn="base" hangingPunct="0">
              <a:spcBef>
                <a:spcPct val="0"/>
              </a:spcBef>
              <a:spcAft>
                <a:spcPct val="0"/>
              </a:spcAft>
            </a:pPr>
            <a:r>
              <a:rPr lang="en-US" sz="2400" smtClean="0">
                <a:solidFill>
                  <a:prstClr val="black"/>
                </a:solidFill>
                <a:latin typeface="Times" pitchFamily="-44" charset="0"/>
              </a:rPr>
              <a:t>Y</a:t>
            </a:r>
          </a:p>
        </p:txBody>
      </p:sp>
      <p:sp>
        <p:nvSpPr>
          <p:cNvPr id="56326" name="Text Box 6"/>
          <p:cNvSpPr txBox="1">
            <a:spLocks noChangeArrowheads="1"/>
          </p:cNvSpPr>
          <p:nvPr/>
        </p:nvSpPr>
        <p:spPr bwMode="auto">
          <a:xfrm>
            <a:off x="6019800" y="4343400"/>
            <a:ext cx="4048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X</a:t>
            </a:r>
          </a:p>
        </p:txBody>
      </p:sp>
      <p:sp>
        <p:nvSpPr>
          <p:cNvPr id="56327" name="WordArt 7" descr="White marble"/>
          <p:cNvSpPr>
            <a:spLocks noChangeArrowheads="1" noChangeShapeType="1" noTextEdit="1"/>
          </p:cNvSpPr>
          <p:nvPr/>
        </p:nvSpPr>
        <p:spPr bwMode="auto">
          <a:xfrm>
            <a:off x="6629400" y="4419600"/>
            <a:ext cx="825500" cy="355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eaLnBrk="0" fontAlgn="base" hangingPunct="0">
              <a:spcBef>
                <a:spcPct val="0"/>
              </a:spcBef>
              <a:spcAft>
                <a:spcPct val="0"/>
              </a:spcAft>
            </a:pPr>
            <a:r>
              <a:rPr lang="en-US" sz="2000" kern="10" smtClean="0">
                <a:ln w="9525">
                  <a:round/>
                  <a:headEnd/>
                  <a:tailEnd/>
                </a:ln>
                <a:blipFill dpi="0" rotWithShape="0">
                  <a:blip r:embed="rId2"/>
                  <a:srcRect/>
                  <a:tile tx="0" ty="0" sx="100000" sy="100000" flip="none" algn="tl"/>
                </a:blipFill>
                <a:latin typeface="Arial Black"/>
              </a:rPr>
              <a:t>x-axis</a:t>
            </a:r>
          </a:p>
        </p:txBody>
      </p:sp>
      <p:sp>
        <p:nvSpPr>
          <p:cNvPr id="56328" name="WordArt 8" descr="White marble"/>
          <p:cNvSpPr>
            <a:spLocks noChangeArrowheads="1" noChangeShapeType="1" noTextEdit="1"/>
          </p:cNvSpPr>
          <p:nvPr/>
        </p:nvSpPr>
        <p:spPr bwMode="auto">
          <a:xfrm>
            <a:off x="3429000" y="2667000"/>
            <a:ext cx="825500" cy="355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eaLnBrk="0" fontAlgn="base" hangingPunct="0">
              <a:spcBef>
                <a:spcPct val="0"/>
              </a:spcBef>
              <a:spcAft>
                <a:spcPct val="0"/>
              </a:spcAft>
            </a:pPr>
            <a:r>
              <a:rPr lang="en-US" sz="2000" kern="10" smtClean="0">
                <a:ln w="9525">
                  <a:round/>
                  <a:headEnd/>
                  <a:tailEnd/>
                </a:ln>
                <a:blipFill dpi="0" rotWithShape="0">
                  <a:blip r:embed="rId2"/>
                  <a:srcRect/>
                  <a:tile tx="0" ty="0" sx="100000" sy="100000" flip="none" algn="tl"/>
                </a:blipFill>
                <a:latin typeface="Arial Black"/>
              </a:rPr>
              <a:t>y-axis</a:t>
            </a:r>
          </a:p>
        </p:txBody>
      </p:sp>
      <p:sp>
        <p:nvSpPr>
          <p:cNvPr id="56329" name="Line 9"/>
          <p:cNvSpPr>
            <a:spLocks noChangeShapeType="1"/>
          </p:cNvSpPr>
          <p:nvPr/>
        </p:nvSpPr>
        <p:spPr bwMode="auto">
          <a:xfrm>
            <a:off x="3581400" y="4267200"/>
            <a:ext cx="152400" cy="0"/>
          </a:xfrm>
          <a:prstGeom prst="line">
            <a:avLst/>
          </a:prstGeom>
          <a:noFill/>
          <a:ln w="31750">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6330" name="Line 10"/>
          <p:cNvSpPr>
            <a:spLocks noChangeShapeType="1"/>
          </p:cNvSpPr>
          <p:nvPr/>
        </p:nvSpPr>
        <p:spPr bwMode="auto">
          <a:xfrm>
            <a:off x="3581400" y="3657600"/>
            <a:ext cx="152400" cy="0"/>
          </a:xfrm>
          <a:prstGeom prst="line">
            <a:avLst/>
          </a:prstGeom>
          <a:noFill/>
          <a:ln w="31750">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6331" name="Line 11"/>
          <p:cNvSpPr>
            <a:spLocks noChangeShapeType="1"/>
          </p:cNvSpPr>
          <p:nvPr/>
        </p:nvSpPr>
        <p:spPr bwMode="auto">
          <a:xfrm>
            <a:off x="3581400" y="3962400"/>
            <a:ext cx="152400" cy="0"/>
          </a:xfrm>
          <a:prstGeom prst="line">
            <a:avLst/>
          </a:prstGeom>
          <a:noFill/>
          <a:ln w="31750">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6332" name="Line 12"/>
          <p:cNvSpPr>
            <a:spLocks noChangeShapeType="1"/>
          </p:cNvSpPr>
          <p:nvPr/>
        </p:nvSpPr>
        <p:spPr bwMode="auto">
          <a:xfrm>
            <a:off x="4038600" y="3429000"/>
            <a:ext cx="0" cy="2286000"/>
          </a:xfrm>
          <a:prstGeom prst="line">
            <a:avLst/>
          </a:prstGeom>
          <a:noFill/>
          <a:ln w="44450">
            <a:solidFill>
              <a:srgbClr val="FF0000"/>
            </a:solidFill>
            <a:round/>
            <a:headEnd type="triangle" w="med" len="med"/>
            <a:tailEnd type="triangle" w="med" len="me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6333" name="Text Box 13"/>
          <p:cNvSpPr txBox="1">
            <a:spLocks noChangeArrowheads="1"/>
          </p:cNvSpPr>
          <p:nvPr/>
        </p:nvSpPr>
        <p:spPr bwMode="auto">
          <a:xfrm>
            <a:off x="4343400" y="3429000"/>
            <a:ext cx="1905000" cy="823913"/>
          </a:xfrm>
          <a:prstGeom prst="rect">
            <a:avLst/>
          </a:prstGeom>
          <a:noFill/>
          <a:ln w="9525">
            <a:noFill/>
            <a:miter lim="800000"/>
            <a:headEnd/>
            <a:tailEnd/>
          </a:ln>
        </p:spPr>
        <p:txBody>
          <a:bodyPr>
            <a:spAutoFit/>
          </a:bodyPr>
          <a:lstStyle/>
          <a:p>
            <a:pPr eaLnBrk="0" fontAlgn="base" hangingPunct="0">
              <a:spcBef>
                <a:spcPct val="50000"/>
              </a:spcBef>
              <a:spcAft>
                <a:spcPct val="0"/>
              </a:spcAft>
            </a:pPr>
            <a:r>
              <a:rPr lang="en-US" sz="4800" b="1" i="1" smtClean="0">
                <a:solidFill>
                  <a:srgbClr val="FF0000"/>
                </a:solidFill>
                <a:latin typeface="Times" pitchFamily="-44" charset="0"/>
              </a:rPr>
              <a:t>x = 1</a:t>
            </a:r>
            <a:endParaRPr lang="en-US" sz="2400" smtClean="0">
              <a:solidFill>
                <a:prstClr val="black"/>
              </a:solidFill>
              <a:latin typeface="Times" pitchFamily="-44" charset="0"/>
            </a:endParaRPr>
          </a:p>
        </p:txBody>
      </p:sp>
      <p:sp>
        <p:nvSpPr>
          <p:cNvPr id="56334" name="Line 14"/>
          <p:cNvSpPr>
            <a:spLocks noChangeShapeType="1"/>
          </p:cNvSpPr>
          <p:nvPr/>
        </p:nvSpPr>
        <p:spPr bwMode="auto">
          <a:xfrm>
            <a:off x="4038600" y="4495800"/>
            <a:ext cx="0" cy="152400"/>
          </a:xfrm>
          <a:prstGeom prst="line">
            <a:avLst/>
          </a:prstGeom>
          <a:noFill/>
          <a:ln w="63500">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6335" name="Line 15"/>
          <p:cNvSpPr>
            <a:spLocks noChangeShapeType="1"/>
          </p:cNvSpPr>
          <p:nvPr/>
        </p:nvSpPr>
        <p:spPr bwMode="auto">
          <a:xfrm>
            <a:off x="4419600" y="4495800"/>
            <a:ext cx="0" cy="152400"/>
          </a:xfrm>
          <a:prstGeom prst="line">
            <a:avLst/>
          </a:prstGeom>
          <a:noFill/>
          <a:ln w="63500">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6336" name="Line 16"/>
          <p:cNvSpPr>
            <a:spLocks noChangeShapeType="1"/>
          </p:cNvSpPr>
          <p:nvPr/>
        </p:nvSpPr>
        <p:spPr bwMode="auto">
          <a:xfrm>
            <a:off x="4800600" y="4495800"/>
            <a:ext cx="0" cy="152400"/>
          </a:xfrm>
          <a:prstGeom prst="line">
            <a:avLst/>
          </a:prstGeom>
          <a:noFill/>
          <a:ln w="63500">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6337" name="Line 17"/>
          <p:cNvSpPr>
            <a:spLocks noChangeShapeType="1"/>
          </p:cNvSpPr>
          <p:nvPr/>
        </p:nvSpPr>
        <p:spPr bwMode="auto">
          <a:xfrm>
            <a:off x="2438400" y="4495800"/>
            <a:ext cx="0" cy="152400"/>
          </a:xfrm>
          <a:prstGeom prst="line">
            <a:avLst/>
          </a:prstGeom>
          <a:noFill/>
          <a:ln w="63500">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6338" name="Line 18"/>
          <p:cNvSpPr>
            <a:spLocks noChangeShapeType="1"/>
          </p:cNvSpPr>
          <p:nvPr/>
        </p:nvSpPr>
        <p:spPr bwMode="auto">
          <a:xfrm>
            <a:off x="2819400" y="4495800"/>
            <a:ext cx="0" cy="152400"/>
          </a:xfrm>
          <a:prstGeom prst="line">
            <a:avLst/>
          </a:prstGeom>
          <a:noFill/>
          <a:ln w="63500">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6339" name="Line 19"/>
          <p:cNvSpPr>
            <a:spLocks noChangeShapeType="1"/>
          </p:cNvSpPr>
          <p:nvPr/>
        </p:nvSpPr>
        <p:spPr bwMode="auto">
          <a:xfrm>
            <a:off x="3200400" y="4495800"/>
            <a:ext cx="0" cy="152400"/>
          </a:xfrm>
          <a:prstGeom prst="line">
            <a:avLst/>
          </a:prstGeom>
          <a:noFill/>
          <a:ln w="63500">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0" y="838200"/>
            <a:ext cx="8839200" cy="762000"/>
          </a:xfrm>
        </p:spPr>
        <p:txBody>
          <a:bodyPr>
            <a:normAutofit fontScale="90000"/>
          </a:bodyPr>
          <a:lstStyle/>
          <a:p>
            <a:pPr algn="ctr" eaLnBrk="1" fontAlgn="auto" hangingPunct="1">
              <a:spcAft>
                <a:spcPts val="0"/>
              </a:spcAft>
              <a:defRPr/>
            </a:pPr>
            <a:r>
              <a:rPr lang="en-US" sz="4000" i="1" dirty="0" smtClean="0"/>
              <a:t>The Equation of a Horizontal Line is  Y=Constant </a:t>
            </a:r>
          </a:p>
        </p:txBody>
      </p:sp>
      <p:sp>
        <p:nvSpPr>
          <p:cNvPr id="57347" name="Line 3"/>
          <p:cNvSpPr>
            <a:spLocks noChangeShapeType="1"/>
          </p:cNvSpPr>
          <p:nvPr/>
        </p:nvSpPr>
        <p:spPr bwMode="auto">
          <a:xfrm>
            <a:off x="3657600" y="3200400"/>
            <a:ext cx="0" cy="25908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7348" name="Line 4"/>
          <p:cNvSpPr>
            <a:spLocks noChangeShapeType="1"/>
          </p:cNvSpPr>
          <p:nvPr/>
        </p:nvSpPr>
        <p:spPr bwMode="auto">
          <a:xfrm>
            <a:off x="1371600" y="4572000"/>
            <a:ext cx="48006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7349" name="Text Box 5"/>
          <p:cNvSpPr txBox="1">
            <a:spLocks noChangeArrowheads="1"/>
          </p:cNvSpPr>
          <p:nvPr/>
        </p:nvSpPr>
        <p:spPr bwMode="auto">
          <a:xfrm>
            <a:off x="2971800" y="2590800"/>
            <a:ext cx="381000" cy="457200"/>
          </a:xfrm>
          <a:prstGeom prst="rect">
            <a:avLst/>
          </a:prstGeom>
          <a:noFill/>
          <a:ln w="9525">
            <a:noFill/>
            <a:miter lim="800000"/>
            <a:headEnd/>
            <a:tailEnd/>
          </a:ln>
        </p:spPr>
        <p:txBody>
          <a:bodyPr>
            <a:spAutoFit/>
          </a:bodyPr>
          <a:lstStyle/>
          <a:p>
            <a:pPr eaLnBrk="0" fontAlgn="base" hangingPunct="0">
              <a:spcBef>
                <a:spcPct val="0"/>
              </a:spcBef>
              <a:spcAft>
                <a:spcPct val="0"/>
              </a:spcAft>
            </a:pPr>
            <a:r>
              <a:rPr lang="en-US" sz="2400" smtClean="0">
                <a:solidFill>
                  <a:prstClr val="black"/>
                </a:solidFill>
                <a:latin typeface="Times" pitchFamily="-44" charset="0"/>
              </a:rPr>
              <a:t>Y</a:t>
            </a:r>
          </a:p>
        </p:txBody>
      </p:sp>
      <p:sp>
        <p:nvSpPr>
          <p:cNvPr id="57350" name="Text Box 6"/>
          <p:cNvSpPr txBox="1">
            <a:spLocks noChangeArrowheads="1"/>
          </p:cNvSpPr>
          <p:nvPr/>
        </p:nvSpPr>
        <p:spPr bwMode="auto">
          <a:xfrm>
            <a:off x="6019800" y="4343400"/>
            <a:ext cx="4048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X</a:t>
            </a:r>
          </a:p>
        </p:txBody>
      </p:sp>
      <p:sp>
        <p:nvSpPr>
          <p:cNvPr id="57351" name="WordArt 7" descr="White marble"/>
          <p:cNvSpPr>
            <a:spLocks noChangeArrowheads="1" noChangeShapeType="1" noTextEdit="1"/>
          </p:cNvSpPr>
          <p:nvPr/>
        </p:nvSpPr>
        <p:spPr bwMode="auto">
          <a:xfrm>
            <a:off x="6629400" y="4419600"/>
            <a:ext cx="825500" cy="355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eaLnBrk="0" fontAlgn="base" hangingPunct="0">
              <a:spcBef>
                <a:spcPct val="0"/>
              </a:spcBef>
              <a:spcAft>
                <a:spcPct val="0"/>
              </a:spcAft>
            </a:pPr>
            <a:r>
              <a:rPr lang="en-US" sz="2000" kern="10" smtClean="0">
                <a:ln w="9525">
                  <a:round/>
                  <a:headEnd/>
                  <a:tailEnd/>
                </a:ln>
                <a:blipFill dpi="0" rotWithShape="0">
                  <a:blip r:embed="rId2"/>
                  <a:srcRect/>
                  <a:tile tx="0" ty="0" sx="100000" sy="100000" flip="none" algn="tl"/>
                </a:blipFill>
                <a:latin typeface="Arial Black"/>
              </a:rPr>
              <a:t>x-axis</a:t>
            </a:r>
          </a:p>
        </p:txBody>
      </p:sp>
      <p:sp>
        <p:nvSpPr>
          <p:cNvPr id="57352" name="WordArt 8" descr="White marble"/>
          <p:cNvSpPr>
            <a:spLocks noChangeArrowheads="1" noChangeShapeType="1" noTextEdit="1"/>
          </p:cNvSpPr>
          <p:nvPr/>
        </p:nvSpPr>
        <p:spPr bwMode="auto">
          <a:xfrm>
            <a:off x="3429000" y="2667000"/>
            <a:ext cx="825500" cy="355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eaLnBrk="0" fontAlgn="base" hangingPunct="0">
              <a:spcBef>
                <a:spcPct val="0"/>
              </a:spcBef>
              <a:spcAft>
                <a:spcPct val="0"/>
              </a:spcAft>
            </a:pPr>
            <a:r>
              <a:rPr lang="en-US" sz="2000" kern="10" smtClean="0">
                <a:ln w="9525">
                  <a:round/>
                  <a:headEnd/>
                  <a:tailEnd/>
                </a:ln>
                <a:blipFill dpi="0" rotWithShape="0">
                  <a:blip r:embed="rId2"/>
                  <a:srcRect/>
                  <a:tile tx="0" ty="0" sx="100000" sy="100000" flip="none" algn="tl"/>
                </a:blipFill>
                <a:latin typeface="Arial Black"/>
              </a:rPr>
              <a:t>y-axis</a:t>
            </a:r>
          </a:p>
        </p:txBody>
      </p:sp>
      <p:sp>
        <p:nvSpPr>
          <p:cNvPr id="57353" name="Line 9"/>
          <p:cNvSpPr>
            <a:spLocks noChangeShapeType="1"/>
          </p:cNvSpPr>
          <p:nvPr/>
        </p:nvSpPr>
        <p:spPr bwMode="auto">
          <a:xfrm>
            <a:off x="3581400" y="4267200"/>
            <a:ext cx="152400" cy="0"/>
          </a:xfrm>
          <a:prstGeom prst="line">
            <a:avLst/>
          </a:prstGeom>
          <a:noFill/>
          <a:ln w="31750">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7354" name="Line 10"/>
          <p:cNvSpPr>
            <a:spLocks noChangeShapeType="1"/>
          </p:cNvSpPr>
          <p:nvPr/>
        </p:nvSpPr>
        <p:spPr bwMode="auto">
          <a:xfrm>
            <a:off x="3581400" y="3657600"/>
            <a:ext cx="152400" cy="0"/>
          </a:xfrm>
          <a:prstGeom prst="line">
            <a:avLst/>
          </a:prstGeom>
          <a:noFill/>
          <a:ln w="31750">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7355" name="Line 11"/>
          <p:cNvSpPr>
            <a:spLocks noChangeShapeType="1"/>
          </p:cNvSpPr>
          <p:nvPr/>
        </p:nvSpPr>
        <p:spPr bwMode="auto">
          <a:xfrm>
            <a:off x="3581400" y="3962400"/>
            <a:ext cx="152400" cy="0"/>
          </a:xfrm>
          <a:prstGeom prst="line">
            <a:avLst/>
          </a:prstGeom>
          <a:noFill/>
          <a:ln w="31750">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7356" name="Line 12"/>
          <p:cNvSpPr>
            <a:spLocks noChangeShapeType="1"/>
          </p:cNvSpPr>
          <p:nvPr/>
        </p:nvSpPr>
        <p:spPr bwMode="auto">
          <a:xfrm flipH="1">
            <a:off x="2438400" y="3657600"/>
            <a:ext cx="2895600" cy="0"/>
          </a:xfrm>
          <a:prstGeom prst="line">
            <a:avLst/>
          </a:prstGeom>
          <a:noFill/>
          <a:ln w="44450">
            <a:solidFill>
              <a:srgbClr val="FF0000"/>
            </a:solidFill>
            <a:round/>
            <a:headEnd type="triangle" w="med" len="med"/>
            <a:tailEnd type="triangle" w="med" len="me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7357" name="Text Box 13"/>
          <p:cNvSpPr txBox="1">
            <a:spLocks noChangeArrowheads="1"/>
          </p:cNvSpPr>
          <p:nvPr/>
        </p:nvSpPr>
        <p:spPr bwMode="auto">
          <a:xfrm>
            <a:off x="4572000" y="2819400"/>
            <a:ext cx="1905000" cy="823913"/>
          </a:xfrm>
          <a:prstGeom prst="rect">
            <a:avLst/>
          </a:prstGeom>
          <a:noFill/>
          <a:ln w="9525">
            <a:noFill/>
            <a:miter lim="800000"/>
            <a:headEnd/>
            <a:tailEnd/>
          </a:ln>
        </p:spPr>
        <p:txBody>
          <a:bodyPr>
            <a:spAutoFit/>
          </a:bodyPr>
          <a:lstStyle/>
          <a:p>
            <a:pPr eaLnBrk="0" fontAlgn="base" hangingPunct="0">
              <a:spcBef>
                <a:spcPct val="50000"/>
              </a:spcBef>
              <a:spcAft>
                <a:spcPct val="0"/>
              </a:spcAft>
            </a:pPr>
            <a:r>
              <a:rPr lang="en-US" sz="4800" b="1" i="1" smtClean="0">
                <a:solidFill>
                  <a:srgbClr val="FF0000"/>
                </a:solidFill>
                <a:latin typeface="Times" pitchFamily="-44" charset="0"/>
              </a:rPr>
              <a:t>y = 3</a:t>
            </a:r>
            <a:endParaRPr lang="en-US" sz="2400" smtClean="0">
              <a:solidFill>
                <a:prstClr val="black"/>
              </a:solidFill>
              <a:latin typeface="Times" pitchFamily="-44" charset="0"/>
            </a:endParaRPr>
          </a:p>
        </p:txBody>
      </p:sp>
      <p:sp>
        <p:nvSpPr>
          <p:cNvPr id="57358" name="Line 14"/>
          <p:cNvSpPr>
            <a:spLocks noChangeShapeType="1"/>
          </p:cNvSpPr>
          <p:nvPr/>
        </p:nvSpPr>
        <p:spPr bwMode="auto">
          <a:xfrm>
            <a:off x="4038600" y="4495800"/>
            <a:ext cx="0" cy="152400"/>
          </a:xfrm>
          <a:prstGeom prst="line">
            <a:avLst/>
          </a:prstGeom>
          <a:noFill/>
          <a:ln w="63500">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7359" name="Line 15"/>
          <p:cNvSpPr>
            <a:spLocks noChangeShapeType="1"/>
          </p:cNvSpPr>
          <p:nvPr/>
        </p:nvSpPr>
        <p:spPr bwMode="auto">
          <a:xfrm>
            <a:off x="4419600" y="4495800"/>
            <a:ext cx="0" cy="152400"/>
          </a:xfrm>
          <a:prstGeom prst="line">
            <a:avLst/>
          </a:prstGeom>
          <a:noFill/>
          <a:ln w="63500">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7360" name="Line 16"/>
          <p:cNvSpPr>
            <a:spLocks noChangeShapeType="1"/>
          </p:cNvSpPr>
          <p:nvPr/>
        </p:nvSpPr>
        <p:spPr bwMode="auto">
          <a:xfrm>
            <a:off x="4800600" y="4495800"/>
            <a:ext cx="0" cy="152400"/>
          </a:xfrm>
          <a:prstGeom prst="line">
            <a:avLst/>
          </a:prstGeom>
          <a:noFill/>
          <a:ln w="63500">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7361" name="Line 17"/>
          <p:cNvSpPr>
            <a:spLocks noChangeShapeType="1"/>
          </p:cNvSpPr>
          <p:nvPr/>
        </p:nvSpPr>
        <p:spPr bwMode="auto">
          <a:xfrm>
            <a:off x="2438400" y="4495800"/>
            <a:ext cx="0" cy="152400"/>
          </a:xfrm>
          <a:prstGeom prst="line">
            <a:avLst/>
          </a:prstGeom>
          <a:noFill/>
          <a:ln w="63500">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7362" name="Line 18"/>
          <p:cNvSpPr>
            <a:spLocks noChangeShapeType="1"/>
          </p:cNvSpPr>
          <p:nvPr/>
        </p:nvSpPr>
        <p:spPr bwMode="auto">
          <a:xfrm>
            <a:off x="2819400" y="4495800"/>
            <a:ext cx="0" cy="152400"/>
          </a:xfrm>
          <a:prstGeom prst="line">
            <a:avLst/>
          </a:prstGeom>
          <a:noFill/>
          <a:ln w="63500">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57363" name="Line 19"/>
          <p:cNvSpPr>
            <a:spLocks noChangeShapeType="1"/>
          </p:cNvSpPr>
          <p:nvPr/>
        </p:nvSpPr>
        <p:spPr bwMode="auto">
          <a:xfrm>
            <a:off x="3200400" y="4495800"/>
            <a:ext cx="0" cy="152400"/>
          </a:xfrm>
          <a:prstGeom prst="line">
            <a:avLst/>
          </a:prstGeom>
          <a:noFill/>
          <a:ln w="63500">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pPr eaLnBrk="1" fontAlgn="auto" hangingPunct="1">
              <a:spcAft>
                <a:spcPts val="0"/>
              </a:spcAft>
              <a:defRPr/>
            </a:pPr>
            <a:r>
              <a:rPr lang="en-US" dirty="0" smtClean="0"/>
              <a:t>SLOPE =</a:t>
            </a:r>
          </a:p>
        </p:txBody>
      </p:sp>
      <p:sp>
        <p:nvSpPr>
          <p:cNvPr id="1028" name="Line 3"/>
          <p:cNvSpPr>
            <a:spLocks noChangeShapeType="1"/>
          </p:cNvSpPr>
          <p:nvPr/>
        </p:nvSpPr>
        <p:spPr bwMode="auto">
          <a:xfrm flipV="1">
            <a:off x="1371600" y="3048000"/>
            <a:ext cx="3124200" cy="22860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029" name="Line 4"/>
          <p:cNvSpPr>
            <a:spLocks noChangeShapeType="1"/>
          </p:cNvSpPr>
          <p:nvPr/>
        </p:nvSpPr>
        <p:spPr bwMode="auto">
          <a:xfrm>
            <a:off x="4495800" y="3048000"/>
            <a:ext cx="3276600" cy="22098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030" name="WordArt 5"/>
          <p:cNvSpPr>
            <a:spLocks noChangeArrowheads="1" noChangeShapeType="1" noTextEdit="1"/>
          </p:cNvSpPr>
          <p:nvPr/>
        </p:nvSpPr>
        <p:spPr bwMode="auto">
          <a:xfrm rot="-1157743">
            <a:off x="1600200" y="3276600"/>
            <a:ext cx="1625600" cy="855663"/>
          </a:xfrm>
          <a:prstGeom prst="rect">
            <a:avLst/>
          </a:prstGeom>
        </p:spPr>
        <p:txBody>
          <a:bodyPr wrap="none" fromWordArt="1">
            <a:prstTxWarp prst="textCascadeUp">
              <a:avLst>
                <a:gd name="adj" fmla="val 44444"/>
              </a:avLst>
            </a:prstTxWarp>
            <a:scene3d>
              <a:camera prst="legacyPerspectiveFront">
                <a:rot lat="20519992" lon="1080000" rev="0"/>
              </a:camera>
              <a:lightRig rig="legacyHarsh2" dir="b"/>
            </a:scene3d>
            <a:sp3d extrusionH="430200" prstMaterial="legacyMatte">
              <a:extrusionClr>
                <a:srgbClr val="FF6600"/>
              </a:extrusionClr>
            </a:sp3d>
          </a:bodyPr>
          <a:lstStyle/>
          <a:p>
            <a:pPr algn="ctr" eaLnBrk="0" fontAlgn="base" hangingPunct="0">
              <a:spcBef>
                <a:spcPct val="0"/>
              </a:spcBef>
              <a:spcAft>
                <a:spcPct val="0"/>
              </a:spcAft>
            </a:pPr>
            <a:r>
              <a:rPr lang="en-US" sz="3600" kern="10" smtClean="0">
                <a:ln w="9525">
                  <a:round/>
                  <a:headEnd/>
                  <a:tailEnd/>
                </a:ln>
                <a:gradFill rotWithShape="1">
                  <a:gsLst>
                    <a:gs pos="0">
                      <a:srgbClr val="FFE701"/>
                    </a:gs>
                    <a:gs pos="100000">
                      <a:srgbClr val="FE3E02"/>
                    </a:gs>
                  </a:gsLst>
                  <a:lin ang="6540000" scaled="1"/>
                </a:gradFill>
                <a:latin typeface="Impact"/>
              </a:rPr>
              <a:t>POSITIVE-UP</a:t>
            </a:r>
          </a:p>
        </p:txBody>
      </p:sp>
      <p:sp>
        <p:nvSpPr>
          <p:cNvPr id="1031" name="WordArt 7"/>
          <p:cNvSpPr>
            <a:spLocks noChangeArrowheads="1" noChangeShapeType="1" noTextEdit="1"/>
          </p:cNvSpPr>
          <p:nvPr/>
        </p:nvSpPr>
        <p:spPr bwMode="auto">
          <a:xfrm rot="2861540">
            <a:off x="5155406" y="3164682"/>
            <a:ext cx="2333625" cy="855662"/>
          </a:xfrm>
          <a:prstGeom prst="rect">
            <a:avLst/>
          </a:prstGeom>
        </p:spPr>
        <p:txBody>
          <a:bodyPr wrap="none" fromWordArt="1">
            <a:prstTxWarp prst="textCascadeUp">
              <a:avLst>
                <a:gd name="adj" fmla="val 44444"/>
              </a:avLst>
            </a:prstTxWarp>
            <a:scene3d>
              <a:camera prst="legacyPerspectiveFront">
                <a:rot lat="20519992" lon="1080000" rev="0"/>
              </a:camera>
              <a:lightRig rig="legacyHarsh2" dir="b"/>
            </a:scene3d>
            <a:sp3d extrusionH="430200" prstMaterial="legacyMatte">
              <a:extrusionClr>
                <a:srgbClr val="FF6600"/>
              </a:extrusionClr>
            </a:sp3d>
          </a:bodyPr>
          <a:lstStyle/>
          <a:p>
            <a:pPr algn="ctr" eaLnBrk="0" fontAlgn="base" hangingPunct="0">
              <a:spcBef>
                <a:spcPct val="0"/>
              </a:spcBef>
              <a:spcAft>
                <a:spcPct val="0"/>
              </a:spcAft>
            </a:pPr>
            <a:r>
              <a:rPr lang="en-US" sz="3600" kern="10" smtClean="0">
                <a:ln w="9525">
                  <a:round/>
                  <a:headEnd/>
                  <a:tailEnd/>
                </a:ln>
                <a:gradFill rotWithShape="1">
                  <a:gsLst>
                    <a:gs pos="0">
                      <a:srgbClr val="FFE701"/>
                    </a:gs>
                    <a:gs pos="100000">
                      <a:srgbClr val="FE3E02"/>
                    </a:gs>
                  </a:gsLst>
                  <a:lin ang="2520000" scaled="1"/>
                </a:gradFill>
                <a:latin typeface="Impact"/>
              </a:rPr>
              <a:t>NEGATIVE-DOWN</a:t>
            </a:r>
          </a:p>
        </p:txBody>
      </p:sp>
      <p:sp>
        <p:nvSpPr>
          <p:cNvPr id="1032" name="Text Box 8"/>
          <p:cNvSpPr txBox="1">
            <a:spLocks noChangeArrowheads="1"/>
          </p:cNvSpPr>
          <p:nvPr/>
        </p:nvSpPr>
        <p:spPr bwMode="auto">
          <a:xfrm>
            <a:off x="2438400" y="5334000"/>
            <a:ext cx="4648200" cy="1004888"/>
          </a:xfrm>
          <a:prstGeom prst="rect">
            <a:avLst/>
          </a:prstGeom>
          <a:noFill/>
          <a:ln w="9525">
            <a:noFill/>
            <a:miter lim="800000"/>
            <a:headEnd/>
            <a:tailEnd/>
          </a:ln>
        </p:spPr>
        <p:txBody>
          <a:bodyPr>
            <a:spAutoFit/>
          </a:bodyPr>
          <a:lstStyle/>
          <a:p>
            <a:pPr eaLnBrk="0" fontAlgn="base" hangingPunct="0">
              <a:spcBef>
                <a:spcPct val="50000"/>
              </a:spcBef>
              <a:spcAft>
                <a:spcPct val="0"/>
              </a:spcAft>
            </a:pPr>
            <a:r>
              <a:rPr lang="en-US" sz="2400" smtClean="0">
                <a:solidFill>
                  <a:prstClr val="black"/>
                </a:solidFill>
                <a:latin typeface="Times" pitchFamily="-44" charset="0"/>
              </a:rPr>
              <a:t>Slope is a measure of STEEPNESS</a:t>
            </a:r>
          </a:p>
          <a:p>
            <a:pPr eaLnBrk="0" fontAlgn="base" hangingPunct="0">
              <a:spcBef>
                <a:spcPct val="50000"/>
              </a:spcBef>
              <a:spcAft>
                <a:spcPct val="0"/>
              </a:spcAft>
            </a:pPr>
            <a:endParaRPr lang="en-US" sz="2400" smtClean="0">
              <a:solidFill>
                <a:prstClr val="black"/>
              </a:solidFill>
              <a:latin typeface="Times" pitchFamily="-44" charset="0"/>
            </a:endParaRPr>
          </a:p>
        </p:txBody>
      </p:sp>
      <p:graphicFrame>
        <p:nvGraphicFramePr>
          <p:cNvPr id="1026" name="Object 9"/>
          <p:cNvGraphicFramePr>
            <a:graphicFrameLocks noChangeAspect="1"/>
          </p:cNvGraphicFramePr>
          <p:nvPr/>
        </p:nvGraphicFramePr>
        <p:xfrm>
          <a:off x="2743200" y="304800"/>
          <a:ext cx="1447800" cy="958850"/>
        </p:xfrm>
        <a:graphic>
          <a:graphicData uri="http://schemas.openxmlformats.org/presentationml/2006/ole">
            <p:oleObj spid="_x0000_s125954" name="Equation" r:id="rId3" imgW="393700" imgH="355600" progId="Equation.3">
              <p:embed/>
            </p:oleObj>
          </a:graphicData>
        </a:graphic>
      </p:graphicFrame>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normAutofit fontScale="90000"/>
          </a:bodyPr>
          <a:lstStyle/>
          <a:p>
            <a:pPr eaLnBrk="1" fontAlgn="auto" hangingPunct="1">
              <a:spcAft>
                <a:spcPts val="0"/>
              </a:spcAft>
              <a:defRPr/>
            </a:pPr>
            <a:r>
              <a:rPr lang="en-US" dirty="0" smtClean="0"/>
              <a:t>The Symbol for</a:t>
            </a:r>
            <a:br>
              <a:rPr lang="en-US" dirty="0" smtClean="0"/>
            </a:br>
            <a:r>
              <a:rPr lang="en-US" dirty="0" smtClean="0"/>
              <a:t>SLOPE = m</a:t>
            </a:r>
          </a:p>
        </p:txBody>
      </p:sp>
      <p:sp>
        <p:nvSpPr>
          <p:cNvPr id="62467" name="Line 3"/>
          <p:cNvSpPr>
            <a:spLocks noChangeShapeType="1"/>
          </p:cNvSpPr>
          <p:nvPr/>
        </p:nvSpPr>
        <p:spPr bwMode="auto">
          <a:xfrm flipV="1">
            <a:off x="1371600" y="3048000"/>
            <a:ext cx="3124200" cy="22860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62468" name="Line 4"/>
          <p:cNvSpPr>
            <a:spLocks noChangeShapeType="1"/>
          </p:cNvSpPr>
          <p:nvPr/>
        </p:nvSpPr>
        <p:spPr bwMode="auto">
          <a:xfrm>
            <a:off x="4495800" y="3048000"/>
            <a:ext cx="3276600" cy="22098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62469" name="WordArt 5"/>
          <p:cNvSpPr>
            <a:spLocks noChangeArrowheads="1" noChangeShapeType="1" noTextEdit="1"/>
          </p:cNvSpPr>
          <p:nvPr/>
        </p:nvSpPr>
        <p:spPr bwMode="auto">
          <a:xfrm rot="-1157743">
            <a:off x="1495425" y="2665413"/>
            <a:ext cx="2071688" cy="1408112"/>
          </a:xfrm>
          <a:prstGeom prst="rect">
            <a:avLst/>
          </a:prstGeom>
        </p:spPr>
        <p:txBody>
          <a:bodyPr wrap="none" fromWordArt="1">
            <a:prstTxWarp prst="textCascadeUp">
              <a:avLst>
                <a:gd name="adj" fmla="val 44444"/>
              </a:avLst>
            </a:prstTxWarp>
            <a:scene3d>
              <a:camera prst="legacyPerspectiveFront">
                <a:rot lat="20519992" lon="1080000" rev="0"/>
              </a:camera>
              <a:lightRig rig="legacyHarsh2" dir="b"/>
            </a:scene3d>
            <a:sp3d extrusionH="430200" prstMaterial="legacyMatte">
              <a:extrusionClr>
                <a:srgbClr val="FF6600"/>
              </a:extrusionClr>
            </a:sp3d>
          </a:bodyPr>
          <a:lstStyle/>
          <a:p>
            <a:pPr algn="ctr" eaLnBrk="0" fontAlgn="base" hangingPunct="0">
              <a:spcBef>
                <a:spcPct val="0"/>
              </a:spcBef>
              <a:spcAft>
                <a:spcPct val="0"/>
              </a:spcAft>
            </a:pPr>
            <a:r>
              <a:rPr lang="en-US" sz="3600" kern="10" smtClean="0">
                <a:ln w="9525">
                  <a:round/>
                  <a:headEnd/>
                  <a:tailEnd/>
                </a:ln>
                <a:gradFill rotWithShape="1">
                  <a:gsLst>
                    <a:gs pos="0">
                      <a:srgbClr val="FFE701"/>
                    </a:gs>
                    <a:gs pos="100000">
                      <a:srgbClr val="FE3E02"/>
                    </a:gs>
                  </a:gsLst>
                  <a:lin ang="6540000" scaled="1"/>
                </a:gradFill>
                <a:latin typeface="Impact"/>
              </a:rPr>
              <a:t>Slope is Positive</a:t>
            </a:r>
          </a:p>
        </p:txBody>
      </p:sp>
      <p:sp>
        <p:nvSpPr>
          <p:cNvPr id="62470" name="WordArt 6"/>
          <p:cNvSpPr>
            <a:spLocks noChangeArrowheads="1" noChangeShapeType="1" noTextEdit="1"/>
          </p:cNvSpPr>
          <p:nvPr/>
        </p:nvSpPr>
        <p:spPr bwMode="auto">
          <a:xfrm rot="2861540">
            <a:off x="5190331" y="3083719"/>
            <a:ext cx="2535238" cy="1041400"/>
          </a:xfrm>
          <a:prstGeom prst="rect">
            <a:avLst/>
          </a:prstGeom>
        </p:spPr>
        <p:txBody>
          <a:bodyPr wrap="none" fromWordArt="1">
            <a:prstTxWarp prst="textCascadeUp">
              <a:avLst>
                <a:gd name="adj" fmla="val 44444"/>
              </a:avLst>
            </a:prstTxWarp>
            <a:scene3d>
              <a:camera prst="legacyPerspectiveFront">
                <a:rot lat="20519992" lon="1080000" rev="0"/>
              </a:camera>
              <a:lightRig rig="legacyHarsh2" dir="b"/>
            </a:scene3d>
            <a:sp3d extrusionH="430200" prstMaterial="legacyMatte">
              <a:extrusionClr>
                <a:srgbClr val="FF6600"/>
              </a:extrusionClr>
            </a:sp3d>
          </a:bodyPr>
          <a:lstStyle/>
          <a:p>
            <a:pPr algn="ctr" eaLnBrk="0" fontAlgn="base" hangingPunct="0">
              <a:spcBef>
                <a:spcPct val="0"/>
              </a:spcBef>
              <a:spcAft>
                <a:spcPct val="0"/>
              </a:spcAft>
            </a:pPr>
            <a:r>
              <a:rPr lang="en-US" sz="3600" kern="10" smtClean="0">
                <a:ln w="9525">
                  <a:round/>
                  <a:headEnd/>
                  <a:tailEnd/>
                </a:ln>
                <a:gradFill rotWithShape="1">
                  <a:gsLst>
                    <a:gs pos="0">
                      <a:srgbClr val="FFE701"/>
                    </a:gs>
                    <a:gs pos="100000">
                      <a:srgbClr val="FE3E02"/>
                    </a:gs>
                  </a:gsLst>
                  <a:lin ang="2520000" scaled="1"/>
                </a:gradFill>
                <a:latin typeface="Impact"/>
              </a:rPr>
              <a:t>Slope is negative</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2"/>
          <p:cNvSpPr>
            <a:spLocks noGrp="1" noChangeArrowheads="1"/>
          </p:cNvSpPr>
          <p:nvPr>
            <p:ph type="title"/>
          </p:nvPr>
        </p:nvSpPr>
        <p:spPr>
          <a:xfrm>
            <a:off x="152400" y="152400"/>
            <a:ext cx="2743200" cy="1143000"/>
          </a:xfrm>
        </p:spPr>
        <p:txBody>
          <a:bodyPr/>
          <a:lstStyle/>
          <a:p>
            <a:pPr algn="ctr" eaLnBrk="1" fontAlgn="auto" hangingPunct="1">
              <a:spcAft>
                <a:spcPts val="0"/>
              </a:spcAft>
              <a:defRPr/>
            </a:pPr>
            <a:r>
              <a:rPr lang="en-US" dirty="0" smtClean="0"/>
              <a:t>SLOPE =</a:t>
            </a:r>
          </a:p>
        </p:txBody>
      </p:sp>
      <p:graphicFrame>
        <p:nvGraphicFramePr>
          <p:cNvPr id="2050" name="Object 8"/>
          <p:cNvGraphicFramePr>
            <a:graphicFrameLocks noChangeAspect="1"/>
          </p:cNvGraphicFramePr>
          <p:nvPr/>
        </p:nvGraphicFramePr>
        <p:xfrm>
          <a:off x="2819400" y="304800"/>
          <a:ext cx="1447800" cy="958850"/>
        </p:xfrm>
        <a:graphic>
          <a:graphicData uri="http://schemas.openxmlformats.org/presentationml/2006/ole">
            <p:oleObj spid="_x0000_s126978" name="Equation" r:id="rId3" imgW="393700" imgH="355600" progId="Equation.3">
              <p:embed/>
            </p:oleObj>
          </a:graphicData>
        </a:graphic>
      </p:graphicFrame>
      <p:sp>
        <p:nvSpPr>
          <p:cNvPr id="2054" name="Line 9"/>
          <p:cNvSpPr>
            <a:spLocks noChangeShapeType="1"/>
          </p:cNvSpPr>
          <p:nvPr/>
        </p:nvSpPr>
        <p:spPr bwMode="auto">
          <a:xfrm flipV="1">
            <a:off x="1752600" y="1295400"/>
            <a:ext cx="5105400" cy="24384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2055" name="Line 10"/>
          <p:cNvSpPr>
            <a:spLocks noChangeShapeType="1"/>
          </p:cNvSpPr>
          <p:nvPr/>
        </p:nvSpPr>
        <p:spPr bwMode="auto">
          <a:xfrm>
            <a:off x="5867400" y="1752600"/>
            <a:ext cx="0" cy="990600"/>
          </a:xfrm>
          <a:prstGeom prst="line">
            <a:avLst/>
          </a:prstGeom>
          <a:noFill/>
          <a:ln w="15875">
            <a:solidFill>
              <a:schemeClr val="tx1"/>
            </a:solidFill>
            <a:prstDash val="dash"/>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2056" name="Line 11"/>
          <p:cNvSpPr>
            <a:spLocks noChangeShapeType="1"/>
          </p:cNvSpPr>
          <p:nvPr/>
        </p:nvSpPr>
        <p:spPr bwMode="auto">
          <a:xfrm flipH="1">
            <a:off x="3810000" y="2743200"/>
            <a:ext cx="2057400" cy="0"/>
          </a:xfrm>
          <a:prstGeom prst="line">
            <a:avLst/>
          </a:prstGeom>
          <a:noFill/>
          <a:ln w="15875">
            <a:solidFill>
              <a:schemeClr val="tx1"/>
            </a:solidFill>
            <a:prstDash val="dash"/>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graphicFrame>
        <p:nvGraphicFramePr>
          <p:cNvPr id="2051" name="Object 12"/>
          <p:cNvGraphicFramePr>
            <a:graphicFrameLocks noChangeAspect="1"/>
          </p:cNvGraphicFramePr>
          <p:nvPr/>
        </p:nvGraphicFramePr>
        <p:xfrm>
          <a:off x="4191000" y="2895600"/>
          <a:ext cx="1308100" cy="342900"/>
        </p:xfrm>
        <a:graphic>
          <a:graphicData uri="http://schemas.openxmlformats.org/presentationml/2006/ole">
            <p:oleObj spid="_x0000_s126979" name="Equation" r:id="rId4" imgW="355600" imgH="127000" progId="Equation.3">
              <p:embed/>
            </p:oleObj>
          </a:graphicData>
        </a:graphic>
      </p:graphicFrame>
      <p:graphicFrame>
        <p:nvGraphicFramePr>
          <p:cNvPr id="2052" name="Object 13"/>
          <p:cNvGraphicFramePr>
            <a:graphicFrameLocks noChangeAspect="1"/>
          </p:cNvGraphicFramePr>
          <p:nvPr/>
        </p:nvGraphicFramePr>
        <p:xfrm>
          <a:off x="6019800" y="2057400"/>
          <a:ext cx="1354138" cy="341313"/>
        </p:xfrm>
        <a:graphic>
          <a:graphicData uri="http://schemas.openxmlformats.org/presentationml/2006/ole">
            <p:oleObj spid="_x0000_s126980" name="Equation" r:id="rId5" imgW="368300" imgH="127000" progId="Equation.3">
              <p:embed/>
            </p:oleObj>
          </a:graphicData>
        </a:graphic>
      </p:graphicFrame>
      <p:sp>
        <p:nvSpPr>
          <p:cNvPr id="2057" name="Line 15"/>
          <p:cNvSpPr>
            <a:spLocks noChangeShapeType="1"/>
          </p:cNvSpPr>
          <p:nvPr/>
        </p:nvSpPr>
        <p:spPr bwMode="auto">
          <a:xfrm flipH="1">
            <a:off x="1676400" y="3124200"/>
            <a:ext cx="2286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2058" name="Text Box 18"/>
          <p:cNvSpPr txBox="1">
            <a:spLocks noChangeArrowheads="1"/>
          </p:cNvSpPr>
          <p:nvPr/>
        </p:nvSpPr>
        <p:spPr bwMode="auto">
          <a:xfrm>
            <a:off x="3733800" y="2514600"/>
            <a:ext cx="2905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a:t>
            </a:r>
          </a:p>
        </p:txBody>
      </p:sp>
      <p:sp>
        <p:nvSpPr>
          <p:cNvPr id="2059" name="Text Box 19"/>
          <p:cNvSpPr txBox="1">
            <a:spLocks noChangeArrowheads="1"/>
          </p:cNvSpPr>
          <p:nvPr/>
        </p:nvSpPr>
        <p:spPr bwMode="auto">
          <a:xfrm>
            <a:off x="5715000" y="1600200"/>
            <a:ext cx="2905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a:t>
            </a:r>
          </a:p>
        </p:txBody>
      </p:sp>
      <p:sp>
        <p:nvSpPr>
          <p:cNvPr id="2060" name="Text Box 21"/>
          <p:cNvSpPr txBox="1">
            <a:spLocks noChangeArrowheads="1"/>
          </p:cNvSpPr>
          <p:nvPr/>
        </p:nvSpPr>
        <p:spPr bwMode="auto">
          <a:xfrm>
            <a:off x="1905000" y="4343400"/>
            <a:ext cx="6248400" cy="1311275"/>
          </a:xfrm>
          <a:prstGeom prst="rect">
            <a:avLst/>
          </a:prstGeom>
          <a:noFill/>
          <a:ln w="9525">
            <a:noFill/>
            <a:miter lim="800000"/>
            <a:headEnd/>
            <a:tailEnd/>
          </a:ln>
        </p:spPr>
        <p:txBody>
          <a:bodyPr>
            <a:spAutoFit/>
          </a:bodyPr>
          <a:lstStyle/>
          <a:p>
            <a:pPr eaLnBrk="0" fontAlgn="base" hangingPunct="0">
              <a:spcBef>
                <a:spcPct val="50000"/>
              </a:spcBef>
              <a:spcAft>
                <a:spcPct val="0"/>
              </a:spcAft>
            </a:pPr>
            <a:r>
              <a:rPr lang="en-US" sz="3200" b="1" i="1" smtClean="0">
                <a:solidFill>
                  <a:srgbClr val="800080"/>
                </a:solidFill>
                <a:latin typeface="Times" pitchFamily="-44" charset="0"/>
              </a:rPr>
              <a:t>How much does this line rise?     </a:t>
            </a:r>
          </a:p>
          <a:p>
            <a:pPr eaLnBrk="0" fontAlgn="base" hangingPunct="0">
              <a:spcBef>
                <a:spcPct val="50000"/>
              </a:spcBef>
              <a:spcAft>
                <a:spcPct val="0"/>
              </a:spcAft>
            </a:pPr>
            <a:r>
              <a:rPr lang="en-US" sz="3200" b="1" i="1" smtClean="0">
                <a:solidFill>
                  <a:srgbClr val="800080"/>
                </a:solidFill>
                <a:latin typeface="Times" pitchFamily="-44" charset="0"/>
              </a:rPr>
              <a:t>How much does it run?</a:t>
            </a:r>
            <a:endParaRPr lang="en-US" sz="2400" smtClean="0">
              <a:solidFill>
                <a:prstClr val="black"/>
              </a:solidFill>
              <a:latin typeface="Times" pitchFamily="-44" charset="0"/>
            </a:endParaRPr>
          </a:p>
        </p:txBody>
      </p:sp>
      <p:sp>
        <p:nvSpPr>
          <p:cNvPr id="2061" name="Line 23"/>
          <p:cNvSpPr>
            <a:spLocks noChangeShapeType="1"/>
          </p:cNvSpPr>
          <p:nvPr/>
        </p:nvSpPr>
        <p:spPr bwMode="auto">
          <a:xfrm flipV="1">
            <a:off x="1752600" y="1219200"/>
            <a:ext cx="0" cy="2514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2062" name="Line 24"/>
          <p:cNvSpPr>
            <a:spLocks noChangeShapeType="1"/>
          </p:cNvSpPr>
          <p:nvPr/>
        </p:nvSpPr>
        <p:spPr bwMode="auto">
          <a:xfrm>
            <a:off x="1752600" y="3733800"/>
            <a:ext cx="50292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2063" name="Text Box 26"/>
          <p:cNvSpPr txBox="1">
            <a:spLocks noChangeArrowheads="1"/>
          </p:cNvSpPr>
          <p:nvPr/>
        </p:nvSpPr>
        <p:spPr bwMode="auto">
          <a:xfrm>
            <a:off x="3048000" y="2362200"/>
            <a:ext cx="7683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(3,2)</a:t>
            </a:r>
          </a:p>
        </p:txBody>
      </p:sp>
      <p:sp>
        <p:nvSpPr>
          <p:cNvPr id="2064" name="Text Box 27"/>
          <p:cNvSpPr txBox="1">
            <a:spLocks noChangeArrowheads="1"/>
          </p:cNvSpPr>
          <p:nvPr/>
        </p:nvSpPr>
        <p:spPr bwMode="auto">
          <a:xfrm>
            <a:off x="5181600" y="1371600"/>
            <a:ext cx="7683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(6,4)</a:t>
            </a:r>
          </a:p>
        </p:txBody>
      </p:sp>
      <p:sp>
        <p:nvSpPr>
          <p:cNvPr id="2065" name="Line 29"/>
          <p:cNvSpPr>
            <a:spLocks noChangeShapeType="1"/>
          </p:cNvSpPr>
          <p:nvPr/>
        </p:nvSpPr>
        <p:spPr bwMode="auto">
          <a:xfrm>
            <a:off x="3810000" y="3581400"/>
            <a:ext cx="0" cy="228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2066" name="Line 30"/>
          <p:cNvSpPr>
            <a:spLocks noChangeShapeType="1"/>
          </p:cNvSpPr>
          <p:nvPr/>
        </p:nvSpPr>
        <p:spPr bwMode="auto">
          <a:xfrm>
            <a:off x="3140075" y="3581400"/>
            <a:ext cx="0" cy="228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2067" name="Line 31"/>
          <p:cNvSpPr>
            <a:spLocks noChangeShapeType="1"/>
          </p:cNvSpPr>
          <p:nvPr/>
        </p:nvSpPr>
        <p:spPr bwMode="auto">
          <a:xfrm>
            <a:off x="2514600" y="3657600"/>
            <a:ext cx="0" cy="228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2068" name="Line 32"/>
          <p:cNvSpPr>
            <a:spLocks noChangeShapeType="1"/>
          </p:cNvSpPr>
          <p:nvPr/>
        </p:nvSpPr>
        <p:spPr bwMode="auto">
          <a:xfrm>
            <a:off x="4495800" y="3581400"/>
            <a:ext cx="0" cy="228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2069" name="Text Box 33"/>
          <p:cNvSpPr txBox="1">
            <a:spLocks noChangeArrowheads="1"/>
          </p:cNvSpPr>
          <p:nvPr/>
        </p:nvSpPr>
        <p:spPr bwMode="auto">
          <a:xfrm>
            <a:off x="1279525" y="3717925"/>
            <a:ext cx="7683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(0,0)</a:t>
            </a:r>
          </a:p>
        </p:txBody>
      </p:sp>
      <p:sp>
        <p:nvSpPr>
          <p:cNvPr id="2070" name="Text Box 34"/>
          <p:cNvSpPr txBox="1">
            <a:spLocks noChangeArrowheads="1"/>
          </p:cNvSpPr>
          <p:nvPr/>
        </p:nvSpPr>
        <p:spPr bwMode="auto">
          <a:xfrm>
            <a:off x="2209800" y="3733800"/>
            <a:ext cx="3365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1</a:t>
            </a:r>
          </a:p>
        </p:txBody>
      </p:sp>
      <p:sp>
        <p:nvSpPr>
          <p:cNvPr id="2071" name="Text Box 38"/>
          <p:cNvSpPr txBox="1">
            <a:spLocks noChangeArrowheads="1"/>
          </p:cNvSpPr>
          <p:nvPr/>
        </p:nvSpPr>
        <p:spPr bwMode="auto">
          <a:xfrm>
            <a:off x="2971800" y="3717925"/>
            <a:ext cx="3365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2</a:t>
            </a:r>
          </a:p>
        </p:txBody>
      </p:sp>
      <p:sp>
        <p:nvSpPr>
          <p:cNvPr id="2072" name="Text Box 39"/>
          <p:cNvSpPr txBox="1">
            <a:spLocks noChangeArrowheads="1"/>
          </p:cNvSpPr>
          <p:nvPr/>
        </p:nvSpPr>
        <p:spPr bwMode="auto">
          <a:xfrm>
            <a:off x="3581400" y="3733800"/>
            <a:ext cx="3365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3</a:t>
            </a:r>
          </a:p>
        </p:txBody>
      </p:sp>
      <p:sp>
        <p:nvSpPr>
          <p:cNvPr id="2073" name="Text Box 40"/>
          <p:cNvSpPr txBox="1">
            <a:spLocks noChangeArrowheads="1"/>
          </p:cNvSpPr>
          <p:nvPr/>
        </p:nvSpPr>
        <p:spPr bwMode="auto">
          <a:xfrm>
            <a:off x="1371600" y="2895600"/>
            <a:ext cx="3365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1</a:t>
            </a:r>
          </a:p>
        </p:txBody>
      </p:sp>
      <p:sp>
        <p:nvSpPr>
          <p:cNvPr id="2074" name="Text Box 41"/>
          <p:cNvSpPr txBox="1">
            <a:spLocks noChangeArrowheads="1"/>
          </p:cNvSpPr>
          <p:nvPr/>
        </p:nvSpPr>
        <p:spPr bwMode="auto">
          <a:xfrm>
            <a:off x="1371600" y="2438400"/>
            <a:ext cx="3365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2</a:t>
            </a:r>
          </a:p>
        </p:txBody>
      </p:sp>
      <p:sp>
        <p:nvSpPr>
          <p:cNvPr id="2075" name="Text Box 42"/>
          <p:cNvSpPr txBox="1">
            <a:spLocks noChangeArrowheads="1"/>
          </p:cNvSpPr>
          <p:nvPr/>
        </p:nvSpPr>
        <p:spPr bwMode="auto">
          <a:xfrm>
            <a:off x="4343400" y="3733800"/>
            <a:ext cx="3365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4</a:t>
            </a:r>
          </a:p>
        </p:txBody>
      </p:sp>
      <p:sp>
        <p:nvSpPr>
          <p:cNvPr id="2076" name="Text Box 43"/>
          <p:cNvSpPr txBox="1">
            <a:spLocks noChangeArrowheads="1"/>
          </p:cNvSpPr>
          <p:nvPr/>
        </p:nvSpPr>
        <p:spPr bwMode="auto">
          <a:xfrm>
            <a:off x="1371600" y="1981200"/>
            <a:ext cx="3365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3</a:t>
            </a:r>
          </a:p>
        </p:txBody>
      </p:sp>
      <p:sp>
        <p:nvSpPr>
          <p:cNvPr id="2077" name="Line 44"/>
          <p:cNvSpPr>
            <a:spLocks noChangeShapeType="1"/>
          </p:cNvSpPr>
          <p:nvPr/>
        </p:nvSpPr>
        <p:spPr bwMode="auto">
          <a:xfrm>
            <a:off x="5181600" y="3581400"/>
            <a:ext cx="0" cy="228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2078" name="Text Box 45"/>
          <p:cNvSpPr txBox="1">
            <a:spLocks noChangeArrowheads="1"/>
          </p:cNvSpPr>
          <p:nvPr/>
        </p:nvSpPr>
        <p:spPr bwMode="auto">
          <a:xfrm>
            <a:off x="5029200" y="3733800"/>
            <a:ext cx="3365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5</a:t>
            </a:r>
          </a:p>
        </p:txBody>
      </p:sp>
      <p:sp>
        <p:nvSpPr>
          <p:cNvPr id="2079" name="Line 46"/>
          <p:cNvSpPr>
            <a:spLocks noChangeShapeType="1"/>
          </p:cNvSpPr>
          <p:nvPr/>
        </p:nvSpPr>
        <p:spPr bwMode="auto">
          <a:xfrm>
            <a:off x="5867400" y="3581400"/>
            <a:ext cx="0" cy="228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2080" name="Text Box 47"/>
          <p:cNvSpPr txBox="1">
            <a:spLocks noChangeArrowheads="1"/>
          </p:cNvSpPr>
          <p:nvPr/>
        </p:nvSpPr>
        <p:spPr bwMode="auto">
          <a:xfrm>
            <a:off x="5715000" y="3733800"/>
            <a:ext cx="3365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6</a:t>
            </a:r>
          </a:p>
        </p:txBody>
      </p:sp>
      <p:sp>
        <p:nvSpPr>
          <p:cNvPr id="2081" name="Text Box 48"/>
          <p:cNvSpPr txBox="1">
            <a:spLocks noChangeArrowheads="1"/>
          </p:cNvSpPr>
          <p:nvPr/>
        </p:nvSpPr>
        <p:spPr bwMode="auto">
          <a:xfrm>
            <a:off x="1371600" y="1600200"/>
            <a:ext cx="3365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4</a:t>
            </a:r>
          </a:p>
        </p:txBody>
      </p:sp>
      <p:sp>
        <p:nvSpPr>
          <p:cNvPr id="2082" name="Line 49"/>
          <p:cNvSpPr>
            <a:spLocks noChangeShapeType="1"/>
          </p:cNvSpPr>
          <p:nvPr/>
        </p:nvSpPr>
        <p:spPr bwMode="auto">
          <a:xfrm flipH="1">
            <a:off x="1676400" y="1752600"/>
            <a:ext cx="2286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2083" name="Line 50"/>
          <p:cNvSpPr>
            <a:spLocks noChangeShapeType="1"/>
          </p:cNvSpPr>
          <p:nvPr/>
        </p:nvSpPr>
        <p:spPr bwMode="auto">
          <a:xfrm flipH="1">
            <a:off x="1676400" y="2209800"/>
            <a:ext cx="2286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2084" name="Line 51"/>
          <p:cNvSpPr>
            <a:spLocks noChangeShapeType="1"/>
          </p:cNvSpPr>
          <p:nvPr/>
        </p:nvSpPr>
        <p:spPr bwMode="auto">
          <a:xfrm flipH="1">
            <a:off x="1676400" y="2667000"/>
            <a:ext cx="2286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2"/>
          <p:cNvSpPr>
            <a:spLocks noGrp="1" noChangeArrowheads="1"/>
          </p:cNvSpPr>
          <p:nvPr>
            <p:ph type="title"/>
          </p:nvPr>
        </p:nvSpPr>
        <p:spPr>
          <a:xfrm>
            <a:off x="152400" y="152400"/>
            <a:ext cx="2743200" cy="1143000"/>
          </a:xfrm>
        </p:spPr>
        <p:txBody>
          <a:bodyPr/>
          <a:lstStyle/>
          <a:p>
            <a:pPr algn="ctr" eaLnBrk="1" fontAlgn="auto" hangingPunct="1">
              <a:spcAft>
                <a:spcPts val="0"/>
              </a:spcAft>
              <a:defRPr/>
            </a:pPr>
            <a:r>
              <a:rPr lang="en-US" dirty="0" smtClean="0"/>
              <a:t>SLOPE =</a:t>
            </a:r>
          </a:p>
        </p:txBody>
      </p:sp>
      <p:graphicFrame>
        <p:nvGraphicFramePr>
          <p:cNvPr id="3074" name="Object 3"/>
          <p:cNvGraphicFramePr>
            <a:graphicFrameLocks noChangeAspect="1"/>
          </p:cNvGraphicFramePr>
          <p:nvPr/>
        </p:nvGraphicFramePr>
        <p:xfrm>
          <a:off x="2609850" y="304800"/>
          <a:ext cx="1866900" cy="958850"/>
        </p:xfrm>
        <a:graphic>
          <a:graphicData uri="http://schemas.openxmlformats.org/presentationml/2006/ole">
            <p:oleObj spid="_x0000_s128002" name="Equation" r:id="rId3" imgW="508000" imgH="355600" progId="Equation.3">
              <p:embed/>
            </p:oleObj>
          </a:graphicData>
        </a:graphic>
      </p:graphicFrame>
      <p:sp>
        <p:nvSpPr>
          <p:cNvPr id="3078" name="Line 4"/>
          <p:cNvSpPr>
            <a:spLocks noChangeShapeType="1"/>
          </p:cNvSpPr>
          <p:nvPr/>
        </p:nvSpPr>
        <p:spPr bwMode="auto">
          <a:xfrm flipV="1">
            <a:off x="1752600" y="1295400"/>
            <a:ext cx="5105400" cy="24384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3079" name="Line 5"/>
          <p:cNvSpPr>
            <a:spLocks noChangeShapeType="1"/>
          </p:cNvSpPr>
          <p:nvPr/>
        </p:nvSpPr>
        <p:spPr bwMode="auto">
          <a:xfrm>
            <a:off x="5867400" y="1752600"/>
            <a:ext cx="46038" cy="990600"/>
          </a:xfrm>
          <a:prstGeom prst="line">
            <a:avLst/>
          </a:prstGeom>
          <a:noFill/>
          <a:ln w="15875">
            <a:solidFill>
              <a:schemeClr val="tx1"/>
            </a:solidFill>
            <a:prstDash val="dash"/>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3080" name="Line 6"/>
          <p:cNvSpPr>
            <a:spLocks noChangeShapeType="1"/>
          </p:cNvSpPr>
          <p:nvPr/>
        </p:nvSpPr>
        <p:spPr bwMode="auto">
          <a:xfrm flipH="1">
            <a:off x="3810000" y="2743200"/>
            <a:ext cx="2133600" cy="0"/>
          </a:xfrm>
          <a:prstGeom prst="line">
            <a:avLst/>
          </a:prstGeom>
          <a:noFill/>
          <a:ln w="15875">
            <a:solidFill>
              <a:schemeClr val="tx1"/>
            </a:solidFill>
            <a:prstDash val="dash"/>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3081" name="Line 9"/>
          <p:cNvSpPr>
            <a:spLocks noChangeShapeType="1"/>
          </p:cNvSpPr>
          <p:nvPr/>
        </p:nvSpPr>
        <p:spPr bwMode="auto">
          <a:xfrm flipH="1">
            <a:off x="1676400" y="3124200"/>
            <a:ext cx="2286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3082" name="Text Box 10"/>
          <p:cNvSpPr txBox="1">
            <a:spLocks noChangeArrowheads="1"/>
          </p:cNvSpPr>
          <p:nvPr/>
        </p:nvSpPr>
        <p:spPr bwMode="auto">
          <a:xfrm>
            <a:off x="3733800" y="2514600"/>
            <a:ext cx="2905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a:t>
            </a:r>
          </a:p>
        </p:txBody>
      </p:sp>
      <p:sp>
        <p:nvSpPr>
          <p:cNvPr id="3083" name="Text Box 11"/>
          <p:cNvSpPr txBox="1">
            <a:spLocks noChangeArrowheads="1"/>
          </p:cNvSpPr>
          <p:nvPr/>
        </p:nvSpPr>
        <p:spPr bwMode="auto">
          <a:xfrm>
            <a:off x="5715000" y="1600200"/>
            <a:ext cx="2905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a:t>
            </a:r>
          </a:p>
        </p:txBody>
      </p:sp>
      <p:sp>
        <p:nvSpPr>
          <p:cNvPr id="3084" name="Text Box 12"/>
          <p:cNvSpPr txBox="1">
            <a:spLocks noChangeArrowheads="1"/>
          </p:cNvSpPr>
          <p:nvPr/>
        </p:nvSpPr>
        <p:spPr bwMode="auto">
          <a:xfrm>
            <a:off x="1524000" y="5257800"/>
            <a:ext cx="6248400" cy="1311275"/>
          </a:xfrm>
          <a:prstGeom prst="rect">
            <a:avLst/>
          </a:prstGeom>
          <a:noFill/>
          <a:ln w="9525">
            <a:noFill/>
            <a:miter lim="800000"/>
            <a:headEnd/>
            <a:tailEnd/>
          </a:ln>
        </p:spPr>
        <p:txBody>
          <a:bodyPr>
            <a:spAutoFit/>
          </a:bodyPr>
          <a:lstStyle/>
          <a:p>
            <a:pPr eaLnBrk="0" fontAlgn="base" hangingPunct="0">
              <a:spcBef>
                <a:spcPct val="50000"/>
              </a:spcBef>
              <a:spcAft>
                <a:spcPct val="0"/>
              </a:spcAft>
            </a:pPr>
            <a:r>
              <a:rPr lang="en-US" sz="3200" b="1" i="1" smtClean="0">
                <a:solidFill>
                  <a:srgbClr val="800080"/>
                </a:solidFill>
                <a:latin typeface="Times" pitchFamily="-44" charset="0"/>
              </a:rPr>
              <a:t>How much does this line rise?     </a:t>
            </a:r>
          </a:p>
          <a:p>
            <a:pPr eaLnBrk="0" fontAlgn="base" hangingPunct="0">
              <a:spcBef>
                <a:spcPct val="50000"/>
              </a:spcBef>
              <a:spcAft>
                <a:spcPct val="0"/>
              </a:spcAft>
            </a:pPr>
            <a:r>
              <a:rPr lang="en-US" sz="3200" b="1" i="1" smtClean="0">
                <a:solidFill>
                  <a:srgbClr val="800080"/>
                </a:solidFill>
                <a:latin typeface="Times" pitchFamily="-44" charset="0"/>
              </a:rPr>
              <a:t>How much does it run?</a:t>
            </a:r>
            <a:endParaRPr lang="en-US" sz="2400" smtClean="0">
              <a:solidFill>
                <a:prstClr val="black"/>
              </a:solidFill>
              <a:latin typeface="Times" pitchFamily="-44" charset="0"/>
            </a:endParaRPr>
          </a:p>
        </p:txBody>
      </p:sp>
      <p:sp>
        <p:nvSpPr>
          <p:cNvPr id="3085" name="Line 13"/>
          <p:cNvSpPr>
            <a:spLocks noChangeShapeType="1"/>
          </p:cNvSpPr>
          <p:nvPr/>
        </p:nvSpPr>
        <p:spPr bwMode="auto">
          <a:xfrm flipV="1">
            <a:off x="1752600" y="1219200"/>
            <a:ext cx="0" cy="2514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3086" name="Line 14"/>
          <p:cNvSpPr>
            <a:spLocks noChangeShapeType="1"/>
          </p:cNvSpPr>
          <p:nvPr/>
        </p:nvSpPr>
        <p:spPr bwMode="auto">
          <a:xfrm>
            <a:off x="1752600" y="3733800"/>
            <a:ext cx="50292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3087" name="Text Box 15"/>
          <p:cNvSpPr txBox="1">
            <a:spLocks noChangeArrowheads="1"/>
          </p:cNvSpPr>
          <p:nvPr/>
        </p:nvSpPr>
        <p:spPr bwMode="auto">
          <a:xfrm>
            <a:off x="2803525" y="2346325"/>
            <a:ext cx="7683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(3,2)</a:t>
            </a:r>
          </a:p>
        </p:txBody>
      </p:sp>
      <p:sp>
        <p:nvSpPr>
          <p:cNvPr id="3088" name="Text Box 16"/>
          <p:cNvSpPr txBox="1">
            <a:spLocks noChangeArrowheads="1"/>
          </p:cNvSpPr>
          <p:nvPr/>
        </p:nvSpPr>
        <p:spPr bwMode="auto">
          <a:xfrm>
            <a:off x="5334000" y="1219200"/>
            <a:ext cx="7683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(6,4)</a:t>
            </a:r>
          </a:p>
        </p:txBody>
      </p:sp>
      <p:sp>
        <p:nvSpPr>
          <p:cNvPr id="3089" name="Line 17"/>
          <p:cNvSpPr>
            <a:spLocks noChangeShapeType="1"/>
          </p:cNvSpPr>
          <p:nvPr/>
        </p:nvSpPr>
        <p:spPr bwMode="auto">
          <a:xfrm>
            <a:off x="3810000" y="3581400"/>
            <a:ext cx="0" cy="228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3090" name="Line 18"/>
          <p:cNvSpPr>
            <a:spLocks noChangeShapeType="1"/>
          </p:cNvSpPr>
          <p:nvPr/>
        </p:nvSpPr>
        <p:spPr bwMode="auto">
          <a:xfrm>
            <a:off x="3140075" y="3581400"/>
            <a:ext cx="0" cy="228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3091" name="Line 19"/>
          <p:cNvSpPr>
            <a:spLocks noChangeShapeType="1"/>
          </p:cNvSpPr>
          <p:nvPr/>
        </p:nvSpPr>
        <p:spPr bwMode="auto">
          <a:xfrm>
            <a:off x="2514600" y="3657600"/>
            <a:ext cx="0" cy="228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3092" name="Line 20"/>
          <p:cNvSpPr>
            <a:spLocks noChangeShapeType="1"/>
          </p:cNvSpPr>
          <p:nvPr/>
        </p:nvSpPr>
        <p:spPr bwMode="auto">
          <a:xfrm>
            <a:off x="4495800" y="3581400"/>
            <a:ext cx="0" cy="228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3093" name="Text Box 21"/>
          <p:cNvSpPr txBox="1">
            <a:spLocks noChangeArrowheads="1"/>
          </p:cNvSpPr>
          <p:nvPr/>
        </p:nvSpPr>
        <p:spPr bwMode="auto">
          <a:xfrm>
            <a:off x="1279525" y="3717925"/>
            <a:ext cx="7683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(0,0)</a:t>
            </a:r>
          </a:p>
        </p:txBody>
      </p:sp>
      <p:sp>
        <p:nvSpPr>
          <p:cNvPr id="3094" name="Text Box 22"/>
          <p:cNvSpPr txBox="1">
            <a:spLocks noChangeArrowheads="1"/>
          </p:cNvSpPr>
          <p:nvPr/>
        </p:nvSpPr>
        <p:spPr bwMode="auto">
          <a:xfrm>
            <a:off x="2209800" y="3733800"/>
            <a:ext cx="3365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1</a:t>
            </a:r>
          </a:p>
        </p:txBody>
      </p:sp>
      <p:sp>
        <p:nvSpPr>
          <p:cNvPr id="3095" name="Text Box 23"/>
          <p:cNvSpPr txBox="1">
            <a:spLocks noChangeArrowheads="1"/>
          </p:cNvSpPr>
          <p:nvPr/>
        </p:nvSpPr>
        <p:spPr bwMode="auto">
          <a:xfrm>
            <a:off x="2971800" y="3717925"/>
            <a:ext cx="3365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2</a:t>
            </a:r>
          </a:p>
        </p:txBody>
      </p:sp>
      <p:sp>
        <p:nvSpPr>
          <p:cNvPr id="3096" name="Text Box 24"/>
          <p:cNvSpPr txBox="1">
            <a:spLocks noChangeArrowheads="1"/>
          </p:cNvSpPr>
          <p:nvPr/>
        </p:nvSpPr>
        <p:spPr bwMode="auto">
          <a:xfrm>
            <a:off x="3581400" y="3733800"/>
            <a:ext cx="3365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3</a:t>
            </a:r>
          </a:p>
        </p:txBody>
      </p:sp>
      <p:sp>
        <p:nvSpPr>
          <p:cNvPr id="3097" name="Text Box 25"/>
          <p:cNvSpPr txBox="1">
            <a:spLocks noChangeArrowheads="1"/>
          </p:cNvSpPr>
          <p:nvPr/>
        </p:nvSpPr>
        <p:spPr bwMode="auto">
          <a:xfrm>
            <a:off x="1371600" y="2895600"/>
            <a:ext cx="3365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1</a:t>
            </a:r>
          </a:p>
        </p:txBody>
      </p:sp>
      <p:sp>
        <p:nvSpPr>
          <p:cNvPr id="3098" name="Text Box 26"/>
          <p:cNvSpPr txBox="1">
            <a:spLocks noChangeArrowheads="1"/>
          </p:cNvSpPr>
          <p:nvPr/>
        </p:nvSpPr>
        <p:spPr bwMode="auto">
          <a:xfrm>
            <a:off x="1371600" y="2438400"/>
            <a:ext cx="3365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2</a:t>
            </a:r>
          </a:p>
        </p:txBody>
      </p:sp>
      <p:sp>
        <p:nvSpPr>
          <p:cNvPr id="3099" name="Text Box 27"/>
          <p:cNvSpPr txBox="1">
            <a:spLocks noChangeArrowheads="1"/>
          </p:cNvSpPr>
          <p:nvPr/>
        </p:nvSpPr>
        <p:spPr bwMode="auto">
          <a:xfrm>
            <a:off x="4343400" y="3733800"/>
            <a:ext cx="3365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4</a:t>
            </a:r>
          </a:p>
        </p:txBody>
      </p:sp>
      <p:sp>
        <p:nvSpPr>
          <p:cNvPr id="3100" name="Text Box 28"/>
          <p:cNvSpPr txBox="1">
            <a:spLocks noChangeArrowheads="1"/>
          </p:cNvSpPr>
          <p:nvPr/>
        </p:nvSpPr>
        <p:spPr bwMode="auto">
          <a:xfrm>
            <a:off x="1371600" y="1981200"/>
            <a:ext cx="3365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3</a:t>
            </a:r>
          </a:p>
        </p:txBody>
      </p:sp>
      <p:sp>
        <p:nvSpPr>
          <p:cNvPr id="3101" name="Line 29"/>
          <p:cNvSpPr>
            <a:spLocks noChangeShapeType="1"/>
          </p:cNvSpPr>
          <p:nvPr/>
        </p:nvSpPr>
        <p:spPr bwMode="auto">
          <a:xfrm>
            <a:off x="5181600" y="3581400"/>
            <a:ext cx="0" cy="228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3102" name="Text Box 30"/>
          <p:cNvSpPr txBox="1">
            <a:spLocks noChangeArrowheads="1"/>
          </p:cNvSpPr>
          <p:nvPr/>
        </p:nvSpPr>
        <p:spPr bwMode="auto">
          <a:xfrm>
            <a:off x="5029200" y="3733800"/>
            <a:ext cx="3365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5</a:t>
            </a:r>
          </a:p>
        </p:txBody>
      </p:sp>
      <p:sp>
        <p:nvSpPr>
          <p:cNvPr id="3103" name="Line 31"/>
          <p:cNvSpPr>
            <a:spLocks noChangeShapeType="1"/>
          </p:cNvSpPr>
          <p:nvPr/>
        </p:nvSpPr>
        <p:spPr bwMode="auto">
          <a:xfrm>
            <a:off x="5867400" y="3581400"/>
            <a:ext cx="0" cy="228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3104" name="Text Box 32"/>
          <p:cNvSpPr txBox="1">
            <a:spLocks noChangeArrowheads="1"/>
          </p:cNvSpPr>
          <p:nvPr/>
        </p:nvSpPr>
        <p:spPr bwMode="auto">
          <a:xfrm>
            <a:off x="5715000" y="3733800"/>
            <a:ext cx="3365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6</a:t>
            </a:r>
          </a:p>
        </p:txBody>
      </p:sp>
      <p:sp>
        <p:nvSpPr>
          <p:cNvPr id="3105" name="Text Box 33"/>
          <p:cNvSpPr txBox="1">
            <a:spLocks noChangeArrowheads="1"/>
          </p:cNvSpPr>
          <p:nvPr/>
        </p:nvSpPr>
        <p:spPr bwMode="auto">
          <a:xfrm>
            <a:off x="1371600" y="1600200"/>
            <a:ext cx="3365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4</a:t>
            </a:r>
          </a:p>
        </p:txBody>
      </p:sp>
      <p:sp>
        <p:nvSpPr>
          <p:cNvPr id="3106" name="Line 34"/>
          <p:cNvSpPr>
            <a:spLocks noChangeShapeType="1"/>
          </p:cNvSpPr>
          <p:nvPr/>
        </p:nvSpPr>
        <p:spPr bwMode="auto">
          <a:xfrm flipH="1">
            <a:off x="1676400" y="1752600"/>
            <a:ext cx="2286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3107" name="Line 35"/>
          <p:cNvSpPr>
            <a:spLocks noChangeShapeType="1"/>
          </p:cNvSpPr>
          <p:nvPr/>
        </p:nvSpPr>
        <p:spPr bwMode="auto">
          <a:xfrm flipH="1">
            <a:off x="1676400" y="2209800"/>
            <a:ext cx="2286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3108" name="Line 36"/>
          <p:cNvSpPr>
            <a:spLocks noChangeShapeType="1"/>
          </p:cNvSpPr>
          <p:nvPr/>
        </p:nvSpPr>
        <p:spPr bwMode="auto">
          <a:xfrm flipH="1">
            <a:off x="1676400" y="2667000"/>
            <a:ext cx="2286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graphicFrame>
        <p:nvGraphicFramePr>
          <p:cNvPr id="3075" name="Object 37"/>
          <p:cNvGraphicFramePr>
            <a:graphicFrameLocks noChangeAspect="1"/>
          </p:cNvGraphicFramePr>
          <p:nvPr/>
        </p:nvGraphicFramePr>
        <p:xfrm>
          <a:off x="4114800" y="2971800"/>
          <a:ext cx="2149475" cy="342900"/>
        </p:xfrm>
        <a:graphic>
          <a:graphicData uri="http://schemas.openxmlformats.org/presentationml/2006/ole">
            <p:oleObj spid="_x0000_s128003" name="Equation" r:id="rId4" imgW="584200" imgH="127000" progId="Equation.3">
              <p:embed/>
            </p:oleObj>
          </a:graphicData>
        </a:graphic>
      </p:graphicFrame>
      <p:graphicFrame>
        <p:nvGraphicFramePr>
          <p:cNvPr id="3076" name="Object 38"/>
          <p:cNvGraphicFramePr>
            <a:graphicFrameLocks noChangeAspect="1"/>
          </p:cNvGraphicFramePr>
          <p:nvPr/>
        </p:nvGraphicFramePr>
        <p:xfrm>
          <a:off x="6096000" y="2057400"/>
          <a:ext cx="2195513" cy="341313"/>
        </p:xfrm>
        <a:graphic>
          <a:graphicData uri="http://schemas.openxmlformats.org/presentationml/2006/ole">
            <p:oleObj spid="_x0000_s128004" name="Equation" r:id="rId5" imgW="596900" imgH="127000" progId="Equation.3">
              <p:embed/>
            </p:oleObj>
          </a:graphicData>
        </a:graphic>
      </p:graphicFrame>
      <p:sp>
        <p:nvSpPr>
          <p:cNvPr id="3109" name="WordArt 39"/>
          <p:cNvSpPr>
            <a:spLocks noChangeArrowheads="1" noChangeShapeType="1" noTextEdit="1"/>
          </p:cNvSpPr>
          <p:nvPr/>
        </p:nvSpPr>
        <p:spPr bwMode="auto">
          <a:xfrm>
            <a:off x="6934200" y="5257800"/>
            <a:ext cx="228600" cy="558800"/>
          </a:xfrm>
          <a:prstGeom prst="rect">
            <a:avLst/>
          </a:prstGeom>
        </p:spPr>
        <p:txBody>
          <a:bodyPr wrap="none" fromWordArt="1">
            <a:prstTxWarp prst="textPlain">
              <a:avLst>
                <a:gd name="adj" fmla="val 50000"/>
              </a:avLst>
            </a:prstTxWarp>
          </a:bodyPr>
          <a:lstStyle/>
          <a:p>
            <a:pPr algn="ctr" eaLnBrk="0" fontAlgn="base" hangingPunct="0">
              <a:spcBef>
                <a:spcPct val="0"/>
              </a:spcBef>
              <a:spcAft>
                <a:spcPct val="0"/>
              </a:spcAft>
            </a:pPr>
            <a:r>
              <a:rPr lang="en-US" sz="3600" kern="10" smtClean="0">
                <a:ln w="19050">
                  <a:solidFill>
                    <a:srgbClr val="99CCFF"/>
                  </a:solidFill>
                  <a:round/>
                  <a:headEnd/>
                  <a:tailEnd/>
                </a:ln>
                <a:solidFill>
                  <a:srgbClr val="0066CC"/>
                </a:solidFill>
                <a:effectLst>
                  <a:outerShdw dist="35921" dir="2700000" algn="ctr" rotWithShape="0">
                    <a:srgbClr val="990000"/>
                  </a:outerShdw>
                </a:effectLst>
                <a:latin typeface="Impact"/>
              </a:rPr>
              <a:t>2</a:t>
            </a:r>
          </a:p>
        </p:txBody>
      </p:sp>
      <p:sp>
        <p:nvSpPr>
          <p:cNvPr id="3110" name="WordArt 40"/>
          <p:cNvSpPr>
            <a:spLocks noChangeArrowheads="1" noChangeShapeType="1" noTextEdit="1"/>
          </p:cNvSpPr>
          <p:nvPr/>
        </p:nvSpPr>
        <p:spPr bwMode="auto">
          <a:xfrm>
            <a:off x="5791200" y="5943600"/>
            <a:ext cx="228600" cy="558800"/>
          </a:xfrm>
          <a:prstGeom prst="rect">
            <a:avLst/>
          </a:prstGeom>
        </p:spPr>
        <p:txBody>
          <a:bodyPr wrap="none" fromWordArt="1">
            <a:prstTxWarp prst="textPlain">
              <a:avLst>
                <a:gd name="adj" fmla="val 50000"/>
              </a:avLst>
            </a:prstTxWarp>
          </a:bodyPr>
          <a:lstStyle/>
          <a:p>
            <a:pPr algn="ctr" eaLnBrk="0" fontAlgn="base" hangingPunct="0">
              <a:spcBef>
                <a:spcPct val="0"/>
              </a:spcBef>
              <a:spcAft>
                <a:spcPct val="0"/>
              </a:spcAft>
            </a:pPr>
            <a:r>
              <a:rPr lang="en-US" sz="3600" kern="10" smtClean="0">
                <a:ln w="19050">
                  <a:solidFill>
                    <a:srgbClr val="99CCFF"/>
                  </a:solidFill>
                  <a:round/>
                  <a:headEnd/>
                  <a:tailEnd/>
                </a:ln>
                <a:solidFill>
                  <a:srgbClr val="0066CC"/>
                </a:solidFill>
                <a:effectLst>
                  <a:outerShdw dist="35921" dir="2700000" algn="ctr" rotWithShape="0">
                    <a:srgbClr val="990000"/>
                  </a:outerShdw>
                </a:effectLst>
                <a:latin typeface="Impact"/>
              </a:rPr>
              <a:t>3</a:t>
            </a:r>
          </a:p>
        </p:txBody>
      </p:sp>
      <p:sp>
        <p:nvSpPr>
          <p:cNvPr id="3111" name="WordArt 41"/>
          <p:cNvSpPr>
            <a:spLocks noChangeArrowheads="1" noChangeShapeType="1" noTextEdit="1"/>
          </p:cNvSpPr>
          <p:nvPr/>
        </p:nvSpPr>
        <p:spPr bwMode="auto">
          <a:xfrm>
            <a:off x="4953000" y="990600"/>
            <a:ext cx="228600" cy="558800"/>
          </a:xfrm>
          <a:prstGeom prst="rect">
            <a:avLst/>
          </a:prstGeom>
        </p:spPr>
        <p:txBody>
          <a:bodyPr wrap="none" fromWordArt="1">
            <a:prstTxWarp prst="textPlain">
              <a:avLst>
                <a:gd name="adj" fmla="val 50000"/>
              </a:avLst>
            </a:prstTxWarp>
          </a:bodyPr>
          <a:lstStyle/>
          <a:p>
            <a:pPr algn="ctr" eaLnBrk="0" fontAlgn="base" hangingPunct="0">
              <a:spcBef>
                <a:spcPct val="0"/>
              </a:spcBef>
              <a:spcAft>
                <a:spcPct val="0"/>
              </a:spcAft>
            </a:pPr>
            <a:r>
              <a:rPr lang="en-US" sz="3600" kern="10" smtClean="0">
                <a:ln w="19050">
                  <a:solidFill>
                    <a:srgbClr val="99CCFF"/>
                  </a:solidFill>
                  <a:round/>
                  <a:headEnd/>
                  <a:tailEnd/>
                </a:ln>
                <a:solidFill>
                  <a:srgbClr val="0066CC"/>
                </a:solidFill>
                <a:effectLst>
                  <a:outerShdw dist="35921" dir="2700000" algn="ctr" rotWithShape="0">
                    <a:srgbClr val="990000"/>
                  </a:outerShdw>
                </a:effectLst>
                <a:latin typeface="Impact"/>
              </a:rPr>
              <a:t>3</a:t>
            </a:r>
          </a:p>
        </p:txBody>
      </p:sp>
      <p:sp>
        <p:nvSpPr>
          <p:cNvPr id="3112" name="WordArt 42"/>
          <p:cNvSpPr>
            <a:spLocks noChangeArrowheads="1" noChangeShapeType="1" noTextEdit="1"/>
          </p:cNvSpPr>
          <p:nvPr/>
        </p:nvSpPr>
        <p:spPr bwMode="auto">
          <a:xfrm>
            <a:off x="4953000" y="228600"/>
            <a:ext cx="228600" cy="558800"/>
          </a:xfrm>
          <a:prstGeom prst="rect">
            <a:avLst/>
          </a:prstGeom>
        </p:spPr>
        <p:txBody>
          <a:bodyPr wrap="none" fromWordArt="1">
            <a:prstTxWarp prst="textPlain">
              <a:avLst>
                <a:gd name="adj" fmla="val 50000"/>
              </a:avLst>
            </a:prstTxWarp>
          </a:bodyPr>
          <a:lstStyle/>
          <a:p>
            <a:pPr algn="ctr" eaLnBrk="0" fontAlgn="base" hangingPunct="0">
              <a:spcBef>
                <a:spcPct val="0"/>
              </a:spcBef>
              <a:spcAft>
                <a:spcPct val="0"/>
              </a:spcAft>
            </a:pPr>
            <a:r>
              <a:rPr lang="en-US" sz="3600" kern="10" smtClean="0">
                <a:ln w="19050">
                  <a:solidFill>
                    <a:srgbClr val="99CCFF"/>
                  </a:solidFill>
                  <a:round/>
                  <a:headEnd/>
                  <a:tailEnd/>
                </a:ln>
                <a:solidFill>
                  <a:srgbClr val="0066CC"/>
                </a:solidFill>
                <a:effectLst>
                  <a:outerShdw dist="35921" dir="2700000" algn="ctr" rotWithShape="0">
                    <a:srgbClr val="990000"/>
                  </a:outerShdw>
                </a:effectLst>
                <a:latin typeface="Impact"/>
              </a:rPr>
              <a:t>2</a:t>
            </a:r>
          </a:p>
        </p:txBody>
      </p:sp>
      <p:sp>
        <p:nvSpPr>
          <p:cNvPr id="3113" name="Line 43"/>
          <p:cNvSpPr>
            <a:spLocks noChangeShapeType="1"/>
          </p:cNvSpPr>
          <p:nvPr/>
        </p:nvSpPr>
        <p:spPr bwMode="auto">
          <a:xfrm>
            <a:off x="4648200" y="914400"/>
            <a:ext cx="914400" cy="0"/>
          </a:xfrm>
          <a:prstGeom prst="line">
            <a:avLst/>
          </a:prstGeom>
          <a:noFill/>
          <a:ln w="31750">
            <a:solidFill>
              <a:srgbClr val="0000FF"/>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3114" name="Line 44"/>
          <p:cNvSpPr>
            <a:spLocks noChangeShapeType="1"/>
          </p:cNvSpPr>
          <p:nvPr/>
        </p:nvSpPr>
        <p:spPr bwMode="auto">
          <a:xfrm>
            <a:off x="4495800" y="2667000"/>
            <a:ext cx="0" cy="228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3115" name="Line 45"/>
          <p:cNvSpPr>
            <a:spLocks noChangeShapeType="1"/>
          </p:cNvSpPr>
          <p:nvPr/>
        </p:nvSpPr>
        <p:spPr bwMode="auto">
          <a:xfrm>
            <a:off x="5181600" y="2667000"/>
            <a:ext cx="0" cy="228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3116" name="Line 46"/>
          <p:cNvSpPr>
            <a:spLocks noChangeShapeType="1"/>
          </p:cNvSpPr>
          <p:nvPr/>
        </p:nvSpPr>
        <p:spPr bwMode="auto">
          <a:xfrm flipH="1">
            <a:off x="5791200" y="2286000"/>
            <a:ext cx="2286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Rectangle 2"/>
          <p:cNvSpPr>
            <a:spLocks noGrp="1" noChangeArrowheads="1"/>
          </p:cNvSpPr>
          <p:nvPr>
            <p:ph type="title"/>
          </p:nvPr>
        </p:nvSpPr>
        <p:spPr>
          <a:xfrm>
            <a:off x="152400" y="152400"/>
            <a:ext cx="3429000" cy="1143000"/>
          </a:xfrm>
        </p:spPr>
        <p:txBody>
          <a:bodyPr/>
          <a:lstStyle/>
          <a:p>
            <a:pPr algn="ctr" eaLnBrk="1" fontAlgn="auto" hangingPunct="1">
              <a:spcAft>
                <a:spcPts val="0"/>
              </a:spcAft>
              <a:defRPr/>
            </a:pPr>
            <a:r>
              <a:rPr lang="en-US" dirty="0" smtClean="0"/>
              <a:t>m=SLOPE</a:t>
            </a:r>
            <a:r>
              <a:rPr lang="en-US" dirty="0" smtClean="0">
                <a:solidFill>
                  <a:schemeClr val="accent3"/>
                </a:solidFill>
              </a:rPr>
              <a:t> </a:t>
            </a:r>
            <a:r>
              <a:rPr lang="en-US" dirty="0" smtClean="0"/>
              <a:t>=</a:t>
            </a:r>
          </a:p>
        </p:txBody>
      </p:sp>
      <p:sp>
        <p:nvSpPr>
          <p:cNvPr id="4103" name="Line 4"/>
          <p:cNvSpPr>
            <a:spLocks noChangeShapeType="1"/>
          </p:cNvSpPr>
          <p:nvPr/>
        </p:nvSpPr>
        <p:spPr bwMode="auto">
          <a:xfrm flipV="1">
            <a:off x="1676400" y="2057400"/>
            <a:ext cx="5105400" cy="24384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104" name="Line 5"/>
          <p:cNvSpPr>
            <a:spLocks noChangeShapeType="1"/>
          </p:cNvSpPr>
          <p:nvPr/>
        </p:nvSpPr>
        <p:spPr bwMode="auto">
          <a:xfrm>
            <a:off x="5791200" y="2514600"/>
            <a:ext cx="46038" cy="990600"/>
          </a:xfrm>
          <a:prstGeom prst="line">
            <a:avLst/>
          </a:prstGeom>
          <a:noFill/>
          <a:ln w="15875">
            <a:solidFill>
              <a:schemeClr val="tx1"/>
            </a:solidFill>
            <a:prstDash val="dash"/>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105" name="Line 6"/>
          <p:cNvSpPr>
            <a:spLocks noChangeShapeType="1"/>
          </p:cNvSpPr>
          <p:nvPr/>
        </p:nvSpPr>
        <p:spPr bwMode="auto">
          <a:xfrm flipH="1">
            <a:off x="3733800" y="3505200"/>
            <a:ext cx="2133600" cy="0"/>
          </a:xfrm>
          <a:prstGeom prst="line">
            <a:avLst/>
          </a:prstGeom>
          <a:noFill/>
          <a:ln w="15875">
            <a:solidFill>
              <a:schemeClr val="tx1"/>
            </a:solidFill>
            <a:prstDash val="dash"/>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106" name="Line 7"/>
          <p:cNvSpPr>
            <a:spLocks noChangeShapeType="1"/>
          </p:cNvSpPr>
          <p:nvPr/>
        </p:nvSpPr>
        <p:spPr bwMode="auto">
          <a:xfrm flipH="1">
            <a:off x="1600200" y="3886200"/>
            <a:ext cx="2286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107" name="Text Box 8"/>
          <p:cNvSpPr txBox="1">
            <a:spLocks noChangeArrowheads="1"/>
          </p:cNvSpPr>
          <p:nvPr/>
        </p:nvSpPr>
        <p:spPr bwMode="auto">
          <a:xfrm>
            <a:off x="3657600" y="3276600"/>
            <a:ext cx="2905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a:t>
            </a:r>
          </a:p>
        </p:txBody>
      </p:sp>
      <p:sp>
        <p:nvSpPr>
          <p:cNvPr id="4108" name="Text Box 9"/>
          <p:cNvSpPr txBox="1">
            <a:spLocks noChangeArrowheads="1"/>
          </p:cNvSpPr>
          <p:nvPr/>
        </p:nvSpPr>
        <p:spPr bwMode="auto">
          <a:xfrm>
            <a:off x="5638800" y="2362200"/>
            <a:ext cx="2905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a:t>
            </a:r>
          </a:p>
        </p:txBody>
      </p:sp>
      <p:sp>
        <p:nvSpPr>
          <p:cNvPr id="4109" name="Line 11"/>
          <p:cNvSpPr>
            <a:spLocks noChangeShapeType="1"/>
          </p:cNvSpPr>
          <p:nvPr/>
        </p:nvSpPr>
        <p:spPr bwMode="auto">
          <a:xfrm flipV="1">
            <a:off x="1676400" y="1981200"/>
            <a:ext cx="0" cy="2514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110" name="Line 12"/>
          <p:cNvSpPr>
            <a:spLocks noChangeShapeType="1"/>
          </p:cNvSpPr>
          <p:nvPr/>
        </p:nvSpPr>
        <p:spPr bwMode="auto">
          <a:xfrm>
            <a:off x="1676400" y="4495800"/>
            <a:ext cx="50292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111" name="Text Box 13"/>
          <p:cNvSpPr txBox="1">
            <a:spLocks noChangeArrowheads="1"/>
          </p:cNvSpPr>
          <p:nvPr/>
        </p:nvSpPr>
        <p:spPr bwMode="auto">
          <a:xfrm>
            <a:off x="2727325" y="3108325"/>
            <a:ext cx="7683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(3,2)</a:t>
            </a:r>
          </a:p>
        </p:txBody>
      </p:sp>
      <p:sp>
        <p:nvSpPr>
          <p:cNvPr id="4112" name="Text Box 14"/>
          <p:cNvSpPr txBox="1">
            <a:spLocks noChangeArrowheads="1"/>
          </p:cNvSpPr>
          <p:nvPr/>
        </p:nvSpPr>
        <p:spPr bwMode="auto">
          <a:xfrm>
            <a:off x="5257800" y="1981200"/>
            <a:ext cx="7683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(6,4)</a:t>
            </a:r>
          </a:p>
        </p:txBody>
      </p:sp>
      <p:sp>
        <p:nvSpPr>
          <p:cNvPr id="4113" name="Line 15"/>
          <p:cNvSpPr>
            <a:spLocks noChangeShapeType="1"/>
          </p:cNvSpPr>
          <p:nvPr/>
        </p:nvSpPr>
        <p:spPr bwMode="auto">
          <a:xfrm>
            <a:off x="3733800" y="4343400"/>
            <a:ext cx="0" cy="228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114" name="Line 16"/>
          <p:cNvSpPr>
            <a:spLocks noChangeShapeType="1"/>
          </p:cNvSpPr>
          <p:nvPr/>
        </p:nvSpPr>
        <p:spPr bwMode="auto">
          <a:xfrm>
            <a:off x="3063875" y="4343400"/>
            <a:ext cx="0" cy="228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115" name="Line 17"/>
          <p:cNvSpPr>
            <a:spLocks noChangeShapeType="1"/>
          </p:cNvSpPr>
          <p:nvPr/>
        </p:nvSpPr>
        <p:spPr bwMode="auto">
          <a:xfrm>
            <a:off x="2438400" y="4419600"/>
            <a:ext cx="0" cy="228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116" name="Line 18"/>
          <p:cNvSpPr>
            <a:spLocks noChangeShapeType="1"/>
          </p:cNvSpPr>
          <p:nvPr/>
        </p:nvSpPr>
        <p:spPr bwMode="auto">
          <a:xfrm>
            <a:off x="4419600" y="4343400"/>
            <a:ext cx="0" cy="228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117" name="Text Box 19"/>
          <p:cNvSpPr txBox="1">
            <a:spLocks noChangeArrowheads="1"/>
          </p:cNvSpPr>
          <p:nvPr/>
        </p:nvSpPr>
        <p:spPr bwMode="auto">
          <a:xfrm>
            <a:off x="1203325" y="4479925"/>
            <a:ext cx="7683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(0,0)</a:t>
            </a:r>
          </a:p>
        </p:txBody>
      </p:sp>
      <p:sp>
        <p:nvSpPr>
          <p:cNvPr id="4118" name="Text Box 20"/>
          <p:cNvSpPr txBox="1">
            <a:spLocks noChangeArrowheads="1"/>
          </p:cNvSpPr>
          <p:nvPr/>
        </p:nvSpPr>
        <p:spPr bwMode="auto">
          <a:xfrm>
            <a:off x="2133600" y="4495800"/>
            <a:ext cx="3365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1</a:t>
            </a:r>
          </a:p>
        </p:txBody>
      </p:sp>
      <p:sp>
        <p:nvSpPr>
          <p:cNvPr id="4119" name="Text Box 21"/>
          <p:cNvSpPr txBox="1">
            <a:spLocks noChangeArrowheads="1"/>
          </p:cNvSpPr>
          <p:nvPr/>
        </p:nvSpPr>
        <p:spPr bwMode="auto">
          <a:xfrm>
            <a:off x="2895600" y="4479925"/>
            <a:ext cx="3365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2</a:t>
            </a:r>
          </a:p>
        </p:txBody>
      </p:sp>
      <p:sp>
        <p:nvSpPr>
          <p:cNvPr id="4120" name="Text Box 22"/>
          <p:cNvSpPr txBox="1">
            <a:spLocks noChangeArrowheads="1"/>
          </p:cNvSpPr>
          <p:nvPr/>
        </p:nvSpPr>
        <p:spPr bwMode="auto">
          <a:xfrm>
            <a:off x="3505200" y="4495800"/>
            <a:ext cx="3365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3</a:t>
            </a:r>
          </a:p>
        </p:txBody>
      </p:sp>
      <p:sp>
        <p:nvSpPr>
          <p:cNvPr id="4121" name="Text Box 23"/>
          <p:cNvSpPr txBox="1">
            <a:spLocks noChangeArrowheads="1"/>
          </p:cNvSpPr>
          <p:nvPr/>
        </p:nvSpPr>
        <p:spPr bwMode="auto">
          <a:xfrm>
            <a:off x="1295400" y="3657600"/>
            <a:ext cx="3365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1</a:t>
            </a:r>
          </a:p>
        </p:txBody>
      </p:sp>
      <p:sp>
        <p:nvSpPr>
          <p:cNvPr id="4122" name="Text Box 24"/>
          <p:cNvSpPr txBox="1">
            <a:spLocks noChangeArrowheads="1"/>
          </p:cNvSpPr>
          <p:nvPr/>
        </p:nvSpPr>
        <p:spPr bwMode="auto">
          <a:xfrm>
            <a:off x="1295400" y="3200400"/>
            <a:ext cx="3365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2</a:t>
            </a:r>
          </a:p>
        </p:txBody>
      </p:sp>
      <p:sp>
        <p:nvSpPr>
          <p:cNvPr id="4123" name="Text Box 25"/>
          <p:cNvSpPr txBox="1">
            <a:spLocks noChangeArrowheads="1"/>
          </p:cNvSpPr>
          <p:nvPr/>
        </p:nvSpPr>
        <p:spPr bwMode="auto">
          <a:xfrm>
            <a:off x="4267200" y="4495800"/>
            <a:ext cx="3365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4</a:t>
            </a:r>
          </a:p>
        </p:txBody>
      </p:sp>
      <p:sp>
        <p:nvSpPr>
          <p:cNvPr id="4124" name="Text Box 26"/>
          <p:cNvSpPr txBox="1">
            <a:spLocks noChangeArrowheads="1"/>
          </p:cNvSpPr>
          <p:nvPr/>
        </p:nvSpPr>
        <p:spPr bwMode="auto">
          <a:xfrm>
            <a:off x="1295400" y="2743200"/>
            <a:ext cx="3365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3</a:t>
            </a:r>
          </a:p>
        </p:txBody>
      </p:sp>
      <p:sp>
        <p:nvSpPr>
          <p:cNvPr id="4125" name="Line 27"/>
          <p:cNvSpPr>
            <a:spLocks noChangeShapeType="1"/>
          </p:cNvSpPr>
          <p:nvPr/>
        </p:nvSpPr>
        <p:spPr bwMode="auto">
          <a:xfrm>
            <a:off x="5105400" y="4343400"/>
            <a:ext cx="0" cy="228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126" name="Text Box 28"/>
          <p:cNvSpPr txBox="1">
            <a:spLocks noChangeArrowheads="1"/>
          </p:cNvSpPr>
          <p:nvPr/>
        </p:nvSpPr>
        <p:spPr bwMode="auto">
          <a:xfrm>
            <a:off x="4953000" y="4495800"/>
            <a:ext cx="3365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5</a:t>
            </a:r>
          </a:p>
        </p:txBody>
      </p:sp>
      <p:sp>
        <p:nvSpPr>
          <p:cNvPr id="4127" name="Line 29"/>
          <p:cNvSpPr>
            <a:spLocks noChangeShapeType="1"/>
          </p:cNvSpPr>
          <p:nvPr/>
        </p:nvSpPr>
        <p:spPr bwMode="auto">
          <a:xfrm>
            <a:off x="5791200" y="4343400"/>
            <a:ext cx="0" cy="228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128" name="Text Box 30"/>
          <p:cNvSpPr txBox="1">
            <a:spLocks noChangeArrowheads="1"/>
          </p:cNvSpPr>
          <p:nvPr/>
        </p:nvSpPr>
        <p:spPr bwMode="auto">
          <a:xfrm>
            <a:off x="5638800" y="4495800"/>
            <a:ext cx="3365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6</a:t>
            </a:r>
          </a:p>
        </p:txBody>
      </p:sp>
      <p:sp>
        <p:nvSpPr>
          <p:cNvPr id="4129" name="Text Box 31"/>
          <p:cNvSpPr txBox="1">
            <a:spLocks noChangeArrowheads="1"/>
          </p:cNvSpPr>
          <p:nvPr/>
        </p:nvSpPr>
        <p:spPr bwMode="auto">
          <a:xfrm>
            <a:off x="1295400" y="2362200"/>
            <a:ext cx="3365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4</a:t>
            </a:r>
          </a:p>
        </p:txBody>
      </p:sp>
      <p:sp>
        <p:nvSpPr>
          <p:cNvPr id="4130" name="Line 32"/>
          <p:cNvSpPr>
            <a:spLocks noChangeShapeType="1"/>
          </p:cNvSpPr>
          <p:nvPr/>
        </p:nvSpPr>
        <p:spPr bwMode="auto">
          <a:xfrm flipH="1">
            <a:off x="1600200" y="2514600"/>
            <a:ext cx="2286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131" name="Line 33"/>
          <p:cNvSpPr>
            <a:spLocks noChangeShapeType="1"/>
          </p:cNvSpPr>
          <p:nvPr/>
        </p:nvSpPr>
        <p:spPr bwMode="auto">
          <a:xfrm flipH="1">
            <a:off x="1600200" y="2971800"/>
            <a:ext cx="2286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132" name="Line 34"/>
          <p:cNvSpPr>
            <a:spLocks noChangeShapeType="1"/>
          </p:cNvSpPr>
          <p:nvPr/>
        </p:nvSpPr>
        <p:spPr bwMode="auto">
          <a:xfrm flipH="1">
            <a:off x="1600200" y="3429000"/>
            <a:ext cx="2286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graphicFrame>
        <p:nvGraphicFramePr>
          <p:cNvPr id="4098" name="Object 35"/>
          <p:cNvGraphicFramePr>
            <a:graphicFrameLocks noChangeAspect="1"/>
          </p:cNvGraphicFramePr>
          <p:nvPr/>
        </p:nvGraphicFramePr>
        <p:xfrm>
          <a:off x="4038600" y="3733800"/>
          <a:ext cx="2149475" cy="342900"/>
        </p:xfrm>
        <a:graphic>
          <a:graphicData uri="http://schemas.openxmlformats.org/presentationml/2006/ole">
            <p:oleObj spid="_x0000_s129026" name="Equation" r:id="rId3" imgW="584200" imgH="127000" progId="Equation.3">
              <p:embed/>
            </p:oleObj>
          </a:graphicData>
        </a:graphic>
      </p:graphicFrame>
      <p:graphicFrame>
        <p:nvGraphicFramePr>
          <p:cNvPr id="4099" name="Object 36"/>
          <p:cNvGraphicFramePr>
            <a:graphicFrameLocks noChangeAspect="1"/>
          </p:cNvGraphicFramePr>
          <p:nvPr/>
        </p:nvGraphicFramePr>
        <p:xfrm>
          <a:off x="6019800" y="2819400"/>
          <a:ext cx="2195513" cy="341313"/>
        </p:xfrm>
        <a:graphic>
          <a:graphicData uri="http://schemas.openxmlformats.org/presentationml/2006/ole">
            <p:oleObj spid="_x0000_s129027" name="Equation" r:id="rId4" imgW="596900" imgH="127000" progId="Equation.3">
              <p:embed/>
            </p:oleObj>
          </a:graphicData>
        </a:graphic>
      </p:graphicFrame>
      <p:sp>
        <p:nvSpPr>
          <p:cNvPr id="4133" name="Line 42"/>
          <p:cNvSpPr>
            <a:spLocks noChangeShapeType="1"/>
          </p:cNvSpPr>
          <p:nvPr/>
        </p:nvSpPr>
        <p:spPr bwMode="auto">
          <a:xfrm>
            <a:off x="4419600" y="3429000"/>
            <a:ext cx="0" cy="228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134" name="Line 43"/>
          <p:cNvSpPr>
            <a:spLocks noChangeShapeType="1"/>
          </p:cNvSpPr>
          <p:nvPr/>
        </p:nvSpPr>
        <p:spPr bwMode="auto">
          <a:xfrm>
            <a:off x="5105400" y="3429000"/>
            <a:ext cx="0" cy="228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4135" name="Line 44"/>
          <p:cNvSpPr>
            <a:spLocks noChangeShapeType="1"/>
          </p:cNvSpPr>
          <p:nvPr/>
        </p:nvSpPr>
        <p:spPr bwMode="auto">
          <a:xfrm flipH="1">
            <a:off x="5715000" y="3048000"/>
            <a:ext cx="2286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graphicFrame>
        <p:nvGraphicFramePr>
          <p:cNvPr id="4100" name="Object 45"/>
          <p:cNvGraphicFramePr>
            <a:graphicFrameLocks noChangeAspect="1"/>
          </p:cNvGraphicFramePr>
          <p:nvPr/>
        </p:nvGraphicFramePr>
        <p:xfrm>
          <a:off x="3429000" y="5029200"/>
          <a:ext cx="4826000" cy="958850"/>
        </p:xfrm>
        <a:graphic>
          <a:graphicData uri="http://schemas.openxmlformats.org/presentationml/2006/ole">
            <p:oleObj spid="_x0000_s129028" name="Equation" r:id="rId5" imgW="1981200" imgH="393700" progId="Equation.3">
              <p:embed/>
            </p:oleObj>
          </a:graphicData>
        </a:graphic>
      </p:graphicFrame>
      <p:graphicFrame>
        <p:nvGraphicFramePr>
          <p:cNvPr id="4101" name="Object 46"/>
          <p:cNvGraphicFramePr>
            <a:graphicFrameLocks noChangeAspect="1"/>
          </p:cNvGraphicFramePr>
          <p:nvPr/>
        </p:nvGraphicFramePr>
        <p:xfrm>
          <a:off x="3505200" y="228600"/>
          <a:ext cx="3597275" cy="1060450"/>
        </p:xfrm>
        <a:graphic>
          <a:graphicData uri="http://schemas.openxmlformats.org/presentationml/2006/ole">
            <p:oleObj spid="_x0000_s129029" name="Equation" r:id="rId6" imgW="977900" imgH="393700" progId="Equation.3">
              <p:embed/>
            </p:oleObj>
          </a:graphicData>
        </a:graphic>
      </p:graphicFrame>
      <p:sp>
        <p:nvSpPr>
          <p:cNvPr id="4136" name="Text Box 47"/>
          <p:cNvSpPr txBox="1">
            <a:spLocks noChangeArrowheads="1"/>
          </p:cNvSpPr>
          <p:nvPr/>
        </p:nvSpPr>
        <p:spPr bwMode="auto">
          <a:xfrm>
            <a:off x="2803525" y="2651125"/>
            <a:ext cx="6921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x</a:t>
            </a:r>
            <a:r>
              <a:rPr lang="en-US" sz="2400" baseline="-25000" smtClean="0">
                <a:solidFill>
                  <a:prstClr val="black"/>
                </a:solidFill>
                <a:latin typeface="Times" pitchFamily="-44" charset="0"/>
              </a:rPr>
              <a:t>1</a:t>
            </a:r>
            <a:r>
              <a:rPr lang="en-US" sz="2400" smtClean="0">
                <a:solidFill>
                  <a:prstClr val="black"/>
                </a:solidFill>
                <a:latin typeface="Times" pitchFamily="-44" charset="0"/>
              </a:rPr>
              <a:t>y</a:t>
            </a:r>
            <a:r>
              <a:rPr lang="en-US" sz="2400" baseline="-25000" smtClean="0">
                <a:solidFill>
                  <a:prstClr val="black"/>
                </a:solidFill>
                <a:latin typeface="Times" pitchFamily="-44" charset="0"/>
              </a:rPr>
              <a:t>1</a:t>
            </a:r>
            <a:endParaRPr lang="en-US" sz="2400" smtClean="0">
              <a:solidFill>
                <a:prstClr val="black"/>
              </a:solidFill>
              <a:latin typeface="Times" pitchFamily="-44" charset="0"/>
            </a:endParaRPr>
          </a:p>
        </p:txBody>
      </p:sp>
      <p:sp>
        <p:nvSpPr>
          <p:cNvPr id="4137" name="Text Box 48"/>
          <p:cNvSpPr txBox="1">
            <a:spLocks noChangeArrowheads="1"/>
          </p:cNvSpPr>
          <p:nvPr/>
        </p:nvSpPr>
        <p:spPr bwMode="auto">
          <a:xfrm>
            <a:off x="5334000" y="1524000"/>
            <a:ext cx="6921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x</a:t>
            </a:r>
            <a:r>
              <a:rPr lang="en-US" sz="2400" baseline="-25000" smtClean="0">
                <a:solidFill>
                  <a:prstClr val="black"/>
                </a:solidFill>
                <a:latin typeface="Times" pitchFamily="-44" charset="0"/>
              </a:rPr>
              <a:t>2</a:t>
            </a:r>
            <a:r>
              <a:rPr lang="en-US" sz="2400" smtClean="0">
                <a:solidFill>
                  <a:prstClr val="black"/>
                </a:solidFill>
                <a:latin typeface="Times" pitchFamily="-44" charset="0"/>
              </a:rPr>
              <a:t>y</a:t>
            </a:r>
            <a:r>
              <a:rPr lang="en-US" sz="2400" baseline="-25000" smtClean="0">
                <a:solidFill>
                  <a:prstClr val="black"/>
                </a:solidFill>
                <a:latin typeface="Times" pitchFamily="-44" charset="0"/>
              </a:rPr>
              <a:t>2</a:t>
            </a:r>
            <a:endParaRPr lang="en-US" sz="2400" smtClean="0">
              <a:solidFill>
                <a:prstClr val="black"/>
              </a:solidFill>
              <a:latin typeface="Times" pitchFamily="-4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normAutofit fontScale="90000"/>
          </a:bodyPr>
          <a:lstStyle/>
          <a:p>
            <a:pPr algn="ctr"/>
            <a:r>
              <a:rPr lang="en-US" sz="4400" dirty="0" smtClean="0"/>
              <a:t>Practice Problem Answers (continued)</a:t>
            </a:r>
            <a:endParaRPr lang="en-US" sz="4400" dirty="0"/>
          </a:p>
        </p:txBody>
      </p:sp>
      <p:sp>
        <p:nvSpPr>
          <p:cNvPr id="3" name="Text Placeholder 2"/>
          <p:cNvSpPr>
            <a:spLocks noGrp="1"/>
          </p:cNvSpPr>
          <p:nvPr>
            <p:ph type="body" sz="quarter" idx="10"/>
          </p:nvPr>
        </p:nvSpPr>
        <p:spPr>
          <a:xfrm>
            <a:off x="381000" y="1371600"/>
            <a:ext cx="8382000" cy="2609945"/>
          </a:xfrm>
        </p:spPr>
        <p:txBody>
          <a:bodyPr/>
          <a:lstStyle/>
          <a:p>
            <a:pPr>
              <a:buNone/>
            </a:pPr>
            <a:endParaRPr lang="en-US" dirty="0" smtClean="0"/>
          </a:p>
          <a:p>
            <a:r>
              <a:rPr lang="en-US" dirty="0" smtClean="0"/>
              <a:t>11C.	(3,-4)		</a:t>
            </a:r>
            <a:endParaRPr lang="en-US" sz="2800" b="1" dirty="0" smtClean="0">
              <a:sym typeface="Wingdings" pitchFamily="2" charset="2"/>
            </a:endParaRPr>
          </a:p>
          <a:p>
            <a:r>
              <a:rPr lang="en-US" sz="2800" dirty="0" smtClean="0">
                <a:sym typeface="Wingdings" pitchFamily="2" charset="2"/>
              </a:rPr>
              <a:t>11D</a:t>
            </a:r>
            <a:r>
              <a:rPr lang="en-US" sz="2800" b="1" dirty="0" smtClean="0">
                <a:sym typeface="Wingdings" pitchFamily="2" charset="2"/>
              </a:rPr>
              <a:t>.</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p:txBody>
      </p:sp>
      <p:pic>
        <p:nvPicPr>
          <p:cNvPr id="175108" name="Picture 4"/>
          <p:cNvPicPr>
            <a:picLocks noChangeAspect="1" noChangeArrowheads="1"/>
          </p:cNvPicPr>
          <p:nvPr/>
        </p:nvPicPr>
        <p:blipFill>
          <a:blip r:embed="rId2" cstate="print"/>
          <a:srcRect/>
          <a:stretch>
            <a:fillRect/>
          </a:stretch>
        </p:blipFill>
        <p:spPr bwMode="auto">
          <a:xfrm>
            <a:off x="2209800" y="2362200"/>
            <a:ext cx="4419600" cy="4155931"/>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Line 3"/>
          <p:cNvSpPr>
            <a:spLocks noChangeShapeType="1"/>
          </p:cNvSpPr>
          <p:nvPr/>
        </p:nvSpPr>
        <p:spPr bwMode="auto">
          <a:xfrm flipV="1">
            <a:off x="3276600" y="3048000"/>
            <a:ext cx="1295400" cy="19050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9220" name="Line 4"/>
          <p:cNvSpPr>
            <a:spLocks noChangeShapeType="1"/>
          </p:cNvSpPr>
          <p:nvPr/>
        </p:nvSpPr>
        <p:spPr bwMode="auto">
          <a:xfrm>
            <a:off x="4953000" y="2971800"/>
            <a:ext cx="990600" cy="12192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graphicFrame>
        <p:nvGraphicFramePr>
          <p:cNvPr id="9218" name="Object 7"/>
          <p:cNvGraphicFramePr>
            <a:graphicFrameLocks noChangeAspect="1"/>
          </p:cNvGraphicFramePr>
          <p:nvPr/>
        </p:nvGraphicFramePr>
        <p:xfrm>
          <a:off x="2362200" y="304800"/>
          <a:ext cx="4762500" cy="958850"/>
        </p:xfrm>
        <a:graphic>
          <a:graphicData uri="http://schemas.openxmlformats.org/presentationml/2006/ole">
            <p:oleObj spid="_x0000_s134146" name="Equation" r:id="rId3" imgW="1295400" imgH="355600" progId="Equation.3">
              <p:embed/>
            </p:oleObj>
          </a:graphicData>
        </a:graphic>
      </p:graphicFrame>
      <p:sp>
        <p:nvSpPr>
          <p:cNvPr id="9221" name="Line 8"/>
          <p:cNvSpPr>
            <a:spLocks noChangeShapeType="1"/>
          </p:cNvSpPr>
          <p:nvPr/>
        </p:nvSpPr>
        <p:spPr bwMode="auto">
          <a:xfrm flipH="1">
            <a:off x="838200" y="4724400"/>
            <a:ext cx="17526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9222" name="Line 9"/>
          <p:cNvSpPr>
            <a:spLocks noChangeShapeType="1"/>
          </p:cNvSpPr>
          <p:nvPr/>
        </p:nvSpPr>
        <p:spPr bwMode="auto">
          <a:xfrm>
            <a:off x="6172200" y="4724400"/>
            <a:ext cx="0" cy="1371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9223" name="Text Box 16"/>
          <p:cNvSpPr txBox="1">
            <a:spLocks noChangeArrowheads="1"/>
          </p:cNvSpPr>
          <p:nvPr/>
        </p:nvSpPr>
        <p:spPr bwMode="auto">
          <a:xfrm>
            <a:off x="0" y="4876800"/>
            <a:ext cx="3352800" cy="830263"/>
          </a:xfrm>
          <a:prstGeom prst="rect">
            <a:avLst/>
          </a:prstGeom>
          <a:noFill/>
          <a:ln w="9525">
            <a:noFill/>
            <a:miter lim="800000"/>
            <a:headEnd/>
            <a:tailEnd/>
          </a:ln>
        </p:spPr>
        <p:txBody>
          <a:bodyPr>
            <a:spAutoFit/>
          </a:bodyPr>
          <a:lstStyle/>
          <a:p>
            <a:pPr eaLnBrk="0" fontAlgn="base" hangingPunct="0">
              <a:spcBef>
                <a:spcPct val="50000"/>
              </a:spcBef>
              <a:spcAft>
                <a:spcPct val="0"/>
              </a:spcAft>
            </a:pPr>
            <a:r>
              <a:rPr lang="en-US" sz="2400" b="1" i="1" smtClean="0">
                <a:solidFill>
                  <a:srgbClr val="FF0000"/>
                </a:solidFill>
                <a:latin typeface="Times" pitchFamily="-44" charset="0"/>
              </a:rPr>
              <a:t>ZERO Slope</a:t>
            </a:r>
            <a:r>
              <a:rPr lang="en-US" sz="2400" smtClean="0">
                <a:solidFill>
                  <a:prstClr val="black"/>
                </a:solidFill>
                <a:latin typeface="Times" pitchFamily="-44" charset="0"/>
              </a:rPr>
              <a:t> --		</a:t>
            </a:r>
            <a:r>
              <a:rPr lang="en-US" sz="2400" b="1" i="1" smtClean="0">
                <a:solidFill>
                  <a:srgbClr val="FF0000"/>
                </a:solidFill>
                <a:latin typeface="Times" pitchFamily="-44" charset="0"/>
              </a:rPr>
              <a:t>Horizontal</a:t>
            </a:r>
            <a:endParaRPr lang="en-US" sz="2400" smtClean="0">
              <a:solidFill>
                <a:prstClr val="black"/>
              </a:solidFill>
              <a:latin typeface="Times" pitchFamily="-44" charset="0"/>
            </a:endParaRPr>
          </a:p>
        </p:txBody>
      </p:sp>
      <p:sp>
        <p:nvSpPr>
          <p:cNvPr id="9224" name="Text Box 17"/>
          <p:cNvSpPr txBox="1">
            <a:spLocks noChangeArrowheads="1"/>
          </p:cNvSpPr>
          <p:nvPr/>
        </p:nvSpPr>
        <p:spPr bwMode="auto">
          <a:xfrm>
            <a:off x="2193925" y="2955925"/>
            <a:ext cx="1951038" cy="830263"/>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b="1" i="1" smtClean="0">
                <a:solidFill>
                  <a:srgbClr val="FF0000"/>
                </a:solidFill>
                <a:latin typeface="Times" pitchFamily="-44" charset="0"/>
              </a:rPr>
              <a:t>Positive Slope</a:t>
            </a:r>
          </a:p>
          <a:p>
            <a:pPr eaLnBrk="0" fontAlgn="base" hangingPunct="0">
              <a:spcBef>
                <a:spcPct val="0"/>
              </a:spcBef>
              <a:spcAft>
                <a:spcPct val="0"/>
              </a:spcAft>
            </a:pPr>
            <a:r>
              <a:rPr lang="en-US" sz="2400" b="1" i="1" smtClean="0">
                <a:solidFill>
                  <a:srgbClr val="FF0000"/>
                </a:solidFill>
                <a:latin typeface="Times" pitchFamily="-44" charset="0"/>
              </a:rPr>
              <a:t>Is Up</a:t>
            </a:r>
            <a:endParaRPr lang="en-US" sz="2400" smtClean="0">
              <a:solidFill>
                <a:prstClr val="black"/>
              </a:solidFill>
              <a:latin typeface="Times" pitchFamily="-44" charset="0"/>
            </a:endParaRPr>
          </a:p>
        </p:txBody>
      </p:sp>
      <p:sp>
        <p:nvSpPr>
          <p:cNvPr id="9225" name="Text Box 18"/>
          <p:cNvSpPr txBox="1">
            <a:spLocks noChangeArrowheads="1"/>
          </p:cNvSpPr>
          <p:nvPr/>
        </p:nvSpPr>
        <p:spPr bwMode="auto">
          <a:xfrm>
            <a:off x="5715000" y="2743200"/>
            <a:ext cx="2071688" cy="830263"/>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b="1" i="1" smtClean="0">
                <a:solidFill>
                  <a:srgbClr val="FF0000"/>
                </a:solidFill>
                <a:latin typeface="Times" pitchFamily="-44" charset="0"/>
              </a:rPr>
              <a:t>Negative Slope</a:t>
            </a:r>
          </a:p>
          <a:p>
            <a:pPr eaLnBrk="0" fontAlgn="base" hangingPunct="0">
              <a:spcBef>
                <a:spcPct val="0"/>
              </a:spcBef>
              <a:spcAft>
                <a:spcPct val="0"/>
              </a:spcAft>
            </a:pPr>
            <a:r>
              <a:rPr lang="en-US" sz="2400" b="1" i="1" smtClean="0">
                <a:solidFill>
                  <a:srgbClr val="FF0000"/>
                </a:solidFill>
                <a:latin typeface="Times" pitchFamily="-44" charset="0"/>
              </a:rPr>
              <a:t>Is Down</a:t>
            </a:r>
            <a:endParaRPr lang="en-US" sz="2400" smtClean="0">
              <a:solidFill>
                <a:prstClr val="black"/>
              </a:solidFill>
              <a:latin typeface="Times" pitchFamily="-44" charset="0"/>
            </a:endParaRPr>
          </a:p>
        </p:txBody>
      </p:sp>
      <p:sp>
        <p:nvSpPr>
          <p:cNvPr id="9226" name="Text Box 19"/>
          <p:cNvSpPr txBox="1">
            <a:spLocks noChangeArrowheads="1"/>
          </p:cNvSpPr>
          <p:nvPr/>
        </p:nvSpPr>
        <p:spPr bwMode="auto">
          <a:xfrm>
            <a:off x="6248400" y="4876800"/>
            <a:ext cx="2500313" cy="830263"/>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b="1" i="1" smtClean="0">
                <a:solidFill>
                  <a:srgbClr val="FF0000"/>
                </a:solidFill>
                <a:latin typeface="Times" pitchFamily="-44" charset="0"/>
              </a:rPr>
              <a:t>Undefined Slope--</a:t>
            </a:r>
          </a:p>
          <a:p>
            <a:pPr eaLnBrk="0" fontAlgn="base" hangingPunct="0">
              <a:spcBef>
                <a:spcPct val="0"/>
              </a:spcBef>
              <a:spcAft>
                <a:spcPct val="0"/>
              </a:spcAft>
            </a:pPr>
            <a:r>
              <a:rPr lang="en-US" sz="2400" b="1" i="1" smtClean="0">
                <a:solidFill>
                  <a:srgbClr val="FF0000"/>
                </a:solidFill>
                <a:latin typeface="Times" pitchFamily="-44" charset="0"/>
              </a:rPr>
              <a:t>Vertical</a:t>
            </a:r>
            <a:endParaRPr lang="en-US" sz="2400" smtClean="0">
              <a:solidFill>
                <a:prstClr val="black"/>
              </a:solidFill>
              <a:latin typeface="Times" pitchFamily="-44" charset="0"/>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algn="ctr" eaLnBrk="1" fontAlgn="auto" hangingPunct="1">
              <a:spcAft>
                <a:spcPts val="0"/>
              </a:spcAft>
              <a:defRPr/>
            </a:pPr>
            <a:r>
              <a:rPr lang="en-US" dirty="0" smtClean="0"/>
              <a:t>Equations of a Line</a:t>
            </a:r>
          </a:p>
        </p:txBody>
      </p:sp>
      <p:sp>
        <p:nvSpPr>
          <p:cNvPr id="67587" name="Text Box 3"/>
          <p:cNvSpPr txBox="1">
            <a:spLocks noChangeArrowheads="1"/>
          </p:cNvSpPr>
          <p:nvPr/>
        </p:nvSpPr>
        <p:spPr bwMode="auto">
          <a:xfrm>
            <a:off x="990600" y="1828800"/>
            <a:ext cx="7239000" cy="4278313"/>
          </a:xfrm>
          <a:prstGeom prst="rect">
            <a:avLst/>
          </a:prstGeom>
          <a:noFill/>
          <a:ln w="9525">
            <a:noFill/>
            <a:miter lim="800000"/>
            <a:headEnd/>
            <a:tailEnd/>
          </a:ln>
        </p:spPr>
        <p:txBody>
          <a:bodyPr>
            <a:spAutoFit/>
          </a:bodyPr>
          <a:lstStyle/>
          <a:p>
            <a:pPr eaLnBrk="0" fontAlgn="base" hangingPunct="0">
              <a:spcBef>
                <a:spcPct val="50000"/>
              </a:spcBef>
              <a:spcAft>
                <a:spcPct val="0"/>
              </a:spcAft>
            </a:pPr>
            <a:r>
              <a:rPr lang="en-US" sz="2400" smtClean="0">
                <a:solidFill>
                  <a:prstClr val="black"/>
                </a:solidFill>
                <a:latin typeface="Times" pitchFamily="-44" charset="0"/>
              </a:rPr>
              <a:t>There are </a:t>
            </a:r>
            <a:r>
              <a:rPr lang="en-US" sz="3200" b="1" i="1" smtClean="0">
                <a:solidFill>
                  <a:srgbClr val="FF0000"/>
                </a:solidFill>
                <a:latin typeface="Times" pitchFamily="-44" charset="0"/>
              </a:rPr>
              <a:t>3 Forms</a:t>
            </a:r>
            <a:r>
              <a:rPr lang="en-US" sz="2400" smtClean="0">
                <a:solidFill>
                  <a:prstClr val="black"/>
                </a:solidFill>
                <a:latin typeface="Times" pitchFamily="-44" charset="0"/>
              </a:rPr>
              <a:t> of Line Equations</a:t>
            </a:r>
          </a:p>
          <a:p>
            <a:pPr eaLnBrk="0" fontAlgn="base" hangingPunct="0">
              <a:spcBef>
                <a:spcPct val="50000"/>
              </a:spcBef>
              <a:spcAft>
                <a:spcPct val="0"/>
              </a:spcAft>
            </a:pPr>
            <a:r>
              <a:rPr lang="en-US" sz="2400" smtClean="0">
                <a:solidFill>
                  <a:prstClr val="black"/>
                </a:solidFill>
                <a:latin typeface="Times" pitchFamily="-44" charset="0"/>
              </a:rPr>
              <a:t>•	Standard Form:	</a:t>
            </a:r>
            <a:r>
              <a:rPr lang="en-US" sz="3200" b="1" i="1" smtClean="0">
                <a:solidFill>
                  <a:srgbClr val="FF0000"/>
                </a:solidFill>
                <a:latin typeface="Times" pitchFamily="-44" charset="0"/>
              </a:rPr>
              <a:t>ax+by=c</a:t>
            </a:r>
            <a:endParaRPr lang="en-US" sz="2400" smtClean="0">
              <a:solidFill>
                <a:prstClr val="black"/>
              </a:solidFill>
              <a:latin typeface="Times" pitchFamily="-44" charset="0"/>
            </a:endParaRPr>
          </a:p>
          <a:p>
            <a:pPr eaLnBrk="0" fontAlgn="base" hangingPunct="0">
              <a:spcBef>
                <a:spcPct val="50000"/>
              </a:spcBef>
              <a:spcAft>
                <a:spcPct val="0"/>
              </a:spcAft>
            </a:pPr>
            <a:r>
              <a:rPr lang="en-US" sz="2400" smtClean="0">
                <a:solidFill>
                  <a:prstClr val="black"/>
                </a:solidFill>
                <a:latin typeface="Times" pitchFamily="-44" charset="0"/>
              </a:rPr>
              <a:t>•	Slope Intercept Form:	</a:t>
            </a:r>
            <a:r>
              <a:rPr lang="en-US" sz="3200" b="1" i="1" smtClean="0">
                <a:solidFill>
                  <a:srgbClr val="FF0000"/>
                </a:solidFill>
                <a:latin typeface="Times" pitchFamily="-44" charset="0"/>
              </a:rPr>
              <a:t>y=mx+b</a:t>
            </a:r>
            <a:endParaRPr lang="en-US" sz="2400" smtClean="0">
              <a:solidFill>
                <a:prstClr val="black"/>
              </a:solidFill>
              <a:latin typeface="Times" pitchFamily="-44" charset="0"/>
            </a:endParaRPr>
          </a:p>
          <a:p>
            <a:pPr eaLnBrk="0" fontAlgn="base" hangingPunct="0">
              <a:spcBef>
                <a:spcPct val="50000"/>
              </a:spcBef>
              <a:spcAft>
                <a:spcPct val="0"/>
              </a:spcAft>
            </a:pPr>
            <a:r>
              <a:rPr lang="en-US" sz="2400" smtClean="0">
                <a:solidFill>
                  <a:prstClr val="black"/>
                </a:solidFill>
                <a:latin typeface="Times" pitchFamily="-44" charset="0"/>
              </a:rPr>
              <a:t>•	Point-Slope Form 	</a:t>
            </a:r>
            <a:r>
              <a:rPr lang="en-US" sz="3200" b="1" i="1" smtClean="0">
                <a:solidFill>
                  <a:srgbClr val="FF0000"/>
                </a:solidFill>
                <a:latin typeface="Times" pitchFamily="-44" charset="0"/>
              </a:rPr>
              <a:t>y-y</a:t>
            </a:r>
            <a:r>
              <a:rPr lang="en-US" sz="3200" b="1" i="1" baseline="-25000" smtClean="0">
                <a:solidFill>
                  <a:srgbClr val="FF0000"/>
                </a:solidFill>
                <a:latin typeface="Times" pitchFamily="-44" charset="0"/>
              </a:rPr>
              <a:t>1</a:t>
            </a:r>
            <a:r>
              <a:rPr lang="en-US" sz="3200" b="1" i="1" smtClean="0">
                <a:solidFill>
                  <a:srgbClr val="FF0000"/>
                </a:solidFill>
                <a:latin typeface="Times" pitchFamily="-44" charset="0"/>
              </a:rPr>
              <a:t>=m(x-x</a:t>
            </a:r>
            <a:r>
              <a:rPr lang="en-US" sz="3200" b="1" i="1" baseline="-25000" smtClean="0">
                <a:solidFill>
                  <a:srgbClr val="FF0000"/>
                </a:solidFill>
                <a:latin typeface="Times" pitchFamily="-44" charset="0"/>
              </a:rPr>
              <a:t>1</a:t>
            </a:r>
            <a:r>
              <a:rPr lang="en-US" sz="3200" b="1" i="1" smtClean="0">
                <a:solidFill>
                  <a:srgbClr val="FF0000"/>
                </a:solidFill>
                <a:latin typeface="Times" pitchFamily="-44" charset="0"/>
              </a:rPr>
              <a:t>) </a:t>
            </a:r>
          </a:p>
          <a:p>
            <a:pPr eaLnBrk="0" fontAlgn="base" hangingPunct="0">
              <a:spcBef>
                <a:spcPct val="50000"/>
              </a:spcBef>
              <a:spcAft>
                <a:spcPct val="0"/>
              </a:spcAft>
            </a:pPr>
            <a:r>
              <a:rPr lang="en-US" sz="3200" b="1" i="1" smtClean="0">
                <a:solidFill>
                  <a:srgbClr val="FF0000"/>
                </a:solidFill>
                <a:latin typeface="Times" pitchFamily="-44" charset="0"/>
              </a:rPr>
              <a:t>	(We’ll make use of this next class)</a:t>
            </a:r>
          </a:p>
          <a:p>
            <a:pPr eaLnBrk="0" fontAlgn="base" hangingPunct="0">
              <a:spcBef>
                <a:spcPct val="50000"/>
              </a:spcBef>
              <a:spcAft>
                <a:spcPct val="0"/>
              </a:spcAft>
            </a:pPr>
            <a:r>
              <a:rPr lang="en-US" sz="3200" b="1" i="1" smtClean="0">
                <a:solidFill>
                  <a:srgbClr val="FF0000"/>
                </a:solidFill>
                <a:latin typeface="Times" pitchFamily="-44" charset="0"/>
              </a:rPr>
              <a:t>	All 3 describe the line completely</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4" name="Rectangle 2"/>
          <p:cNvSpPr>
            <a:spLocks noGrp="1" noChangeArrowheads="1"/>
          </p:cNvSpPr>
          <p:nvPr>
            <p:ph type="title"/>
          </p:nvPr>
        </p:nvSpPr>
        <p:spPr>
          <a:xfrm>
            <a:off x="609600" y="457200"/>
            <a:ext cx="7772400" cy="1143000"/>
          </a:xfrm>
        </p:spPr>
        <p:txBody>
          <a:bodyPr>
            <a:normAutofit fontScale="90000"/>
          </a:bodyPr>
          <a:lstStyle/>
          <a:p>
            <a:pPr algn="ctr" eaLnBrk="1" fontAlgn="auto" hangingPunct="1">
              <a:spcAft>
                <a:spcPts val="0"/>
              </a:spcAft>
              <a:defRPr/>
            </a:pPr>
            <a:r>
              <a:rPr lang="en-US" sz="3600" i="1" dirty="0" smtClean="0"/>
              <a:t>Converting from</a:t>
            </a:r>
            <a:br>
              <a:rPr lang="en-US" sz="3600" i="1" dirty="0" smtClean="0"/>
            </a:br>
            <a:r>
              <a:rPr lang="en-US" sz="3600" i="1" dirty="0" smtClean="0"/>
              <a:t>Standard Form:	ax+by=c</a:t>
            </a:r>
            <a:br>
              <a:rPr lang="en-US" sz="3600" i="1" dirty="0" smtClean="0"/>
            </a:br>
            <a:r>
              <a:rPr lang="en-US" sz="3600" i="1" dirty="0" smtClean="0"/>
              <a:t>to Slope Intercept Form</a:t>
            </a:r>
            <a:endParaRPr lang="en-US" sz="3200" i="1" dirty="0" smtClean="0"/>
          </a:p>
        </p:txBody>
      </p:sp>
      <p:graphicFrame>
        <p:nvGraphicFramePr>
          <p:cNvPr id="11266" name="Object 3"/>
          <p:cNvGraphicFramePr>
            <a:graphicFrameLocks noChangeAspect="1"/>
          </p:cNvGraphicFramePr>
          <p:nvPr/>
        </p:nvGraphicFramePr>
        <p:xfrm>
          <a:off x="1209675" y="2133600"/>
          <a:ext cx="1831975" cy="377825"/>
        </p:xfrm>
        <a:graphic>
          <a:graphicData uri="http://schemas.openxmlformats.org/presentationml/2006/ole">
            <p:oleObj spid="_x0000_s136194" name="Equation" r:id="rId3" imgW="800100" imgH="165100" progId="Equation.3">
              <p:embed/>
            </p:oleObj>
          </a:graphicData>
        </a:graphic>
      </p:graphicFrame>
      <p:graphicFrame>
        <p:nvGraphicFramePr>
          <p:cNvPr id="11267" name="Object 5"/>
          <p:cNvGraphicFramePr>
            <a:graphicFrameLocks noChangeAspect="1"/>
          </p:cNvGraphicFramePr>
          <p:nvPr/>
        </p:nvGraphicFramePr>
        <p:xfrm>
          <a:off x="1905000" y="2819400"/>
          <a:ext cx="2052638" cy="385763"/>
        </p:xfrm>
        <a:graphic>
          <a:graphicData uri="http://schemas.openxmlformats.org/presentationml/2006/ole">
            <p:oleObj spid="_x0000_s136195" name="Equation" r:id="rId4" imgW="876300" imgH="165100" progId="Equation.3">
              <p:embed/>
            </p:oleObj>
          </a:graphicData>
        </a:graphic>
      </p:graphicFrame>
      <p:graphicFrame>
        <p:nvGraphicFramePr>
          <p:cNvPr id="11268" name="Object 6"/>
          <p:cNvGraphicFramePr>
            <a:graphicFrameLocks noChangeAspect="1"/>
          </p:cNvGraphicFramePr>
          <p:nvPr/>
        </p:nvGraphicFramePr>
        <p:xfrm>
          <a:off x="1830388" y="3581400"/>
          <a:ext cx="2292350" cy="830263"/>
        </p:xfrm>
        <a:graphic>
          <a:graphicData uri="http://schemas.openxmlformats.org/presentationml/2006/ole">
            <p:oleObj spid="_x0000_s136196" name="Equation" r:id="rId5" imgW="977900" imgH="355600" progId="Equation.3">
              <p:embed/>
            </p:oleObj>
          </a:graphicData>
        </a:graphic>
      </p:graphicFrame>
      <p:graphicFrame>
        <p:nvGraphicFramePr>
          <p:cNvPr id="11269" name="Object 7"/>
          <p:cNvGraphicFramePr>
            <a:graphicFrameLocks noChangeAspect="1"/>
          </p:cNvGraphicFramePr>
          <p:nvPr/>
        </p:nvGraphicFramePr>
        <p:xfrm>
          <a:off x="2133600" y="4876800"/>
          <a:ext cx="1874838" cy="830263"/>
        </p:xfrm>
        <a:graphic>
          <a:graphicData uri="http://schemas.openxmlformats.org/presentationml/2006/ole">
            <p:oleObj spid="_x0000_s136197" name="Equation" r:id="rId6" imgW="800100" imgH="355600" progId="Equation.3">
              <p:embed/>
            </p:oleObj>
          </a:graphicData>
        </a:graphic>
      </p:graphicFrame>
      <p:sp>
        <p:nvSpPr>
          <p:cNvPr id="11271" name="Rectangle 8"/>
          <p:cNvSpPr>
            <a:spLocks noChangeArrowheads="1"/>
          </p:cNvSpPr>
          <p:nvPr/>
        </p:nvSpPr>
        <p:spPr bwMode="auto">
          <a:xfrm>
            <a:off x="4114800" y="4876800"/>
            <a:ext cx="4800600" cy="1143000"/>
          </a:xfrm>
          <a:prstGeom prst="rect">
            <a:avLst/>
          </a:prstGeom>
          <a:noFill/>
          <a:ln w="9525">
            <a:noFill/>
            <a:miter lim="800000"/>
            <a:headEnd/>
            <a:tailEnd/>
          </a:ln>
        </p:spPr>
        <p:txBody>
          <a:bodyPr anchor="ctr"/>
          <a:lstStyle/>
          <a:p>
            <a:pPr algn="ctr" fontAlgn="base">
              <a:spcBef>
                <a:spcPct val="0"/>
              </a:spcBef>
              <a:spcAft>
                <a:spcPct val="0"/>
              </a:spcAft>
            </a:pPr>
            <a:r>
              <a:rPr lang="en-US" sz="3600" b="1" i="1" smtClean="0">
                <a:solidFill>
                  <a:srgbClr val="800080"/>
                </a:solidFill>
                <a:latin typeface="Times" pitchFamily="-44" charset="0"/>
              </a:rPr>
              <a:t>Slope Intercept Form:	y=mx+b</a:t>
            </a:r>
            <a:endParaRPr lang="en-US" sz="3200" b="1" i="1" smtClean="0">
              <a:solidFill>
                <a:srgbClr val="FF0000"/>
              </a:solidFill>
              <a:latin typeface="Times" pitchFamily="-44" charset="0"/>
            </a:endParaRPr>
          </a:p>
        </p:txBody>
      </p:sp>
      <p:sp>
        <p:nvSpPr>
          <p:cNvPr id="11272" name="Text Box 9"/>
          <p:cNvSpPr txBox="1">
            <a:spLocks noChangeArrowheads="1"/>
          </p:cNvSpPr>
          <p:nvPr/>
        </p:nvSpPr>
        <p:spPr bwMode="auto">
          <a:xfrm>
            <a:off x="5943600" y="2514600"/>
            <a:ext cx="1981200" cy="1739900"/>
          </a:xfrm>
          <a:prstGeom prst="rect">
            <a:avLst/>
          </a:prstGeom>
          <a:noFill/>
          <a:ln w="9525">
            <a:noFill/>
            <a:miter lim="800000"/>
            <a:headEnd/>
            <a:tailEnd/>
          </a:ln>
        </p:spPr>
        <p:txBody>
          <a:bodyPr>
            <a:spAutoFit/>
          </a:bodyPr>
          <a:lstStyle/>
          <a:p>
            <a:pPr eaLnBrk="0" fontAlgn="base" hangingPunct="0">
              <a:spcBef>
                <a:spcPct val="50000"/>
              </a:spcBef>
              <a:spcAft>
                <a:spcPct val="0"/>
              </a:spcAft>
            </a:pPr>
            <a:r>
              <a:rPr lang="en-US" sz="3600" b="1" i="1" smtClean="0">
                <a:solidFill>
                  <a:srgbClr val="FF0000"/>
                </a:solidFill>
                <a:latin typeface="Times" pitchFamily="-44" charset="0"/>
              </a:rPr>
              <a:t>JUST SOLVE FOR Y</a:t>
            </a:r>
            <a:endParaRPr lang="en-US" sz="2400" smtClean="0">
              <a:solidFill>
                <a:prstClr val="black"/>
              </a:solidFill>
              <a:latin typeface="Times" pitchFamily="-44" charset="0"/>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p:txBody>
          <a:bodyPr/>
          <a:lstStyle/>
          <a:p>
            <a:pPr algn="ctr" eaLnBrk="1" fontAlgn="auto" hangingPunct="1">
              <a:spcAft>
                <a:spcPts val="0"/>
              </a:spcAft>
              <a:defRPr/>
            </a:pPr>
            <a:r>
              <a:rPr lang="en-US" sz="3600" i="1" dirty="0" smtClean="0"/>
              <a:t>Slope Intercept Form:	y=mx+b</a:t>
            </a:r>
            <a:endParaRPr lang="en-US" sz="3200" i="1" dirty="0" smtClean="0"/>
          </a:p>
        </p:txBody>
      </p:sp>
      <p:sp>
        <p:nvSpPr>
          <p:cNvPr id="12292" name="Text Box 3"/>
          <p:cNvSpPr txBox="1">
            <a:spLocks noChangeArrowheads="1"/>
          </p:cNvSpPr>
          <p:nvPr/>
        </p:nvSpPr>
        <p:spPr bwMode="auto">
          <a:xfrm>
            <a:off x="762000" y="2286000"/>
            <a:ext cx="7391400" cy="2465388"/>
          </a:xfrm>
          <a:prstGeom prst="rect">
            <a:avLst/>
          </a:prstGeom>
          <a:noFill/>
          <a:ln w="9525">
            <a:noFill/>
            <a:miter lim="800000"/>
            <a:headEnd/>
            <a:tailEnd/>
          </a:ln>
        </p:spPr>
        <p:txBody>
          <a:bodyPr>
            <a:spAutoFit/>
          </a:bodyPr>
          <a:lstStyle/>
          <a:p>
            <a:pPr eaLnBrk="0" fontAlgn="base" hangingPunct="0">
              <a:spcBef>
                <a:spcPct val="50000"/>
              </a:spcBef>
              <a:spcAft>
                <a:spcPct val="0"/>
              </a:spcAft>
            </a:pPr>
            <a:r>
              <a:rPr lang="en-US" sz="2400" smtClean="0">
                <a:solidFill>
                  <a:prstClr val="black"/>
                </a:solidFill>
                <a:latin typeface="Times" pitchFamily="-44" charset="0"/>
              </a:rPr>
              <a:t>The great thing about this form is b is the y-intercept.</a:t>
            </a:r>
          </a:p>
          <a:p>
            <a:pPr eaLnBrk="0" fontAlgn="base" hangingPunct="0">
              <a:spcBef>
                <a:spcPct val="50000"/>
              </a:spcBef>
              <a:spcAft>
                <a:spcPct val="0"/>
              </a:spcAft>
            </a:pPr>
            <a:r>
              <a:rPr lang="en-US" sz="2400" smtClean="0">
                <a:solidFill>
                  <a:prstClr val="black"/>
                </a:solidFill>
                <a:latin typeface="Times" pitchFamily="-44" charset="0"/>
              </a:rPr>
              <a:t>This makes graphing a line incredibly easy. Check it out. If</a:t>
            </a:r>
          </a:p>
          <a:p>
            <a:pPr eaLnBrk="0" fontAlgn="base" hangingPunct="0">
              <a:spcBef>
                <a:spcPct val="50000"/>
              </a:spcBef>
              <a:spcAft>
                <a:spcPct val="0"/>
              </a:spcAft>
            </a:pPr>
            <a:endParaRPr lang="en-US" sz="2400" smtClean="0">
              <a:solidFill>
                <a:prstClr val="black"/>
              </a:solidFill>
              <a:latin typeface="Times" pitchFamily="-44" charset="0"/>
            </a:endParaRPr>
          </a:p>
          <a:p>
            <a:pPr eaLnBrk="0" fontAlgn="base" hangingPunct="0">
              <a:spcBef>
                <a:spcPct val="50000"/>
              </a:spcBef>
              <a:spcAft>
                <a:spcPct val="0"/>
              </a:spcAft>
            </a:pPr>
            <a:endParaRPr lang="en-US" sz="2400" smtClean="0">
              <a:solidFill>
                <a:prstClr val="black"/>
              </a:solidFill>
              <a:latin typeface="Times" pitchFamily="-44" charset="0"/>
            </a:endParaRPr>
          </a:p>
        </p:txBody>
      </p:sp>
      <p:sp>
        <p:nvSpPr>
          <p:cNvPr id="12293" name="Line 4"/>
          <p:cNvSpPr>
            <a:spLocks noChangeShapeType="1"/>
          </p:cNvSpPr>
          <p:nvPr/>
        </p:nvSpPr>
        <p:spPr bwMode="auto">
          <a:xfrm>
            <a:off x="4800600" y="3581400"/>
            <a:ext cx="0" cy="1371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2294" name="Line 5"/>
          <p:cNvSpPr>
            <a:spLocks noChangeShapeType="1"/>
          </p:cNvSpPr>
          <p:nvPr/>
        </p:nvSpPr>
        <p:spPr bwMode="auto">
          <a:xfrm>
            <a:off x="4267200" y="4572000"/>
            <a:ext cx="19050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2295" name="Text Box 6"/>
          <p:cNvSpPr txBox="1">
            <a:spLocks noChangeArrowheads="1"/>
          </p:cNvSpPr>
          <p:nvPr/>
        </p:nvSpPr>
        <p:spPr bwMode="auto">
          <a:xfrm>
            <a:off x="4648200" y="4038600"/>
            <a:ext cx="2905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srgbClr val="FF0000"/>
                </a:solidFill>
                <a:latin typeface="Times" pitchFamily="-44" charset="0"/>
              </a:rPr>
              <a:t>•</a:t>
            </a:r>
            <a:endParaRPr lang="en-US" sz="2400" smtClean="0">
              <a:solidFill>
                <a:prstClr val="black"/>
              </a:solidFill>
              <a:latin typeface="Times" pitchFamily="-44" charset="0"/>
            </a:endParaRPr>
          </a:p>
        </p:txBody>
      </p:sp>
      <p:sp>
        <p:nvSpPr>
          <p:cNvPr id="12296" name="Text Box 7"/>
          <p:cNvSpPr txBox="1">
            <a:spLocks noChangeArrowheads="1"/>
          </p:cNvSpPr>
          <p:nvPr/>
        </p:nvSpPr>
        <p:spPr bwMode="auto">
          <a:xfrm>
            <a:off x="4937125" y="3946525"/>
            <a:ext cx="7683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(0,</a:t>
            </a:r>
            <a:r>
              <a:rPr lang="en-US" sz="2400" smtClean="0">
                <a:solidFill>
                  <a:srgbClr val="FF0000"/>
                </a:solidFill>
                <a:latin typeface="Times" pitchFamily="-44" charset="0"/>
              </a:rPr>
              <a:t>1</a:t>
            </a:r>
            <a:r>
              <a:rPr lang="en-US" sz="2400" smtClean="0">
                <a:solidFill>
                  <a:prstClr val="black"/>
                </a:solidFill>
                <a:latin typeface="Times" pitchFamily="-44" charset="0"/>
              </a:rPr>
              <a:t>)</a:t>
            </a:r>
          </a:p>
        </p:txBody>
      </p:sp>
      <p:graphicFrame>
        <p:nvGraphicFramePr>
          <p:cNvPr id="12290" name="Object 9"/>
          <p:cNvGraphicFramePr>
            <a:graphicFrameLocks noChangeAspect="1"/>
          </p:cNvGraphicFramePr>
          <p:nvPr/>
        </p:nvGraphicFramePr>
        <p:xfrm>
          <a:off x="1282700" y="3327400"/>
          <a:ext cx="1335088" cy="392113"/>
        </p:xfrm>
        <a:graphic>
          <a:graphicData uri="http://schemas.openxmlformats.org/presentationml/2006/ole">
            <p:oleObj spid="_x0000_s137218" name="Equation" r:id="rId3" imgW="647700" imgH="190500" progId="Equation.3">
              <p:embed/>
            </p:oleObj>
          </a:graphicData>
        </a:graphic>
      </p:graphicFrame>
      <p:sp>
        <p:nvSpPr>
          <p:cNvPr id="12297" name="Text Box 10"/>
          <p:cNvSpPr txBox="1">
            <a:spLocks noChangeArrowheads="1"/>
          </p:cNvSpPr>
          <p:nvPr/>
        </p:nvSpPr>
        <p:spPr bwMode="auto">
          <a:xfrm>
            <a:off x="1524000" y="3886200"/>
            <a:ext cx="27416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b="1" i="1" smtClean="0">
                <a:solidFill>
                  <a:srgbClr val="FF0000"/>
                </a:solidFill>
                <a:latin typeface="Times" pitchFamily="-44" charset="0"/>
              </a:rPr>
              <a:t>The y intercept is +1</a:t>
            </a:r>
            <a:endParaRPr lang="en-US" sz="2400" smtClean="0">
              <a:solidFill>
                <a:prstClr val="black"/>
              </a:solidFill>
              <a:latin typeface="Times" pitchFamily="-44" charset="0"/>
            </a:endParaRPr>
          </a:p>
        </p:txBody>
      </p:sp>
      <p:sp>
        <p:nvSpPr>
          <p:cNvPr id="12298" name="Text Box 11"/>
          <p:cNvSpPr txBox="1">
            <a:spLocks noChangeArrowheads="1"/>
          </p:cNvSpPr>
          <p:nvPr/>
        </p:nvSpPr>
        <p:spPr bwMode="auto">
          <a:xfrm>
            <a:off x="1981200" y="4343400"/>
            <a:ext cx="2057400" cy="822325"/>
          </a:xfrm>
          <a:prstGeom prst="rect">
            <a:avLst/>
          </a:prstGeom>
          <a:noFill/>
          <a:ln w="9525">
            <a:noFill/>
            <a:miter lim="800000"/>
            <a:headEnd/>
            <a:tailEnd/>
          </a:ln>
        </p:spPr>
        <p:txBody>
          <a:bodyPr>
            <a:spAutoFit/>
          </a:bodyPr>
          <a:lstStyle/>
          <a:p>
            <a:pPr eaLnBrk="0" fontAlgn="base" hangingPunct="0">
              <a:spcBef>
                <a:spcPct val="50000"/>
              </a:spcBef>
              <a:spcAft>
                <a:spcPct val="0"/>
              </a:spcAft>
            </a:pPr>
            <a:r>
              <a:rPr lang="en-US" sz="2400" smtClean="0">
                <a:solidFill>
                  <a:prstClr val="black"/>
                </a:solidFill>
                <a:latin typeface="Times" pitchFamily="-44" charset="0"/>
              </a:rPr>
              <a:t>Almost a free point on graph</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2"/>
          <p:cNvSpPr>
            <a:spLocks noGrp="1" noChangeArrowheads="1"/>
          </p:cNvSpPr>
          <p:nvPr>
            <p:ph type="title"/>
          </p:nvPr>
        </p:nvSpPr>
        <p:spPr/>
        <p:txBody>
          <a:bodyPr/>
          <a:lstStyle/>
          <a:p>
            <a:pPr algn="ctr" eaLnBrk="1" fontAlgn="auto" hangingPunct="1">
              <a:spcAft>
                <a:spcPts val="0"/>
              </a:spcAft>
              <a:defRPr/>
            </a:pPr>
            <a:r>
              <a:rPr lang="en-US" sz="3600" i="1" dirty="0" smtClean="0"/>
              <a:t>Slope Intercept Form:	y=mx+b</a:t>
            </a:r>
            <a:endParaRPr lang="en-US" sz="3200" i="1" dirty="0" smtClean="0"/>
          </a:p>
        </p:txBody>
      </p:sp>
      <p:sp>
        <p:nvSpPr>
          <p:cNvPr id="13317" name="Text Box 3"/>
          <p:cNvSpPr txBox="1">
            <a:spLocks noChangeArrowheads="1"/>
          </p:cNvSpPr>
          <p:nvPr/>
        </p:nvSpPr>
        <p:spPr bwMode="auto">
          <a:xfrm>
            <a:off x="762000" y="1752600"/>
            <a:ext cx="7391400" cy="2162175"/>
          </a:xfrm>
          <a:prstGeom prst="rect">
            <a:avLst/>
          </a:prstGeom>
          <a:noFill/>
          <a:ln w="9525">
            <a:noFill/>
            <a:miter lim="800000"/>
            <a:headEnd/>
            <a:tailEnd/>
          </a:ln>
        </p:spPr>
        <p:txBody>
          <a:bodyPr>
            <a:spAutoFit/>
          </a:bodyPr>
          <a:lstStyle/>
          <a:p>
            <a:pPr eaLnBrk="0" fontAlgn="base" hangingPunct="0">
              <a:spcBef>
                <a:spcPct val="50000"/>
              </a:spcBef>
              <a:spcAft>
                <a:spcPct val="0"/>
              </a:spcAft>
            </a:pPr>
            <a:r>
              <a:rPr lang="en-US" sz="2400" smtClean="0">
                <a:solidFill>
                  <a:prstClr val="black"/>
                </a:solidFill>
                <a:latin typeface="Times" pitchFamily="-44" charset="0"/>
              </a:rPr>
              <a:t>All you have to do now is use the slope to </a:t>
            </a:r>
            <a:r>
              <a:rPr lang="en-US" sz="2400" smtClean="0">
                <a:solidFill>
                  <a:srgbClr val="FF0000"/>
                </a:solidFill>
                <a:latin typeface="Times" pitchFamily="-44" charset="0"/>
              </a:rPr>
              <a:t>rise and run</a:t>
            </a:r>
            <a:r>
              <a:rPr lang="en-US" sz="2400" smtClean="0">
                <a:solidFill>
                  <a:prstClr val="black"/>
                </a:solidFill>
                <a:latin typeface="Times" pitchFamily="-44" charset="0"/>
              </a:rPr>
              <a:t> </a:t>
            </a:r>
            <a:r>
              <a:rPr lang="en-US" sz="4000" smtClean="0">
                <a:solidFill>
                  <a:srgbClr val="FF0000"/>
                </a:solidFill>
                <a:latin typeface="Times" pitchFamily="-44" charset="0"/>
              </a:rPr>
              <a:t>from the intercept</a:t>
            </a:r>
            <a:r>
              <a:rPr lang="en-US" sz="2400" smtClean="0">
                <a:solidFill>
                  <a:prstClr val="black"/>
                </a:solidFill>
                <a:latin typeface="Times" pitchFamily="-44" charset="0"/>
              </a:rPr>
              <a:t> &amp; connect the points.</a:t>
            </a:r>
          </a:p>
          <a:p>
            <a:pPr eaLnBrk="0" fontAlgn="base" hangingPunct="0">
              <a:spcBef>
                <a:spcPct val="50000"/>
              </a:spcBef>
              <a:spcAft>
                <a:spcPct val="0"/>
              </a:spcAft>
            </a:pPr>
            <a:endParaRPr lang="en-US" sz="2400" smtClean="0">
              <a:solidFill>
                <a:prstClr val="black"/>
              </a:solidFill>
              <a:latin typeface="Times" pitchFamily="-44" charset="0"/>
            </a:endParaRPr>
          </a:p>
          <a:p>
            <a:pPr eaLnBrk="0" fontAlgn="base" hangingPunct="0">
              <a:spcBef>
                <a:spcPct val="50000"/>
              </a:spcBef>
              <a:spcAft>
                <a:spcPct val="0"/>
              </a:spcAft>
            </a:pPr>
            <a:endParaRPr lang="en-US" sz="2400" smtClean="0">
              <a:solidFill>
                <a:prstClr val="black"/>
              </a:solidFill>
              <a:latin typeface="Times" pitchFamily="-44" charset="0"/>
            </a:endParaRPr>
          </a:p>
        </p:txBody>
      </p:sp>
      <p:sp>
        <p:nvSpPr>
          <p:cNvPr id="13318" name="Line 4"/>
          <p:cNvSpPr>
            <a:spLocks noChangeShapeType="1"/>
          </p:cNvSpPr>
          <p:nvPr/>
        </p:nvSpPr>
        <p:spPr bwMode="auto">
          <a:xfrm>
            <a:off x="4800600" y="3276600"/>
            <a:ext cx="0" cy="16764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3319" name="Line 5"/>
          <p:cNvSpPr>
            <a:spLocks noChangeShapeType="1"/>
          </p:cNvSpPr>
          <p:nvPr/>
        </p:nvSpPr>
        <p:spPr bwMode="auto">
          <a:xfrm>
            <a:off x="4267200" y="4572000"/>
            <a:ext cx="24384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3320" name="Text Box 6"/>
          <p:cNvSpPr txBox="1">
            <a:spLocks noChangeArrowheads="1"/>
          </p:cNvSpPr>
          <p:nvPr/>
        </p:nvSpPr>
        <p:spPr bwMode="auto">
          <a:xfrm>
            <a:off x="4648200" y="4038600"/>
            <a:ext cx="2905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srgbClr val="FF0000"/>
                </a:solidFill>
                <a:latin typeface="Times" pitchFamily="-44" charset="0"/>
              </a:rPr>
              <a:t>•</a:t>
            </a:r>
            <a:endParaRPr lang="en-US" sz="2400" smtClean="0">
              <a:solidFill>
                <a:prstClr val="black"/>
              </a:solidFill>
              <a:latin typeface="Times" pitchFamily="-44" charset="0"/>
            </a:endParaRPr>
          </a:p>
        </p:txBody>
      </p:sp>
      <p:sp>
        <p:nvSpPr>
          <p:cNvPr id="13321" name="Text Box 7"/>
          <p:cNvSpPr txBox="1">
            <a:spLocks noChangeArrowheads="1"/>
          </p:cNvSpPr>
          <p:nvPr/>
        </p:nvSpPr>
        <p:spPr bwMode="auto">
          <a:xfrm>
            <a:off x="3962400" y="3962400"/>
            <a:ext cx="7683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(0,</a:t>
            </a:r>
            <a:r>
              <a:rPr lang="en-US" sz="2400" smtClean="0">
                <a:solidFill>
                  <a:srgbClr val="FF0000"/>
                </a:solidFill>
                <a:latin typeface="Times" pitchFamily="-44" charset="0"/>
              </a:rPr>
              <a:t>1</a:t>
            </a:r>
            <a:r>
              <a:rPr lang="en-US" sz="2400" smtClean="0">
                <a:solidFill>
                  <a:prstClr val="black"/>
                </a:solidFill>
                <a:latin typeface="Times" pitchFamily="-44" charset="0"/>
              </a:rPr>
              <a:t>)</a:t>
            </a:r>
          </a:p>
        </p:txBody>
      </p:sp>
      <p:graphicFrame>
        <p:nvGraphicFramePr>
          <p:cNvPr id="13314" name="Object 11"/>
          <p:cNvGraphicFramePr>
            <a:graphicFrameLocks noChangeAspect="1"/>
          </p:cNvGraphicFramePr>
          <p:nvPr/>
        </p:nvGraphicFramePr>
        <p:xfrm>
          <a:off x="914400" y="3124200"/>
          <a:ext cx="1600200" cy="469900"/>
        </p:xfrm>
        <a:graphic>
          <a:graphicData uri="http://schemas.openxmlformats.org/presentationml/2006/ole">
            <p:oleObj spid="_x0000_s138242" name="Equation" r:id="rId3" imgW="647700" imgH="190500" progId="Equation.3">
              <p:embed/>
            </p:oleObj>
          </a:graphicData>
        </a:graphic>
      </p:graphicFrame>
      <p:graphicFrame>
        <p:nvGraphicFramePr>
          <p:cNvPr id="13315" name="Object 12"/>
          <p:cNvGraphicFramePr>
            <a:graphicFrameLocks noChangeAspect="1"/>
          </p:cNvGraphicFramePr>
          <p:nvPr/>
        </p:nvGraphicFramePr>
        <p:xfrm>
          <a:off x="762000" y="3733800"/>
          <a:ext cx="1631950" cy="703263"/>
        </p:xfrm>
        <a:graphic>
          <a:graphicData uri="http://schemas.openxmlformats.org/presentationml/2006/ole">
            <p:oleObj spid="_x0000_s138243" name="Equation" r:id="rId4" imgW="825500" imgH="355600" progId="Equation.3">
              <p:embed/>
            </p:oleObj>
          </a:graphicData>
        </a:graphic>
      </p:graphicFrame>
      <p:sp>
        <p:nvSpPr>
          <p:cNvPr id="13322" name="Line 14"/>
          <p:cNvSpPr>
            <a:spLocks noChangeShapeType="1"/>
          </p:cNvSpPr>
          <p:nvPr/>
        </p:nvSpPr>
        <p:spPr bwMode="auto">
          <a:xfrm>
            <a:off x="4724400" y="3886200"/>
            <a:ext cx="1524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3323" name="Line 15"/>
          <p:cNvSpPr>
            <a:spLocks noChangeShapeType="1"/>
          </p:cNvSpPr>
          <p:nvPr/>
        </p:nvSpPr>
        <p:spPr bwMode="auto">
          <a:xfrm>
            <a:off x="4724400" y="3505200"/>
            <a:ext cx="1524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3324" name="Text Box 16"/>
          <p:cNvSpPr txBox="1">
            <a:spLocks noChangeArrowheads="1"/>
          </p:cNvSpPr>
          <p:nvPr/>
        </p:nvSpPr>
        <p:spPr bwMode="auto">
          <a:xfrm>
            <a:off x="5127625" y="4564063"/>
            <a:ext cx="184150" cy="457200"/>
          </a:xfrm>
          <a:prstGeom prst="rect">
            <a:avLst/>
          </a:prstGeom>
          <a:noFill/>
          <a:ln w="9525">
            <a:noFill/>
            <a:miter lim="800000"/>
            <a:headEnd/>
            <a:tailEnd/>
          </a:ln>
        </p:spPr>
        <p:txBody>
          <a:bodyPr>
            <a:spAutoFit/>
          </a:bodyPr>
          <a:lstStyle/>
          <a:p>
            <a:pPr eaLnBrk="0" fontAlgn="base" hangingPunct="0">
              <a:spcBef>
                <a:spcPct val="50000"/>
              </a:spcBef>
              <a:spcAft>
                <a:spcPct val="0"/>
              </a:spcAft>
            </a:pPr>
            <a:endParaRPr lang="en-US" sz="2400" smtClean="0">
              <a:solidFill>
                <a:prstClr val="black"/>
              </a:solidFill>
              <a:latin typeface="Times" pitchFamily="-44" charset="0"/>
            </a:endParaRPr>
          </a:p>
        </p:txBody>
      </p:sp>
      <p:sp>
        <p:nvSpPr>
          <p:cNvPr id="13325" name="Line 18"/>
          <p:cNvSpPr>
            <a:spLocks noChangeShapeType="1"/>
          </p:cNvSpPr>
          <p:nvPr/>
        </p:nvSpPr>
        <p:spPr bwMode="auto">
          <a:xfrm>
            <a:off x="5638800" y="4495800"/>
            <a:ext cx="0" cy="228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3326" name="Line 19"/>
          <p:cNvSpPr>
            <a:spLocks noChangeShapeType="1"/>
          </p:cNvSpPr>
          <p:nvPr/>
        </p:nvSpPr>
        <p:spPr bwMode="auto">
          <a:xfrm>
            <a:off x="6096000" y="4495800"/>
            <a:ext cx="0" cy="228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3327" name="Line 20"/>
          <p:cNvSpPr>
            <a:spLocks noChangeShapeType="1"/>
          </p:cNvSpPr>
          <p:nvPr/>
        </p:nvSpPr>
        <p:spPr bwMode="auto">
          <a:xfrm>
            <a:off x="6553200" y="4495800"/>
            <a:ext cx="0" cy="228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3328" name="Line 21"/>
          <p:cNvSpPr>
            <a:spLocks noChangeShapeType="1"/>
          </p:cNvSpPr>
          <p:nvPr/>
        </p:nvSpPr>
        <p:spPr bwMode="auto">
          <a:xfrm>
            <a:off x="5181600" y="4495800"/>
            <a:ext cx="0" cy="228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3329" name="Text Box 22"/>
          <p:cNvSpPr txBox="1">
            <a:spLocks noChangeArrowheads="1"/>
          </p:cNvSpPr>
          <p:nvPr/>
        </p:nvSpPr>
        <p:spPr bwMode="auto">
          <a:xfrm>
            <a:off x="5943600" y="3276600"/>
            <a:ext cx="2905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srgbClr val="FF0000"/>
                </a:solidFill>
                <a:latin typeface="Times" pitchFamily="-44" charset="0"/>
              </a:rPr>
              <a:t>•</a:t>
            </a:r>
            <a:endParaRPr lang="en-US" sz="2400" smtClean="0">
              <a:solidFill>
                <a:prstClr val="black"/>
              </a:solidFill>
              <a:latin typeface="Times" pitchFamily="-44" charset="0"/>
            </a:endParaRPr>
          </a:p>
        </p:txBody>
      </p:sp>
      <p:sp>
        <p:nvSpPr>
          <p:cNvPr id="13330" name="Line 23"/>
          <p:cNvSpPr>
            <a:spLocks noChangeShapeType="1"/>
          </p:cNvSpPr>
          <p:nvPr/>
        </p:nvSpPr>
        <p:spPr bwMode="auto">
          <a:xfrm flipV="1">
            <a:off x="4800600" y="3505200"/>
            <a:ext cx="0" cy="685800"/>
          </a:xfrm>
          <a:prstGeom prst="line">
            <a:avLst/>
          </a:prstGeom>
          <a:noFill/>
          <a:ln w="31750">
            <a:solidFill>
              <a:schemeClr val="tx1"/>
            </a:solidFill>
            <a:round/>
            <a:headEnd/>
            <a:tailEnd type="triangle" w="med" len="me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3331" name="Line 24"/>
          <p:cNvSpPr>
            <a:spLocks noChangeShapeType="1"/>
          </p:cNvSpPr>
          <p:nvPr/>
        </p:nvSpPr>
        <p:spPr bwMode="auto">
          <a:xfrm>
            <a:off x="4800600" y="3505200"/>
            <a:ext cx="1295400" cy="0"/>
          </a:xfrm>
          <a:prstGeom prst="line">
            <a:avLst/>
          </a:prstGeom>
          <a:noFill/>
          <a:ln w="38100">
            <a:solidFill>
              <a:schemeClr val="tx1"/>
            </a:solidFill>
            <a:round/>
            <a:headEnd/>
            <a:tailEnd type="triangle" w="med" len="me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3332" name="Line 25"/>
          <p:cNvSpPr>
            <a:spLocks noChangeShapeType="1"/>
          </p:cNvSpPr>
          <p:nvPr/>
        </p:nvSpPr>
        <p:spPr bwMode="auto">
          <a:xfrm flipV="1">
            <a:off x="3886200" y="3048000"/>
            <a:ext cx="3048000" cy="1639888"/>
          </a:xfrm>
          <a:prstGeom prst="line">
            <a:avLst/>
          </a:prstGeom>
          <a:noFill/>
          <a:ln w="9525">
            <a:solidFill>
              <a:srgbClr val="800080"/>
            </a:solidFill>
            <a:prstDash val="dash"/>
            <a:round/>
            <a:headEnd type="triangle" w="med" len="med"/>
            <a:tailEnd type="triangle" w="med" len="me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3333" name="Text Box 26"/>
          <p:cNvSpPr txBox="1">
            <a:spLocks noChangeArrowheads="1"/>
          </p:cNvSpPr>
          <p:nvPr/>
        </p:nvSpPr>
        <p:spPr bwMode="auto">
          <a:xfrm>
            <a:off x="669925" y="5470525"/>
            <a:ext cx="7024688"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srgbClr val="FF0000"/>
                </a:solidFill>
                <a:latin typeface="Times" pitchFamily="-44" charset="0"/>
              </a:rPr>
              <a:t>Rise 2 and Run 3 from the y-intercept &amp; connect points.</a:t>
            </a:r>
            <a:endParaRPr lang="en-US" sz="2400" smtClean="0">
              <a:solidFill>
                <a:prstClr val="black"/>
              </a:solidFill>
              <a:latin typeface="Times" pitchFamily="-44" charset="0"/>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2"/>
          <p:cNvSpPr>
            <a:spLocks noGrp="1" noChangeArrowheads="1"/>
          </p:cNvSpPr>
          <p:nvPr>
            <p:ph type="title"/>
          </p:nvPr>
        </p:nvSpPr>
        <p:spPr/>
        <p:txBody>
          <a:bodyPr/>
          <a:lstStyle/>
          <a:p>
            <a:pPr eaLnBrk="1" fontAlgn="auto" hangingPunct="1">
              <a:spcAft>
                <a:spcPts val="0"/>
              </a:spcAft>
              <a:defRPr/>
            </a:pPr>
            <a:r>
              <a:rPr lang="en-US" sz="3600" i="1" dirty="0" smtClean="0">
                <a:solidFill>
                  <a:srgbClr val="800080"/>
                </a:solidFill>
              </a:rPr>
              <a:t>	</a:t>
            </a:r>
            <a:r>
              <a:rPr lang="en-US" sz="3600" i="1" dirty="0" smtClean="0"/>
              <a:t>y=mx+b when m is negative</a:t>
            </a:r>
            <a:endParaRPr lang="en-US" sz="3200" i="1" dirty="0" smtClean="0"/>
          </a:p>
        </p:txBody>
      </p:sp>
      <p:sp>
        <p:nvSpPr>
          <p:cNvPr id="14341" name="Text Box 3"/>
          <p:cNvSpPr txBox="1">
            <a:spLocks noChangeArrowheads="1"/>
          </p:cNvSpPr>
          <p:nvPr/>
        </p:nvSpPr>
        <p:spPr bwMode="auto">
          <a:xfrm>
            <a:off x="762000" y="1905000"/>
            <a:ext cx="7391400" cy="2162175"/>
          </a:xfrm>
          <a:prstGeom prst="rect">
            <a:avLst/>
          </a:prstGeom>
          <a:noFill/>
          <a:ln w="9525">
            <a:noFill/>
            <a:miter lim="800000"/>
            <a:headEnd/>
            <a:tailEnd/>
          </a:ln>
        </p:spPr>
        <p:txBody>
          <a:bodyPr>
            <a:spAutoFit/>
          </a:bodyPr>
          <a:lstStyle/>
          <a:p>
            <a:pPr eaLnBrk="0" fontAlgn="base" hangingPunct="0">
              <a:spcBef>
                <a:spcPct val="50000"/>
              </a:spcBef>
              <a:spcAft>
                <a:spcPct val="0"/>
              </a:spcAft>
            </a:pPr>
            <a:r>
              <a:rPr lang="en-US" sz="2400" smtClean="0">
                <a:solidFill>
                  <a:prstClr val="black"/>
                </a:solidFill>
                <a:latin typeface="Times" pitchFamily="-44" charset="0"/>
              </a:rPr>
              <a:t>All you have to do now is use the slope to </a:t>
            </a:r>
            <a:r>
              <a:rPr lang="en-US" sz="2400" smtClean="0">
                <a:solidFill>
                  <a:srgbClr val="FF0000"/>
                </a:solidFill>
                <a:latin typeface="Times" pitchFamily="-44" charset="0"/>
              </a:rPr>
              <a:t>rise and run</a:t>
            </a:r>
            <a:r>
              <a:rPr lang="en-US" sz="2400" smtClean="0">
                <a:solidFill>
                  <a:prstClr val="black"/>
                </a:solidFill>
                <a:latin typeface="Times" pitchFamily="-44" charset="0"/>
              </a:rPr>
              <a:t> </a:t>
            </a:r>
            <a:r>
              <a:rPr lang="en-US" sz="4000" smtClean="0">
                <a:solidFill>
                  <a:srgbClr val="FF0000"/>
                </a:solidFill>
                <a:latin typeface="Times" pitchFamily="-44" charset="0"/>
              </a:rPr>
              <a:t>from the intercept</a:t>
            </a:r>
            <a:r>
              <a:rPr lang="en-US" sz="2400" smtClean="0">
                <a:solidFill>
                  <a:prstClr val="black"/>
                </a:solidFill>
                <a:latin typeface="Times" pitchFamily="-44" charset="0"/>
              </a:rPr>
              <a:t> &amp; connect the points.</a:t>
            </a:r>
          </a:p>
          <a:p>
            <a:pPr eaLnBrk="0" fontAlgn="base" hangingPunct="0">
              <a:spcBef>
                <a:spcPct val="50000"/>
              </a:spcBef>
              <a:spcAft>
                <a:spcPct val="0"/>
              </a:spcAft>
            </a:pPr>
            <a:endParaRPr lang="en-US" sz="2400" smtClean="0">
              <a:solidFill>
                <a:prstClr val="black"/>
              </a:solidFill>
              <a:latin typeface="Times" pitchFamily="-44" charset="0"/>
            </a:endParaRPr>
          </a:p>
          <a:p>
            <a:pPr eaLnBrk="0" fontAlgn="base" hangingPunct="0">
              <a:spcBef>
                <a:spcPct val="50000"/>
              </a:spcBef>
              <a:spcAft>
                <a:spcPct val="0"/>
              </a:spcAft>
            </a:pPr>
            <a:endParaRPr lang="en-US" sz="2400" smtClean="0">
              <a:solidFill>
                <a:prstClr val="black"/>
              </a:solidFill>
              <a:latin typeface="Times" pitchFamily="-44" charset="0"/>
            </a:endParaRPr>
          </a:p>
        </p:txBody>
      </p:sp>
      <p:sp>
        <p:nvSpPr>
          <p:cNvPr id="14342" name="Line 4"/>
          <p:cNvSpPr>
            <a:spLocks noChangeShapeType="1"/>
          </p:cNvSpPr>
          <p:nvPr/>
        </p:nvSpPr>
        <p:spPr bwMode="auto">
          <a:xfrm>
            <a:off x="4800600" y="3276600"/>
            <a:ext cx="0" cy="16764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4343" name="Line 5"/>
          <p:cNvSpPr>
            <a:spLocks noChangeShapeType="1"/>
          </p:cNvSpPr>
          <p:nvPr/>
        </p:nvSpPr>
        <p:spPr bwMode="auto">
          <a:xfrm>
            <a:off x="4267200" y="4572000"/>
            <a:ext cx="24384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4344" name="Text Box 6"/>
          <p:cNvSpPr txBox="1">
            <a:spLocks noChangeArrowheads="1"/>
          </p:cNvSpPr>
          <p:nvPr/>
        </p:nvSpPr>
        <p:spPr bwMode="auto">
          <a:xfrm>
            <a:off x="4648200" y="4038600"/>
            <a:ext cx="2905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srgbClr val="FF0000"/>
                </a:solidFill>
                <a:latin typeface="Times" pitchFamily="-44" charset="0"/>
              </a:rPr>
              <a:t>•</a:t>
            </a:r>
            <a:endParaRPr lang="en-US" sz="2400" smtClean="0">
              <a:solidFill>
                <a:prstClr val="black"/>
              </a:solidFill>
              <a:latin typeface="Times" pitchFamily="-44" charset="0"/>
            </a:endParaRPr>
          </a:p>
        </p:txBody>
      </p:sp>
      <p:sp>
        <p:nvSpPr>
          <p:cNvPr id="14345" name="Text Box 7"/>
          <p:cNvSpPr txBox="1">
            <a:spLocks noChangeArrowheads="1"/>
          </p:cNvSpPr>
          <p:nvPr/>
        </p:nvSpPr>
        <p:spPr bwMode="auto">
          <a:xfrm>
            <a:off x="3962400" y="3962400"/>
            <a:ext cx="7683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(0,</a:t>
            </a:r>
            <a:r>
              <a:rPr lang="en-US" sz="2400" smtClean="0">
                <a:solidFill>
                  <a:srgbClr val="FF0000"/>
                </a:solidFill>
                <a:latin typeface="Times" pitchFamily="-44" charset="0"/>
              </a:rPr>
              <a:t>1</a:t>
            </a:r>
            <a:r>
              <a:rPr lang="en-US" sz="2400" smtClean="0">
                <a:solidFill>
                  <a:prstClr val="black"/>
                </a:solidFill>
                <a:latin typeface="Times" pitchFamily="-44" charset="0"/>
              </a:rPr>
              <a:t>)</a:t>
            </a:r>
          </a:p>
        </p:txBody>
      </p:sp>
      <p:graphicFrame>
        <p:nvGraphicFramePr>
          <p:cNvPr id="14338" name="Object 8"/>
          <p:cNvGraphicFramePr>
            <a:graphicFrameLocks noChangeAspect="1"/>
          </p:cNvGraphicFramePr>
          <p:nvPr/>
        </p:nvGraphicFramePr>
        <p:xfrm>
          <a:off x="788988" y="3124200"/>
          <a:ext cx="1851025" cy="469900"/>
        </p:xfrm>
        <a:graphic>
          <a:graphicData uri="http://schemas.openxmlformats.org/presentationml/2006/ole">
            <p:oleObj spid="_x0000_s139266" name="Equation" r:id="rId3" imgW="749300" imgH="190500" progId="Equation.3">
              <p:embed/>
            </p:oleObj>
          </a:graphicData>
        </a:graphic>
      </p:graphicFrame>
      <p:graphicFrame>
        <p:nvGraphicFramePr>
          <p:cNvPr id="14339" name="Object 9"/>
          <p:cNvGraphicFramePr>
            <a:graphicFrameLocks noChangeAspect="1"/>
          </p:cNvGraphicFramePr>
          <p:nvPr/>
        </p:nvGraphicFramePr>
        <p:xfrm>
          <a:off x="661988" y="3733800"/>
          <a:ext cx="1833562" cy="703263"/>
        </p:xfrm>
        <a:graphic>
          <a:graphicData uri="http://schemas.openxmlformats.org/presentationml/2006/ole">
            <p:oleObj spid="_x0000_s139267" name="Equation" r:id="rId4" imgW="927100" imgH="355600" progId="Equation.3">
              <p:embed/>
            </p:oleObj>
          </a:graphicData>
        </a:graphic>
      </p:graphicFrame>
      <p:sp>
        <p:nvSpPr>
          <p:cNvPr id="14346" name="Line 10"/>
          <p:cNvSpPr>
            <a:spLocks noChangeShapeType="1"/>
          </p:cNvSpPr>
          <p:nvPr/>
        </p:nvSpPr>
        <p:spPr bwMode="auto">
          <a:xfrm>
            <a:off x="4724400" y="3886200"/>
            <a:ext cx="1524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4347" name="Line 11"/>
          <p:cNvSpPr>
            <a:spLocks noChangeShapeType="1"/>
          </p:cNvSpPr>
          <p:nvPr/>
        </p:nvSpPr>
        <p:spPr bwMode="auto">
          <a:xfrm>
            <a:off x="4724400" y="3505200"/>
            <a:ext cx="1524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4348" name="Text Box 12"/>
          <p:cNvSpPr txBox="1">
            <a:spLocks noChangeArrowheads="1"/>
          </p:cNvSpPr>
          <p:nvPr/>
        </p:nvSpPr>
        <p:spPr bwMode="auto">
          <a:xfrm>
            <a:off x="5127625" y="4564063"/>
            <a:ext cx="184150" cy="457200"/>
          </a:xfrm>
          <a:prstGeom prst="rect">
            <a:avLst/>
          </a:prstGeom>
          <a:noFill/>
          <a:ln w="9525">
            <a:noFill/>
            <a:miter lim="800000"/>
            <a:headEnd/>
            <a:tailEnd/>
          </a:ln>
        </p:spPr>
        <p:txBody>
          <a:bodyPr>
            <a:spAutoFit/>
          </a:bodyPr>
          <a:lstStyle/>
          <a:p>
            <a:pPr eaLnBrk="0" fontAlgn="base" hangingPunct="0">
              <a:spcBef>
                <a:spcPct val="50000"/>
              </a:spcBef>
              <a:spcAft>
                <a:spcPct val="0"/>
              </a:spcAft>
            </a:pPr>
            <a:endParaRPr lang="en-US" sz="2400" smtClean="0">
              <a:solidFill>
                <a:prstClr val="black"/>
              </a:solidFill>
              <a:latin typeface="Times" pitchFamily="-44" charset="0"/>
            </a:endParaRPr>
          </a:p>
        </p:txBody>
      </p:sp>
      <p:sp>
        <p:nvSpPr>
          <p:cNvPr id="14349" name="Line 13"/>
          <p:cNvSpPr>
            <a:spLocks noChangeShapeType="1"/>
          </p:cNvSpPr>
          <p:nvPr/>
        </p:nvSpPr>
        <p:spPr bwMode="auto">
          <a:xfrm>
            <a:off x="5638800" y="4495800"/>
            <a:ext cx="0" cy="228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4350" name="Line 14"/>
          <p:cNvSpPr>
            <a:spLocks noChangeShapeType="1"/>
          </p:cNvSpPr>
          <p:nvPr/>
        </p:nvSpPr>
        <p:spPr bwMode="auto">
          <a:xfrm>
            <a:off x="6096000" y="4495800"/>
            <a:ext cx="0" cy="228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4351" name="Line 15"/>
          <p:cNvSpPr>
            <a:spLocks noChangeShapeType="1"/>
          </p:cNvSpPr>
          <p:nvPr/>
        </p:nvSpPr>
        <p:spPr bwMode="auto">
          <a:xfrm>
            <a:off x="6553200" y="4495800"/>
            <a:ext cx="0" cy="228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4352" name="Line 16"/>
          <p:cNvSpPr>
            <a:spLocks noChangeShapeType="1"/>
          </p:cNvSpPr>
          <p:nvPr/>
        </p:nvSpPr>
        <p:spPr bwMode="auto">
          <a:xfrm>
            <a:off x="5181600" y="4495800"/>
            <a:ext cx="0" cy="2286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4353" name="Text Box 17"/>
          <p:cNvSpPr txBox="1">
            <a:spLocks noChangeArrowheads="1"/>
          </p:cNvSpPr>
          <p:nvPr/>
        </p:nvSpPr>
        <p:spPr bwMode="auto">
          <a:xfrm>
            <a:off x="5943600" y="4724400"/>
            <a:ext cx="290513"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srgbClr val="FF0000"/>
                </a:solidFill>
                <a:latin typeface="Times" pitchFamily="-44" charset="0"/>
              </a:rPr>
              <a:t>•</a:t>
            </a:r>
            <a:endParaRPr lang="en-US" sz="2400" smtClean="0">
              <a:solidFill>
                <a:prstClr val="black"/>
              </a:solidFill>
              <a:latin typeface="Times" pitchFamily="-44" charset="0"/>
            </a:endParaRPr>
          </a:p>
        </p:txBody>
      </p:sp>
      <p:sp>
        <p:nvSpPr>
          <p:cNvPr id="14354" name="Line 18"/>
          <p:cNvSpPr>
            <a:spLocks noChangeShapeType="1"/>
          </p:cNvSpPr>
          <p:nvPr/>
        </p:nvSpPr>
        <p:spPr bwMode="auto">
          <a:xfrm flipV="1">
            <a:off x="4800600" y="4267200"/>
            <a:ext cx="0" cy="685800"/>
          </a:xfrm>
          <a:prstGeom prst="line">
            <a:avLst/>
          </a:prstGeom>
          <a:noFill/>
          <a:ln w="31750">
            <a:solidFill>
              <a:schemeClr val="tx1"/>
            </a:solidFill>
            <a:round/>
            <a:headEnd type="triangle" w="med" len="me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4355" name="Line 19"/>
          <p:cNvSpPr>
            <a:spLocks noChangeShapeType="1"/>
          </p:cNvSpPr>
          <p:nvPr/>
        </p:nvSpPr>
        <p:spPr bwMode="auto">
          <a:xfrm>
            <a:off x="4876800" y="4953000"/>
            <a:ext cx="1143000" cy="0"/>
          </a:xfrm>
          <a:prstGeom prst="line">
            <a:avLst/>
          </a:prstGeom>
          <a:noFill/>
          <a:ln w="38100">
            <a:solidFill>
              <a:schemeClr val="tx1"/>
            </a:solidFill>
            <a:round/>
            <a:headEnd/>
            <a:tailEnd type="triangle" w="med" len="me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4356" name="Line 20"/>
          <p:cNvSpPr>
            <a:spLocks noChangeShapeType="1"/>
          </p:cNvSpPr>
          <p:nvPr/>
        </p:nvSpPr>
        <p:spPr bwMode="auto">
          <a:xfrm>
            <a:off x="3886200" y="3733800"/>
            <a:ext cx="2819400" cy="1600200"/>
          </a:xfrm>
          <a:prstGeom prst="line">
            <a:avLst/>
          </a:prstGeom>
          <a:noFill/>
          <a:ln w="9525">
            <a:solidFill>
              <a:srgbClr val="800080"/>
            </a:solidFill>
            <a:prstDash val="dash"/>
            <a:round/>
            <a:headEnd type="triangle" w="med" len="med"/>
            <a:tailEnd type="triangle" w="med" len="me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4357" name="Text Box 21"/>
          <p:cNvSpPr txBox="1">
            <a:spLocks noChangeArrowheads="1"/>
          </p:cNvSpPr>
          <p:nvPr/>
        </p:nvSpPr>
        <p:spPr bwMode="auto">
          <a:xfrm>
            <a:off x="669925" y="5470525"/>
            <a:ext cx="7126288"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srgbClr val="FF0000"/>
                </a:solidFill>
                <a:latin typeface="Times" pitchFamily="-44" charset="0"/>
              </a:rPr>
              <a:t>Rise -2 and Run 3 from the y-intercept &amp; connect points.</a:t>
            </a:r>
            <a:endParaRPr lang="en-US" sz="2400" smtClean="0">
              <a:solidFill>
                <a:prstClr val="black"/>
              </a:solidFill>
              <a:latin typeface="Times" pitchFamily="-44" charset="0"/>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2"/>
          <p:cNvSpPr>
            <a:spLocks noGrp="1" noChangeArrowheads="1"/>
          </p:cNvSpPr>
          <p:nvPr>
            <p:ph type="title"/>
          </p:nvPr>
        </p:nvSpPr>
        <p:spPr>
          <a:xfrm>
            <a:off x="457200" y="274638"/>
            <a:ext cx="8305800" cy="1554162"/>
          </a:xfrm>
        </p:spPr>
        <p:txBody>
          <a:bodyPr>
            <a:normAutofit fontScale="90000"/>
          </a:bodyPr>
          <a:lstStyle/>
          <a:p>
            <a:pPr algn="ctr" eaLnBrk="1" fontAlgn="auto" hangingPunct="1">
              <a:spcAft>
                <a:spcPts val="0"/>
              </a:spcAft>
              <a:defRPr/>
            </a:pPr>
            <a:r>
              <a:rPr lang="en-US" sz="4000" i="1" dirty="0" smtClean="0"/>
              <a:t>If the equation is not in y=mx+b form </a:t>
            </a:r>
            <a:br>
              <a:rPr lang="en-US" sz="4000" i="1" dirty="0" smtClean="0"/>
            </a:br>
            <a:r>
              <a:rPr lang="en-US" sz="4000" i="1" dirty="0" smtClean="0"/>
              <a:t>solve for y</a:t>
            </a:r>
            <a:r>
              <a:rPr lang="en-US" dirty="0" smtClean="0"/>
              <a:t> </a:t>
            </a:r>
          </a:p>
        </p:txBody>
      </p:sp>
      <p:graphicFrame>
        <p:nvGraphicFramePr>
          <p:cNvPr id="16386" name="Object 4"/>
          <p:cNvGraphicFramePr>
            <a:graphicFrameLocks noChangeAspect="1"/>
          </p:cNvGraphicFramePr>
          <p:nvPr/>
        </p:nvGraphicFramePr>
        <p:xfrm>
          <a:off x="1306513" y="3222625"/>
          <a:ext cx="1763712" cy="749300"/>
        </p:xfrm>
        <a:graphic>
          <a:graphicData uri="http://schemas.openxmlformats.org/presentationml/2006/ole">
            <p:oleObj spid="_x0000_s141314" name="Equation" r:id="rId3" imgW="838200" imgH="355600" progId="Equation.3">
              <p:embed/>
            </p:oleObj>
          </a:graphicData>
        </a:graphic>
      </p:graphicFrame>
      <p:graphicFrame>
        <p:nvGraphicFramePr>
          <p:cNvPr id="16387" name="Object 5"/>
          <p:cNvGraphicFramePr>
            <a:graphicFrameLocks noChangeAspect="1"/>
          </p:cNvGraphicFramePr>
          <p:nvPr/>
        </p:nvGraphicFramePr>
        <p:xfrm>
          <a:off x="1425575" y="4365625"/>
          <a:ext cx="1489075" cy="773113"/>
        </p:xfrm>
        <a:graphic>
          <a:graphicData uri="http://schemas.openxmlformats.org/presentationml/2006/ole">
            <p:oleObj spid="_x0000_s141315" name="Equation" r:id="rId4" imgW="685800" imgH="355600" progId="Equation.3">
              <p:embed/>
            </p:oleObj>
          </a:graphicData>
        </a:graphic>
      </p:graphicFrame>
      <p:graphicFrame>
        <p:nvGraphicFramePr>
          <p:cNvPr id="16388" name="Object 6"/>
          <p:cNvGraphicFramePr>
            <a:graphicFrameLocks noChangeAspect="1"/>
          </p:cNvGraphicFramePr>
          <p:nvPr/>
        </p:nvGraphicFramePr>
        <p:xfrm>
          <a:off x="1447800" y="2286000"/>
          <a:ext cx="1598613" cy="358775"/>
        </p:xfrm>
        <a:graphic>
          <a:graphicData uri="http://schemas.openxmlformats.org/presentationml/2006/ole">
            <p:oleObj spid="_x0000_s141316" name="Equation" r:id="rId5" imgW="736600" imgH="165100" progId="Equation.3">
              <p:embed/>
            </p:oleObj>
          </a:graphicData>
        </a:graphic>
      </p:graphicFrame>
      <p:sp>
        <p:nvSpPr>
          <p:cNvPr id="16390" name="Rectangle 7"/>
          <p:cNvSpPr>
            <a:spLocks noChangeArrowheads="1"/>
          </p:cNvSpPr>
          <p:nvPr/>
        </p:nvSpPr>
        <p:spPr bwMode="auto">
          <a:xfrm>
            <a:off x="3352800" y="4419600"/>
            <a:ext cx="5791200" cy="1676400"/>
          </a:xfrm>
          <a:prstGeom prst="rect">
            <a:avLst/>
          </a:prstGeom>
          <a:noFill/>
          <a:ln w="9525">
            <a:noFill/>
            <a:miter lim="800000"/>
            <a:headEnd/>
            <a:tailEnd/>
          </a:ln>
        </p:spPr>
        <p:txBody>
          <a:bodyPr>
            <a:spAutoFit/>
          </a:bodyPr>
          <a:lstStyle/>
          <a:p>
            <a:pPr eaLnBrk="0" fontAlgn="base" hangingPunct="0">
              <a:spcBef>
                <a:spcPct val="0"/>
              </a:spcBef>
              <a:spcAft>
                <a:spcPct val="0"/>
              </a:spcAft>
            </a:pPr>
            <a:r>
              <a:rPr lang="en-US" sz="4000" b="1" i="1" smtClean="0">
                <a:solidFill>
                  <a:srgbClr val="800080"/>
                </a:solidFill>
                <a:latin typeface="Times" pitchFamily="-44" charset="0"/>
              </a:rPr>
              <a:t>Now it is</a:t>
            </a:r>
          </a:p>
          <a:p>
            <a:pPr eaLnBrk="0" fontAlgn="base" hangingPunct="0">
              <a:spcBef>
                <a:spcPct val="0"/>
              </a:spcBef>
              <a:spcAft>
                <a:spcPct val="0"/>
              </a:spcAft>
            </a:pPr>
            <a:r>
              <a:rPr lang="en-US" sz="3200" b="1" i="1" smtClean="0">
                <a:solidFill>
                  <a:srgbClr val="800080"/>
                </a:solidFill>
                <a:latin typeface="Times" pitchFamily="-44" charset="0"/>
              </a:rPr>
              <a:t>This line has an y intercept of -2 and rises 5 and runs 2.</a:t>
            </a:r>
            <a:endParaRPr lang="en-US" sz="4000" b="1" i="1" smtClean="0">
              <a:solidFill>
                <a:srgbClr val="800080"/>
              </a:solidFill>
              <a:latin typeface="Times" pitchFamily="-44" charset="0"/>
            </a:endParaRPr>
          </a:p>
        </p:txBody>
      </p:sp>
      <p:sp>
        <p:nvSpPr>
          <p:cNvPr id="16391" name="Text Box 8"/>
          <p:cNvSpPr txBox="1">
            <a:spLocks noChangeArrowheads="1"/>
          </p:cNvSpPr>
          <p:nvPr/>
        </p:nvSpPr>
        <p:spPr bwMode="auto">
          <a:xfrm>
            <a:off x="3429000" y="2209800"/>
            <a:ext cx="5257800" cy="1552575"/>
          </a:xfrm>
          <a:prstGeom prst="rect">
            <a:avLst/>
          </a:prstGeom>
          <a:noFill/>
          <a:ln w="9525">
            <a:noFill/>
            <a:miter lim="800000"/>
            <a:headEnd/>
            <a:tailEnd/>
          </a:ln>
        </p:spPr>
        <p:txBody>
          <a:bodyPr>
            <a:spAutoFit/>
          </a:bodyPr>
          <a:lstStyle/>
          <a:p>
            <a:pPr eaLnBrk="0" fontAlgn="base" hangingPunct="0">
              <a:spcBef>
                <a:spcPct val="50000"/>
              </a:spcBef>
              <a:spcAft>
                <a:spcPct val="0"/>
              </a:spcAft>
            </a:pPr>
            <a:r>
              <a:rPr lang="en-US" sz="2400" u="sng" smtClean="0">
                <a:solidFill>
                  <a:prstClr val="black"/>
                </a:solidFill>
                <a:latin typeface="Times" pitchFamily="-44" charset="0"/>
              </a:rPr>
              <a:t>Solution Steps to Solve for y:</a:t>
            </a:r>
            <a:endParaRPr lang="en-US" sz="2400" smtClean="0">
              <a:solidFill>
                <a:prstClr val="black"/>
              </a:solidFill>
              <a:latin typeface="Times" pitchFamily="-44" charset="0"/>
            </a:endParaRPr>
          </a:p>
          <a:p>
            <a:pPr eaLnBrk="0" fontAlgn="base" hangingPunct="0">
              <a:spcBef>
                <a:spcPct val="50000"/>
              </a:spcBef>
              <a:spcAft>
                <a:spcPct val="0"/>
              </a:spcAft>
            </a:pPr>
            <a:endParaRPr lang="en-US" sz="2400" smtClean="0">
              <a:solidFill>
                <a:prstClr val="black"/>
              </a:solidFill>
              <a:latin typeface="Times" pitchFamily="-44" charset="0"/>
            </a:endParaRPr>
          </a:p>
          <a:p>
            <a:pPr eaLnBrk="0" fontAlgn="base" hangingPunct="0">
              <a:spcBef>
                <a:spcPct val="50000"/>
              </a:spcBef>
              <a:spcAft>
                <a:spcPct val="0"/>
              </a:spcAft>
            </a:pPr>
            <a:r>
              <a:rPr lang="en-US" sz="2400" smtClean="0">
                <a:solidFill>
                  <a:prstClr val="black"/>
                </a:solidFill>
                <a:latin typeface="Times" pitchFamily="-44" charset="0"/>
              </a:rPr>
              <a:t>Divide by 2</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8" name="Rectangle 2"/>
          <p:cNvSpPr>
            <a:spLocks noGrp="1" noChangeArrowheads="1"/>
          </p:cNvSpPr>
          <p:nvPr>
            <p:ph type="title"/>
          </p:nvPr>
        </p:nvSpPr>
        <p:spPr>
          <a:xfrm>
            <a:off x="4572000" y="381000"/>
            <a:ext cx="3733800" cy="990600"/>
          </a:xfrm>
        </p:spPr>
        <p:txBody>
          <a:bodyPr/>
          <a:lstStyle/>
          <a:p>
            <a:pPr algn="ctr" eaLnBrk="1" fontAlgn="auto" hangingPunct="1">
              <a:spcAft>
                <a:spcPts val="0"/>
              </a:spcAft>
              <a:defRPr/>
            </a:pPr>
            <a:r>
              <a:rPr lang="en-US" sz="2800" i="1" dirty="0" smtClean="0">
                <a:solidFill>
                  <a:schemeClr val="accent3"/>
                </a:solidFill>
              </a:rPr>
              <a:t>Graphing a line with slope intercept form</a:t>
            </a:r>
            <a:endParaRPr lang="en-US" dirty="0" smtClean="0">
              <a:solidFill>
                <a:schemeClr val="accent3"/>
              </a:solidFill>
            </a:endParaRPr>
          </a:p>
        </p:txBody>
      </p:sp>
      <p:graphicFrame>
        <p:nvGraphicFramePr>
          <p:cNvPr id="17410" name="Object 3"/>
          <p:cNvGraphicFramePr>
            <a:graphicFrameLocks noChangeAspect="1"/>
          </p:cNvGraphicFramePr>
          <p:nvPr/>
        </p:nvGraphicFramePr>
        <p:xfrm>
          <a:off x="1371600" y="1905000"/>
          <a:ext cx="1763713" cy="749300"/>
        </p:xfrm>
        <a:graphic>
          <a:graphicData uri="http://schemas.openxmlformats.org/presentationml/2006/ole">
            <p:oleObj spid="_x0000_s142338" name="Equation" r:id="rId3" imgW="838200" imgH="355600" progId="Equation.3">
              <p:embed/>
            </p:oleObj>
          </a:graphicData>
        </a:graphic>
      </p:graphicFrame>
      <p:graphicFrame>
        <p:nvGraphicFramePr>
          <p:cNvPr id="17411" name="Object 4"/>
          <p:cNvGraphicFramePr>
            <a:graphicFrameLocks noChangeAspect="1"/>
          </p:cNvGraphicFramePr>
          <p:nvPr/>
        </p:nvGraphicFramePr>
        <p:xfrm>
          <a:off x="1371600" y="2743200"/>
          <a:ext cx="1489075" cy="773113"/>
        </p:xfrm>
        <a:graphic>
          <a:graphicData uri="http://schemas.openxmlformats.org/presentationml/2006/ole">
            <p:oleObj spid="_x0000_s142339" name="Equation" r:id="rId4" imgW="685800" imgH="355600" progId="Equation.3">
              <p:embed/>
            </p:oleObj>
          </a:graphicData>
        </a:graphic>
      </p:graphicFrame>
      <p:graphicFrame>
        <p:nvGraphicFramePr>
          <p:cNvPr id="17412" name="Object 5"/>
          <p:cNvGraphicFramePr>
            <a:graphicFrameLocks noChangeAspect="1"/>
          </p:cNvGraphicFramePr>
          <p:nvPr/>
        </p:nvGraphicFramePr>
        <p:xfrm>
          <a:off x="1447800" y="1524000"/>
          <a:ext cx="1598613" cy="358775"/>
        </p:xfrm>
        <a:graphic>
          <a:graphicData uri="http://schemas.openxmlformats.org/presentationml/2006/ole">
            <p:oleObj spid="_x0000_s142340" name="Equation" r:id="rId5" imgW="736600" imgH="165100" progId="Equation.3">
              <p:embed/>
            </p:oleObj>
          </a:graphicData>
        </a:graphic>
      </p:graphicFrame>
      <p:sp>
        <p:nvSpPr>
          <p:cNvPr id="17415" name="Text Box 7"/>
          <p:cNvSpPr txBox="1">
            <a:spLocks noChangeArrowheads="1"/>
          </p:cNvSpPr>
          <p:nvPr/>
        </p:nvSpPr>
        <p:spPr bwMode="auto">
          <a:xfrm>
            <a:off x="4572000" y="1828800"/>
            <a:ext cx="3810000" cy="3195638"/>
          </a:xfrm>
          <a:prstGeom prst="rect">
            <a:avLst/>
          </a:prstGeom>
          <a:noFill/>
          <a:ln w="9525">
            <a:noFill/>
            <a:miter lim="800000"/>
            <a:headEnd/>
            <a:tailEnd/>
          </a:ln>
        </p:spPr>
        <p:txBody>
          <a:bodyPr>
            <a:spAutoFit/>
          </a:bodyPr>
          <a:lstStyle/>
          <a:p>
            <a:pPr marL="457200" indent="-457200" eaLnBrk="0" fontAlgn="base" hangingPunct="0">
              <a:spcBef>
                <a:spcPct val="50000"/>
              </a:spcBef>
              <a:spcAft>
                <a:spcPct val="0"/>
              </a:spcAft>
            </a:pPr>
            <a:r>
              <a:rPr lang="en-US" sz="2400" smtClean="0">
                <a:solidFill>
                  <a:prstClr val="black"/>
                </a:solidFill>
                <a:latin typeface="Times" pitchFamily="-44" charset="0"/>
              </a:rPr>
              <a:t>1.  Solve for y:</a:t>
            </a:r>
          </a:p>
          <a:p>
            <a:pPr marL="457200" indent="-457200" eaLnBrk="0" fontAlgn="base" hangingPunct="0">
              <a:spcBef>
                <a:spcPct val="50000"/>
              </a:spcBef>
              <a:spcAft>
                <a:spcPct val="0"/>
              </a:spcAft>
              <a:buFont typeface="Times" pitchFamily="-44" charset="0"/>
              <a:buAutoNum type="arabicPeriod" startAt="2"/>
            </a:pPr>
            <a:r>
              <a:rPr lang="en-US" sz="2400" smtClean="0">
                <a:solidFill>
                  <a:prstClr val="black"/>
                </a:solidFill>
                <a:latin typeface="Times" pitchFamily="-44" charset="0"/>
              </a:rPr>
              <a:t>Y-Intercept is 1st Point.</a:t>
            </a:r>
          </a:p>
          <a:p>
            <a:pPr marL="457200" indent="-457200" eaLnBrk="0" fontAlgn="base" hangingPunct="0">
              <a:spcBef>
                <a:spcPct val="50000"/>
              </a:spcBef>
              <a:spcAft>
                <a:spcPct val="0"/>
              </a:spcAft>
              <a:buFont typeface="Times" pitchFamily="-44" charset="0"/>
              <a:buAutoNum type="arabicPeriod" startAt="2"/>
            </a:pPr>
            <a:r>
              <a:rPr lang="en-US" sz="2400" smtClean="0">
                <a:solidFill>
                  <a:prstClr val="black"/>
                </a:solidFill>
                <a:latin typeface="Times" pitchFamily="-44" charset="0"/>
              </a:rPr>
              <a:t>From the y-intercept </a:t>
            </a:r>
          </a:p>
          <a:p>
            <a:pPr marL="457200" indent="-457200" eaLnBrk="0" fontAlgn="base" hangingPunct="0">
              <a:spcBef>
                <a:spcPct val="50000"/>
              </a:spcBef>
              <a:spcAft>
                <a:spcPct val="0"/>
              </a:spcAft>
              <a:buFont typeface="Times" pitchFamily="-44" charset="0"/>
              <a:buNone/>
            </a:pPr>
            <a:r>
              <a:rPr lang="en-US" sz="2400" smtClean="0">
                <a:solidFill>
                  <a:prstClr val="black"/>
                </a:solidFill>
                <a:latin typeface="Times" pitchFamily="-44" charset="0"/>
              </a:rPr>
              <a:t>	Rise 5 and run 2 for </a:t>
            </a:r>
          </a:p>
          <a:p>
            <a:pPr marL="457200" indent="-457200" eaLnBrk="0" fontAlgn="base" hangingPunct="0">
              <a:spcBef>
                <a:spcPct val="50000"/>
              </a:spcBef>
              <a:spcAft>
                <a:spcPct val="0"/>
              </a:spcAft>
              <a:buFont typeface="Times" pitchFamily="-44" charset="0"/>
              <a:buNone/>
            </a:pPr>
            <a:r>
              <a:rPr lang="en-US" sz="2400" smtClean="0">
                <a:solidFill>
                  <a:prstClr val="black"/>
                </a:solidFill>
                <a:latin typeface="Times" pitchFamily="-44" charset="0"/>
              </a:rPr>
              <a:t>	Second Point.</a:t>
            </a:r>
          </a:p>
          <a:p>
            <a:pPr marL="457200" indent="-457200" eaLnBrk="0" fontAlgn="base" hangingPunct="0">
              <a:spcBef>
                <a:spcPct val="50000"/>
              </a:spcBef>
              <a:spcAft>
                <a:spcPct val="0"/>
              </a:spcAft>
              <a:buFont typeface="Times" pitchFamily="-44" charset="0"/>
              <a:buNone/>
            </a:pPr>
            <a:r>
              <a:rPr lang="en-US" sz="2400" smtClean="0">
                <a:solidFill>
                  <a:prstClr val="black"/>
                </a:solidFill>
                <a:latin typeface="Times" pitchFamily="-44" charset="0"/>
              </a:rPr>
              <a:t>4.	Connect Points with line.</a:t>
            </a:r>
          </a:p>
        </p:txBody>
      </p:sp>
      <p:sp>
        <p:nvSpPr>
          <p:cNvPr id="17416" name="Line 8"/>
          <p:cNvSpPr>
            <a:spLocks noChangeShapeType="1"/>
          </p:cNvSpPr>
          <p:nvPr/>
        </p:nvSpPr>
        <p:spPr bwMode="auto">
          <a:xfrm>
            <a:off x="4267200" y="381000"/>
            <a:ext cx="0" cy="43434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7417" name="Line 9"/>
          <p:cNvSpPr>
            <a:spLocks noChangeShapeType="1"/>
          </p:cNvSpPr>
          <p:nvPr/>
        </p:nvSpPr>
        <p:spPr bwMode="auto">
          <a:xfrm>
            <a:off x="685800" y="1371600"/>
            <a:ext cx="80010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graphicFrame>
        <p:nvGraphicFramePr>
          <p:cNvPr id="17413" name="Object 10"/>
          <p:cNvGraphicFramePr>
            <a:graphicFrameLocks noChangeAspect="1"/>
          </p:cNvGraphicFramePr>
          <p:nvPr/>
        </p:nvGraphicFramePr>
        <p:xfrm>
          <a:off x="2286000" y="625475"/>
          <a:ext cx="1598613" cy="358775"/>
        </p:xfrm>
        <a:graphic>
          <a:graphicData uri="http://schemas.openxmlformats.org/presentationml/2006/ole">
            <p:oleObj spid="_x0000_s142341" name="Equation" r:id="rId6" imgW="736600" imgH="165100" progId="Equation.3">
              <p:embed/>
            </p:oleObj>
          </a:graphicData>
        </a:graphic>
      </p:graphicFrame>
      <p:sp>
        <p:nvSpPr>
          <p:cNvPr id="17418" name="Text Box 11"/>
          <p:cNvSpPr txBox="1">
            <a:spLocks noChangeArrowheads="1"/>
          </p:cNvSpPr>
          <p:nvPr/>
        </p:nvSpPr>
        <p:spPr bwMode="auto">
          <a:xfrm>
            <a:off x="974725" y="533400"/>
            <a:ext cx="9461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Graph</a:t>
            </a:r>
          </a:p>
        </p:txBody>
      </p:sp>
      <p:pic>
        <p:nvPicPr>
          <p:cNvPr id="17419" name="Picture 13"/>
          <p:cNvPicPr>
            <a:picLocks noChangeAspect="1" noChangeArrowheads="1"/>
          </p:cNvPicPr>
          <p:nvPr/>
        </p:nvPicPr>
        <p:blipFill>
          <a:blip r:embed="rId7" cstate="print"/>
          <a:srcRect/>
          <a:stretch>
            <a:fillRect/>
          </a:stretch>
        </p:blipFill>
        <p:spPr bwMode="auto">
          <a:xfrm>
            <a:off x="762000" y="3581400"/>
            <a:ext cx="2776538" cy="2863850"/>
          </a:xfrm>
          <a:prstGeom prst="rect">
            <a:avLst/>
          </a:prstGeom>
          <a:noFill/>
          <a:ln w="9525">
            <a:noFill/>
            <a:miter lim="800000"/>
            <a:headEnd/>
            <a:tailEnd/>
          </a:ln>
        </p:spPr>
      </p:pic>
      <p:sp>
        <p:nvSpPr>
          <p:cNvPr id="17420" name="Text Box 14"/>
          <p:cNvSpPr txBox="1">
            <a:spLocks noChangeArrowheads="1"/>
          </p:cNvSpPr>
          <p:nvPr/>
        </p:nvSpPr>
        <p:spPr bwMode="auto">
          <a:xfrm>
            <a:off x="1828800" y="4876800"/>
            <a:ext cx="985838" cy="1373188"/>
          </a:xfrm>
          <a:prstGeom prst="rect">
            <a:avLst/>
          </a:prstGeom>
          <a:noFill/>
          <a:ln w="9525">
            <a:noFill/>
            <a:miter lim="800000"/>
            <a:headEnd/>
            <a:tailEnd/>
          </a:ln>
        </p:spPr>
        <p:txBody>
          <a:bodyPr wrap="none">
            <a:spAutoFit/>
          </a:bodyPr>
          <a:lstStyle/>
          <a:p>
            <a:pPr eaLnBrk="0" fontAlgn="base" hangingPunct="0">
              <a:spcBef>
                <a:spcPct val="0"/>
              </a:spcBef>
              <a:spcAft>
                <a:spcPct val="0"/>
              </a:spcAft>
            </a:pPr>
            <a:endParaRPr lang="en-US" sz="2800" b="1" smtClean="0">
              <a:solidFill>
                <a:srgbClr val="FF0000"/>
              </a:solidFill>
              <a:latin typeface="Times" pitchFamily="-44" charset="0"/>
            </a:endParaRPr>
          </a:p>
          <a:p>
            <a:pPr eaLnBrk="0" fontAlgn="base" hangingPunct="0">
              <a:spcBef>
                <a:spcPct val="0"/>
              </a:spcBef>
              <a:spcAft>
                <a:spcPct val="0"/>
              </a:spcAft>
            </a:pPr>
            <a:r>
              <a:rPr lang="en-US" sz="2800" b="1" smtClean="0">
                <a:solidFill>
                  <a:srgbClr val="FF0000"/>
                </a:solidFill>
                <a:latin typeface="Times" pitchFamily="-44" charset="0"/>
              </a:rPr>
              <a:t>•</a:t>
            </a:r>
          </a:p>
          <a:p>
            <a:pPr eaLnBrk="0" fontAlgn="base" hangingPunct="0">
              <a:spcBef>
                <a:spcPct val="0"/>
              </a:spcBef>
              <a:spcAft>
                <a:spcPct val="0"/>
              </a:spcAft>
            </a:pPr>
            <a:r>
              <a:rPr lang="en-US" sz="2800" b="1" smtClean="0">
                <a:solidFill>
                  <a:srgbClr val="FF0000"/>
                </a:solidFill>
                <a:latin typeface="Times" pitchFamily="-44" charset="0"/>
              </a:rPr>
              <a:t>(0,-2)</a:t>
            </a:r>
          </a:p>
        </p:txBody>
      </p:sp>
      <p:sp>
        <p:nvSpPr>
          <p:cNvPr id="17421" name="Text Box 15"/>
          <p:cNvSpPr txBox="1">
            <a:spLocks noChangeArrowheads="1"/>
          </p:cNvSpPr>
          <p:nvPr/>
        </p:nvSpPr>
        <p:spPr bwMode="auto">
          <a:xfrm>
            <a:off x="1371600" y="4800600"/>
            <a:ext cx="330200" cy="579438"/>
          </a:xfrm>
          <a:prstGeom prst="rect">
            <a:avLst/>
          </a:prstGeom>
          <a:noFill/>
          <a:ln w="9525">
            <a:noFill/>
            <a:miter lim="800000"/>
            <a:headEnd/>
            <a:tailEnd/>
          </a:ln>
        </p:spPr>
        <p:txBody>
          <a:bodyPr>
            <a:spAutoFit/>
          </a:bodyPr>
          <a:lstStyle/>
          <a:p>
            <a:pPr eaLnBrk="0" fontAlgn="base" hangingPunct="0">
              <a:spcBef>
                <a:spcPct val="0"/>
              </a:spcBef>
              <a:spcAft>
                <a:spcPct val="0"/>
              </a:spcAft>
            </a:pPr>
            <a:r>
              <a:rPr lang="en-US" sz="3200" smtClean="0">
                <a:solidFill>
                  <a:srgbClr val="0000FF"/>
                </a:solidFill>
                <a:latin typeface="Times" pitchFamily="-44" charset="0"/>
              </a:rPr>
              <a:t>5</a:t>
            </a:r>
            <a:endParaRPr lang="en-US" sz="3200" smtClean="0">
              <a:solidFill>
                <a:prstClr val="black"/>
              </a:solidFill>
              <a:latin typeface="Times" pitchFamily="-44" charset="0"/>
            </a:endParaRPr>
          </a:p>
        </p:txBody>
      </p:sp>
      <p:pic>
        <p:nvPicPr>
          <p:cNvPr id="17422" name="Picture 16"/>
          <p:cNvPicPr>
            <a:picLocks noChangeAspect="1" noChangeArrowheads="1"/>
          </p:cNvPicPr>
          <p:nvPr/>
        </p:nvPicPr>
        <p:blipFill>
          <a:blip r:embed="rId8" cstate="print"/>
          <a:srcRect/>
          <a:stretch>
            <a:fillRect/>
          </a:stretch>
        </p:blipFill>
        <p:spPr bwMode="auto">
          <a:xfrm>
            <a:off x="1600200" y="4419600"/>
            <a:ext cx="481013" cy="1249363"/>
          </a:xfrm>
          <a:prstGeom prst="rect">
            <a:avLst/>
          </a:prstGeom>
          <a:noFill/>
          <a:ln w="9525">
            <a:noFill/>
            <a:miter lim="800000"/>
            <a:headEnd/>
            <a:tailEnd/>
          </a:ln>
        </p:spPr>
      </p:pic>
      <p:sp>
        <p:nvSpPr>
          <p:cNvPr id="17423" name="AutoShape 17"/>
          <p:cNvSpPr>
            <a:spLocks noChangeArrowheads="1"/>
          </p:cNvSpPr>
          <p:nvPr/>
        </p:nvSpPr>
        <p:spPr bwMode="auto">
          <a:xfrm>
            <a:off x="1981200" y="4572000"/>
            <a:ext cx="381000" cy="152400"/>
          </a:xfrm>
          <a:prstGeom prst="curvedDownArrow">
            <a:avLst>
              <a:gd name="adj1" fmla="val 50000"/>
              <a:gd name="adj2" fmla="val 100000"/>
              <a:gd name="adj3" fmla="val 33333"/>
            </a:avLst>
          </a:prstGeom>
          <a:solidFill>
            <a:srgbClr val="0000FF"/>
          </a:solidFill>
          <a:ln w="9525">
            <a:solidFill>
              <a:schemeClr val="tx1"/>
            </a:solidFill>
            <a:miter lim="800000"/>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7424" name="Text Box 18"/>
          <p:cNvSpPr txBox="1">
            <a:spLocks noChangeArrowheads="1"/>
          </p:cNvSpPr>
          <p:nvPr/>
        </p:nvSpPr>
        <p:spPr bwMode="auto">
          <a:xfrm>
            <a:off x="1981200" y="4038600"/>
            <a:ext cx="330200" cy="579438"/>
          </a:xfrm>
          <a:prstGeom prst="rect">
            <a:avLst/>
          </a:prstGeom>
          <a:noFill/>
          <a:ln w="9525">
            <a:noFill/>
            <a:miter lim="800000"/>
            <a:headEnd/>
            <a:tailEnd/>
          </a:ln>
        </p:spPr>
        <p:txBody>
          <a:bodyPr>
            <a:spAutoFit/>
          </a:bodyPr>
          <a:lstStyle/>
          <a:p>
            <a:pPr eaLnBrk="0" fontAlgn="base" hangingPunct="0">
              <a:spcBef>
                <a:spcPct val="0"/>
              </a:spcBef>
              <a:spcAft>
                <a:spcPct val="0"/>
              </a:spcAft>
            </a:pPr>
            <a:r>
              <a:rPr lang="en-US" sz="3200" smtClean="0">
                <a:solidFill>
                  <a:srgbClr val="0000FF"/>
                </a:solidFill>
                <a:latin typeface="Times" pitchFamily="-44" charset="0"/>
              </a:rPr>
              <a:t>2</a:t>
            </a:r>
            <a:endParaRPr lang="en-US" sz="3200" smtClean="0">
              <a:solidFill>
                <a:prstClr val="black"/>
              </a:solidFill>
              <a:latin typeface="Times" pitchFamily="-44" charset="0"/>
            </a:endParaRPr>
          </a:p>
        </p:txBody>
      </p:sp>
      <p:sp>
        <p:nvSpPr>
          <p:cNvPr id="17425" name="Text Box 19"/>
          <p:cNvSpPr txBox="1">
            <a:spLocks noChangeArrowheads="1"/>
          </p:cNvSpPr>
          <p:nvPr/>
        </p:nvSpPr>
        <p:spPr bwMode="auto">
          <a:xfrm>
            <a:off x="2133600" y="4495800"/>
            <a:ext cx="307975" cy="519113"/>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800" b="1" smtClean="0">
                <a:solidFill>
                  <a:srgbClr val="FF0000"/>
                </a:solidFill>
                <a:latin typeface="Times" pitchFamily="-44" charset="0"/>
              </a:rPr>
              <a:t>•</a:t>
            </a:r>
          </a:p>
        </p:txBody>
      </p:sp>
      <p:sp>
        <p:nvSpPr>
          <p:cNvPr id="17426" name="Line 20"/>
          <p:cNvSpPr>
            <a:spLocks noChangeShapeType="1"/>
          </p:cNvSpPr>
          <p:nvPr/>
        </p:nvSpPr>
        <p:spPr bwMode="auto">
          <a:xfrm flipV="1">
            <a:off x="1676400" y="4038600"/>
            <a:ext cx="914400" cy="2209800"/>
          </a:xfrm>
          <a:prstGeom prst="line">
            <a:avLst/>
          </a:prstGeom>
          <a:noFill/>
          <a:ln w="38100">
            <a:solidFill>
              <a:srgbClr val="FF0000"/>
            </a:solidFill>
            <a:round/>
            <a:headEnd type="triangle" w="med" len="med"/>
            <a:tailEnd type="triangle" w="med" len="me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34" name="Object 4"/>
          <p:cNvGraphicFramePr>
            <a:graphicFrameLocks noChangeAspect="1"/>
          </p:cNvGraphicFramePr>
          <p:nvPr/>
        </p:nvGraphicFramePr>
        <p:xfrm>
          <a:off x="663575" y="860425"/>
          <a:ext cx="1489075" cy="773113"/>
        </p:xfrm>
        <a:graphic>
          <a:graphicData uri="http://schemas.openxmlformats.org/presentationml/2006/ole">
            <p:oleObj spid="_x0000_s143362" name="Equation" r:id="rId3" imgW="685800" imgH="355600" progId="Equation.3">
              <p:embed/>
            </p:oleObj>
          </a:graphicData>
        </a:graphic>
      </p:graphicFrame>
      <p:sp>
        <p:nvSpPr>
          <p:cNvPr id="18435" name="Rectangle 6"/>
          <p:cNvSpPr>
            <a:spLocks noChangeArrowheads="1"/>
          </p:cNvSpPr>
          <p:nvPr/>
        </p:nvSpPr>
        <p:spPr bwMode="auto">
          <a:xfrm>
            <a:off x="2590800" y="914400"/>
            <a:ext cx="5791200" cy="701675"/>
          </a:xfrm>
          <a:prstGeom prst="rect">
            <a:avLst/>
          </a:prstGeom>
          <a:noFill/>
          <a:ln w="9525">
            <a:noFill/>
            <a:miter lim="800000"/>
            <a:headEnd/>
            <a:tailEnd/>
          </a:ln>
        </p:spPr>
        <p:txBody>
          <a:bodyPr>
            <a:spAutoFit/>
          </a:bodyPr>
          <a:lstStyle/>
          <a:p>
            <a:pPr eaLnBrk="0" fontAlgn="base" hangingPunct="0">
              <a:spcBef>
                <a:spcPct val="0"/>
              </a:spcBef>
              <a:spcAft>
                <a:spcPct val="0"/>
              </a:spcAft>
            </a:pPr>
            <a:r>
              <a:rPr lang="en-US" sz="4000" b="1" i="1" smtClean="0">
                <a:solidFill>
                  <a:srgbClr val="800080"/>
                </a:solidFill>
                <a:latin typeface="Times" pitchFamily="-44" charset="0"/>
              </a:rPr>
              <a:t>Now it is easy to graph</a:t>
            </a:r>
          </a:p>
        </p:txBody>
      </p:sp>
      <p:sp>
        <p:nvSpPr>
          <p:cNvPr id="18436" name="Line 8"/>
          <p:cNvSpPr>
            <a:spLocks noChangeShapeType="1"/>
          </p:cNvSpPr>
          <p:nvPr/>
        </p:nvSpPr>
        <p:spPr bwMode="auto">
          <a:xfrm>
            <a:off x="3657600" y="2209800"/>
            <a:ext cx="0" cy="39624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8437" name="Line 9"/>
          <p:cNvSpPr>
            <a:spLocks noChangeShapeType="1"/>
          </p:cNvSpPr>
          <p:nvPr/>
        </p:nvSpPr>
        <p:spPr bwMode="auto">
          <a:xfrm>
            <a:off x="1600200" y="4495800"/>
            <a:ext cx="54864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8438" name="Text Box 10"/>
          <p:cNvSpPr txBox="1">
            <a:spLocks noChangeArrowheads="1"/>
          </p:cNvSpPr>
          <p:nvPr/>
        </p:nvSpPr>
        <p:spPr bwMode="auto">
          <a:xfrm>
            <a:off x="3505200" y="4876800"/>
            <a:ext cx="361950" cy="701675"/>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4000" smtClean="0">
                <a:solidFill>
                  <a:srgbClr val="FF0000"/>
                </a:solidFill>
                <a:latin typeface="Times" pitchFamily="-44" charset="0"/>
              </a:rPr>
              <a:t>•</a:t>
            </a:r>
            <a:endParaRPr lang="en-US" sz="2400" smtClean="0">
              <a:solidFill>
                <a:prstClr val="black"/>
              </a:solidFill>
              <a:latin typeface="Times" pitchFamily="-44" charset="0"/>
            </a:endParaRPr>
          </a:p>
        </p:txBody>
      </p:sp>
      <p:sp>
        <p:nvSpPr>
          <p:cNvPr id="18439" name="Line 12"/>
          <p:cNvSpPr>
            <a:spLocks noChangeShapeType="1"/>
          </p:cNvSpPr>
          <p:nvPr/>
        </p:nvSpPr>
        <p:spPr bwMode="auto">
          <a:xfrm>
            <a:off x="3581400" y="4800600"/>
            <a:ext cx="2286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8440" name="Line 13"/>
          <p:cNvSpPr>
            <a:spLocks noChangeShapeType="1"/>
          </p:cNvSpPr>
          <p:nvPr/>
        </p:nvSpPr>
        <p:spPr bwMode="auto">
          <a:xfrm>
            <a:off x="3581400" y="4191000"/>
            <a:ext cx="2286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8441" name="Line 14"/>
          <p:cNvSpPr>
            <a:spLocks noChangeShapeType="1"/>
          </p:cNvSpPr>
          <p:nvPr/>
        </p:nvSpPr>
        <p:spPr bwMode="auto">
          <a:xfrm>
            <a:off x="3581400" y="3733800"/>
            <a:ext cx="2286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8442" name="Line 15"/>
          <p:cNvSpPr>
            <a:spLocks noChangeShapeType="1"/>
          </p:cNvSpPr>
          <p:nvPr/>
        </p:nvSpPr>
        <p:spPr bwMode="auto">
          <a:xfrm>
            <a:off x="3581400" y="3276600"/>
            <a:ext cx="2286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8443" name="Line 16"/>
          <p:cNvSpPr>
            <a:spLocks noChangeShapeType="1"/>
          </p:cNvSpPr>
          <p:nvPr/>
        </p:nvSpPr>
        <p:spPr bwMode="auto">
          <a:xfrm>
            <a:off x="3581400" y="2743200"/>
            <a:ext cx="228600" cy="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8444" name="Line 17"/>
          <p:cNvSpPr>
            <a:spLocks noChangeShapeType="1"/>
          </p:cNvSpPr>
          <p:nvPr/>
        </p:nvSpPr>
        <p:spPr bwMode="auto">
          <a:xfrm>
            <a:off x="4191000" y="4495800"/>
            <a:ext cx="0" cy="1524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8445" name="Line 18"/>
          <p:cNvSpPr>
            <a:spLocks noChangeShapeType="1"/>
          </p:cNvSpPr>
          <p:nvPr/>
        </p:nvSpPr>
        <p:spPr bwMode="auto">
          <a:xfrm>
            <a:off x="4724400" y="4495800"/>
            <a:ext cx="0" cy="1524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8446" name="Line 19"/>
          <p:cNvSpPr>
            <a:spLocks noChangeShapeType="1"/>
          </p:cNvSpPr>
          <p:nvPr/>
        </p:nvSpPr>
        <p:spPr bwMode="auto">
          <a:xfrm>
            <a:off x="5181600" y="4495800"/>
            <a:ext cx="0" cy="1524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18447" name="Text Box 20"/>
          <p:cNvSpPr txBox="1">
            <a:spLocks noChangeArrowheads="1"/>
          </p:cNvSpPr>
          <p:nvPr/>
        </p:nvSpPr>
        <p:spPr bwMode="auto">
          <a:xfrm>
            <a:off x="3870325" y="5089525"/>
            <a:ext cx="8699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smtClean="0">
                <a:solidFill>
                  <a:prstClr val="black"/>
                </a:solidFill>
                <a:latin typeface="Times" pitchFamily="-44" charset="0"/>
              </a:rPr>
              <a:t>(0,-2)</a:t>
            </a:r>
          </a:p>
        </p:txBody>
      </p:sp>
      <p:sp>
        <p:nvSpPr>
          <p:cNvPr id="18448" name="Text Box 22"/>
          <p:cNvSpPr txBox="1">
            <a:spLocks noChangeArrowheads="1"/>
          </p:cNvSpPr>
          <p:nvPr/>
        </p:nvSpPr>
        <p:spPr bwMode="auto">
          <a:xfrm>
            <a:off x="4572000" y="2438400"/>
            <a:ext cx="361950" cy="701675"/>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4000" smtClean="0">
                <a:solidFill>
                  <a:srgbClr val="FF0000"/>
                </a:solidFill>
                <a:latin typeface="Times" pitchFamily="-44" charset="0"/>
              </a:rPr>
              <a:t>•</a:t>
            </a:r>
            <a:endParaRPr lang="en-US" sz="2400" smtClean="0">
              <a:solidFill>
                <a:prstClr val="black"/>
              </a:solidFill>
              <a:latin typeface="Times" pitchFamily="-44" charset="0"/>
            </a:endParaRPr>
          </a:p>
        </p:txBody>
      </p:sp>
      <p:sp>
        <p:nvSpPr>
          <p:cNvPr id="18449" name="Line 23"/>
          <p:cNvSpPr>
            <a:spLocks noChangeShapeType="1"/>
          </p:cNvSpPr>
          <p:nvPr/>
        </p:nvSpPr>
        <p:spPr bwMode="auto">
          <a:xfrm flipH="1">
            <a:off x="3200400" y="2286000"/>
            <a:ext cx="1752600" cy="4038600"/>
          </a:xfrm>
          <a:prstGeom prst="line">
            <a:avLst/>
          </a:prstGeom>
          <a:noFill/>
          <a:ln w="25400">
            <a:solidFill>
              <a:srgbClr val="800080"/>
            </a:solidFill>
            <a:round/>
            <a:headEnd type="triangle" w="med" len="med"/>
            <a:tailEnd type="triangle" w="med" len="me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normAutofit fontScale="90000"/>
          </a:bodyPr>
          <a:lstStyle/>
          <a:p>
            <a:pPr algn="ctr" eaLnBrk="1" fontAlgn="auto" hangingPunct="1">
              <a:spcAft>
                <a:spcPts val="0"/>
              </a:spcAft>
              <a:defRPr/>
            </a:pPr>
            <a:r>
              <a:rPr lang="en-US" dirty="0" smtClean="0"/>
              <a:t>Review Steps of Graphing from the Slope Intercept Equation</a:t>
            </a:r>
          </a:p>
        </p:txBody>
      </p:sp>
      <p:sp>
        <p:nvSpPr>
          <p:cNvPr id="68611" name="Text Box 3"/>
          <p:cNvSpPr txBox="1">
            <a:spLocks noChangeArrowheads="1"/>
          </p:cNvSpPr>
          <p:nvPr/>
        </p:nvSpPr>
        <p:spPr bwMode="auto">
          <a:xfrm>
            <a:off x="1524000" y="2438400"/>
            <a:ext cx="6400800" cy="2465388"/>
          </a:xfrm>
          <a:prstGeom prst="rect">
            <a:avLst/>
          </a:prstGeom>
          <a:noFill/>
          <a:ln w="9525">
            <a:noFill/>
            <a:miter lim="800000"/>
            <a:headEnd/>
            <a:tailEnd/>
          </a:ln>
        </p:spPr>
        <p:txBody>
          <a:bodyPr>
            <a:spAutoFit/>
          </a:bodyPr>
          <a:lstStyle/>
          <a:p>
            <a:pPr marL="457200" indent="-457200" eaLnBrk="0" fontAlgn="base" hangingPunct="0">
              <a:spcBef>
                <a:spcPct val="50000"/>
              </a:spcBef>
              <a:spcAft>
                <a:spcPct val="0"/>
              </a:spcAft>
              <a:buFont typeface="Times" pitchFamily="-44" charset="0"/>
              <a:buAutoNum type="arabicPeriod"/>
            </a:pPr>
            <a:r>
              <a:rPr lang="en-US" sz="2400" smtClean="0">
                <a:solidFill>
                  <a:prstClr val="black"/>
                </a:solidFill>
                <a:latin typeface="Times" pitchFamily="-44" charset="0"/>
              </a:rPr>
              <a:t>Make sure equation is in y=mx+b form</a:t>
            </a:r>
          </a:p>
          <a:p>
            <a:pPr marL="457200" indent="-457200" eaLnBrk="0" fontAlgn="base" hangingPunct="0">
              <a:spcBef>
                <a:spcPct val="50000"/>
              </a:spcBef>
              <a:spcAft>
                <a:spcPct val="0"/>
              </a:spcAft>
              <a:buFont typeface="Times" pitchFamily="-44" charset="0"/>
              <a:buAutoNum type="arabicPeriod"/>
            </a:pPr>
            <a:r>
              <a:rPr lang="en-US" sz="2400" smtClean="0">
                <a:solidFill>
                  <a:prstClr val="black"/>
                </a:solidFill>
                <a:latin typeface="Times" pitchFamily="-44" charset="0"/>
              </a:rPr>
              <a:t>Plot b(y-intercept) on graph (0,b)</a:t>
            </a:r>
          </a:p>
          <a:p>
            <a:pPr marL="457200" indent="-457200" eaLnBrk="0" fontAlgn="base" hangingPunct="0">
              <a:spcBef>
                <a:spcPct val="50000"/>
              </a:spcBef>
              <a:spcAft>
                <a:spcPct val="0"/>
              </a:spcAft>
              <a:buFont typeface="Times" pitchFamily="-44" charset="0"/>
              <a:buAutoNum type="arabicPeriod"/>
            </a:pPr>
            <a:r>
              <a:rPr lang="en-US" sz="2400" smtClean="0">
                <a:solidFill>
                  <a:prstClr val="black"/>
                </a:solidFill>
                <a:latin typeface="Times" pitchFamily="-44" charset="0"/>
              </a:rPr>
              <a:t>From b, Rise and Run according to the slope to plot 2nd point.</a:t>
            </a:r>
          </a:p>
          <a:p>
            <a:pPr marL="457200" indent="-457200" eaLnBrk="0" fontAlgn="base" hangingPunct="0">
              <a:spcBef>
                <a:spcPct val="50000"/>
              </a:spcBef>
              <a:spcAft>
                <a:spcPct val="0"/>
              </a:spcAft>
              <a:buFont typeface="Times" pitchFamily="-44" charset="0"/>
              <a:buAutoNum type="arabicPeriod"/>
            </a:pPr>
            <a:r>
              <a:rPr lang="en-US" sz="2400" smtClean="0">
                <a:solidFill>
                  <a:prstClr val="black"/>
                </a:solidFill>
                <a:latin typeface="Times" pitchFamily="-44" charset="0"/>
              </a:rPr>
              <a:t>Check sign of slope visually</a:t>
            </a:r>
          </a:p>
        </p:txBody>
      </p:sp>
      <p:sp>
        <p:nvSpPr>
          <p:cNvPr id="68612" name="Line 4"/>
          <p:cNvSpPr>
            <a:spLocks noChangeShapeType="1"/>
          </p:cNvSpPr>
          <p:nvPr/>
        </p:nvSpPr>
        <p:spPr bwMode="auto">
          <a:xfrm flipV="1">
            <a:off x="1295400" y="5105400"/>
            <a:ext cx="3200400" cy="12954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68613" name="Line 5"/>
          <p:cNvSpPr>
            <a:spLocks noChangeShapeType="1"/>
          </p:cNvSpPr>
          <p:nvPr/>
        </p:nvSpPr>
        <p:spPr bwMode="auto">
          <a:xfrm>
            <a:off x="4724400" y="5257800"/>
            <a:ext cx="3200400" cy="1219200"/>
          </a:xfrm>
          <a:prstGeom prst="line">
            <a:avLst/>
          </a:prstGeom>
          <a:noFill/>
          <a:ln w="9525">
            <a:solidFill>
              <a:schemeClr val="tx1"/>
            </a:solidFill>
            <a:round/>
            <a:headEnd/>
            <a:tailEnd/>
          </a:ln>
        </p:spPr>
        <p:txBody>
          <a:bodyPr wrap="none" anchor="ctr"/>
          <a:lstStyle/>
          <a:p>
            <a:pPr eaLnBrk="0" fontAlgn="base" hangingPunct="0">
              <a:spcBef>
                <a:spcPct val="0"/>
              </a:spcBef>
              <a:spcAft>
                <a:spcPct val="0"/>
              </a:spcAft>
            </a:pPr>
            <a:endParaRPr lang="en-US" sz="2400" smtClean="0">
              <a:solidFill>
                <a:prstClr val="black"/>
              </a:solidFill>
              <a:latin typeface="Times" pitchFamily="-44" charset="0"/>
            </a:endParaRPr>
          </a:p>
        </p:txBody>
      </p:sp>
      <p:sp>
        <p:nvSpPr>
          <p:cNvPr id="68614" name="WordArt 6"/>
          <p:cNvSpPr>
            <a:spLocks noChangeArrowheads="1" noChangeShapeType="1" noTextEdit="1"/>
          </p:cNvSpPr>
          <p:nvPr/>
        </p:nvSpPr>
        <p:spPr bwMode="auto">
          <a:xfrm rot="-1157743">
            <a:off x="1355725" y="5114925"/>
            <a:ext cx="2020888" cy="711200"/>
          </a:xfrm>
          <a:prstGeom prst="rect">
            <a:avLst/>
          </a:prstGeom>
        </p:spPr>
        <p:txBody>
          <a:bodyPr wrap="none" fromWordArt="1">
            <a:prstTxWarp prst="textCascadeUp">
              <a:avLst>
                <a:gd name="adj" fmla="val 99389"/>
              </a:avLst>
            </a:prstTxWarp>
            <a:scene3d>
              <a:camera prst="legacyPerspectiveFront">
                <a:rot lat="20519992" lon="1080000" rev="0"/>
              </a:camera>
              <a:lightRig rig="legacyHarsh2" dir="b"/>
            </a:scene3d>
            <a:sp3d extrusionH="430200" prstMaterial="legacyMatte">
              <a:extrusionClr>
                <a:srgbClr val="FF6600"/>
              </a:extrusionClr>
            </a:sp3d>
          </a:bodyPr>
          <a:lstStyle/>
          <a:p>
            <a:pPr algn="ctr" eaLnBrk="0" fontAlgn="base" hangingPunct="0">
              <a:spcBef>
                <a:spcPct val="0"/>
              </a:spcBef>
              <a:spcAft>
                <a:spcPct val="0"/>
              </a:spcAft>
            </a:pPr>
            <a:r>
              <a:rPr lang="en-US" sz="3600" kern="10" smtClean="0">
                <a:ln w="9525">
                  <a:round/>
                  <a:headEnd/>
                  <a:tailEnd/>
                </a:ln>
                <a:gradFill rotWithShape="1">
                  <a:gsLst>
                    <a:gs pos="0">
                      <a:srgbClr val="FFE701"/>
                    </a:gs>
                    <a:gs pos="100000">
                      <a:srgbClr val="FE3E02"/>
                    </a:gs>
                  </a:gsLst>
                  <a:lin ang="6540000" scaled="1"/>
                </a:gradFill>
                <a:latin typeface="Impact"/>
              </a:rPr>
              <a:t>Slope is Positive</a:t>
            </a:r>
          </a:p>
        </p:txBody>
      </p:sp>
      <p:sp>
        <p:nvSpPr>
          <p:cNvPr id="68615" name="WordArt 7"/>
          <p:cNvSpPr>
            <a:spLocks noChangeArrowheads="1" noChangeShapeType="1" noTextEdit="1"/>
          </p:cNvSpPr>
          <p:nvPr/>
        </p:nvSpPr>
        <p:spPr bwMode="auto">
          <a:xfrm rot="2861540">
            <a:off x="5750720" y="5260181"/>
            <a:ext cx="1852612" cy="917575"/>
          </a:xfrm>
          <a:prstGeom prst="rect">
            <a:avLst/>
          </a:prstGeom>
        </p:spPr>
        <p:txBody>
          <a:bodyPr wrap="none" fromWordArt="1">
            <a:prstTxWarp prst="textCascadeUp">
              <a:avLst>
                <a:gd name="adj" fmla="val 28569"/>
              </a:avLst>
            </a:prstTxWarp>
            <a:scene3d>
              <a:camera prst="legacyPerspectiveFront">
                <a:rot lat="20519992" lon="1080000" rev="0"/>
              </a:camera>
              <a:lightRig rig="legacyHarsh2" dir="b"/>
            </a:scene3d>
            <a:sp3d extrusionH="430200" prstMaterial="legacyMatte">
              <a:extrusionClr>
                <a:srgbClr val="FF6600"/>
              </a:extrusionClr>
            </a:sp3d>
          </a:bodyPr>
          <a:lstStyle/>
          <a:p>
            <a:pPr algn="ctr" eaLnBrk="0" fontAlgn="base" hangingPunct="0">
              <a:spcBef>
                <a:spcPct val="0"/>
              </a:spcBef>
              <a:spcAft>
                <a:spcPct val="0"/>
              </a:spcAft>
            </a:pPr>
            <a:r>
              <a:rPr lang="en-US" sz="3600" kern="10" smtClean="0">
                <a:ln w="9525">
                  <a:round/>
                  <a:headEnd/>
                  <a:tailEnd/>
                </a:ln>
                <a:gradFill rotWithShape="1">
                  <a:gsLst>
                    <a:gs pos="0">
                      <a:srgbClr val="FFE701"/>
                    </a:gs>
                    <a:gs pos="100000">
                      <a:srgbClr val="FE3E02"/>
                    </a:gs>
                  </a:gsLst>
                  <a:lin ang="2520000" scaled="1"/>
                </a:gradFill>
                <a:latin typeface="Impact"/>
              </a:rPr>
              <a:t>Slope is Negative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normAutofit fontScale="90000"/>
          </a:bodyPr>
          <a:lstStyle/>
          <a:p>
            <a:endParaRPr lang="en-US" sz="4000" dirty="0"/>
          </a:p>
        </p:txBody>
      </p:sp>
      <p:sp>
        <p:nvSpPr>
          <p:cNvPr id="3" name="Text Placeholder 2"/>
          <p:cNvSpPr>
            <a:spLocks noGrp="1"/>
          </p:cNvSpPr>
          <p:nvPr>
            <p:ph type="body" sz="quarter" idx="10"/>
          </p:nvPr>
        </p:nvSpPr>
        <p:spPr>
          <a:xfrm>
            <a:off x="381000" y="1411553"/>
            <a:ext cx="8382000" cy="3028521"/>
          </a:xfrm>
        </p:spPr>
        <p:txBody>
          <a:bodyPr/>
          <a:lstStyle/>
          <a:p>
            <a:pPr algn="ctr">
              <a:buNone/>
            </a:pPr>
            <a:r>
              <a:rPr lang="en-US" sz="7200" dirty="0" smtClean="0"/>
              <a:t>Quadratic Functions</a:t>
            </a:r>
          </a:p>
          <a:p>
            <a:pPr algn="ctr">
              <a:buNone/>
            </a:pPr>
            <a:r>
              <a:rPr lang="en-US" sz="6600" dirty="0" smtClean="0"/>
              <a:t>Graphs, Forms, and Intercepts</a:t>
            </a:r>
            <a:endParaRPr lang="en-US" sz="6600" dirty="0"/>
          </a:p>
        </p:txBody>
      </p:sp>
    </p:spTree>
  </p:cSld>
  <p:clrMapOvr>
    <a:masterClrMapping/>
  </p:clrMapOvr>
  <p:transition>
    <p:fad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Wrapping Up</a:t>
            </a:r>
          </a:p>
        </p:txBody>
      </p:sp>
      <p:sp>
        <p:nvSpPr>
          <p:cNvPr id="3" name="Text Placeholder 2"/>
          <p:cNvSpPr>
            <a:spLocks noGrp="1"/>
          </p:cNvSpPr>
          <p:nvPr>
            <p:ph type="body" sz="quarter" idx="10"/>
          </p:nvPr>
        </p:nvSpPr>
        <p:spPr>
          <a:xfrm>
            <a:off x="381000" y="1447800"/>
            <a:ext cx="8458200" cy="4151048"/>
          </a:xfrm>
        </p:spPr>
        <p:txBody>
          <a:bodyPr/>
          <a:lstStyle/>
          <a:p>
            <a:r>
              <a:rPr lang="en-US" sz="3200" dirty="0" smtClean="0"/>
              <a:t>Thanks for your attention and participation.</a:t>
            </a:r>
          </a:p>
          <a:p>
            <a:pPr lvl="1"/>
            <a:r>
              <a:rPr lang="en-US" sz="3200" dirty="0" smtClean="0"/>
              <a:t>You have my utmost respect for working hard all day with your kids, and still hanging in there for what we’ve done!</a:t>
            </a:r>
          </a:p>
          <a:p>
            <a:r>
              <a:rPr lang="en-US" sz="3200" dirty="0" smtClean="0"/>
              <a:t>Hang in there, only a week till Thanksgiving, and we all have much to be thankful </a:t>
            </a:r>
            <a:r>
              <a:rPr lang="en-US" sz="3200" dirty="0" smtClean="0"/>
              <a:t>for</a:t>
            </a:r>
            <a:endParaRPr lang="en-US" sz="3200" dirty="0" smtClean="0"/>
          </a:p>
          <a:p>
            <a:r>
              <a:rPr lang="en-US" sz="3200" dirty="0" smtClean="0"/>
              <a:t>If I can help in any way, don’t hesitate to shoot me an email, or give me a call.</a:t>
            </a:r>
          </a:p>
          <a:p>
            <a:endParaRPr lang="en-US" dirty="0"/>
          </a:p>
        </p:txBody>
      </p:sp>
      <p:pic>
        <p:nvPicPr>
          <p:cNvPr id="4" name="Picture 3" descr="thats all folks.jpg"/>
          <p:cNvPicPr>
            <a:picLocks noChangeAspect="1"/>
          </p:cNvPicPr>
          <p:nvPr/>
        </p:nvPicPr>
        <p:blipFill>
          <a:blip r:embed="rId3" cstate="print"/>
          <a:stretch>
            <a:fillRect/>
          </a:stretch>
        </p:blipFill>
        <p:spPr>
          <a:xfrm>
            <a:off x="7086600" y="381000"/>
            <a:ext cx="1600200" cy="1636240"/>
          </a:xfrm>
          <a:prstGeom prst="rect">
            <a:avLst/>
          </a:prstGeom>
        </p:spPr>
      </p:pic>
      <p:pic>
        <p:nvPicPr>
          <p:cNvPr id="5" name="Thats All Folks.mp3">
            <a:hlinkClick r:id="" action="ppaction://media"/>
          </p:cNvPr>
          <p:cNvPicPr>
            <a:picLocks noRot="1" noChangeAspect="1"/>
          </p:cNvPicPr>
          <p:nvPr>
            <a:audioFile r:link="rId1"/>
          </p:nvPr>
        </p:nvPicPr>
        <p:blipFill>
          <a:blip r:embed="rId4" cstate="print"/>
          <a:stretch>
            <a:fillRect/>
          </a:stretch>
        </p:blipFill>
        <p:spPr>
          <a:xfrm>
            <a:off x="8305800" y="2209800"/>
            <a:ext cx="304800" cy="30480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dissolve">
                                      <p:cBhvr>
                                        <p:cTn id="25" dur="500"/>
                                        <p:tgtEl>
                                          <p:spTgt spid="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nodeType="click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slide(fromBottom)">
                                      <p:cBhvr>
                                        <p:cTn id="3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31" restart="whenNotActive" fill="hold" evtFilter="cancelBubble" nodeType="interactiveSeq">
                <p:stCondLst>
                  <p:cond evt="onClick" delay="0">
                    <p:tgtEl>
                      <p:spTgt spid="5"/>
                    </p:tgtEl>
                  </p:cond>
                </p:stCondLst>
                <p:endSync evt="end" delay="0">
                  <p:rtn val="all"/>
                </p:endSync>
                <p:childTnLst>
                  <p:par>
                    <p:cTn id="32" fill="hold">
                      <p:stCondLst>
                        <p:cond delay="0"/>
                      </p:stCondLst>
                      <p:childTnLst>
                        <p:par>
                          <p:cTn id="33" fill="hold">
                            <p:stCondLst>
                              <p:cond delay="0"/>
                            </p:stCondLst>
                            <p:childTnLst>
                              <p:par>
                                <p:cTn id="34" presetID="1" presetClass="mediacall" presetSubtype="0" fill="hold" nodeType="clickEffect">
                                  <p:stCondLst>
                                    <p:cond delay="0"/>
                                  </p:stCondLst>
                                  <p:childTnLst>
                                    <p:cmd type="call" cmd="playFrom(0.0)">
                                      <p:cBhvr>
                                        <p:cTn id="35" dur="4240" fill="hold"/>
                                        <p:tgtEl>
                                          <p:spTgt spid="5"/>
                                        </p:tgtEl>
                                      </p:cBhvr>
                                    </p:cmd>
                                  </p:childTnLst>
                                </p:cTn>
                              </p:par>
                            </p:childTnLst>
                          </p:cTn>
                        </p:par>
                      </p:childTnLst>
                    </p:cTn>
                  </p:par>
                </p:childTnLst>
              </p:cTn>
              <p:nextCondLst>
                <p:cond evt="onClick" delay="0">
                  <p:tgtEl>
                    <p:spTgt spid="5"/>
                  </p:tgtEl>
                </p:cond>
              </p:nextCondLst>
            </p:seq>
            <p:audio>
              <p:cMediaNode>
                <p:cTn id="36"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First, a picture of Conor!</a:t>
            </a:r>
            <a:endParaRPr lang="en-US" dirty="0"/>
          </a:p>
        </p:txBody>
      </p:sp>
      <p:pic>
        <p:nvPicPr>
          <p:cNvPr id="9" name="Content Placeholder 8" descr="img_0025 (2).jpg"/>
          <p:cNvPicPr>
            <a:picLocks noGrp="1" noChangeAspect="1"/>
          </p:cNvPicPr>
          <p:nvPr>
            <p:ph idx="1"/>
          </p:nvPr>
        </p:nvPicPr>
        <p:blipFill>
          <a:blip r:embed="rId2" cstate="print"/>
          <a:stretch>
            <a:fillRect/>
          </a:stretch>
        </p:blipFill>
        <p:spPr>
          <a:xfrm>
            <a:off x="1177528" y="1481138"/>
            <a:ext cx="6788943" cy="4525962"/>
          </a:xfrm>
        </p:spPr>
      </p:pic>
    </p:spTree>
  </p:cSld>
  <p:clrMapOvr>
    <a:masterClrMapping/>
  </p:clrMapOvr>
  <p:transition/>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1_White with Blue Grid Segoe Templat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576</TotalTime>
  <Words>2699</Words>
  <Application>Microsoft Office PowerPoint</Application>
  <PresentationFormat>On-screen Show (4:3)</PresentationFormat>
  <Paragraphs>597</Paragraphs>
  <Slides>80</Slides>
  <Notes>1</Notes>
  <HiddenSlides>0</HiddenSlides>
  <MMClips>1</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80</vt:i4>
      </vt:variant>
    </vt:vector>
  </HeadingPairs>
  <TitlesOfParts>
    <vt:vector size="83" baseType="lpstr">
      <vt:lpstr>1_White with Blue Grid Segoe Template</vt:lpstr>
      <vt:lpstr>Concourse</vt:lpstr>
      <vt:lpstr>Equation</vt:lpstr>
      <vt:lpstr>Breakout Session #3 Graphs of Quadratic Functions and Linear Functions. Modeling Quadratic and Linear Functions</vt:lpstr>
      <vt:lpstr>What’s in store for today?</vt:lpstr>
      <vt:lpstr>Let’s do some problems! </vt:lpstr>
      <vt:lpstr>Answers to practice problems</vt:lpstr>
      <vt:lpstr>Practice Problem Answers (continued)</vt:lpstr>
      <vt:lpstr>Practice Problem Answers (continued)</vt:lpstr>
      <vt:lpstr>Practice Problem Answers (continued)</vt:lpstr>
      <vt:lpstr>Slide 8</vt:lpstr>
      <vt:lpstr>First, a picture of Conor!</vt:lpstr>
      <vt:lpstr>The Graph of a Quadratic Function</vt:lpstr>
      <vt:lpstr>Some Sample Graphs</vt:lpstr>
      <vt:lpstr>Forms for Quadratic Functions</vt:lpstr>
      <vt:lpstr>Forms for Quadratic Functions</vt:lpstr>
      <vt:lpstr>Forms for Quadratic Functions</vt:lpstr>
      <vt:lpstr>More on the graphs of  Quadratic Functions</vt:lpstr>
      <vt:lpstr>More on the graphs of  Quadratic Functions</vt:lpstr>
      <vt:lpstr>More on the graphs of  Quadratic Functions</vt:lpstr>
      <vt:lpstr>More on the graphs of  Quadratic Functions</vt:lpstr>
      <vt:lpstr>More on Vertex</vt:lpstr>
      <vt:lpstr>More on the graphs of  Quadratic Functions</vt:lpstr>
      <vt:lpstr>More on the graphs of  Quadratic Functions</vt:lpstr>
      <vt:lpstr>Let’s do a problem together</vt:lpstr>
      <vt:lpstr>Example: Finding the y intercept</vt:lpstr>
      <vt:lpstr>Example: Finding the zeros</vt:lpstr>
      <vt:lpstr>Example: Finding the vertex</vt:lpstr>
      <vt:lpstr>Example: Determine how the graph opens</vt:lpstr>
      <vt:lpstr>Example: Determine the max/min value of the function</vt:lpstr>
      <vt:lpstr>The final graph with our information </vt:lpstr>
      <vt:lpstr>Quadratic Functions</vt:lpstr>
      <vt:lpstr>Overview of the section</vt:lpstr>
      <vt:lpstr>Finding the Vertex from Standard Form</vt:lpstr>
      <vt:lpstr>Finding vertex  (given standard form)</vt:lpstr>
      <vt:lpstr>Breaking down that last formula</vt:lpstr>
      <vt:lpstr>Example 1</vt:lpstr>
      <vt:lpstr>The graph for that function</vt:lpstr>
      <vt:lpstr>Converting from Vertex form to Standard form</vt:lpstr>
      <vt:lpstr>The conversion process:</vt:lpstr>
      <vt:lpstr>Converting from Standard Form to Vertex Form.</vt:lpstr>
      <vt:lpstr>The conversion process:  Completing the Square</vt:lpstr>
      <vt:lpstr>Completing the square (a = 1)</vt:lpstr>
      <vt:lpstr>Our solution</vt:lpstr>
      <vt:lpstr>A tougher challenge ( a isn’t 1)</vt:lpstr>
      <vt:lpstr>We’ll do this one together</vt:lpstr>
      <vt:lpstr>Conversion Process #2: Using the Vertex Formula</vt:lpstr>
      <vt:lpstr>Let’s do an example together</vt:lpstr>
      <vt:lpstr>Continuing that last example</vt:lpstr>
      <vt:lpstr>General information slide: Quadratic Functions</vt:lpstr>
      <vt:lpstr>Wrap up Example</vt:lpstr>
      <vt:lpstr>Did you get these answers?</vt:lpstr>
      <vt:lpstr>Did you get these answers?</vt:lpstr>
      <vt:lpstr>Slide 51</vt:lpstr>
      <vt:lpstr>What is an Intercept?</vt:lpstr>
      <vt:lpstr>Using X and Y Intercepts  to Graph a Line</vt:lpstr>
      <vt:lpstr>Name the X intercept  and the Y Intercept</vt:lpstr>
      <vt:lpstr>What is the value of x at the y intercept?   What is the value of Y at the x-intercept?</vt:lpstr>
      <vt:lpstr>Graph y = 2x - 6  using x&amp;y intercepts</vt:lpstr>
      <vt:lpstr>Graph y = 2x - 6  using x&amp;y intercepts</vt:lpstr>
      <vt:lpstr>Graph y = 2x - 6  using x&amp;y intercepts</vt:lpstr>
      <vt:lpstr>Graph y = 2x - 6  using x&amp;y intercepts</vt:lpstr>
      <vt:lpstr>Graph y = 2x - 6  using x&amp;y intercepts</vt:lpstr>
      <vt:lpstr>Graphing Horizontal &amp; Vertical Lines</vt:lpstr>
      <vt:lpstr>Graphing Horizontal &amp; Vertical Lines</vt:lpstr>
      <vt:lpstr>The Equation of a Vertical Line is  X=Constant </vt:lpstr>
      <vt:lpstr>The Equation of a Horizontal Line is  Y=Constant </vt:lpstr>
      <vt:lpstr>SLOPE =</vt:lpstr>
      <vt:lpstr>The Symbol for SLOPE = m</vt:lpstr>
      <vt:lpstr>SLOPE =</vt:lpstr>
      <vt:lpstr>SLOPE =</vt:lpstr>
      <vt:lpstr>m=SLOPE =</vt:lpstr>
      <vt:lpstr>Slide 70</vt:lpstr>
      <vt:lpstr>Equations of a Line</vt:lpstr>
      <vt:lpstr>Converting from Standard Form: ax+by=c to Slope Intercept Form</vt:lpstr>
      <vt:lpstr>Slope Intercept Form: y=mx+b</vt:lpstr>
      <vt:lpstr>Slope Intercept Form: y=mx+b</vt:lpstr>
      <vt:lpstr> y=mx+b when m is negative</vt:lpstr>
      <vt:lpstr>If the equation is not in y=mx+b form  solve for y </vt:lpstr>
      <vt:lpstr>Graphing a line with slope intercept form</vt:lpstr>
      <vt:lpstr>Slide 78</vt:lpstr>
      <vt:lpstr>Review Steps of Graphing from the Slope Intercept Equation</vt:lpstr>
      <vt:lpstr>Wrapping Up</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Breakout Session #2 Quadratic Functions</dc:title>
  <dc:creator>Del</dc:creator>
  <cp:lastModifiedBy>Den</cp:lastModifiedBy>
  <cp:revision>50</cp:revision>
  <dcterms:created xsi:type="dcterms:W3CDTF">2013-10-04T18:43:25Z</dcterms:created>
  <dcterms:modified xsi:type="dcterms:W3CDTF">2013-11-17T15:37:09Z</dcterms:modified>
</cp:coreProperties>
</file>