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Default Extension="xls" ContentType="application/vnd.ms-exce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59"/>
  </p:notesMasterIdLst>
  <p:sldIdLst>
    <p:sldId id="269" r:id="rId4"/>
    <p:sldId id="270" r:id="rId5"/>
    <p:sldId id="271" r:id="rId6"/>
    <p:sldId id="273" r:id="rId7"/>
    <p:sldId id="275" r:id="rId8"/>
    <p:sldId id="276" r:id="rId9"/>
    <p:sldId id="278" r:id="rId10"/>
    <p:sldId id="277" r:id="rId11"/>
    <p:sldId id="282" r:id="rId12"/>
    <p:sldId id="283" r:id="rId13"/>
    <p:sldId id="284" r:id="rId14"/>
    <p:sldId id="285" r:id="rId15"/>
    <p:sldId id="286" r:id="rId16"/>
    <p:sldId id="287" r:id="rId17"/>
    <p:sldId id="288" r:id="rId18"/>
    <p:sldId id="289" r:id="rId19"/>
    <p:sldId id="290" r:id="rId20"/>
    <p:sldId id="291" r:id="rId21"/>
    <p:sldId id="292" r:id="rId22"/>
    <p:sldId id="293" r:id="rId23"/>
    <p:sldId id="294" r:id="rId24"/>
    <p:sldId id="296" r:id="rId25"/>
    <p:sldId id="298" r:id="rId26"/>
    <p:sldId id="300" r:id="rId27"/>
    <p:sldId id="301" r:id="rId28"/>
    <p:sldId id="303" r:id="rId29"/>
    <p:sldId id="304" r:id="rId30"/>
    <p:sldId id="305" r:id="rId31"/>
    <p:sldId id="306" r:id="rId32"/>
    <p:sldId id="307" r:id="rId33"/>
    <p:sldId id="308" r:id="rId34"/>
    <p:sldId id="309" r:id="rId35"/>
    <p:sldId id="313" r:id="rId36"/>
    <p:sldId id="314" r:id="rId37"/>
    <p:sldId id="315" r:id="rId38"/>
    <p:sldId id="318" r:id="rId39"/>
    <p:sldId id="319" r:id="rId40"/>
    <p:sldId id="320" r:id="rId41"/>
    <p:sldId id="321" r:id="rId42"/>
    <p:sldId id="322" r:id="rId43"/>
    <p:sldId id="323" r:id="rId44"/>
    <p:sldId id="324" r:id="rId45"/>
    <p:sldId id="325" r:id="rId46"/>
    <p:sldId id="326" r:id="rId47"/>
    <p:sldId id="327" r:id="rId48"/>
    <p:sldId id="339" r:id="rId49"/>
    <p:sldId id="338" r:id="rId50"/>
    <p:sldId id="328" r:id="rId51"/>
    <p:sldId id="329" r:id="rId52"/>
    <p:sldId id="330" r:id="rId53"/>
    <p:sldId id="331" r:id="rId54"/>
    <p:sldId id="332" r:id="rId55"/>
    <p:sldId id="333" r:id="rId56"/>
    <p:sldId id="334" r:id="rId57"/>
    <p:sldId id="337"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2" d="100"/>
          <a:sy n="122" d="100"/>
        </p:scale>
        <p:origin x="-66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023FD0-D7E5-4C01-A6C5-F025B69FB103}" type="datetimeFigureOut">
              <a:rPr lang="en-US" smtClean="0"/>
              <a:pPr/>
              <a:t>9/15/2013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8479B2-B137-4FAA-B6DC-C594B665887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9/15/2013 10:14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xfrm>
            <a:off x="1150938" y="692150"/>
            <a:ext cx="4556125" cy="3416300"/>
          </a:xfrm>
          <a:ln/>
        </p:spPr>
      </p:sp>
      <p:sp>
        <p:nvSpPr>
          <p:cNvPr id="757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150938" y="692150"/>
            <a:ext cx="4556125" cy="3416300"/>
          </a:xfrm>
          <a:ln/>
        </p:spPr>
      </p:sp>
      <p:sp>
        <p:nvSpPr>
          <p:cNvPr id="47107"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1150938" y="692150"/>
            <a:ext cx="4556125" cy="3416300"/>
          </a:xfrm>
          <a:ln/>
        </p:spPr>
      </p:sp>
      <p:sp>
        <p:nvSpPr>
          <p:cNvPr id="48131"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xfrm>
            <a:off x="1150938" y="692150"/>
            <a:ext cx="4556125" cy="3416300"/>
          </a:xfrm>
          <a:ln/>
        </p:spPr>
      </p:sp>
      <p:sp>
        <p:nvSpPr>
          <p:cNvPr id="1525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1150938" y="692150"/>
            <a:ext cx="4556125" cy="3416300"/>
          </a:xfrm>
          <a:ln/>
        </p:spPr>
      </p:sp>
      <p:sp>
        <p:nvSpPr>
          <p:cNvPr id="49155"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50938" y="692150"/>
            <a:ext cx="4556125" cy="3416300"/>
          </a:xfrm>
          <a:ln/>
        </p:spPr>
      </p:sp>
      <p:sp>
        <p:nvSpPr>
          <p:cNvPr id="50179"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Rot="1" noChangeAspect="1" noChangeArrowheads="1" noTextEdit="1"/>
          </p:cNvSpPr>
          <p:nvPr>
            <p:ph type="sldImg"/>
          </p:nvPr>
        </p:nvSpPr>
        <p:spPr>
          <a:xfrm>
            <a:off x="1150938" y="692150"/>
            <a:ext cx="4556125" cy="3416300"/>
          </a:xfrm>
          <a:ln/>
        </p:spPr>
      </p:sp>
      <p:sp>
        <p:nvSpPr>
          <p:cNvPr id="26931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50938" y="692150"/>
            <a:ext cx="4556125" cy="3416300"/>
          </a:xfrm>
          <a:ln/>
        </p:spPr>
      </p:sp>
      <p:sp>
        <p:nvSpPr>
          <p:cNvPr id="53251"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a:xfrm>
            <a:off x="1150938" y="692150"/>
            <a:ext cx="4556125" cy="3416300"/>
          </a:xfrm>
          <a:ln/>
        </p:spPr>
      </p:sp>
      <p:sp>
        <p:nvSpPr>
          <p:cNvPr id="15565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xfrm>
            <a:off x="1150938" y="692150"/>
            <a:ext cx="4556125" cy="3416300"/>
          </a:xfrm>
          <a:ln/>
        </p:spPr>
      </p:sp>
      <p:sp>
        <p:nvSpPr>
          <p:cNvPr id="15667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1150938" y="692150"/>
            <a:ext cx="4556125" cy="3416300"/>
          </a:xfrm>
          <a:ln/>
        </p:spPr>
      </p:sp>
      <p:sp>
        <p:nvSpPr>
          <p:cNvPr id="37891"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1150938" y="692150"/>
            <a:ext cx="4556125" cy="3416300"/>
          </a:xfrm>
          <a:ln/>
        </p:spPr>
      </p:sp>
      <p:sp>
        <p:nvSpPr>
          <p:cNvPr id="56323"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1150938" y="692150"/>
            <a:ext cx="4556125" cy="3416300"/>
          </a:xfrm>
          <a:ln/>
        </p:spPr>
      </p:sp>
      <p:sp>
        <p:nvSpPr>
          <p:cNvPr id="768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1150938" y="692150"/>
            <a:ext cx="4556125" cy="3416300"/>
          </a:xfrm>
          <a:ln/>
        </p:spPr>
      </p:sp>
      <p:sp>
        <p:nvSpPr>
          <p:cNvPr id="58371"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150938" y="692150"/>
            <a:ext cx="4556125" cy="3416300"/>
          </a:xfrm>
          <a:ln/>
        </p:spPr>
      </p:sp>
      <p:sp>
        <p:nvSpPr>
          <p:cNvPr id="59395"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1150938" y="692150"/>
            <a:ext cx="4556125" cy="3416300"/>
          </a:xfrm>
          <a:ln/>
        </p:spPr>
      </p:sp>
      <p:sp>
        <p:nvSpPr>
          <p:cNvPr id="60419"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150938" y="692150"/>
            <a:ext cx="4556125" cy="3416300"/>
          </a:xfrm>
          <a:ln/>
        </p:spPr>
      </p:sp>
      <p:sp>
        <p:nvSpPr>
          <p:cNvPr id="61443"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1751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1150938" y="692150"/>
            <a:ext cx="4556125" cy="3416300"/>
          </a:xfrm>
          <a:ln/>
        </p:spPr>
      </p:sp>
      <p:sp>
        <p:nvSpPr>
          <p:cNvPr id="62467"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xfrm>
            <a:off x="1150938" y="692150"/>
            <a:ext cx="4556125" cy="3416300"/>
          </a:xfrm>
          <a:ln/>
        </p:spPr>
      </p:sp>
      <p:sp>
        <p:nvSpPr>
          <p:cNvPr id="15872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xfrm>
            <a:off x="1150938" y="692150"/>
            <a:ext cx="4556125" cy="3416300"/>
          </a:xfrm>
          <a:ln/>
        </p:spPr>
      </p:sp>
      <p:sp>
        <p:nvSpPr>
          <p:cNvPr id="15974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1150938" y="692150"/>
            <a:ext cx="4556125" cy="3416300"/>
          </a:xfrm>
          <a:ln/>
        </p:spPr>
      </p:sp>
      <p:sp>
        <p:nvSpPr>
          <p:cNvPr id="38915"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150938" y="692150"/>
            <a:ext cx="4556125" cy="3416300"/>
          </a:xfrm>
          <a:ln/>
        </p:spPr>
      </p:sp>
      <p:sp>
        <p:nvSpPr>
          <p:cNvPr id="63491"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xfrm>
            <a:off x="1150938" y="692150"/>
            <a:ext cx="4556125" cy="3416300"/>
          </a:xfrm>
          <a:ln/>
        </p:spPr>
      </p:sp>
      <p:sp>
        <p:nvSpPr>
          <p:cNvPr id="16384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150938" y="692150"/>
            <a:ext cx="4556125" cy="3416300"/>
          </a:xfrm>
          <a:ln/>
        </p:spPr>
      </p:sp>
      <p:sp>
        <p:nvSpPr>
          <p:cNvPr id="64515"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xfrm>
            <a:off x="1150938" y="692150"/>
            <a:ext cx="4556125" cy="3416300"/>
          </a:xfrm>
          <a:ln/>
        </p:spPr>
      </p:sp>
      <p:sp>
        <p:nvSpPr>
          <p:cNvPr id="16486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xfrm>
            <a:off x="1150938" y="692150"/>
            <a:ext cx="4556125" cy="3416300"/>
          </a:xfrm>
          <a:ln/>
        </p:spPr>
      </p:sp>
      <p:sp>
        <p:nvSpPr>
          <p:cNvPr id="16589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xfrm>
            <a:off x="1150938" y="692150"/>
            <a:ext cx="4556125" cy="3416300"/>
          </a:xfrm>
          <a:ln/>
        </p:spPr>
      </p:sp>
      <p:sp>
        <p:nvSpPr>
          <p:cNvPr id="16691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a:xfrm>
            <a:off x="1150938" y="692150"/>
            <a:ext cx="4556125" cy="3416300"/>
          </a:xfrm>
          <a:ln/>
        </p:spPr>
      </p:sp>
      <p:sp>
        <p:nvSpPr>
          <p:cNvPr id="16793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xfrm>
            <a:off x="1150938" y="692150"/>
            <a:ext cx="4556125" cy="3416300"/>
          </a:xfrm>
          <a:ln/>
        </p:spPr>
      </p:sp>
      <p:sp>
        <p:nvSpPr>
          <p:cNvPr id="1689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1150938" y="692150"/>
            <a:ext cx="4556125" cy="3416300"/>
          </a:xfrm>
          <a:ln/>
        </p:spPr>
      </p:sp>
      <p:sp>
        <p:nvSpPr>
          <p:cNvPr id="65539"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1150938" y="692150"/>
            <a:ext cx="4556125" cy="3416300"/>
          </a:xfrm>
          <a:ln/>
        </p:spPr>
      </p:sp>
      <p:sp>
        <p:nvSpPr>
          <p:cNvPr id="66563"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xfrm>
            <a:off x="1150938" y="692150"/>
            <a:ext cx="4556125" cy="3416300"/>
          </a:xfrm>
          <a:ln/>
        </p:spPr>
      </p:sp>
      <p:sp>
        <p:nvSpPr>
          <p:cNvPr id="39939"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xfrm>
            <a:off x="1150938" y="692150"/>
            <a:ext cx="4556125" cy="3416300"/>
          </a:xfrm>
          <a:ln/>
        </p:spPr>
      </p:sp>
      <p:sp>
        <p:nvSpPr>
          <p:cNvPr id="17305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18125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1832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1853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xfrm>
            <a:off x="1150938" y="692150"/>
            <a:ext cx="4556125" cy="3416300"/>
          </a:xfrm>
          <a:ln/>
        </p:spPr>
      </p:sp>
      <p:sp>
        <p:nvSpPr>
          <p:cNvPr id="15053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50938" y="692150"/>
            <a:ext cx="4556125" cy="3416300"/>
          </a:xfrm>
          <a:ln/>
        </p:spPr>
      </p:sp>
      <p:sp>
        <p:nvSpPr>
          <p:cNvPr id="43011"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xfrm>
            <a:off x="1150938" y="692150"/>
            <a:ext cx="4556125" cy="3416300"/>
          </a:xfrm>
          <a:ln/>
        </p:spPr>
      </p:sp>
      <p:sp>
        <p:nvSpPr>
          <p:cNvPr id="1515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1150938" y="692150"/>
            <a:ext cx="4556125" cy="3416300"/>
          </a:xfrm>
          <a:ln/>
        </p:spPr>
      </p:sp>
      <p:sp>
        <p:nvSpPr>
          <p:cNvPr id="44035"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50938" y="692150"/>
            <a:ext cx="4556125" cy="3416300"/>
          </a:xfrm>
          <a:ln/>
        </p:spPr>
      </p:sp>
      <p:sp>
        <p:nvSpPr>
          <p:cNvPr id="45059" name="Rectangle 3"/>
          <p:cNvSpPr>
            <a:spLocks noGrp="1" noChangeArrowheads="1"/>
          </p:cNvSpPr>
          <p:nvPr>
            <p:ph type="body" idx="1"/>
          </p:nvPr>
        </p:nvSpPr>
        <p:spPr/>
        <p:txBody>
          <a:bodyPr/>
          <a:lstStyle/>
          <a:p>
            <a:pPr>
              <a:spcBef>
                <a:spcPct val="0"/>
              </a:spcBef>
            </a:pPr>
            <a:endParaRPr lang="en-US" sz="2400" dirty="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accent1"/>
                    </a:gs>
                    <a:gs pos="86000">
                      <a:srgbClr val="FFFF99"/>
                    </a:gs>
                    <a:gs pos="86000">
                      <a:srgbClr val="F6AE1E"/>
                    </a:gs>
                  </a:gsLst>
                  <a:lin ang="5400000" scaled="0"/>
                  <a:tileRect/>
                </a:gra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accent1"/>
              </a:gs>
              <a:gs pos="8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bg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bg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bg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bg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bg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7000" r="-7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Microsoft_Office_Excel_97-2003_Worksheet1.xls"/></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2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3.xml"/><Relationship Id="rId1" Type="http://schemas.openxmlformats.org/officeDocument/2006/relationships/audio" Target="file:///F:\1%20monthly%20breakout%20meetings%202013\Sept%20meeting%20(graphical%20statistics)\Thats%20All%20Folks.mp3" TargetMode="Externa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6"/>
                </a:solidFill>
              </a:rPr>
              <a:t>Breakout Session #1</a:t>
            </a:r>
            <a:br>
              <a:rPr lang="en-US" dirty="0" smtClean="0">
                <a:solidFill>
                  <a:schemeClr val="accent6"/>
                </a:solidFill>
              </a:rPr>
            </a:br>
            <a:r>
              <a:rPr lang="en-US" dirty="0" smtClean="0">
                <a:solidFill>
                  <a:schemeClr val="accent6"/>
                </a:solidFill>
              </a:rPr>
              <a:t>Graphical Statistics</a:t>
            </a:r>
            <a:endParaRPr lang="en-US" dirty="0">
              <a:solidFill>
                <a:schemeClr val="accent6"/>
              </a:solidFill>
            </a:endParaRPr>
          </a:p>
        </p:txBody>
      </p:sp>
      <p:sp>
        <p:nvSpPr>
          <p:cNvPr id="3" name="Subtitle 2"/>
          <p:cNvSpPr>
            <a:spLocks noGrp="1"/>
          </p:cNvSpPr>
          <p:nvPr>
            <p:ph type="subTitle" idx="1"/>
          </p:nvPr>
        </p:nvSpPr>
        <p:spPr>
          <a:xfrm>
            <a:off x="730249" y="4344988"/>
            <a:ext cx="7681913" cy="1293812"/>
          </a:xfrm>
        </p:spPr>
        <p:txBody>
          <a:bodyPr>
            <a:normAutofit/>
          </a:bodyPr>
          <a:lstStyle/>
          <a:p>
            <a:r>
              <a:rPr lang="en-US" dirty="0" smtClean="0"/>
              <a:t>Presented by</a:t>
            </a:r>
          </a:p>
          <a:p>
            <a:r>
              <a:rPr lang="en-US" dirty="0" smtClean="0"/>
              <a:t>Dr. Del Ferster</a:t>
            </a:r>
            <a:endParaRPr lang="en-US" dirty="0"/>
          </a:p>
        </p:txBody>
      </p:sp>
      <p:pic>
        <p:nvPicPr>
          <p:cNvPr id="7" name="Picture 6" descr="boy with smile.gif"/>
          <p:cNvPicPr>
            <a:picLocks noChangeAspect="1"/>
          </p:cNvPicPr>
          <p:nvPr/>
        </p:nvPicPr>
        <p:blipFill>
          <a:blip r:embed="rId3" cstate="print"/>
          <a:stretch>
            <a:fillRect/>
          </a:stretch>
        </p:blipFill>
        <p:spPr>
          <a:xfrm>
            <a:off x="5105400" y="3962400"/>
            <a:ext cx="2057400" cy="2057400"/>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3" name="Rectangle 9"/>
          <p:cNvSpPr>
            <a:spLocks noChangeArrowheads="1"/>
          </p:cNvSpPr>
          <p:nvPr/>
        </p:nvSpPr>
        <p:spPr bwMode="auto">
          <a:xfrm>
            <a:off x="1576388" y="1731963"/>
            <a:ext cx="6096000" cy="3381375"/>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88068" name="Rectangle 4"/>
          <p:cNvSpPr>
            <a:spLocks noGrp="1" noChangeArrowheads="1"/>
          </p:cNvSpPr>
          <p:nvPr>
            <p:ph type="body" idx="1"/>
          </p:nvPr>
        </p:nvSpPr>
        <p:spPr>
          <a:xfrm>
            <a:off x="685800" y="1111250"/>
            <a:ext cx="7772400" cy="3859518"/>
          </a:xfrm>
          <a:noFill/>
          <a:ln/>
        </p:spPr>
        <p:txBody>
          <a:bodyPr/>
          <a:lstStyle/>
          <a:p>
            <a:pPr>
              <a:tabLst>
                <a:tab pos="1028700" algn="l"/>
              </a:tabLst>
            </a:pPr>
            <a:r>
              <a:rPr lang="en-US" sz="4400" dirty="0">
                <a:solidFill>
                  <a:schemeClr val="bg2">
                    <a:lumMod val="60000"/>
                    <a:lumOff val="40000"/>
                  </a:schemeClr>
                </a:solidFill>
              </a:rPr>
              <a:t>Frequency Distribution</a:t>
            </a:r>
          </a:p>
          <a:p>
            <a:pPr>
              <a:buFont typeface="Monotype Sorts" pitchFamily="2" charset="2"/>
              <a:buNone/>
              <a:tabLst>
                <a:tab pos="1028700" algn="l"/>
              </a:tabLst>
            </a:pPr>
            <a:endParaRPr lang="en-US" sz="2400" dirty="0">
              <a:solidFill>
                <a:srgbClr val="FFFF00"/>
              </a:solidFill>
            </a:endParaRPr>
          </a:p>
          <a:p>
            <a:pPr>
              <a:buFont typeface="Monotype Sorts" pitchFamily="2" charset="2"/>
              <a:buNone/>
              <a:tabLst>
                <a:tab pos="1028700" algn="l"/>
              </a:tabLst>
            </a:pPr>
            <a:r>
              <a:rPr lang="en-US" sz="2400" dirty="0"/>
              <a:t>		</a:t>
            </a:r>
            <a:r>
              <a:rPr lang="en-US" sz="2400" dirty="0">
                <a:solidFill>
                  <a:schemeClr val="tx2"/>
                </a:solidFill>
              </a:rPr>
              <a:t>	</a:t>
            </a:r>
            <a:r>
              <a:rPr lang="en-US" sz="2400" u="sng" dirty="0">
                <a:solidFill>
                  <a:schemeClr val="tx2">
                    <a:lumMod val="75000"/>
                  </a:schemeClr>
                </a:solidFill>
              </a:rPr>
              <a:t>Rating</a:t>
            </a:r>
            <a:r>
              <a:rPr lang="en-US" sz="2400" dirty="0">
                <a:solidFill>
                  <a:schemeClr val="tx2">
                    <a:lumMod val="75000"/>
                  </a:schemeClr>
                </a:solidFill>
              </a:rPr>
              <a:t> 	         </a:t>
            </a:r>
            <a:r>
              <a:rPr lang="en-US" sz="2400" dirty="0" smtClean="0">
                <a:solidFill>
                  <a:schemeClr val="tx2">
                    <a:lumMod val="75000"/>
                  </a:schemeClr>
                </a:solidFill>
              </a:rPr>
              <a:t>		 </a:t>
            </a:r>
            <a:r>
              <a:rPr lang="en-US" sz="2400" u="sng" dirty="0">
                <a:solidFill>
                  <a:schemeClr val="tx2">
                    <a:lumMod val="75000"/>
                  </a:schemeClr>
                </a:solidFill>
              </a:rPr>
              <a:t>Frequency</a:t>
            </a:r>
          </a:p>
          <a:p>
            <a:pPr>
              <a:buFont typeface="Monotype Sorts" pitchFamily="2" charset="2"/>
              <a:buNone/>
              <a:tabLst>
                <a:tab pos="1028700" algn="l"/>
              </a:tabLst>
            </a:pPr>
            <a:r>
              <a:rPr lang="en-US" sz="2400" dirty="0">
                <a:solidFill>
                  <a:schemeClr val="tx2">
                    <a:lumMod val="75000"/>
                  </a:schemeClr>
                </a:solidFill>
              </a:rPr>
              <a:t>			Poor			       2</a:t>
            </a:r>
          </a:p>
          <a:p>
            <a:pPr>
              <a:buFont typeface="Monotype Sorts" pitchFamily="2" charset="2"/>
              <a:buNone/>
              <a:tabLst>
                <a:tab pos="1028700" algn="l"/>
              </a:tabLst>
            </a:pPr>
            <a:r>
              <a:rPr lang="en-US" sz="2400" dirty="0">
                <a:solidFill>
                  <a:schemeClr val="tx2">
                    <a:lumMod val="75000"/>
                  </a:schemeClr>
                </a:solidFill>
              </a:rPr>
              <a:t>			Below Average	       3</a:t>
            </a:r>
          </a:p>
          <a:p>
            <a:pPr>
              <a:buFont typeface="Monotype Sorts" pitchFamily="2" charset="2"/>
              <a:buNone/>
              <a:tabLst>
                <a:tab pos="1028700" algn="l"/>
              </a:tabLst>
            </a:pPr>
            <a:r>
              <a:rPr lang="en-US" sz="2400" dirty="0">
                <a:solidFill>
                  <a:schemeClr val="tx2">
                    <a:lumMod val="75000"/>
                  </a:schemeClr>
                </a:solidFill>
              </a:rPr>
              <a:t>			Average		       5</a:t>
            </a:r>
          </a:p>
          <a:p>
            <a:pPr>
              <a:buFont typeface="Monotype Sorts" pitchFamily="2" charset="2"/>
              <a:buNone/>
              <a:tabLst>
                <a:tab pos="1028700" algn="l"/>
              </a:tabLst>
            </a:pPr>
            <a:r>
              <a:rPr lang="en-US" sz="2400" dirty="0">
                <a:solidFill>
                  <a:schemeClr val="tx2">
                    <a:lumMod val="75000"/>
                  </a:schemeClr>
                </a:solidFill>
              </a:rPr>
              <a:t>			Above Average	       9</a:t>
            </a:r>
          </a:p>
          <a:p>
            <a:pPr>
              <a:buFont typeface="Monotype Sorts" pitchFamily="2" charset="2"/>
              <a:buNone/>
              <a:tabLst>
                <a:tab pos="1028700" algn="l"/>
              </a:tabLst>
            </a:pPr>
            <a:r>
              <a:rPr lang="en-US" sz="2400" dirty="0">
                <a:solidFill>
                  <a:schemeClr val="tx2">
                    <a:lumMod val="75000"/>
                  </a:schemeClr>
                </a:solidFill>
              </a:rPr>
              <a:t>			Excellent		       1</a:t>
            </a:r>
            <a:endParaRPr lang="en-US" sz="2400" u="sng" dirty="0">
              <a:solidFill>
                <a:schemeClr val="tx2">
                  <a:lumMod val="75000"/>
                </a:schemeClr>
              </a:solidFill>
            </a:endParaRPr>
          </a:p>
          <a:p>
            <a:pPr>
              <a:buFont typeface="Monotype Sorts" pitchFamily="2" charset="2"/>
              <a:buNone/>
              <a:tabLst>
                <a:tab pos="1028700" algn="l"/>
              </a:tabLst>
            </a:pPr>
            <a:r>
              <a:rPr lang="en-US" sz="2400" dirty="0">
                <a:solidFill>
                  <a:schemeClr val="tx2">
                    <a:lumMod val="75000"/>
                  </a:schemeClr>
                </a:solidFill>
              </a:rPr>
              <a:t>					Total	     20</a:t>
            </a:r>
          </a:p>
        </p:txBody>
      </p:sp>
      <p:sp>
        <p:nvSpPr>
          <p:cNvPr id="88069" name="Rectangle 5"/>
          <p:cNvSpPr>
            <a:spLocks noGrp="1" noChangeArrowheads="1"/>
          </p:cNvSpPr>
          <p:nvPr>
            <p:ph type="title"/>
          </p:nvPr>
        </p:nvSpPr>
        <p:spPr>
          <a:xfrm>
            <a:off x="685800" y="304800"/>
            <a:ext cx="7772400" cy="664797"/>
          </a:xfrm>
          <a:noFill/>
          <a:ln/>
        </p:spPr>
        <p:txBody>
          <a:bodyPr/>
          <a:lstStyle/>
          <a:p>
            <a:r>
              <a:rPr lang="en-US" dirty="0"/>
              <a:t>Example:  </a:t>
            </a:r>
            <a:r>
              <a:rPr lang="en-US" dirty="0" smtClean="0"/>
              <a:t>Stumble </a:t>
            </a:r>
            <a:r>
              <a:rPr lang="en-US" dirty="0"/>
              <a:t>Inn</a:t>
            </a:r>
          </a:p>
        </p:txBody>
      </p:sp>
      <p:sp>
        <p:nvSpPr>
          <p:cNvPr id="88072" name="Line 8"/>
          <p:cNvSpPr>
            <a:spLocks noChangeShapeType="1"/>
          </p:cNvSpPr>
          <p:nvPr/>
        </p:nvSpPr>
        <p:spPr bwMode="auto">
          <a:xfrm>
            <a:off x="5486400" y="4572000"/>
            <a:ext cx="590550" cy="0"/>
          </a:xfrm>
          <a:prstGeom prst="line">
            <a:avLst/>
          </a:prstGeom>
          <a:noFill/>
          <a:ln w="12700">
            <a:solidFill>
              <a:schemeClr val="tx1"/>
            </a:solidFill>
            <a:round/>
            <a:headEnd/>
            <a:tailEnd/>
          </a:ln>
          <a:effectLst/>
        </p:spPr>
        <p:txBody>
          <a:bodyPr wrap="none" anchor="ctr"/>
          <a:lstStyle/>
          <a:p>
            <a:endParaRPr lang="en-US" dirty="0"/>
          </a:p>
        </p:txBody>
      </p:sp>
      <p:pic>
        <p:nvPicPr>
          <p:cNvPr id="6" name="Picture 5" descr="vintage-motel-sign.png"/>
          <p:cNvPicPr>
            <a:picLocks noChangeAspect="1"/>
          </p:cNvPicPr>
          <p:nvPr/>
        </p:nvPicPr>
        <p:blipFill>
          <a:blip r:embed="rId3" cstate="print"/>
          <a:stretch>
            <a:fillRect/>
          </a:stretch>
        </p:blipFill>
        <p:spPr>
          <a:xfrm>
            <a:off x="7543800" y="381000"/>
            <a:ext cx="1094972" cy="1539699"/>
          </a:xfrm>
          <a:prstGeom prst="rect">
            <a:avLst/>
          </a:prstGeo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600" y="228600"/>
            <a:ext cx="7772400" cy="762000"/>
          </a:xfrm>
          <a:noFill/>
          <a:ln/>
        </p:spPr>
        <p:txBody>
          <a:bodyPr/>
          <a:lstStyle/>
          <a:p>
            <a:r>
              <a:rPr lang="en-US" dirty="0"/>
              <a:t>Relative Frequency Distribution</a:t>
            </a:r>
          </a:p>
        </p:txBody>
      </p:sp>
      <p:sp>
        <p:nvSpPr>
          <p:cNvPr id="10243" name="Rectangle 3"/>
          <p:cNvSpPr>
            <a:spLocks noGrp="1" noChangeArrowheads="1"/>
          </p:cNvSpPr>
          <p:nvPr>
            <p:ph type="body" idx="1"/>
          </p:nvPr>
        </p:nvSpPr>
        <p:spPr>
          <a:xfrm>
            <a:off x="685800" y="1524000"/>
            <a:ext cx="7772400" cy="4099584"/>
          </a:xfrm>
          <a:noFill/>
          <a:ln/>
        </p:spPr>
        <p:txBody>
          <a:bodyPr/>
          <a:lstStyle/>
          <a:p>
            <a:r>
              <a:rPr lang="en-US" sz="3600" dirty="0"/>
              <a:t>The </a:t>
            </a:r>
            <a:r>
              <a:rPr lang="en-US" sz="3600" u="sng" dirty="0">
                <a:solidFill>
                  <a:srgbClr val="FF0000"/>
                </a:solidFill>
              </a:rPr>
              <a:t>relative frequency</a:t>
            </a:r>
            <a:r>
              <a:rPr lang="en-US" sz="3600" dirty="0">
                <a:solidFill>
                  <a:srgbClr val="FF0000"/>
                </a:solidFill>
              </a:rPr>
              <a:t> </a:t>
            </a:r>
            <a:r>
              <a:rPr lang="en-US" sz="3600" dirty="0"/>
              <a:t>of a class is the fraction or proportion of the total number of data items belonging to the class.</a:t>
            </a:r>
          </a:p>
          <a:p>
            <a:r>
              <a:rPr lang="en-US" sz="3600" dirty="0"/>
              <a:t>A </a:t>
            </a:r>
            <a:r>
              <a:rPr lang="en-US" sz="3600" u="sng" dirty="0">
                <a:solidFill>
                  <a:srgbClr val="FF0000"/>
                </a:solidFill>
              </a:rPr>
              <a:t>relative frequency distribution</a:t>
            </a:r>
            <a:r>
              <a:rPr lang="en-US" sz="3600" dirty="0">
                <a:solidFill>
                  <a:srgbClr val="FF0000"/>
                </a:solidFill>
              </a:rPr>
              <a:t> </a:t>
            </a:r>
            <a:r>
              <a:rPr lang="en-US" sz="3600" dirty="0"/>
              <a:t>is a tabular summary of a set of data showing the relative frequency for each class.</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685800" y="304800"/>
            <a:ext cx="7772400" cy="762000"/>
          </a:xfrm>
        </p:spPr>
        <p:txBody>
          <a:bodyPr/>
          <a:lstStyle/>
          <a:p>
            <a:r>
              <a:rPr lang="en-US" dirty="0"/>
              <a:t>Percent Frequency Distribution</a:t>
            </a:r>
          </a:p>
        </p:txBody>
      </p:sp>
      <p:sp>
        <p:nvSpPr>
          <p:cNvPr id="135171" name="Rectangle 3"/>
          <p:cNvSpPr>
            <a:spLocks noGrp="1" noChangeArrowheads="1"/>
          </p:cNvSpPr>
          <p:nvPr>
            <p:ph type="body" idx="1"/>
          </p:nvPr>
        </p:nvSpPr>
        <p:spPr>
          <a:xfrm>
            <a:off x="381000" y="1412875"/>
            <a:ext cx="8382000" cy="3145476"/>
          </a:xfrm>
        </p:spPr>
        <p:txBody>
          <a:bodyPr/>
          <a:lstStyle/>
          <a:p>
            <a:r>
              <a:rPr lang="en-US" sz="3600" dirty="0"/>
              <a:t>The </a:t>
            </a:r>
            <a:r>
              <a:rPr lang="en-US" sz="3600" u="sng" dirty="0">
                <a:solidFill>
                  <a:srgbClr val="FF0000"/>
                </a:solidFill>
              </a:rPr>
              <a:t>percent frequency</a:t>
            </a:r>
            <a:r>
              <a:rPr lang="en-US" sz="3600" dirty="0">
                <a:solidFill>
                  <a:srgbClr val="FF0000"/>
                </a:solidFill>
              </a:rPr>
              <a:t> </a:t>
            </a:r>
            <a:r>
              <a:rPr lang="en-US" sz="3600" dirty="0"/>
              <a:t>of a class is the relative frequency multiplied by 100.</a:t>
            </a:r>
            <a:endParaRPr lang="en-US" sz="3600" i="1" dirty="0"/>
          </a:p>
          <a:p>
            <a:r>
              <a:rPr lang="en-US" sz="3600" dirty="0"/>
              <a:t>A</a:t>
            </a:r>
            <a:r>
              <a:rPr lang="en-US" sz="3600" i="1" dirty="0"/>
              <a:t> </a:t>
            </a:r>
            <a:r>
              <a:rPr lang="en-US" sz="3600" u="sng" dirty="0">
                <a:solidFill>
                  <a:srgbClr val="FF0000"/>
                </a:solidFill>
              </a:rPr>
              <a:t>percent frequency distribution</a:t>
            </a:r>
            <a:r>
              <a:rPr lang="en-US" sz="3600" dirty="0">
                <a:solidFill>
                  <a:srgbClr val="FF0000"/>
                </a:solidFill>
              </a:rPr>
              <a:t> </a:t>
            </a:r>
            <a:r>
              <a:rPr lang="en-US" sz="3600" dirty="0"/>
              <a:t>is a tabular summary of a set of data showing the percent frequency for each class.</a:t>
            </a:r>
          </a:p>
          <a:p>
            <a:pPr>
              <a:buFont typeface="Monotype Sorts" pitchFamily="2" charset="2"/>
              <a:buNone/>
            </a:pP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3" name="Rectangle 9"/>
          <p:cNvSpPr>
            <a:spLocks noChangeArrowheads="1"/>
          </p:cNvSpPr>
          <p:nvPr/>
        </p:nvSpPr>
        <p:spPr bwMode="auto">
          <a:xfrm>
            <a:off x="1576388" y="1962151"/>
            <a:ext cx="6196012" cy="337185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11266" name="Rectangle 2"/>
          <p:cNvSpPr>
            <a:spLocks noGrp="1" noChangeArrowheads="1"/>
          </p:cNvSpPr>
          <p:nvPr>
            <p:ph type="title"/>
          </p:nvPr>
        </p:nvSpPr>
        <p:spPr>
          <a:xfrm>
            <a:off x="685800" y="304800"/>
            <a:ext cx="7772400" cy="664797"/>
          </a:xfrm>
          <a:noFill/>
          <a:ln/>
        </p:spPr>
        <p:txBody>
          <a:bodyPr/>
          <a:lstStyle/>
          <a:p>
            <a:r>
              <a:rPr lang="en-US" dirty="0"/>
              <a:t>Example:  </a:t>
            </a:r>
            <a:r>
              <a:rPr lang="en-US" dirty="0" smtClean="0"/>
              <a:t>Stumble </a:t>
            </a:r>
            <a:r>
              <a:rPr lang="en-US" dirty="0"/>
              <a:t>Inn</a:t>
            </a:r>
          </a:p>
        </p:txBody>
      </p:sp>
      <p:sp>
        <p:nvSpPr>
          <p:cNvPr id="11267" name="Rectangle 3"/>
          <p:cNvSpPr>
            <a:spLocks noGrp="1" noChangeArrowheads="1"/>
          </p:cNvSpPr>
          <p:nvPr>
            <p:ph type="body" idx="1"/>
          </p:nvPr>
        </p:nvSpPr>
        <p:spPr>
          <a:xfrm>
            <a:off x="609600" y="1371600"/>
            <a:ext cx="8305800" cy="3745641"/>
          </a:xfrm>
          <a:noFill/>
          <a:ln/>
        </p:spPr>
        <p:txBody>
          <a:bodyPr/>
          <a:lstStyle/>
          <a:p>
            <a:pPr defTabSz="571500"/>
            <a:r>
              <a:rPr lang="en-US" sz="2600" dirty="0">
                <a:solidFill>
                  <a:schemeClr val="bg2"/>
                </a:solidFill>
              </a:rPr>
              <a:t>Relative Frequency and Percent Frequency Distributions</a:t>
            </a:r>
          </a:p>
          <a:p>
            <a:pPr defTabSz="571500">
              <a:buFont typeface="Monotype Sorts" pitchFamily="2" charset="2"/>
              <a:buNone/>
            </a:pPr>
            <a:r>
              <a:rPr lang="en-US" sz="2000" dirty="0"/>
              <a:t>			</a:t>
            </a:r>
          </a:p>
          <a:p>
            <a:pPr defTabSz="571500">
              <a:buFont typeface="Monotype Sorts" pitchFamily="2" charset="2"/>
              <a:buNone/>
            </a:pPr>
            <a:r>
              <a:rPr lang="en-US" sz="2000" dirty="0"/>
              <a:t>		</a:t>
            </a:r>
            <a:r>
              <a:rPr lang="en-US" sz="2000" dirty="0">
                <a:solidFill>
                  <a:schemeClr val="tx2">
                    <a:lumMod val="50000"/>
                  </a:schemeClr>
                </a:solidFill>
              </a:rPr>
              <a:t>	</a:t>
            </a:r>
            <a:r>
              <a:rPr lang="en-US" sz="2000" b="1" dirty="0">
                <a:solidFill>
                  <a:schemeClr val="tx2">
                    <a:lumMod val="50000"/>
                  </a:schemeClr>
                </a:solidFill>
              </a:rPr>
              <a:t>			  	  Relative	 </a:t>
            </a:r>
            <a:r>
              <a:rPr lang="en-US" sz="2000" b="1" dirty="0" smtClean="0">
                <a:solidFill>
                  <a:schemeClr val="tx2">
                    <a:lumMod val="50000"/>
                  </a:schemeClr>
                </a:solidFill>
              </a:rPr>
              <a:t>	  </a:t>
            </a:r>
            <a:r>
              <a:rPr lang="en-US" sz="2000" b="1" dirty="0">
                <a:solidFill>
                  <a:schemeClr val="tx2">
                    <a:lumMod val="50000"/>
                  </a:schemeClr>
                </a:solidFill>
              </a:rPr>
              <a:t>Percent</a:t>
            </a:r>
          </a:p>
          <a:p>
            <a:pPr defTabSz="571500">
              <a:buFont typeface="Monotype Sorts" pitchFamily="2" charset="2"/>
              <a:buNone/>
            </a:pPr>
            <a:r>
              <a:rPr lang="en-US" sz="2000" b="1" dirty="0">
                <a:solidFill>
                  <a:schemeClr val="tx2">
                    <a:lumMod val="50000"/>
                  </a:schemeClr>
                </a:solidFill>
              </a:rPr>
              <a:t>			</a:t>
            </a:r>
            <a:r>
              <a:rPr lang="en-US" sz="2000" b="1" u="sng" dirty="0">
                <a:solidFill>
                  <a:schemeClr val="tx2">
                    <a:lumMod val="50000"/>
                  </a:schemeClr>
                </a:solidFill>
              </a:rPr>
              <a:t>Rating</a:t>
            </a:r>
            <a:r>
              <a:rPr lang="en-US" sz="2000" b="1" dirty="0">
                <a:solidFill>
                  <a:schemeClr val="tx2">
                    <a:lumMod val="50000"/>
                  </a:schemeClr>
                </a:solidFill>
              </a:rPr>
              <a:t>			</a:t>
            </a:r>
            <a:r>
              <a:rPr lang="en-US" sz="2000" b="1" u="sng" dirty="0" smtClean="0">
                <a:solidFill>
                  <a:schemeClr val="tx2">
                    <a:lumMod val="50000"/>
                  </a:schemeClr>
                </a:solidFill>
              </a:rPr>
              <a:t>Frequency	</a:t>
            </a:r>
            <a:r>
              <a:rPr lang="en-US" sz="2000" b="1" dirty="0">
                <a:solidFill>
                  <a:schemeClr val="tx2">
                    <a:lumMod val="50000"/>
                  </a:schemeClr>
                </a:solidFill>
              </a:rPr>
              <a:t>	</a:t>
            </a:r>
            <a:r>
              <a:rPr lang="en-US" sz="2000" b="1" u="sng" dirty="0">
                <a:solidFill>
                  <a:schemeClr val="tx2">
                    <a:lumMod val="50000"/>
                  </a:schemeClr>
                </a:solidFill>
              </a:rPr>
              <a:t>Frequency</a:t>
            </a:r>
          </a:p>
          <a:p>
            <a:pPr defTabSz="571500">
              <a:buFont typeface="Monotype Sorts" pitchFamily="2" charset="2"/>
              <a:buNone/>
            </a:pPr>
            <a:r>
              <a:rPr lang="en-US" sz="2000" b="1" dirty="0">
                <a:solidFill>
                  <a:schemeClr val="tx2">
                    <a:lumMod val="50000"/>
                  </a:schemeClr>
                </a:solidFill>
              </a:rPr>
              <a:t>			</a:t>
            </a:r>
          </a:p>
          <a:p>
            <a:pPr defTabSz="571500">
              <a:buFont typeface="Monotype Sorts" pitchFamily="2" charset="2"/>
              <a:buNone/>
            </a:pPr>
            <a:r>
              <a:rPr lang="en-US" sz="2000" b="1" dirty="0">
                <a:solidFill>
                  <a:schemeClr val="tx2">
                    <a:lumMod val="50000"/>
                  </a:schemeClr>
                </a:solidFill>
              </a:rPr>
              <a:t>			Poor			     </a:t>
            </a:r>
            <a:r>
              <a:rPr lang="en-US" sz="2000" b="1" dirty="0" smtClean="0">
                <a:solidFill>
                  <a:schemeClr val="tx2">
                    <a:lumMod val="50000"/>
                  </a:schemeClr>
                </a:solidFill>
              </a:rPr>
              <a:t>		 </a:t>
            </a:r>
            <a:r>
              <a:rPr lang="en-US" sz="2000" b="1" dirty="0">
                <a:solidFill>
                  <a:schemeClr val="tx2">
                    <a:lumMod val="50000"/>
                  </a:schemeClr>
                </a:solidFill>
              </a:rPr>
              <a:t>.10			10</a:t>
            </a:r>
          </a:p>
          <a:p>
            <a:pPr defTabSz="571500">
              <a:buFont typeface="Monotype Sorts" pitchFamily="2" charset="2"/>
              <a:buNone/>
            </a:pPr>
            <a:r>
              <a:rPr lang="en-US" sz="2000" b="1" dirty="0">
                <a:solidFill>
                  <a:schemeClr val="tx2">
                    <a:lumMod val="50000"/>
                  </a:schemeClr>
                </a:solidFill>
              </a:rPr>
              <a:t>			Below Average	   </a:t>
            </a:r>
            <a:r>
              <a:rPr lang="en-US" sz="2000" b="1" dirty="0" smtClean="0">
                <a:solidFill>
                  <a:schemeClr val="tx2">
                    <a:lumMod val="50000"/>
                  </a:schemeClr>
                </a:solidFill>
              </a:rPr>
              <a:t>		 .</a:t>
            </a:r>
            <a:r>
              <a:rPr lang="en-US" sz="2000" b="1" dirty="0">
                <a:solidFill>
                  <a:schemeClr val="tx2">
                    <a:lumMod val="50000"/>
                  </a:schemeClr>
                </a:solidFill>
              </a:rPr>
              <a:t>15			15</a:t>
            </a:r>
          </a:p>
          <a:p>
            <a:pPr defTabSz="571500">
              <a:buFont typeface="Monotype Sorts" pitchFamily="2" charset="2"/>
              <a:buNone/>
            </a:pPr>
            <a:r>
              <a:rPr lang="en-US" sz="2000" b="1" dirty="0">
                <a:solidFill>
                  <a:schemeClr val="tx2">
                    <a:lumMod val="50000"/>
                  </a:schemeClr>
                </a:solidFill>
              </a:rPr>
              <a:t>			Average		     </a:t>
            </a:r>
            <a:r>
              <a:rPr lang="en-US" sz="2000" b="1" dirty="0" smtClean="0">
                <a:solidFill>
                  <a:schemeClr val="tx2">
                    <a:lumMod val="50000"/>
                  </a:schemeClr>
                </a:solidFill>
              </a:rPr>
              <a:t>		 </a:t>
            </a:r>
            <a:r>
              <a:rPr lang="en-US" sz="2000" b="1" dirty="0">
                <a:solidFill>
                  <a:schemeClr val="tx2">
                    <a:lumMod val="50000"/>
                  </a:schemeClr>
                </a:solidFill>
              </a:rPr>
              <a:t>.25			25</a:t>
            </a:r>
          </a:p>
          <a:p>
            <a:pPr defTabSz="571500">
              <a:buFont typeface="Monotype Sorts" pitchFamily="2" charset="2"/>
              <a:buNone/>
            </a:pPr>
            <a:r>
              <a:rPr lang="en-US" sz="2000" b="1" dirty="0">
                <a:solidFill>
                  <a:schemeClr val="tx2">
                    <a:lumMod val="50000"/>
                  </a:schemeClr>
                </a:solidFill>
              </a:rPr>
              <a:t>			Above Average	     </a:t>
            </a:r>
            <a:r>
              <a:rPr lang="en-US" sz="2000" b="1" dirty="0" smtClean="0">
                <a:solidFill>
                  <a:schemeClr val="tx2">
                    <a:lumMod val="50000"/>
                  </a:schemeClr>
                </a:solidFill>
              </a:rPr>
              <a:t>		 </a:t>
            </a:r>
            <a:r>
              <a:rPr lang="en-US" sz="2000" b="1" dirty="0">
                <a:solidFill>
                  <a:schemeClr val="tx2">
                    <a:lumMod val="50000"/>
                  </a:schemeClr>
                </a:solidFill>
              </a:rPr>
              <a:t>.45			45</a:t>
            </a:r>
          </a:p>
          <a:p>
            <a:pPr defTabSz="571500">
              <a:buFont typeface="Monotype Sorts" pitchFamily="2" charset="2"/>
              <a:buNone/>
            </a:pPr>
            <a:r>
              <a:rPr lang="en-US" sz="2000" b="1" dirty="0">
                <a:solidFill>
                  <a:schemeClr val="tx2">
                    <a:lumMod val="50000"/>
                  </a:schemeClr>
                </a:solidFill>
              </a:rPr>
              <a:t>			Excellent		  </a:t>
            </a:r>
            <a:r>
              <a:rPr lang="en-US" sz="2000" b="1" dirty="0" smtClean="0">
                <a:solidFill>
                  <a:schemeClr val="tx2">
                    <a:lumMod val="50000"/>
                  </a:schemeClr>
                </a:solidFill>
              </a:rPr>
              <a:t>		  </a:t>
            </a:r>
            <a:r>
              <a:rPr lang="en-US" sz="2000" b="1" dirty="0">
                <a:solidFill>
                  <a:schemeClr val="tx2">
                    <a:lumMod val="50000"/>
                  </a:schemeClr>
                </a:solidFill>
              </a:rPr>
              <a:t>.05			  5</a:t>
            </a:r>
          </a:p>
          <a:p>
            <a:pPr defTabSz="571500">
              <a:buFont typeface="Monotype Sorts" pitchFamily="2" charset="2"/>
              <a:buNone/>
            </a:pPr>
            <a:r>
              <a:rPr lang="en-US" sz="2000" b="1" dirty="0">
                <a:solidFill>
                  <a:schemeClr val="tx2">
                    <a:lumMod val="50000"/>
                  </a:schemeClr>
                </a:solidFill>
              </a:rPr>
              <a:t>					Total	    </a:t>
            </a:r>
            <a:r>
              <a:rPr lang="en-US" sz="2000" b="1" dirty="0" smtClean="0">
                <a:solidFill>
                  <a:schemeClr val="tx2">
                    <a:lumMod val="50000"/>
                  </a:schemeClr>
                </a:solidFill>
              </a:rPr>
              <a:t>		1.00</a:t>
            </a:r>
            <a:r>
              <a:rPr lang="en-US" sz="2000" b="1" dirty="0">
                <a:solidFill>
                  <a:schemeClr val="tx2">
                    <a:lumMod val="50000"/>
                  </a:schemeClr>
                </a:solidFill>
              </a:rPr>
              <a:t>		   </a:t>
            </a:r>
            <a:r>
              <a:rPr lang="en-US" sz="2000" b="1" dirty="0" smtClean="0">
                <a:solidFill>
                  <a:schemeClr val="tx2">
                    <a:lumMod val="50000"/>
                  </a:schemeClr>
                </a:solidFill>
              </a:rPr>
              <a:t>      </a:t>
            </a:r>
            <a:r>
              <a:rPr lang="en-US" sz="2000" b="1" dirty="0">
                <a:solidFill>
                  <a:schemeClr val="tx2">
                    <a:lumMod val="50000"/>
                  </a:schemeClr>
                </a:solidFill>
              </a:rPr>
              <a:t>100</a:t>
            </a:r>
          </a:p>
        </p:txBody>
      </p:sp>
      <p:sp>
        <p:nvSpPr>
          <p:cNvPr id="11271" name="Line 7"/>
          <p:cNvSpPr>
            <a:spLocks noChangeShapeType="1"/>
          </p:cNvSpPr>
          <p:nvPr/>
        </p:nvSpPr>
        <p:spPr bwMode="auto">
          <a:xfrm>
            <a:off x="4495800" y="4800600"/>
            <a:ext cx="647700" cy="0"/>
          </a:xfrm>
          <a:prstGeom prst="line">
            <a:avLst/>
          </a:prstGeom>
          <a:noFill/>
          <a:ln w="12700">
            <a:solidFill>
              <a:schemeClr val="tx1"/>
            </a:solidFill>
            <a:round/>
            <a:headEnd/>
            <a:tailEnd/>
          </a:ln>
          <a:effectLst/>
        </p:spPr>
        <p:txBody>
          <a:bodyPr wrap="none" anchor="ctr"/>
          <a:lstStyle/>
          <a:p>
            <a:endParaRPr lang="en-US" dirty="0"/>
          </a:p>
        </p:txBody>
      </p:sp>
      <p:sp>
        <p:nvSpPr>
          <p:cNvPr id="11272" name="Line 8"/>
          <p:cNvSpPr>
            <a:spLocks noChangeShapeType="1"/>
          </p:cNvSpPr>
          <p:nvPr/>
        </p:nvSpPr>
        <p:spPr bwMode="auto">
          <a:xfrm>
            <a:off x="6096000" y="4800600"/>
            <a:ext cx="609600" cy="0"/>
          </a:xfrm>
          <a:prstGeom prst="line">
            <a:avLst/>
          </a:prstGeom>
          <a:noFill/>
          <a:ln w="12700">
            <a:solidFill>
              <a:schemeClr val="tx1"/>
            </a:solidFill>
            <a:round/>
            <a:headEnd/>
            <a:tailEnd/>
          </a:ln>
          <a:effectLst/>
        </p:spPr>
        <p:txBody>
          <a:bodyPr wrap="none" anchor="ctr"/>
          <a:lstStyle/>
          <a:p>
            <a:endParaRPr lang="en-US" dirty="0"/>
          </a:p>
        </p:txBody>
      </p:sp>
      <p:pic>
        <p:nvPicPr>
          <p:cNvPr id="7" name="Picture 6" descr="vintage-motel-sign.png"/>
          <p:cNvPicPr>
            <a:picLocks noChangeAspect="1"/>
          </p:cNvPicPr>
          <p:nvPr/>
        </p:nvPicPr>
        <p:blipFill>
          <a:blip r:embed="rId3" cstate="print"/>
          <a:stretch>
            <a:fillRect/>
          </a:stretch>
        </p:blipFill>
        <p:spPr>
          <a:xfrm>
            <a:off x="8077200" y="304800"/>
            <a:ext cx="685800" cy="964340"/>
          </a:xfrm>
          <a:prstGeom prst="rect">
            <a:avLst/>
          </a:prstGeom>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62000" y="304800"/>
            <a:ext cx="7772400" cy="661987"/>
          </a:xfrm>
          <a:noFill/>
          <a:ln/>
        </p:spPr>
        <p:txBody>
          <a:bodyPr/>
          <a:lstStyle/>
          <a:p>
            <a:r>
              <a:rPr lang="en-US" dirty="0"/>
              <a:t>Bar Graph</a:t>
            </a:r>
          </a:p>
        </p:txBody>
      </p:sp>
      <p:sp>
        <p:nvSpPr>
          <p:cNvPr id="12291" name="Rectangle 3"/>
          <p:cNvSpPr>
            <a:spLocks noGrp="1" noChangeArrowheads="1"/>
          </p:cNvSpPr>
          <p:nvPr>
            <p:ph type="body" idx="1"/>
          </p:nvPr>
        </p:nvSpPr>
        <p:spPr>
          <a:xfrm>
            <a:off x="609600" y="1371600"/>
            <a:ext cx="7772400" cy="4939814"/>
          </a:xfrm>
          <a:noFill/>
          <a:ln/>
        </p:spPr>
        <p:txBody>
          <a:bodyPr/>
          <a:lstStyle/>
          <a:p>
            <a:r>
              <a:rPr lang="en-US" sz="3000" dirty="0"/>
              <a:t>A </a:t>
            </a:r>
            <a:r>
              <a:rPr lang="en-US" sz="3000" u="sng" dirty="0">
                <a:solidFill>
                  <a:srgbClr val="FF0000"/>
                </a:solidFill>
              </a:rPr>
              <a:t>bar graph</a:t>
            </a:r>
            <a:r>
              <a:rPr lang="en-US" sz="3000" dirty="0">
                <a:solidFill>
                  <a:srgbClr val="FF0000"/>
                </a:solidFill>
              </a:rPr>
              <a:t> </a:t>
            </a:r>
            <a:r>
              <a:rPr lang="en-US" sz="3000" dirty="0"/>
              <a:t>is a graphical device for depicting qualitative data.</a:t>
            </a:r>
          </a:p>
          <a:p>
            <a:r>
              <a:rPr lang="en-US" sz="3000" dirty="0"/>
              <a:t>On the horizontal axis we specify the labels that are used for each of the classes.</a:t>
            </a:r>
          </a:p>
          <a:p>
            <a:r>
              <a:rPr lang="en-US" sz="3000" dirty="0"/>
              <a:t>A </a:t>
            </a:r>
            <a:r>
              <a:rPr lang="en-US" sz="3000" u="sng" dirty="0">
                <a:solidFill>
                  <a:srgbClr val="FF0000"/>
                </a:solidFill>
              </a:rPr>
              <a:t>frequency</a:t>
            </a:r>
            <a:r>
              <a:rPr lang="en-US" sz="3000" dirty="0">
                <a:solidFill>
                  <a:srgbClr val="FF0000"/>
                </a:solidFill>
              </a:rPr>
              <a:t>, </a:t>
            </a:r>
            <a:r>
              <a:rPr lang="en-US" sz="3000" u="sng" dirty="0">
                <a:solidFill>
                  <a:srgbClr val="FF0000"/>
                </a:solidFill>
              </a:rPr>
              <a:t>relative frequency</a:t>
            </a:r>
            <a:r>
              <a:rPr lang="en-US" sz="3000" dirty="0">
                <a:solidFill>
                  <a:srgbClr val="FF0000"/>
                </a:solidFill>
              </a:rPr>
              <a:t>, or </a:t>
            </a:r>
            <a:r>
              <a:rPr lang="en-US" sz="3000" u="sng" dirty="0">
                <a:solidFill>
                  <a:srgbClr val="FF0000"/>
                </a:solidFill>
              </a:rPr>
              <a:t>percent frequency</a:t>
            </a:r>
            <a:r>
              <a:rPr lang="en-US" sz="3000" dirty="0">
                <a:solidFill>
                  <a:srgbClr val="FF0000"/>
                </a:solidFill>
              </a:rPr>
              <a:t> </a:t>
            </a:r>
            <a:r>
              <a:rPr lang="en-US" sz="3000" dirty="0"/>
              <a:t>scale can be used for the vertical axis.</a:t>
            </a:r>
          </a:p>
          <a:p>
            <a:r>
              <a:rPr lang="en-US" sz="3000" dirty="0"/>
              <a:t>Using a </a:t>
            </a:r>
            <a:r>
              <a:rPr lang="en-US" sz="3000" u="sng" dirty="0">
                <a:solidFill>
                  <a:srgbClr val="FF0000"/>
                </a:solidFill>
              </a:rPr>
              <a:t>bar of fixed width</a:t>
            </a:r>
            <a:r>
              <a:rPr lang="en-US" sz="3000" dirty="0">
                <a:solidFill>
                  <a:srgbClr val="FF0000"/>
                </a:solidFill>
              </a:rPr>
              <a:t> </a:t>
            </a:r>
            <a:r>
              <a:rPr lang="en-US" sz="3000" dirty="0"/>
              <a:t>drawn above each class label, we extend the height appropriately.</a:t>
            </a:r>
          </a:p>
          <a:p>
            <a:r>
              <a:rPr lang="en-US" sz="3000" dirty="0"/>
              <a:t>The </a:t>
            </a:r>
            <a:r>
              <a:rPr lang="en-US" sz="3000" u="sng" dirty="0">
                <a:solidFill>
                  <a:srgbClr val="FF0000"/>
                </a:solidFill>
              </a:rPr>
              <a:t>bars are separated</a:t>
            </a:r>
            <a:r>
              <a:rPr lang="en-US" sz="3000" dirty="0">
                <a:solidFill>
                  <a:srgbClr val="FF0000"/>
                </a:solidFill>
              </a:rPr>
              <a:t> </a:t>
            </a:r>
            <a:r>
              <a:rPr lang="en-US" sz="3000" dirty="0"/>
              <a:t>to emphasize the fact that each class is a separate category.</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dirty="0"/>
              <a:t>Example:  </a:t>
            </a:r>
            <a:r>
              <a:rPr lang="en-US" dirty="0" smtClean="0"/>
              <a:t>Stumble </a:t>
            </a:r>
            <a:r>
              <a:rPr lang="en-US" dirty="0"/>
              <a:t>Inn</a:t>
            </a:r>
          </a:p>
        </p:txBody>
      </p:sp>
      <p:sp>
        <p:nvSpPr>
          <p:cNvPr id="73731" name="Rectangle 3"/>
          <p:cNvSpPr>
            <a:spLocks noGrp="1" noChangeArrowheads="1"/>
          </p:cNvSpPr>
          <p:nvPr>
            <p:ph type="body" idx="1"/>
          </p:nvPr>
        </p:nvSpPr>
        <p:spPr>
          <a:xfrm>
            <a:off x="701675" y="1114425"/>
            <a:ext cx="7772400" cy="443198"/>
          </a:xfrm>
        </p:spPr>
        <p:txBody>
          <a:bodyPr/>
          <a:lstStyle/>
          <a:p>
            <a:r>
              <a:rPr lang="en-US" dirty="0">
                <a:solidFill>
                  <a:schemeClr val="bg2">
                    <a:lumMod val="60000"/>
                    <a:lumOff val="40000"/>
                  </a:schemeClr>
                </a:solidFill>
              </a:rPr>
              <a:t>Bar Graph</a:t>
            </a:r>
            <a:endParaRPr lang="en-US" sz="2000" dirty="0">
              <a:solidFill>
                <a:schemeClr val="bg2">
                  <a:lumMod val="60000"/>
                  <a:lumOff val="40000"/>
                </a:schemeClr>
              </a:solidFill>
            </a:endParaRPr>
          </a:p>
        </p:txBody>
      </p:sp>
      <p:grpSp>
        <p:nvGrpSpPr>
          <p:cNvPr id="2" name="Group 41"/>
          <p:cNvGrpSpPr>
            <a:grpSpLocks/>
          </p:cNvGrpSpPr>
          <p:nvPr/>
        </p:nvGrpSpPr>
        <p:grpSpPr bwMode="auto">
          <a:xfrm>
            <a:off x="809625" y="1600200"/>
            <a:ext cx="7677150" cy="4702175"/>
            <a:chOff x="510" y="1008"/>
            <a:chExt cx="4836" cy="2962"/>
          </a:xfrm>
        </p:grpSpPr>
        <p:sp>
          <p:nvSpPr>
            <p:cNvPr id="73767" name="Rectangle 39"/>
            <p:cNvSpPr>
              <a:spLocks noChangeArrowheads="1"/>
            </p:cNvSpPr>
            <p:nvPr/>
          </p:nvSpPr>
          <p:spPr bwMode="auto">
            <a:xfrm>
              <a:off x="510" y="1008"/>
              <a:ext cx="4836" cy="2962"/>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73733" name="Line 5"/>
            <p:cNvSpPr>
              <a:spLocks noChangeShapeType="1"/>
            </p:cNvSpPr>
            <p:nvPr/>
          </p:nvSpPr>
          <p:spPr bwMode="auto">
            <a:xfrm>
              <a:off x="1074" y="3468"/>
              <a:ext cx="3527"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34" name="Line 6"/>
            <p:cNvSpPr>
              <a:spLocks noChangeShapeType="1"/>
            </p:cNvSpPr>
            <p:nvPr/>
          </p:nvSpPr>
          <p:spPr bwMode="auto">
            <a:xfrm flipV="1">
              <a:off x="1082" y="1098"/>
              <a:ext cx="0" cy="2364"/>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35" name="Line 7"/>
            <p:cNvSpPr>
              <a:spLocks noChangeShapeType="1"/>
            </p:cNvSpPr>
            <p:nvPr/>
          </p:nvSpPr>
          <p:spPr bwMode="auto">
            <a:xfrm>
              <a:off x="1021" y="3219"/>
              <a:ext cx="121"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36" name="Line 8"/>
            <p:cNvSpPr>
              <a:spLocks noChangeShapeType="1"/>
            </p:cNvSpPr>
            <p:nvPr/>
          </p:nvSpPr>
          <p:spPr bwMode="auto">
            <a:xfrm>
              <a:off x="1021" y="2980"/>
              <a:ext cx="121"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37" name="Line 9"/>
            <p:cNvSpPr>
              <a:spLocks noChangeShapeType="1"/>
            </p:cNvSpPr>
            <p:nvPr/>
          </p:nvSpPr>
          <p:spPr bwMode="auto">
            <a:xfrm>
              <a:off x="1021" y="2720"/>
              <a:ext cx="121"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38" name="Line 10"/>
            <p:cNvSpPr>
              <a:spLocks noChangeShapeType="1"/>
            </p:cNvSpPr>
            <p:nvPr/>
          </p:nvSpPr>
          <p:spPr bwMode="auto">
            <a:xfrm>
              <a:off x="1021" y="2470"/>
              <a:ext cx="121"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39" name="Line 11"/>
            <p:cNvSpPr>
              <a:spLocks noChangeShapeType="1"/>
            </p:cNvSpPr>
            <p:nvPr/>
          </p:nvSpPr>
          <p:spPr bwMode="auto">
            <a:xfrm>
              <a:off x="1021" y="2199"/>
              <a:ext cx="121"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40" name="Line 12"/>
            <p:cNvSpPr>
              <a:spLocks noChangeShapeType="1"/>
            </p:cNvSpPr>
            <p:nvPr/>
          </p:nvSpPr>
          <p:spPr bwMode="auto">
            <a:xfrm>
              <a:off x="1021" y="1938"/>
              <a:ext cx="121"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41" name="Line 13"/>
            <p:cNvSpPr>
              <a:spLocks noChangeShapeType="1"/>
            </p:cNvSpPr>
            <p:nvPr/>
          </p:nvSpPr>
          <p:spPr bwMode="auto">
            <a:xfrm>
              <a:off x="1021" y="1678"/>
              <a:ext cx="121"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42" name="Line 14"/>
            <p:cNvSpPr>
              <a:spLocks noChangeShapeType="1"/>
            </p:cNvSpPr>
            <p:nvPr/>
          </p:nvSpPr>
          <p:spPr bwMode="auto">
            <a:xfrm>
              <a:off x="1010" y="1417"/>
              <a:ext cx="122"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43" name="Line 15"/>
            <p:cNvSpPr>
              <a:spLocks noChangeShapeType="1"/>
            </p:cNvSpPr>
            <p:nvPr/>
          </p:nvSpPr>
          <p:spPr bwMode="auto">
            <a:xfrm>
              <a:off x="1021" y="1167"/>
              <a:ext cx="121"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3744" name="Rectangle 16"/>
            <p:cNvSpPr>
              <a:spLocks noChangeArrowheads="1"/>
            </p:cNvSpPr>
            <p:nvPr/>
          </p:nvSpPr>
          <p:spPr bwMode="auto">
            <a:xfrm>
              <a:off x="817" y="3118"/>
              <a:ext cx="19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1</a:t>
              </a:r>
            </a:p>
          </p:txBody>
        </p:sp>
        <p:sp>
          <p:nvSpPr>
            <p:cNvPr id="73745" name="Rectangle 17"/>
            <p:cNvSpPr>
              <a:spLocks noChangeArrowheads="1"/>
            </p:cNvSpPr>
            <p:nvPr/>
          </p:nvSpPr>
          <p:spPr bwMode="auto">
            <a:xfrm>
              <a:off x="817" y="2890"/>
              <a:ext cx="19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2</a:t>
              </a:r>
            </a:p>
          </p:txBody>
        </p:sp>
        <p:sp>
          <p:nvSpPr>
            <p:cNvPr id="73746" name="Rectangle 18"/>
            <p:cNvSpPr>
              <a:spLocks noChangeArrowheads="1"/>
            </p:cNvSpPr>
            <p:nvPr/>
          </p:nvSpPr>
          <p:spPr bwMode="auto">
            <a:xfrm>
              <a:off x="817" y="2629"/>
              <a:ext cx="19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3</a:t>
              </a:r>
            </a:p>
          </p:txBody>
        </p:sp>
        <p:sp>
          <p:nvSpPr>
            <p:cNvPr id="73747" name="Rectangle 19"/>
            <p:cNvSpPr>
              <a:spLocks noChangeArrowheads="1"/>
            </p:cNvSpPr>
            <p:nvPr/>
          </p:nvSpPr>
          <p:spPr bwMode="auto">
            <a:xfrm>
              <a:off x="817" y="2357"/>
              <a:ext cx="19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4</a:t>
              </a:r>
            </a:p>
          </p:txBody>
        </p:sp>
        <p:sp>
          <p:nvSpPr>
            <p:cNvPr id="73748" name="Rectangle 20"/>
            <p:cNvSpPr>
              <a:spLocks noChangeArrowheads="1"/>
            </p:cNvSpPr>
            <p:nvPr/>
          </p:nvSpPr>
          <p:spPr bwMode="auto">
            <a:xfrm>
              <a:off x="817" y="2108"/>
              <a:ext cx="19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5</a:t>
              </a:r>
            </a:p>
          </p:txBody>
        </p:sp>
        <p:sp>
          <p:nvSpPr>
            <p:cNvPr id="73749" name="Rectangle 21"/>
            <p:cNvSpPr>
              <a:spLocks noChangeArrowheads="1"/>
            </p:cNvSpPr>
            <p:nvPr/>
          </p:nvSpPr>
          <p:spPr bwMode="auto">
            <a:xfrm>
              <a:off x="806" y="1826"/>
              <a:ext cx="19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6</a:t>
              </a:r>
            </a:p>
          </p:txBody>
        </p:sp>
        <p:sp>
          <p:nvSpPr>
            <p:cNvPr id="73750" name="Rectangle 22"/>
            <p:cNvSpPr>
              <a:spLocks noChangeArrowheads="1"/>
            </p:cNvSpPr>
            <p:nvPr/>
          </p:nvSpPr>
          <p:spPr bwMode="auto">
            <a:xfrm>
              <a:off x="817" y="1565"/>
              <a:ext cx="19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7</a:t>
              </a:r>
            </a:p>
          </p:txBody>
        </p:sp>
        <p:sp>
          <p:nvSpPr>
            <p:cNvPr id="73751" name="Rectangle 23"/>
            <p:cNvSpPr>
              <a:spLocks noChangeArrowheads="1"/>
            </p:cNvSpPr>
            <p:nvPr/>
          </p:nvSpPr>
          <p:spPr bwMode="auto">
            <a:xfrm>
              <a:off x="806" y="1315"/>
              <a:ext cx="19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8</a:t>
              </a:r>
            </a:p>
          </p:txBody>
        </p:sp>
        <p:sp>
          <p:nvSpPr>
            <p:cNvPr id="73752" name="Rectangle 24"/>
            <p:cNvSpPr>
              <a:spLocks noChangeArrowheads="1"/>
            </p:cNvSpPr>
            <p:nvPr/>
          </p:nvSpPr>
          <p:spPr bwMode="auto">
            <a:xfrm>
              <a:off x="817" y="1055"/>
              <a:ext cx="19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9</a:t>
              </a:r>
            </a:p>
          </p:txBody>
        </p:sp>
        <p:sp>
          <p:nvSpPr>
            <p:cNvPr id="73753" name="Rectangle 25"/>
            <p:cNvSpPr>
              <a:spLocks noChangeArrowheads="1"/>
            </p:cNvSpPr>
            <p:nvPr/>
          </p:nvSpPr>
          <p:spPr bwMode="auto">
            <a:xfrm>
              <a:off x="1288" y="2995"/>
              <a:ext cx="422" cy="471"/>
            </a:xfrm>
            <a:prstGeom prst="rect">
              <a:avLst/>
            </a:prstGeom>
            <a:gradFill rotWithShape="0">
              <a:gsLst>
                <a:gs pos="0">
                  <a:srgbClr val="0099CC">
                    <a:gamma/>
                    <a:shade val="46275"/>
                    <a:invGamma/>
                  </a:srgbClr>
                </a:gs>
                <a:gs pos="50000">
                  <a:srgbClr val="0099CC"/>
                </a:gs>
                <a:gs pos="100000">
                  <a:srgbClr val="0099CC">
                    <a:gamma/>
                    <a:shade val="46275"/>
                    <a:invGamma/>
                  </a:srgbClr>
                </a:gs>
              </a:gsLst>
              <a:lin ang="0" scaled="1"/>
            </a:gradFill>
            <a:ln w="12700">
              <a:solidFill>
                <a:schemeClr val="tx1"/>
              </a:solidFill>
              <a:miter lim="800000"/>
              <a:headEnd/>
              <a:tailEnd/>
            </a:ln>
            <a:effectLst>
              <a:outerShdw dist="12700" algn="ctr" rotWithShape="0">
                <a:srgbClr val="000000"/>
              </a:outerShdw>
            </a:effectLst>
          </p:spPr>
          <p:txBody>
            <a:bodyPr wrap="none" anchor="ctr"/>
            <a:lstStyle/>
            <a:p>
              <a:endParaRPr lang="en-US" dirty="0"/>
            </a:p>
          </p:txBody>
        </p:sp>
        <p:sp>
          <p:nvSpPr>
            <p:cNvPr id="73754" name="Rectangle 26"/>
            <p:cNvSpPr>
              <a:spLocks noChangeArrowheads="1"/>
            </p:cNvSpPr>
            <p:nvPr/>
          </p:nvSpPr>
          <p:spPr bwMode="auto">
            <a:xfrm>
              <a:off x="1931" y="2735"/>
              <a:ext cx="422" cy="731"/>
            </a:xfrm>
            <a:prstGeom prst="rect">
              <a:avLst/>
            </a:prstGeom>
            <a:gradFill rotWithShape="0">
              <a:gsLst>
                <a:gs pos="0">
                  <a:srgbClr val="0099CC">
                    <a:gamma/>
                    <a:shade val="46275"/>
                    <a:invGamma/>
                  </a:srgbClr>
                </a:gs>
                <a:gs pos="50000">
                  <a:srgbClr val="0099CC"/>
                </a:gs>
                <a:gs pos="100000">
                  <a:srgbClr val="0099CC">
                    <a:gamma/>
                    <a:shade val="46275"/>
                    <a:invGamma/>
                  </a:srgbClr>
                </a:gs>
              </a:gsLst>
              <a:lin ang="0" scaled="1"/>
            </a:gradFill>
            <a:ln w="12700">
              <a:solidFill>
                <a:schemeClr val="tx1"/>
              </a:solidFill>
              <a:miter lim="800000"/>
              <a:headEnd/>
              <a:tailEnd/>
            </a:ln>
            <a:effectLst>
              <a:outerShdw dist="12700" algn="ctr" rotWithShape="0">
                <a:srgbClr val="000000"/>
              </a:outerShdw>
            </a:effectLst>
          </p:spPr>
          <p:txBody>
            <a:bodyPr wrap="none" anchor="ctr"/>
            <a:lstStyle/>
            <a:p>
              <a:endParaRPr lang="en-US" dirty="0"/>
            </a:p>
          </p:txBody>
        </p:sp>
        <p:sp>
          <p:nvSpPr>
            <p:cNvPr id="73755" name="Rectangle 27"/>
            <p:cNvSpPr>
              <a:spLocks noChangeArrowheads="1"/>
            </p:cNvSpPr>
            <p:nvPr/>
          </p:nvSpPr>
          <p:spPr bwMode="auto">
            <a:xfrm>
              <a:off x="2573" y="2214"/>
              <a:ext cx="422" cy="1252"/>
            </a:xfrm>
            <a:prstGeom prst="rect">
              <a:avLst/>
            </a:prstGeom>
            <a:gradFill rotWithShape="0">
              <a:gsLst>
                <a:gs pos="0">
                  <a:srgbClr val="0099CC">
                    <a:gamma/>
                    <a:shade val="46275"/>
                    <a:invGamma/>
                  </a:srgbClr>
                </a:gs>
                <a:gs pos="50000">
                  <a:srgbClr val="0099CC"/>
                </a:gs>
                <a:gs pos="100000">
                  <a:srgbClr val="0099CC">
                    <a:gamma/>
                    <a:shade val="46275"/>
                    <a:invGamma/>
                  </a:srgbClr>
                </a:gs>
              </a:gsLst>
              <a:lin ang="0" scaled="1"/>
            </a:gradFill>
            <a:ln w="12700">
              <a:solidFill>
                <a:schemeClr val="tx1"/>
              </a:solidFill>
              <a:miter lim="800000"/>
              <a:headEnd/>
              <a:tailEnd/>
            </a:ln>
            <a:effectLst>
              <a:outerShdw dist="12700" algn="ctr" rotWithShape="0">
                <a:srgbClr val="000000"/>
              </a:outerShdw>
            </a:effectLst>
          </p:spPr>
          <p:txBody>
            <a:bodyPr wrap="none" anchor="ctr"/>
            <a:lstStyle/>
            <a:p>
              <a:endParaRPr lang="en-US" dirty="0"/>
            </a:p>
          </p:txBody>
        </p:sp>
        <p:sp>
          <p:nvSpPr>
            <p:cNvPr id="73756" name="Rectangle 28"/>
            <p:cNvSpPr>
              <a:spLocks noChangeArrowheads="1"/>
            </p:cNvSpPr>
            <p:nvPr/>
          </p:nvSpPr>
          <p:spPr bwMode="auto">
            <a:xfrm>
              <a:off x="3216" y="1172"/>
              <a:ext cx="421" cy="2294"/>
            </a:xfrm>
            <a:prstGeom prst="rect">
              <a:avLst/>
            </a:prstGeom>
            <a:gradFill rotWithShape="0">
              <a:gsLst>
                <a:gs pos="0">
                  <a:srgbClr val="0099CC">
                    <a:gamma/>
                    <a:shade val="46275"/>
                    <a:invGamma/>
                  </a:srgbClr>
                </a:gs>
                <a:gs pos="50000">
                  <a:srgbClr val="0099CC"/>
                </a:gs>
                <a:gs pos="100000">
                  <a:srgbClr val="0099CC">
                    <a:gamma/>
                    <a:shade val="46275"/>
                    <a:invGamma/>
                  </a:srgbClr>
                </a:gs>
              </a:gsLst>
              <a:lin ang="0" scaled="1"/>
            </a:gradFill>
            <a:ln w="12700">
              <a:solidFill>
                <a:schemeClr val="tx1"/>
              </a:solidFill>
              <a:miter lim="800000"/>
              <a:headEnd/>
              <a:tailEnd/>
            </a:ln>
            <a:effectLst>
              <a:outerShdw dist="12700" algn="ctr" rotWithShape="0">
                <a:srgbClr val="000000"/>
              </a:outerShdw>
            </a:effectLst>
          </p:spPr>
          <p:txBody>
            <a:bodyPr wrap="none" anchor="ctr"/>
            <a:lstStyle/>
            <a:p>
              <a:endParaRPr lang="en-US" dirty="0"/>
            </a:p>
          </p:txBody>
        </p:sp>
        <p:sp>
          <p:nvSpPr>
            <p:cNvPr id="73757" name="Rectangle 29"/>
            <p:cNvSpPr>
              <a:spLocks noChangeArrowheads="1"/>
            </p:cNvSpPr>
            <p:nvPr/>
          </p:nvSpPr>
          <p:spPr bwMode="auto">
            <a:xfrm>
              <a:off x="3858" y="3235"/>
              <a:ext cx="422" cy="231"/>
            </a:xfrm>
            <a:prstGeom prst="rect">
              <a:avLst/>
            </a:prstGeom>
            <a:gradFill rotWithShape="0">
              <a:gsLst>
                <a:gs pos="0">
                  <a:srgbClr val="0099CC">
                    <a:gamma/>
                    <a:shade val="46275"/>
                    <a:invGamma/>
                  </a:srgbClr>
                </a:gs>
                <a:gs pos="50000">
                  <a:srgbClr val="0099CC"/>
                </a:gs>
                <a:gs pos="100000">
                  <a:srgbClr val="0099CC">
                    <a:gamma/>
                    <a:shade val="46275"/>
                    <a:invGamma/>
                  </a:srgbClr>
                </a:gs>
              </a:gsLst>
              <a:lin ang="0" scaled="1"/>
            </a:gradFill>
            <a:ln w="12700">
              <a:solidFill>
                <a:schemeClr val="tx1"/>
              </a:solidFill>
              <a:miter lim="800000"/>
              <a:headEnd/>
              <a:tailEnd/>
            </a:ln>
            <a:effectLst>
              <a:outerShdw dist="12700" algn="ctr" rotWithShape="0">
                <a:srgbClr val="000000"/>
              </a:outerShdw>
            </a:effectLst>
          </p:spPr>
          <p:txBody>
            <a:bodyPr wrap="none" anchor="ctr"/>
            <a:lstStyle/>
            <a:p>
              <a:endParaRPr lang="en-US" dirty="0"/>
            </a:p>
          </p:txBody>
        </p:sp>
        <p:sp>
          <p:nvSpPr>
            <p:cNvPr id="73758" name="Rectangle 30"/>
            <p:cNvSpPr>
              <a:spLocks noChangeArrowheads="1"/>
            </p:cNvSpPr>
            <p:nvPr/>
          </p:nvSpPr>
          <p:spPr bwMode="auto">
            <a:xfrm>
              <a:off x="1299" y="3476"/>
              <a:ext cx="448"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Poor</a:t>
              </a:r>
            </a:p>
          </p:txBody>
        </p:sp>
        <p:sp>
          <p:nvSpPr>
            <p:cNvPr id="73759" name="Rectangle 31"/>
            <p:cNvSpPr>
              <a:spLocks noChangeArrowheads="1"/>
            </p:cNvSpPr>
            <p:nvPr/>
          </p:nvSpPr>
          <p:spPr bwMode="auto">
            <a:xfrm>
              <a:off x="1796" y="3476"/>
              <a:ext cx="714" cy="44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r>
                <a:rPr lang="en-US" sz="2000" dirty="0">
                  <a:effectLst/>
                </a:rPr>
                <a:t>Below</a:t>
              </a:r>
            </a:p>
            <a:p>
              <a:r>
                <a:rPr lang="en-US" sz="2000" dirty="0">
                  <a:effectLst/>
                </a:rPr>
                <a:t>Average</a:t>
              </a:r>
            </a:p>
          </p:txBody>
        </p:sp>
        <p:sp>
          <p:nvSpPr>
            <p:cNvPr id="73760" name="Rectangle 32"/>
            <p:cNvSpPr>
              <a:spLocks noChangeArrowheads="1"/>
            </p:cNvSpPr>
            <p:nvPr/>
          </p:nvSpPr>
          <p:spPr bwMode="auto">
            <a:xfrm>
              <a:off x="2455" y="3476"/>
              <a:ext cx="714"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Average</a:t>
              </a:r>
            </a:p>
          </p:txBody>
        </p:sp>
        <p:sp>
          <p:nvSpPr>
            <p:cNvPr id="73761" name="Rectangle 33"/>
            <p:cNvSpPr>
              <a:spLocks noChangeArrowheads="1"/>
            </p:cNvSpPr>
            <p:nvPr/>
          </p:nvSpPr>
          <p:spPr bwMode="auto">
            <a:xfrm>
              <a:off x="3081" y="3475"/>
              <a:ext cx="714" cy="44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r>
                <a:rPr lang="en-US" sz="2000" dirty="0">
                  <a:effectLst/>
                </a:rPr>
                <a:t>Above</a:t>
              </a:r>
            </a:p>
            <a:p>
              <a:r>
                <a:rPr lang="en-US" sz="2000" dirty="0">
                  <a:effectLst/>
                </a:rPr>
                <a:t>Average</a:t>
              </a:r>
            </a:p>
          </p:txBody>
        </p:sp>
        <p:sp>
          <p:nvSpPr>
            <p:cNvPr id="73762" name="Rectangle 34"/>
            <p:cNvSpPr>
              <a:spLocks noChangeArrowheads="1"/>
            </p:cNvSpPr>
            <p:nvPr/>
          </p:nvSpPr>
          <p:spPr bwMode="auto">
            <a:xfrm>
              <a:off x="3725" y="3475"/>
              <a:ext cx="759" cy="249"/>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Excellent</a:t>
              </a:r>
            </a:p>
          </p:txBody>
        </p:sp>
        <p:sp>
          <p:nvSpPr>
            <p:cNvPr id="73763" name="Rectangle 35"/>
            <p:cNvSpPr>
              <a:spLocks noChangeArrowheads="1"/>
            </p:cNvSpPr>
            <p:nvPr/>
          </p:nvSpPr>
          <p:spPr bwMode="auto">
            <a:xfrm rot="16200000">
              <a:off x="235" y="2015"/>
              <a:ext cx="878"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b="1" dirty="0">
                  <a:effectLst/>
                </a:rPr>
                <a:t>Frequency</a:t>
              </a:r>
            </a:p>
          </p:txBody>
        </p:sp>
        <p:sp>
          <p:nvSpPr>
            <p:cNvPr id="73764" name="Rectangle 36"/>
            <p:cNvSpPr>
              <a:spLocks noChangeArrowheads="1"/>
            </p:cNvSpPr>
            <p:nvPr/>
          </p:nvSpPr>
          <p:spPr bwMode="auto">
            <a:xfrm>
              <a:off x="4650" y="3337"/>
              <a:ext cx="603" cy="248"/>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b="1" dirty="0">
                  <a:effectLst/>
                </a:rPr>
                <a:t>Rating</a:t>
              </a:r>
            </a:p>
          </p:txBody>
        </p:sp>
      </p:grpSp>
      <p:pic>
        <p:nvPicPr>
          <p:cNvPr id="38" name="Picture 37" descr="vintage-motel-sign.png"/>
          <p:cNvPicPr>
            <a:picLocks noChangeAspect="1"/>
          </p:cNvPicPr>
          <p:nvPr/>
        </p:nvPicPr>
        <p:blipFill>
          <a:blip r:embed="rId3" cstate="print"/>
          <a:stretch>
            <a:fillRect/>
          </a:stretch>
        </p:blipFill>
        <p:spPr>
          <a:xfrm>
            <a:off x="7162800" y="228600"/>
            <a:ext cx="1094972" cy="1539699"/>
          </a:xfrm>
          <a:prstGeom prst="rect">
            <a:avLst/>
          </a:prstGeom>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04800"/>
            <a:ext cx="7772400" cy="700087"/>
          </a:xfrm>
          <a:noFill/>
          <a:ln/>
        </p:spPr>
        <p:txBody>
          <a:bodyPr/>
          <a:lstStyle/>
          <a:p>
            <a:r>
              <a:rPr lang="en-US" dirty="0"/>
              <a:t>Pie Chart</a:t>
            </a:r>
          </a:p>
        </p:txBody>
      </p:sp>
      <p:sp>
        <p:nvSpPr>
          <p:cNvPr id="14339" name="Rectangle 3"/>
          <p:cNvSpPr>
            <a:spLocks noGrp="1" noChangeArrowheads="1"/>
          </p:cNvSpPr>
          <p:nvPr>
            <p:ph type="body" idx="1"/>
          </p:nvPr>
        </p:nvSpPr>
        <p:spPr>
          <a:xfrm>
            <a:off x="685800" y="1447800"/>
            <a:ext cx="7772400" cy="4050340"/>
          </a:xfrm>
          <a:noFill/>
          <a:ln/>
        </p:spPr>
        <p:txBody>
          <a:bodyPr/>
          <a:lstStyle/>
          <a:p>
            <a:r>
              <a:rPr lang="en-US" sz="2800" dirty="0"/>
              <a:t>The </a:t>
            </a:r>
            <a:r>
              <a:rPr lang="en-US" sz="2800" u="sng" dirty="0">
                <a:solidFill>
                  <a:srgbClr val="FF0000"/>
                </a:solidFill>
              </a:rPr>
              <a:t>pie chart</a:t>
            </a:r>
            <a:r>
              <a:rPr lang="en-US" sz="2800" dirty="0">
                <a:solidFill>
                  <a:srgbClr val="FF0000"/>
                </a:solidFill>
              </a:rPr>
              <a:t> </a:t>
            </a:r>
            <a:r>
              <a:rPr lang="en-US" sz="2800" dirty="0"/>
              <a:t>is a commonly used graphical device for presenting relative frequency distributions for qualitative data.</a:t>
            </a:r>
          </a:p>
          <a:p>
            <a:r>
              <a:rPr lang="en-US" sz="2800" dirty="0"/>
              <a:t>First draw a </a:t>
            </a:r>
            <a:r>
              <a:rPr lang="en-US" sz="2800" u="sng" dirty="0">
                <a:solidFill>
                  <a:srgbClr val="FF0000"/>
                </a:solidFill>
              </a:rPr>
              <a:t>circle</a:t>
            </a:r>
            <a:r>
              <a:rPr lang="en-US" sz="2800" dirty="0"/>
              <a:t>; then use the relative frequencies to subdivide the circle into sectors that correspond to the relative frequency for each class.</a:t>
            </a:r>
          </a:p>
          <a:p>
            <a:r>
              <a:rPr lang="en-US" sz="2800" dirty="0"/>
              <a:t>Since there are 360 degrees in a circle, a class with a relative frequency of .25 would consume .25(360) = </a:t>
            </a:r>
            <a:r>
              <a:rPr lang="en-US" sz="2800" dirty="0" smtClean="0"/>
              <a:t>90 </a:t>
            </a:r>
            <a:r>
              <a:rPr lang="en-US" sz="2800" dirty="0"/>
              <a:t>degrees of the circle.</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7772400" cy="664797"/>
          </a:xfrm>
          <a:noFill/>
          <a:ln/>
        </p:spPr>
        <p:txBody>
          <a:bodyPr/>
          <a:lstStyle/>
          <a:p>
            <a:r>
              <a:rPr lang="en-US" dirty="0"/>
              <a:t>Example:  </a:t>
            </a:r>
            <a:r>
              <a:rPr lang="en-US" dirty="0" smtClean="0"/>
              <a:t>Stumble </a:t>
            </a:r>
            <a:r>
              <a:rPr lang="en-US" dirty="0"/>
              <a:t>Inn</a:t>
            </a:r>
          </a:p>
        </p:txBody>
      </p:sp>
      <p:sp>
        <p:nvSpPr>
          <p:cNvPr id="15363" name="Rectangle 3"/>
          <p:cNvSpPr>
            <a:spLocks noGrp="1" noChangeArrowheads="1"/>
          </p:cNvSpPr>
          <p:nvPr>
            <p:ph type="body" idx="1"/>
          </p:nvPr>
        </p:nvSpPr>
        <p:spPr>
          <a:xfrm>
            <a:off x="685800" y="1600200"/>
            <a:ext cx="7772400" cy="443198"/>
          </a:xfrm>
          <a:noFill/>
          <a:ln/>
        </p:spPr>
        <p:txBody>
          <a:bodyPr/>
          <a:lstStyle/>
          <a:p>
            <a:r>
              <a:rPr lang="en-US" dirty="0">
                <a:solidFill>
                  <a:schemeClr val="bg2"/>
                </a:solidFill>
              </a:rPr>
              <a:t>Pie Chart</a:t>
            </a:r>
          </a:p>
        </p:txBody>
      </p:sp>
      <p:grpSp>
        <p:nvGrpSpPr>
          <p:cNvPr id="2" name="Group 16"/>
          <p:cNvGrpSpPr>
            <a:grpSpLocks/>
          </p:cNvGrpSpPr>
          <p:nvPr/>
        </p:nvGrpSpPr>
        <p:grpSpPr bwMode="auto">
          <a:xfrm>
            <a:off x="2635250" y="1506538"/>
            <a:ext cx="3854450" cy="4332288"/>
            <a:chOff x="1660" y="949"/>
            <a:chExt cx="2428" cy="2729"/>
          </a:xfrm>
        </p:grpSpPr>
        <p:sp>
          <p:nvSpPr>
            <p:cNvPr id="15364" name="Oval 4"/>
            <p:cNvSpPr>
              <a:spLocks noChangeArrowheads="1"/>
            </p:cNvSpPr>
            <p:nvPr/>
          </p:nvSpPr>
          <p:spPr bwMode="auto">
            <a:xfrm>
              <a:off x="1660" y="949"/>
              <a:ext cx="2428" cy="2356"/>
            </a:xfrm>
            <a:prstGeom prst="ellipse">
              <a:avLst/>
            </a:prstGeom>
            <a:gradFill rotWithShape="0">
              <a:gsLst>
                <a:gs pos="0">
                  <a:srgbClr val="006699"/>
                </a:gs>
                <a:gs pos="50000">
                  <a:srgbClr val="006699">
                    <a:gamma/>
                    <a:shade val="46275"/>
                    <a:invGamma/>
                  </a:srgbClr>
                </a:gs>
                <a:gs pos="100000">
                  <a:srgbClr val="006699"/>
                </a:gs>
              </a:gsLst>
              <a:lin ang="5400000" scaled="1"/>
            </a:grad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5365" name="Line 5"/>
            <p:cNvSpPr>
              <a:spLocks noChangeShapeType="1"/>
            </p:cNvSpPr>
            <p:nvPr/>
          </p:nvSpPr>
          <p:spPr bwMode="auto">
            <a:xfrm flipV="1">
              <a:off x="2888" y="2109"/>
              <a:ext cx="1200"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5366" name="Line 6"/>
            <p:cNvSpPr>
              <a:spLocks noChangeShapeType="1"/>
            </p:cNvSpPr>
            <p:nvPr/>
          </p:nvSpPr>
          <p:spPr bwMode="auto">
            <a:xfrm>
              <a:off x="2892" y="949"/>
              <a:ext cx="0" cy="2368"/>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5367" name="Line 7"/>
            <p:cNvSpPr>
              <a:spLocks noChangeShapeType="1"/>
            </p:cNvSpPr>
            <p:nvPr/>
          </p:nvSpPr>
          <p:spPr bwMode="auto">
            <a:xfrm flipV="1">
              <a:off x="2896" y="1181"/>
              <a:ext cx="712" cy="944"/>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5368" name="Rectangle 8"/>
            <p:cNvSpPr>
              <a:spLocks noChangeArrowheads="1"/>
            </p:cNvSpPr>
            <p:nvPr/>
          </p:nvSpPr>
          <p:spPr bwMode="auto">
            <a:xfrm>
              <a:off x="3051" y="2405"/>
              <a:ext cx="714" cy="44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Average</a:t>
              </a:r>
            </a:p>
            <a:p>
              <a:pPr algn="l"/>
              <a:r>
                <a:rPr lang="en-US" sz="2000" dirty="0">
                  <a:effectLst/>
                </a:rPr>
                <a:t>    25%</a:t>
              </a:r>
            </a:p>
          </p:txBody>
        </p:sp>
        <p:sp>
          <p:nvSpPr>
            <p:cNvPr id="15369" name="Rectangle 9"/>
            <p:cNvSpPr>
              <a:spLocks noChangeArrowheads="1"/>
            </p:cNvSpPr>
            <p:nvPr/>
          </p:nvSpPr>
          <p:spPr bwMode="auto">
            <a:xfrm>
              <a:off x="3267" y="1493"/>
              <a:ext cx="714" cy="632"/>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   Below</a:t>
              </a:r>
            </a:p>
            <a:p>
              <a:pPr algn="l"/>
              <a:r>
                <a:rPr lang="en-US" sz="2000" dirty="0">
                  <a:effectLst/>
                </a:rPr>
                <a:t>Average</a:t>
              </a:r>
            </a:p>
            <a:p>
              <a:pPr algn="l"/>
              <a:r>
                <a:rPr lang="en-US" sz="2000" dirty="0">
                  <a:effectLst/>
                </a:rPr>
                <a:t>    15%</a:t>
              </a:r>
            </a:p>
          </p:txBody>
        </p:sp>
        <p:sp>
          <p:nvSpPr>
            <p:cNvPr id="15370" name="Rectangle 10"/>
            <p:cNvSpPr>
              <a:spLocks noChangeArrowheads="1"/>
            </p:cNvSpPr>
            <p:nvPr/>
          </p:nvSpPr>
          <p:spPr bwMode="auto">
            <a:xfrm>
              <a:off x="2931" y="1073"/>
              <a:ext cx="448" cy="44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Poor</a:t>
              </a:r>
            </a:p>
            <a:p>
              <a:pPr algn="l"/>
              <a:r>
                <a:rPr lang="en-US" sz="2000" dirty="0">
                  <a:effectLst/>
                </a:rPr>
                <a:t> 10%</a:t>
              </a:r>
            </a:p>
          </p:txBody>
        </p:sp>
        <p:sp>
          <p:nvSpPr>
            <p:cNvPr id="15371" name="Line 11"/>
            <p:cNvSpPr>
              <a:spLocks noChangeShapeType="1"/>
            </p:cNvSpPr>
            <p:nvPr/>
          </p:nvSpPr>
          <p:spPr bwMode="auto">
            <a:xfrm flipH="1" flipV="1">
              <a:off x="2468" y="1001"/>
              <a:ext cx="428" cy="1124"/>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5372" name="Rectangle 12"/>
            <p:cNvSpPr>
              <a:spLocks noChangeArrowheads="1"/>
            </p:cNvSpPr>
            <p:nvPr/>
          </p:nvSpPr>
          <p:spPr bwMode="auto">
            <a:xfrm>
              <a:off x="1935" y="1793"/>
              <a:ext cx="714" cy="632"/>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  Above</a:t>
              </a:r>
            </a:p>
            <a:p>
              <a:pPr algn="l"/>
              <a:r>
                <a:rPr lang="en-US" sz="2000" dirty="0">
                  <a:effectLst/>
                </a:rPr>
                <a:t>Average</a:t>
              </a:r>
            </a:p>
            <a:p>
              <a:pPr algn="l"/>
              <a:r>
                <a:rPr lang="en-US" sz="2000" dirty="0">
                  <a:effectLst/>
                </a:rPr>
                <a:t>    45%</a:t>
              </a:r>
            </a:p>
          </p:txBody>
        </p:sp>
        <p:sp>
          <p:nvSpPr>
            <p:cNvPr id="15373" name="Rectangle 13"/>
            <p:cNvSpPr>
              <a:spLocks noChangeArrowheads="1"/>
            </p:cNvSpPr>
            <p:nvPr/>
          </p:nvSpPr>
          <p:spPr bwMode="auto">
            <a:xfrm>
              <a:off x="2547" y="977"/>
              <a:ext cx="406" cy="44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Exc.</a:t>
              </a:r>
            </a:p>
            <a:p>
              <a:pPr algn="l"/>
              <a:r>
                <a:rPr lang="en-US" sz="2000" dirty="0">
                  <a:effectLst/>
                </a:rPr>
                <a:t> 5%</a:t>
              </a:r>
            </a:p>
          </p:txBody>
        </p:sp>
        <p:sp>
          <p:nvSpPr>
            <p:cNvPr id="15374" name="Rectangle 14"/>
            <p:cNvSpPr>
              <a:spLocks noChangeArrowheads="1"/>
            </p:cNvSpPr>
            <p:nvPr/>
          </p:nvSpPr>
          <p:spPr bwMode="auto">
            <a:xfrm>
              <a:off x="2103" y="3389"/>
              <a:ext cx="1335" cy="289"/>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b="1" dirty="0">
                  <a:effectLst/>
                </a:rPr>
                <a:t> </a:t>
              </a:r>
              <a:r>
                <a:rPr lang="en-US" sz="2400" dirty="0">
                  <a:solidFill>
                    <a:schemeClr val="bg2"/>
                  </a:solidFill>
                  <a:effectLst/>
                </a:rPr>
                <a:t>Quality</a:t>
              </a:r>
              <a:r>
                <a:rPr lang="en-US" sz="2400" dirty="0">
                  <a:effectLst/>
                </a:rPr>
                <a:t> </a:t>
              </a:r>
              <a:r>
                <a:rPr lang="en-US" sz="2400" dirty="0">
                  <a:solidFill>
                    <a:schemeClr val="bg2"/>
                  </a:solidFill>
                  <a:effectLst/>
                </a:rPr>
                <a:t>Ratings</a:t>
              </a:r>
              <a:endParaRPr lang="en-US" sz="2000" dirty="0">
                <a:solidFill>
                  <a:schemeClr val="bg2"/>
                </a:solidFill>
                <a:effectLst/>
              </a:endParaRPr>
            </a:p>
          </p:txBody>
        </p:sp>
      </p:grpSp>
      <p:pic>
        <p:nvPicPr>
          <p:cNvPr id="16" name="Picture 15" descr="vintage-motel-sign.png"/>
          <p:cNvPicPr>
            <a:picLocks noChangeAspect="1"/>
          </p:cNvPicPr>
          <p:nvPr/>
        </p:nvPicPr>
        <p:blipFill>
          <a:blip r:embed="rId3" cstate="print"/>
          <a:stretch>
            <a:fillRect/>
          </a:stretch>
        </p:blipFill>
        <p:spPr>
          <a:xfrm>
            <a:off x="7162800" y="457200"/>
            <a:ext cx="1094972" cy="1539699"/>
          </a:xfrm>
          <a:prstGeom prst="rect">
            <a:avLst/>
          </a:prstGeom>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ChangeArrowheads="1"/>
          </p:cNvSpPr>
          <p:nvPr>
            <p:ph type="body" idx="1"/>
          </p:nvPr>
        </p:nvSpPr>
        <p:spPr>
          <a:xfrm>
            <a:off x="381000" y="1412875"/>
            <a:ext cx="8382000" cy="4628960"/>
          </a:xfrm>
        </p:spPr>
        <p:txBody>
          <a:bodyPr/>
          <a:lstStyle/>
          <a:p>
            <a:r>
              <a:rPr lang="en-US" dirty="0">
                <a:solidFill>
                  <a:schemeClr val="bg2"/>
                </a:solidFill>
              </a:rPr>
              <a:t>Insights Gained from the Preceding Pie Chart</a:t>
            </a:r>
          </a:p>
          <a:p>
            <a:pPr lvl="1"/>
            <a:r>
              <a:rPr lang="en-US" sz="3200" dirty="0"/>
              <a:t>One-half of the customers surveyed gave </a:t>
            </a:r>
            <a:r>
              <a:rPr lang="en-US" sz="3200" dirty="0" smtClean="0"/>
              <a:t>Stumble Inn </a:t>
            </a:r>
            <a:r>
              <a:rPr lang="en-US" sz="3200" dirty="0"/>
              <a:t>a quality rating of “above average” or “excellent” (looking at the left side of the pie).  This might please the manager.</a:t>
            </a:r>
          </a:p>
          <a:p>
            <a:pPr lvl="1"/>
            <a:r>
              <a:rPr lang="en-US" sz="3200" dirty="0"/>
              <a:t>For </a:t>
            </a:r>
            <a:r>
              <a:rPr lang="en-US" sz="3200" u="sng" dirty="0"/>
              <a:t>each</a:t>
            </a:r>
            <a:r>
              <a:rPr lang="en-US" sz="3200" dirty="0"/>
              <a:t> customer who gave an “excellent” rating, there were </a:t>
            </a:r>
            <a:r>
              <a:rPr lang="en-US" sz="3200" u="sng" dirty="0"/>
              <a:t>two</a:t>
            </a:r>
            <a:r>
              <a:rPr lang="en-US" sz="3200" dirty="0"/>
              <a:t> customers who gave a “poor” rating (looking at the top of the pie).  This should displease the manager.</a:t>
            </a:r>
          </a:p>
        </p:txBody>
      </p:sp>
      <p:sp>
        <p:nvSpPr>
          <p:cNvPr id="122884" name="Rectangle 4"/>
          <p:cNvSpPr>
            <a:spLocks noGrp="1" noChangeArrowheads="1"/>
          </p:cNvSpPr>
          <p:nvPr>
            <p:ph type="title"/>
          </p:nvPr>
        </p:nvSpPr>
        <p:spPr>
          <a:xfrm>
            <a:off x="685800" y="304800"/>
            <a:ext cx="7772400" cy="664797"/>
          </a:xfrm>
          <a:noFill/>
          <a:ln/>
        </p:spPr>
        <p:txBody>
          <a:bodyPr/>
          <a:lstStyle/>
          <a:p>
            <a:r>
              <a:rPr lang="en-US" dirty="0"/>
              <a:t>Example:  </a:t>
            </a:r>
            <a:r>
              <a:rPr lang="en-US" dirty="0" smtClean="0"/>
              <a:t>Stumble </a:t>
            </a:r>
            <a:r>
              <a:rPr lang="en-US" dirty="0"/>
              <a:t>Inn</a:t>
            </a:r>
          </a:p>
        </p:txBody>
      </p:sp>
      <p:pic>
        <p:nvPicPr>
          <p:cNvPr id="4" name="Picture 3" descr="vintage-motel-sign.png"/>
          <p:cNvPicPr>
            <a:picLocks noChangeAspect="1"/>
          </p:cNvPicPr>
          <p:nvPr/>
        </p:nvPicPr>
        <p:blipFill>
          <a:blip r:embed="rId3" cstate="print"/>
          <a:stretch>
            <a:fillRect/>
          </a:stretch>
        </p:blipFill>
        <p:spPr>
          <a:xfrm>
            <a:off x="7239000" y="304800"/>
            <a:ext cx="685800" cy="964340"/>
          </a:xfrm>
          <a:prstGeom prst="rect">
            <a:avLst/>
          </a:prstGeom>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28600"/>
            <a:ext cx="7772400" cy="762000"/>
          </a:xfrm>
          <a:noFill/>
          <a:ln/>
        </p:spPr>
        <p:txBody>
          <a:bodyPr/>
          <a:lstStyle/>
          <a:p>
            <a:r>
              <a:rPr lang="en-US" dirty="0"/>
              <a:t>Summarizing Quantitative Data</a:t>
            </a:r>
          </a:p>
        </p:txBody>
      </p:sp>
      <p:sp>
        <p:nvSpPr>
          <p:cNvPr id="16387" name="Rectangle 3"/>
          <p:cNvSpPr>
            <a:spLocks noGrp="1" noChangeArrowheads="1"/>
          </p:cNvSpPr>
          <p:nvPr>
            <p:ph type="body" idx="1"/>
          </p:nvPr>
        </p:nvSpPr>
        <p:spPr>
          <a:xfrm>
            <a:off x="685800" y="1600200"/>
            <a:ext cx="7772400" cy="3594830"/>
          </a:xfrm>
          <a:noFill/>
          <a:ln/>
        </p:spPr>
        <p:txBody>
          <a:bodyPr/>
          <a:lstStyle/>
          <a:p>
            <a:r>
              <a:rPr lang="en-US" dirty="0"/>
              <a:t>Frequency Distribution</a:t>
            </a:r>
          </a:p>
          <a:p>
            <a:r>
              <a:rPr lang="en-US" dirty="0"/>
              <a:t>Relative Frequency and Percent Frequency Distributions</a:t>
            </a:r>
          </a:p>
          <a:p>
            <a:r>
              <a:rPr lang="en-US" dirty="0"/>
              <a:t>Dot Plot</a:t>
            </a:r>
          </a:p>
          <a:p>
            <a:r>
              <a:rPr lang="en-US" dirty="0"/>
              <a:t>Histogram</a:t>
            </a:r>
          </a:p>
          <a:p>
            <a:r>
              <a:rPr lang="en-US" dirty="0"/>
              <a:t>Cumulative Distributions</a:t>
            </a:r>
          </a:p>
          <a:p>
            <a:r>
              <a:rPr lang="en-US" dirty="0"/>
              <a:t>Ogive</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store for today?</a:t>
            </a:r>
            <a:endParaRPr lang="en-US" dirty="0"/>
          </a:p>
        </p:txBody>
      </p:sp>
      <p:sp>
        <p:nvSpPr>
          <p:cNvPr id="3" name="Text Placeholder 2"/>
          <p:cNvSpPr>
            <a:spLocks noGrp="1"/>
          </p:cNvSpPr>
          <p:nvPr>
            <p:ph type="body" sz="quarter" idx="10"/>
          </p:nvPr>
        </p:nvSpPr>
        <p:spPr>
          <a:xfrm>
            <a:off x="381000" y="1411552"/>
            <a:ext cx="8382000" cy="4321183"/>
          </a:xfrm>
        </p:spPr>
        <p:txBody>
          <a:bodyPr/>
          <a:lstStyle/>
          <a:p>
            <a:r>
              <a:rPr lang="en-US" dirty="0" smtClean="0"/>
              <a:t>We’ll start by doing a needs assessment.</a:t>
            </a:r>
          </a:p>
          <a:p>
            <a:pPr lvl="1"/>
            <a:r>
              <a:rPr lang="en-US" dirty="0" smtClean="0"/>
              <a:t>Where do you want or need more information regarding the topics for this year’s work.</a:t>
            </a:r>
          </a:p>
          <a:p>
            <a:r>
              <a:rPr lang="en-US" dirty="0" smtClean="0"/>
              <a:t>We’ll spend a bit of time looking at some “test-type” problems.</a:t>
            </a:r>
          </a:p>
          <a:p>
            <a:r>
              <a:rPr lang="en-US" dirty="0" smtClean="0"/>
              <a:t>We’ll take another look at graphical statistics.</a:t>
            </a:r>
          </a:p>
          <a:p>
            <a:pPr lvl="1"/>
            <a:r>
              <a:rPr lang="en-US" dirty="0" smtClean="0"/>
              <a:t>Different types of plots</a:t>
            </a:r>
          </a:p>
          <a:p>
            <a:pPr lvl="1"/>
            <a:r>
              <a:rPr lang="en-US" dirty="0" smtClean="0"/>
              <a:t>2 column frequency tables.</a:t>
            </a:r>
          </a:p>
          <a:p>
            <a:r>
              <a:rPr lang="en-US" dirty="0" smtClean="0"/>
              <a:t>I know, it sounds like a blast! </a:t>
            </a:r>
            <a:r>
              <a:rPr lang="en-US" dirty="0" smtClean="0">
                <a:sym typeface="Wingdings" pitchFamily="2" charset="2"/>
              </a:rPr>
              <a:t></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304800"/>
            <a:ext cx="7772400" cy="664797"/>
          </a:xfrm>
          <a:noFill/>
          <a:ln/>
        </p:spPr>
        <p:txBody>
          <a:bodyPr/>
          <a:lstStyle/>
          <a:p>
            <a:r>
              <a:rPr lang="en-US" dirty="0"/>
              <a:t>Example:  </a:t>
            </a:r>
            <a:r>
              <a:rPr lang="en-US" dirty="0" smtClean="0"/>
              <a:t>RPM </a:t>
            </a:r>
            <a:r>
              <a:rPr lang="en-US" dirty="0"/>
              <a:t>Auto Repair</a:t>
            </a:r>
          </a:p>
        </p:txBody>
      </p:sp>
      <p:sp>
        <p:nvSpPr>
          <p:cNvPr id="17417" name="Rectangle 9"/>
          <p:cNvSpPr>
            <a:spLocks noChangeArrowheads="1"/>
          </p:cNvSpPr>
          <p:nvPr/>
        </p:nvSpPr>
        <p:spPr bwMode="auto">
          <a:xfrm>
            <a:off x="533400" y="1676400"/>
            <a:ext cx="7772400" cy="4067175"/>
          </a:xfrm>
          <a:prstGeom prst="rect">
            <a:avLst/>
          </a:prstGeom>
          <a:noFill/>
          <a:ln w="12700">
            <a:noFill/>
            <a:miter lim="800000"/>
            <a:headEnd/>
            <a:tailEnd/>
          </a:ln>
          <a:effectLst/>
        </p:spPr>
        <p:txBody>
          <a:bodyPr lIns="90488" tIns="44450" rIns="90488" bIns="44450"/>
          <a:lstStyle/>
          <a:p>
            <a:pPr marL="342900" indent="-342900" algn="l">
              <a:spcBef>
                <a:spcPct val="20000"/>
              </a:spcBef>
              <a:buClr>
                <a:srgbClr val="FFFF00"/>
              </a:buClr>
              <a:buSzPct val="80000"/>
              <a:buFont typeface="Monotype Sorts" pitchFamily="2" charset="2"/>
              <a:buNone/>
            </a:pPr>
            <a:r>
              <a:rPr lang="en-US" sz="2800" dirty="0" smtClean="0">
                <a:solidFill>
                  <a:schemeClr val="bg1"/>
                </a:solidFill>
              </a:rPr>
              <a:t>The </a:t>
            </a:r>
            <a:r>
              <a:rPr lang="en-US" sz="2800" dirty="0">
                <a:solidFill>
                  <a:schemeClr val="bg1"/>
                </a:solidFill>
              </a:rPr>
              <a:t>manager of </a:t>
            </a:r>
            <a:r>
              <a:rPr lang="en-US" sz="2800" dirty="0" smtClean="0">
                <a:solidFill>
                  <a:schemeClr val="bg1"/>
                </a:solidFill>
              </a:rPr>
              <a:t>RPM Auto Repair</a:t>
            </a:r>
            <a:endParaRPr lang="en-US" sz="2800" dirty="0">
              <a:solidFill>
                <a:schemeClr val="bg1"/>
              </a:solidFill>
            </a:endParaRPr>
          </a:p>
          <a:p>
            <a:pPr marL="342900" indent="-342900" algn="l">
              <a:spcBef>
                <a:spcPct val="20000"/>
              </a:spcBef>
              <a:buClr>
                <a:srgbClr val="FFFF00"/>
              </a:buClr>
              <a:buSzPct val="80000"/>
              <a:buFont typeface="Monotype Sorts" pitchFamily="2" charset="2"/>
              <a:buNone/>
            </a:pPr>
            <a:r>
              <a:rPr lang="en-US" sz="2800" dirty="0">
                <a:solidFill>
                  <a:schemeClr val="bg1"/>
                </a:solidFill>
              </a:rPr>
              <a:t>would like to have a better</a:t>
            </a:r>
          </a:p>
          <a:p>
            <a:pPr marL="342900" indent="-342900" algn="l">
              <a:spcBef>
                <a:spcPct val="20000"/>
              </a:spcBef>
              <a:buClr>
                <a:srgbClr val="FFFF00"/>
              </a:buClr>
              <a:buSzPct val="80000"/>
              <a:buFont typeface="Monotype Sorts" pitchFamily="2" charset="2"/>
              <a:buNone/>
            </a:pPr>
            <a:r>
              <a:rPr lang="en-US" sz="2800" dirty="0">
                <a:solidFill>
                  <a:schemeClr val="bg1"/>
                </a:solidFill>
              </a:rPr>
              <a:t>understanding of the cost</a:t>
            </a:r>
          </a:p>
          <a:p>
            <a:pPr marL="342900" indent="-342900" algn="l">
              <a:spcBef>
                <a:spcPct val="20000"/>
              </a:spcBef>
              <a:buClr>
                <a:srgbClr val="FFFF00"/>
              </a:buClr>
              <a:buSzPct val="80000"/>
              <a:buFont typeface="Monotype Sorts" pitchFamily="2" charset="2"/>
              <a:buNone/>
            </a:pPr>
            <a:r>
              <a:rPr lang="en-US" sz="2800" dirty="0">
                <a:solidFill>
                  <a:schemeClr val="bg1"/>
                </a:solidFill>
              </a:rPr>
              <a:t>of parts used in the engine</a:t>
            </a:r>
          </a:p>
          <a:p>
            <a:pPr marL="342900" indent="-342900" algn="l">
              <a:spcBef>
                <a:spcPct val="20000"/>
              </a:spcBef>
              <a:buClr>
                <a:srgbClr val="FFFF00"/>
              </a:buClr>
              <a:buSzPct val="80000"/>
              <a:buFont typeface="Monotype Sorts" pitchFamily="2" charset="2"/>
              <a:buNone/>
            </a:pPr>
            <a:r>
              <a:rPr lang="en-US" sz="2800" dirty="0">
                <a:solidFill>
                  <a:schemeClr val="bg1"/>
                </a:solidFill>
              </a:rPr>
              <a:t>tune-ups performed in the</a:t>
            </a:r>
          </a:p>
          <a:p>
            <a:pPr marL="342900" indent="-342900" algn="l">
              <a:spcBef>
                <a:spcPct val="20000"/>
              </a:spcBef>
              <a:buClr>
                <a:srgbClr val="FFFF00"/>
              </a:buClr>
              <a:buSzPct val="80000"/>
              <a:buFont typeface="Monotype Sorts" pitchFamily="2" charset="2"/>
              <a:buNone/>
            </a:pPr>
            <a:r>
              <a:rPr lang="en-US" sz="2800" dirty="0">
                <a:solidFill>
                  <a:schemeClr val="bg1"/>
                </a:solidFill>
              </a:rPr>
              <a:t>shop. </a:t>
            </a:r>
            <a:r>
              <a:rPr lang="en-US" sz="2800" dirty="0" smtClean="0">
                <a:solidFill>
                  <a:schemeClr val="bg1"/>
                </a:solidFill>
              </a:rPr>
              <a:t> He examines </a:t>
            </a:r>
            <a:r>
              <a:rPr lang="en-US" sz="2800" dirty="0">
                <a:solidFill>
                  <a:schemeClr val="bg1"/>
                </a:solidFill>
              </a:rPr>
              <a:t>50</a:t>
            </a:r>
          </a:p>
          <a:p>
            <a:pPr marL="342900" indent="-342900" algn="l">
              <a:spcBef>
                <a:spcPct val="20000"/>
              </a:spcBef>
              <a:buClr>
                <a:srgbClr val="FFFF00"/>
              </a:buClr>
              <a:buSzPct val="80000"/>
              <a:buFont typeface="Monotype Sorts" pitchFamily="2" charset="2"/>
              <a:buNone/>
            </a:pPr>
            <a:r>
              <a:rPr lang="en-US" sz="2800" dirty="0">
                <a:solidFill>
                  <a:schemeClr val="bg1"/>
                </a:solidFill>
              </a:rPr>
              <a:t>customer invoices for tune-ups.  The costs of parts,</a:t>
            </a:r>
          </a:p>
          <a:p>
            <a:pPr marL="342900" indent="-342900" algn="l">
              <a:spcBef>
                <a:spcPct val="20000"/>
              </a:spcBef>
              <a:buClr>
                <a:srgbClr val="FFFF00"/>
              </a:buClr>
              <a:buSzPct val="80000"/>
              <a:buFont typeface="Monotype Sorts" pitchFamily="2" charset="2"/>
              <a:buNone/>
            </a:pPr>
            <a:r>
              <a:rPr lang="en-US" sz="2800" dirty="0">
                <a:solidFill>
                  <a:schemeClr val="bg1"/>
                </a:solidFill>
              </a:rPr>
              <a:t>rounded to the nearest dollar, are listed on the next</a:t>
            </a:r>
          </a:p>
          <a:p>
            <a:pPr marL="342900" indent="-342900" algn="l">
              <a:spcBef>
                <a:spcPct val="20000"/>
              </a:spcBef>
              <a:buClr>
                <a:srgbClr val="FFFF00"/>
              </a:buClr>
              <a:buSzPct val="80000"/>
              <a:buFont typeface="Monotype Sorts" pitchFamily="2" charset="2"/>
              <a:buNone/>
            </a:pPr>
            <a:r>
              <a:rPr lang="en-US" sz="2800" dirty="0">
                <a:solidFill>
                  <a:schemeClr val="bg1"/>
                </a:solidFill>
              </a:rPr>
              <a:t>slide.</a:t>
            </a:r>
          </a:p>
        </p:txBody>
      </p:sp>
      <p:grpSp>
        <p:nvGrpSpPr>
          <p:cNvPr id="2" name="Group 10"/>
          <p:cNvGrpSpPr>
            <a:grpSpLocks/>
          </p:cNvGrpSpPr>
          <p:nvPr/>
        </p:nvGrpSpPr>
        <p:grpSpPr bwMode="auto">
          <a:xfrm>
            <a:off x="4800600" y="1676400"/>
            <a:ext cx="3595687" cy="2181225"/>
            <a:chOff x="1661" y="2421"/>
            <a:chExt cx="2181" cy="1305"/>
          </a:xfrm>
        </p:grpSpPr>
        <p:grpSp>
          <p:nvGrpSpPr>
            <p:cNvPr id="3" name="Group 11"/>
            <p:cNvGrpSpPr>
              <a:grpSpLocks/>
            </p:cNvGrpSpPr>
            <p:nvPr/>
          </p:nvGrpSpPr>
          <p:grpSpPr bwMode="auto">
            <a:xfrm rot="279349">
              <a:off x="2925" y="2421"/>
              <a:ext cx="917" cy="1065"/>
              <a:chOff x="3222" y="2421"/>
              <a:chExt cx="917" cy="1065"/>
            </a:xfrm>
          </p:grpSpPr>
          <p:sp>
            <p:nvSpPr>
              <p:cNvPr id="17420" name="Freeform 12"/>
              <p:cNvSpPr>
                <a:spLocks/>
              </p:cNvSpPr>
              <p:nvPr/>
            </p:nvSpPr>
            <p:spPr bwMode="auto">
              <a:xfrm>
                <a:off x="3222" y="2421"/>
                <a:ext cx="917" cy="1065"/>
              </a:xfrm>
              <a:custGeom>
                <a:avLst/>
                <a:gdLst/>
                <a:ahLst/>
                <a:cxnLst>
                  <a:cxn ang="0">
                    <a:pos x="1827" y="1550"/>
                  </a:cxn>
                  <a:cxn ang="0">
                    <a:pos x="1799" y="1585"/>
                  </a:cxn>
                  <a:cxn ang="0">
                    <a:pos x="1758" y="1588"/>
                  </a:cxn>
                  <a:cxn ang="0">
                    <a:pos x="1713" y="1569"/>
                  </a:cxn>
                  <a:cxn ang="0">
                    <a:pos x="1677" y="1543"/>
                  </a:cxn>
                  <a:cxn ang="0">
                    <a:pos x="1669" y="1677"/>
                  </a:cxn>
                  <a:cxn ang="0">
                    <a:pos x="1624" y="1805"/>
                  </a:cxn>
                  <a:cxn ang="0">
                    <a:pos x="1536" y="1848"/>
                  </a:cxn>
                  <a:cxn ang="0">
                    <a:pos x="1461" y="1803"/>
                  </a:cxn>
                  <a:cxn ang="0">
                    <a:pos x="1379" y="1794"/>
                  </a:cxn>
                  <a:cxn ang="0">
                    <a:pos x="1281" y="1928"/>
                  </a:cxn>
                  <a:cxn ang="0">
                    <a:pos x="1233" y="2080"/>
                  </a:cxn>
                  <a:cxn ang="0">
                    <a:pos x="1143" y="2127"/>
                  </a:cxn>
                  <a:cxn ang="0">
                    <a:pos x="1061" y="2064"/>
                  </a:cxn>
                  <a:cxn ang="0">
                    <a:pos x="1001" y="1987"/>
                  </a:cxn>
                  <a:cxn ang="0">
                    <a:pos x="749" y="1942"/>
                  </a:cxn>
                  <a:cxn ang="0">
                    <a:pos x="493" y="1901"/>
                  </a:cxn>
                  <a:cxn ang="0">
                    <a:pos x="358" y="1943"/>
                  </a:cxn>
                  <a:cxn ang="0">
                    <a:pos x="303" y="2025"/>
                  </a:cxn>
                  <a:cxn ang="0">
                    <a:pos x="245" y="2016"/>
                  </a:cxn>
                  <a:cxn ang="0">
                    <a:pos x="189" y="1927"/>
                  </a:cxn>
                  <a:cxn ang="0">
                    <a:pos x="158" y="1867"/>
                  </a:cxn>
                  <a:cxn ang="0">
                    <a:pos x="115" y="1876"/>
                  </a:cxn>
                  <a:cxn ang="0">
                    <a:pos x="89" y="1878"/>
                  </a:cxn>
                  <a:cxn ang="0">
                    <a:pos x="44" y="1707"/>
                  </a:cxn>
                  <a:cxn ang="0">
                    <a:pos x="3" y="1401"/>
                  </a:cxn>
                  <a:cxn ang="0">
                    <a:pos x="103" y="1155"/>
                  </a:cxn>
                  <a:cxn ang="0">
                    <a:pos x="165" y="1040"/>
                  </a:cxn>
                  <a:cxn ang="0">
                    <a:pos x="135" y="882"/>
                  </a:cxn>
                  <a:cxn ang="0">
                    <a:pos x="105" y="610"/>
                  </a:cxn>
                  <a:cxn ang="0">
                    <a:pos x="142" y="311"/>
                  </a:cxn>
                  <a:cxn ang="0">
                    <a:pos x="160" y="280"/>
                  </a:cxn>
                  <a:cxn ang="0">
                    <a:pos x="226" y="258"/>
                  </a:cxn>
                  <a:cxn ang="0">
                    <a:pos x="300" y="235"/>
                  </a:cxn>
                  <a:cxn ang="0">
                    <a:pos x="386" y="210"/>
                  </a:cxn>
                  <a:cxn ang="0">
                    <a:pos x="531" y="169"/>
                  </a:cxn>
                  <a:cxn ang="0">
                    <a:pos x="676" y="124"/>
                  </a:cxn>
                  <a:cxn ang="0">
                    <a:pos x="823" y="82"/>
                  </a:cxn>
                  <a:cxn ang="0">
                    <a:pos x="972" y="47"/>
                  </a:cxn>
                  <a:cxn ang="0">
                    <a:pos x="1126" y="24"/>
                  </a:cxn>
                  <a:cxn ang="0">
                    <a:pos x="1222" y="16"/>
                  </a:cxn>
                  <a:cxn ang="0">
                    <a:pos x="1308" y="3"/>
                  </a:cxn>
                  <a:cxn ang="0">
                    <a:pos x="1395" y="12"/>
                  </a:cxn>
                  <a:cxn ang="0">
                    <a:pos x="1507" y="82"/>
                  </a:cxn>
                  <a:cxn ang="0">
                    <a:pos x="1624" y="125"/>
                  </a:cxn>
                  <a:cxn ang="0">
                    <a:pos x="1734" y="185"/>
                  </a:cxn>
                  <a:cxn ang="0">
                    <a:pos x="1779" y="305"/>
                  </a:cxn>
                  <a:cxn ang="0">
                    <a:pos x="1774" y="384"/>
                  </a:cxn>
                  <a:cxn ang="0">
                    <a:pos x="1782" y="701"/>
                  </a:cxn>
                  <a:cxn ang="0">
                    <a:pos x="1755" y="1067"/>
                  </a:cxn>
                  <a:cxn ang="0">
                    <a:pos x="1751" y="1314"/>
                  </a:cxn>
                  <a:cxn ang="0">
                    <a:pos x="1775" y="1264"/>
                  </a:cxn>
                  <a:cxn ang="0">
                    <a:pos x="1814" y="1254"/>
                  </a:cxn>
                  <a:cxn ang="0">
                    <a:pos x="1817" y="1312"/>
                  </a:cxn>
                  <a:cxn ang="0">
                    <a:pos x="1808" y="1436"/>
                  </a:cxn>
                </a:cxnLst>
                <a:rect l="0" t="0" r="r" b="b"/>
                <a:pathLst>
                  <a:path w="1834" h="2130">
                    <a:moveTo>
                      <a:pt x="1808" y="1436"/>
                    </a:moveTo>
                    <a:lnTo>
                      <a:pt x="1812" y="1463"/>
                    </a:lnTo>
                    <a:lnTo>
                      <a:pt x="1819" y="1491"/>
                    </a:lnTo>
                    <a:lnTo>
                      <a:pt x="1825" y="1517"/>
                    </a:lnTo>
                    <a:lnTo>
                      <a:pt x="1827" y="1545"/>
                    </a:lnTo>
                    <a:lnTo>
                      <a:pt x="1827" y="1550"/>
                    </a:lnTo>
                    <a:lnTo>
                      <a:pt x="1822" y="1555"/>
                    </a:lnTo>
                    <a:lnTo>
                      <a:pt x="1818" y="1562"/>
                    </a:lnTo>
                    <a:lnTo>
                      <a:pt x="1817" y="1570"/>
                    </a:lnTo>
                    <a:lnTo>
                      <a:pt x="1811" y="1575"/>
                    </a:lnTo>
                    <a:lnTo>
                      <a:pt x="1805" y="1581"/>
                    </a:lnTo>
                    <a:lnTo>
                      <a:pt x="1799" y="1585"/>
                    </a:lnTo>
                    <a:lnTo>
                      <a:pt x="1793" y="1589"/>
                    </a:lnTo>
                    <a:lnTo>
                      <a:pt x="1787" y="1592"/>
                    </a:lnTo>
                    <a:lnTo>
                      <a:pt x="1780" y="1593"/>
                    </a:lnTo>
                    <a:lnTo>
                      <a:pt x="1773" y="1595"/>
                    </a:lnTo>
                    <a:lnTo>
                      <a:pt x="1766" y="1593"/>
                    </a:lnTo>
                    <a:lnTo>
                      <a:pt x="1758" y="1588"/>
                    </a:lnTo>
                    <a:lnTo>
                      <a:pt x="1750" y="1584"/>
                    </a:lnTo>
                    <a:lnTo>
                      <a:pt x="1742" y="1582"/>
                    </a:lnTo>
                    <a:lnTo>
                      <a:pt x="1733" y="1582"/>
                    </a:lnTo>
                    <a:lnTo>
                      <a:pt x="1727" y="1577"/>
                    </a:lnTo>
                    <a:lnTo>
                      <a:pt x="1720" y="1573"/>
                    </a:lnTo>
                    <a:lnTo>
                      <a:pt x="1713" y="1569"/>
                    </a:lnTo>
                    <a:lnTo>
                      <a:pt x="1706" y="1565"/>
                    </a:lnTo>
                    <a:lnTo>
                      <a:pt x="1699" y="1559"/>
                    </a:lnTo>
                    <a:lnTo>
                      <a:pt x="1693" y="1553"/>
                    </a:lnTo>
                    <a:lnTo>
                      <a:pt x="1690" y="1546"/>
                    </a:lnTo>
                    <a:lnTo>
                      <a:pt x="1688" y="1538"/>
                    </a:lnTo>
                    <a:lnTo>
                      <a:pt x="1677" y="1543"/>
                    </a:lnTo>
                    <a:lnTo>
                      <a:pt x="1672" y="1550"/>
                    </a:lnTo>
                    <a:lnTo>
                      <a:pt x="1665" y="1558"/>
                    </a:lnTo>
                    <a:lnTo>
                      <a:pt x="1658" y="1566"/>
                    </a:lnTo>
                    <a:lnTo>
                      <a:pt x="1669" y="1600"/>
                    </a:lnTo>
                    <a:lnTo>
                      <a:pt x="1672" y="1638"/>
                    </a:lnTo>
                    <a:lnTo>
                      <a:pt x="1669" y="1677"/>
                    </a:lnTo>
                    <a:lnTo>
                      <a:pt x="1668" y="1714"/>
                    </a:lnTo>
                    <a:lnTo>
                      <a:pt x="1662" y="1734"/>
                    </a:lnTo>
                    <a:lnTo>
                      <a:pt x="1655" y="1753"/>
                    </a:lnTo>
                    <a:lnTo>
                      <a:pt x="1646" y="1772"/>
                    </a:lnTo>
                    <a:lnTo>
                      <a:pt x="1636" y="1789"/>
                    </a:lnTo>
                    <a:lnTo>
                      <a:pt x="1624" y="1805"/>
                    </a:lnTo>
                    <a:lnTo>
                      <a:pt x="1609" y="1819"/>
                    </a:lnTo>
                    <a:lnTo>
                      <a:pt x="1593" y="1831"/>
                    </a:lnTo>
                    <a:lnTo>
                      <a:pt x="1575" y="1841"/>
                    </a:lnTo>
                    <a:lnTo>
                      <a:pt x="1562" y="1847"/>
                    </a:lnTo>
                    <a:lnTo>
                      <a:pt x="1548" y="1849"/>
                    </a:lnTo>
                    <a:lnTo>
                      <a:pt x="1536" y="1848"/>
                    </a:lnTo>
                    <a:lnTo>
                      <a:pt x="1523" y="1846"/>
                    </a:lnTo>
                    <a:lnTo>
                      <a:pt x="1510" y="1841"/>
                    </a:lnTo>
                    <a:lnTo>
                      <a:pt x="1498" y="1835"/>
                    </a:lnTo>
                    <a:lnTo>
                      <a:pt x="1486" y="1828"/>
                    </a:lnTo>
                    <a:lnTo>
                      <a:pt x="1476" y="1820"/>
                    </a:lnTo>
                    <a:lnTo>
                      <a:pt x="1461" y="1803"/>
                    </a:lnTo>
                    <a:lnTo>
                      <a:pt x="1453" y="1782"/>
                    </a:lnTo>
                    <a:lnTo>
                      <a:pt x="1448" y="1760"/>
                    </a:lnTo>
                    <a:lnTo>
                      <a:pt x="1447" y="1740"/>
                    </a:lnTo>
                    <a:lnTo>
                      <a:pt x="1425" y="1758"/>
                    </a:lnTo>
                    <a:lnTo>
                      <a:pt x="1402" y="1776"/>
                    </a:lnTo>
                    <a:lnTo>
                      <a:pt x="1379" y="1794"/>
                    </a:lnTo>
                    <a:lnTo>
                      <a:pt x="1356" y="1812"/>
                    </a:lnTo>
                    <a:lnTo>
                      <a:pt x="1334" y="1831"/>
                    </a:lnTo>
                    <a:lnTo>
                      <a:pt x="1313" y="1849"/>
                    </a:lnTo>
                    <a:lnTo>
                      <a:pt x="1295" y="1870"/>
                    </a:lnTo>
                    <a:lnTo>
                      <a:pt x="1278" y="1893"/>
                    </a:lnTo>
                    <a:lnTo>
                      <a:pt x="1281" y="1928"/>
                    </a:lnTo>
                    <a:lnTo>
                      <a:pt x="1282" y="1965"/>
                    </a:lnTo>
                    <a:lnTo>
                      <a:pt x="1276" y="2002"/>
                    </a:lnTo>
                    <a:lnTo>
                      <a:pt x="1261" y="2034"/>
                    </a:lnTo>
                    <a:lnTo>
                      <a:pt x="1252" y="2051"/>
                    </a:lnTo>
                    <a:lnTo>
                      <a:pt x="1243" y="2066"/>
                    </a:lnTo>
                    <a:lnTo>
                      <a:pt x="1233" y="2080"/>
                    </a:lnTo>
                    <a:lnTo>
                      <a:pt x="1221" y="2094"/>
                    </a:lnTo>
                    <a:lnTo>
                      <a:pt x="1208" y="2106"/>
                    </a:lnTo>
                    <a:lnTo>
                      <a:pt x="1195" y="2116"/>
                    </a:lnTo>
                    <a:lnTo>
                      <a:pt x="1180" y="2124"/>
                    </a:lnTo>
                    <a:lnTo>
                      <a:pt x="1161" y="2130"/>
                    </a:lnTo>
                    <a:lnTo>
                      <a:pt x="1143" y="2127"/>
                    </a:lnTo>
                    <a:lnTo>
                      <a:pt x="1126" y="2122"/>
                    </a:lnTo>
                    <a:lnTo>
                      <a:pt x="1109" y="2114"/>
                    </a:lnTo>
                    <a:lnTo>
                      <a:pt x="1096" y="2105"/>
                    </a:lnTo>
                    <a:lnTo>
                      <a:pt x="1082" y="2093"/>
                    </a:lnTo>
                    <a:lnTo>
                      <a:pt x="1070" y="2079"/>
                    </a:lnTo>
                    <a:lnTo>
                      <a:pt x="1061" y="2064"/>
                    </a:lnTo>
                    <a:lnTo>
                      <a:pt x="1054" y="2048"/>
                    </a:lnTo>
                    <a:lnTo>
                      <a:pt x="1052" y="2032"/>
                    </a:lnTo>
                    <a:lnTo>
                      <a:pt x="1051" y="2019"/>
                    </a:lnTo>
                    <a:lnTo>
                      <a:pt x="1048" y="2007"/>
                    </a:lnTo>
                    <a:lnTo>
                      <a:pt x="1044" y="1994"/>
                    </a:lnTo>
                    <a:lnTo>
                      <a:pt x="1001" y="1987"/>
                    </a:lnTo>
                    <a:lnTo>
                      <a:pt x="958" y="1980"/>
                    </a:lnTo>
                    <a:lnTo>
                      <a:pt x="917" y="1973"/>
                    </a:lnTo>
                    <a:lnTo>
                      <a:pt x="874" y="1965"/>
                    </a:lnTo>
                    <a:lnTo>
                      <a:pt x="833" y="1958"/>
                    </a:lnTo>
                    <a:lnTo>
                      <a:pt x="791" y="1950"/>
                    </a:lnTo>
                    <a:lnTo>
                      <a:pt x="749" y="1942"/>
                    </a:lnTo>
                    <a:lnTo>
                      <a:pt x="707" y="1934"/>
                    </a:lnTo>
                    <a:lnTo>
                      <a:pt x="665" y="1927"/>
                    </a:lnTo>
                    <a:lnTo>
                      <a:pt x="622" y="1920"/>
                    </a:lnTo>
                    <a:lnTo>
                      <a:pt x="579" y="1912"/>
                    </a:lnTo>
                    <a:lnTo>
                      <a:pt x="537" y="1907"/>
                    </a:lnTo>
                    <a:lnTo>
                      <a:pt x="493" y="1901"/>
                    </a:lnTo>
                    <a:lnTo>
                      <a:pt x="449" y="1895"/>
                    </a:lnTo>
                    <a:lnTo>
                      <a:pt x="404" y="1890"/>
                    </a:lnTo>
                    <a:lnTo>
                      <a:pt x="359" y="1886"/>
                    </a:lnTo>
                    <a:lnTo>
                      <a:pt x="362" y="1904"/>
                    </a:lnTo>
                    <a:lnTo>
                      <a:pt x="361" y="1924"/>
                    </a:lnTo>
                    <a:lnTo>
                      <a:pt x="358" y="1943"/>
                    </a:lnTo>
                    <a:lnTo>
                      <a:pt x="354" y="1962"/>
                    </a:lnTo>
                    <a:lnTo>
                      <a:pt x="347" y="1979"/>
                    </a:lnTo>
                    <a:lnTo>
                      <a:pt x="338" y="1995"/>
                    </a:lnTo>
                    <a:lnTo>
                      <a:pt x="326" y="2010"/>
                    </a:lnTo>
                    <a:lnTo>
                      <a:pt x="312" y="2023"/>
                    </a:lnTo>
                    <a:lnTo>
                      <a:pt x="303" y="2025"/>
                    </a:lnTo>
                    <a:lnTo>
                      <a:pt x="294" y="2025"/>
                    </a:lnTo>
                    <a:lnTo>
                      <a:pt x="283" y="2025"/>
                    </a:lnTo>
                    <a:lnTo>
                      <a:pt x="274" y="2024"/>
                    </a:lnTo>
                    <a:lnTo>
                      <a:pt x="264" y="2022"/>
                    </a:lnTo>
                    <a:lnTo>
                      <a:pt x="255" y="2019"/>
                    </a:lnTo>
                    <a:lnTo>
                      <a:pt x="245" y="2016"/>
                    </a:lnTo>
                    <a:lnTo>
                      <a:pt x="236" y="2013"/>
                    </a:lnTo>
                    <a:lnTo>
                      <a:pt x="225" y="1996"/>
                    </a:lnTo>
                    <a:lnTo>
                      <a:pt x="214" y="1980"/>
                    </a:lnTo>
                    <a:lnTo>
                      <a:pt x="205" y="1963"/>
                    </a:lnTo>
                    <a:lnTo>
                      <a:pt x="197" y="1946"/>
                    </a:lnTo>
                    <a:lnTo>
                      <a:pt x="189" y="1927"/>
                    </a:lnTo>
                    <a:lnTo>
                      <a:pt x="184" y="1909"/>
                    </a:lnTo>
                    <a:lnTo>
                      <a:pt x="181" y="1889"/>
                    </a:lnTo>
                    <a:lnTo>
                      <a:pt x="181" y="1870"/>
                    </a:lnTo>
                    <a:lnTo>
                      <a:pt x="174" y="1869"/>
                    </a:lnTo>
                    <a:lnTo>
                      <a:pt x="166" y="1867"/>
                    </a:lnTo>
                    <a:lnTo>
                      <a:pt x="158" y="1867"/>
                    </a:lnTo>
                    <a:lnTo>
                      <a:pt x="150" y="1866"/>
                    </a:lnTo>
                    <a:lnTo>
                      <a:pt x="142" y="1866"/>
                    </a:lnTo>
                    <a:lnTo>
                      <a:pt x="134" y="1869"/>
                    </a:lnTo>
                    <a:lnTo>
                      <a:pt x="127" y="1871"/>
                    </a:lnTo>
                    <a:lnTo>
                      <a:pt x="120" y="1877"/>
                    </a:lnTo>
                    <a:lnTo>
                      <a:pt x="115" y="1876"/>
                    </a:lnTo>
                    <a:lnTo>
                      <a:pt x="112" y="1874"/>
                    </a:lnTo>
                    <a:lnTo>
                      <a:pt x="107" y="1876"/>
                    </a:lnTo>
                    <a:lnTo>
                      <a:pt x="103" y="1877"/>
                    </a:lnTo>
                    <a:lnTo>
                      <a:pt x="98" y="1878"/>
                    </a:lnTo>
                    <a:lnTo>
                      <a:pt x="94" y="1879"/>
                    </a:lnTo>
                    <a:lnTo>
                      <a:pt x="89" y="1878"/>
                    </a:lnTo>
                    <a:lnTo>
                      <a:pt x="84" y="1877"/>
                    </a:lnTo>
                    <a:lnTo>
                      <a:pt x="71" y="1847"/>
                    </a:lnTo>
                    <a:lnTo>
                      <a:pt x="61" y="1814"/>
                    </a:lnTo>
                    <a:lnTo>
                      <a:pt x="54" y="1780"/>
                    </a:lnTo>
                    <a:lnTo>
                      <a:pt x="48" y="1744"/>
                    </a:lnTo>
                    <a:lnTo>
                      <a:pt x="44" y="1707"/>
                    </a:lnTo>
                    <a:lnTo>
                      <a:pt x="39" y="1672"/>
                    </a:lnTo>
                    <a:lnTo>
                      <a:pt x="33" y="1635"/>
                    </a:lnTo>
                    <a:lnTo>
                      <a:pt x="28" y="1599"/>
                    </a:lnTo>
                    <a:lnTo>
                      <a:pt x="17" y="1534"/>
                    </a:lnTo>
                    <a:lnTo>
                      <a:pt x="9" y="1467"/>
                    </a:lnTo>
                    <a:lnTo>
                      <a:pt x="3" y="1401"/>
                    </a:lnTo>
                    <a:lnTo>
                      <a:pt x="0" y="1332"/>
                    </a:lnTo>
                    <a:lnTo>
                      <a:pt x="16" y="1295"/>
                    </a:lnTo>
                    <a:lnTo>
                      <a:pt x="35" y="1259"/>
                    </a:lnTo>
                    <a:lnTo>
                      <a:pt x="56" y="1224"/>
                    </a:lnTo>
                    <a:lnTo>
                      <a:pt x="79" y="1189"/>
                    </a:lnTo>
                    <a:lnTo>
                      <a:pt x="103" y="1155"/>
                    </a:lnTo>
                    <a:lnTo>
                      <a:pt x="126" y="1120"/>
                    </a:lnTo>
                    <a:lnTo>
                      <a:pt x="147" y="1086"/>
                    </a:lnTo>
                    <a:lnTo>
                      <a:pt x="168" y="1050"/>
                    </a:lnTo>
                    <a:lnTo>
                      <a:pt x="168" y="1044"/>
                    </a:lnTo>
                    <a:lnTo>
                      <a:pt x="166" y="1042"/>
                    </a:lnTo>
                    <a:lnTo>
                      <a:pt x="165" y="1040"/>
                    </a:lnTo>
                    <a:lnTo>
                      <a:pt x="169" y="1036"/>
                    </a:lnTo>
                    <a:lnTo>
                      <a:pt x="159" y="1007"/>
                    </a:lnTo>
                    <a:lnTo>
                      <a:pt x="151" y="976"/>
                    </a:lnTo>
                    <a:lnTo>
                      <a:pt x="145" y="945"/>
                    </a:lnTo>
                    <a:lnTo>
                      <a:pt x="139" y="914"/>
                    </a:lnTo>
                    <a:lnTo>
                      <a:pt x="135" y="882"/>
                    </a:lnTo>
                    <a:lnTo>
                      <a:pt x="129" y="850"/>
                    </a:lnTo>
                    <a:lnTo>
                      <a:pt x="123" y="818"/>
                    </a:lnTo>
                    <a:lnTo>
                      <a:pt x="116" y="789"/>
                    </a:lnTo>
                    <a:lnTo>
                      <a:pt x="109" y="730"/>
                    </a:lnTo>
                    <a:lnTo>
                      <a:pt x="106" y="671"/>
                    </a:lnTo>
                    <a:lnTo>
                      <a:pt x="105" y="610"/>
                    </a:lnTo>
                    <a:lnTo>
                      <a:pt x="106" y="550"/>
                    </a:lnTo>
                    <a:lnTo>
                      <a:pt x="109" y="489"/>
                    </a:lnTo>
                    <a:lnTo>
                      <a:pt x="115" y="429"/>
                    </a:lnTo>
                    <a:lnTo>
                      <a:pt x="123" y="371"/>
                    </a:lnTo>
                    <a:lnTo>
                      <a:pt x="134" y="313"/>
                    </a:lnTo>
                    <a:lnTo>
                      <a:pt x="142" y="311"/>
                    </a:lnTo>
                    <a:lnTo>
                      <a:pt x="147" y="306"/>
                    </a:lnTo>
                    <a:lnTo>
                      <a:pt x="150" y="300"/>
                    </a:lnTo>
                    <a:lnTo>
                      <a:pt x="151" y="293"/>
                    </a:lnTo>
                    <a:lnTo>
                      <a:pt x="152" y="288"/>
                    </a:lnTo>
                    <a:lnTo>
                      <a:pt x="154" y="283"/>
                    </a:lnTo>
                    <a:lnTo>
                      <a:pt x="160" y="280"/>
                    </a:lnTo>
                    <a:lnTo>
                      <a:pt x="169" y="281"/>
                    </a:lnTo>
                    <a:lnTo>
                      <a:pt x="180" y="276"/>
                    </a:lnTo>
                    <a:lnTo>
                      <a:pt x="191" y="270"/>
                    </a:lnTo>
                    <a:lnTo>
                      <a:pt x="203" y="266"/>
                    </a:lnTo>
                    <a:lnTo>
                      <a:pt x="214" y="261"/>
                    </a:lnTo>
                    <a:lnTo>
                      <a:pt x="226" y="258"/>
                    </a:lnTo>
                    <a:lnTo>
                      <a:pt x="238" y="253"/>
                    </a:lnTo>
                    <a:lnTo>
                      <a:pt x="250" y="250"/>
                    </a:lnTo>
                    <a:lnTo>
                      <a:pt x="263" y="245"/>
                    </a:lnTo>
                    <a:lnTo>
                      <a:pt x="275" y="242"/>
                    </a:lnTo>
                    <a:lnTo>
                      <a:pt x="287" y="238"/>
                    </a:lnTo>
                    <a:lnTo>
                      <a:pt x="300" y="235"/>
                    </a:lnTo>
                    <a:lnTo>
                      <a:pt x="312" y="231"/>
                    </a:lnTo>
                    <a:lnTo>
                      <a:pt x="325" y="228"/>
                    </a:lnTo>
                    <a:lnTo>
                      <a:pt x="338" y="224"/>
                    </a:lnTo>
                    <a:lnTo>
                      <a:pt x="349" y="221"/>
                    </a:lnTo>
                    <a:lnTo>
                      <a:pt x="362" y="217"/>
                    </a:lnTo>
                    <a:lnTo>
                      <a:pt x="386" y="210"/>
                    </a:lnTo>
                    <a:lnTo>
                      <a:pt x="410" y="205"/>
                    </a:lnTo>
                    <a:lnTo>
                      <a:pt x="434" y="198"/>
                    </a:lnTo>
                    <a:lnTo>
                      <a:pt x="459" y="191"/>
                    </a:lnTo>
                    <a:lnTo>
                      <a:pt x="483" y="183"/>
                    </a:lnTo>
                    <a:lnTo>
                      <a:pt x="507" y="176"/>
                    </a:lnTo>
                    <a:lnTo>
                      <a:pt x="531" y="169"/>
                    </a:lnTo>
                    <a:lnTo>
                      <a:pt x="555" y="161"/>
                    </a:lnTo>
                    <a:lnTo>
                      <a:pt x="579" y="154"/>
                    </a:lnTo>
                    <a:lnTo>
                      <a:pt x="604" y="146"/>
                    </a:lnTo>
                    <a:lnTo>
                      <a:pt x="628" y="139"/>
                    </a:lnTo>
                    <a:lnTo>
                      <a:pt x="652" y="131"/>
                    </a:lnTo>
                    <a:lnTo>
                      <a:pt x="676" y="124"/>
                    </a:lnTo>
                    <a:lnTo>
                      <a:pt x="700" y="116"/>
                    </a:lnTo>
                    <a:lnTo>
                      <a:pt x="725" y="109"/>
                    </a:lnTo>
                    <a:lnTo>
                      <a:pt x="750" y="102"/>
                    </a:lnTo>
                    <a:lnTo>
                      <a:pt x="774" y="95"/>
                    </a:lnTo>
                    <a:lnTo>
                      <a:pt x="798" y="88"/>
                    </a:lnTo>
                    <a:lnTo>
                      <a:pt x="823" y="82"/>
                    </a:lnTo>
                    <a:lnTo>
                      <a:pt x="848" y="76"/>
                    </a:lnTo>
                    <a:lnTo>
                      <a:pt x="872" y="69"/>
                    </a:lnTo>
                    <a:lnTo>
                      <a:pt x="897" y="63"/>
                    </a:lnTo>
                    <a:lnTo>
                      <a:pt x="923" y="57"/>
                    </a:lnTo>
                    <a:lnTo>
                      <a:pt x="947" y="52"/>
                    </a:lnTo>
                    <a:lnTo>
                      <a:pt x="972" y="47"/>
                    </a:lnTo>
                    <a:lnTo>
                      <a:pt x="998" y="42"/>
                    </a:lnTo>
                    <a:lnTo>
                      <a:pt x="1023" y="38"/>
                    </a:lnTo>
                    <a:lnTo>
                      <a:pt x="1048" y="33"/>
                    </a:lnTo>
                    <a:lnTo>
                      <a:pt x="1074" y="30"/>
                    </a:lnTo>
                    <a:lnTo>
                      <a:pt x="1099" y="26"/>
                    </a:lnTo>
                    <a:lnTo>
                      <a:pt x="1126" y="24"/>
                    </a:lnTo>
                    <a:lnTo>
                      <a:pt x="1151" y="22"/>
                    </a:lnTo>
                    <a:lnTo>
                      <a:pt x="1165" y="22"/>
                    </a:lnTo>
                    <a:lnTo>
                      <a:pt x="1180" y="20"/>
                    </a:lnTo>
                    <a:lnTo>
                      <a:pt x="1193" y="19"/>
                    </a:lnTo>
                    <a:lnTo>
                      <a:pt x="1207" y="17"/>
                    </a:lnTo>
                    <a:lnTo>
                      <a:pt x="1222" y="16"/>
                    </a:lnTo>
                    <a:lnTo>
                      <a:pt x="1236" y="14"/>
                    </a:lnTo>
                    <a:lnTo>
                      <a:pt x="1251" y="11"/>
                    </a:lnTo>
                    <a:lnTo>
                      <a:pt x="1265" y="9"/>
                    </a:lnTo>
                    <a:lnTo>
                      <a:pt x="1280" y="7"/>
                    </a:lnTo>
                    <a:lnTo>
                      <a:pt x="1294" y="4"/>
                    </a:lnTo>
                    <a:lnTo>
                      <a:pt x="1308" y="3"/>
                    </a:lnTo>
                    <a:lnTo>
                      <a:pt x="1321" y="1"/>
                    </a:lnTo>
                    <a:lnTo>
                      <a:pt x="1335" y="0"/>
                    </a:lnTo>
                    <a:lnTo>
                      <a:pt x="1349" y="0"/>
                    </a:lnTo>
                    <a:lnTo>
                      <a:pt x="1363" y="0"/>
                    </a:lnTo>
                    <a:lnTo>
                      <a:pt x="1376" y="1"/>
                    </a:lnTo>
                    <a:lnTo>
                      <a:pt x="1395" y="12"/>
                    </a:lnTo>
                    <a:lnTo>
                      <a:pt x="1414" y="25"/>
                    </a:lnTo>
                    <a:lnTo>
                      <a:pt x="1432" y="37"/>
                    </a:lnTo>
                    <a:lnTo>
                      <a:pt x="1450" y="49"/>
                    </a:lnTo>
                    <a:lnTo>
                      <a:pt x="1469" y="61"/>
                    </a:lnTo>
                    <a:lnTo>
                      <a:pt x="1487" y="71"/>
                    </a:lnTo>
                    <a:lnTo>
                      <a:pt x="1507" y="82"/>
                    </a:lnTo>
                    <a:lnTo>
                      <a:pt x="1528" y="90"/>
                    </a:lnTo>
                    <a:lnTo>
                      <a:pt x="1545" y="98"/>
                    </a:lnTo>
                    <a:lnTo>
                      <a:pt x="1564" y="105"/>
                    </a:lnTo>
                    <a:lnTo>
                      <a:pt x="1584" y="111"/>
                    </a:lnTo>
                    <a:lnTo>
                      <a:pt x="1604" y="118"/>
                    </a:lnTo>
                    <a:lnTo>
                      <a:pt x="1624" y="125"/>
                    </a:lnTo>
                    <a:lnTo>
                      <a:pt x="1645" y="132"/>
                    </a:lnTo>
                    <a:lnTo>
                      <a:pt x="1665" y="141"/>
                    </a:lnTo>
                    <a:lnTo>
                      <a:pt x="1684" y="151"/>
                    </a:lnTo>
                    <a:lnTo>
                      <a:pt x="1702" y="161"/>
                    </a:lnTo>
                    <a:lnTo>
                      <a:pt x="1719" y="172"/>
                    </a:lnTo>
                    <a:lnTo>
                      <a:pt x="1734" y="185"/>
                    </a:lnTo>
                    <a:lnTo>
                      <a:pt x="1748" y="200"/>
                    </a:lnTo>
                    <a:lnTo>
                      <a:pt x="1758" y="216"/>
                    </a:lnTo>
                    <a:lnTo>
                      <a:pt x="1767" y="236"/>
                    </a:lnTo>
                    <a:lnTo>
                      <a:pt x="1773" y="257"/>
                    </a:lnTo>
                    <a:lnTo>
                      <a:pt x="1775" y="281"/>
                    </a:lnTo>
                    <a:lnTo>
                      <a:pt x="1779" y="305"/>
                    </a:lnTo>
                    <a:lnTo>
                      <a:pt x="1775" y="329"/>
                    </a:lnTo>
                    <a:lnTo>
                      <a:pt x="1773" y="352"/>
                    </a:lnTo>
                    <a:lnTo>
                      <a:pt x="1780" y="373"/>
                    </a:lnTo>
                    <a:lnTo>
                      <a:pt x="1778" y="377"/>
                    </a:lnTo>
                    <a:lnTo>
                      <a:pt x="1776" y="381"/>
                    </a:lnTo>
                    <a:lnTo>
                      <a:pt x="1774" y="384"/>
                    </a:lnTo>
                    <a:lnTo>
                      <a:pt x="1769" y="384"/>
                    </a:lnTo>
                    <a:lnTo>
                      <a:pt x="1774" y="451"/>
                    </a:lnTo>
                    <a:lnTo>
                      <a:pt x="1779" y="516"/>
                    </a:lnTo>
                    <a:lnTo>
                      <a:pt x="1781" y="578"/>
                    </a:lnTo>
                    <a:lnTo>
                      <a:pt x="1783" y="640"/>
                    </a:lnTo>
                    <a:lnTo>
                      <a:pt x="1782" y="701"/>
                    </a:lnTo>
                    <a:lnTo>
                      <a:pt x="1778" y="762"/>
                    </a:lnTo>
                    <a:lnTo>
                      <a:pt x="1769" y="824"/>
                    </a:lnTo>
                    <a:lnTo>
                      <a:pt x="1758" y="888"/>
                    </a:lnTo>
                    <a:lnTo>
                      <a:pt x="1763" y="892"/>
                    </a:lnTo>
                    <a:lnTo>
                      <a:pt x="1757" y="981"/>
                    </a:lnTo>
                    <a:lnTo>
                      <a:pt x="1755" y="1067"/>
                    </a:lnTo>
                    <a:lnTo>
                      <a:pt x="1753" y="1154"/>
                    </a:lnTo>
                    <a:lnTo>
                      <a:pt x="1751" y="1245"/>
                    </a:lnTo>
                    <a:lnTo>
                      <a:pt x="1746" y="1259"/>
                    </a:lnTo>
                    <a:lnTo>
                      <a:pt x="1748" y="1277"/>
                    </a:lnTo>
                    <a:lnTo>
                      <a:pt x="1749" y="1295"/>
                    </a:lnTo>
                    <a:lnTo>
                      <a:pt x="1751" y="1314"/>
                    </a:lnTo>
                    <a:lnTo>
                      <a:pt x="1756" y="1304"/>
                    </a:lnTo>
                    <a:lnTo>
                      <a:pt x="1759" y="1296"/>
                    </a:lnTo>
                    <a:lnTo>
                      <a:pt x="1763" y="1287"/>
                    </a:lnTo>
                    <a:lnTo>
                      <a:pt x="1766" y="1279"/>
                    </a:lnTo>
                    <a:lnTo>
                      <a:pt x="1771" y="1271"/>
                    </a:lnTo>
                    <a:lnTo>
                      <a:pt x="1775" y="1264"/>
                    </a:lnTo>
                    <a:lnTo>
                      <a:pt x="1780" y="1256"/>
                    </a:lnTo>
                    <a:lnTo>
                      <a:pt x="1787" y="1249"/>
                    </a:lnTo>
                    <a:lnTo>
                      <a:pt x="1795" y="1248"/>
                    </a:lnTo>
                    <a:lnTo>
                      <a:pt x="1802" y="1249"/>
                    </a:lnTo>
                    <a:lnTo>
                      <a:pt x="1809" y="1250"/>
                    </a:lnTo>
                    <a:lnTo>
                      <a:pt x="1814" y="1254"/>
                    </a:lnTo>
                    <a:lnTo>
                      <a:pt x="1820" y="1257"/>
                    </a:lnTo>
                    <a:lnTo>
                      <a:pt x="1826" y="1262"/>
                    </a:lnTo>
                    <a:lnTo>
                      <a:pt x="1831" y="1268"/>
                    </a:lnTo>
                    <a:lnTo>
                      <a:pt x="1834" y="1273"/>
                    </a:lnTo>
                    <a:lnTo>
                      <a:pt x="1826" y="1293"/>
                    </a:lnTo>
                    <a:lnTo>
                      <a:pt x="1817" y="1312"/>
                    </a:lnTo>
                    <a:lnTo>
                      <a:pt x="1806" y="1333"/>
                    </a:lnTo>
                    <a:lnTo>
                      <a:pt x="1798" y="1354"/>
                    </a:lnTo>
                    <a:lnTo>
                      <a:pt x="1793" y="1375"/>
                    </a:lnTo>
                    <a:lnTo>
                      <a:pt x="1790" y="1395"/>
                    </a:lnTo>
                    <a:lnTo>
                      <a:pt x="1795" y="1416"/>
                    </a:lnTo>
                    <a:lnTo>
                      <a:pt x="1808" y="1436"/>
                    </a:lnTo>
                    <a:close/>
                  </a:path>
                </a:pathLst>
              </a:custGeom>
              <a:solidFill>
                <a:srgbClr val="000000"/>
              </a:solidFill>
              <a:ln w="9525">
                <a:noFill/>
                <a:round/>
                <a:headEnd/>
                <a:tailEnd/>
              </a:ln>
            </p:spPr>
            <p:txBody>
              <a:bodyPr/>
              <a:lstStyle/>
              <a:p>
                <a:endParaRPr lang="en-US" dirty="0"/>
              </a:p>
            </p:txBody>
          </p:sp>
          <p:sp>
            <p:nvSpPr>
              <p:cNvPr id="17421" name="Freeform 13"/>
              <p:cNvSpPr>
                <a:spLocks/>
              </p:cNvSpPr>
              <p:nvPr/>
            </p:nvSpPr>
            <p:spPr bwMode="auto">
              <a:xfrm>
                <a:off x="4103" y="3056"/>
                <a:ext cx="24" cy="47"/>
              </a:xfrm>
              <a:custGeom>
                <a:avLst/>
                <a:gdLst/>
                <a:ahLst/>
                <a:cxnLst>
                  <a:cxn ang="0">
                    <a:pos x="15" y="94"/>
                  </a:cxn>
                  <a:cxn ang="0">
                    <a:pos x="8" y="87"/>
                  </a:cxn>
                  <a:cxn ang="0">
                    <a:pos x="3" y="79"/>
                  </a:cxn>
                  <a:cxn ang="0">
                    <a:pos x="1" y="69"/>
                  </a:cxn>
                  <a:cxn ang="0">
                    <a:pos x="0" y="60"/>
                  </a:cxn>
                  <a:cxn ang="0">
                    <a:pos x="26" y="2"/>
                  </a:cxn>
                  <a:cxn ang="0">
                    <a:pos x="32" y="1"/>
                  </a:cxn>
                  <a:cxn ang="0">
                    <a:pos x="39" y="0"/>
                  </a:cxn>
                  <a:cxn ang="0">
                    <a:pos x="45" y="0"/>
                  </a:cxn>
                  <a:cxn ang="0">
                    <a:pos x="48" y="6"/>
                  </a:cxn>
                  <a:cxn ang="0">
                    <a:pos x="15" y="94"/>
                  </a:cxn>
                </a:cxnLst>
                <a:rect l="0" t="0" r="r" b="b"/>
                <a:pathLst>
                  <a:path w="48" h="94">
                    <a:moveTo>
                      <a:pt x="15" y="94"/>
                    </a:moveTo>
                    <a:lnTo>
                      <a:pt x="8" y="87"/>
                    </a:lnTo>
                    <a:lnTo>
                      <a:pt x="3" y="79"/>
                    </a:lnTo>
                    <a:lnTo>
                      <a:pt x="1" y="69"/>
                    </a:lnTo>
                    <a:lnTo>
                      <a:pt x="0" y="60"/>
                    </a:lnTo>
                    <a:lnTo>
                      <a:pt x="26" y="2"/>
                    </a:lnTo>
                    <a:lnTo>
                      <a:pt x="32" y="1"/>
                    </a:lnTo>
                    <a:lnTo>
                      <a:pt x="39" y="0"/>
                    </a:lnTo>
                    <a:lnTo>
                      <a:pt x="45" y="0"/>
                    </a:lnTo>
                    <a:lnTo>
                      <a:pt x="48" y="6"/>
                    </a:lnTo>
                    <a:lnTo>
                      <a:pt x="15" y="94"/>
                    </a:lnTo>
                    <a:close/>
                  </a:path>
                </a:pathLst>
              </a:custGeom>
              <a:solidFill>
                <a:srgbClr val="7F0000"/>
              </a:solidFill>
              <a:ln w="9525">
                <a:noFill/>
                <a:round/>
                <a:headEnd/>
                <a:tailEnd/>
              </a:ln>
            </p:spPr>
            <p:txBody>
              <a:bodyPr/>
              <a:lstStyle/>
              <a:p>
                <a:endParaRPr lang="en-US" dirty="0"/>
              </a:p>
            </p:txBody>
          </p:sp>
          <p:sp>
            <p:nvSpPr>
              <p:cNvPr id="17422" name="Freeform 14"/>
              <p:cNvSpPr>
                <a:spLocks/>
              </p:cNvSpPr>
              <p:nvPr/>
            </p:nvSpPr>
            <p:spPr bwMode="auto">
              <a:xfrm>
                <a:off x="4057" y="3068"/>
                <a:ext cx="68" cy="138"/>
              </a:xfrm>
              <a:custGeom>
                <a:avLst/>
                <a:gdLst/>
                <a:ahLst/>
                <a:cxnLst>
                  <a:cxn ang="0">
                    <a:pos x="120" y="276"/>
                  </a:cxn>
                  <a:cxn ang="0">
                    <a:pos x="122" y="246"/>
                  </a:cxn>
                  <a:cxn ang="0">
                    <a:pos x="120" y="218"/>
                  </a:cxn>
                  <a:cxn ang="0">
                    <a:pos x="113" y="190"/>
                  </a:cxn>
                  <a:cxn ang="0">
                    <a:pos x="106" y="164"/>
                  </a:cxn>
                  <a:cxn ang="0">
                    <a:pos x="97" y="143"/>
                  </a:cxn>
                  <a:cxn ang="0">
                    <a:pos x="89" y="122"/>
                  </a:cxn>
                  <a:cxn ang="0">
                    <a:pos x="79" y="101"/>
                  </a:cxn>
                  <a:cxn ang="0">
                    <a:pos x="67" y="81"/>
                  </a:cxn>
                  <a:cxn ang="0">
                    <a:pos x="54" y="61"/>
                  </a:cxn>
                  <a:cxn ang="0">
                    <a:pos x="39" y="44"/>
                  </a:cxn>
                  <a:cxn ang="0">
                    <a:pos x="21" y="30"/>
                  </a:cxn>
                  <a:cxn ang="0">
                    <a:pos x="0" y="18"/>
                  </a:cxn>
                  <a:cxn ang="0">
                    <a:pos x="4" y="14"/>
                  </a:cxn>
                  <a:cxn ang="0">
                    <a:pos x="7" y="9"/>
                  </a:cxn>
                  <a:cxn ang="0">
                    <a:pos x="11" y="5"/>
                  </a:cxn>
                  <a:cxn ang="0">
                    <a:pos x="14" y="0"/>
                  </a:cxn>
                  <a:cxn ang="0">
                    <a:pos x="22" y="5"/>
                  </a:cxn>
                  <a:cxn ang="0">
                    <a:pos x="30" y="9"/>
                  </a:cxn>
                  <a:cxn ang="0">
                    <a:pos x="38" y="15"/>
                  </a:cxn>
                  <a:cxn ang="0">
                    <a:pos x="45" y="22"/>
                  </a:cxn>
                  <a:cxn ang="0">
                    <a:pos x="52" y="29"/>
                  </a:cxn>
                  <a:cxn ang="0">
                    <a:pos x="59" y="37"/>
                  </a:cxn>
                  <a:cxn ang="0">
                    <a:pos x="65" y="45"/>
                  </a:cxn>
                  <a:cxn ang="0">
                    <a:pos x="71" y="52"/>
                  </a:cxn>
                  <a:cxn ang="0">
                    <a:pos x="75" y="59"/>
                  </a:cxn>
                  <a:cxn ang="0">
                    <a:pos x="81" y="67"/>
                  </a:cxn>
                  <a:cxn ang="0">
                    <a:pos x="86" y="74"/>
                  </a:cxn>
                  <a:cxn ang="0">
                    <a:pos x="91" y="81"/>
                  </a:cxn>
                  <a:cxn ang="0">
                    <a:pos x="95" y="89"/>
                  </a:cxn>
                  <a:cxn ang="0">
                    <a:pos x="98" y="97"/>
                  </a:cxn>
                  <a:cxn ang="0">
                    <a:pos x="98" y="105"/>
                  </a:cxn>
                  <a:cxn ang="0">
                    <a:pos x="96" y="113"/>
                  </a:cxn>
                  <a:cxn ang="0">
                    <a:pos x="106" y="119"/>
                  </a:cxn>
                  <a:cxn ang="0">
                    <a:pos x="112" y="128"/>
                  </a:cxn>
                  <a:cxn ang="0">
                    <a:pos x="117" y="138"/>
                  </a:cxn>
                  <a:cxn ang="0">
                    <a:pos x="120" y="150"/>
                  </a:cxn>
                  <a:cxn ang="0">
                    <a:pos x="122" y="162"/>
                  </a:cxn>
                  <a:cxn ang="0">
                    <a:pos x="124" y="174"/>
                  </a:cxn>
                  <a:cxn ang="0">
                    <a:pos x="127" y="187"/>
                  </a:cxn>
                  <a:cxn ang="0">
                    <a:pos x="132" y="197"/>
                  </a:cxn>
                  <a:cxn ang="0">
                    <a:pos x="135" y="219"/>
                  </a:cxn>
                  <a:cxn ang="0">
                    <a:pos x="137" y="240"/>
                  </a:cxn>
                  <a:cxn ang="0">
                    <a:pos x="134" y="258"/>
                  </a:cxn>
                  <a:cxn ang="0">
                    <a:pos x="120" y="276"/>
                  </a:cxn>
                </a:cxnLst>
                <a:rect l="0" t="0" r="r" b="b"/>
                <a:pathLst>
                  <a:path w="137" h="276">
                    <a:moveTo>
                      <a:pt x="120" y="276"/>
                    </a:moveTo>
                    <a:lnTo>
                      <a:pt x="122" y="246"/>
                    </a:lnTo>
                    <a:lnTo>
                      <a:pt x="120" y="218"/>
                    </a:lnTo>
                    <a:lnTo>
                      <a:pt x="113" y="190"/>
                    </a:lnTo>
                    <a:lnTo>
                      <a:pt x="106" y="164"/>
                    </a:lnTo>
                    <a:lnTo>
                      <a:pt x="97" y="143"/>
                    </a:lnTo>
                    <a:lnTo>
                      <a:pt x="89" y="122"/>
                    </a:lnTo>
                    <a:lnTo>
                      <a:pt x="79" y="101"/>
                    </a:lnTo>
                    <a:lnTo>
                      <a:pt x="67" y="81"/>
                    </a:lnTo>
                    <a:lnTo>
                      <a:pt x="54" y="61"/>
                    </a:lnTo>
                    <a:lnTo>
                      <a:pt x="39" y="44"/>
                    </a:lnTo>
                    <a:lnTo>
                      <a:pt x="21" y="30"/>
                    </a:lnTo>
                    <a:lnTo>
                      <a:pt x="0" y="18"/>
                    </a:lnTo>
                    <a:lnTo>
                      <a:pt x="4" y="14"/>
                    </a:lnTo>
                    <a:lnTo>
                      <a:pt x="7" y="9"/>
                    </a:lnTo>
                    <a:lnTo>
                      <a:pt x="11" y="5"/>
                    </a:lnTo>
                    <a:lnTo>
                      <a:pt x="14" y="0"/>
                    </a:lnTo>
                    <a:lnTo>
                      <a:pt x="22" y="5"/>
                    </a:lnTo>
                    <a:lnTo>
                      <a:pt x="30" y="9"/>
                    </a:lnTo>
                    <a:lnTo>
                      <a:pt x="38" y="15"/>
                    </a:lnTo>
                    <a:lnTo>
                      <a:pt x="45" y="22"/>
                    </a:lnTo>
                    <a:lnTo>
                      <a:pt x="52" y="29"/>
                    </a:lnTo>
                    <a:lnTo>
                      <a:pt x="59" y="37"/>
                    </a:lnTo>
                    <a:lnTo>
                      <a:pt x="65" y="45"/>
                    </a:lnTo>
                    <a:lnTo>
                      <a:pt x="71" y="52"/>
                    </a:lnTo>
                    <a:lnTo>
                      <a:pt x="75" y="59"/>
                    </a:lnTo>
                    <a:lnTo>
                      <a:pt x="81" y="67"/>
                    </a:lnTo>
                    <a:lnTo>
                      <a:pt x="86" y="74"/>
                    </a:lnTo>
                    <a:lnTo>
                      <a:pt x="91" y="81"/>
                    </a:lnTo>
                    <a:lnTo>
                      <a:pt x="95" y="89"/>
                    </a:lnTo>
                    <a:lnTo>
                      <a:pt x="98" y="97"/>
                    </a:lnTo>
                    <a:lnTo>
                      <a:pt x="98" y="105"/>
                    </a:lnTo>
                    <a:lnTo>
                      <a:pt x="96" y="113"/>
                    </a:lnTo>
                    <a:lnTo>
                      <a:pt x="106" y="119"/>
                    </a:lnTo>
                    <a:lnTo>
                      <a:pt x="112" y="128"/>
                    </a:lnTo>
                    <a:lnTo>
                      <a:pt x="117" y="138"/>
                    </a:lnTo>
                    <a:lnTo>
                      <a:pt x="120" y="150"/>
                    </a:lnTo>
                    <a:lnTo>
                      <a:pt x="122" y="162"/>
                    </a:lnTo>
                    <a:lnTo>
                      <a:pt x="124" y="174"/>
                    </a:lnTo>
                    <a:lnTo>
                      <a:pt x="127" y="187"/>
                    </a:lnTo>
                    <a:lnTo>
                      <a:pt x="132" y="197"/>
                    </a:lnTo>
                    <a:lnTo>
                      <a:pt x="135" y="219"/>
                    </a:lnTo>
                    <a:lnTo>
                      <a:pt x="137" y="240"/>
                    </a:lnTo>
                    <a:lnTo>
                      <a:pt x="134" y="258"/>
                    </a:lnTo>
                    <a:lnTo>
                      <a:pt x="120" y="276"/>
                    </a:lnTo>
                    <a:close/>
                  </a:path>
                </a:pathLst>
              </a:custGeom>
              <a:solidFill>
                <a:srgbClr val="7F0000"/>
              </a:solidFill>
              <a:ln w="9525">
                <a:noFill/>
                <a:round/>
                <a:headEnd/>
                <a:tailEnd/>
              </a:ln>
            </p:spPr>
            <p:txBody>
              <a:bodyPr/>
              <a:lstStyle/>
              <a:p>
                <a:endParaRPr lang="en-US" dirty="0"/>
              </a:p>
            </p:txBody>
          </p:sp>
          <p:sp>
            <p:nvSpPr>
              <p:cNvPr id="17423" name="Freeform 15"/>
              <p:cNvSpPr>
                <a:spLocks/>
              </p:cNvSpPr>
              <p:nvPr/>
            </p:nvSpPr>
            <p:spPr bwMode="auto">
              <a:xfrm>
                <a:off x="4043" y="2561"/>
                <a:ext cx="62" cy="407"/>
              </a:xfrm>
              <a:custGeom>
                <a:avLst/>
                <a:gdLst/>
                <a:ahLst/>
                <a:cxnLst>
                  <a:cxn ang="0">
                    <a:pos x="116" y="463"/>
                  </a:cxn>
                  <a:cxn ang="0">
                    <a:pos x="108" y="502"/>
                  </a:cxn>
                  <a:cxn ang="0">
                    <a:pos x="107" y="546"/>
                  </a:cxn>
                  <a:cxn ang="0">
                    <a:pos x="100" y="571"/>
                  </a:cxn>
                  <a:cxn ang="0">
                    <a:pos x="89" y="620"/>
                  </a:cxn>
                  <a:cxn ang="0">
                    <a:pos x="79" y="671"/>
                  </a:cxn>
                  <a:cxn ang="0">
                    <a:pos x="70" y="721"/>
                  </a:cxn>
                  <a:cxn ang="0">
                    <a:pos x="62" y="761"/>
                  </a:cxn>
                  <a:cxn ang="0">
                    <a:pos x="51" y="794"/>
                  </a:cxn>
                  <a:cxn ang="0">
                    <a:pos x="45" y="814"/>
                  </a:cxn>
                  <a:cxn ang="0">
                    <a:pos x="35" y="808"/>
                  </a:cxn>
                  <a:cxn ang="0">
                    <a:pos x="20" y="790"/>
                  </a:cxn>
                  <a:cxn ang="0">
                    <a:pos x="9" y="755"/>
                  </a:cxn>
                  <a:cxn ang="0">
                    <a:pos x="8" y="716"/>
                  </a:cxn>
                  <a:cxn ang="0">
                    <a:pos x="7" y="676"/>
                  </a:cxn>
                  <a:cxn ang="0">
                    <a:pos x="8" y="558"/>
                  </a:cxn>
                  <a:cxn ang="0">
                    <a:pos x="22" y="353"/>
                  </a:cxn>
                  <a:cxn ang="0">
                    <a:pos x="39" y="342"/>
                  </a:cxn>
                  <a:cxn ang="0">
                    <a:pos x="26" y="518"/>
                  </a:cxn>
                  <a:cxn ang="0">
                    <a:pos x="20" y="609"/>
                  </a:cxn>
                  <a:cxn ang="0">
                    <a:pos x="34" y="603"/>
                  </a:cxn>
                  <a:cxn ang="0">
                    <a:pos x="47" y="593"/>
                  </a:cxn>
                  <a:cxn ang="0">
                    <a:pos x="55" y="579"/>
                  </a:cxn>
                  <a:cxn ang="0">
                    <a:pos x="60" y="564"/>
                  </a:cxn>
                  <a:cxn ang="0">
                    <a:pos x="62" y="581"/>
                  </a:cxn>
                  <a:cxn ang="0">
                    <a:pos x="56" y="617"/>
                  </a:cxn>
                  <a:cxn ang="0">
                    <a:pos x="55" y="642"/>
                  </a:cxn>
                  <a:cxn ang="0">
                    <a:pos x="42" y="706"/>
                  </a:cxn>
                  <a:cxn ang="0">
                    <a:pos x="36" y="767"/>
                  </a:cxn>
                  <a:cxn ang="0">
                    <a:pos x="32" y="774"/>
                  </a:cxn>
                  <a:cxn ang="0">
                    <a:pos x="32" y="780"/>
                  </a:cxn>
                  <a:cxn ang="0">
                    <a:pos x="39" y="785"/>
                  </a:cxn>
                  <a:cxn ang="0">
                    <a:pos x="46" y="785"/>
                  </a:cxn>
                  <a:cxn ang="0">
                    <a:pos x="70" y="636"/>
                  </a:cxn>
                  <a:cxn ang="0">
                    <a:pos x="81" y="491"/>
                  </a:cxn>
                  <a:cxn ang="0">
                    <a:pos x="86" y="346"/>
                  </a:cxn>
                  <a:cxn ang="0">
                    <a:pos x="87" y="198"/>
                  </a:cxn>
                  <a:cxn ang="0">
                    <a:pos x="85" y="184"/>
                  </a:cxn>
                  <a:cxn ang="0">
                    <a:pos x="79" y="171"/>
                  </a:cxn>
                  <a:cxn ang="0">
                    <a:pos x="86" y="106"/>
                  </a:cxn>
                  <a:cxn ang="0">
                    <a:pos x="62" y="43"/>
                  </a:cxn>
                  <a:cxn ang="0">
                    <a:pos x="49" y="31"/>
                  </a:cxn>
                  <a:cxn ang="0">
                    <a:pos x="35" y="25"/>
                  </a:cxn>
                  <a:cxn ang="0">
                    <a:pos x="20" y="25"/>
                  </a:cxn>
                  <a:cxn ang="0">
                    <a:pos x="5" y="27"/>
                  </a:cxn>
                  <a:cxn ang="0">
                    <a:pos x="3" y="26"/>
                  </a:cxn>
                  <a:cxn ang="0">
                    <a:pos x="12" y="17"/>
                  </a:cxn>
                  <a:cxn ang="0">
                    <a:pos x="23" y="8"/>
                  </a:cxn>
                  <a:cxn ang="0">
                    <a:pos x="34" y="2"/>
                  </a:cxn>
                  <a:cxn ang="0">
                    <a:pos x="55" y="1"/>
                  </a:cxn>
                  <a:cxn ang="0">
                    <a:pos x="74" y="16"/>
                  </a:cxn>
                  <a:cxn ang="0">
                    <a:pos x="87" y="40"/>
                  </a:cxn>
                  <a:cxn ang="0">
                    <a:pos x="96" y="68"/>
                  </a:cxn>
                  <a:cxn ang="0">
                    <a:pos x="114" y="143"/>
                  </a:cxn>
                  <a:cxn ang="0">
                    <a:pos x="121" y="263"/>
                  </a:cxn>
                  <a:cxn ang="0">
                    <a:pos x="122" y="359"/>
                  </a:cxn>
                  <a:cxn ang="0">
                    <a:pos x="121" y="427"/>
                  </a:cxn>
                </a:cxnLst>
                <a:rect l="0" t="0" r="r" b="b"/>
                <a:pathLst>
                  <a:path w="124" h="814">
                    <a:moveTo>
                      <a:pt x="111" y="458"/>
                    </a:moveTo>
                    <a:lnTo>
                      <a:pt x="116" y="463"/>
                    </a:lnTo>
                    <a:lnTo>
                      <a:pt x="113" y="482"/>
                    </a:lnTo>
                    <a:lnTo>
                      <a:pt x="108" y="502"/>
                    </a:lnTo>
                    <a:lnTo>
                      <a:pt x="106" y="524"/>
                    </a:lnTo>
                    <a:lnTo>
                      <a:pt x="107" y="546"/>
                    </a:lnTo>
                    <a:lnTo>
                      <a:pt x="104" y="546"/>
                    </a:lnTo>
                    <a:lnTo>
                      <a:pt x="100" y="571"/>
                    </a:lnTo>
                    <a:lnTo>
                      <a:pt x="95" y="596"/>
                    </a:lnTo>
                    <a:lnTo>
                      <a:pt x="89" y="620"/>
                    </a:lnTo>
                    <a:lnTo>
                      <a:pt x="84" y="646"/>
                    </a:lnTo>
                    <a:lnTo>
                      <a:pt x="79" y="671"/>
                    </a:lnTo>
                    <a:lnTo>
                      <a:pt x="74" y="695"/>
                    </a:lnTo>
                    <a:lnTo>
                      <a:pt x="70" y="721"/>
                    </a:lnTo>
                    <a:lnTo>
                      <a:pt x="66" y="746"/>
                    </a:lnTo>
                    <a:lnTo>
                      <a:pt x="62" y="761"/>
                    </a:lnTo>
                    <a:lnTo>
                      <a:pt x="56" y="777"/>
                    </a:lnTo>
                    <a:lnTo>
                      <a:pt x="51" y="794"/>
                    </a:lnTo>
                    <a:lnTo>
                      <a:pt x="50" y="812"/>
                    </a:lnTo>
                    <a:lnTo>
                      <a:pt x="45" y="814"/>
                    </a:lnTo>
                    <a:lnTo>
                      <a:pt x="40" y="812"/>
                    </a:lnTo>
                    <a:lnTo>
                      <a:pt x="35" y="808"/>
                    </a:lnTo>
                    <a:lnTo>
                      <a:pt x="31" y="806"/>
                    </a:lnTo>
                    <a:lnTo>
                      <a:pt x="20" y="790"/>
                    </a:lnTo>
                    <a:lnTo>
                      <a:pt x="13" y="772"/>
                    </a:lnTo>
                    <a:lnTo>
                      <a:pt x="9" y="755"/>
                    </a:lnTo>
                    <a:lnTo>
                      <a:pt x="8" y="736"/>
                    </a:lnTo>
                    <a:lnTo>
                      <a:pt x="8" y="716"/>
                    </a:lnTo>
                    <a:lnTo>
                      <a:pt x="8" y="696"/>
                    </a:lnTo>
                    <a:lnTo>
                      <a:pt x="7" y="676"/>
                    </a:lnTo>
                    <a:lnTo>
                      <a:pt x="5" y="656"/>
                    </a:lnTo>
                    <a:lnTo>
                      <a:pt x="8" y="558"/>
                    </a:lnTo>
                    <a:lnTo>
                      <a:pt x="13" y="456"/>
                    </a:lnTo>
                    <a:lnTo>
                      <a:pt x="22" y="353"/>
                    </a:lnTo>
                    <a:lnTo>
                      <a:pt x="34" y="254"/>
                    </a:lnTo>
                    <a:lnTo>
                      <a:pt x="39" y="342"/>
                    </a:lnTo>
                    <a:lnTo>
                      <a:pt x="35" y="430"/>
                    </a:lnTo>
                    <a:lnTo>
                      <a:pt x="26" y="518"/>
                    </a:lnTo>
                    <a:lnTo>
                      <a:pt x="16" y="602"/>
                    </a:lnTo>
                    <a:lnTo>
                      <a:pt x="20" y="609"/>
                    </a:lnTo>
                    <a:lnTo>
                      <a:pt x="28" y="607"/>
                    </a:lnTo>
                    <a:lnTo>
                      <a:pt x="34" y="603"/>
                    </a:lnTo>
                    <a:lnTo>
                      <a:pt x="41" y="598"/>
                    </a:lnTo>
                    <a:lnTo>
                      <a:pt x="47" y="593"/>
                    </a:lnTo>
                    <a:lnTo>
                      <a:pt x="51" y="586"/>
                    </a:lnTo>
                    <a:lnTo>
                      <a:pt x="55" y="579"/>
                    </a:lnTo>
                    <a:lnTo>
                      <a:pt x="57" y="572"/>
                    </a:lnTo>
                    <a:lnTo>
                      <a:pt x="60" y="564"/>
                    </a:lnTo>
                    <a:lnTo>
                      <a:pt x="64" y="564"/>
                    </a:lnTo>
                    <a:lnTo>
                      <a:pt x="62" y="581"/>
                    </a:lnTo>
                    <a:lnTo>
                      <a:pt x="60" y="598"/>
                    </a:lnTo>
                    <a:lnTo>
                      <a:pt x="56" y="617"/>
                    </a:lnTo>
                    <a:lnTo>
                      <a:pt x="50" y="633"/>
                    </a:lnTo>
                    <a:lnTo>
                      <a:pt x="55" y="642"/>
                    </a:lnTo>
                    <a:lnTo>
                      <a:pt x="48" y="673"/>
                    </a:lnTo>
                    <a:lnTo>
                      <a:pt x="42" y="706"/>
                    </a:lnTo>
                    <a:lnTo>
                      <a:pt x="38" y="737"/>
                    </a:lnTo>
                    <a:lnTo>
                      <a:pt x="36" y="767"/>
                    </a:lnTo>
                    <a:lnTo>
                      <a:pt x="33" y="770"/>
                    </a:lnTo>
                    <a:lnTo>
                      <a:pt x="32" y="774"/>
                    </a:lnTo>
                    <a:lnTo>
                      <a:pt x="32" y="777"/>
                    </a:lnTo>
                    <a:lnTo>
                      <a:pt x="32" y="780"/>
                    </a:lnTo>
                    <a:lnTo>
                      <a:pt x="35" y="784"/>
                    </a:lnTo>
                    <a:lnTo>
                      <a:pt x="39" y="785"/>
                    </a:lnTo>
                    <a:lnTo>
                      <a:pt x="42" y="785"/>
                    </a:lnTo>
                    <a:lnTo>
                      <a:pt x="46" y="785"/>
                    </a:lnTo>
                    <a:lnTo>
                      <a:pt x="60" y="710"/>
                    </a:lnTo>
                    <a:lnTo>
                      <a:pt x="70" y="636"/>
                    </a:lnTo>
                    <a:lnTo>
                      <a:pt x="77" y="564"/>
                    </a:lnTo>
                    <a:lnTo>
                      <a:pt x="81" y="491"/>
                    </a:lnTo>
                    <a:lnTo>
                      <a:pt x="84" y="419"/>
                    </a:lnTo>
                    <a:lnTo>
                      <a:pt x="86" y="346"/>
                    </a:lnTo>
                    <a:lnTo>
                      <a:pt x="86" y="273"/>
                    </a:lnTo>
                    <a:lnTo>
                      <a:pt x="87" y="198"/>
                    </a:lnTo>
                    <a:lnTo>
                      <a:pt x="87" y="192"/>
                    </a:lnTo>
                    <a:lnTo>
                      <a:pt x="85" y="184"/>
                    </a:lnTo>
                    <a:lnTo>
                      <a:pt x="83" y="177"/>
                    </a:lnTo>
                    <a:lnTo>
                      <a:pt x="79" y="171"/>
                    </a:lnTo>
                    <a:lnTo>
                      <a:pt x="86" y="139"/>
                    </a:lnTo>
                    <a:lnTo>
                      <a:pt x="86" y="106"/>
                    </a:lnTo>
                    <a:lnTo>
                      <a:pt x="79" y="72"/>
                    </a:lnTo>
                    <a:lnTo>
                      <a:pt x="62" y="43"/>
                    </a:lnTo>
                    <a:lnTo>
                      <a:pt x="56" y="37"/>
                    </a:lnTo>
                    <a:lnTo>
                      <a:pt x="49" y="31"/>
                    </a:lnTo>
                    <a:lnTo>
                      <a:pt x="42" y="27"/>
                    </a:lnTo>
                    <a:lnTo>
                      <a:pt x="35" y="25"/>
                    </a:lnTo>
                    <a:lnTo>
                      <a:pt x="28" y="25"/>
                    </a:lnTo>
                    <a:lnTo>
                      <a:pt x="20" y="25"/>
                    </a:lnTo>
                    <a:lnTo>
                      <a:pt x="12" y="26"/>
                    </a:lnTo>
                    <a:lnTo>
                      <a:pt x="5" y="27"/>
                    </a:lnTo>
                    <a:lnTo>
                      <a:pt x="0" y="32"/>
                    </a:lnTo>
                    <a:lnTo>
                      <a:pt x="3" y="26"/>
                    </a:lnTo>
                    <a:lnTo>
                      <a:pt x="8" y="22"/>
                    </a:lnTo>
                    <a:lnTo>
                      <a:pt x="12" y="17"/>
                    </a:lnTo>
                    <a:lnTo>
                      <a:pt x="17" y="12"/>
                    </a:lnTo>
                    <a:lnTo>
                      <a:pt x="23" y="8"/>
                    </a:lnTo>
                    <a:lnTo>
                      <a:pt x="28" y="4"/>
                    </a:lnTo>
                    <a:lnTo>
                      <a:pt x="34" y="2"/>
                    </a:lnTo>
                    <a:lnTo>
                      <a:pt x="41" y="0"/>
                    </a:lnTo>
                    <a:lnTo>
                      <a:pt x="55" y="1"/>
                    </a:lnTo>
                    <a:lnTo>
                      <a:pt x="66" y="7"/>
                    </a:lnTo>
                    <a:lnTo>
                      <a:pt x="74" y="16"/>
                    </a:lnTo>
                    <a:lnTo>
                      <a:pt x="81" y="27"/>
                    </a:lnTo>
                    <a:lnTo>
                      <a:pt x="87" y="40"/>
                    </a:lnTo>
                    <a:lnTo>
                      <a:pt x="92" y="54"/>
                    </a:lnTo>
                    <a:lnTo>
                      <a:pt x="96" y="68"/>
                    </a:lnTo>
                    <a:lnTo>
                      <a:pt x="102" y="79"/>
                    </a:lnTo>
                    <a:lnTo>
                      <a:pt x="114" y="143"/>
                    </a:lnTo>
                    <a:lnTo>
                      <a:pt x="118" y="202"/>
                    </a:lnTo>
                    <a:lnTo>
                      <a:pt x="121" y="263"/>
                    </a:lnTo>
                    <a:lnTo>
                      <a:pt x="124" y="327"/>
                    </a:lnTo>
                    <a:lnTo>
                      <a:pt x="122" y="359"/>
                    </a:lnTo>
                    <a:lnTo>
                      <a:pt x="123" y="394"/>
                    </a:lnTo>
                    <a:lnTo>
                      <a:pt x="121" y="427"/>
                    </a:lnTo>
                    <a:lnTo>
                      <a:pt x="111" y="458"/>
                    </a:lnTo>
                    <a:close/>
                  </a:path>
                </a:pathLst>
              </a:custGeom>
              <a:solidFill>
                <a:srgbClr val="00FF68"/>
              </a:solidFill>
              <a:ln w="9525">
                <a:noFill/>
                <a:round/>
                <a:headEnd/>
                <a:tailEnd/>
              </a:ln>
            </p:spPr>
            <p:txBody>
              <a:bodyPr/>
              <a:lstStyle/>
              <a:p>
                <a:endParaRPr lang="en-US" dirty="0"/>
              </a:p>
            </p:txBody>
          </p:sp>
          <p:sp>
            <p:nvSpPr>
              <p:cNvPr id="17424" name="Freeform 16"/>
              <p:cNvSpPr>
                <a:spLocks/>
              </p:cNvSpPr>
              <p:nvPr/>
            </p:nvSpPr>
            <p:spPr bwMode="auto">
              <a:xfrm>
                <a:off x="3244" y="2430"/>
                <a:ext cx="858" cy="988"/>
              </a:xfrm>
              <a:custGeom>
                <a:avLst/>
                <a:gdLst/>
                <a:ahLst/>
                <a:cxnLst>
                  <a:cxn ang="0">
                    <a:pos x="1671" y="250"/>
                  </a:cxn>
                  <a:cxn ang="0">
                    <a:pos x="1580" y="287"/>
                  </a:cxn>
                  <a:cxn ang="0">
                    <a:pos x="1405" y="562"/>
                  </a:cxn>
                  <a:cxn ang="0">
                    <a:pos x="1383" y="954"/>
                  </a:cxn>
                  <a:cxn ang="0">
                    <a:pos x="1447" y="1147"/>
                  </a:cxn>
                  <a:cxn ang="0">
                    <a:pos x="1495" y="1246"/>
                  </a:cxn>
                  <a:cxn ang="0">
                    <a:pos x="1585" y="1247"/>
                  </a:cxn>
                  <a:cxn ang="0">
                    <a:pos x="1651" y="1172"/>
                  </a:cxn>
                  <a:cxn ang="0">
                    <a:pos x="1612" y="1276"/>
                  </a:cxn>
                  <a:cxn ang="0">
                    <a:pos x="1631" y="1347"/>
                  </a:cxn>
                  <a:cxn ang="0">
                    <a:pos x="1647" y="1434"/>
                  </a:cxn>
                  <a:cxn ang="0">
                    <a:pos x="1613" y="1517"/>
                  </a:cxn>
                  <a:cxn ang="0">
                    <a:pos x="1495" y="1623"/>
                  </a:cxn>
                  <a:cxn ang="0">
                    <a:pos x="1348" y="1747"/>
                  </a:cxn>
                  <a:cxn ang="0">
                    <a:pos x="1208" y="1879"/>
                  </a:cxn>
                  <a:cxn ang="0">
                    <a:pos x="1097" y="1974"/>
                  </a:cxn>
                  <a:cxn ang="0">
                    <a:pos x="1042" y="1940"/>
                  </a:cxn>
                  <a:cxn ang="0">
                    <a:pos x="894" y="1908"/>
                  </a:cxn>
                  <a:cxn ang="0">
                    <a:pos x="740" y="1879"/>
                  </a:cxn>
                  <a:cxn ang="0">
                    <a:pos x="601" y="1855"/>
                  </a:cxn>
                  <a:cxn ang="0">
                    <a:pos x="461" y="1844"/>
                  </a:cxn>
                  <a:cxn ang="0">
                    <a:pos x="319" y="1828"/>
                  </a:cxn>
                  <a:cxn ang="0">
                    <a:pos x="172" y="1814"/>
                  </a:cxn>
                  <a:cxn ang="0">
                    <a:pos x="44" y="1715"/>
                  </a:cxn>
                  <a:cxn ang="0">
                    <a:pos x="10" y="1296"/>
                  </a:cxn>
                  <a:cxn ang="0">
                    <a:pos x="93" y="1154"/>
                  </a:cxn>
                  <a:cxn ang="0">
                    <a:pos x="184" y="1017"/>
                  </a:cxn>
                  <a:cxn ang="0">
                    <a:pos x="154" y="987"/>
                  </a:cxn>
                  <a:cxn ang="0">
                    <a:pos x="108" y="718"/>
                  </a:cxn>
                  <a:cxn ang="0">
                    <a:pos x="131" y="425"/>
                  </a:cxn>
                  <a:cxn ang="0">
                    <a:pos x="168" y="429"/>
                  </a:cxn>
                  <a:cxn ang="0">
                    <a:pos x="248" y="415"/>
                  </a:cxn>
                  <a:cxn ang="0">
                    <a:pos x="334" y="396"/>
                  </a:cxn>
                  <a:cxn ang="0">
                    <a:pos x="466" y="364"/>
                  </a:cxn>
                  <a:cxn ang="0">
                    <a:pos x="635" y="312"/>
                  </a:cxn>
                  <a:cxn ang="0">
                    <a:pos x="796" y="278"/>
                  </a:cxn>
                  <a:cxn ang="0">
                    <a:pos x="934" y="250"/>
                  </a:cxn>
                  <a:cxn ang="0">
                    <a:pos x="1076" y="234"/>
                  </a:cxn>
                  <a:cxn ang="0">
                    <a:pos x="1105" y="207"/>
                  </a:cxn>
                  <a:cxn ang="0">
                    <a:pos x="1162" y="157"/>
                  </a:cxn>
                  <a:cxn ang="0">
                    <a:pos x="1127" y="103"/>
                  </a:cxn>
                  <a:cxn ang="0">
                    <a:pos x="1034" y="114"/>
                  </a:cxn>
                  <a:cxn ang="0">
                    <a:pos x="886" y="141"/>
                  </a:cxn>
                  <a:cxn ang="0">
                    <a:pos x="741" y="173"/>
                  </a:cxn>
                  <a:cxn ang="0">
                    <a:pos x="184" y="330"/>
                  </a:cxn>
                  <a:cxn ang="0">
                    <a:pos x="124" y="361"/>
                  </a:cxn>
                  <a:cxn ang="0">
                    <a:pos x="129" y="303"/>
                  </a:cxn>
                  <a:cxn ang="0">
                    <a:pos x="234" y="236"/>
                  </a:cxn>
                  <a:cxn ang="0">
                    <a:pos x="394" y="189"/>
                  </a:cxn>
                  <a:cxn ang="0">
                    <a:pos x="559" y="138"/>
                  </a:cxn>
                  <a:cxn ang="0">
                    <a:pos x="725" y="88"/>
                  </a:cxn>
                  <a:cxn ang="0">
                    <a:pos x="893" y="47"/>
                  </a:cxn>
                  <a:cxn ang="0">
                    <a:pos x="1060" y="22"/>
                  </a:cxn>
                  <a:cxn ang="0">
                    <a:pos x="1184" y="5"/>
                  </a:cxn>
                  <a:cxn ang="0">
                    <a:pos x="1307" y="0"/>
                  </a:cxn>
                  <a:cxn ang="0">
                    <a:pos x="1446" y="70"/>
                  </a:cxn>
                  <a:cxn ang="0">
                    <a:pos x="1594" y="134"/>
                  </a:cxn>
                  <a:cxn ang="0">
                    <a:pos x="1677" y="183"/>
                  </a:cxn>
                  <a:cxn ang="0">
                    <a:pos x="1715" y="290"/>
                  </a:cxn>
                </a:cxnLst>
                <a:rect l="0" t="0" r="r" b="b"/>
                <a:pathLst>
                  <a:path w="1715" h="1976">
                    <a:moveTo>
                      <a:pt x="1713" y="321"/>
                    </a:moveTo>
                    <a:lnTo>
                      <a:pt x="1708" y="309"/>
                    </a:lnTo>
                    <a:lnTo>
                      <a:pt x="1703" y="295"/>
                    </a:lnTo>
                    <a:lnTo>
                      <a:pt x="1697" y="282"/>
                    </a:lnTo>
                    <a:lnTo>
                      <a:pt x="1690" y="270"/>
                    </a:lnTo>
                    <a:lnTo>
                      <a:pt x="1682" y="259"/>
                    </a:lnTo>
                    <a:lnTo>
                      <a:pt x="1671" y="250"/>
                    </a:lnTo>
                    <a:lnTo>
                      <a:pt x="1659" y="244"/>
                    </a:lnTo>
                    <a:lnTo>
                      <a:pt x="1643" y="242"/>
                    </a:lnTo>
                    <a:lnTo>
                      <a:pt x="1624" y="243"/>
                    </a:lnTo>
                    <a:lnTo>
                      <a:pt x="1609" y="250"/>
                    </a:lnTo>
                    <a:lnTo>
                      <a:pt x="1598" y="260"/>
                    </a:lnTo>
                    <a:lnTo>
                      <a:pt x="1589" y="273"/>
                    </a:lnTo>
                    <a:lnTo>
                      <a:pt x="1580" y="287"/>
                    </a:lnTo>
                    <a:lnTo>
                      <a:pt x="1572" y="301"/>
                    </a:lnTo>
                    <a:lnTo>
                      <a:pt x="1562" y="312"/>
                    </a:lnTo>
                    <a:lnTo>
                      <a:pt x="1548" y="321"/>
                    </a:lnTo>
                    <a:lnTo>
                      <a:pt x="1500" y="376"/>
                    </a:lnTo>
                    <a:lnTo>
                      <a:pt x="1461" y="434"/>
                    </a:lnTo>
                    <a:lnTo>
                      <a:pt x="1430" y="498"/>
                    </a:lnTo>
                    <a:lnTo>
                      <a:pt x="1405" y="562"/>
                    </a:lnTo>
                    <a:lnTo>
                      <a:pt x="1388" y="630"/>
                    </a:lnTo>
                    <a:lnTo>
                      <a:pt x="1375" y="700"/>
                    </a:lnTo>
                    <a:lnTo>
                      <a:pt x="1370" y="772"/>
                    </a:lnTo>
                    <a:lnTo>
                      <a:pt x="1367" y="844"/>
                    </a:lnTo>
                    <a:lnTo>
                      <a:pt x="1372" y="880"/>
                    </a:lnTo>
                    <a:lnTo>
                      <a:pt x="1378" y="917"/>
                    </a:lnTo>
                    <a:lnTo>
                      <a:pt x="1383" y="954"/>
                    </a:lnTo>
                    <a:lnTo>
                      <a:pt x="1392" y="990"/>
                    </a:lnTo>
                    <a:lnTo>
                      <a:pt x="1400" y="1027"/>
                    </a:lnTo>
                    <a:lnTo>
                      <a:pt x="1411" y="1063"/>
                    </a:lnTo>
                    <a:lnTo>
                      <a:pt x="1425" y="1099"/>
                    </a:lnTo>
                    <a:lnTo>
                      <a:pt x="1442" y="1133"/>
                    </a:lnTo>
                    <a:lnTo>
                      <a:pt x="1442" y="1141"/>
                    </a:lnTo>
                    <a:lnTo>
                      <a:pt x="1447" y="1147"/>
                    </a:lnTo>
                    <a:lnTo>
                      <a:pt x="1456" y="1151"/>
                    </a:lnTo>
                    <a:lnTo>
                      <a:pt x="1464" y="1154"/>
                    </a:lnTo>
                    <a:lnTo>
                      <a:pt x="1471" y="1170"/>
                    </a:lnTo>
                    <a:lnTo>
                      <a:pt x="1477" y="1190"/>
                    </a:lnTo>
                    <a:lnTo>
                      <a:pt x="1481" y="1209"/>
                    </a:lnTo>
                    <a:lnTo>
                      <a:pt x="1487" y="1228"/>
                    </a:lnTo>
                    <a:lnTo>
                      <a:pt x="1495" y="1246"/>
                    </a:lnTo>
                    <a:lnTo>
                      <a:pt x="1506" y="1261"/>
                    </a:lnTo>
                    <a:lnTo>
                      <a:pt x="1521" y="1273"/>
                    </a:lnTo>
                    <a:lnTo>
                      <a:pt x="1541" y="1278"/>
                    </a:lnTo>
                    <a:lnTo>
                      <a:pt x="1554" y="1275"/>
                    </a:lnTo>
                    <a:lnTo>
                      <a:pt x="1566" y="1268"/>
                    </a:lnTo>
                    <a:lnTo>
                      <a:pt x="1576" y="1258"/>
                    </a:lnTo>
                    <a:lnTo>
                      <a:pt x="1585" y="1247"/>
                    </a:lnTo>
                    <a:lnTo>
                      <a:pt x="1594" y="1236"/>
                    </a:lnTo>
                    <a:lnTo>
                      <a:pt x="1604" y="1224"/>
                    </a:lnTo>
                    <a:lnTo>
                      <a:pt x="1614" y="1215"/>
                    </a:lnTo>
                    <a:lnTo>
                      <a:pt x="1624" y="1208"/>
                    </a:lnTo>
                    <a:lnTo>
                      <a:pt x="1635" y="1195"/>
                    </a:lnTo>
                    <a:lnTo>
                      <a:pt x="1644" y="1184"/>
                    </a:lnTo>
                    <a:lnTo>
                      <a:pt x="1651" y="1172"/>
                    </a:lnTo>
                    <a:lnTo>
                      <a:pt x="1652" y="1163"/>
                    </a:lnTo>
                    <a:lnTo>
                      <a:pt x="1652" y="1254"/>
                    </a:lnTo>
                    <a:lnTo>
                      <a:pt x="1642" y="1255"/>
                    </a:lnTo>
                    <a:lnTo>
                      <a:pt x="1633" y="1259"/>
                    </a:lnTo>
                    <a:lnTo>
                      <a:pt x="1625" y="1263"/>
                    </a:lnTo>
                    <a:lnTo>
                      <a:pt x="1617" y="1269"/>
                    </a:lnTo>
                    <a:lnTo>
                      <a:pt x="1612" y="1276"/>
                    </a:lnTo>
                    <a:lnTo>
                      <a:pt x="1606" y="1284"/>
                    </a:lnTo>
                    <a:lnTo>
                      <a:pt x="1601" y="1293"/>
                    </a:lnTo>
                    <a:lnTo>
                      <a:pt x="1597" y="1303"/>
                    </a:lnTo>
                    <a:lnTo>
                      <a:pt x="1602" y="1314"/>
                    </a:lnTo>
                    <a:lnTo>
                      <a:pt x="1610" y="1326"/>
                    </a:lnTo>
                    <a:lnTo>
                      <a:pt x="1620" y="1336"/>
                    </a:lnTo>
                    <a:lnTo>
                      <a:pt x="1631" y="1347"/>
                    </a:lnTo>
                    <a:lnTo>
                      <a:pt x="1642" y="1358"/>
                    </a:lnTo>
                    <a:lnTo>
                      <a:pt x="1652" y="1369"/>
                    </a:lnTo>
                    <a:lnTo>
                      <a:pt x="1661" y="1382"/>
                    </a:lnTo>
                    <a:lnTo>
                      <a:pt x="1668" y="1396"/>
                    </a:lnTo>
                    <a:lnTo>
                      <a:pt x="1660" y="1407"/>
                    </a:lnTo>
                    <a:lnTo>
                      <a:pt x="1653" y="1420"/>
                    </a:lnTo>
                    <a:lnTo>
                      <a:pt x="1647" y="1434"/>
                    </a:lnTo>
                    <a:lnTo>
                      <a:pt x="1644" y="1448"/>
                    </a:lnTo>
                    <a:lnTo>
                      <a:pt x="1640" y="1463"/>
                    </a:lnTo>
                    <a:lnTo>
                      <a:pt x="1636" y="1476"/>
                    </a:lnTo>
                    <a:lnTo>
                      <a:pt x="1632" y="1490"/>
                    </a:lnTo>
                    <a:lnTo>
                      <a:pt x="1628" y="1503"/>
                    </a:lnTo>
                    <a:lnTo>
                      <a:pt x="1620" y="1509"/>
                    </a:lnTo>
                    <a:lnTo>
                      <a:pt x="1613" y="1517"/>
                    </a:lnTo>
                    <a:lnTo>
                      <a:pt x="1606" y="1526"/>
                    </a:lnTo>
                    <a:lnTo>
                      <a:pt x="1600" y="1534"/>
                    </a:lnTo>
                    <a:lnTo>
                      <a:pt x="1579" y="1552"/>
                    </a:lnTo>
                    <a:lnTo>
                      <a:pt x="1559" y="1570"/>
                    </a:lnTo>
                    <a:lnTo>
                      <a:pt x="1538" y="1588"/>
                    </a:lnTo>
                    <a:lnTo>
                      <a:pt x="1517" y="1605"/>
                    </a:lnTo>
                    <a:lnTo>
                      <a:pt x="1495" y="1623"/>
                    </a:lnTo>
                    <a:lnTo>
                      <a:pt x="1475" y="1640"/>
                    </a:lnTo>
                    <a:lnTo>
                      <a:pt x="1454" y="1658"/>
                    </a:lnTo>
                    <a:lnTo>
                      <a:pt x="1433" y="1676"/>
                    </a:lnTo>
                    <a:lnTo>
                      <a:pt x="1411" y="1693"/>
                    </a:lnTo>
                    <a:lnTo>
                      <a:pt x="1390" y="1711"/>
                    </a:lnTo>
                    <a:lnTo>
                      <a:pt x="1370" y="1729"/>
                    </a:lnTo>
                    <a:lnTo>
                      <a:pt x="1348" y="1747"/>
                    </a:lnTo>
                    <a:lnTo>
                      <a:pt x="1327" y="1765"/>
                    </a:lnTo>
                    <a:lnTo>
                      <a:pt x="1306" y="1783"/>
                    </a:lnTo>
                    <a:lnTo>
                      <a:pt x="1284" y="1802"/>
                    </a:lnTo>
                    <a:lnTo>
                      <a:pt x="1264" y="1821"/>
                    </a:lnTo>
                    <a:lnTo>
                      <a:pt x="1244" y="1839"/>
                    </a:lnTo>
                    <a:lnTo>
                      <a:pt x="1226" y="1859"/>
                    </a:lnTo>
                    <a:lnTo>
                      <a:pt x="1208" y="1879"/>
                    </a:lnTo>
                    <a:lnTo>
                      <a:pt x="1190" y="1900"/>
                    </a:lnTo>
                    <a:lnTo>
                      <a:pt x="1173" y="1920"/>
                    </a:lnTo>
                    <a:lnTo>
                      <a:pt x="1154" y="1939"/>
                    </a:lnTo>
                    <a:lnTo>
                      <a:pt x="1135" y="1958"/>
                    </a:lnTo>
                    <a:lnTo>
                      <a:pt x="1115" y="1974"/>
                    </a:lnTo>
                    <a:lnTo>
                      <a:pt x="1105" y="1976"/>
                    </a:lnTo>
                    <a:lnTo>
                      <a:pt x="1097" y="1974"/>
                    </a:lnTo>
                    <a:lnTo>
                      <a:pt x="1091" y="1969"/>
                    </a:lnTo>
                    <a:lnTo>
                      <a:pt x="1087" y="1963"/>
                    </a:lnTo>
                    <a:lnTo>
                      <a:pt x="1083" y="1957"/>
                    </a:lnTo>
                    <a:lnTo>
                      <a:pt x="1078" y="1950"/>
                    </a:lnTo>
                    <a:lnTo>
                      <a:pt x="1072" y="1945"/>
                    </a:lnTo>
                    <a:lnTo>
                      <a:pt x="1063" y="1944"/>
                    </a:lnTo>
                    <a:lnTo>
                      <a:pt x="1042" y="1940"/>
                    </a:lnTo>
                    <a:lnTo>
                      <a:pt x="1021" y="1937"/>
                    </a:lnTo>
                    <a:lnTo>
                      <a:pt x="1000" y="1934"/>
                    </a:lnTo>
                    <a:lnTo>
                      <a:pt x="979" y="1929"/>
                    </a:lnTo>
                    <a:lnTo>
                      <a:pt x="957" y="1923"/>
                    </a:lnTo>
                    <a:lnTo>
                      <a:pt x="937" y="1919"/>
                    </a:lnTo>
                    <a:lnTo>
                      <a:pt x="915" y="1914"/>
                    </a:lnTo>
                    <a:lnTo>
                      <a:pt x="894" y="1908"/>
                    </a:lnTo>
                    <a:lnTo>
                      <a:pt x="872" y="1904"/>
                    </a:lnTo>
                    <a:lnTo>
                      <a:pt x="850" y="1898"/>
                    </a:lnTo>
                    <a:lnTo>
                      <a:pt x="828" y="1893"/>
                    </a:lnTo>
                    <a:lnTo>
                      <a:pt x="806" y="1890"/>
                    </a:lnTo>
                    <a:lnTo>
                      <a:pt x="784" y="1885"/>
                    </a:lnTo>
                    <a:lnTo>
                      <a:pt x="761" y="1882"/>
                    </a:lnTo>
                    <a:lnTo>
                      <a:pt x="740" y="1879"/>
                    </a:lnTo>
                    <a:lnTo>
                      <a:pt x="716" y="1877"/>
                    </a:lnTo>
                    <a:lnTo>
                      <a:pt x="698" y="1871"/>
                    </a:lnTo>
                    <a:lnTo>
                      <a:pt x="678" y="1867"/>
                    </a:lnTo>
                    <a:lnTo>
                      <a:pt x="660" y="1863"/>
                    </a:lnTo>
                    <a:lnTo>
                      <a:pt x="640" y="1860"/>
                    </a:lnTo>
                    <a:lnTo>
                      <a:pt x="621" y="1858"/>
                    </a:lnTo>
                    <a:lnTo>
                      <a:pt x="601" y="1855"/>
                    </a:lnTo>
                    <a:lnTo>
                      <a:pt x="581" y="1854"/>
                    </a:lnTo>
                    <a:lnTo>
                      <a:pt x="561" y="1852"/>
                    </a:lnTo>
                    <a:lnTo>
                      <a:pt x="541" y="1851"/>
                    </a:lnTo>
                    <a:lnTo>
                      <a:pt x="521" y="1848"/>
                    </a:lnTo>
                    <a:lnTo>
                      <a:pt x="501" y="1847"/>
                    </a:lnTo>
                    <a:lnTo>
                      <a:pt x="481" y="1846"/>
                    </a:lnTo>
                    <a:lnTo>
                      <a:pt x="461" y="1844"/>
                    </a:lnTo>
                    <a:lnTo>
                      <a:pt x="441" y="1841"/>
                    </a:lnTo>
                    <a:lnTo>
                      <a:pt x="422" y="1838"/>
                    </a:lnTo>
                    <a:lnTo>
                      <a:pt x="402" y="1834"/>
                    </a:lnTo>
                    <a:lnTo>
                      <a:pt x="381" y="1833"/>
                    </a:lnTo>
                    <a:lnTo>
                      <a:pt x="361" y="1831"/>
                    </a:lnTo>
                    <a:lnTo>
                      <a:pt x="340" y="1830"/>
                    </a:lnTo>
                    <a:lnTo>
                      <a:pt x="319" y="1828"/>
                    </a:lnTo>
                    <a:lnTo>
                      <a:pt x="298" y="1825"/>
                    </a:lnTo>
                    <a:lnTo>
                      <a:pt x="278" y="1823"/>
                    </a:lnTo>
                    <a:lnTo>
                      <a:pt x="256" y="1821"/>
                    </a:lnTo>
                    <a:lnTo>
                      <a:pt x="235" y="1818"/>
                    </a:lnTo>
                    <a:lnTo>
                      <a:pt x="214" y="1816"/>
                    </a:lnTo>
                    <a:lnTo>
                      <a:pt x="192" y="1815"/>
                    </a:lnTo>
                    <a:lnTo>
                      <a:pt x="172" y="1814"/>
                    </a:lnTo>
                    <a:lnTo>
                      <a:pt x="150" y="1813"/>
                    </a:lnTo>
                    <a:lnTo>
                      <a:pt x="128" y="1811"/>
                    </a:lnTo>
                    <a:lnTo>
                      <a:pt x="106" y="1811"/>
                    </a:lnTo>
                    <a:lnTo>
                      <a:pt x="83" y="1813"/>
                    </a:lnTo>
                    <a:lnTo>
                      <a:pt x="60" y="1814"/>
                    </a:lnTo>
                    <a:lnTo>
                      <a:pt x="52" y="1764"/>
                    </a:lnTo>
                    <a:lnTo>
                      <a:pt x="44" y="1715"/>
                    </a:lnTo>
                    <a:lnTo>
                      <a:pt x="36" y="1666"/>
                    </a:lnTo>
                    <a:lnTo>
                      <a:pt x="28" y="1617"/>
                    </a:lnTo>
                    <a:lnTo>
                      <a:pt x="17" y="1541"/>
                    </a:lnTo>
                    <a:lnTo>
                      <a:pt x="9" y="1466"/>
                    </a:lnTo>
                    <a:lnTo>
                      <a:pt x="2" y="1392"/>
                    </a:lnTo>
                    <a:lnTo>
                      <a:pt x="0" y="1316"/>
                    </a:lnTo>
                    <a:lnTo>
                      <a:pt x="10" y="1296"/>
                    </a:lnTo>
                    <a:lnTo>
                      <a:pt x="21" y="1275"/>
                    </a:lnTo>
                    <a:lnTo>
                      <a:pt x="32" y="1254"/>
                    </a:lnTo>
                    <a:lnTo>
                      <a:pt x="44" y="1235"/>
                    </a:lnTo>
                    <a:lnTo>
                      <a:pt x="55" y="1214"/>
                    </a:lnTo>
                    <a:lnTo>
                      <a:pt x="68" y="1194"/>
                    </a:lnTo>
                    <a:lnTo>
                      <a:pt x="81" y="1174"/>
                    </a:lnTo>
                    <a:lnTo>
                      <a:pt x="93" y="1154"/>
                    </a:lnTo>
                    <a:lnTo>
                      <a:pt x="106" y="1134"/>
                    </a:lnTo>
                    <a:lnTo>
                      <a:pt x="120" y="1114"/>
                    </a:lnTo>
                    <a:lnTo>
                      <a:pt x="132" y="1094"/>
                    </a:lnTo>
                    <a:lnTo>
                      <a:pt x="145" y="1075"/>
                    </a:lnTo>
                    <a:lnTo>
                      <a:pt x="159" y="1055"/>
                    </a:lnTo>
                    <a:lnTo>
                      <a:pt x="172" y="1037"/>
                    </a:lnTo>
                    <a:lnTo>
                      <a:pt x="184" y="1017"/>
                    </a:lnTo>
                    <a:lnTo>
                      <a:pt x="197" y="997"/>
                    </a:lnTo>
                    <a:lnTo>
                      <a:pt x="190" y="989"/>
                    </a:lnTo>
                    <a:lnTo>
                      <a:pt x="181" y="989"/>
                    </a:lnTo>
                    <a:lnTo>
                      <a:pt x="170" y="995"/>
                    </a:lnTo>
                    <a:lnTo>
                      <a:pt x="164" y="1003"/>
                    </a:lnTo>
                    <a:lnTo>
                      <a:pt x="158" y="995"/>
                    </a:lnTo>
                    <a:lnTo>
                      <a:pt x="154" y="987"/>
                    </a:lnTo>
                    <a:lnTo>
                      <a:pt x="153" y="978"/>
                    </a:lnTo>
                    <a:lnTo>
                      <a:pt x="152" y="969"/>
                    </a:lnTo>
                    <a:lnTo>
                      <a:pt x="140" y="934"/>
                    </a:lnTo>
                    <a:lnTo>
                      <a:pt x="135" y="897"/>
                    </a:lnTo>
                    <a:lnTo>
                      <a:pt x="130" y="860"/>
                    </a:lnTo>
                    <a:lnTo>
                      <a:pt x="123" y="827"/>
                    </a:lnTo>
                    <a:lnTo>
                      <a:pt x="108" y="718"/>
                    </a:lnTo>
                    <a:lnTo>
                      <a:pt x="101" y="607"/>
                    </a:lnTo>
                    <a:lnTo>
                      <a:pt x="102" y="498"/>
                    </a:lnTo>
                    <a:lnTo>
                      <a:pt x="112" y="385"/>
                    </a:lnTo>
                    <a:lnTo>
                      <a:pt x="113" y="394"/>
                    </a:lnTo>
                    <a:lnTo>
                      <a:pt x="115" y="407"/>
                    </a:lnTo>
                    <a:lnTo>
                      <a:pt x="120" y="418"/>
                    </a:lnTo>
                    <a:lnTo>
                      <a:pt x="131" y="425"/>
                    </a:lnTo>
                    <a:lnTo>
                      <a:pt x="137" y="426"/>
                    </a:lnTo>
                    <a:lnTo>
                      <a:pt x="142" y="426"/>
                    </a:lnTo>
                    <a:lnTo>
                      <a:pt x="147" y="425"/>
                    </a:lnTo>
                    <a:lnTo>
                      <a:pt x="152" y="425"/>
                    </a:lnTo>
                    <a:lnTo>
                      <a:pt x="158" y="425"/>
                    </a:lnTo>
                    <a:lnTo>
                      <a:pt x="162" y="426"/>
                    </a:lnTo>
                    <a:lnTo>
                      <a:pt x="168" y="429"/>
                    </a:lnTo>
                    <a:lnTo>
                      <a:pt x="173" y="432"/>
                    </a:lnTo>
                    <a:lnTo>
                      <a:pt x="185" y="429"/>
                    </a:lnTo>
                    <a:lnTo>
                      <a:pt x="197" y="425"/>
                    </a:lnTo>
                    <a:lnTo>
                      <a:pt x="210" y="423"/>
                    </a:lnTo>
                    <a:lnTo>
                      <a:pt x="222" y="419"/>
                    </a:lnTo>
                    <a:lnTo>
                      <a:pt x="235" y="417"/>
                    </a:lnTo>
                    <a:lnTo>
                      <a:pt x="248" y="415"/>
                    </a:lnTo>
                    <a:lnTo>
                      <a:pt x="260" y="412"/>
                    </a:lnTo>
                    <a:lnTo>
                      <a:pt x="273" y="409"/>
                    </a:lnTo>
                    <a:lnTo>
                      <a:pt x="286" y="407"/>
                    </a:lnTo>
                    <a:lnTo>
                      <a:pt x="298" y="404"/>
                    </a:lnTo>
                    <a:lnTo>
                      <a:pt x="310" y="402"/>
                    </a:lnTo>
                    <a:lnTo>
                      <a:pt x="322" y="400"/>
                    </a:lnTo>
                    <a:lnTo>
                      <a:pt x="334" y="396"/>
                    </a:lnTo>
                    <a:lnTo>
                      <a:pt x="346" y="394"/>
                    </a:lnTo>
                    <a:lnTo>
                      <a:pt x="357" y="391"/>
                    </a:lnTo>
                    <a:lnTo>
                      <a:pt x="369" y="387"/>
                    </a:lnTo>
                    <a:lnTo>
                      <a:pt x="394" y="382"/>
                    </a:lnTo>
                    <a:lnTo>
                      <a:pt x="418" y="377"/>
                    </a:lnTo>
                    <a:lnTo>
                      <a:pt x="442" y="371"/>
                    </a:lnTo>
                    <a:lnTo>
                      <a:pt x="466" y="364"/>
                    </a:lnTo>
                    <a:lnTo>
                      <a:pt x="491" y="357"/>
                    </a:lnTo>
                    <a:lnTo>
                      <a:pt x="515" y="350"/>
                    </a:lnTo>
                    <a:lnTo>
                      <a:pt x="539" y="342"/>
                    </a:lnTo>
                    <a:lnTo>
                      <a:pt x="562" y="334"/>
                    </a:lnTo>
                    <a:lnTo>
                      <a:pt x="586" y="327"/>
                    </a:lnTo>
                    <a:lnTo>
                      <a:pt x="610" y="319"/>
                    </a:lnTo>
                    <a:lnTo>
                      <a:pt x="635" y="312"/>
                    </a:lnTo>
                    <a:lnTo>
                      <a:pt x="659" y="305"/>
                    </a:lnTo>
                    <a:lnTo>
                      <a:pt x="683" y="300"/>
                    </a:lnTo>
                    <a:lnTo>
                      <a:pt x="707" y="295"/>
                    </a:lnTo>
                    <a:lnTo>
                      <a:pt x="733" y="290"/>
                    </a:lnTo>
                    <a:lnTo>
                      <a:pt x="758" y="287"/>
                    </a:lnTo>
                    <a:lnTo>
                      <a:pt x="778" y="282"/>
                    </a:lnTo>
                    <a:lnTo>
                      <a:pt x="796" y="278"/>
                    </a:lnTo>
                    <a:lnTo>
                      <a:pt x="816" y="273"/>
                    </a:lnTo>
                    <a:lnTo>
                      <a:pt x="835" y="268"/>
                    </a:lnTo>
                    <a:lnTo>
                      <a:pt x="855" y="265"/>
                    </a:lnTo>
                    <a:lnTo>
                      <a:pt x="874" y="260"/>
                    </a:lnTo>
                    <a:lnTo>
                      <a:pt x="894" y="257"/>
                    </a:lnTo>
                    <a:lnTo>
                      <a:pt x="913" y="254"/>
                    </a:lnTo>
                    <a:lnTo>
                      <a:pt x="934" y="250"/>
                    </a:lnTo>
                    <a:lnTo>
                      <a:pt x="954" y="247"/>
                    </a:lnTo>
                    <a:lnTo>
                      <a:pt x="973" y="244"/>
                    </a:lnTo>
                    <a:lnTo>
                      <a:pt x="994" y="242"/>
                    </a:lnTo>
                    <a:lnTo>
                      <a:pt x="1015" y="240"/>
                    </a:lnTo>
                    <a:lnTo>
                      <a:pt x="1034" y="237"/>
                    </a:lnTo>
                    <a:lnTo>
                      <a:pt x="1055" y="235"/>
                    </a:lnTo>
                    <a:lnTo>
                      <a:pt x="1076" y="234"/>
                    </a:lnTo>
                    <a:lnTo>
                      <a:pt x="1081" y="239"/>
                    </a:lnTo>
                    <a:lnTo>
                      <a:pt x="1083" y="233"/>
                    </a:lnTo>
                    <a:lnTo>
                      <a:pt x="1089" y="229"/>
                    </a:lnTo>
                    <a:lnTo>
                      <a:pt x="1093" y="226"/>
                    </a:lnTo>
                    <a:lnTo>
                      <a:pt x="1097" y="220"/>
                    </a:lnTo>
                    <a:lnTo>
                      <a:pt x="1092" y="206"/>
                    </a:lnTo>
                    <a:lnTo>
                      <a:pt x="1105" y="207"/>
                    </a:lnTo>
                    <a:lnTo>
                      <a:pt x="1116" y="205"/>
                    </a:lnTo>
                    <a:lnTo>
                      <a:pt x="1127" y="201"/>
                    </a:lnTo>
                    <a:lnTo>
                      <a:pt x="1136" y="194"/>
                    </a:lnTo>
                    <a:lnTo>
                      <a:pt x="1143" y="186"/>
                    </a:lnTo>
                    <a:lnTo>
                      <a:pt x="1150" y="176"/>
                    </a:lnTo>
                    <a:lnTo>
                      <a:pt x="1157" y="167"/>
                    </a:lnTo>
                    <a:lnTo>
                      <a:pt x="1162" y="157"/>
                    </a:lnTo>
                    <a:lnTo>
                      <a:pt x="1163" y="146"/>
                    </a:lnTo>
                    <a:lnTo>
                      <a:pt x="1166" y="134"/>
                    </a:lnTo>
                    <a:lnTo>
                      <a:pt x="1166" y="122"/>
                    </a:lnTo>
                    <a:lnTo>
                      <a:pt x="1157" y="112"/>
                    </a:lnTo>
                    <a:lnTo>
                      <a:pt x="1147" y="106"/>
                    </a:lnTo>
                    <a:lnTo>
                      <a:pt x="1137" y="103"/>
                    </a:lnTo>
                    <a:lnTo>
                      <a:pt x="1127" y="103"/>
                    </a:lnTo>
                    <a:lnTo>
                      <a:pt x="1116" y="103"/>
                    </a:lnTo>
                    <a:lnTo>
                      <a:pt x="1106" y="104"/>
                    </a:lnTo>
                    <a:lnTo>
                      <a:pt x="1095" y="106"/>
                    </a:lnTo>
                    <a:lnTo>
                      <a:pt x="1085" y="107"/>
                    </a:lnTo>
                    <a:lnTo>
                      <a:pt x="1076" y="107"/>
                    </a:lnTo>
                    <a:lnTo>
                      <a:pt x="1055" y="111"/>
                    </a:lnTo>
                    <a:lnTo>
                      <a:pt x="1034" y="114"/>
                    </a:lnTo>
                    <a:lnTo>
                      <a:pt x="1014" y="118"/>
                    </a:lnTo>
                    <a:lnTo>
                      <a:pt x="993" y="121"/>
                    </a:lnTo>
                    <a:lnTo>
                      <a:pt x="971" y="125"/>
                    </a:lnTo>
                    <a:lnTo>
                      <a:pt x="950" y="128"/>
                    </a:lnTo>
                    <a:lnTo>
                      <a:pt x="928" y="133"/>
                    </a:lnTo>
                    <a:lnTo>
                      <a:pt x="908" y="136"/>
                    </a:lnTo>
                    <a:lnTo>
                      <a:pt x="886" y="141"/>
                    </a:lnTo>
                    <a:lnTo>
                      <a:pt x="865" y="145"/>
                    </a:lnTo>
                    <a:lnTo>
                      <a:pt x="843" y="150"/>
                    </a:lnTo>
                    <a:lnTo>
                      <a:pt x="822" y="154"/>
                    </a:lnTo>
                    <a:lnTo>
                      <a:pt x="802" y="159"/>
                    </a:lnTo>
                    <a:lnTo>
                      <a:pt x="781" y="164"/>
                    </a:lnTo>
                    <a:lnTo>
                      <a:pt x="760" y="168"/>
                    </a:lnTo>
                    <a:lnTo>
                      <a:pt x="741" y="173"/>
                    </a:lnTo>
                    <a:lnTo>
                      <a:pt x="287" y="298"/>
                    </a:lnTo>
                    <a:lnTo>
                      <a:pt x="268" y="303"/>
                    </a:lnTo>
                    <a:lnTo>
                      <a:pt x="250" y="309"/>
                    </a:lnTo>
                    <a:lnTo>
                      <a:pt x="233" y="313"/>
                    </a:lnTo>
                    <a:lnTo>
                      <a:pt x="217" y="318"/>
                    </a:lnTo>
                    <a:lnTo>
                      <a:pt x="200" y="324"/>
                    </a:lnTo>
                    <a:lnTo>
                      <a:pt x="184" y="330"/>
                    </a:lnTo>
                    <a:lnTo>
                      <a:pt x="167" y="336"/>
                    </a:lnTo>
                    <a:lnTo>
                      <a:pt x="150" y="343"/>
                    </a:lnTo>
                    <a:lnTo>
                      <a:pt x="142" y="341"/>
                    </a:lnTo>
                    <a:lnTo>
                      <a:pt x="135" y="343"/>
                    </a:lnTo>
                    <a:lnTo>
                      <a:pt x="131" y="348"/>
                    </a:lnTo>
                    <a:lnTo>
                      <a:pt x="128" y="354"/>
                    </a:lnTo>
                    <a:lnTo>
                      <a:pt x="124" y="361"/>
                    </a:lnTo>
                    <a:lnTo>
                      <a:pt x="122" y="369"/>
                    </a:lnTo>
                    <a:lnTo>
                      <a:pt x="119" y="374"/>
                    </a:lnTo>
                    <a:lnTo>
                      <a:pt x="114" y="380"/>
                    </a:lnTo>
                    <a:lnTo>
                      <a:pt x="117" y="361"/>
                    </a:lnTo>
                    <a:lnTo>
                      <a:pt x="121" y="341"/>
                    </a:lnTo>
                    <a:lnTo>
                      <a:pt x="124" y="323"/>
                    </a:lnTo>
                    <a:lnTo>
                      <a:pt x="129" y="303"/>
                    </a:lnTo>
                    <a:lnTo>
                      <a:pt x="120" y="290"/>
                    </a:lnTo>
                    <a:lnTo>
                      <a:pt x="136" y="275"/>
                    </a:lnTo>
                    <a:lnTo>
                      <a:pt x="154" y="265"/>
                    </a:lnTo>
                    <a:lnTo>
                      <a:pt x="173" y="256"/>
                    </a:lnTo>
                    <a:lnTo>
                      <a:pt x="193" y="249"/>
                    </a:lnTo>
                    <a:lnTo>
                      <a:pt x="213" y="242"/>
                    </a:lnTo>
                    <a:lnTo>
                      <a:pt x="234" y="236"/>
                    </a:lnTo>
                    <a:lnTo>
                      <a:pt x="255" y="230"/>
                    </a:lnTo>
                    <a:lnTo>
                      <a:pt x="274" y="222"/>
                    </a:lnTo>
                    <a:lnTo>
                      <a:pt x="298" y="217"/>
                    </a:lnTo>
                    <a:lnTo>
                      <a:pt x="322" y="210"/>
                    </a:lnTo>
                    <a:lnTo>
                      <a:pt x="346" y="203"/>
                    </a:lnTo>
                    <a:lnTo>
                      <a:pt x="370" y="196"/>
                    </a:lnTo>
                    <a:lnTo>
                      <a:pt x="394" y="189"/>
                    </a:lnTo>
                    <a:lnTo>
                      <a:pt x="417" y="182"/>
                    </a:lnTo>
                    <a:lnTo>
                      <a:pt x="441" y="175"/>
                    </a:lnTo>
                    <a:lnTo>
                      <a:pt x="464" y="167"/>
                    </a:lnTo>
                    <a:lnTo>
                      <a:pt x="488" y="160"/>
                    </a:lnTo>
                    <a:lnTo>
                      <a:pt x="511" y="153"/>
                    </a:lnTo>
                    <a:lnTo>
                      <a:pt x="536" y="145"/>
                    </a:lnTo>
                    <a:lnTo>
                      <a:pt x="559" y="138"/>
                    </a:lnTo>
                    <a:lnTo>
                      <a:pt x="583" y="130"/>
                    </a:lnTo>
                    <a:lnTo>
                      <a:pt x="606" y="123"/>
                    </a:lnTo>
                    <a:lnTo>
                      <a:pt x="629" y="116"/>
                    </a:lnTo>
                    <a:lnTo>
                      <a:pt x="653" y="108"/>
                    </a:lnTo>
                    <a:lnTo>
                      <a:pt x="677" y="102"/>
                    </a:lnTo>
                    <a:lnTo>
                      <a:pt x="700" y="95"/>
                    </a:lnTo>
                    <a:lnTo>
                      <a:pt x="725" y="88"/>
                    </a:lnTo>
                    <a:lnTo>
                      <a:pt x="748" y="82"/>
                    </a:lnTo>
                    <a:lnTo>
                      <a:pt x="772" y="75"/>
                    </a:lnTo>
                    <a:lnTo>
                      <a:pt x="796" y="69"/>
                    </a:lnTo>
                    <a:lnTo>
                      <a:pt x="820" y="64"/>
                    </a:lnTo>
                    <a:lnTo>
                      <a:pt x="844" y="58"/>
                    </a:lnTo>
                    <a:lnTo>
                      <a:pt x="869" y="52"/>
                    </a:lnTo>
                    <a:lnTo>
                      <a:pt x="893" y="47"/>
                    </a:lnTo>
                    <a:lnTo>
                      <a:pt x="918" y="43"/>
                    </a:lnTo>
                    <a:lnTo>
                      <a:pt x="942" y="38"/>
                    </a:lnTo>
                    <a:lnTo>
                      <a:pt x="968" y="35"/>
                    </a:lnTo>
                    <a:lnTo>
                      <a:pt x="992" y="31"/>
                    </a:lnTo>
                    <a:lnTo>
                      <a:pt x="1017" y="28"/>
                    </a:lnTo>
                    <a:lnTo>
                      <a:pt x="1042" y="26"/>
                    </a:lnTo>
                    <a:lnTo>
                      <a:pt x="1060" y="22"/>
                    </a:lnTo>
                    <a:lnTo>
                      <a:pt x="1076" y="19"/>
                    </a:lnTo>
                    <a:lnTo>
                      <a:pt x="1094" y="16"/>
                    </a:lnTo>
                    <a:lnTo>
                      <a:pt x="1112" y="13"/>
                    </a:lnTo>
                    <a:lnTo>
                      <a:pt x="1129" y="11"/>
                    </a:lnTo>
                    <a:lnTo>
                      <a:pt x="1147" y="8"/>
                    </a:lnTo>
                    <a:lnTo>
                      <a:pt x="1166" y="6"/>
                    </a:lnTo>
                    <a:lnTo>
                      <a:pt x="1184" y="5"/>
                    </a:lnTo>
                    <a:lnTo>
                      <a:pt x="1201" y="2"/>
                    </a:lnTo>
                    <a:lnTo>
                      <a:pt x="1220" y="1"/>
                    </a:lnTo>
                    <a:lnTo>
                      <a:pt x="1238" y="0"/>
                    </a:lnTo>
                    <a:lnTo>
                      <a:pt x="1256" y="0"/>
                    </a:lnTo>
                    <a:lnTo>
                      <a:pt x="1273" y="0"/>
                    </a:lnTo>
                    <a:lnTo>
                      <a:pt x="1291" y="0"/>
                    </a:lnTo>
                    <a:lnTo>
                      <a:pt x="1307" y="0"/>
                    </a:lnTo>
                    <a:lnTo>
                      <a:pt x="1325" y="1"/>
                    </a:lnTo>
                    <a:lnTo>
                      <a:pt x="1344" y="15"/>
                    </a:lnTo>
                    <a:lnTo>
                      <a:pt x="1364" y="28"/>
                    </a:lnTo>
                    <a:lnTo>
                      <a:pt x="1383" y="40"/>
                    </a:lnTo>
                    <a:lnTo>
                      <a:pt x="1404" y="51"/>
                    </a:lnTo>
                    <a:lnTo>
                      <a:pt x="1425" y="61"/>
                    </a:lnTo>
                    <a:lnTo>
                      <a:pt x="1446" y="70"/>
                    </a:lnTo>
                    <a:lnTo>
                      <a:pt x="1466" y="80"/>
                    </a:lnTo>
                    <a:lnTo>
                      <a:pt x="1488" y="89"/>
                    </a:lnTo>
                    <a:lnTo>
                      <a:pt x="1509" y="98"/>
                    </a:lnTo>
                    <a:lnTo>
                      <a:pt x="1531" y="106"/>
                    </a:lnTo>
                    <a:lnTo>
                      <a:pt x="1553" y="115"/>
                    </a:lnTo>
                    <a:lnTo>
                      <a:pt x="1574" y="125"/>
                    </a:lnTo>
                    <a:lnTo>
                      <a:pt x="1594" y="134"/>
                    </a:lnTo>
                    <a:lnTo>
                      <a:pt x="1615" y="144"/>
                    </a:lnTo>
                    <a:lnTo>
                      <a:pt x="1636" y="154"/>
                    </a:lnTo>
                    <a:lnTo>
                      <a:pt x="1657" y="166"/>
                    </a:lnTo>
                    <a:lnTo>
                      <a:pt x="1662" y="171"/>
                    </a:lnTo>
                    <a:lnTo>
                      <a:pt x="1667" y="175"/>
                    </a:lnTo>
                    <a:lnTo>
                      <a:pt x="1673" y="179"/>
                    </a:lnTo>
                    <a:lnTo>
                      <a:pt x="1677" y="183"/>
                    </a:lnTo>
                    <a:lnTo>
                      <a:pt x="1682" y="187"/>
                    </a:lnTo>
                    <a:lnTo>
                      <a:pt x="1685" y="192"/>
                    </a:lnTo>
                    <a:lnTo>
                      <a:pt x="1689" y="198"/>
                    </a:lnTo>
                    <a:lnTo>
                      <a:pt x="1692" y="205"/>
                    </a:lnTo>
                    <a:lnTo>
                      <a:pt x="1705" y="230"/>
                    </a:lnTo>
                    <a:lnTo>
                      <a:pt x="1713" y="259"/>
                    </a:lnTo>
                    <a:lnTo>
                      <a:pt x="1715" y="290"/>
                    </a:lnTo>
                    <a:lnTo>
                      <a:pt x="1713" y="321"/>
                    </a:lnTo>
                    <a:close/>
                  </a:path>
                </a:pathLst>
              </a:custGeom>
              <a:solidFill>
                <a:srgbClr val="E8282B"/>
              </a:solidFill>
              <a:ln w="9525">
                <a:noFill/>
                <a:round/>
                <a:headEnd/>
                <a:tailEnd/>
              </a:ln>
            </p:spPr>
            <p:txBody>
              <a:bodyPr/>
              <a:lstStyle/>
              <a:p>
                <a:endParaRPr lang="en-US" dirty="0"/>
              </a:p>
            </p:txBody>
          </p:sp>
          <p:sp>
            <p:nvSpPr>
              <p:cNvPr id="17425" name="Freeform 17"/>
              <p:cNvSpPr>
                <a:spLocks/>
              </p:cNvSpPr>
              <p:nvPr/>
            </p:nvSpPr>
            <p:spPr bwMode="auto">
              <a:xfrm>
                <a:off x="4083" y="3152"/>
                <a:ext cx="14" cy="44"/>
              </a:xfrm>
              <a:custGeom>
                <a:avLst/>
                <a:gdLst/>
                <a:ahLst/>
                <a:cxnLst>
                  <a:cxn ang="0">
                    <a:pos x="27" y="88"/>
                  </a:cxn>
                  <a:cxn ang="0">
                    <a:pos x="18" y="87"/>
                  </a:cxn>
                  <a:cxn ang="0">
                    <a:pos x="9" y="81"/>
                  </a:cxn>
                  <a:cxn ang="0">
                    <a:pos x="5" y="74"/>
                  </a:cxn>
                  <a:cxn ang="0">
                    <a:pos x="3" y="65"/>
                  </a:cxn>
                  <a:cxn ang="0">
                    <a:pos x="0" y="47"/>
                  </a:cxn>
                  <a:cxn ang="0">
                    <a:pos x="0" y="31"/>
                  </a:cxn>
                  <a:cxn ang="0">
                    <a:pos x="4" y="15"/>
                  </a:cxn>
                  <a:cxn ang="0">
                    <a:pos x="8" y="0"/>
                  </a:cxn>
                  <a:cxn ang="0">
                    <a:pos x="13" y="0"/>
                  </a:cxn>
                  <a:cxn ang="0">
                    <a:pos x="15" y="20"/>
                  </a:cxn>
                  <a:cxn ang="0">
                    <a:pos x="22" y="42"/>
                  </a:cxn>
                  <a:cxn ang="0">
                    <a:pos x="28" y="63"/>
                  </a:cxn>
                  <a:cxn ang="0">
                    <a:pos x="27" y="88"/>
                  </a:cxn>
                </a:cxnLst>
                <a:rect l="0" t="0" r="r" b="b"/>
                <a:pathLst>
                  <a:path w="28" h="88">
                    <a:moveTo>
                      <a:pt x="27" y="88"/>
                    </a:moveTo>
                    <a:lnTo>
                      <a:pt x="18" y="87"/>
                    </a:lnTo>
                    <a:lnTo>
                      <a:pt x="9" y="81"/>
                    </a:lnTo>
                    <a:lnTo>
                      <a:pt x="5" y="74"/>
                    </a:lnTo>
                    <a:lnTo>
                      <a:pt x="3" y="65"/>
                    </a:lnTo>
                    <a:lnTo>
                      <a:pt x="0" y="47"/>
                    </a:lnTo>
                    <a:lnTo>
                      <a:pt x="0" y="31"/>
                    </a:lnTo>
                    <a:lnTo>
                      <a:pt x="4" y="15"/>
                    </a:lnTo>
                    <a:lnTo>
                      <a:pt x="8" y="0"/>
                    </a:lnTo>
                    <a:lnTo>
                      <a:pt x="13" y="0"/>
                    </a:lnTo>
                    <a:lnTo>
                      <a:pt x="15" y="20"/>
                    </a:lnTo>
                    <a:lnTo>
                      <a:pt x="22" y="42"/>
                    </a:lnTo>
                    <a:lnTo>
                      <a:pt x="28" y="63"/>
                    </a:lnTo>
                    <a:lnTo>
                      <a:pt x="27" y="88"/>
                    </a:lnTo>
                    <a:close/>
                  </a:path>
                </a:pathLst>
              </a:custGeom>
              <a:solidFill>
                <a:srgbClr val="7F0000"/>
              </a:solidFill>
              <a:ln w="9525">
                <a:noFill/>
                <a:round/>
                <a:headEnd/>
                <a:tailEnd/>
              </a:ln>
            </p:spPr>
            <p:txBody>
              <a:bodyPr/>
              <a:lstStyle/>
              <a:p>
                <a:endParaRPr lang="en-US" dirty="0"/>
              </a:p>
            </p:txBody>
          </p:sp>
          <p:sp>
            <p:nvSpPr>
              <p:cNvPr id="17426" name="Freeform 18"/>
              <p:cNvSpPr>
                <a:spLocks/>
              </p:cNvSpPr>
              <p:nvPr/>
            </p:nvSpPr>
            <p:spPr bwMode="auto">
              <a:xfrm>
                <a:off x="4079" y="2898"/>
                <a:ext cx="15" cy="174"/>
              </a:xfrm>
              <a:custGeom>
                <a:avLst/>
                <a:gdLst/>
                <a:ahLst/>
                <a:cxnLst>
                  <a:cxn ang="0">
                    <a:pos x="17" y="349"/>
                  </a:cxn>
                  <a:cxn ang="0">
                    <a:pos x="1" y="332"/>
                  </a:cxn>
                  <a:cxn ang="0">
                    <a:pos x="0" y="252"/>
                  </a:cxn>
                  <a:cxn ang="0">
                    <a:pos x="1" y="169"/>
                  </a:cxn>
                  <a:cxn ang="0">
                    <a:pos x="10" y="85"/>
                  </a:cxn>
                  <a:cxn ang="0">
                    <a:pos x="29" y="5"/>
                  </a:cxn>
                  <a:cxn ang="0">
                    <a:pos x="29" y="0"/>
                  </a:cxn>
                  <a:cxn ang="0">
                    <a:pos x="31" y="2"/>
                  </a:cxn>
                  <a:cxn ang="0">
                    <a:pos x="28" y="90"/>
                  </a:cxn>
                  <a:cxn ang="0">
                    <a:pos x="24" y="178"/>
                  </a:cxn>
                  <a:cxn ang="0">
                    <a:pos x="21" y="264"/>
                  </a:cxn>
                  <a:cxn ang="0">
                    <a:pos x="17" y="349"/>
                  </a:cxn>
                </a:cxnLst>
                <a:rect l="0" t="0" r="r" b="b"/>
                <a:pathLst>
                  <a:path w="31" h="349">
                    <a:moveTo>
                      <a:pt x="17" y="349"/>
                    </a:moveTo>
                    <a:lnTo>
                      <a:pt x="1" y="332"/>
                    </a:lnTo>
                    <a:lnTo>
                      <a:pt x="0" y="252"/>
                    </a:lnTo>
                    <a:lnTo>
                      <a:pt x="1" y="169"/>
                    </a:lnTo>
                    <a:lnTo>
                      <a:pt x="10" y="85"/>
                    </a:lnTo>
                    <a:lnTo>
                      <a:pt x="29" y="5"/>
                    </a:lnTo>
                    <a:lnTo>
                      <a:pt x="29" y="0"/>
                    </a:lnTo>
                    <a:lnTo>
                      <a:pt x="31" y="2"/>
                    </a:lnTo>
                    <a:lnTo>
                      <a:pt x="28" y="90"/>
                    </a:lnTo>
                    <a:lnTo>
                      <a:pt x="24" y="178"/>
                    </a:lnTo>
                    <a:lnTo>
                      <a:pt x="21" y="264"/>
                    </a:lnTo>
                    <a:lnTo>
                      <a:pt x="17" y="349"/>
                    </a:lnTo>
                    <a:close/>
                  </a:path>
                </a:pathLst>
              </a:custGeom>
              <a:solidFill>
                <a:srgbClr val="00FF68"/>
              </a:solidFill>
              <a:ln w="9525">
                <a:noFill/>
                <a:round/>
                <a:headEnd/>
                <a:tailEnd/>
              </a:ln>
            </p:spPr>
            <p:txBody>
              <a:bodyPr/>
              <a:lstStyle/>
              <a:p>
                <a:endParaRPr lang="en-US" dirty="0"/>
              </a:p>
            </p:txBody>
          </p:sp>
          <p:sp>
            <p:nvSpPr>
              <p:cNvPr id="17427" name="Freeform 19"/>
              <p:cNvSpPr>
                <a:spLocks/>
              </p:cNvSpPr>
              <p:nvPr/>
            </p:nvSpPr>
            <p:spPr bwMode="auto">
              <a:xfrm>
                <a:off x="4026" y="2582"/>
                <a:ext cx="53" cy="86"/>
              </a:xfrm>
              <a:custGeom>
                <a:avLst/>
                <a:gdLst/>
                <a:ahLst/>
                <a:cxnLst>
                  <a:cxn ang="0">
                    <a:pos x="77" y="153"/>
                  </a:cxn>
                  <a:cxn ang="0">
                    <a:pos x="70" y="144"/>
                  </a:cxn>
                  <a:cxn ang="0">
                    <a:pos x="72" y="127"/>
                  </a:cxn>
                  <a:cxn ang="0">
                    <a:pos x="74" y="107"/>
                  </a:cxn>
                  <a:cxn ang="0">
                    <a:pos x="73" y="89"/>
                  </a:cxn>
                  <a:cxn ang="0">
                    <a:pos x="69" y="85"/>
                  </a:cxn>
                  <a:cxn ang="0">
                    <a:pos x="68" y="81"/>
                  </a:cxn>
                  <a:cxn ang="0">
                    <a:pos x="67" y="78"/>
                  </a:cxn>
                  <a:cxn ang="0">
                    <a:pos x="61" y="77"/>
                  </a:cxn>
                  <a:cxn ang="0">
                    <a:pos x="52" y="88"/>
                  </a:cxn>
                  <a:cxn ang="0">
                    <a:pos x="51" y="101"/>
                  </a:cxn>
                  <a:cxn ang="0">
                    <a:pos x="54" y="117"/>
                  </a:cxn>
                  <a:cxn ang="0">
                    <a:pos x="53" y="134"/>
                  </a:cxn>
                  <a:cxn ang="0">
                    <a:pos x="47" y="144"/>
                  </a:cxn>
                  <a:cxn ang="0">
                    <a:pos x="45" y="158"/>
                  </a:cxn>
                  <a:cxn ang="0">
                    <a:pos x="41" y="169"/>
                  </a:cxn>
                  <a:cxn ang="0">
                    <a:pos x="28" y="173"/>
                  </a:cxn>
                  <a:cxn ang="0">
                    <a:pos x="0" y="169"/>
                  </a:cxn>
                  <a:cxn ang="0">
                    <a:pos x="12" y="155"/>
                  </a:cxn>
                  <a:cxn ang="0">
                    <a:pos x="21" y="143"/>
                  </a:cxn>
                  <a:cxn ang="0">
                    <a:pos x="27" y="127"/>
                  </a:cxn>
                  <a:cxn ang="0">
                    <a:pos x="28" y="106"/>
                  </a:cxn>
                  <a:cxn ang="0">
                    <a:pos x="36" y="86"/>
                  </a:cxn>
                  <a:cxn ang="0">
                    <a:pos x="44" y="67"/>
                  </a:cxn>
                  <a:cxn ang="0">
                    <a:pos x="52" y="47"/>
                  </a:cxn>
                  <a:cxn ang="0">
                    <a:pos x="57" y="25"/>
                  </a:cxn>
                  <a:cxn ang="0">
                    <a:pos x="52" y="22"/>
                  </a:cxn>
                  <a:cxn ang="0">
                    <a:pos x="47" y="20"/>
                  </a:cxn>
                  <a:cxn ang="0">
                    <a:pos x="43" y="16"/>
                  </a:cxn>
                  <a:cxn ang="0">
                    <a:pos x="39" y="12"/>
                  </a:cxn>
                  <a:cxn ang="0">
                    <a:pos x="45" y="7"/>
                  </a:cxn>
                  <a:cxn ang="0">
                    <a:pos x="53" y="2"/>
                  </a:cxn>
                  <a:cxn ang="0">
                    <a:pos x="61" y="0"/>
                  </a:cxn>
                  <a:cxn ang="0">
                    <a:pos x="70" y="3"/>
                  </a:cxn>
                  <a:cxn ang="0">
                    <a:pos x="79" y="12"/>
                  </a:cxn>
                  <a:cxn ang="0">
                    <a:pos x="85" y="21"/>
                  </a:cxn>
                  <a:cxn ang="0">
                    <a:pos x="91" y="30"/>
                  </a:cxn>
                  <a:cxn ang="0">
                    <a:pos x="96" y="40"/>
                  </a:cxn>
                  <a:cxn ang="0">
                    <a:pos x="99" y="51"/>
                  </a:cxn>
                  <a:cxn ang="0">
                    <a:pos x="103" y="61"/>
                  </a:cxn>
                  <a:cxn ang="0">
                    <a:pos x="104" y="73"/>
                  </a:cxn>
                  <a:cxn ang="0">
                    <a:pos x="105" y="84"/>
                  </a:cxn>
                  <a:cxn ang="0">
                    <a:pos x="99" y="104"/>
                  </a:cxn>
                  <a:cxn ang="0">
                    <a:pos x="95" y="121"/>
                  </a:cxn>
                  <a:cxn ang="0">
                    <a:pos x="88" y="137"/>
                  </a:cxn>
                  <a:cxn ang="0">
                    <a:pos x="77" y="153"/>
                  </a:cxn>
                </a:cxnLst>
                <a:rect l="0" t="0" r="r" b="b"/>
                <a:pathLst>
                  <a:path w="105" h="173">
                    <a:moveTo>
                      <a:pt x="77" y="153"/>
                    </a:moveTo>
                    <a:lnTo>
                      <a:pt x="70" y="144"/>
                    </a:lnTo>
                    <a:lnTo>
                      <a:pt x="72" y="127"/>
                    </a:lnTo>
                    <a:lnTo>
                      <a:pt x="74" y="107"/>
                    </a:lnTo>
                    <a:lnTo>
                      <a:pt x="73" y="89"/>
                    </a:lnTo>
                    <a:lnTo>
                      <a:pt x="69" y="85"/>
                    </a:lnTo>
                    <a:lnTo>
                      <a:pt x="68" y="81"/>
                    </a:lnTo>
                    <a:lnTo>
                      <a:pt x="67" y="78"/>
                    </a:lnTo>
                    <a:lnTo>
                      <a:pt x="61" y="77"/>
                    </a:lnTo>
                    <a:lnTo>
                      <a:pt x="52" y="88"/>
                    </a:lnTo>
                    <a:lnTo>
                      <a:pt x="51" y="101"/>
                    </a:lnTo>
                    <a:lnTo>
                      <a:pt x="54" y="117"/>
                    </a:lnTo>
                    <a:lnTo>
                      <a:pt x="53" y="134"/>
                    </a:lnTo>
                    <a:lnTo>
                      <a:pt x="47" y="144"/>
                    </a:lnTo>
                    <a:lnTo>
                      <a:pt x="45" y="158"/>
                    </a:lnTo>
                    <a:lnTo>
                      <a:pt x="41" y="169"/>
                    </a:lnTo>
                    <a:lnTo>
                      <a:pt x="28" y="173"/>
                    </a:lnTo>
                    <a:lnTo>
                      <a:pt x="0" y="169"/>
                    </a:lnTo>
                    <a:lnTo>
                      <a:pt x="12" y="155"/>
                    </a:lnTo>
                    <a:lnTo>
                      <a:pt x="21" y="143"/>
                    </a:lnTo>
                    <a:lnTo>
                      <a:pt x="27" y="127"/>
                    </a:lnTo>
                    <a:lnTo>
                      <a:pt x="28" y="106"/>
                    </a:lnTo>
                    <a:lnTo>
                      <a:pt x="36" y="86"/>
                    </a:lnTo>
                    <a:lnTo>
                      <a:pt x="44" y="67"/>
                    </a:lnTo>
                    <a:lnTo>
                      <a:pt x="52" y="47"/>
                    </a:lnTo>
                    <a:lnTo>
                      <a:pt x="57" y="25"/>
                    </a:lnTo>
                    <a:lnTo>
                      <a:pt x="52" y="22"/>
                    </a:lnTo>
                    <a:lnTo>
                      <a:pt x="47" y="20"/>
                    </a:lnTo>
                    <a:lnTo>
                      <a:pt x="43" y="16"/>
                    </a:lnTo>
                    <a:lnTo>
                      <a:pt x="39" y="12"/>
                    </a:lnTo>
                    <a:lnTo>
                      <a:pt x="45" y="7"/>
                    </a:lnTo>
                    <a:lnTo>
                      <a:pt x="53" y="2"/>
                    </a:lnTo>
                    <a:lnTo>
                      <a:pt x="61" y="0"/>
                    </a:lnTo>
                    <a:lnTo>
                      <a:pt x="70" y="3"/>
                    </a:lnTo>
                    <a:lnTo>
                      <a:pt x="79" y="12"/>
                    </a:lnTo>
                    <a:lnTo>
                      <a:pt x="85" y="21"/>
                    </a:lnTo>
                    <a:lnTo>
                      <a:pt x="91" y="30"/>
                    </a:lnTo>
                    <a:lnTo>
                      <a:pt x="96" y="40"/>
                    </a:lnTo>
                    <a:lnTo>
                      <a:pt x="99" y="51"/>
                    </a:lnTo>
                    <a:lnTo>
                      <a:pt x="103" y="61"/>
                    </a:lnTo>
                    <a:lnTo>
                      <a:pt x="104" y="73"/>
                    </a:lnTo>
                    <a:lnTo>
                      <a:pt x="105" y="84"/>
                    </a:lnTo>
                    <a:lnTo>
                      <a:pt x="99" y="104"/>
                    </a:lnTo>
                    <a:lnTo>
                      <a:pt x="95" y="121"/>
                    </a:lnTo>
                    <a:lnTo>
                      <a:pt x="88" y="137"/>
                    </a:lnTo>
                    <a:lnTo>
                      <a:pt x="77" y="153"/>
                    </a:lnTo>
                    <a:close/>
                  </a:path>
                </a:pathLst>
              </a:custGeom>
              <a:solidFill>
                <a:srgbClr val="BFDDDD"/>
              </a:solidFill>
              <a:ln w="9525">
                <a:noFill/>
                <a:round/>
                <a:headEnd/>
                <a:tailEnd/>
              </a:ln>
            </p:spPr>
            <p:txBody>
              <a:bodyPr/>
              <a:lstStyle/>
              <a:p>
                <a:endParaRPr lang="en-US" dirty="0"/>
              </a:p>
            </p:txBody>
          </p:sp>
          <p:sp>
            <p:nvSpPr>
              <p:cNvPr id="17428" name="Freeform 20"/>
              <p:cNvSpPr>
                <a:spLocks/>
              </p:cNvSpPr>
              <p:nvPr/>
            </p:nvSpPr>
            <p:spPr bwMode="auto">
              <a:xfrm>
                <a:off x="4008" y="2675"/>
                <a:ext cx="57" cy="360"/>
              </a:xfrm>
              <a:custGeom>
                <a:avLst/>
                <a:gdLst/>
                <a:ahLst/>
                <a:cxnLst>
                  <a:cxn ang="0">
                    <a:pos x="82" y="653"/>
                  </a:cxn>
                  <a:cxn ang="0">
                    <a:pos x="79" y="676"/>
                  </a:cxn>
                  <a:cxn ang="0">
                    <a:pos x="70" y="687"/>
                  </a:cxn>
                  <a:cxn ang="0">
                    <a:pos x="58" y="688"/>
                  </a:cxn>
                  <a:cxn ang="0">
                    <a:pos x="48" y="689"/>
                  </a:cxn>
                  <a:cxn ang="0">
                    <a:pos x="37" y="693"/>
                  </a:cxn>
                  <a:cxn ang="0">
                    <a:pos x="33" y="719"/>
                  </a:cxn>
                  <a:cxn ang="0">
                    <a:pos x="15" y="660"/>
                  </a:cxn>
                  <a:cxn ang="0">
                    <a:pos x="12" y="597"/>
                  </a:cxn>
                  <a:cxn ang="0">
                    <a:pos x="2" y="449"/>
                  </a:cxn>
                  <a:cxn ang="0">
                    <a:pos x="4" y="301"/>
                  </a:cxn>
                  <a:cxn ang="0">
                    <a:pos x="18" y="154"/>
                  </a:cxn>
                  <a:cxn ang="0">
                    <a:pos x="41" y="4"/>
                  </a:cxn>
                  <a:cxn ang="0">
                    <a:pos x="51" y="3"/>
                  </a:cxn>
                  <a:cxn ang="0">
                    <a:pos x="62" y="2"/>
                  </a:cxn>
                  <a:cxn ang="0">
                    <a:pos x="52" y="57"/>
                  </a:cxn>
                  <a:cxn ang="0">
                    <a:pos x="40" y="108"/>
                  </a:cxn>
                  <a:cxn ang="0">
                    <a:pos x="34" y="184"/>
                  </a:cxn>
                  <a:cxn ang="0">
                    <a:pos x="17" y="324"/>
                  </a:cxn>
                  <a:cxn ang="0">
                    <a:pos x="13" y="465"/>
                  </a:cxn>
                  <a:cxn ang="0">
                    <a:pos x="32" y="602"/>
                  </a:cxn>
                  <a:cxn ang="0">
                    <a:pos x="57" y="672"/>
                  </a:cxn>
                  <a:cxn ang="0">
                    <a:pos x="62" y="683"/>
                  </a:cxn>
                  <a:cxn ang="0">
                    <a:pos x="75" y="674"/>
                  </a:cxn>
                  <a:cxn ang="0">
                    <a:pos x="40" y="556"/>
                  </a:cxn>
                  <a:cxn ang="0">
                    <a:pos x="33" y="430"/>
                  </a:cxn>
                  <a:cxn ang="0">
                    <a:pos x="40" y="303"/>
                  </a:cxn>
                  <a:cxn ang="0">
                    <a:pos x="48" y="176"/>
                  </a:cxn>
                  <a:cxn ang="0">
                    <a:pos x="59" y="91"/>
                  </a:cxn>
                  <a:cxn ang="0">
                    <a:pos x="80" y="7"/>
                  </a:cxn>
                  <a:cxn ang="0">
                    <a:pos x="83" y="49"/>
                  </a:cxn>
                  <a:cxn ang="0">
                    <a:pos x="71" y="153"/>
                  </a:cxn>
                  <a:cxn ang="0">
                    <a:pos x="65" y="270"/>
                  </a:cxn>
                  <a:cxn ang="0">
                    <a:pos x="59" y="403"/>
                  </a:cxn>
                  <a:cxn ang="0">
                    <a:pos x="60" y="501"/>
                  </a:cxn>
                  <a:cxn ang="0">
                    <a:pos x="74" y="570"/>
                  </a:cxn>
                  <a:cxn ang="0">
                    <a:pos x="97" y="601"/>
                  </a:cxn>
                  <a:cxn ang="0">
                    <a:pos x="109" y="596"/>
                  </a:cxn>
                  <a:cxn ang="0">
                    <a:pos x="111" y="605"/>
                  </a:cxn>
                  <a:cxn ang="0">
                    <a:pos x="102" y="635"/>
                  </a:cxn>
                </a:cxnLst>
                <a:rect l="0" t="0" r="r" b="b"/>
                <a:pathLst>
                  <a:path w="113" h="719">
                    <a:moveTo>
                      <a:pt x="86" y="642"/>
                    </a:moveTo>
                    <a:lnTo>
                      <a:pt x="82" y="653"/>
                    </a:lnTo>
                    <a:lnTo>
                      <a:pt x="81" y="664"/>
                    </a:lnTo>
                    <a:lnTo>
                      <a:pt x="79" y="676"/>
                    </a:lnTo>
                    <a:lnTo>
                      <a:pt x="75" y="686"/>
                    </a:lnTo>
                    <a:lnTo>
                      <a:pt x="70" y="687"/>
                    </a:lnTo>
                    <a:lnTo>
                      <a:pt x="64" y="687"/>
                    </a:lnTo>
                    <a:lnTo>
                      <a:pt x="58" y="688"/>
                    </a:lnTo>
                    <a:lnTo>
                      <a:pt x="52" y="688"/>
                    </a:lnTo>
                    <a:lnTo>
                      <a:pt x="48" y="689"/>
                    </a:lnTo>
                    <a:lnTo>
                      <a:pt x="42" y="691"/>
                    </a:lnTo>
                    <a:lnTo>
                      <a:pt x="37" y="693"/>
                    </a:lnTo>
                    <a:lnTo>
                      <a:pt x="33" y="696"/>
                    </a:lnTo>
                    <a:lnTo>
                      <a:pt x="33" y="719"/>
                    </a:lnTo>
                    <a:lnTo>
                      <a:pt x="21" y="691"/>
                    </a:lnTo>
                    <a:lnTo>
                      <a:pt x="15" y="660"/>
                    </a:lnTo>
                    <a:lnTo>
                      <a:pt x="14" y="627"/>
                    </a:lnTo>
                    <a:lnTo>
                      <a:pt x="12" y="597"/>
                    </a:lnTo>
                    <a:lnTo>
                      <a:pt x="5" y="524"/>
                    </a:lnTo>
                    <a:lnTo>
                      <a:pt x="2" y="449"/>
                    </a:lnTo>
                    <a:lnTo>
                      <a:pt x="0" y="375"/>
                    </a:lnTo>
                    <a:lnTo>
                      <a:pt x="4" y="301"/>
                    </a:lnTo>
                    <a:lnTo>
                      <a:pt x="9" y="228"/>
                    </a:lnTo>
                    <a:lnTo>
                      <a:pt x="18" y="154"/>
                    </a:lnTo>
                    <a:lnTo>
                      <a:pt x="28" y="79"/>
                    </a:lnTo>
                    <a:lnTo>
                      <a:pt x="41" y="4"/>
                    </a:lnTo>
                    <a:lnTo>
                      <a:pt x="45" y="4"/>
                    </a:lnTo>
                    <a:lnTo>
                      <a:pt x="51" y="3"/>
                    </a:lnTo>
                    <a:lnTo>
                      <a:pt x="56" y="2"/>
                    </a:lnTo>
                    <a:lnTo>
                      <a:pt x="62" y="2"/>
                    </a:lnTo>
                    <a:lnTo>
                      <a:pt x="57" y="30"/>
                    </a:lnTo>
                    <a:lnTo>
                      <a:pt x="52" y="57"/>
                    </a:lnTo>
                    <a:lnTo>
                      <a:pt x="47" y="84"/>
                    </a:lnTo>
                    <a:lnTo>
                      <a:pt x="40" y="108"/>
                    </a:lnTo>
                    <a:lnTo>
                      <a:pt x="44" y="115"/>
                    </a:lnTo>
                    <a:lnTo>
                      <a:pt x="34" y="184"/>
                    </a:lnTo>
                    <a:lnTo>
                      <a:pt x="24" y="254"/>
                    </a:lnTo>
                    <a:lnTo>
                      <a:pt x="17" y="324"/>
                    </a:lnTo>
                    <a:lnTo>
                      <a:pt x="12" y="395"/>
                    </a:lnTo>
                    <a:lnTo>
                      <a:pt x="13" y="465"/>
                    </a:lnTo>
                    <a:lnTo>
                      <a:pt x="19" y="534"/>
                    </a:lnTo>
                    <a:lnTo>
                      <a:pt x="32" y="602"/>
                    </a:lnTo>
                    <a:lnTo>
                      <a:pt x="52" y="668"/>
                    </a:lnTo>
                    <a:lnTo>
                      <a:pt x="57" y="672"/>
                    </a:lnTo>
                    <a:lnTo>
                      <a:pt x="59" y="677"/>
                    </a:lnTo>
                    <a:lnTo>
                      <a:pt x="62" y="683"/>
                    </a:lnTo>
                    <a:lnTo>
                      <a:pt x="68" y="684"/>
                    </a:lnTo>
                    <a:lnTo>
                      <a:pt x="75" y="674"/>
                    </a:lnTo>
                    <a:lnTo>
                      <a:pt x="52" y="616"/>
                    </a:lnTo>
                    <a:lnTo>
                      <a:pt x="40" y="556"/>
                    </a:lnTo>
                    <a:lnTo>
                      <a:pt x="33" y="494"/>
                    </a:lnTo>
                    <a:lnTo>
                      <a:pt x="33" y="430"/>
                    </a:lnTo>
                    <a:lnTo>
                      <a:pt x="35" y="367"/>
                    </a:lnTo>
                    <a:lnTo>
                      <a:pt x="40" y="303"/>
                    </a:lnTo>
                    <a:lnTo>
                      <a:pt x="44" y="239"/>
                    </a:lnTo>
                    <a:lnTo>
                      <a:pt x="48" y="176"/>
                    </a:lnTo>
                    <a:lnTo>
                      <a:pt x="55" y="134"/>
                    </a:lnTo>
                    <a:lnTo>
                      <a:pt x="59" y="91"/>
                    </a:lnTo>
                    <a:lnTo>
                      <a:pt x="66" y="47"/>
                    </a:lnTo>
                    <a:lnTo>
                      <a:pt x="80" y="7"/>
                    </a:lnTo>
                    <a:lnTo>
                      <a:pt x="90" y="0"/>
                    </a:lnTo>
                    <a:lnTo>
                      <a:pt x="83" y="49"/>
                    </a:lnTo>
                    <a:lnTo>
                      <a:pt x="77" y="101"/>
                    </a:lnTo>
                    <a:lnTo>
                      <a:pt x="71" y="153"/>
                    </a:lnTo>
                    <a:lnTo>
                      <a:pt x="66" y="202"/>
                    </a:lnTo>
                    <a:lnTo>
                      <a:pt x="65" y="270"/>
                    </a:lnTo>
                    <a:lnTo>
                      <a:pt x="62" y="337"/>
                    </a:lnTo>
                    <a:lnTo>
                      <a:pt x="59" y="403"/>
                    </a:lnTo>
                    <a:lnTo>
                      <a:pt x="62" y="465"/>
                    </a:lnTo>
                    <a:lnTo>
                      <a:pt x="60" y="501"/>
                    </a:lnTo>
                    <a:lnTo>
                      <a:pt x="65" y="536"/>
                    </a:lnTo>
                    <a:lnTo>
                      <a:pt x="74" y="570"/>
                    </a:lnTo>
                    <a:lnTo>
                      <a:pt x="89" y="600"/>
                    </a:lnTo>
                    <a:lnTo>
                      <a:pt x="97" y="601"/>
                    </a:lnTo>
                    <a:lnTo>
                      <a:pt x="103" y="600"/>
                    </a:lnTo>
                    <a:lnTo>
                      <a:pt x="109" y="596"/>
                    </a:lnTo>
                    <a:lnTo>
                      <a:pt x="113" y="590"/>
                    </a:lnTo>
                    <a:lnTo>
                      <a:pt x="111" y="605"/>
                    </a:lnTo>
                    <a:lnTo>
                      <a:pt x="109" y="623"/>
                    </a:lnTo>
                    <a:lnTo>
                      <a:pt x="102" y="635"/>
                    </a:lnTo>
                    <a:lnTo>
                      <a:pt x="86" y="642"/>
                    </a:lnTo>
                    <a:close/>
                  </a:path>
                </a:pathLst>
              </a:custGeom>
              <a:solidFill>
                <a:srgbClr val="00FF68"/>
              </a:solidFill>
              <a:ln w="9525">
                <a:noFill/>
                <a:round/>
                <a:headEnd/>
                <a:tailEnd/>
              </a:ln>
            </p:spPr>
            <p:txBody>
              <a:bodyPr/>
              <a:lstStyle/>
              <a:p>
                <a:endParaRPr lang="en-US" dirty="0"/>
              </a:p>
            </p:txBody>
          </p:sp>
          <p:sp>
            <p:nvSpPr>
              <p:cNvPr id="17429" name="Freeform 21"/>
              <p:cNvSpPr>
                <a:spLocks/>
              </p:cNvSpPr>
              <p:nvPr/>
            </p:nvSpPr>
            <p:spPr bwMode="auto">
              <a:xfrm>
                <a:off x="3968" y="3210"/>
                <a:ext cx="83" cy="123"/>
              </a:xfrm>
              <a:custGeom>
                <a:avLst/>
                <a:gdLst/>
                <a:ahLst/>
                <a:cxnLst>
                  <a:cxn ang="0">
                    <a:pos x="80" y="248"/>
                  </a:cxn>
                  <a:cxn ang="0">
                    <a:pos x="74" y="243"/>
                  </a:cxn>
                  <a:cxn ang="0">
                    <a:pos x="66" y="242"/>
                  </a:cxn>
                  <a:cxn ang="0">
                    <a:pos x="59" y="242"/>
                  </a:cxn>
                  <a:cxn ang="0">
                    <a:pos x="52" y="242"/>
                  </a:cxn>
                  <a:cxn ang="0">
                    <a:pos x="46" y="243"/>
                  </a:cxn>
                  <a:cxn ang="0">
                    <a:pos x="39" y="241"/>
                  </a:cxn>
                  <a:cxn ang="0">
                    <a:pos x="32" y="237"/>
                  </a:cxn>
                  <a:cxn ang="0">
                    <a:pos x="26" y="231"/>
                  </a:cxn>
                  <a:cxn ang="0">
                    <a:pos x="17" y="214"/>
                  </a:cxn>
                  <a:cxn ang="0">
                    <a:pos x="8" y="197"/>
                  </a:cxn>
                  <a:cxn ang="0">
                    <a:pos x="2" y="180"/>
                  </a:cxn>
                  <a:cxn ang="0">
                    <a:pos x="3" y="163"/>
                  </a:cxn>
                  <a:cxn ang="0">
                    <a:pos x="2" y="161"/>
                  </a:cxn>
                  <a:cxn ang="0">
                    <a:pos x="2" y="160"/>
                  </a:cxn>
                  <a:cxn ang="0">
                    <a:pos x="1" y="159"/>
                  </a:cxn>
                  <a:cxn ang="0">
                    <a:pos x="0" y="159"/>
                  </a:cxn>
                  <a:cxn ang="0">
                    <a:pos x="4" y="150"/>
                  </a:cxn>
                  <a:cxn ang="0">
                    <a:pos x="10" y="140"/>
                  </a:cxn>
                  <a:cxn ang="0">
                    <a:pos x="13" y="129"/>
                  </a:cxn>
                  <a:cxn ang="0">
                    <a:pos x="8" y="118"/>
                  </a:cxn>
                  <a:cxn ang="0">
                    <a:pos x="57" y="77"/>
                  </a:cxn>
                  <a:cxn ang="0">
                    <a:pos x="60" y="100"/>
                  </a:cxn>
                  <a:cxn ang="0">
                    <a:pos x="62" y="128"/>
                  </a:cxn>
                  <a:cxn ang="0">
                    <a:pos x="70" y="156"/>
                  </a:cxn>
                  <a:cxn ang="0">
                    <a:pos x="87" y="179"/>
                  </a:cxn>
                  <a:cxn ang="0">
                    <a:pos x="93" y="179"/>
                  </a:cxn>
                  <a:cxn ang="0">
                    <a:pos x="99" y="178"/>
                  </a:cxn>
                  <a:cxn ang="0">
                    <a:pos x="104" y="174"/>
                  </a:cxn>
                  <a:cxn ang="0">
                    <a:pos x="108" y="171"/>
                  </a:cxn>
                  <a:cxn ang="0">
                    <a:pos x="107" y="163"/>
                  </a:cxn>
                  <a:cxn ang="0">
                    <a:pos x="101" y="157"/>
                  </a:cxn>
                  <a:cxn ang="0">
                    <a:pos x="95" y="152"/>
                  </a:cxn>
                  <a:cxn ang="0">
                    <a:pos x="92" y="144"/>
                  </a:cxn>
                  <a:cxn ang="0">
                    <a:pos x="104" y="118"/>
                  </a:cxn>
                  <a:cxn ang="0">
                    <a:pos x="113" y="90"/>
                  </a:cxn>
                  <a:cxn ang="0">
                    <a:pos x="119" y="61"/>
                  </a:cxn>
                  <a:cxn ang="0">
                    <a:pos x="121" y="31"/>
                  </a:cxn>
                  <a:cxn ang="0">
                    <a:pos x="125" y="27"/>
                  </a:cxn>
                  <a:cxn ang="0">
                    <a:pos x="124" y="24"/>
                  </a:cxn>
                  <a:cxn ang="0">
                    <a:pos x="125" y="19"/>
                  </a:cxn>
                  <a:cxn ang="0">
                    <a:pos x="132" y="12"/>
                  </a:cxn>
                  <a:cxn ang="0">
                    <a:pos x="140" y="6"/>
                  </a:cxn>
                  <a:cxn ang="0">
                    <a:pos x="148" y="0"/>
                  </a:cxn>
                  <a:cxn ang="0">
                    <a:pos x="152" y="11"/>
                  </a:cxn>
                  <a:cxn ang="0">
                    <a:pos x="158" y="22"/>
                  </a:cxn>
                  <a:cxn ang="0">
                    <a:pos x="163" y="34"/>
                  </a:cxn>
                  <a:cxn ang="0">
                    <a:pos x="166" y="45"/>
                  </a:cxn>
                  <a:cxn ang="0">
                    <a:pos x="167" y="74"/>
                  </a:cxn>
                  <a:cxn ang="0">
                    <a:pos x="165" y="105"/>
                  </a:cxn>
                  <a:cxn ang="0">
                    <a:pos x="160" y="135"/>
                  </a:cxn>
                  <a:cxn ang="0">
                    <a:pos x="151" y="164"/>
                  </a:cxn>
                  <a:cxn ang="0">
                    <a:pos x="139" y="190"/>
                  </a:cxn>
                  <a:cxn ang="0">
                    <a:pos x="124" y="213"/>
                  </a:cxn>
                  <a:cxn ang="0">
                    <a:pos x="105" y="233"/>
                  </a:cxn>
                  <a:cxn ang="0">
                    <a:pos x="80" y="248"/>
                  </a:cxn>
                </a:cxnLst>
                <a:rect l="0" t="0" r="r" b="b"/>
                <a:pathLst>
                  <a:path w="167" h="248">
                    <a:moveTo>
                      <a:pt x="80" y="248"/>
                    </a:moveTo>
                    <a:lnTo>
                      <a:pt x="74" y="243"/>
                    </a:lnTo>
                    <a:lnTo>
                      <a:pt x="66" y="242"/>
                    </a:lnTo>
                    <a:lnTo>
                      <a:pt x="59" y="242"/>
                    </a:lnTo>
                    <a:lnTo>
                      <a:pt x="52" y="242"/>
                    </a:lnTo>
                    <a:lnTo>
                      <a:pt x="46" y="243"/>
                    </a:lnTo>
                    <a:lnTo>
                      <a:pt x="39" y="241"/>
                    </a:lnTo>
                    <a:lnTo>
                      <a:pt x="32" y="237"/>
                    </a:lnTo>
                    <a:lnTo>
                      <a:pt x="26" y="231"/>
                    </a:lnTo>
                    <a:lnTo>
                      <a:pt x="17" y="214"/>
                    </a:lnTo>
                    <a:lnTo>
                      <a:pt x="8" y="197"/>
                    </a:lnTo>
                    <a:lnTo>
                      <a:pt x="2" y="180"/>
                    </a:lnTo>
                    <a:lnTo>
                      <a:pt x="3" y="163"/>
                    </a:lnTo>
                    <a:lnTo>
                      <a:pt x="2" y="161"/>
                    </a:lnTo>
                    <a:lnTo>
                      <a:pt x="2" y="160"/>
                    </a:lnTo>
                    <a:lnTo>
                      <a:pt x="1" y="159"/>
                    </a:lnTo>
                    <a:lnTo>
                      <a:pt x="0" y="159"/>
                    </a:lnTo>
                    <a:lnTo>
                      <a:pt x="4" y="150"/>
                    </a:lnTo>
                    <a:lnTo>
                      <a:pt x="10" y="140"/>
                    </a:lnTo>
                    <a:lnTo>
                      <a:pt x="13" y="129"/>
                    </a:lnTo>
                    <a:lnTo>
                      <a:pt x="8" y="118"/>
                    </a:lnTo>
                    <a:lnTo>
                      <a:pt x="57" y="77"/>
                    </a:lnTo>
                    <a:lnTo>
                      <a:pt x="60" y="100"/>
                    </a:lnTo>
                    <a:lnTo>
                      <a:pt x="62" y="128"/>
                    </a:lnTo>
                    <a:lnTo>
                      <a:pt x="70" y="156"/>
                    </a:lnTo>
                    <a:lnTo>
                      <a:pt x="87" y="179"/>
                    </a:lnTo>
                    <a:lnTo>
                      <a:pt x="93" y="179"/>
                    </a:lnTo>
                    <a:lnTo>
                      <a:pt x="99" y="178"/>
                    </a:lnTo>
                    <a:lnTo>
                      <a:pt x="104" y="174"/>
                    </a:lnTo>
                    <a:lnTo>
                      <a:pt x="108" y="171"/>
                    </a:lnTo>
                    <a:lnTo>
                      <a:pt x="107" y="163"/>
                    </a:lnTo>
                    <a:lnTo>
                      <a:pt x="101" y="157"/>
                    </a:lnTo>
                    <a:lnTo>
                      <a:pt x="95" y="152"/>
                    </a:lnTo>
                    <a:lnTo>
                      <a:pt x="92" y="144"/>
                    </a:lnTo>
                    <a:lnTo>
                      <a:pt x="104" y="118"/>
                    </a:lnTo>
                    <a:lnTo>
                      <a:pt x="113" y="90"/>
                    </a:lnTo>
                    <a:lnTo>
                      <a:pt x="119" y="61"/>
                    </a:lnTo>
                    <a:lnTo>
                      <a:pt x="121" y="31"/>
                    </a:lnTo>
                    <a:lnTo>
                      <a:pt x="125" y="27"/>
                    </a:lnTo>
                    <a:lnTo>
                      <a:pt x="124" y="24"/>
                    </a:lnTo>
                    <a:lnTo>
                      <a:pt x="125" y="19"/>
                    </a:lnTo>
                    <a:lnTo>
                      <a:pt x="132" y="12"/>
                    </a:lnTo>
                    <a:lnTo>
                      <a:pt x="140" y="6"/>
                    </a:lnTo>
                    <a:lnTo>
                      <a:pt x="148" y="0"/>
                    </a:lnTo>
                    <a:lnTo>
                      <a:pt x="152" y="11"/>
                    </a:lnTo>
                    <a:lnTo>
                      <a:pt x="158" y="22"/>
                    </a:lnTo>
                    <a:lnTo>
                      <a:pt x="163" y="34"/>
                    </a:lnTo>
                    <a:lnTo>
                      <a:pt x="166" y="45"/>
                    </a:lnTo>
                    <a:lnTo>
                      <a:pt x="167" y="74"/>
                    </a:lnTo>
                    <a:lnTo>
                      <a:pt x="165" y="105"/>
                    </a:lnTo>
                    <a:lnTo>
                      <a:pt x="160" y="135"/>
                    </a:lnTo>
                    <a:lnTo>
                      <a:pt x="151" y="164"/>
                    </a:lnTo>
                    <a:lnTo>
                      <a:pt x="139" y="190"/>
                    </a:lnTo>
                    <a:lnTo>
                      <a:pt x="124" y="213"/>
                    </a:lnTo>
                    <a:lnTo>
                      <a:pt x="105" y="233"/>
                    </a:lnTo>
                    <a:lnTo>
                      <a:pt x="80" y="248"/>
                    </a:lnTo>
                    <a:close/>
                  </a:path>
                </a:pathLst>
              </a:custGeom>
              <a:solidFill>
                <a:srgbClr val="070007"/>
              </a:solidFill>
              <a:ln w="9525">
                <a:noFill/>
                <a:round/>
                <a:headEnd/>
                <a:tailEnd/>
              </a:ln>
            </p:spPr>
            <p:txBody>
              <a:bodyPr/>
              <a:lstStyle/>
              <a:p>
                <a:endParaRPr lang="en-US" dirty="0"/>
              </a:p>
            </p:txBody>
          </p:sp>
          <p:sp>
            <p:nvSpPr>
              <p:cNvPr id="17430" name="Freeform 22"/>
              <p:cNvSpPr>
                <a:spLocks/>
              </p:cNvSpPr>
              <p:nvPr/>
            </p:nvSpPr>
            <p:spPr bwMode="auto">
              <a:xfrm>
                <a:off x="3948" y="2611"/>
                <a:ext cx="80" cy="287"/>
              </a:xfrm>
              <a:custGeom>
                <a:avLst/>
                <a:gdLst/>
                <a:ahLst/>
                <a:cxnLst>
                  <a:cxn ang="0">
                    <a:pos x="138" y="29"/>
                  </a:cxn>
                  <a:cxn ang="0">
                    <a:pos x="136" y="38"/>
                  </a:cxn>
                  <a:cxn ang="0">
                    <a:pos x="132" y="47"/>
                  </a:cxn>
                  <a:cxn ang="0">
                    <a:pos x="129" y="56"/>
                  </a:cxn>
                  <a:cxn ang="0">
                    <a:pos x="124" y="64"/>
                  </a:cxn>
                  <a:cxn ang="0">
                    <a:pos x="119" y="72"/>
                  </a:cxn>
                  <a:cxn ang="0">
                    <a:pos x="114" y="81"/>
                  </a:cxn>
                  <a:cxn ang="0">
                    <a:pos x="108" y="87"/>
                  </a:cxn>
                  <a:cxn ang="0">
                    <a:pos x="102" y="93"/>
                  </a:cxn>
                  <a:cxn ang="0">
                    <a:pos x="98" y="121"/>
                  </a:cxn>
                  <a:cxn ang="0">
                    <a:pos x="90" y="148"/>
                  </a:cxn>
                  <a:cxn ang="0">
                    <a:pos x="80" y="175"/>
                  </a:cxn>
                  <a:cxn ang="0">
                    <a:pos x="70" y="201"/>
                  </a:cxn>
                  <a:cxn ang="0">
                    <a:pos x="58" y="228"/>
                  </a:cxn>
                  <a:cxn ang="0">
                    <a:pos x="49" y="254"/>
                  </a:cxn>
                  <a:cxn ang="0">
                    <a:pos x="41" y="281"/>
                  </a:cxn>
                  <a:cxn ang="0">
                    <a:pos x="35" y="307"/>
                  </a:cxn>
                  <a:cxn ang="0">
                    <a:pos x="27" y="380"/>
                  </a:cxn>
                  <a:cxn ang="0">
                    <a:pos x="24" y="383"/>
                  </a:cxn>
                  <a:cxn ang="0">
                    <a:pos x="24" y="387"/>
                  </a:cxn>
                  <a:cxn ang="0">
                    <a:pos x="26" y="390"/>
                  </a:cxn>
                  <a:cxn ang="0">
                    <a:pos x="27" y="395"/>
                  </a:cxn>
                  <a:cxn ang="0">
                    <a:pos x="20" y="436"/>
                  </a:cxn>
                  <a:cxn ang="0">
                    <a:pos x="15" y="479"/>
                  </a:cxn>
                  <a:cxn ang="0">
                    <a:pos x="14" y="525"/>
                  </a:cxn>
                  <a:cxn ang="0">
                    <a:pos x="16" y="572"/>
                  </a:cxn>
                  <a:cxn ang="0">
                    <a:pos x="10" y="543"/>
                  </a:cxn>
                  <a:cxn ang="0">
                    <a:pos x="3" y="513"/>
                  </a:cxn>
                  <a:cxn ang="0">
                    <a:pos x="0" y="484"/>
                  </a:cxn>
                  <a:cxn ang="0">
                    <a:pos x="5" y="452"/>
                  </a:cxn>
                  <a:cxn ang="0">
                    <a:pos x="3" y="429"/>
                  </a:cxn>
                  <a:cxn ang="0">
                    <a:pos x="5" y="406"/>
                  </a:cxn>
                  <a:cxn ang="0">
                    <a:pos x="8" y="384"/>
                  </a:cxn>
                  <a:cxn ang="0">
                    <a:pos x="9" y="363"/>
                  </a:cxn>
                  <a:cxn ang="0">
                    <a:pos x="15" y="341"/>
                  </a:cxn>
                  <a:cxn ang="0">
                    <a:pos x="16" y="320"/>
                  </a:cxn>
                  <a:cxn ang="0">
                    <a:pos x="16" y="299"/>
                  </a:cxn>
                  <a:cxn ang="0">
                    <a:pos x="18" y="279"/>
                  </a:cxn>
                  <a:cxn ang="0">
                    <a:pos x="25" y="252"/>
                  </a:cxn>
                  <a:cxn ang="0">
                    <a:pos x="33" y="226"/>
                  </a:cxn>
                  <a:cxn ang="0">
                    <a:pos x="41" y="199"/>
                  </a:cxn>
                  <a:cxn ang="0">
                    <a:pos x="50" y="174"/>
                  </a:cxn>
                  <a:cxn ang="0">
                    <a:pos x="60" y="150"/>
                  </a:cxn>
                  <a:cxn ang="0">
                    <a:pos x="70" y="124"/>
                  </a:cxn>
                  <a:cxn ang="0">
                    <a:pos x="80" y="101"/>
                  </a:cxn>
                  <a:cxn ang="0">
                    <a:pos x="92" y="78"/>
                  </a:cxn>
                  <a:cxn ang="0">
                    <a:pos x="100" y="69"/>
                  </a:cxn>
                  <a:cxn ang="0">
                    <a:pos x="108" y="59"/>
                  </a:cxn>
                  <a:cxn ang="0">
                    <a:pos x="115" y="47"/>
                  </a:cxn>
                  <a:cxn ang="0">
                    <a:pos x="124" y="37"/>
                  </a:cxn>
                  <a:cxn ang="0">
                    <a:pos x="132" y="26"/>
                  </a:cxn>
                  <a:cxn ang="0">
                    <a:pos x="140" y="16"/>
                  </a:cxn>
                  <a:cxn ang="0">
                    <a:pos x="149" y="8"/>
                  </a:cxn>
                  <a:cxn ang="0">
                    <a:pos x="159" y="0"/>
                  </a:cxn>
                  <a:cxn ang="0">
                    <a:pos x="156" y="9"/>
                  </a:cxn>
                  <a:cxn ang="0">
                    <a:pos x="151" y="16"/>
                  </a:cxn>
                  <a:cxn ang="0">
                    <a:pos x="143" y="21"/>
                  </a:cxn>
                  <a:cxn ang="0">
                    <a:pos x="138" y="29"/>
                  </a:cxn>
                </a:cxnLst>
                <a:rect l="0" t="0" r="r" b="b"/>
                <a:pathLst>
                  <a:path w="159" h="572">
                    <a:moveTo>
                      <a:pt x="138" y="29"/>
                    </a:moveTo>
                    <a:lnTo>
                      <a:pt x="136" y="38"/>
                    </a:lnTo>
                    <a:lnTo>
                      <a:pt x="132" y="47"/>
                    </a:lnTo>
                    <a:lnTo>
                      <a:pt x="129" y="56"/>
                    </a:lnTo>
                    <a:lnTo>
                      <a:pt x="124" y="64"/>
                    </a:lnTo>
                    <a:lnTo>
                      <a:pt x="119" y="72"/>
                    </a:lnTo>
                    <a:lnTo>
                      <a:pt x="114" y="81"/>
                    </a:lnTo>
                    <a:lnTo>
                      <a:pt x="108" y="87"/>
                    </a:lnTo>
                    <a:lnTo>
                      <a:pt x="102" y="93"/>
                    </a:lnTo>
                    <a:lnTo>
                      <a:pt x="98" y="121"/>
                    </a:lnTo>
                    <a:lnTo>
                      <a:pt x="90" y="148"/>
                    </a:lnTo>
                    <a:lnTo>
                      <a:pt x="80" y="175"/>
                    </a:lnTo>
                    <a:lnTo>
                      <a:pt x="70" y="201"/>
                    </a:lnTo>
                    <a:lnTo>
                      <a:pt x="58" y="228"/>
                    </a:lnTo>
                    <a:lnTo>
                      <a:pt x="49" y="254"/>
                    </a:lnTo>
                    <a:lnTo>
                      <a:pt x="41" y="281"/>
                    </a:lnTo>
                    <a:lnTo>
                      <a:pt x="35" y="307"/>
                    </a:lnTo>
                    <a:lnTo>
                      <a:pt x="27" y="380"/>
                    </a:lnTo>
                    <a:lnTo>
                      <a:pt x="24" y="383"/>
                    </a:lnTo>
                    <a:lnTo>
                      <a:pt x="24" y="387"/>
                    </a:lnTo>
                    <a:lnTo>
                      <a:pt x="26" y="390"/>
                    </a:lnTo>
                    <a:lnTo>
                      <a:pt x="27" y="395"/>
                    </a:lnTo>
                    <a:lnTo>
                      <a:pt x="20" y="436"/>
                    </a:lnTo>
                    <a:lnTo>
                      <a:pt x="15" y="479"/>
                    </a:lnTo>
                    <a:lnTo>
                      <a:pt x="14" y="525"/>
                    </a:lnTo>
                    <a:lnTo>
                      <a:pt x="16" y="572"/>
                    </a:lnTo>
                    <a:lnTo>
                      <a:pt x="10" y="543"/>
                    </a:lnTo>
                    <a:lnTo>
                      <a:pt x="3" y="513"/>
                    </a:lnTo>
                    <a:lnTo>
                      <a:pt x="0" y="484"/>
                    </a:lnTo>
                    <a:lnTo>
                      <a:pt x="5" y="452"/>
                    </a:lnTo>
                    <a:lnTo>
                      <a:pt x="3" y="429"/>
                    </a:lnTo>
                    <a:lnTo>
                      <a:pt x="5" y="406"/>
                    </a:lnTo>
                    <a:lnTo>
                      <a:pt x="8" y="384"/>
                    </a:lnTo>
                    <a:lnTo>
                      <a:pt x="9" y="363"/>
                    </a:lnTo>
                    <a:lnTo>
                      <a:pt x="15" y="341"/>
                    </a:lnTo>
                    <a:lnTo>
                      <a:pt x="16" y="320"/>
                    </a:lnTo>
                    <a:lnTo>
                      <a:pt x="16" y="299"/>
                    </a:lnTo>
                    <a:lnTo>
                      <a:pt x="18" y="279"/>
                    </a:lnTo>
                    <a:lnTo>
                      <a:pt x="25" y="252"/>
                    </a:lnTo>
                    <a:lnTo>
                      <a:pt x="33" y="226"/>
                    </a:lnTo>
                    <a:lnTo>
                      <a:pt x="41" y="199"/>
                    </a:lnTo>
                    <a:lnTo>
                      <a:pt x="50" y="174"/>
                    </a:lnTo>
                    <a:lnTo>
                      <a:pt x="60" y="150"/>
                    </a:lnTo>
                    <a:lnTo>
                      <a:pt x="70" y="124"/>
                    </a:lnTo>
                    <a:lnTo>
                      <a:pt x="80" y="101"/>
                    </a:lnTo>
                    <a:lnTo>
                      <a:pt x="92" y="78"/>
                    </a:lnTo>
                    <a:lnTo>
                      <a:pt x="100" y="69"/>
                    </a:lnTo>
                    <a:lnTo>
                      <a:pt x="108" y="59"/>
                    </a:lnTo>
                    <a:lnTo>
                      <a:pt x="115" y="47"/>
                    </a:lnTo>
                    <a:lnTo>
                      <a:pt x="124" y="37"/>
                    </a:lnTo>
                    <a:lnTo>
                      <a:pt x="132" y="26"/>
                    </a:lnTo>
                    <a:lnTo>
                      <a:pt x="140" y="16"/>
                    </a:lnTo>
                    <a:lnTo>
                      <a:pt x="149" y="8"/>
                    </a:lnTo>
                    <a:lnTo>
                      <a:pt x="159" y="0"/>
                    </a:lnTo>
                    <a:lnTo>
                      <a:pt x="156" y="9"/>
                    </a:lnTo>
                    <a:lnTo>
                      <a:pt x="151" y="16"/>
                    </a:lnTo>
                    <a:lnTo>
                      <a:pt x="143" y="21"/>
                    </a:lnTo>
                    <a:lnTo>
                      <a:pt x="138" y="29"/>
                    </a:lnTo>
                    <a:close/>
                  </a:path>
                </a:pathLst>
              </a:custGeom>
              <a:solidFill>
                <a:srgbClr val="00FF68"/>
              </a:solidFill>
              <a:ln w="9525">
                <a:noFill/>
                <a:round/>
                <a:headEnd/>
                <a:tailEnd/>
              </a:ln>
            </p:spPr>
            <p:txBody>
              <a:bodyPr/>
              <a:lstStyle/>
              <a:p>
                <a:endParaRPr lang="en-US" dirty="0"/>
              </a:p>
            </p:txBody>
          </p:sp>
          <p:sp>
            <p:nvSpPr>
              <p:cNvPr id="17431" name="Freeform 23"/>
              <p:cNvSpPr>
                <a:spLocks/>
              </p:cNvSpPr>
              <p:nvPr/>
            </p:nvSpPr>
            <p:spPr bwMode="auto">
              <a:xfrm>
                <a:off x="4007" y="3231"/>
                <a:ext cx="10" cy="36"/>
              </a:xfrm>
              <a:custGeom>
                <a:avLst/>
                <a:gdLst/>
                <a:ahLst/>
                <a:cxnLst>
                  <a:cxn ang="0">
                    <a:pos x="5" y="71"/>
                  </a:cxn>
                  <a:cxn ang="0">
                    <a:pos x="0" y="52"/>
                  </a:cxn>
                  <a:cxn ang="0">
                    <a:pos x="2" y="33"/>
                  </a:cxn>
                  <a:cxn ang="0">
                    <a:pos x="11" y="15"/>
                  </a:cxn>
                  <a:cxn ang="0">
                    <a:pos x="21" y="0"/>
                  </a:cxn>
                  <a:cxn ang="0">
                    <a:pos x="21" y="17"/>
                  </a:cxn>
                  <a:cxn ang="0">
                    <a:pos x="20" y="37"/>
                  </a:cxn>
                  <a:cxn ang="0">
                    <a:pos x="14" y="56"/>
                  </a:cxn>
                  <a:cxn ang="0">
                    <a:pos x="5" y="71"/>
                  </a:cxn>
                </a:cxnLst>
                <a:rect l="0" t="0" r="r" b="b"/>
                <a:pathLst>
                  <a:path w="21" h="71">
                    <a:moveTo>
                      <a:pt x="5" y="71"/>
                    </a:moveTo>
                    <a:lnTo>
                      <a:pt x="0" y="52"/>
                    </a:lnTo>
                    <a:lnTo>
                      <a:pt x="2" y="33"/>
                    </a:lnTo>
                    <a:lnTo>
                      <a:pt x="11" y="15"/>
                    </a:lnTo>
                    <a:lnTo>
                      <a:pt x="21" y="0"/>
                    </a:lnTo>
                    <a:lnTo>
                      <a:pt x="21" y="17"/>
                    </a:lnTo>
                    <a:lnTo>
                      <a:pt x="20" y="37"/>
                    </a:lnTo>
                    <a:lnTo>
                      <a:pt x="14" y="56"/>
                    </a:lnTo>
                    <a:lnTo>
                      <a:pt x="5" y="71"/>
                    </a:lnTo>
                    <a:close/>
                  </a:path>
                </a:pathLst>
              </a:custGeom>
              <a:solidFill>
                <a:srgbClr val="FFFFFF"/>
              </a:solidFill>
              <a:ln w="9525">
                <a:noFill/>
                <a:round/>
                <a:headEnd/>
                <a:tailEnd/>
              </a:ln>
            </p:spPr>
            <p:txBody>
              <a:bodyPr/>
              <a:lstStyle/>
              <a:p>
                <a:endParaRPr lang="en-US" dirty="0"/>
              </a:p>
            </p:txBody>
          </p:sp>
          <p:sp>
            <p:nvSpPr>
              <p:cNvPr id="17432" name="Freeform 24"/>
              <p:cNvSpPr>
                <a:spLocks/>
              </p:cNvSpPr>
              <p:nvPr/>
            </p:nvSpPr>
            <p:spPr bwMode="auto">
              <a:xfrm>
                <a:off x="3990" y="2760"/>
                <a:ext cx="21" cy="275"/>
              </a:xfrm>
              <a:custGeom>
                <a:avLst/>
                <a:gdLst/>
                <a:ahLst/>
                <a:cxnLst>
                  <a:cxn ang="0">
                    <a:pos x="40" y="550"/>
                  </a:cxn>
                  <a:cxn ang="0">
                    <a:pos x="24" y="512"/>
                  </a:cxn>
                  <a:cxn ang="0">
                    <a:pos x="12" y="472"/>
                  </a:cxn>
                  <a:cxn ang="0">
                    <a:pos x="4" y="431"/>
                  </a:cxn>
                  <a:cxn ang="0">
                    <a:pos x="1" y="388"/>
                  </a:cxn>
                  <a:cxn ang="0">
                    <a:pos x="0" y="345"/>
                  </a:cxn>
                  <a:cxn ang="0">
                    <a:pos x="0" y="302"/>
                  </a:cxn>
                  <a:cxn ang="0">
                    <a:pos x="1" y="258"/>
                  </a:cxn>
                  <a:cxn ang="0">
                    <a:pos x="2" y="214"/>
                  </a:cxn>
                  <a:cxn ang="0">
                    <a:pos x="9" y="159"/>
                  </a:cxn>
                  <a:cxn ang="0">
                    <a:pos x="15" y="107"/>
                  </a:cxn>
                  <a:cxn ang="0">
                    <a:pos x="23" y="54"/>
                  </a:cxn>
                  <a:cxn ang="0">
                    <a:pos x="31" y="0"/>
                  </a:cxn>
                  <a:cxn ang="0">
                    <a:pos x="27" y="45"/>
                  </a:cxn>
                  <a:cxn ang="0">
                    <a:pos x="24" y="86"/>
                  </a:cxn>
                  <a:cxn ang="0">
                    <a:pos x="21" y="125"/>
                  </a:cxn>
                  <a:cxn ang="0">
                    <a:pos x="16" y="167"/>
                  </a:cxn>
                  <a:cxn ang="0">
                    <a:pos x="17" y="218"/>
                  </a:cxn>
                  <a:cxn ang="0">
                    <a:pos x="17" y="268"/>
                  </a:cxn>
                  <a:cxn ang="0">
                    <a:pos x="18" y="318"/>
                  </a:cxn>
                  <a:cxn ang="0">
                    <a:pos x="23" y="368"/>
                  </a:cxn>
                  <a:cxn ang="0">
                    <a:pos x="25" y="412"/>
                  </a:cxn>
                  <a:cxn ang="0">
                    <a:pos x="30" y="459"/>
                  </a:cxn>
                  <a:cxn ang="0">
                    <a:pos x="35" y="508"/>
                  </a:cxn>
                  <a:cxn ang="0">
                    <a:pos x="40" y="550"/>
                  </a:cxn>
                </a:cxnLst>
                <a:rect l="0" t="0" r="r" b="b"/>
                <a:pathLst>
                  <a:path w="40" h="550">
                    <a:moveTo>
                      <a:pt x="40" y="550"/>
                    </a:moveTo>
                    <a:lnTo>
                      <a:pt x="24" y="512"/>
                    </a:lnTo>
                    <a:lnTo>
                      <a:pt x="12" y="472"/>
                    </a:lnTo>
                    <a:lnTo>
                      <a:pt x="4" y="431"/>
                    </a:lnTo>
                    <a:lnTo>
                      <a:pt x="1" y="388"/>
                    </a:lnTo>
                    <a:lnTo>
                      <a:pt x="0" y="345"/>
                    </a:lnTo>
                    <a:lnTo>
                      <a:pt x="0" y="302"/>
                    </a:lnTo>
                    <a:lnTo>
                      <a:pt x="1" y="258"/>
                    </a:lnTo>
                    <a:lnTo>
                      <a:pt x="2" y="214"/>
                    </a:lnTo>
                    <a:lnTo>
                      <a:pt x="9" y="159"/>
                    </a:lnTo>
                    <a:lnTo>
                      <a:pt x="15" y="107"/>
                    </a:lnTo>
                    <a:lnTo>
                      <a:pt x="23" y="54"/>
                    </a:lnTo>
                    <a:lnTo>
                      <a:pt x="31" y="0"/>
                    </a:lnTo>
                    <a:lnTo>
                      <a:pt x="27" y="45"/>
                    </a:lnTo>
                    <a:lnTo>
                      <a:pt x="24" y="86"/>
                    </a:lnTo>
                    <a:lnTo>
                      <a:pt x="21" y="125"/>
                    </a:lnTo>
                    <a:lnTo>
                      <a:pt x="16" y="167"/>
                    </a:lnTo>
                    <a:lnTo>
                      <a:pt x="17" y="218"/>
                    </a:lnTo>
                    <a:lnTo>
                      <a:pt x="17" y="268"/>
                    </a:lnTo>
                    <a:lnTo>
                      <a:pt x="18" y="318"/>
                    </a:lnTo>
                    <a:lnTo>
                      <a:pt x="23" y="368"/>
                    </a:lnTo>
                    <a:lnTo>
                      <a:pt x="25" y="412"/>
                    </a:lnTo>
                    <a:lnTo>
                      <a:pt x="30" y="459"/>
                    </a:lnTo>
                    <a:lnTo>
                      <a:pt x="35" y="508"/>
                    </a:lnTo>
                    <a:lnTo>
                      <a:pt x="40" y="550"/>
                    </a:lnTo>
                    <a:close/>
                  </a:path>
                </a:pathLst>
              </a:custGeom>
              <a:solidFill>
                <a:srgbClr val="00FF68"/>
              </a:solidFill>
              <a:ln w="9525">
                <a:noFill/>
                <a:round/>
                <a:headEnd/>
                <a:tailEnd/>
              </a:ln>
            </p:spPr>
            <p:txBody>
              <a:bodyPr/>
              <a:lstStyle/>
              <a:p>
                <a:endParaRPr lang="en-US" dirty="0"/>
              </a:p>
            </p:txBody>
          </p:sp>
          <p:sp>
            <p:nvSpPr>
              <p:cNvPr id="17433" name="Freeform 25"/>
              <p:cNvSpPr>
                <a:spLocks/>
              </p:cNvSpPr>
              <p:nvPr/>
            </p:nvSpPr>
            <p:spPr bwMode="auto">
              <a:xfrm>
                <a:off x="3956" y="2720"/>
                <a:ext cx="33" cy="232"/>
              </a:xfrm>
              <a:custGeom>
                <a:avLst/>
                <a:gdLst/>
                <a:ahLst/>
                <a:cxnLst>
                  <a:cxn ang="0">
                    <a:pos x="23" y="462"/>
                  </a:cxn>
                  <a:cxn ang="0">
                    <a:pos x="16" y="437"/>
                  </a:cxn>
                  <a:cxn ang="0">
                    <a:pos x="9" y="412"/>
                  </a:cxn>
                  <a:cxn ang="0">
                    <a:pos x="2" y="385"/>
                  </a:cxn>
                  <a:cxn ang="0">
                    <a:pos x="0" y="359"/>
                  </a:cxn>
                  <a:cxn ang="0">
                    <a:pos x="3" y="369"/>
                  </a:cxn>
                  <a:cxn ang="0">
                    <a:pos x="7" y="381"/>
                  </a:cxn>
                  <a:cxn ang="0">
                    <a:pos x="12" y="391"/>
                  </a:cxn>
                  <a:cxn ang="0">
                    <a:pos x="19" y="399"/>
                  </a:cxn>
                  <a:cxn ang="0">
                    <a:pos x="19" y="389"/>
                  </a:cxn>
                  <a:cxn ang="0">
                    <a:pos x="19" y="376"/>
                  </a:cxn>
                  <a:cxn ang="0">
                    <a:pos x="17" y="366"/>
                  </a:cxn>
                  <a:cxn ang="0">
                    <a:pos x="14" y="356"/>
                  </a:cxn>
                  <a:cxn ang="0">
                    <a:pos x="16" y="312"/>
                  </a:cxn>
                  <a:cxn ang="0">
                    <a:pos x="18" y="266"/>
                  </a:cxn>
                  <a:cxn ang="0">
                    <a:pos x="22" y="221"/>
                  </a:cxn>
                  <a:cxn ang="0">
                    <a:pos x="26" y="175"/>
                  </a:cxn>
                  <a:cxn ang="0">
                    <a:pos x="32" y="130"/>
                  </a:cxn>
                  <a:cxn ang="0">
                    <a:pos x="40" y="85"/>
                  </a:cxn>
                  <a:cxn ang="0">
                    <a:pos x="52" y="41"/>
                  </a:cxn>
                  <a:cxn ang="0">
                    <a:pos x="65" y="0"/>
                  </a:cxn>
                  <a:cxn ang="0">
                    <a:pos x="56" y="59"/>
                  </a:cxn>
                  <a:cxn ang="0">
                    <a:pos x="48" y="118"/>
                  </a:cxn>
                  <a:cxn ang="0">
                    <a:pos x="40" y="177"/>
                  </a:cxn>
                  <a:cxn ang="0">
                    <a:pos x="33" y="234"/>
                  </a:cxn>
                  <a:cxn ang="0">
                    <a:pos x="29" y="293"/>
                  </a:cxn>
                  <a:cxn ang="0">
                    <a:pos x="24" y="350"/>
                  </a:cxn>
                  <a:cxn ang="0">
                    <a:pos x="23" y="406"/>
                  </a:cxn>
                  <a:cxn ang="0">
                    <a:pos x="23" y="462"/>
                  </a:cxn>
                </a:cxnLst>
                <a:rect l="0" t="0" r="r" b="b"/>
                <a:pathLst>
                  <a:path w="65" h="462">
                    <a:moveTo>
                      <a:pt x="23" y="462"/>
                    </a:moveTo>
                    <a:lnTo>
                      <a:pt x="16" y="437"/>
                    </a:lnTo>
                    <a:lnTo>
                      <a:pt x="9" y="412"/>
                    </a:lnTo>
                    <a:lnTo>
                      <a:pt x="2" y="385"/>
                    </a:lnTo>
                    <a:lnTo>
                      <a:pt x="0" y="359"/>
                    </a:lnTo>
                    <a:lnTo>
                      <a:pt x="3" y="369"/>
                    </a:lnTo>
                    <a:lnTo>
                      <a:pt x="7" y="381"/>
                    </a:lnTo>
                    <a:lnTo>
                      <a:pt x="12" y="391"/>
                    </a:lnTo>
                    <a:lnTo>
                      <a:pt x="19" y="399"/>
                    </a:lnTo>
                    <a:lnTo>
                      <a:pt x="19" y="389"/>
                    </a:lnTo>
                    <a:lnTo>
                      <a:pt x="19" y="376"/>
                    </a:lnTo>
                    <a:lnTo>
                      <a:pt x="17" y="366"/>
                    </a:lnTo>
                    <a:lnTo>
                      <a:pt x="14" y="356"/>
                    </a:lnTo>
                    <a:lnTo>
                      <a:pt x="16" y="312"/>
                    </a:lnTo>
                    <a:lnTo>
                      <a:pt x="18" y="266"/>
                    </a:lnTo>
                    <a:lnTo>
                      <a:pt x="22" y="221"/>
                    </a:lnTo>
                    <a:lnTo>
                      <a:pt x="26" y="175"/>
                    </a:lnTo>
                    <a:lnTo>
                      <a:pt x="32" y="130"/>
                    </a:lnTo>
                    <a:lnTo>
                      <a:pt x="40" y="85"/>
                    </a:lnTo>
                    <a:lnTo>
                      <a:pt x="52" y="41"/>
                    </a:lnTo>
                    <a:lnTo>
                      <a:pt x="65" y="0"/>
                    </a:lnTo>
                    <a:lnTo>
                      <a:pt x="56" y="59"/>
                    </a:lnTo>
                    <a:lnTo>
                      <a:pt x="48" y="118"/>
                    </a:lnTo>
                    <a:lnTo>
                      <a:pt x="40" y="177"/>
                    </a:lnTo>
                    <a:lnTo>
                      <a:pt x="33" y="234"/>
                    </a:lnTo>
                    <a:lnTo>
                      <a:pt x="29" y="293"/>
                    </a:lnTo>
                    <a:lnTo>
                      <a:pt x="24" y="350"/>
                    </a:lnTo>
                    <a:lnTo>
                      <a:pt x="23" y="406"/>
                    </a:lnTo>
                    <a:lnTo>
                      <a:pt x="23" y="462"/>
                    </a:lnTo>
                    <a:close/>
                  </a:path>
                </a:pathLst>
              </a:custGeom>
              <a:solidFill>
                <a:srgbClr val="00FF68"/>
              </a:solidFill>
              <a:ln w="9525">
                <a:noFill/>
                <a:round/>
                <a:headEnd/>
                <a:tailEnd/>
              </a:ln>
            </p:spPr>
            <p:txBody>
              <a:bodyPr/>
              <a:lstStyle/>
              <a:p>
                <a:endParaRPr lang="en-US" dirty="0"/>
              </a:p>
            </p:txBody>
          </p:sp>
          <p:sp>
            <p:nvSpPr>
              <p:cNvPr id="17434" name="Freeform 26"/>
              <p:cNvSpPr>
                <a:spLocks/>
              </p:cNvSpPr>
              <p:nvPr/>
            </p:nvSpPr>
            <p:spPr bwMode="auto">
              <a:xfrm>
                <a:off x="3785" y="2520"/>
                <a:ext cx="182" cy="845"/>
              </a:xfrm>
              <a:custGeom>
                <a:avLst/>
                <a:gdLst/>
                <a:ahLst/>
                <a:cxnLst>
                  <a:cxn ang="0">
                    <a:pos x="335" y="243"/>
                  </a:cxn>
                  <a:cxn ang="0">
                    <a:pos x="329" y="280"/>
                  </a:cxn>
                  <a:cxn ang="0">
                    <a:pos x="321" y="352"/>
                  </a:cxn>
                  <a:cxn ang="0">
                    <a:pos x="298" y="368"/>
                  </a:cxn>
                  <a:cxn ang="0">
                    <a:pos x="275" y="386"/>
                  </a:cxn>
                  <a:cxn ang="0">
                    <a:pos x="260" y="494"/>
                  </a:cxn>
                  <a:cxn ang="0">
                    <a:pos x="269" y="782"/>
                  </a:cxn>
                  <a:cxn ang="0">
                    <a:pos x="286" y="1059"/>
                  </a:cxn>
                  <a:cxn ang="0">
                    <a:pos x="252" y="1183"/>
                  </a:cxn>
                  <a:cxn ang="0">
                    <a:pos x="188" y="1234"/>
                  </a:cxn>
                  <a:cxn ang="0">
                    <a:pos x="131" y="1292"/>
                  </a:cxn>
                  <a:cxn ang="0">
                    <a:pos x="110" y="1460"/>
                  </a:cxn>
                  <a:cxn ang="0">
                    <a:pos x="105" y="1606"/>
                  </a:cxn>
                  <a:cxn ang="0">
                    <a:pos x="92" y="1614"/>
                  </a:cxn>
                  <a:cxn ang="0">
                    <a:pos x="76" y="1594"/>
                  </a:cxn>
                  <a:cxn ang="0">
                    <a:pos x="65" y="1355"/>
                  </a:cxn>
                  <a:cxn ang="0">
                    <a:pos x="53" y="1360"/>
                  </a:cxn>
                  <a:cxn ang="0">
                    <a:pos x="40" y="1371"/>
                  </a:cxn>
                  <a:cxn ang="0">
                    <a:pos x="18" y="1412"/>
                  </a:cxn>
                  <a:cxn ang="0">
                    <a:pos x="16" y="1478"/>
                  </a:cxn>
                  <a:cxn ang="0">
                    <a:pos x="19" y="1545"/>
                  </a:cxn>
                  <a:cxn ang="0">
                    <a:pos x="19" y="1635"/>
                  </a:cxn>
                  <a:cxn ang="0">
                    <a:pos x="29" y="1666"/>
                  </a:cxn>
                  <a:cxn ang="0">
                    <a:pos x="25" y="1685"/>
                  </a:cxn>
                  <a:cxn ang="0">
                    <a:pos x="12" y="1687"/>
                  </a:cxn>
                  <a:cxn ang="0">
                    <a:pos x="4" y="1557"/>
                  </a:cxn>
                  <a:cxn ang="0">
                    <a:pos x="3" y="1420"/>
                  </a:cxn>
                  <a:cxn ang="0">
                    <a:pos x="2" y="1379"/>
                  </a:cxn>
                  <a:cxn ang="0">
                    <a:pos x="38" y="1356"/>
                  </a:cxn>
                  <a:cxn ang="0">
                    <a:pos x="70" y="1331"/>
                  </a:cxn>
                  <a:cxn ang="0">
                    <a:pos x="64" y="1279"/>
                  </a:cxn>
                  <a:cxn ang="0">
                    <a:pos x="61" y="1221"/>
                  </a:cxn>
                  <a:cxn ang="0">
                    <a:pos x="119" y="1158"/>
                  </a:cxn>
                  <a:cxn ang="0">
                    <a:pos x="170" y="1090"/>
                  </a:cxn>
                  <a:cxn ang="0">
                    <a:pos x="203" y="1043"/>
                  </a:cxn>
                  <a:cxn ang="0">
                    <a:pos x="211" y="1036"/>
                  </a:cxn>
                  <a:cxn ang="0">
                    <a:pos x="208" y="801"/>
                  </a:cxn>
                  <a:cxn ang="0">
                    <a:pos x="199" y="477"/>
                  </a:cxn>
                  <a:cxn ang="0">
                    <a:pos x="192" y="434"/>
                  </a:cxn>
                  <a:cxn ang="0">
                    <a:pos x="184" y="417"/>
                  </a:cxn>
                  <a:cxn ang="0">
                    <a:pos x="191" y="404"/>
                  </a:cxn>
                  <a:cxn ang="0">
                    <a:pos x="216" y="386"/>
                  </a:cxn>
                  <a:cxn ang="0">
                    <a:pos x="241" y="366"/>
                  </a:cxn>
                  <a:cxn ang="0">
                    <a:pos x="248" y="317"/>
                  </a:cxn>
                  <a:cxn ang="0">
                    <a:pos x="271" y="267"/>
                  </a:cxn>
                  <a:cxn ang="0">
                    <a:pos x="290" y="220"/>
                  </a:cxn>
                  <a:cxn ang="0">
                    <a:pos x="282" y="161"/>
                  </a:cxn>
                  <a:cxn ang="0">
                    <a:pos x="291" y="83"/>
                  </a:cxn>
                  <a:cxn ang="0">
                    <a:pos x="307" y="22"/>
                  </a:cxn>
                  <a:cxn ang="0">
                    <a:pos x="324" y="25"/>
                  </a:cxn>
                  <a:cxn ang="0">
                    <a:pos x="329" y="48"/>
                  </a:cxn>
                  <a:cxn ang="0">
                    <a:pos x="323" y="138"/>
                  </a:cxn>
                  <a:cxn ang="0">
                    <a:pos x="336" y="219"/>
                  </a:cxn>
                  <a:cxn ang="0">
                    <a:pos x="347" y="173"/>
                  </a:cxn>
                  <a:cxn ang="0">
                    <a:pos x="349" y="45"/>
                  </a:cxn>
                  <a:cxn ang="0">
                    <a:pos x="347" y="0"/>
                  </a:cxn>
                  <a:cxn ang="0">
                    <a:pos x="362" y="14"/>
                  </a:cxn>
                  <a:cxn ang="0">
                    <a:pos x="359" y="183"/>
                  </a:cxn>
                </a:cxnLst>
                <a:rect l="0" t="0" r="r" b="b"/>
                <a:pathLst>
                  <a:path w="364" h="1689">
                    <a:moveTo>
                      <a:pt x="345" y="238"/>
                    </a:moveTo>
                    <a:lnTo>
                      <a:pt x="341" y="242"/>
                    </a:lnTo>
                    <a:lnTo>
                      <a:pt x="335" y="243"/>
                    </a:lnTo>
                    <a:lnTo>
                      <a:pt x="330" y="245"/>
                    </a:lnTo>
                    <a:lnTo>
                      <a:pt x="327" y="251"/>
                    </a:lnTo>
                    <a:lnTo>
                      <a:pt x="329" y="280"/>
                    </a:lnTo>
                    <a:lnTo>
                      <a:pt x="334" y="306"/>
                    </a:lnTo>
                    <a:lnTo>
                      <a:pt x="334" y="330"/>
                    </a:lnTo>
                    <a:lnTo>
                      <a:pt x="321" y="352"/>
                    </a:lnTo>
                    <a:lnTo>
                      <a:pt x="314" y="357"/>
                    </a:lnTo>
                    <a:lnTo>
                      <a:pt x="306" y="363"/>
                    </a:lnTo>
                    <a:lnTo>
                      <a:pt x="298" y="368"/>
                    </a:lnTo>
                    <a:lnTo>
                      <a:pt x="291" y="374"/>
                    </a:lnTo>
                    <a:lnTo>
                      <a:pt x="283" y="380"/>
                    </a:lnTo>
                    <a:lnTo>
                      <a:pt x="275" y="386"/>
                    </a:lnTo>
                    <a:lnTo>
                      <a:pt x="268" y="391"/>
                    </a:lnTo>
                    <a:lnTo>
                      <a:pt x="261" y="397"/>
                    </a:lnTo>
                    <a:lnTo>
                      <a:pt x="260" y="494"/>
                    </a:lnTo>
                    <a:lnTo>
                      <a:pt x="261" y="591"/>
                    </a:lnTo>
                    <a:lnTo>
                      <a:pt x="264" y="686"/>
                    </a:lnTo>
                    <a:lnTo>
                      <a:pt x="269" y="782"/>
                    </a:lnTo>
                    <a:lnTo>
                      <a:pt x="275" y="875"/>
                    </a:lnTo>
                    <a:lnTo>
                      <a:pt x="281" y="968"/>
                    </a:lnTo>
                    <a:lnTo>
                      <a:pt x="286" y="1059"/>
                    </a:lnTo>
                    <a:lnTo>
                      <a:pt x="291" y="1149"/>
                    </a:lnTo>
                    <a:lnTo>
                      <a:pt x="273" y="1166"/>
                    </a:lnTo>
                    <a:lnTo>
                      <a:pt x="252" y="1183"/>
                    </a:lnTo>
                    <a:lnTo>
                      <a:pt x="231" y="1200"/>
                    </a:lnTo>
                    <a:lnTo>
                      <a:pt x="209" y="1217"/>
                    </a:lnTo>
                    <a:lnTo>
                      <a:pt x="188" y="1234"/>
                    </a:lnTo>
                    <a:lnTo>
                      <a:pt x="168" y="1253"/>
                    </a:lnTo>
                    <a:lnTo>
                      <a:pt x="148" y="1272"/>
                    </a:lnTo>
                    <a:lnTo>
                      <a:pt x="131" y="1292"/>
                    </a:lnTo>
                    <a:lnTo>
                      <a:pt x="103" y="1320"/>
                    </a:lnTo>
                    <a:lnTo>
                      <a:pt x="108" y="1392"/>
                    </a:lnTo>
                    <a:lnTo>
                      <a:pt x="110" y="1460"/>
                    </a:lnTo>
                    <a:lnTo>
                      <a:pt x="110" y="1529"/>
                    </a:lnTo>
                    <a:lnTo>
                      <a:pt x="110" y="1604"/>
                    </a:lnTo>
                    <a:lnTo>
                      <a:pt x="105" y="1606"/>
                    </a:lnTo>
                    <a:lnTo>
                      <a:pt x="102" y="1610"/>
                    </a:lnTo>
                    <a:lnTo>
                      <a:pt x="97" y="1613"/>
                    </a:lnTo>
                    <a:lnTo>
                      <a:pt x="92" y="1614"/>
                    </a:lnTo>
                    <a:lnTo>
                      <a:pt x="89" y="1605"/>
                    </a:lnTo>
                    <a:lnTo>
                      <a:pt x="82" y="1599"/>
                    </a:lnTo>
                    <a:lnTo>
                      <a:pt x="76" y="1594"/>
                    </a:lnTo>
                    <a:lnTo>
                      <a:pt x="72" y="1586"/>
                    </a:lnTo>
                    <a:lnTo>
                      <a:pt x="70" y="1358"/>
                    </a:lnTo>
                    <a:lnTo>
                      <a:pt x="65" y="1355"/>
                    </a:lnTo>
                    <a:lnTo>
                      <a:pt x="61" y="1355"/>
                    </a:lnTo>
                    <a:lnTo>
                      <a:pt x="56" y="1356"/>
                    </a:lnTo>
                    <a:lnTo>
                      <a:pt x="53" y="1360"/>
                    </a:lnTo>
                    <a:lnTo>
                      <a:pt x="48" y="1363"/>
                    </a:lnTo>
                    <a:lnTo>
                      <a:pt x="43" y="1367"/>
                    </a:lnTo>
                    <a:lnTo>
                      <a:pt x="40" y="1371"/>
                    </a:lnTo>
                    <a:lnTo>
                      <a:pt x="35" y="1374"/>
                    </a:lnTo>
                    <a:lnTo>
                      <a:pt x="25" y="1392"/>
                    </a:lnTo>
                    <a:lnTo>
                      <a:pt x="18" y="1412"/>
                    </a:lnTo>
                    <a:lnTo>
                      <a:pt x="14" y="1434"/>
                    </a:lnTo>
                    <a:lnTo>
                      <a:pt x="14" y="1455"/>
                    </a:lnTo>
                    <a:lnTo>
                      <a:pt x="16" y="1478"/>
                    </a:lnTo>
                    <a:lnTo>
                      <a:pt x="17" y="1501"/>
                    </a:lnTo>
                    <a:lnTo>
                      <a:pt x="19" y="1525"/>
                    </a:lnTo>
                    <a:lnTo>
                      <a:pt x="19" y="1545"/>
                    </a:lnTo>
                    <a:lnTo>
                      <a:pt x="18" y="1572"/>
                    </a:lnTo>
                    <a:lnTo>
                      <a:pt x="17" y="1603"/>
                    </a:lnTo>
                    <a:lnTo>
                      <a:pt x="19" y="1635"/>
                    </a:lnTo>
                    <a:lnTo>
                      <a:pt x="25" y="1665"/>
                    </a:lnTo>
                    <a:lnTo>
                      <a:pt x="27" y="1662"/>
                    </a:lnTo>
                    <a:lnTo>
                      <a:pt x="29" y="1666"/>
                    </a:lnTo>
                    <a:lnTo>
                      <a:pt x="28" y="1672"/>
                    </a:lnTo>
                    <a:lnTo>
                      <a:pt x="26" y="1679"/>
                    </a:lnTo>
                    <a:lnTo>
                      <a:pt x="25" y="1685"/>
                    </a:lnTo>
                    <a:lnTo>
                      <a:pt x="21" y="1689"/>
                    </a:lnTo>
                    <a:lnTo>
                      <a:pt x="17" y="1689"/>
                    </a:lnTo>
                    <a:lnTo>
                      <a:pt x="12" y="1687"/>
                    </a:lnTo>
                    <a:lnTo>
                      <a:pt x="9" y="1685"/>
                    </a:lnTo>
                    <a:lnTo>
                      <a:pt x="8" y="1621"/>
                    </a:lnTo>
                    <a:lnTo>
                      <a:pt x="4" y="1557"/>
                    </a:lnTo>
                    <a:lnTo>
                      <a:pt x="1" y="1493"/>
                    </a:lnTo>
                    <a:lnTo>
                      <a:pt x="0" y="1432"/>
                    </a:lnTo>
                    <a:lnTo>
                      <a:pt x="3" y="1420"/>
                    </a:lnTo>
                    <a:lnTo>
                      <a:pt x="4" y="1406"/>
                    </a:lnTo>
                    <a:lnTo>
                      <a:pt x="4" y="1393"/>
                    </a:lnTo>
                    <a:lnTo>
                      <a:pt x="2" y="1379"/>
                    </a:lnTo>
                    <a:lnTo>
                      <a:pt x="11" y="1370"/>
                    </a:lnTo>
                    <a:lnTo>
                      <a:pt x="24" y="1362"/>
                    </a:lnTo>
                    <a:lnTo>
                      <a:pt x="38" y="1356"/>
                    </a:lnTo>
                    <a:lnTo>
                      <a:pt x="51" y="1348"/>
                    </a:lnTo>
                    <a:lnTo>
                      <a:pt x="63" y="1341"/>
                    </a:lnTo>
                    <a:lnTo>
                      <a:pt x="70" y="1331"/>
                    </a:lnTo>
                    <a:lnTo>
                      <a:pt x="72" y="1318"/>
                    </a:lnTo>
                    <a:lnTo>
                      <a:pt x="66" y="1301"/>
                    </a:lnTo>
                    <a:lnTo>
                      <a:pt x="64" y="1279"/>
                    </a:lnTo>
                    <a:lnTo>
                      <a:pt x="62" y="1260"/>
                    </a:lnTo>
                    <a:lnTo>
                      <a:pt x="61" y="1240"/>
                    </a:lnTo>
                    <a:lnTo>
                      <a:pt x="61" y="1221"/>
                    </a:lnTo>
                    <a:lnTo>
                      <a:pt x="81" y="1201"/>
                    </a:lnTo>
                    <a:lnTo>
                      <a:pt x="101" y="1180"/>
                    </a:lnTo>
                    <a:lnTo>
                      <a:pt x="119" y="1158"/>
                    </a:lnTo>
                    <a:lnTo>
                      <a:pt x="138" y="1136"/>
                    </a:lnTo>
                    <a:lnTo>
                      <a:pt x="155" y="1113"/>
                    </a:lnTo>
                    <a:lnTo>
                      <a:pt x="170" y="1090"/>
                    </a:lnTo>
                    <a:lnTo>
                      <a:pt x="186" y="1069"/>
                    </a:lnTo>
                    <a:lnTo>
                      <a:pt x="200" y="1046"/>
                    </a:lnTo>
                    <a:lnTo>
                      <a:pt x="203" y="1043"/>
                    </a:lnTo>
                    <a:lnTo>
                      <a:pt x="208" y="1042"/>
                    </a:lnTo>
                    <a:lnTo>
                      <a:pt x="210" y="1040"/>
                    </a:lnTo>
                    <a:lnTo>
                      <a:pt x="211" y="1036"/>
                    </a:lnTo>
                    <a:lnTo>
                      <a:pt x="214" y="917"/>
                    </a:lnTo>
                    <a:lnTo>
                      <a:pt x="210" y="912"/>
                    </a:lnTo>
                    <a:lnTo>
                      <a:pt x="208" y="801"/>
                    </a:lnTo>
                    <a:lnTo>
                      <a:pt x="205" y="689"/>
                    </a:lnTo>
                    <a:lnTo>
                      <a:pt x="201" y="578"/>
                    </a:lnTo>
                    <a:lnTo>
                      <a:pt x="199" y="477"/>
                    </a:lnTo>
                    <a:lnTo>
                      <a:pt x="197" y="464"/>
                    </a:lnTo>
                    <a:lnTo>
                      <a:pt x="195" y="449"/>
                    </a:lnTo>
                    <a:lnTo>
                      <a:pt x="192" y="434"/>
                    </a:lnTo>
                    <a:lnTo>
                      <a:pt x="185" y="423"/>
                    </a:lnTo>
                    <a:lnTo>
                      <a:pt x="184" y="420"/>
                    </a:lnTo>
                    <a:lnTo>
                      <a:pt x="184" y="417"/>
                    </a:lnTo>
                    <a:lnTo>
                      <a:pt x="183" y="414"/>
                    </a:lnTo>
                    <a:lnTo>
                      <a:pt x="183" y="411"/>
                    </a:lnTo>
                    <a:lnTo>
                      <a:pt x="191" y="404"/>
                    </a:lnTo>
                    <a:lnTo>
                      <a:pt x="199" y="398"/>
                    </a:lnTo>
                    <a:lnTo>
                      <a:pt x="208" y="391"/>
                    </a:lnTo>
                    <a:lnTo>
                      <a:pt x="216" y="386"/>
                    </a:lnTo>
                    <a:lnTo>
                      <a:pt x="224" y="379"/>
                    </a:lnTo>
                    <a:lnTo>
                      <a:pt x="233" y="373"/>
                    </a:lnTo>
                    <a:lnTo>
                      <a:pt x="241" y="366"/>
                    </a:lnTo>
                    <a:lnTo>
                      <a:pt x="250" y="359"/>
                    </a:lnTo>
                    <a:lnTo>
                      <a:pt x="248" y="338"/>
                    </a:lnTo>
                    <a:lnTo>
                      <a:pt x="248" y="317"/>
                    </a:lnTo>
                    <a:lnTo>
                      <a:pt x="248" y="295"/>
                    </a:lnTo>
                    <a:lnTo>
                      <a:pt x="250" y="274"/>
                    </a:lnTo>
                    <a:lnTo>
                      <a:pt x="271" y="267"/>
                    </a:lnTo>
                    <a:lnTo>
                      <a:pt x="284" y="254"/>
                    </a:lnTo>
                    <a:lnTo>
                      <a:pt x="290" y="238"/>
                    </a:lnTo>
                    <a:lnTo>
                      <a:pt x="290" y="220"/>
                    </a:lnTo>
                    <a:lnTo>
                      <a:pt x="288" y="200"/>
                    </a:lnTo>
                    <a:lnTo>
                      <a:pt x="284" y="181"/>
                    </a:lnTo>
                    <a:lnTo>
                      <a:pt x="282" y="161"/>
                    </a:lnTo>
                    <a:lnTo>
                      <a:pt x="284" y="145"/>
                    </a:lnTo>
                    <a:lnTo>
                      <a:pt x="288" y="114"/>
                    </a:lnTo>
                    <a:lnTo>
                      <a:pt x="291" y="83"/>
                    </a:lnTo>
                    <a:lnTo>
                      <a:pt x="294" y="52"/>
                    </a:lnTo>
                    <a:lnTo>
                      <a:pt x="301" y="25"/>
                    </a:lnTo>
                    <a:lnTo>
                      <a:pt x="307" y="22"/>
                    </a:lnTo>
                    <a:lnTo>
                      <a:pt x="313" y="21"/>
                    </a:lnTo>
                    <a:lnTo>
                      <a:pt x="319" y="23"/>
                    </a:lnTo>
                    <a:lnTo>
                      <a:pt x="324" y="25"/>
                    </a:lnTo>
                    <a:lnTo>
                      <a:pt x="324" y="33"/>
                    </a:lnTo>
                    <a:lnTo>
                      <a:pt x="326" y="41"/>
                    </a:lnTo>
                    <a:lnTo>
                      <a:pt x="329" y="48"/>
                    </a:lnTo>
                    <a:lnTo>
                      <a:pt x="336" y="53"/>
                    </a:lnTo>
                    <a:lnTo>
                      <a:pt x="329" y="94"/>
                    </a:lnTo>
                    <a:lnTo>
                      <a:pt x="323" y="138"/>
                    </a:lnTo>
                    <a:lnTo>
                      <a:pt x="321" y="183"/>
                    </a:lnTo>
                    <a:lnTo>
                      <a:pt x="327" y="230"/>
                    </a:lnTo>
                    <a:lnTo>
                      <a:pt x="336" y="219"/>
                    </a:lnTo>
                    <a:lnTo>
                      <a:pt x="341" y="204"/>
                    </a:lnTo>
                    <a:lnTo>
                      <a:pt x="344" y="188"/>
                    </a:lnTo>
                    <a:lnTo>
                      <a:pt x="347" y="173"/>
                    </a:lnTo>
                    <a:lnTo>
                      <a:pt x="346" y="128"/>
                    </a:lnTo>
                    <a:lnTo>
                      <a:pt x="349" y="86"/>
                    </a:lnTo>
                    <a:lnTo>
                      <a:pt x="349" y="45"/>
                    </a:lnTo>
                    <a:lnTo>
                      <a:pt x="343" y="3"/>
                    </a:lnTo>
                    <a:lnTo>
                      <a:pt x="345" y="1"/>
                    </a:lnTo>
                    <a:lnTo>
                      <a:pt x="347" y="0"/>
                    </a:lnTo>
                    <a:lnTo>
                      <a:pt x="351" y="1"/>
                    </a:lnTo>
                    <a:lnTo>
                      <a:pt x="354" y="1"/>
                    </a:lnTo>
                    <a:lnTo>
                      <a:pt x="362" y="14"/>
                    </a:lnTo>
                    <a:lnTo>
                      <a:pt x="362" y="71"/>
                    </a:lnTo>
                    <a:lnTo>
                      <a:pt x="364" y="128"/>
                    </a:lnTo>
                    <a:lnTo>
                      <a:pt x="359" y="183"/>
                    </a:lnTo>
                    <a:lnTo>
                      <a:pt x="345" y="238"/>
                    </a:lnTo>
                    <a:close/>
                  </a:path>
                </a:pathLst>
              </a:custGeom>
              <a:solidFill>
                <a:srgbClr val="00004F"/>
              </a:solidFill>
              <a:ln w="9525">
                <a:noFill/>
                <a:round/>
                <a:headEnd/>
                <a:tailEnd/>
              </a:ln>
            </p:spPr>
            <p:txBody>
              <a:bodyPr/>
              <a:lstStyle/>
              <a:p>
                <a:endParaRPr lang="en-US" dirty="0"/>
              </a:p>
            </p:txBody>
          </p:sp>
          <p:sp>
            <p:nvSpPr>
              <p:cNvPr id="17435" name="Freeform 27"/>
              <p:cNvSpPr>
                <a:spLocks/>
              </p:cNvSpPr>
              <p:nvPr/>
            </p:nvSpPr>
            <p:spPr bwMode="auto">
              <a:xfrm>
                <a:off x="3918" y="2658"/>
                <a:ext cx="13" cy="36"/>
              </a:xfrm>
              <a:custGeom>
                <a:avLst/>
                <a:gdLst/>
                <a:ahLst/>
                <a:cxnLst>
                  <a:cxn ang="0">
                    <a:pos x="2" y="73"/>
                  </a:cxn>
                  <a:cxn ang="0">
                    <a:pos x="0" y="53"/>
                  </a:cxn>
                  <a:cxn ang="0">
                    <a:pos x="0" y="33"/>
                  </a:cxn>
                  <a:cxn ang="0">
                    <a:pos x="4" y="15"/>
                  </a:cxn>
                  <a:cxn ang="0">
                    <a:pos x="17" y="1"/>
                  </a:cxn>
                  <a:cxn ang="0">
                    <a:pos x="18" y="1"/>
                  </a:cxn>
                  <a:cxn ang="0">
                    <a:pos x="19" y="1"/>
                  </a:cxn>
                  <a:cxn ang="0">
                    <a:pos x="19" y="0"/>
                  </a:cxn>
                  <a:cxn ang="0">
                    <a:pos x="20" y="0"/>
                  </a:cxn>
                  <a:cxn ang="0">
                    <a:pos x="22" y="10"/>
                  </a:cxn>
                  <a:cxn ang="0">
                    <a:pos x="24" y="21"/>
                  </a:cxn>
                  <a:cxn ang="0">
                    <a:pos x="25" y="31"/>
                  </a:cxn>
                  <a:cxn ang="0">
                    <a:pos x="26" y="41"/>
                  </a:cxn>
                  <a:cxn ang="0">
                    <a:pos x="25" y="52"/>
                  </a:cxn>
                  <a:cxn ang="0">
                    <a:pos x="22" y="60"/>
                  </a:cxn>
                  <a:cxn ang="0">
                    <a:pos x="13" y="67"/>
                  </a:cxn>
                  <a:cxn ang="0">
                    <a:pos x="2" y="73"/>
                  </a:cxn>
                </a:cxnLst>
                <a:rect l="0" t="0" r="r" b="b"/>
                <a:pathLst>
                  <a:path w="26" h="73">
                    <a:moveTo>
                      <a:pt x="2" y="73"/>
                    </a:moveTo>
                    <a:lnTo>
                      <a:pt x="0" y="53"/>
                    </a:lnTo>
                    <a:lnTo>
                      <a:pt x="0" y="33"/>
                    </a:lnTo>
                    <a:lnTo>
                      <a:pt x="4" y="15"/>
                    </a:lnTo>
                    <a:lnTo>
                      <a:pt x="17" y="1"/>
                    </a:lnTo>
                    <a:lnTo>
                      <a:pt x="18" y="1"/>
                    </a:lnTo>
                    <a:lnTo>
                      <a:pt x="19" y="1"/>
                    </a:lnTo>
                    <a:lnTo>
                      <a:pt x="19" y="0"/>
                    </a:lnTo>
                    <a:lnTo>
                      <a:pt x="20" y="0"/>
                    </a:lnTo>
                    <a:lnTo>
                      <a:pt x="22" y="10"/>
                    </a:lnTo>
                    <a:lnTo>
                      <a:pt x="24" y="21"/>
                    </a:lnTo>
                    <a:lnTo>
                      <a:pt x="25" y="31"/>
                    </a:lnTo>
                    <a:lnTo>
                      <a:pt x="26" y="41"/>
                    </a:lnTo>
                    <a:lnTo>
                      <a:pt x="25" y="52"/>
                    </a:lnTo>
                    <a:lnTo>
                      <a:pt x="22" y="60"/>
                    </a:lnTo>
                    <a:lnTo>
                      <a:pt x="13" y="67"/>
                    </a:lnTo>
                    <a:lnTo>
                      <a:pt x="2" y="73"/>
                    </a:lnTo>
                    <a:close/>
                  </a:path>
                </a:pathLst>
              </a:custGeom>
              <a:solidFill>
                <a:srgbClr val="E8282B"/>
              </a:solidFill>
              <a:ln w="9525">
                <a:noFill/>
                <a:round/>
                <a:headEnd/>
                <a:tailEnd/>
              </a:ln>
            </p:spPr>
            <p:txBody>
              <a:bodyPr/>
              <a:lstStyle/>
              <a:p>
                <a:endParaRPr lang="en-US" dirty="0"/>
              </a:p>
            </p:txBody>
          </p:sp>
          <p:sp>
            <p:nvSpPr>
              <p:cNvPr id="17436" name="Freeform 28"/>
              <p:cNvSpPr>
                <a:spLocks/>
              </p:cNvSpPr>
              <p:nvPr/>
            </p:nvSpPr>
            <p:spPr bwMode="auto">
              <a:xfrm>
                <a:off x="3836" y="2724"/>
                <a:ext cx="83" cy="445"/>
              </a:xfrm>
              <a:custGeom>
                <a:avLst/>
                <a:gdLst/>
                <a:ahLst/>
                <a:cxnLst>
                  <a:cxn ang="0">
                    <a:pos x="146" y="763"/>
                  </a:cxn>
                  <a:cxn ang="0">
                    <a:pos x="128" y="777"/>
                  </a:cxn>
                  <a:cxn ang="0">
                    <a:pos x="109" y="792"/>
                  </a:cxn>
                  <a:cxn ang="0">
                    <a:pos x="91" y="806"/>
                  </a:cxn>
                  <a:cxn ang="0">
                    <a:pos x="73" y="821"/>
                  </a:cxn>
                  <a:cxn ang="0">
                    <a:pos x="54" y="837"/>
                  </a:cxn>
                  <a:cxn ang="0">
                    <a:pos x="37" y="853"/>
                  </a:cxn>
                  <a:cxn ang="0">
                    <a:pos x="21" y="870"/>
                  </a:cxn>
                  <a:cxn ang="0">
                    <a:pos x="5" y="889"/>
                  </a:cxn>
                  <a:cxn ang="0">
                    <a:pos x="2" y="875"/>
                  </a:cxn>
                  <a:cxn ang="0">
                    <a:pos x="1" y="860"/>
                  </a:cxn>
                  <a:cxn ang="0">
                    <a:pos x="0" y="846"/>
                  </a:cxn>
                  <a:cxn ang="0">
                    <a:pos x="0" y="832"/>
                  </a:cxn>
                  <a:cxn ang="0">
                    <a:pos x="6" y="823"/>
                  </a:cxn>
                  <a:cxn ang="0">
                    <a:pos x="12" y="814"/>
                  </a:cxn>
                  <a:cxn ang="0">
                    <a:pos x="18" y="806"/>
                  </a:cxn>
                  <a:cxn ang="0">
                    <a:pos x="25" y="798"/>
                  </a:cxn>
                  <a:cxn ang="0">
                    <a:pos x="33" y="790"/>
                  </a:cxn>
                  <a:cxn ang="0">
                    <a:pos x="42" y="783"/>
                  </a:cxn>
                  <a:cxn ang="0">
                    <a:pos x="50" y="775"/>
                  </a:cxn>
                  <a:cxn ang="0">
                    <a:pos x="58" y="766"/>
                  </a:cxn>
                  <a:cxn ang="0">
                    <a:pos x="130" y="666"/>
                  </a:cxn>
                  <a:cxn ang="0">
                    <a:pos x="139" y="664"/>
                  </a:cxn>
                  <a:cxn ang="0">
                    <a:pos x="148" y="661"/>
                  </a:cxn>
                  <a:cxn ang="0">
                    <a:pos x="156" y="655"/>
                  </a:cxn>
                  <a:cxn ang="0">
                    <a:pos x="158" y="646"/>
                  </a:cxn>
                  <a:cxn ang="0">
                    <a:pos x="151" y="486"/>
                  </a:cxn>
                  <a:cxn ang="0">
                    <a:pos x="146" y="327"/>
                  </a:cxn>
                  <a:cxn ang="0">
                    <a:pos x="139" y="170"/>
                  </a:cxn>
                  <a:cxn ang="0">
                    <a:pos x="130" y="12"/>
                  </a:cxn>
                  <a:cxn ang="0">
                    <a:pos x="143" y="0"/>
                  </a:cxn>
                  <a:cxn ang="0">
                    <a:pos x="148" y="187"/>
                  </a:cxn>
                  <a:cxn ang="0">
                    <a:pos x="156" y="370"/>
                  </a:cxn>
                  <a:cxn ang="0">
                    <a:pos x="164" y="552"/>
                  </a:cxn>
                  <a:cxn ang="0">
                    <a:pos x="166" y="734"/>
                  </a:cxn>
                  <a:cxn ang="0">
                    <a:pos x="146" y="763"/>
                  </a:cxn>
                </a:cxnLst>
                <a:rect l="0" t="0" r="r" b="b"/>
                <a:pathLst>
                  <a:path w="166" h="889">
                    <a:moveTo>
                      <a:pt x="146" y="763"/>
                    </a:moveTo>
                    <a:lnTo>
                      <a:pt x="128" y="777"/>
                    </a:lnTo>
                    <a:lnTo>
                      <a:pt x="109" y="792"/>
                    </a:lnTo>
                    <a:lnTo>
                      <a:pt x="91" y="806"/>
                    </a:lnTo>
                    <a:lnTo>
                      <a:pt x="73" y="821"/>
                    </a:lnTo>
                    <a:lnTo>
                      <a:pt x="54" y="837"/>
                    </a:lnTo>
                    <a:lnTo>
                      <a:pt x="37" y="853"/>
                    </a:lnTo>
                    <a:lnTo>
                      <a:pt x="21" y="870"/>
                    </a:lnTo>
                    <a:lnTo>
                      <a:pt x="5" y="889"/>
                    </a:lnTo>
                    <a:lnTo>
                      <a:pt x="2" y="875"/>
                    </a:lnTo>
                    <a:lnTo>
                      <a:pt x="1" y="860"/>
                    </a:lnTo>
                    <a:lnTo>
                      <a:pt x="0" y="846"/>
                    </a:lnTo>
                    <a:lnTo>
                      <a:pt x="0" y="832"/>
                    </a:lnTo>
                    <a:lnTo>
                      <a:pt x="6" y="823"/>
                    </a:lnTo>
                    <a:lnTo>
                      <a:pt x="12" y="814"/>
                    </a:lnTo>
                    <a:lnTo>
                      <a:pt x="18" y="806"/>
                    </a:lnTo>
                    <a:lnTo>
                      <a:pt x="25" y="798"/>
                    </a:lnTo>
                    <a:lnTo>
                      <a:pt x="33" y="790"/>
                    </a:lnTo>
                    <a:lnTo>
                      <a:pt x="42" y="783"/>
                    </a:lnTo>
                    <a:lnTo>
                      <a:pt x="50" y="775"/>
                    </a:lnTo>
                    <a:lnTo>
                      <a:pt x="58" y="766"/>
                    </a:lnTo>
                    <a:lnTo>
                      <a:pt x="130" y="666"/>
                    </a:lnTo>
                    <a:lnTo>
                      <a:pt x="139" y="664"/>
                    </a:lnTo>
                    <a:lnTo>
                      <a:pt x="148" y="661"/>
                    </a:lnTo>
                    <a:lnTo>
                      <a:pt x="156" y="655"/>
                    </a:lnTo>
                    <a:lnTo>
                      <a:pt x="158" y="646"/>
                    </a:lnTo>
                    <a:lnTo>
                      <a:pt x="151" y="486"/>
                    </a:lnTo>
                    <a:lnTo>
                      <a:pt x="146" y="327"/>
                    </a:lnTo>
                    <a:lnTo>
                      <a:pt x="139" y="170"/>
                    </a:lnTo>
                    <a:lnTo>
                      <a:pt x="130" y="12"/>
                    </a:lnTo>
                    <a:lnTo>
                      <a:pt x="143" y="0"/>
                    </a:lnTo>
                    <a:lnTo>
                      <a:pt x="148" y="187"/>
                    </a:lnTo>
                    <a:lnTo>
                      <a:pt x="156" y="370"/>
                    </a:lnTo>
                    <a:lnTo>
                      <a:pt x="164" y="552"/>
                    </a:lnTo>
                    <a:lnTo>
                      <a:pt x="166" y="734"/>
                    </a:lnTo>
                    <a:lnTo>
                      <a:pt x="146" y="763"/>
                    </a:lnTo>
                    <a:close/>
                  </a:path>
                </a:pathLst>
              </a:custGeom>
              <a:solidFill>
                <a:srgbClr val="E8282B"/>
              </a:solidFill>
              <a:ln w="9525">
                <a:noFill/>
                <a:round/>
                <a:headEnd/>
                <a:tailEnd/>
              </a:ln>
            </p:spPr>
            <p:txBody>
              <a:bodyPr/>
              <a:lstStyle/>
              <a:p>
                <a:endParaRPr lang="en-US" dirty="0"/>
              </a:p>
            </p:txBody>
          </p:sp>
          <p:sp>
            <p:nvSpPr>
              <p:cNvPr id="17437" name="Freeform 29"/>
              <p:cNvSpPr>
                <a:spLocks/>
              </p:cNvSpPr>
              <p:nvPr/>
            </p:nvSpPr>
            <p:spPr bwMode="auto">
              <a:xfrm>
                <a:off x="3263" y="2465"/>
                <a:ext cx="626" cy="657"/>
              </a:xfrm>
              <a:custGeom>
                <a:avLst/>
                <a:gdLst/>
                <a:ahLst/>
                <a:cxnLst>
                  <a:cxn ang="0">
                    <a:pos x="1219" y="452"/>
                  </a:cxn>
                  <a:cxn ang="0">
                    <a:pos x="1204" y="638"/>
                  </a:cxn>
                  <a:cxn ang="0">
                    <a:pos x="1191" y="824"/>
                  </a:cxn>
                  <a:cxn ang="0">
                    <a:pos x="1221" y="870"/>
                  </a:cxn>
                  <a:cxn ang="0">
                    <a:pos x="1243" y="916"/>
                  </a:cxn>
                  <a:cxn ang="0">
                    <a:pos x="1243" y="959"/>
                  </a:cxn>
                  <a:cxn ang="0">
                    <a:pos x="1213" y="1025"/>
                  </a:cxn>
                  <a:cxn ang="0">
                    <a:pos x="1174" y="1090"/>
                  </a:cxn>
                  <a:cxn ang="0">
                    <a:pos x="1141" y="1155"/>
                  </a:cxn>
                  <a:cxn ang="0">
                    <a:pos x="1102" y="1214"/>
                  </a:cxn>
                  <a:cxn ang="0">
                    <a:pos x="1049" y="1260"/>
                  </a:cxn>
                  <a:cxn ang="0">
                    <a:pos x="1016" y="1270"/>
                  </a:cxn>
                  <a:cxn ang="0">
                    <a:pos x="999" y="1277"/>
                  </a:cxn>
                  <a:cxn ang="0">
                    <a:pos x="991" y="1299"/>
                  </a:cxn>
                  <a:cxn ang="0">
                    <a:pos x="976" y="1314"/>
                  </a:cxn>
                  <a:cxn ang="0">
                    <a:pos x="942" y="1310"/>
                  </a:cxn>
                  <a:cxn ang="0">
                    <a:pos x="906" y="1304"/>
                  </a:cxn>
                  <a:cxn ang="0">
                    <a:pos x="870" y="1301"/>
                  </a:cxn>
                  <a:cxn ang="0">
                    <a:pos x="833" y="1299"/>
                  </a:cxn>
                  <a:cxn ang="0">
                    <a:pos x="795" y="1297"/>
                  </a:cxn>
                  <a:cxn ang="0">
                    <a:pos x="732" y="1295"/>
                  </a:cxn>
                  <a:cxn ang="0">
                    <a:pos x="618" y="1292"/>
                  </a:cxn>
                  <a:cxn ang="0">
                    <a:pos x="502" y="1290"/>
                  </a:cxn>
                  <a:cxn ang="0">
                    <a:pos x="385" y="1288"/>
                  </a:cxn>
                  <a:cxn ang="0">
                    <a:pos x="266" y="1285"/>
                  </a:cxn>
                  <a:cxn ang="0">
                    <a:pos x="147" y="1283"/>
                  </a:cxn>
                  <a:cxn ang="0">
                    <a:pos x="97" y="1288"/>
                  </a:cxn>
                  <a:cxn ang="0">
                    <a:pos x="47" y="1293"/>
                  </a:cxn>
                  <a:cxn ang="0">
                    <a:pos x="14" y="1292"/>
                  </a:cxn>
                  <a:cxn ang="0">
                    <a:pos x="0" y="1288"/>
                  </a:cxn>
                  <a:cxn ang="0">
                    <a:pos x="6" y="1269"/>
                  </a:cxn>
                  <a:cxn ang="0">
                    <a:pos x="82" y="1257"/>
                  </a:cxn>
                  <a:cxn ang="0">
                    <a:pos x="189" y="1251"/>
                  </a:cxn>
                  <a:cxn ang="0">
                    <a:pos x="296" y="1250"/>
                  </a:cxn>
                  <a:cxn ang="0">
                    <a:pos x="402" y="1250"/>
                  </a:cxn>
                  <a:cxn ang="0">
                    <a:pos x="507" y="1247"/>
                  </a:cxn>
                  <a:cxn ang="0">
                    <a:pos x="605" y="1242"/>
                  </a:cxn>
                  <a:cxn ang="0">
                    <a:pos x="688" y="1243"/>
                  </a:cxn>
                  <a:cxn ang="0">
                    <a:pos x="768" y="1246"/>
                  </a:cxn>
                  <a:cxn ang="0">
                    <a:pos x="848" y="1251"/>
                  </a:cxn>
                  <a:cxn ang="0">
                    <a:pos x="931" y="1255"/>
                  </a:cxn>
                  <a:cxn ang="0">
                    <a:pos x="1018" y="1257"/>
                  </a:cxn>
                  <a:cxn ang="0">
                    <a:pos x="1086" y="1209"/>
                  </a:cxn>
                  <a:cxn ang="0">
                    <a:pos x="1136" y="1140"/>
                  </a:cxn>
                  <a:cxn ang="0">
                    <a:pos x="1168" y="1080"/>
                  </a:cxn>
                  <a:cxn ang="0">
                    <a:pos x="1185" y="1047"/>
                  </a:cxn>
                  <a:cxn ang="0">
                    <a:pos x="1206" y="1016"/>
                  </a:cxn>
                  <a:cxn ang="0">
                    <a:pos x="1215" y="979"/>
                  </a:cxn>
                  <a:cxn ang="0">
                    <a:pos x="1234" y="934"/>
                  </a:cxn>
                  <a:cxn ang="0">
                    <a:pos x="1217" y="886"/>
                  </a:cxn>
                  <a:cxn ang="0">
                    <a:pos x="1184" y="842"/>
                  </a:cxn>
                  <a:cxn ang="0">
                    <a:pos x="1183" y="745"/>
                  </a:cxn>
                  <a:cxn ang="0">
                    <a:pos x="1194" y="583"/>
                  </a:cxn>
                  <a:cxn ang="0">
                    <a:pos x="1219" y="355"/>
                  </a:cxn>
                  <a:cxn ang="0">
                    <a:pos x="1236" y="125"/>
                  </a:cxn>
                  <a:cxn ang="0">
                    <a:pos x="1242" y="23"/>
                  </a:cxn>
                  <a:cxn ang="0">
                    <a:pos x="1252" y="0"/>
                  </a:cxn>
                  <a:cxn ang="0">
                    <a:pos x="1241" y="248"/>
                  </a:cxn>
                </a:cxnLst>
                <a:rect l="0" t="0" r="r" b="b"/>
                <a:pathLst>
                  <a:path w="1252" h="1315">
                    <a:moveTo>
                      <a:pt x="1229" y="331"/>
                    </a:moveTo>
                    <a:lnTo>
                      <a:pt x="1224" y="391"/>
                    </a:lnTo>
                    <a:lnTo>
                      <a:pt x="1219" y="452"/>
                    </a:lnTo>
                    <a:lnTo>
                      <a:pt x="1214" y="514"/>
                    </a:lnTo>
                    <a:lnTo>
                      <a:pt x="1208" y="576"/>
                    </a:lnTo>
                    <a:lnTo>
                      <a:pt x="1204" y="638"/>
                    </a:lnTo>
                    <a:lnTo>
                      <a:pt x="1199" y="700"/>
                    </a:lnTo>
                    <a:lnTo>
                      <a:pt x="1194" y="763"/>
                    </a:lnTo>
                    <a:lnTo>
                      <a:pt x="1191" y="824"/>
                    </a:lnTo>
                    <a:lnTo>
                      <a:pt x="1200" y="840"/>
                    </a:lnTo>
                    <a:lnTo>
                      <a:pt x="1211" y="855"/>
                    </a:lnTo>
                    <a:lnTo>
                      <a:pt x="1221" y="870"/>
                    </a:lnTo>
                    <a:lnTo>
                      <a:pt x="1230" y="883"/>
                    </a:lnTo>
                    <a:lnTo>
                      <a:pt x="1238" y="900"/>
                    </a:lnTo>
                    <a:lnTo>
                      <a:pt x="1243" y="916"/>
                    </a:lnTo>
                    <a:lnTo>
                      <a:pt x="1243" y="933"/>
                    </a:lnTo>
                    <a:lnTo>
                      <a:pt x="1238" y="951"/>
                    </a:lnTo>
                    <a:lnTo>
                      <a:pt x="1243" y="959"/>
                    </a:lnTo>
                    <a:lnTo>
                      <a:pt x="1235" y="982"/>
                    </a:lnTo>
                    <a:lnTo>
                      <a:pt x="1224" y="1004"/>
                    </a:lnTo>
                    <a:lnTo>
                      <a:pt x="1213" y="1025"/>
                    </a:lnTo>
                    <a:lnTo>
                      <a:pt x="1200" y="1047"/>
                    </a:lnTo>
                    <a:lnTo>
                      <a:pt x="1186" y="1068"/>
                    </a:lnTo>
                    <a:lnTo>
                      <a:pt x="1174" y="1090"/>
                    </a:lnTo>
                    <a:lnTo>
                      <a:pt x="1163" y="1111"/>
                    </a:lnTo>
                    <a:lnTo>
                      <a:pt x="1154" y="1134"/>
                    </a:lnTo>
                    <a:lnTo>
                      <a:pt x="1141" y="1155"/>
                    </a:lnTo>
                    <a:lnTo>
                      <a:pt x="1130" y="1175"/>
                    </a:lnTo>
                    <a:lnTo>
                      <a:pt x="1116" y="1196"/>
                    </a:lnTo>
                    <a:lnTo>
                      <a:pt x="1102" y="1214"/>
                    </a:lnTo>
                    <a:lnTo>
                      <a:pt x="1087" y="1231"/>
                    </a:lnTo>
                    <a:lnTo>
                      <a:pt x="1069" y="1247"/>
                    </a:lnTo>
                    <a:lnTo>
                      <a:pt x="1049" y="1260"/>
                    </a:lnTo>
                    <a:lnTo>
                      <a:pt x="1027" y="1272"/>
                    </a:lnTo>
                    <a:lnTo>
                      <a:pt x="1022" y="1272"/>
                    </a:lnTo>
                    <a:lnTo>
                      <a:pt x="1016" y="1270"/>
                    </a:lnTo>
                    <a:lnTo>
                      <a:pt x="1010" y="1270"/>
                    </a:lnTo>
                    <a:lnTo>
                      <a:pt x="1003" y="1270"/>
                    </a:lnTo>
                    <a:lnTo>
                      <a:pt x="999" y="1277"/>
                    </a:lnTo>
                    <a:lnTo>
                      <a:pt x="996" y="1285"/>
                    </a:lnTo>
                    <a:lnTo>
                      <a:pt x="993" y="1292"/>
                    </a:lnTo>
                    <a:lnTo>
                      <a:pt x="991" y="1299"/>
                    </a:lnTo>
                    <a:lnTo>
                      <a:pt x="987" y="1305"/>
                    </a:lnTo>
                    <a:lnTo>
                      <a:pt x="982" y="1311"/>
                    </a:lnTo>
                    <a:lnTo>
                      <a:pt x="976" y="1314"/>
                    </a:lnTo>
                    <a:lnTo>
                      <a:pt x="966" y="1315"/>
                    </a:lnTo>
                    <a:lnTo>
                      <a:pt x="955" y="1312"/>
                    </a:lnTo>
                    <a:lnTo>
                      <a:pt x="942" y="1310"/>
                    </a:lnTo>
                    <a:lnTo>
                      <a:pt x="931" y="1307"/>
                    </a:lnTo>
                    <a:lnTo>
                      <a:pt x="918" y="1306"/>
                    </a:lnTo>
                    <a:lnTo>
                      <a:pt x="906" y="1304"/>
                    </a:lnTo>
                    <a:lnTo>
                      <a:pt x="894" y="1303"/>
                    </a:lnTo>
                    <a:lnTo>
                      <a:pt x="881" y="1301"/>
                    </a:lnTo>
                    <a:lnTo>
                      <a:pt x="870" y="1301"/>
                    </a:lnTo>
                    <a:lnTo>
                      <a:pt x="857" y="1300"/>
                    </a:lnTo>
                    <a:lnTo>
                      <a:pt x="844" y="1299"/>
                    </a:lnTo>
                    <a:lnTo>
                      <a:pt x="833" y="1299"/>
                    </a:lnTo>
                    <a:lnTo>
                      <a:pt x="820" y="1298"/>
                    </a:lnTo>
                    <a:lnTo>
                      <a:pt x="807" y="1298"/>
                    </a:lnTo>
                    <a:lnTo>
                      <a:pt x="795" y="1297"/>
                    </a:lnTo>
                    <a:lnTo>
                      <a:pt x="783" y="1296"/>
                    </a:lnTo>
                    <a:lnTo>
                      <a:pt x="770" y="1295"/>
                    </a:lnTo>
                    <a:lnTo>
                      <a:pt x="732" y="1295"/>
                    </a:lnTo>
                    <a:lnTo>
                      <a:pt x="694" y="1293"/>
                    </a:lnTo>
                    <a:lnTo>
                      <a:pt x="656" y="1293"/>
                    </a:lnTo>
                    <a:lnTo>
                      <a:pt x="618" y="1292"/>
                    </a:lnTo>
                    <a:lnTo>
                      <a:pt x="579" y="1292"/>
                    </a:lnTo>
                    <a:lnTo>
                      <a:pt x="541" y="1291"/>
                    </a:lnTo>
                    <a:lnTo>
                      <a:pt x="502" y="1290"/>
                    </a:lnTo>
                    <a:lnTo>
                      <a:pt x="463" y="1290"/>
                    </a:lnTo>
                    <a:lnTo>
                      <a:pt x="424" y="1289"/>
                    </a:lnTo>
                    <a:lnTo>
                      <a:pt x="385" y="1288"/>
                    </a:lnTo>
                    <a:lnTo>
                      <a:pt x="345" y="1288"/>
                    </a:lnTo>
                    <a:lnTo>
                      <a:pt x="305" y="1286"/>
                    </a:lnTo>
                    <a:lnTo>
                      <a:pt x="266" y="1285"/>
                    </a:lnTo>
                    <a:lnTo>
                      <a:pt x="227" y="1284"/>
                    </a:lnTo>
                    <a:lnTo>
                      <a:pt x="186" y="1284"/>
                    </a:lnTo>
                    <a:lnTo>
                      <a:pt x="147" y="1283"/>
                    </a:lnTo>
                    <a:lnTo>
                      <a:pt x="130" y="1284"/>
                    </a:lnTo>
                    <a:lnTo>
                      <a:pt x="114" y="1286"/>
                    </a:lnTo>
                    <a:lnTo>
                      <a:pt x="97" y="1288"/>
                    </a:lnTo>
                    <a:lnTo>
                      <a:pt x="80" y="1290"/>
                    </a:lnTo>
                    <a:lnTo>
                      <a:pt x="63" y="1292"/>
                    </a:lnTo>
                    <a:lnTo>
                      <a:pt x="47" y="1293"/>
                    </a:lnTo>
                    <a:lnTo>
                      <a:pt x="31" y="1296"/>
                    </a:lnTo>
                    <a:lnTo>
                      <a:pt x="16" y="1297"/>
                    </a:lnTo>
                    <a:lnTo>
                      <a:pt x="14" y="1292"/>
                    </a:lnTo>
                    <a:lnTo>
                      <a:pt x="10" y="1290"/>
                    </a:lnTo>
                    <a:lnTo>
                      <a:pt x="4" y="1290"/>
                    </a:lnTo>
                    <a:lnTo>
                      <a:pt x="0" y="1288"/>
                    </a:lnTo>
                    <a:lnTo>
                      <a:pt x="0" y="1281"/>
                    </a:lnTo>
                    <a:lnTo>
                      <a:pt x="2" y="1274"/>
                    </a:lnTo>
                    <a:lnTo>
                      <a:pt x="6" y="1269"/>
                    </a:lnTo>
                    <a:lnTo>
                      <a:pt x="11" y="1266"/>
                    </a:lnTo>
                    <a:lnTo>
                      <a:pt x="46" y="1261"/>
                    </a:lnTo>
                    <a:lnTo>
                      <a:pt x="82" y="1257"/>
                    </a:lnTo>
                    <a:lnTo>
                      <a:pt x="117" y="1253"/>
                    </a:lnTo>
                    <a:lnTo>
                      <a:pt x="153" y="1252"/>
                    </a:lnTo>
                    <a:lnTo>
                      <a:pt x="189" y="1251"/>
                    </a:lnTo>
                    <a:lnTo>
                      <a:pt x="224" y="1250"/>
                    </a:lnTo>
                    <a:lnTo>
                      <a:pt x="260" y="1250"/>
                    </a:lnTo>
                    <a:lnTo>
                      <a:pt x="296" y="1250"/>
                    </a:lnTo>
                    <a:lnTo>
                      <a:pt x="330" y="1250"/>
                    </a:lnTo>
                    <a:lnTo>
                      <a:pt x="366" y="1250"/>
                    </a:lnTo>
                    <a:lnTo>
                      <a:pt x="402" y="1250"/>
                    </a:lnTo>
                    <a:lnTo>
                      <a:pt x="438" y="1250"/>
                    </a:lnTo>
                    <a:lnTo>
                      <a:pt x="472" y="1248"/>
                    </a:lnTo>
                    <a:lnTo>
                      <a:pt x="507" y="1247"/>
                    </a:lnTo>
                    <a:lnTo>
                      <a:pt x="541" y="1246"/>
                    </a:lnTo>
                    <a:lnTo>
                      <a:pt x="576" y="1243"/>
                    </a:lnTo>
                    <a:lnTo>
                      <a:pt x="605" y="1242"/>
                    </a:lnTo>
                    <a:lnTo>
                      <a:pt x="632" y="1242"/>
                    </a:lnTo>
                    <a:lnTo>
                      <a:pt x="660" y="1243"/>
                    </a:lnTo>
                    <a:lnTo>
                      <a:pt x="688" y="1243"/>
                    </a:lnTo>
                    <a:lnTo>
                      <a:pt x="714" y="1244"/>
                    </a:lnTo>
                    <a:lnTo>
                      <a:pt x="741" y="1245"/>
                    </a:lnTo>
                    <a:lnTo>
                      <a:pt x="768" y="1246"/>
                    </a:lnTo>
                    <a:lnTo>
                      <a:pt x="795" y="1247"/>
                    </a:lnTo>
                    <a:lnTo>
                      <a:pt x="821" y="1250"/>
                    </a:lnTo>
                    <a:lnTo>
                      <a:pt x="848" y="1251"/>
                    </a:lnTo>
                    <a:lnTo>
                      <a:pt x="875" y="1252"/>
                    </a:lnTo>
                    <a:lnTo>
                      <a:pt x="903" y="1254"/>
                    </a:lnTo>
                    <a:lnTo>
                      <a:pt x="931" y="1255"/>
                    </a:lnTo>
                    <a:lnTo>
                      <a:pt x="959" y="1255"/>
                    </a:lnTo>
                    <a:lnTo>
                      <a:pt x="988" y="1257"/>
                    </a:lnTo>
                    <a:lnTo>
                      <a:pt x="1018" y="1257"/>
                    </a:lnTo>
                    <a:lnTo>
                      <a:pt x="1044" y="1244"/>
                    </a:lnTo>
                    <a:lnTo>
                      <a:pt x="1067" y="1228"/>
                    </a:lnTo>
                    <a:lnTo>
                      <a:pt x="1086" y="1209"/>
                    </a:lnTo>
                    <a:lnTo>
                      <a:pt x="1105" y="1187"/>
                    </a:lnTo>
                    <a:lnTo>
                      <a:pt x="1121" y="1164"/>
                    </a:lnTo>
                    <a:lnTo>
                      <a:pt x="1136" y="1140"/>
                    </a:lnTo>
                    <a:lnTo>
                      <a:pt x="1149" y="1116"/>
                    </a:lnTo>
                    <a:lnTo>
                      <a:pt x="1163" y="1092"/>
                    </a:lnTo>
                    <a:lnTo>
                      <a:pt x="1168" y="1080"/>
                    </a:lnTo>
                    <a:lnTo>
                      <a:pt x="1173" y="1069"/>
                    </a:lnTo>
                    <a:lnTo>
                      <a:pt x="1178" y="1058"/>
                    </a:lnTo>
                    <a:lnTo>
                      <a:pt x="1185" y="1047"/>
                    </a:lnTo>
                    <a:lnTo>
                      <a:pt x="1192" y="1037"/>
                    </a:lnTo>
                    <a:lnTo>
                      <a:pt x="1199" y="1026"/>
                    </a:lnTo>
                    <a:lnTo>
                      <a:pt x="1206" y="1016"/>
                    </a:lnTo>
                    <a:lnTo>
                      <a:pt x="1213" y="1006"/>
                    </a:lnTo>
                    <a:lnTo>
                      <a:pt x="1211" y="992"/>
                    </a:lnTo>
                    <a:lnTo>
                      <a:pt x="1215" y="979"/>
                    </a:lnTo>
                    <a:lnTo>
                      <a:pt x="1222" y="966"/>
                    </a:lnTo>
                    <a:lnTo>
                      <a:pt x="1227" y="951"/>
                    </a:lnTo>
                    <a:lnTo>
                      <a:pt x="1234" y="934"/>
                    </a:lnTo>
                    <a:lnTo>
                      <a:pt x="1232" y="917"/>
                    </a:lnTo>
                    <a:lnTo>
                      <a:pt x="1227" y="902"/>
                    </a:lnTo>
                    <a:lnTo>
                      <a:pt x="1217" y="886"/>
                    </a:lnTo>
                    <a:lnTo>
                      <a:pt x="1206" y="871"/>
                    </a:lnTo>
                    <a:lnTo>
                      <a:pt x="1194" y="857"/>
                    </a:lnTo>
                    <a:lnTo>
                      <a:pt x="1184" y="842"/>
                    </a:lnTo>
                    <a:lnTo>
                      <a:pt x="1176" y="827"/>
                    </a:lnTo>
                    <a:lnTo>
                      <a:pt x="1177" y="787"/>
                    </a:lnTo>
                    <a:lnTo>
                      <a:pt x="1183" y="745"/>
                    </a:lnTo>
                    <a:lnTo>
                      <a:pt x="1190" y="703"/>
                    </a:lnTo>
                    <a:lnTo>
                      <a:pt x="1191" y="658"/>
                    </a:lnTo>
                    <a:lnTo>
                      <a:pt x="1194" y="583"/>
                    </a:lnTo>
                    <a:lnTo>
                      <a:pt x="1201" y="507"/>
                    </a:lnTo>
                    <a:lnTo>
                      <a:pt x="1209" y="431"/>
                    </a:lnTo>
                    <a:lnTo>
                      <a:pt x="1219" y="355"/>
                    </a:lnTo>
                    <a:lnTo>
                      <a:pt x="1227" y="278"/>
                    </a:lnTo>
                    <a:lnTo>
                      <a:pt x="1232" y="202"/>
                    </a:lnTo>
                    <a:lnTo>
                      <a:pt x="1236" y="125"/>
                    </a:lnTo>
                    <a:lnTo>
                      <a:pt x="1236" y="47"/>
                    </a:lnTo>
                    <a:lnTo>
                      <a:pt x="1239" y="36"/>
                    </a:lnTo>
                    <a:lnTo>
                      <a:pt x="1242" y="23"/>
                    </a:lnTo>
                    <a:lnTo>
                      <a:pt x="1244" y="11"/>
                    </a:lnTo>
                    <a:lnTo>
                      <a:pt x="1247" y="0"/>
                    </a:lnTo>
                    <a:lnTo>
                      <a:pt x="1252" y="0"/>
                    </a:lnTo>
                    <a:lnTo>
                      <a:pt x="1247" y="80"/>
                    </a:lnTo>
                    <a:lnTo>
                      <a:pt x="1245" y="164"/>
                    </a:lnTo>
                    <a:lnTo>
                      <a:pt x="1241" y="248"/>
                    </a:lnTo>
                    <a:lnTo>
                      <a:pt x="1229" y="331"/>
                    </a:lnTo>
                    <a:close/>
                  </a:path>
                </a:pathLst>
              </a:custGeom>
              <a:solidFill>
                <a:srgbClr val="000000"/>
              </a:solidFill>
              <a:ln w="9525">
                <a:noFill/>
                <a:round/>
                <a:headEnd/>
                <a:tailEnd/>
              </a:ln>
            </p:spPr>
            <p:txBody>
              <a:bodyPr/>
              <a:lstStyle/>
              <a:p>
                <a:endParaRPr lang="en-US" dirty="0"/>
              </a:p>
            </p:txBody>
          </p:sp>
          <p:sp>
            <p:nvSpPr>
              <p:cNvPr id="17438" name="Freeform 30"/>
              <p:cNvSpPr>
                <a:spLocks/>
              </p:cNvSpPr>
              <p:nvPr/>
            </p:nvSpPr>
            <p:spPr bwMode="auto">
              <a:xfrm>
                <a:off x="3769" y="3382"/>
                <a:ext cx="87" cy="95"/>
              </a:xfrm>
              <a:custGeom>
                <a:avLst/>
                <a:gdLst/>
                <a:ahLst/>
                <a:cxnLst>
                  <a:cxn ang="0">
                    <a:pos x="75" y="190"/>
                  </a:cxn>
                  <a:cxn ang="0">
                    <a:pos x="77" y="184"/>
                  </a:cxn>
                  <a:cxn ang="0">
                    <a:pos x="79" y="178"/>
                  </a:cxn>
                  <a:cxn ang="0">
                    <a:pos x="65" y="172"/>
                  </a:cxn>
                  <a:cxn ang="0">
                    <a:pos x="50" y="171"/>
                  </a:cxn>
                  <a:cxn ang="0">
                    <a:pos x="35" y="168"/>
                  </a:cxn>
                  <a:cxn ang="0">
                    <a:pos x="23" y="156"/>
                  </a:cxn>
                  <a:cxn ang="0">
                    <a:pos x="5" y="122"/>
                  </a:cxn>
                  <a:cxn ang="0">
                    <a:pos x="5" y="85"/>
                  </a:cxn>
                  <a:cxn ang="0">
                    <a:pos x="13" y="85"/>
                  </a:cxn>
                  <a:cxn ang="0">
                    <a:pos x="22" y="89"/>
                  </a:cxn>
                  <a:cxn ang="0">
                    <a:pos x="33" y="95"/>
                  </a:cxn>
                  <a:cxn ang="0">
                    <a:pos x="42" y="100"/>
                  </a:cxn>
                  <a:cxn ang="0">
                    <a:pos x="49" y="96"/>
                  </a:cxn>
                  <a:cxn ang="0">
                    <a:pos x="56" y="96"/>
                  </a:cxn>
                  <a:cxn ang="0">
                    <a:pos x="57" y="120"/>
                  </a:cxn>
                  <a:cxn ang="0">
                    <a:pos x="72" y="135"/>
                  </a:cxn>
                  <a:cxn ang="0">
                    <a:pos x="88" y="135"/>
                  </a:cxn>
                  <a:cxn ang="0">
                    <a:pos x="100" y="131"/>
                  </a:cxn>
                  <a:cxn ang="0">
                    <a:pos x="99" y="112"/>
                  </a:cxn>
                  <a:cxn ang="0">
                    <a:pos x="107" y="95"/>
                  </a:cxn>
                  <a:cxn ang="0">
                    <a:pos x="119" y="79"/>
                  </a:cxn>
                  <a:cxn ang="0">
                    <a:pos x="125" y="61"/>
                  </a:cxn>
                  <a:cxn ang="0">
                    <a:pos x="127" y="43"/>
                  </a:cxn>
                  <a:cxn ang="0">
                    <a:pos x="137" y="28"/>
                  </a:cxn>
                  <a:cxn ang="0">
                    <a:pos x="150" y="13"/>
                  </a:cxn>
                  <a:cxn ang="0">
                    <a:pos x="162" y="0"/>
                  </a:cxn>
                  <a:cxn ang="0">
                    <a:pos x="175" y="38"/>
                  </a:cxn>
                  <a:cxn ang="0">
                    <a:pos x="168" y="77"/>
                  </a:cxn>
                  <a:cxn ang="0">
                    <a:pos x="151" y="109"/>
                  </a:cxn>
                  <a:cxn ang="0">
                    <a:pos x="133" y="140"/>
                  </a:cxn>
                  <a:cxn ang="0">
                    <a:pos x="110" y="168"/>
                  </a:cxn>
                  <a:cxn ang="0">
                    <a:pos x="80" y="190"/>
                  </a:cxn>
                </a:cxnLst>
                <a:rect l="0" t="0" r="r" b="b"/>
                <a:pathLst>
                  <a:path w="175" h="190">
                    <a:moveTo>
                      <a:pt x="80" y="190"/>
                    </a:moveTo>
                    <a:lnTo>
                      <a:pt x="75" y="190"/>
                    </a:lnTo>
                    <a:lnTo>
                      <a:pt x="76" y="187"/>
                    </a:lnTo>
                    <a:lnTo>
                      <a:pt x="77" y="184"/>
                    </a:lnTo>
                    <a:lnTo>
                      <a:pt x="79" y="182"/>
                    </a:lnTo>
                    <a:lnTo>
                      <a:pt x="79" y="178"/>
                    </a:lnTo>
                    <a:lnTo>
                      <a:pt x="73" y="175"/>
                    </a:lnTo>
                    <a:lnTo>
                      <a:pt x="65" y="172"/>
                    </a:lnTo>
                    <a:lnTo>
                      <a:pt x="58" y="171"/>
                    </a:lnTo>
                    <a:lnTo>
                      <a:pt x="50" y="171"/>
                    </a:lnTo>
                    <a:lnTo>
                      <a:pt x="42" y="170"/>
                    </a:lnTo>
                    <a:lnTo>
                      <a:pt x="35" y="168"/>
                    </a:lnTo>
                    <a:lnTo>
                      <a:pt x="28" y="163"/>
                    </a:lnTo>
                    <a:lnTo>
                      <a:pt x="23" y="156"/>
                    </a:lnTo>
                    <a:lnTo>
                      <a:pt x="14" y="140"/>
                    </a:lnTo>
                    <a:lnTo>
                      <a:pt x="5" y="122"/>
                    </a:lnTo>
                    <a:lnTo>
                      <a:pt x="0" y="104"/>
                    </a:lnTo>
                    <a:lnTo>
                      <a:pt x="5" y="85"/>
                    </a:lnTo>
                    <a:lnTo>
                      <a:pt x="9" y="85"/>
                    </a:lnTo>
                    <a:lnTo>
                      <a:pt x="13" y="85"/>
                    </a:lnTo>
                    <a:lnTo>
                      <a:pt x="18" y="87"/>
                    </a:lnTo>
                    <a:lnTo>
                      <a:pt x="22" y="89"/>
                    </a:lnTo>
                    <a:lnTo>
                      <a:pt x="27" y="92"/>
                    </a:lnTo>
                    <a:lnTo>
                      <a:pt x="33" y="95"/>
                    </a:lnTo>
                    <a:lnTo>
                      <a:pt x="37" y="97"/>
                    </a:lnTo>
                    <a:lnTo>
                      <a:pt x="42" y="100"/>
                    </a:lnTo>
                    <a:lnTo>
                      <a:pt x="45" y="97"/>
                    </a:lnTo>
                    <a:lnTo>
                      <a:pt x="49" y="96"/>
                    </a:lnTo>
                    <a:lnTo>
                      <a:pt x="52" y="96"/>
                    </a:lnTo>
                    <a:lnTo>
                      <a:pt x="56" y="96"/>
                    </a:lnTo>
                    <a:lnTo>
                      <a:pt x="56" y="108"/>
                    </a:lnTo>
                    <a:lnTo>
                      <a:pt x="57" y="120"/>
                    </a:lnTo>
                    <a:lnTo>
                      <a:pt x="61" y="130"/>
                    </a:lnTo>
                    <a:lnTo>
                      <a:pt x="72" y="135"/>
                    </a:lnTo>
                    <a:lnTo>
                      <a:pt x="80" y="132"/>
                    </a:lnTo>
                    <a:lnTo>
                      <a:pt x="88" y="135"/>
                    </a:lnTo>
                    <a:lnTo>
                      <a:pt x="95" y="138"/>
                    </a:lnTo>
                    <a:lnTo>
                      <a:pt x="100" y="131"/>
                    </a:lnTo>
                    <a:lnTo>
                      <a:pt x="98" y="122"/>
                    </a:lnTo>
                    <a:lnTo>
                      <a:pt x="99" y="112"/>
                    </a:lnTo>
                    <a:lnTo>
                      <a:pt x="103" y="104"/>
                    </a:lnTo>
                    <a:lnTo>
                      <a:pt x="107" y="95"/>
                    </a:lnTo>
                    <a:lnTo>
                      <a:pt x="113" y="87"/>
                    </a:lnTo>
                    <a:lnTo>
                      <a:pt x="119" y="79"/>
                    </a:lnTo>
                    <a:lnTo>
                      <a:pt x="122" y="70"/>
                    </a:lnTo>
                    <a:lnTo>
                      <a:pt x="125" y="61"/>
                    </a:lnTo>
                    <a:lnTo>
                      <a:pt x="125" y="51"/>
                    </a:lnTo>
                    <a:lnTo>
                      <a:pt x="127" y="43"/>
                    </a:lnTo>
                    <a:lnTo>
                      <a:pt x="132" y="35"/>
                    </a:lnTo>
                    <a:lnTo>
                      <a:pt x="137" y="28"/>
                    </a:lnTo>
                    <a:lnTo>
                      <a:pt x="143" y="20"/>
                    </a:lnTo>
                    <a:lnTo>
                      <a:pt x="150" y="13"/>
                    </a:lnTo>
                    <a:lnTo>
                      <a:pt x="157" y="6"/>
                    </a:lnTo>
                    <a:lnTo>
                      <a:pt x="162" y="0"/>
                    </a:lnTo>
                    <a:lnTo>
                      <a:pt x="171" y="17"/>
                    </a:lnTo>
                    <a:lnTo>
                      <a:pt x="175" y="38"/>
                    </a:lnTo>
                    <a:lnTo>
                      <a:pt x="174" y="58"/>
                    </a:lnTo>
                    <a:lnTo>
                      <a:pt x="168" y="77"/>
                    </a:lnTo>
                    <a:lnTo>
                      <a:pt x="160" y="93"/>
                    </a:lnTo>
                    <a:lnTo>
                      <a:pt x="151" y="109"/>
                    </a:lnTo>
                    <a:lnTo>
                      <a:pt x="143" y="124"/>
                    </a:lnTo>
                    <a:lnTo>
                      <a:pt x="133" y="140"/>
                    </a:lnTo>
                    <a:lnTo>
                      <a:pt x="121" y="154"/>
                    </a:lnTo>
                    <a:lnTo>
                      <a:pt x="110" y="168"/>
                    </a:lnTo>
                    <a:lnTo>
                      <a:pt x="96" y="179"/>
                    </a:lnTo>
                    <a:lnTo>
                      <a:pt x="80" y="190"/>
                    </a:lnTo>
                    <a:close/>
                  </a:path>
                </a:pathLst>
              </a:custGeom>
              <a:solidFill>
                <a:srgbClr val="070007"/>
              </a:solidFill>
              <a:ln w="9525">
                <a:noFill/>
                <a:round/>
                <a:headEnd/>
                <a:tailEnd/>
              </a:ln>
            </p:spPr>
            <p:txBody>
              <a:bodyPr/>
              <a:lstStyle/>
              <a:p>
                <a:endParaRPr lang="en-US" dirty="0"/>
              </a:p>
            </p:txBody>
          </p:sp>
          <p:sp>
            <p:nvSpPr>
              <p:cNvPr id="17439" name="Freeform 31"/>
              <p:cNvSpPr>
                <a:spLocks/>
              </p:cNvSpPr>
              <p:nvPr/>
            </p:nvSpPr>
            <p:spPr bwMode="auto">
              <a:xfrm>
                <a:off x="3563" y="2593"/>
                <a:ext cx="260" cy="104"/>
              </a:xfrm>
              <a:custGeom>
                <a:avLst/>
                <a:gdLst/>
                <a:ahLst/>
                <a:cxnLst>
                  <a:cxn ang="0">
                    <a:pos x="516" y="21"/>
                  </a:cxn>
                  <a:cxn ang="0">
                    <a:pos x="513" y="24"/>
                  </a:cxn>
                  <a:cxn ang="0">
                    <a:pos x="513" y="53"/>
                  </a:cxn>
                  <a:cxn ang="0">
                    <a:pos x="509" y="101"/>
                  </a:cxn>
                  <a:cxn ang="0">
                    <a:pos x="500" y="126"/>
                  </a:cxn>
                  <a:cxn ang="0">
                    <a:pos x="485" y="129"/>
                  </a:cxn>
                  <a:cxn ang="0">
                    <a:pos x="483" y="138"/>
                  </a:cxn>
                  <a:cxn ang="0">
                    <a:pos x="482" y="143"/>
                  </a:cxn>
                  <a:cxn ang="0">
                    <a:pos x="475" y="149"/>
                  </a:cxn>
                  <a:cxn ang="0">
                    <a:pos x="465" y="152"/>
                  </a:cxn>
                  <a:cxn ang="0">
                    <a:pos x="455" y="152"/>
                  </a:cxn>
                  <a:cxn ang="0">
                    <a:pos x="445" y="151"/>
                  </a:cxn>
                  <a:cxn ang="0">
                    <a:pos x="414" y="152"/>
                  </a:cxn>
                  <a:cxn ang="0">
                    <a:pos x="363" y="157"/>
                  </a:cxn>
                  <a:cxn ang="0">
                    <a:pos x="313" y="164"/>
                  </a:cxn>
                  <a:cxn ang="0">
                    <a:pos x="264" y="172"/>
                  </a:cxn>
                  <a:cxn ang="0">
                    <a:pos x="214" y="180"/>
                  </a:cxn>
                  <a:cxn ang="0">
                    <a:pos x="166" y="188"/>
                  </a:cxn>
                  <a:cxn ang="0">
                    <a:pos x="116" y="197"/>
                  </a:cxn>
                  <a:cxn ang="0">
                    <a:pos x="66" y="204"/>
                  </a:cxn>
                  <a:cxn ang="0">
                    <a:pos x="31" y="196"/>
                  </a:cxn>
                  <a:cxn ang="0">
                    <a:pos x="16" y="169"/>
                  </a:cxn>
                  <a:cxn ang="0">
                    <a:pos x="7" y="139"/>
                  </a:cxn>
                  <a:cxn ang="0">
                    <a:pos x="7" y="107"/>
                  </a:cxn>
                  <a:cxn ang="0">
                    <a:pos x="9" y="89"/>
                  </a:cxn>
                  <a:cxn ang="0">
                    <a:pos x="2" y="85"/>
                  </a:cxn>
                  <a:cxn ang="0">
                    <a:pos x="5" y="77"/>
                  </a:cxn>
                  <a:cxn ang="0">
                    <a:pos x="16" y="71"/>
                  </a:cxn>
                  <a:cxn ang="0">
                    <a:pos x="31" y="67"/>
                  </a:cxn>
                  <a:cxn ang="0">
                    <a:pos x="45" y="62"/>
                  </a:cxn>
                  <a:cxn ang="0">
                    <a:pos x="76" y="55"/>
                  </a:cxn>
                  <a:cxn ang="0">
                    <a:pos x="127" y="48"/>
                  </a:cxn>
                  <a:cxn ang="0">
                    <a:pos x="177" y="42"/>
                  </a:cxn>
                  <a:cxn ang="0">
                    <a:pos x="228" y="36"/>
                  </a:cxn>
                  <a:cxn ang="0">
                    <a:pos x="279" y="29"/>
                  </a:cxn>
                  <a:cxn ang="0">
                    <a:pos x="329" y="22"/>
                  </a:cxn>
                  <a:cxn ang="0">
                    <a:pos x="381" y="14"/>
                  </a:cxn>
                  <a:cxn ang="0">
                    <a:pos x="432" y="7"/>
                  </a:cxn>
                  <a:cxn ang="0">
                    <a:pos x="511" y="0"/>
                  </a:cxn>
                  <a:cxn ang="0">
                    <a:pos x="520" y="8"/>
                  </a:cxn>
                  <a:cxn ang="0">
                    <a:pos x="518" y="21"/>
                  </a:cxn>
                </a:cxnLst>
                <a:rect l="0" t="0" r="r" b="b"/>
                <a:pathLst>
                  <a:path w="521" h="207">
                    <a:moveTo>
                      <a:pt x="518" y="21"/>
                    </a:moveTo>
                    <a:lnTo>
                      <a:pt x="516" y="21"/>
                    </a:lnTo>
                    <a:lnTo>
                      <a:pt x="514" y="22"/>
                    </a:lnTo>
                    <a:lnTo>
                      <a:pt x="513" y="24"/>
                    </a:lnTo>
                    <a:lnTo>
                      <a:pt x="511" y="28"/>
                    </a:lnTo>
                    <a:lnTo>
                      <a:pt x="513" y="53"/>
                    </a:lnTo>
                    <a:lnTo>
                      <a:pt x="511" y="77"/>
                    </a:lnTo>
                    <a:lnTo>
                      <a:pt x="509" y="101"/>
                    </a:lnTo>
                    <a:lnTo>
                      <a:pt x="507" y="124"/>
                    </a:lnTo>
                    <a:lnTo>
                      <a:pt x="500" y="126"/>
                    </a:lnTo>
                    <a:lnTo>
                      <a:pt x="492" y="127"/>
                    </a:lnTo>
                    <a:lnTo>
                      <a:pt x="485" y="129"/>
                    </a:lnTo>
                    <a:lnTo>
                      <a:pt x="479" y="135"/>
                    </a:lnTo>
                    <a:lnTo>
                      <a:pt x="483" y="138"/>
                    </a:lnTo>
                    <a:lnTo>
                      <a:pt x="483" y="141"/>
                    </a:lnTo>
                    <a:lnTo>
                      <a:pt x="482" y="143"/>
                    </a:lnTo>
                    <a:lnTo>
                      <a:pt x="479" y="146"/>
                    </a:lnTo>
                    <a:lnTo>
                      <a:pt x="475" y="149"/>
                    </a:lnTo>
                    <a:lnTo>
                      <a:pt x="470" y="151"/>
                    </a:lnTo>
                    <a:lnTo>
                      <a:pt x="465" y="152"/>
                    </a:lnTo>
                    <a:lnTo>
                      <a:pt x="460" y="152"/>
                    </a:lnTo>
                    <a:lnTo>
                      <a:pt x="455" y="152"/>
                    </a:lnTo>
                    <a:lnTo>
                      <a:pt x="449" y="151"/>
                    </a:lnTo>
                    <a:lnTo>
                      <a:pt x="445" y="151"/>
                    </a:lnTo>
                    <a:lnTo>
                      <a:pt x="439" y="150"/>
                    </a:lnTo>
                    <a:lnTo>
                      <a:pt x="414" y="152"/>
                    </a:lnTo>
                    <a:lnTo>
                      <a:pt x="388" y="154"/>
                    </a:lnTo>
                    <a:lnTo>
                      <a:pt x="363" y="157"/>
                    </a:lnTo>
                    <a:lnTo>
                      <a:pt x="338" y="160"/>
                    </a:lnTo>
                    <a:lnTo>
                      <a:pt x="313" y="164"/>
                    </a:lnTo>
                    <a:lnTo>
                      <a:pt x="288" y="167"/>
                    </a:lnTo>
                    <a:lnTo>
                      <a:pt x="264" y="172"/>
                    </a:lnTo>
                    <a:lnTo>
                      <a:pt x="240" y="175"/>
                    </a:lnTo>
                    <a:lnTo>
                      <a:pt x="214" y="180"/>
                    </a:lnTo>
                    <a:lnTo>
                      <a:pt x="190" y="184"/>
                    </a:lnTo>
                    <a:lnTo>
                      <a:pt x="166" y="188"/>
                    </a:lnTo>
                    <a:lnTo>
                      <a:pt x="141" y="192"/>
                    </a:lnTo>
                    <a:lnTo>
                      <a:pt x="116" y="197"/>
                    </a:lnTo>
                    <a:lnTo>
                      <a:pt x="91" y="200"/>
                    </a:lnTo>
                    <a:lnTo>
                      <a:pt x="66" y="204"/>
                    </a:lnTo>
                    <a:lnTo>
                      <a:pt x="40" y="207"/>
                    </a:lnTo>
                    <a:lnTo>
                      <a:pt x="31" y="196"/>
                    </a:lnTo>
                    <a:lnTo>
                      <a:pt x="23" y="183"/>
                    </a:lnTo>
                    <a:lnTo>
                      <a:pt x="16" y="169"/>
                    </a:lnTo>
                    <a:lnTo>
                      <a:pt x="10" y="154"/>
                    </a:lnTo>
                    <a:lnTo>
                      <a:pt x="7" y="139"/>
                    </a:lnTo>
                    <a:lnTo>
                      <a:pt x="6" y="123"/>
                    </a:lnTo>
                    <a:lnTo>
                      <a:pt x="7" y="107"/>
                    </a:lnTo>
                    <a:lnTo>
                      <a:pt x="12" y="90"/>
                    </a:lnTo>
                    <a:lnTo>
                      <a:pt x="9" y="89"/>
                    </a:lnTo>
                    <a:lnTo>
                      <a:pt x="6" y="88"/>
                    </a:lnTo>
                    <a:lnTo>
                      <a:pt x="2" y="85"/>
                    </a:lnTo>
                    <a:lnTo>
                      <a:pt x="0" y="82"/>
                    </a:lnTo>
                    <a:lnTo>
                      <a:pt x="5" y="77"/>
                    </a:lnTo>
                    <a:lnTo>
                      <a:pt x="10" y="74"/>
                    </a:lnTo>
                    <a:lnTo>
                      <a:pt x="16" y="71"/>
                    </a:lnTo>
                    <a:lnTo>
                      <a:pt x="23" y="68"/>
                    </a:lnTo>
                    <a:lnTo>
                      <a:pt x="31" y="67"/>
                    </a:lnTo>
                    <a:lnTo>
                      <a:pt x="38" y="65"/>
                    </a:lnTo>
                    <a:lnTo>
                      <a:pt x="45" y="62"/>
                    </a:lnTo>
                    <a:lnTo>
                      <a:pt x="52" y="59"/>
                    </a:lnTo>
                    <a:lnTo>
                      <a:pt x="76" y="55"/>
                    </a:lnTo>
                    <a:lnTo>
                      <a:pt x="101" y="52"/>
                    </a:lnTo>
                    <a:lnTo>
                      <a:pt x="127" y="48"/>
                    </a:lnTo>
                    <a:lnTo>
                      <a:pt x="152" y="45"/>
                    </a:lnTo>
                    <a:lnTo>
                      <a:pt x="177" y="42"/>
                    </a:lnTo>
                    <a:lnTo>
                      <a:pt x="203" y="38"/>
                    </a:lnTo>
                    <a:lnTo>
                      <a:pt x="228" y="36"/>
                    </a:lnTo>
                    <a:lnTo>
                      <a:pt x="253" y="32"/>
                    </a:lnTo>
                    <a:lnTo>
                      <a:pt x="279" y="29"/>
                    </a:lnTo>
                    <a:lnTo>
                      <a:pt x="304" y="25"/>
                    </a:lnTo>
                    <a:lnTo>
                      <a:pt x="329" y="22"/>
                    </a:lnTo>
                    <a:lnTo>
                      <a:pt x="356" y="17"/>
                    </a:lnTo>
                    <a:lnTo>
                      <a:pt x="381" y="14"/>
                    </a:lnTo>
                    <a:lnTo>
                      <a:pt x="407" y="10"/>
                    </a:lnTo>
                    <a:lnTo>
                      <a:pt x="432" y="7"/>
                    </a:lnTo>
                    <a:lnTo>
                      <a:pt x="457" y="2"/>
                    </a:lnTo>
                    <a:lnTo>
                      <a:pt x="511" y="0"/>
                    </a:lnTo>
                    <a:lnTo>
                      <a:pt x="516" y="2"/>
                    </a:lnTo>
                    <a:lnTo>
                      <a:pt x="520" y="8"/>
                    </a:lnTo>
                    <a:lnTo>
                      <a:pt x="521" y="15"/>
                    </a:lnTo>
                    <a:lnTo>
                      <a:pt x="518" y="21"/>
                    </a:lnTo>
                    <a:close/>
                  </a:path>
                </a:pathLst>
              </a:custGeom>
              <a:solidFill>
                <a:srgbClr val="000000"/>
              </a:solidFill>
              <a:ln w="9525">
                <a:noFill/>
                <a:round/>
                <a:headEnd/>
                <a:tailEnd/>
              </a:ln>
            </p:spPr>
            <p:txBody>
              <a:bodyPr/>
              <a:lstStyle/>
              <a:p>
                <a:endParaRPr lang="en-US" dirty="0"/>
              </a:p>
            </p:txBody>
          </p:sp>
          <p:sp>
            <p:nvSpPr>
              <p:cNvPr id="17440" name="Freeform 32"/>
              <p:cNvSpPr>
                <a:spLocks/>
              </p:cNvSpPr>
              <p:nvPr/>
            </p:nvSpPr>
            <p:spPr bwMode="auto">
              <a:xfrm>
                <a:off x="3806" y="3418"/>
                <a:ext cx="13" cy="20"/>
              </a:xfrm>
              <a:custGeom>
                <a:avLst/>
                <a:gdLst/>
                <a:ahLst/>
                <a:cxnLst>
                  <a:cxn ang="0">
                    <a:pos x="4" y="40"/>
                  </a:cxn>
                  <a:cxn ang="0">
                    <a:pos x="1" y="34"/>
                  </a:cxn>
                  <a:cxn ang="0">
                    <a:pos x="0" y="24"/>
                  </a:cxn>
                  <a:cxn ang="0">
                    <a:pos x="1" y="17"/>
                  </a:cxn>
                  <a:cxn ang="0">
                    <a:pos x="9" y="12"/>
                  </a:cxn>
                  <a:cxn ang="0">
                    <a:pos x="25" y="0"/>
                  </a:cxn>
                  <a:cxn ang="0">
                    <a:pos x="21" y="10"/>
                  </a:cxn>
                  <a:cxn ang="0">
                    <a:pos x="16" y="21"/>
                  </a:cxn>
                  <a:cxn ang="0">
                    <a:pos x="11" y="31"/>
                  </a:cxn>
                  <a:cxn ang="0">
                    <a:pos x="4" y="40"/>
                  </a:cxn>
                </a:cxnLst>
                <a:rect l="0" t="0" r="r" b="b"/>
                <a:pathLst>
                  <a:path w="25" h="40">
                    <a:moveTo>
                      <a:pt x="4" y="40"/>
                    </a:moveTo>
                    <a:lnTo>
                      <a:pt x="1" y="34"/>
                    </a:lnTo>
                    <a:lnTo>
                      <a:pt x="0" y="24"/>
                    </a:lnTo>
                    <a:lnTo>
                      <a:pt x="1" y="17"/>
                    </a:lnTo>
                    <a:lnTo>
                      <a:pt x="9" y="12"/>
                    </a:lnTo>
                    <a:lnTo>
                      <a:pt x="25" y="0"/>
                    </a:lnTo>
                    <a:lnTo>
                      <a:pt x="21" y="10"/>
                    </a:lnTo>
                    <a:lnTo>
                      <a:pt x="16" y="21"/>
                    </a:lnTo>
                    <a:lnTo>
                      <a:pt x="11" y="31"/>
                    </a:lnTo>
                    <a:lnTo>
                      <a:pt x="4" y="40"/>
                    </a:lnTo>
                    <a:close/>
                  </a:path>
                </a:pathLst>
              </a:custGeom>
              <a:solidFill>
                <a:srgbClr val="FFFFFF"/>
              </a:solidFill>
              <a:ln w="9525">
                <a:noFill/>
                <a:round/>
                <a:headEnd/>
                <a:tailEnd/>
              </a:ln>
            </p:spPr>
            <p:txBody>
              <a:bodyPr/>
              <a:lstStyle/>
              <a:p>
                <a:endParaRPr lang="en-US" dirty="0"/>
              </a:p>
            </p:txBody>
          </p:sp>
          <p:sp>
            <p:nvSpPr>
              <p:cNvPr id="17441" name="Freeform 33"/>
              <p:cNvSpPr>
                <a:spLocks/>
              </p:cNvSpPr>
              <p:nvPr/>
            </p:nvSpPr>
            <p:spPr bwMode="auto">
              <a:xfrm>
                <a:off x="3312" y="2491"/>
                <a:ext cx="504" cy="142"/>
              </a:xfrm>
              <a:custGeom>
                <a:avLst/>
                <a:gdLst/>
                <a:ahLst/>
                <a:cxnLst>
                  <a:cxn ang="0">
                    <a:pos x="974" y="59"/>
                  </a:cxn>
                  <a:cxn ang="0">
                    <a:pos x="937" y="68"/>
                  </a:cxn>
                  <a:cxn ang="0">
                    <a:pos x="901" y="75"/>
                  </a:cxn>
                  <a:cxn ang="0">
                    <a:pos x="863" y="81"/>
                  </a:cxn>
                  <a:cxn ang="0">
                    <a:pos x="825" y="86"/>
                  </a:cxn>
                  <a:cxn ang="0">
                    <a:pos x="787" y="91"/>
                  </a:cxn>
                  <a:cxn ang="0">
                    <a:pos x="749" y="97"/>
                  </a:cxn>
                  <a:cxn ang="0">
                    <a:pos x="712" y="104"/>
                  </a:cxn>
                  <a:cxn ang="0">
                    <a:pos x="652" y="115"/>
                  </a:cxn>
                  <a:cxn ang="0">
                    <a:pos x="570" y="133"/>
                  </a:cxn>
                  <a:cxn ang="0">
                    <a:pos x="488" y="154"/>
                  </a:cxn>
                  <a:cxn ang="0">
                    <a:pos x="408" y="179"/>
                  </a:cxn>
                  <a:cxn ang="0">
                    <a:pos x="327" y="204"/>
                  </a:cxn>
                  <a:cxn ang="0">
                    <a:pos x="246" y="228"/>
                  </a:cxn>
                  <a:cxn ang="0">
                    <a:pos x="164" y="250"/>
                  </a:cxn>
                  <a:cxn ang="0">
                    <a:pos x="80" y="267"/>
                  </a:cxn>
                  <a:cxn ang="0">
                    <a:pos x="33" y="274"/>
                  </a:cxn>
                  <a:cxn ang="0">
                    <a:pos x="24" y="280"/>
                  </a:cxn>
                  <a:cxn ang="0">
                    <a:pos x="15" y="286"/>
                  </a:cxn>
                  <a:cxn ang="0">
                    <a:pos x="5" y="283"/>
                  </a:cxn>
                  <a:cxn ang="0">
                    <a:pos x="0" y="267"/>
                  </a:cxn>
                  <a:cxn ang="0">
                    <a:pos x="10" y="251"/>
                  </a:cxn>
                  <a:cxn ang="0">
                    <a:pos x="45" y="234"/>
                  </a:cxn>
                  <a:cxn ang="0">
                    <a:pos x="105" y="214"/>
                  </a:cxn>
                  <a:cxn ang="0">
                    <a:pos x="164" y="195"/>
                  </a:cxn>
                  <a:cxn ang="0">
                    <a:pos x="224" y="176"/>
                  </a:cxn>
                  <a:cxn ang="0">
                    <a:pos x="284" y="158"/>
                  </a:cxn>
                  <a:cxn ang="0">
                    <a:pos x="344" y="139"/>
                  </a:cxn>
                  <a:cxn ang="0">
                    <a:pos x="405" y="122"/>
                  </a:cxn>
                  <a:cxn ang="0">
                    <a:pos x="465" y="105"/>
                  </a:cxn>
                  <a:cxn ang="0">
                    <a:pos x="526" y="89"/>
                  </a:cxn>
                  <a:cxn ang="0">
                    <a:pos x="587" y="74"/>
                  </a:cxn>
                  <a:cxn ang="0">
                    <a:pos x="648" y="59"/>
                  </a:cxn>
                  <a:cxn ang="0">
                    <a:pos x="709" y="45"/>
                  </a:cxn>
                  <a:cxn ang="0">
                    <a:pos x="770" y="33"/>
                  </a:cxn>
                  <a:cxn ang="0">
                    <a:pos x="833" y="22"/>
                  </a:cxn>
                  <a:cxn ang="0">
                    <a:pos x="895" y="12"/>
                  </a:cxn>
                  <a:cxn ang="0">
                    <a:pos x="957" y="4"/>
                  </a:cxn>
                  <a:cxn ang="0">
                    <a:pos x="994" y="2"/>
                  </a:cxn>
                  <a:cxn ang="0">
                    <a:pos x="1005" y="7"/>
                  </a:cxn>
                  <a:cxn ang="0">
                    <a:pos x="1008" y="24"/>
                  </a:cxn>
                  <a:cxn ang="0">
                    <a:pos x="999" y="44"/>
                  </a:cxn>
                </a:cxnLst>
                <a:rect l="0" t="0" r="r" b="b"/>
                <a:pathLst>
                  <a:path w="1009" h="286">
                    <a:moveTo>
                      <a:pt x="992" y="53"/>
                    </a:moveTo>
                    <a:lnTo>
                      <a:pt x="974" y="59"/>
                    </a:lnTo>
                    <a:lnTo>
                      <a:pt x="956" y="63"/>
                    </a:lnTo>
                    <a:lnTo>
                      <a:pt x="937" y="68"/>
                    </a:lnTo>
                    <a:lnTo>
                      <a:pt x="919" y="71"/>
                    </a:lnTo>
                    <a:lnTo>
                      <a:pt x="901" y="75"/>
                    </a:lnTo>
                    <a:lnTo>
                      <a:pt x="881" y="78"/>
                    </a:lnTo>
                    <a:lnTo>
                      <a:pt x="863" y="81"/>
                    </a:lnTo>
                    <a:lnTo>
                      <a:pt x="843" y="84"/>
                    </a:lnTo>
                    <a:lnTo>
                      <a:pt x="825" y="86"/>
                    </a:lnTo>
                    <a:lnTo>
                      <a:pt x="805" y="89"/>
                    </a:lnTo>
                    <a:lnTo>
                      <a:pt x="787" y="91"/>
                    </a:lnTo>
                    <a:lnTo>
                      <a:pt x="767" y="95"/>
                    </a:lnTo>
                    <a:lnTo>
                      <a:pt x="749" y="97"/>
                    </a:lnTo>
                    <a:lnTo>
                      <a:pt x="730" y="100"/>
                    </a:lnTo>
                    <a:lnTo>
                      <a:pt x="712" y="104"/>
                    </a:lnTo>
                    <a:lnTo>
                      <a:pt x="693" y="108"/>
                    </a:lnTo>
                    <a:lnTo>
                      <a:pt x="652" y="115"/>
                    </a:lnTo>
                    <a:lnTo>
                      <a:pt x="610" y="123"/>
                    </a:lnTo>
                    <a:lnTo>
                      <a:pt x="570" y="133"/>
                    </a:lnTo>
                    <a:lnTo>
                      <a:pt x="528" y="143"/>
                    </a:lnTo>
                    <a:lnTo>
                      <a:pt x="488" y="154"/>
                    </a:lnTo>
                    <a:lnTo>
                      <a:pt x="448" y="166"/>
                    </a:lnTo>
                    <a:lnTo>
                      <a:pt x="408" y="179"/>
                    </a:lnTo>
                    <a:lnTo>
                      <a:pt x="367" y="191"/>
                    </a:lnTo>
                    <a:lnTo>
                      <a:pt x="327" y="204"/>
                    </a:lnTo>
                    <a:lnTo>
                      <a:pt x="287" y="217"/>
                    </a:lnTo>
                    <a:lnTo>
                      <a:pt x="246" y="228"/>
                    </a:lnTo>
                    <a:lnTo>
                      <a:pt x="206" y="240"/>
                    </a:lnTo>
                    <a:lnTo>
                      <a:pt x="164" y="250"/>
                    </a:lnTo>
                    <a:lnTo>
                      <a:pt x="123" y="259"/>
                    </a:lnTo>
                    <a:lnTo>
                      <a:pt x="80" y="267"/>
                    </a:lnTo>
                    <a:lnTo>
                      <a:pt x="38" y="273"/>
                    </a:lnTo>
                    <a:lnTo>
                      <a:pt x="33" y="274"/>
                    </a:lnTo>
                    <a:lnTo>
                      <a:pt x="29" y="278"/>
                    </a:lnTo>
                    <a:lnTo>
                      <a:pt x="24" y="280"/>
                    </a:lnTo>
                    <a:lnTo>
                      <a:pt x="19" y="283"/>
                    </a:lnTo>
                    <a:lnTo>
                      <a:pt x="15" y="286"/>
                    </a:lnTo>
                    <a:lnTo>
                      <a:pt x="10" y="286"/>
                    </a:lnTo>
                    <a:lnTo>
                      <a:pt x="5" y="283"/>
                    </a:lnTo>
                    <a:lnTo>
                      <a:pt x="1" y="279"/>
                    </a:lnTo>
                    <a:lnTo>
                      <a:pt x="0" y="267"/>
                    </a:lnTo>
                    <a:lnTo>
                      <a:pt x="4" y="259"/>
                    </a:lnTo>
                    <a:lnTo>
                      <a:pt x="10" y="251"/>
                    </a:lnTo>
                    <a:lnTo>
                      <a:pt x="15" y="243"/>
                    </a:lnTo>
                    <a:lnTo>
                      <a:pt x="45" y="234"/>
                    </a:lnTo>
                    <a:lnTo>
                      <a:pt x="75" y="223"/>
                    </a:lnTo>
                    <a:lnTo>
                      <a:pt x="105" y="214"/>
                    </a:lnTo>
                    <a:lnTo>
                      <a:pt x="134" y="205"/>
                    </a:lnTo>
                    <a:lnTo>
                      <a:pt x="164" y="195"/>
                    </a:lnTo>
                    <a:lnTo>
                      <a:pt x="194" y="185"/>
                    </a:lnTo>
                    <a:lnTo>
                      <a:pt x="224" y="176"/>
                    </a:lnTo>
                    <a:lnTo>
                      <a:pt x="254" y="167"/>
                    </a:lnTo>
                    <a:lnTo>
                      <a:pt x="284" y="158"/>
                    </a:lnTo>
                    <a:lnTo>
                      <a:pt x="314" y="149"/>
                    </a:lnTo>
                    <a:lnTo>
                      <a:pt x="344" y="139"/>
                    </a:lnTo>
                    <a:lnTo>
                      <a:pt x="375" y="131"/>
                    </a:lnTo>
                    <a:lnTo>
                      <a:pt x="405" y="122"/>
                    </a:lnTo>
                    <a:lnTo>
                      <a:pt x="435" y="114"/>
                    </a:lnTo>
                    <a:lnTo>
                      <a:pt x="465" y="105"/>
                    </a:lnTo>
                    <a:lnTo>
                      <a:pt x="496" y="97"/>
                    </a:lnTo>
                    <a:lnTo>
                      <a:pt x="526" y="89"/>
                    </a:lnTo>
                    <a:lnTo>
                      <a:pt x="556" y="81"/>
                    </a:lnTo>
                    <a:lnTo>
                      <a:pt x="587" y="74"/>
                    </a:lnTo>
                    <a:lnTo>
                      <a:pt x="617" y="66"/>
                    </a:lnTo>
                    <a:lnTo>
                      <a:pt x="648" y="59"/>
                    </a:lnTo>
                    <a:lnTo>
                      <a:pt x="678" y="52"/>
                    </a:lnTo>
                    <a:lnTo>
                      <a:pt x="709" y="45"/>
                    </a:lnTo>
                    <a:lnTo>
                      <a:pt x="740" y="39"/>
                    </a:lnTo>
                    <a:lnTo>
                      <a:pt x="770" y="33"/>
                    </a:lnTo>
                    <a:lnTo>
                      <a:pt x="802" y="28"/>
                    </a:lnTo>
                    <a:lnTo>
                      <a:pt x="833" y="22"/>
                    </a:lnTo>
                    <a:lnTo>
                      <a:pt x="864" y="17"/>
                    </a:lnTo>
                    <a:lnTo>
                      <a:pt x="895" y="12"/>
                    </a:lnTo>
                    <a:lnTo>
                      <a:pt x="926" y="8"/>
                    </a:lnTo>
                    <a:lnTo>
                      <a:pt x="957" y="4"/>
                    </a:lnTo>
                    <a:lnTo>
                      <a:pt x="988" y="0"/>
                    </a:lnTo>
                    <a:lnTo>
                      <a:pt x="994" y="2"/>
                    </a:lnTo>
                    <a:lnTo>
                      <a:pt x="1001" y="5"/>
                    </a:lnTo>
                    <a:lnTo>
                      <a:pt x="1005" y="7"/>
                    </a:lnTo>
                    <a:lnTo>
                      <a:pt x="1009" y="13"/>
                    </a:lnTo>
                    <a:lnTo>
                      <a:pt x="1008" y="24"/>
                    </a:lnTo>
                    <a:lnTo>
                      <a:pt x="1004" y="35"/>
                    </a:lnTo>
                    <a:lnTo>
                      <a:pt x="999" y="44"/>
                    </a:lnTo>
                    <a:lnTo>
                      <a:pt x="992" y="53"/>
                    </a:lnTo>
                    <a:close/>
                  </a:path>
                </a:pathLst>
              </a:custGeom>
              <a:solidFill>
                <a:srgbClr val="7FBFFF"/>
              </a:solidFill>
              <a:ln w="9525">
                <a:noFill/>
                <a:round/>
                <a:headEnd/>
                <a:tailEnd/>
              </a:ln>
            </p:spPr>
            <p:txBody>
              <a:bodyPr/>
              <a:lstStyle/>
              <a:p>
                <a:endParaRPr lang="en-US" dirty="0"/>
              </a:p>
            </p:txBody>
          </p:sp>
          <p:sp>
            <p:nvSpPr>
              <p:cNvPr id="17442" name="Freeform 34"/>
              <p:cNvSpPr>
                <a:spLocks/>
              </p:cNvSpPr>
              <p:nvPr/>
            </p:nvSpPr>
            <p:spPr bwMode="auto">
              <a:xfrm>
                <a:off x="3585" y="2603"/>
                <a:ext cx="227" cy="75"/>
              </a:xfrm>
              <a:custGeom>
                <a:avLst/>
                <a:gdLst/>
                <a:ahLst/>
                <a:cxnLst>
                  <a:cxn ang="0">
                    <a:pos x="428" y="93"/>
                  </a:cxn>
                  <a:cxn ang="0">
                    <a:pos x="417" y="94"/>
                  </a:cxn>
                  <a:cxn ang="0">
                    <a:pos x="405" y="94"/>
                  </a:cxn>
                  <a:cxn ang="0">
                    <a:pos x="394" y="93"/>
                  </a:cxn>
                  <a:cxn ang="0">
                    <a:pos x="272" y="103"/>
                  </a:cxn>
                  <a:cxn ang="0">
                    <a:pos x="272" y="90"/>
                  </a:cxn>
                  <a:cxn ang="0">
                    <a:pos x="264" y="76"/>
                  </a:cxn>
                  <a:cxn ang="0">
                    <a:pos x="252" y="76"/>
                  </a:cxn>
                  <a:cxn ang="0">
                    <a:pos x="248" y="85"/>
                  </a:cxn>
                  <a:cxn ang="0">
                    <a:pos x="256" y="107"/>
                  </a:cxn>
                  <a:cxn ang="0">
                    <a:pos x="238" y="110"/>
                  </a:cxn>
                  <a:cxn ang="0">
                    <a:pos x="223" y="109"/>
                  </a:cxn>
                  <a:cxn ang="0">
                    <a:pos x="214" y="99"/>
                  </a:cxn>
                  <a:cxn ang="0">
                    <a:pos x="210" y="86"/>
                  </a:cxn>
                  <a:cxn ang="0">
                    <a:pos x="203" y="83"/>
                  </a:cxn>
                  <a:cxn ang="0">
                    <a:pos x="195" y="90"/>
                  </a:cxn>
                  <a:cxn ang="0">
                    <a:pos x="197" y="103"/>
                  </a:cxn>
                  <a:cxn ang="0">
                    <a:pos x="204" y="114"/>
                  </a:cxn>
                  <a:cxn ang="0">
                    <a:pos x="196" y="117"/>
                  </a:cxn>
                  <a:cxn ang="0">
                    <a:pos x="187" y="121"/>
                  </a:cxn>
                  <a:cxn ang="0">
                    <a:pos x="176" y="122"/>
                  </a:cxn>
                  <a:cxn ang="0">
                    <a:pos x="168" y="121"/>
                  </a:cxn>
                  <a:cxn ang="0">
                    <a:pos x="165" y="103"/>
                  </a:cxn>
                  <a:cxn ang="0">
                    <a:pos x="151" y="87"/>
                  </a:cxn>
                  <a:cxn ang="0">
                    <a:pos x="143" y="98"/>
                  </a:cxn>
                  <a:cxn ang="0">
                    <a:pos x="144" y="113"/>
                  </a:cxn>
                  <a:cxn ang="0">
                    <a:pos x="54" y="139"/>
                  </a:cxn>
                  <a:cxn ang="0">
                    <a:pos x="56" y="125"/>
                  </a:cxn>
                  <a:cxn ang="0">
                    <a:pos x="54" y="109"/>
                  </a:cxn>
                  <a:cxn ang="0">
                    <a:pos x="47" y="106"/>
                  </a:cxn>
                  <a:cxn ang="0">
                    <a:pos x="40" y="106"/>
                  </a:cxn>
                  <a:cxn ang="0">
                    <a:pos x="36" y="121"/>
                  </a:cxn>
                  <a:cxn ang="0">
                    <a:pos x="40" y="137"/>
                  </a:cxn>
                  <a:cxn ang="0">
                    <a:pos x="45" y="138"/>
                  </a:cxn>
                  <a:cxn ang="0">
                    <a:pos x="45" y="140"/>
                  </a:cxn>
                  <a:cxn ang="0">
                    <a:pos x="41" y="143"/>
                  </a:cxn>
                  <a:cxn ang="0">
                    <a:pos x="31" y="145"/>
                  </a:cxn>
                  <a:cxn ang="0">
                    <a:pos x="22" y="147"/>
                  </a:cxn>
                  <a:cxn ang="0">
                    <a:pos x="11" y="148"/>
                  </a:cxn>
                  <a:cxn ang="0">
                    <a:pos x="2" y="131"/>
                  </a:cxn>
                  <a:cxn ang="0">
                    <a:pos x="2" y="94"/>
                  </a:cxn>
                  <a:cxn ang="0">
                    <a:pos x="8" y="71"/>
                  </a:cxn>
                  <a:cxn ang="0">
                    <a:pos x="6" y="59"/>
                  </a:cxn>
                  <a:cxn ang="0">
                    <a:pos x="39" y="48"/>
                  </a:cxn>
                  <a:cxn ang="0">
                    <a:pos x="90" y="41"/>
                  </a:cxn>
                  <a:cxn ang="0">
                    <a:pos x="139" y="34"/>
                  </a:cxn>
                  <a:cxn ang="0">
                    <a:pos x="189" y="29"/>
                  </a:cxn>
                  <a:cxn ang="0">
                    <a:pos x="240" y="23"/>
                  </a:cxn>
                  <a:cxn ang="0">
                    <a:pos x="289" y="17"/>
                  </a:cxn>
                  <a:cxn ang="0">
                    <a:pos x="340" y="11"/>
                  </a:cxn>
                  <a:cxn ang="0">
                    <a:pos x="392" y="3"/>
                  </a:cxn>
                  <a:cxn ang="0">
                    <a:pos x="423" y="2"/>
                  </a:cxn>
                  <a:cxn ang="0">
                    <a:pos x="432" y="1"/>
                  </a:cxn>
                  <a:cxn ang="0">
                    <a:pos x="441" y="0"/>
                  </a:cxn>
                  <a:cxn ang="0">
                    <a:pos x="449" y="1"/>
                  </a:cxn>
                  <a:cxn ang="0">
                    <a:pos x="450" y="25"/>
                  </a:cxn>
                  <a:cxn ang="0">
                    <a:pos x="447" y="75"/>
                  </a:cxn>
                </a:cxnLst>
                <a:rect l="0" t="0" r="r" b="b"/>
                <a:pathLst>
                  <a:path w="453" h="148">
                    <a:moveTo>
                      <a:pt x="434" y="92"/>
                    </a:moveTo>
                    <a:lnTo>
                      <a:pt x="428" y="93"/>
                    </a:lnTo>
                    <a:lnTo>
                      <a:pt x="423" y="94"/>
                    </a:lnTo>
                    <a:lnTo>
                      <a:pt x="417" y="94"/>
                    </a:lnTo>
                    <a:lnTo>
                      <a:pt x="411" y="94"/>
                    </a:lnTo>
                    <a:lnTo>
                      <a:pt x="405" y="94"/>
                    </a:lnTo>
                    <a:lnTo>
                      <a:pt x="400" y="93"/>
                    </a:lnTo>
                    <a:lnTo>
                      <a:pt x="394" y="93"/>
                    </a:lnTo>
                    <a:lnTo>
                      <a:pt x="388" y="92"/>
                    </a:lnTo>
                    <a:lnTo>
                      <a:pt x="272" y="103"/>
                    </a:lnTo>
                    <a:lnTo>
                      <a:pt x="274" y="95"/>
                    </a:lnTo>
                    <a:lnTo>
                      <a:pt x="272" y="90"/>
                    </a:lnTo>
                    <a:lnTo>
                      <a:pt x="266" y="83"/>
                    </a:lnTo>
                    <a:lnTo>
                      <a:pt x="264" y="76"/>
                    </a:lnTo>
                    <a:lnTo>
                      <a:pt x="258" y="73"/>
                    </a:lnTo>
                    <a:lnTo>
                      <a:pt x="252" y="76"/>
                    </a:lnTo>
                    <a:lnTo>
                      <a:pt x="249" y="80"/>
                    </a:lnTo>
                    <a:lnTo>
                      <a:pt x="248" y="85"/>
                    </a:lnTo>
                    <a:lnTo>
                      <a:pt x="264" y="106"/>
                    </a:lnTo>
                    <a:lnTo>
                      <a:pt x="256" y="107"/>
                    </a:lnTo>
                    <a:lnTo>
                      <a:pt x="248" y="109"/>
                    </a:lnTo>
                    <a:lnTo>
                      <a:pt x="238" y="110"/>
                    </a:lnTo>
                    <a:lnTo>
                      <a:pt x="230" y="110"/>
                    </a:lnTo>
                    <a:lnTo>
                      <a:pt x="223" y="109"/>
                    </a:lnTo>
                    <a:lnTo>
                      <a:pt x="218" y="106"/>
                    </a:lnTo>
                    <a:lnTo>
                      <a:pt x="214" y="99"/>
                    </a:lnTo>
                    <a:lnTo>
                      <a:pt x="214" y="87"/>
                    </a:lnTo>
                    <a:lnTo>
                      <a:pt x="210" y="86"/>
                    </a:lnTo>
                    <a:lnTo>
                      <a:pt x="206" y="84"/>
                    </a:lnTo>
                    <a:lnTo>
                      <a:pt x="203" y="83"/>
                    </a:lnTo>
                    <a:lnTo>
                      <a:pt x="200" y="85"/>
                    </a:lnTo>
                    <a:lnTo>
                      <a:pt x="195" y="90"/>
                    </a:lnTo>
                    <a:lnTo>
                      <a:pt x="195" y="97"/>
                    </a:lnTo>
                    <a:lnTo>
                      <a:pt x="197" y="103"/>
                    </a:lnTo>
                    <a:lnTo>
                      <a:pt x="198" y="108"/>
                    </a:lnTo>
                    <a:lnTo>
                      <a:pt x="204" y="114"/>
                    </a:lnTo>
                    <a:lnTo>
                      <a:pt x="199" y="116"/>
                    </a:lnTo>
                    <a:lnTo>
                      <a:pt x="196" y="117"/>
                    </a:lnTo>
                    <a:lnTo>
                      <a:pt x="191" y="120"/>
                    </a:lnTo>
                    <a:lnTo>
                      <a:pt x="187" y="121"/>
                    </a:lnTo>
                    <a:lnTo>
                      <a:pt x="181" y="121"/>
                    </a:lnTo>
                    <a:lnTo>
                      <a:pt x="176" y="122"/>
                    </a:lnTo>
                    <a:lnTo>
                      <a:pt x="173" y="122"/>
                    </a:lnTo>
                    <a:lnTo>
                      <a:pt x="168" y="121"/>
                    </a:lnTo>
                    <a:lnTo>
                      <a:pt x="165" y="113"/>
                    </a:lnTo>
                    <a:lnTo>
                      <a:pt x="165" y="103"/>
                    </a:lnTo>
                    <a:lnTo>
                      <a:pt x="164" y="93"/>
                    </a:lnTo>
                    <a:lnTo>
                      <a:pt x="151" y="87"/>
                    </a:lnTo>
                    <a:lnTo>
                      <a:pt x="145" y="92"/>
                    </a:lnTo>
                    <a:lnTo>
                      <a:pt x="143" y="98"/>
                    </a:lnTo>
                    <a:lnTo>
                      <a:pt x="142" y="106"/>
                    </a:lnTo>
                    <a:lnTo>
                      <a:pt x="144" y="113"/>
                    </a:lnTo>
                    <a:lnTo>
                      <a:pt x="155" y="124"/>
                    </a:lnTo>
                    <a:lnTo>
                      <a:pt x="54" y="139"/>
                    </a:lnTo>
                    <a:lnTo>
                      <a:pt x="56" y="132"/>
                    </a:lnTo>
                    <a:lnTo>
                      <a:pt x="56" y="125"/>
                    </a:lnTo>
                    <a:lnTo>
                      <a:pt x="55" y="117"/>
                    </a:lnTo>
                    <a:lnTo>
                      <a:pt x="54" y="109"/>
                    </a:lnTo>
                    <a:lnTo>
                      <a:pt x="51" y="108"/>
                    </a:lnTo>
                    <a:lnTo>
                      <a:pt x="47" y="106"/>
                    </a:lnTo>
                    <a:lnTo>
                      <a:pt x="44" y="105"/>
                    </a:lnTo>
                    <a:lnTo>
                      <a:pt x="40" y="106"/>
                    </a:lnTo>
                    <a:lnTo>
                      <a:pt x="34" y="113"/>
                    </a:lnTo>
                    <a:lnTo>
                      <a:pt x="36" y="121"/>
                    </a:lnTo>
                    <a:lnTo>
                      <a:pt x="39" y="130"/>
                    </a:lnTo>
                    <a:lnTo>
                      <a:pt x="40" y="137"/>
                    </a:lnTo>
                    <a:lnTo>
                      <a:pt x="45" y="137"/>
                    </a:lnTo>
                    <a:lnTo>
                      <a:pt x="45" y="138"/>
                    </a:lnTo>
                    <a:lnTo>
                      <a:pt x="45" y="139"/>
                    </a:lnTo>
                    <a:lnTo>
                      <a:pt x="45" y="140"/>
                    </a:lnTo>
                    <a:lnTo>
                      <a:pt x="46" y="141"/>
                    </a:lnTo>
                    <a:lnTo>
                      <a:pt x="41" y="143"/>
                    </a:lnTo>
                    <a:lnTo>
                      <a:pt x="36" y="143"/>
                    </a:lnTo>
                    <a:lnTo>
                      <a:pt x="31" y="145"/>
                    </a:lnTo>
                    <a:lnTo>
                      <a:pt x="26" y="146"/>
                    </a:lnTo>
                    <a:lnTo>
                      <a:pt x="22" y="147"/>
                    </a:lnTo>
                    <a:lnTo>
                      <a:pt x="16" y="148"/>
                    </a:lnTo>
                    <a:lnTo>
                      <a:pt x="11" y="148"/>
                    </a:lnTo>
                    <a:lnTo>
                      <a:pt x="6" y="148"/>
                    </a:lnTo>
                    <a:lnTo>
                      <a:pt x="2" y="131"/>
                    </a:lnTo>
                    <a:lnTo>
                      <a:pt x="0" y="113"/>
                    </a:lnTo>
                    <a:lnTo>
                      <a:pt x="2" y="94"/>
                    </a:lnTo>
                    <a:lnTo>
                      <a:pt x="10" y="78"/>
                    </a:lnTo>
                    <a:lnTo>
                      <a:pt x="8" y="71"/>
                    </a:lnTo>
                    <a:lnTo>
                      <a:pt x="6" y="64"/>
                    </a:lnTo>
                    <a:lnTo>
                      <a:pt x="6" y="59"/>
                    </a:lnTo>
                    <a:lnTo>
                      <a:pt x="14" y="53"/>
                    </a:lnTo>
                    <a:lnTo>
                      <a:pt x="39" y="48"/>
                    </a:lnTo>
                    <a:lnTo>
                      <a:pt x="64" y="45"/>
                    </a:lnTo>
                    <a:lnTo>
                      <a:pt x="90" y="41"/>
                    </a:lnTo>
                    <a:lnTo>
                      <a:pt x="115" y="38"/>
                    </a:lnTo>
                    <a:lnTo>
                      <a:pt x="139" y="34"/>
                    </a:lnTo>
                    <a:lnTo>
                      <a:pt x="165" y="31"/>
                    </a:lnTo>
                    <a:lnTo>
                      <a:pt x="189" y="29"/>
                    </a:lnTo>
                    <a:lnTo>
                      <a:pt x="214" y="25"/>
                    </a:lnTo>
                    <a:lnTo>
                      <a:pt x="240" y="23"/>
                    </a:lnTo>
                    <a:lnTo>
                      <a:pt x="264" y="19"/>
                    </a:lnTo>
                    <a:lnTo>
                      <a:pt x="289" y="17"/>
                    </a:lnTo>
                    <a:lnTo>
                      <a:pt x="314" y="14"/>
                    </a:lnTo>
                    <a:lnTo>
                      <a:pt x="340" y="11"/>
                    </a:lnTo>
                    <a:lnTo>
                      <a:pt x="365" y="8"/>
                    </a:lnTo>
                    <a:lnTo>
                      <a:pt x="392" y="3"/>
                    </a:lnTo>
                    <a:lnTo>
                      <a:pt x="418" y="0"/>
                    </a:lnTo>
                    <a:lnTo>
                      <a:pt x="423" y="2"/>
                    </a:lnTo>
                    <a:lnTo>
                      <a:pt x="427" y="2"/>
                    </a:lnTo>
                    <a:lnTo>
                      <a:pt x="432" y="1"/>
                    </a:lnTo>
                    <a:lnTo>
                      <a:pt x="437" y="0"/>
                    </a:lnTo>
                    <a:lnTo>
                      <a:pt x="441" y="0"/>
                    </a:lnTo>
                    <a:lnTo>
                      <a:pt x="445" y="0"/>
                    </a:lnTo>
                    <a:lnTo>
                      <a:pt x="449" y="1"/>
                    </a:lnTo>
                    <a:lnTo>
                      <a:pt x="453" y="4"/>
                    </a:lnTo>
                    <a:lnTo>
                      <a:pt x="450" y="25"/>
                    </a:lnTo>
                    <a:lnTo>
                      <a:pt x="450" y="50"/>
                    </a:lnTo>
                    <a:lnTo>
                      <a:pt x="447" y="75"/>
                    </a:lnTo>
                    <a:lnTo>
                      <a:pt x="434" y="92"/>
                    </a:lnTo>
                    <a:close/>
                  </a:path>
                </a:pathLst>
              </a:custGeom>
              <a:solidFill>
                <a:srgbClr val="BFFFFF"/>
              </a:solidFill>
              <a:ln w="9525">
                <a:noFill/>
                <a:round/>
                <a:headEnd/>
                <a:tailEnd/>
              </a:ln>
            </p:spPr>
            <p:txBody>
              <a:bodyPr/>
              <a:lstStyle/>
              <a:p>
                <a:endParaRPr lang="en-US" dirty="0"/>
              </a:p>
            </p:txBody>
          </p:sp>
          <p:sp>
            <p:nvSpPr>
              <p:cNvPr id="17443" name="Freeform 35"/>
              <p:cNvSpPr>
                <a:spLocks/>
              </p:cNvSpPr>
              <p:nvPr/>
            </p:nvSpPr>
            <p:spPr bwMode="auto">
              <a:xfrm>
                <a:off x="3775" y="2793"/>
                <a:ext cx="37" cy="37"/>
              </a:xfrm>
              <a:custGeom>
                <a:avLst/>
                <a:gdLst/>
                <a:ahLst/>
                <a:cxnLst>
                  <a:cxn ang="0">
                    <a:pos x="66" y="64"/>
                  </a:cxn>
                  <a:cxn ang="0">
                    <a:pos x="61" y="69"/>
                  </a:cxn>
                  <a:cxn ang="0">
                    <a:pos x="55" y="71"/>
                  </a:cxn>
                  <a:cxn ang="0">
                    <a:pos x="48" y="72"/>
                  </a:cxn>
                  <a:cxn ang="0">
                    <a:pos x="41" y="72"/>
                  </a:cxn>
                  <a:cxn ang="0">
                    <a:pos x="34" y="71"/>
                  </a:cxn>
                  <a:cxn ang="0">
                    <a:pos x="28" y="70"/>
                  </a:cxn>
                  <a:cxn ang="0">
                    <a:pos x="21" y="68"/>
                  </a:cxn>
                  <a:cxn ang="0">
                    <a:pos x="15" y="67"/>
                  </a:cxn>
                  <a:cxn ang="0">
                    <a:pos x="7" y="60"/>
                  </a:cxn>
                  <a:cxn ang="0">
                    <a:pos x="1" y="52"/>
                  </a:cxn>
                  <a:cxn ang="0">
                    <a:pos x="0" y="41"/>
                  </a:cxn>
                  <a:cxn ang="0">
                    <a:pos x="2" y="32"/>
                  </a:cxn>
                  <a:cxn ang="0">
                    <a:pos x="6" y="26"/>
                  </a:cxn>
                  <a:cxn ang="0">
                    <a:pos x="10" y="22"/>
                  </a:cxn>
                  <a:cxn ang="0">
                    <a:pos x="15" y="16"/>
                  </a:cxn>
                  <a:cxn ang="0">
                    <a:pos x="21" y="12"/>
                  </a:cxn>
                  <a:cxn ang="0">
                    <a:pos x="26" y="8"/>
                  </a:cxn>
                  <a:cxn ang="0">
                    <a:pos x="33" y="4"/>
                  </a:cxn>
                  <a:cxn ang="0">
                    <a:pos x="40" y="2"/>
                  </a:cxn>
                  <a:cxn ang="0">
                    <a:pos x="47" y="0"/>
                  </a:cxn>
                  <a:cxn ang="0">
                    <a:pos x="51" y="10"/>
                  </a:cxn>
                  <a:cxn ang="0">
                    <a:pos x="60" y="11"/>
                  </a:cxn>
                  <a:cxn ang="0">
                    <a:pos x="69" y="11"/>
                  </a:cxn>
                  <a:cxn ang="0">
                    <a:pos x="74" y="20"/>
                  </a:cxn>
                  <a:cxn ang="0">
                    <a:pos x="74" y="32"/>
                  </a:cxn>
                  <a:cxn ang="0">
                    <a:pos x="74" y="44"/>
                  </a:cxn>
                  <a:cxn ang="0">
                    <a:pos x="71" y="55"/>
                  </a:cxn>
                  <a:cxn ang="0">
                    <a:pos x="66" y="64"/>
                  </a:cxn>
                </a:cxnLst>
                <a:rect l="0" t="0" r="r" b="b"/>
                <a:pathLst>
                  <a:path w="74" h="72">
                    <a:moveTo>
                      <a:pt x="66" y="64"/>
                    </a:moveTo>
                    <a:lnTo>
                      <a:pt x="61" y="69"/>
                    </a:lnTo>
                    <a:lnTo>
                      <a:pt x="55" y="71"/>
                    </a:lnTo>
                    <a:lnTo>
                      <a:pt x="48" y="72"/>
                    </a:lnTo>
                    <a:lnTo>
                      <a:pt x="41" y="72"/>
                    </a:lnTo>
                    <a:lnTo>
                      <a:pt x="34" y="71"/>
                    </a:lnTo>
                    <a:lnTo>
                      <a:pt x="28" y="70"/>
                    </a:lnTo>
                    <a:lnTo>
                      <a:pt x="21" y="68"/>
                    </a:lnTo>
                    <a:lnTo>
                      <a:pt x="15" y="67"/>
                    </a:lnTo>
                    <a:lnTo>
                      <a:pt x="7" y="60"/>
                    </a:lnTo>
                    <a:lnTo>
                      <a:pt x="1" y="52"/>
                    </a:lnTo>
                    <a:lnTo>
                      <a:pt x="0" y="41"/>
                    </a:lnTo>
                    <a:lnTo>
                      <a:pt x="2" y="32"/>
                    </a:lnTo>
                    <a:lnTo>
                      <a:pt x="6" y="26"/>
                    </a:lnTo>
                    <a:lnTo>
                      <a:pt x="10" y="22"/>
                    </a:lnTo>
                    <a:lnTo>
                      <a:pt x="15" y="16"/>
                    </a:lnTo>
                    <a:lnTo>
                      <a:pt x="21" y="12"/>
                    </a:lnTo>
                    <a:lnTo>
                      <a:pt x="26" y="8"/>
                    </a:lnTo>
                    <a:lnTo>
                      <a:pt x="33" y="4"/>
                    </a:lnTo>
                    <a:lnTo>
                      <a:pt x="40" y="2"/>
                    </a:lnTo>
                    <a:lnTo>
                      <a:pt x="47" y="0"/>
                    </a:lnTo>
                    <a:lnTo>
                      <a:pt x="51" y="10"/>
                    </a:lnTo>
                    <a:lnTo>
                      <a:pt x="60" y="11"/>
                    </a:lnTo>
                    <a:lnTo>
                      <a:pt x="69" y="11"/>
                    </a:lnTo>
                    <a:lnTo>
                      <a:pt x="74" y="20"/>
                    </a:lnTo>
                    <a:lnTo>
                      <a:pt x="74" y="32"/>
                    </a:lnTo>
                    <a:lnTo>
                      <a:pt x="74" y="44"/>
                    </a:lnTo>
                    <a:lnTo>
                      <a:pt x="71" y="55"/>
                    </a:lnTo>
                    <a:lnTo>
                      <a:pt x="66" y="64"/>
                    </a:lnTo>
                    <a:close/>
                  </a:path>
                </a:pathLst>
              </a:custGeom>
              <a:solidFill>
                <a:srgbClr val="000000"/>
              </a:solidFill>
              <a:ln w="9525">
                <a:noFill/>
                <a:round/>
                <a:headEnd/>
                <a:tailEnd/>
              </a:ln>
            </p:spPr>
            <p:txBody>
              <a:bodyPr/>
              <a:lstStyle/>
              <a:p>
                <a:endParaRPr lang="en-US" dirty="0"/>
              </a:p>
            </p:txBody>
          </p:sp>
          <p:sp>
            <p:nvSpPr>
              <p:cNvPr id="17444" name="Freeform 36"/>
              <p:cNvSpPr>
                <a:spLocks/>
              </p:cNvSpPr>
              <p:nvPr/>
            </p:nvSpPr>
            <p:spPr bwMode="auto">
              <a:xfrm>
                <a:off x="3774" y="2937"/>
                <a:ext cx="36" cy="30"/>
              </a:xfrm>
              <a:custGeom>
                <a:avLst/>
                <a:gdLst/>
                <a:ahLst/>
                <a:cxnLst>
                  <a:cxn ang="0">
                    <a:pos x="41" y="60"/>
                  </a:cxn>
                  <a:cxn ang="0">
                    <a:pos x="36" y="60"/>
                  </a:cxn>
                  <a:cxn ang="0">
                    <a:pos x="30" y="60"/>
                  </a:cxn>
                  <a:cxn ang="0">
                    <a:pos x="24" y="60"/>
                  </a:cxn>
                  <a:cxn ang="0">
                    <a:pos x="18" y="60"/>
                  </a:cxn>
                  <a:cxn ang="0">
                    <a:pos x="12" y="58"/>
                  </a:cxn>
                  <a:cxn ang="0">
                    <a:pos x="7" y="56"/>
                  </a:cxn>
                  <a:cxn ang="0">
                    <a:pos x="3" y="52"/>
                  </a:cxn>
                  <a:cxn ang="0">
                    <a:pos x="0" y="47"/>
                  </a:cxn>
                  <a:cxn ang="0">
                    <a:pos x="0" y="38"/>
                  </a:cxn>
                  <a:cxn ang="0">
                    <a:pos x="2" y="32"/>
                  </a:cxn>
                  <a:cxn ang="0">
                    <a:pos x="7" y="26"/>
                  </a:cxn>
                  <a:cxn ang="0">
                    <a:pos x="12" y="20"/>
                  </a:cxn>
                  <a:cxn ang="0">
                    <a:pos x="18" y="14"/>
                  </a:cxn>
                  <a:cxn ang="0">
                    <a:pos x="25" y="10"/>
                  </a:cxn>
                  <a:cxn ang="0">
                    <a:pos x="31" y="5"/>
                  </a:cxn>
                  <a:cxn ang="0">
                    <a:pos x="38" y="0"/>
                  </a:cxn>
                  <a:cxn ang="0">
                    <a:pos x="56" y="4"/>
                  </a:cxn>
                  <a:cxn ang="0">
                    <a:pos x="58" y="15"/>
                  </a:cxn>
                  <a:cxn ang="0">
                    <a:pos x="66" y="26"/>
                  </a:cxn>
                  <a:cxn ang="0">
                    <a:pos x="72" y="36"/>
                  </a:cxn>
                  <a:cxn ang="0">
                    <a:pos x="68" y="49"/>
                  </a:cxn>
                  <a:cxn ang="0">
                    <a:pos x="41" y="60"/>
                  </a:cxn>
                </a:cxnLst>
                <a:rect l="0" t="0" r="r" b="b"/>
                <a:pathLst>
                  <a:path w="72" h="60">
                    <a:moveTo>
                      <a:pt x="41" y="60"/>
                    </a:moveTo>
                    <a:lnTo>
                      <a:pt x="36" y="60"/>
                    </a:lnTo>
                    <a:lnTo>
                      <a:pt x="30" y="60"/>
                    </a:lnTo>
                    <a:lnTo>
                      <a:pt x="24" y="60"/>
                    </a:lnTo>
                    <a:lnTo>
                      <a:pt x="18" y="60"/>
                    </a:lnTo>
                    <a:lnTo>
                      <a:pt x="12" y="58"/>
                    </a:lnTo>
                    <a:lnTo>
                      <a:pt x="7" y="56"/>
                    </a:lnTo>
                    <a:lnTo>
                      <a:pt x="3" y="52"/>
                    </a:lnTo>
                    <a:lnTo>
                      <a:pt x="0" y="47"/>
                    </a:lnTo>
                    <a:lnTo>
                      <a:pt x="0" y="38"/>
                    </a:lnTo>
                    <a:lnTo>
                      <a:pt x="2" y="32"/>
                    </a:lnTo>
                    <a:lnTo>
                      <a:pt x="7" y="26"/>
                    </a:lnTo>
                    <a:lnTo>
                      <a:pt x="12" y="20"/>
                    </a:lnTo>
                    <a:lnTo>
                      <a:pt x="18" y="14"/>
                    </a:lnTo>
                    <a:lnTo>
                      <a:pt x="25" y="10"/>
                    </a:lnTo>
                    <a:lnTo>
                      <a:pt x="31" y="5"/>
                    </a:lnTo>
                    <a:lnTo>
                      <a:pt x="38" y="0"/>
                    </a:lnTo>
                    <a:lnTo>
                      <a:pt x="56" y="4"/>
                    </a:lnTo>
                    <a:lnTo>
                      <a:pt x="58" y="15"/>
                    </a:lnTo>
                    <a:lnTo>
                      <a:pt x="66" y="26"/>
                    </a:lnTo>
                    <a:lnTo>
                      <a:pt x="72" y="36"/>
                    </a:lnTo>
                    <a:lnTo>
                      <a:pt x="68" y="49"/>
                    </a:lnTo>
                    <a:lnTo>
                      <a:pt x="41" y="60"/>
                    </a:lnTo>
                    <a:close/>
                  </a:path>
                </a:pathLst>
              </a:custGeom>
              <a:solidFill>
                <a:srgbClr val="000000"/>
              </a:solidFill>
              <a:ln w="9525">
                <a:noFill/>
                <a:round/>
                <a:headEnd/>
                <a:tailEnd/>
              </a:ln>
            </p:spPr>
            <p:txBody>
              <a:bodyPr/>
              <a:lstStyle/>
              <a:p>
                <a:endParaRPr lang="en-US" dirty="0"/>
              </a:p>
            </p:txBody>
          </p:sp>
          <p:sp>
            <p:nvSpPr>
              <p:cNvPr id="17445" name="Freeform 37"/>
              <p:cNvSpPr>
                <a:spLocks/>
              </p:cNvSpPr>
              <p:nvPr/>
            </p:nvSpPr>
            <p:spPr bwMode="auto">
              <a:xfrm>
                <a:off x="3784" y="2805"/>
                <a:ext cx="22" cy="17"/>
              </a:xfrm>
              <a:custGeom>
                <a:avLst/>
                <a:gdLst/>
                <a:ahLst/>
                <a:cxnLst>
                  <a:cxn ang="0">
                    <a:pos x="22" y="33"/>
                  </a:cxn>
                  <a:cxn ang="0">
                    <a:pos x="16" y="32"/>
                  </a:cxn>
                  <a:cxn ang="0">
                    <a:pos x="11" y="31"/>
                  </a:cxn>
                  <a:cxn ang="0">
                    <a:pos x="5" y="29"/>
                  </a:cxn>
                  <a:cxn ang="0">
                    <a:pos x="0" y="25"/>
                  </a:cxn>
                  <a:cxn ang="0">
                    <a:pos x="1" y="17"/>
                  </a:cxn>
                  <a:cxn ang="0">
                    <a:pos x="6" y="10"/>
                  </a:cxn>
                  <a:cxn ang="0">
                    <a:pos x="12" y="6"/>
                  </a:cxn>
                  <a:cxn ang="0">
                    <a:pos x="16" y="0"/>
                  </a:cxn>
                  <a:cxn ang="0">
                    <a:pos x="23" y="2"/>
                  </a:cxn>
                  <a:cxn ang="0">
                    <a:pos x="31" y="3"/>
                  </a:cxn>
                  <a:cxn ang="0">
                    <a:pos x="38" y="4"/>
                  </a:cxn>
                  <a:cxn ang="0">
                    <a:pos x="45" y="4"/>
                  </a:cxn>
                  <a:cxn ang="0">
                    <a:pos x="42" y="15"/>
                  </a:cxn>
                  <a:cxn ang="0">
                    <a:pos x="38" y="24"/>
                  </a:cxn>
                  <a:cxn ang="0">
                    <a:pos x="32" y="31"/>
                  </a:cxn>
                  <a:cxn ang="0">
                    <a:pos x="22" y="33"/>
                  </a:cxn>
                </a:cxnLst>
                <a:rect l="0" t="0" r="r" b="b"/>
                <a:pathLst>
                  <a:path w="45" h="33">
                    <a:moveTo>
                      <a:pt x="22" y="33"/>
                    </a:moveTo>
                    <a:lnTo>
                      <a:pt x="16" y="32"/>
                    </a:lnTo>
                    <a:lnTo>
                      <a:pt x="11" y="31"/>
                    </a:lnTo>
                    <a:lnTo>
                      <a:pt x="5" y="29"/>
                    </a:lnTo>
                    <a:lnTo>
                      <a:pt x="0" y="25"/>
                    </a:lnTo>
                    <a:lnTo>
                      <a:pt x="1" y="17"/>
                    </a:lnTo>
                    <a:lnTo>
                      <a:pt x="6" y="10"/>
                    </a:lnTo>
                    <a:lnTo>
                      <a:pt x="12" y="6"/>
                    </a:lnTo>
                    <a:lnTo>
                      <a:pt x="16" y="0"/>
                    </a:lnTo>
                    <a:lnTo>
                      <a:pt x="23" y="2"/>
                    </a:lnTo>
                    <a:lnTo>
                      <a:pt x="31" y="3"/>
                    </a:lnTo>
                    <a:lnTo>
                      <a:pt x="38" y="4"/>
                    </a:lnTo>
                    <a:lnTo>
                      <a:pt x="45" y="4"/>
                    </a:lnTo>
                    <a:lnTo>
                      <a:pt x="42" y="15"/>
                    </a:lnTo>
                    <a:lnTo>
                      <a:pt x="38" y="24"/>
                    </a:lnTo>
                    <a:lnTo>
                      <a:pt x="32" y="31"/>
                    </a:lnTo>
                    <a:lnTo>
                      <a:pt x="22" y="33"/>
                    </a:lnTo>
                    <a:close/>
                  </a:path>
                </a:pathLst>
              </a:custGeom>
              <a:solidFill>
                <a:srgbClr val="3F9E9E"/>
              </a:solidFill>
              <a:ln w="9525">
                <a:noFill/>
                <a:round/>
                <a:headEnd/>
                <a:tailEnd/>
              </a:ln>
            </p:spPr>
            <p:txBody>
              <a:bodyPr/>
              <a:lstStyle/>
              <a:p>
                <a:endParaRPr lang="en-US" dirty="0"/>
              </a:p>
            </p:txBody>
          </p:sp>
          <p:sp>
            <p:nvSpPr>
              <p:cNvPr id="17446" name="Freeform 38"/>
              <p:cNvSpPr>
                <a:spLocks/>
              </p:cNvSpPr>
              <p:nvPr/>
            </p:nvSpPr>
            <p:spPr bwMode="auto">
              <a:xfrm>
                <a:off x="3708" y="2696"/>
                <a:ext cx="97" cy="19"/>
              </a:xfrm>
              <a:custGeom>
                <a:avLst/>
                <a:gdLst/>
                <a:ahLst/>
                <a:cxnLst>
                  <a:cxn ang="0">
                    <a:pos x="188" y="25"/>
                  </a:cxn>
                  <a:cxn ang="0">
                    <a:pos x="173" y="17"/>
                  </a:cxn>
                  <a:cxn ang="0">
                    <a:pos x="151" y="17"/>
                  </a:cxn>
                  <a:cxn ang="0">
                    <a:pos x="130" y="19"/>
                  </a:cxn>
                  <a:cxn ang="0">
                    <a:pos x="109" y="20"/>
                  </a:cxn>
                  <a:cxn ang="0">
                    <a:pos x="89" y="22"/>
                  </a:cxn>
                  <a:cxn ang="0">
                    <a:pos x="68" y="25"/>
                  </a:cxn>
                  <a:cxn ang="0">
                    <a:pos x="48" y="29"/>
                  </a:cxn>
                  <a:cxn ang="0">
                    <a:pos x="28" y="32"/>
                  </a:cxn>
                  <a:cxn ang="0">
                    <a:pos x="7" y="37"/>
                  </a:cxn>
                  <a:cxn ang="0">
                    <a:pos x="4" y="36"/>
                  </a:cxn>
                  <a:cxn ang="0">
                    <a:pos x="1" y="34"/>
                  </a:cxn>
                  <a:cxn ang="0">
                    <a:pos x="0" y="30"/>
                  </a:cxn>
                  <a:cxn ang="0">
                    <a:pos x="0" y="25"/>
                  </a:cxn>
                  <a:cxn ang="0">
                    <a:pos x="12" y="22"/>
                  </a:cxn>
                  <a:cxn ang="0">
                    <a:pos x="23" y="19"/>
                  </a:cxn>
                  <a:cxn ang="0">
                    <a:pos x="35" y="16"/>
                  </a:cxn>
                  <a:cxn ang="0">
                    <a:pos x="48" y="14"/>
                  </a:cxn>
                  <a:cxn ang="0">
                    <a:pos x="59" y="13"/>
                  </a:cxn>
                  <a:cxn ang="0">
                    <a:pos x="71" y="12"/>
                  </a:cxn>
                  <a:cxn ang="0">
                    <a:pos x="83" y="11"/>
                  </a:cxn>
                  <a:cxn ang="0">
                    <a:pos x="95" y="11"/>
                  </a:cxn>
                  <a:cxn ang="0">
                    <a:pos x="107" y="9"/>
                  </a:cxn>
                  <a:cxn ang="0">
                    <a:pos x="119" y="9"/>
                  </a:cxn>
                  <a:cxn ang="0">
                    <a:pos x="132" y="8"/>
                  </a:cxn>
                  <a:cxn ang="0">
                    <a:pos x="143" y="7"/>
                  </a:cxn>
                  <a:cxn ang="0">
                    <a:pos x="155" y="6"/>
                  </a:cxn>
                  <a:cxn ang="0">
                    <a:pos x="166" y="5"/>
                  </a:cxn>
                  <a:cxn ang="0">
                    <a:pos x="178" y="2"/>
                  </a:cxn>
                  <a:cxn ang="0">
                    <a:pos x="189" y="0"/>
                  </a:cxn>
                  <a:cxn ang="0">
                    <a:pos x="192" y="7"/>
                  </a:cxn>
                  <a:cxn ang="0">
                    <a:pos x="194" y="14"/>
                  </a:cxn>
                  <a:cxn ang="0">
                    <a:pos x="194" y="21"/>
                  </a:cxn>
                  <a:cxn ang="0">
                    <a:pos x="188" y="25"/>
                  </a:cxn>
                </a:cxnLst>
                <a:rect l="0" t="0" r="r" b="b"/>
                <a:pathLst>
                  <a:path w="194" h="37">
                    <a:moveTo>
                      <a:pt x="188" y="25"/>
                    </a:moveTo>
                    <a:lnTo>
                      <a:pt x="173" y="17"/>
                    </a:lnTo>
                    <a:lnTo>
                      <a:pt x="151" y="17"/>
                    </a:lnTo>
                    <a:lnTo>
                      <a:pt x="130" y="19"/>
                    </a:lnTo>
                    <a:lnTo>
                      <a:pt x="109" y="20"/>
                    </a:lnTo>
                    <a:lnTo>
                      <a:pt x="89" y="22"/>
                    </a:lnTo>
                    <a:lnTo>
                      <a:pt x="68" y="25"/>
                    </a:lnTo>
                    <a:lnTo>
                      <a:pt x="48" y="29"/>
                    </a:lnTo>
                    <a:lnTo>
                      <a:pt x="28" y="32"/>
                    </a:lnTo>
                    <a:lnTo>
                      <a:pt x="7" y="37"/>
                    </a:lnTo>
                    <a:lnTo>
                      <a:pt x="4" y="36"/>
                    </a:lnTo>
                    <a:lnTo>
                      <a:pt x="1" y="34"/>
                    </a:lnTo>
                    <a:lnTo>
                      <a:pt x="0" y="30"/>
                    </a:lnTo>
                    <a:lnTo>
                      <a:pt x="0" y="25"/>
                    </a:lnTo>
                    <a:lnTo>
                      <a:pt x="12" y="22"/>
                    </a:lnTo>
                    <a:lnTo>
                      <a:pt x="23" y="19"/>
                    </a:lnTo>
                    <a:lnTo>
                      <a:pt x="35" y="16"/>
                    </a:lnTo>
                    <a:lnTo>
                      <a:pt x="48" y="14"/>
                    </a:lnTo>
                    <a:lnTo>
                      <a:pt x="59" y="13"/>
                    </a:lnTo>
                    <a:lnTo>
                      <a:pt x="71" y="12"/>
                    </a:lnTo>
                    <a:lnTo>
                      <a:pt x="83" y="11"/>
                    </a:lnTo>
                    <a:lnTo>
                      <a:pt x="95" y="11"/>
                    </a:lnTo>
                    <a:lnTo>
                      <a:pt x="107" y="9"/>
                    </a:lnTo>
                    <a:lnTo>
                      <a:pt x="119" y="9"/>
                    </a:lnTo>
                    <a:lnTo>
                      <a:pt x="132" y="8"/>
                    </a:lnTo>
                    <a:lnTo>
                      <a:pt x="143" y="7"/>
                    </a:lnTo>
                    <a:lnTo>
                      <a:pt x="155" y="6"/>
                    </a:lnTo>
                    <a:lnTo>
                      <a:pt x="166" y="5"/>
                    </a:lnTo>
                    <a:lnTo>
                      <a:pt x="178" y="2"/>
                    </a:lnTo>
                    <a:lnTo>
                      <a:pt x="189" y="0"/>
                    </a:lnTo>
                    <a:lnTo>
                      <a:pt x="192" y="7"/>
                    </a:lnTo>
                    <a:lnTo>
                      <a:pt x="194" y="14"/>
                    </a:lnTo>
                    <a:lnTo>
                      <a:pt x="194" y="21"/>
                    </a:lnTo>
                    <a:lnTo>
                      <a:pt x="188" y="25"/>
                    </a:lnTo>
                    <a:close/>
                  </a:path>
                </a:pathLst>
              </a:custGeom>
              <a:solidFill>
                <a:srgbClr val="000000"/>
              </a:solidFill>
              <a:ln w="9525">
                <a:noFill/>
                <a:round/>
                <a:headEnd/>
                <a:tailEnd/>
              </a:ln>
            </p:spPr>
            <p:txBody>
              <a:bodyPr/>
              <a:lstStyle/>
              <a:p>
                <a:endParaRPr lang="en-US" dirty="0"/>
              </a:p>
            </p:txBody>
          </p:sp>
          <p:sp>
            <p:nvSpPr>
              <p:cNvPr id="17447" name="Freeform 39"/>
              <p:cNvSpPr>
                <a:spLocks/>
              </p:cNvSpPr>
              <p:nvPr/>
            </p:nvSpPr>
            <p:spPr bwMode="auto">
              <a:xfrm>
                <a:off x="3793" y="2632"/>
                <a:ext cx="10" cy="11"/>
              </a:xfrm>
              <a:custGeom>
                <a:avLst/>
                <a:gdLst/>
                <a:ahLst/>
                <a:cxnLst>
                  <a:cxn ang="0">
                    <a:pos x="3" y="20"/>
                  </a:cxn>
                  <a:cxn ang="0">
                    <a:pos x="1" y="14"/>
                  </a:cxn>
                  <a:cxn ang="0">
                    <a:pos x="0" y="9"/>
                  </a:cxn>
                  <a:cxn ang="0">
                    <a:pos x="0" y="5"/>
                  </a:cxn>
                  <a:cxn ang="0">
                    <a:pos x="3" y="0"/>
                  </a:cxn>
                  <a:cxn ang="0">
                    <a:pos x="10" y="1"/>
                  </a:cxn>
                  <a:cxn ang="0">
                    <a:pos x="12" y="6"/>
                  </a:cxn>
                  <a:cxn ang="0">
                    <a:pos x="15" y="13"/>
                  </a:cxn>
                  <a:cxn ang="0">
                    <a:pos x="19" y="16"/>
                  </a:cxn>
                  <a:cxn ang="0">
                    <a:pos x="16" y="20"/>
                  </a:cxn>
                  <a:cxn ang="0">
                    <a:pos x="11" y="22"/>
                  </a:cxn>
                  <a:cxn ang="0">
                    <a:pos x="7" y="22"/>
                  </a:cxn>
                  <a:cxn ang="0">
                    <a:pos x="3" y="20"/>
                  </a:cxn>
                </a:cxnLst>
                <a:rect l="0" t="0" r="r" b="b"/>
                <a:pathLst>
                  <a:path w="19" h="22">
                    <a:moveTo>
                      <a:pt x="3" y="20"/>
                    </a:moveTo>
                    <a:lnTo>
                      <a:pt x="1" y="14"/>
                    </a:lnTo>
                    <a:lnTo>
                      <a:pt x="0" y="9"/>
                    </a:lnTo>
                    <a:lnTo>
                      <a:pt x="0" y="5"/>
                    </a:lnTo>
                    <a:lnTo>
                      <a:pt x="3" y="0"/>
                    </a:lnTo>
                    <a:lnTo>
                      <a:pt x="10" y="1"/>
                    </a:lnTo>
                    <a:lnTo>
                      <a:pt x="12" y="6"/>
                    </a:lnTo>
                    <a:lnTo>
                      <a:pt x="15" y="13"/>
                    </a:lnTo>
                    <a:lnTo>
                      <a:pt x="19" y="16"/>
                    </a:lnTo>
                    <a:lnTo>
                      <a:pt x="16" y="20"/>
                    </a:lnTo>
                    <a:lnTo>
                      <a:pt x="11" y="22"/>
                    </a:lnTo>
                    <a:lnTo>
                      <a:pt x="7" y="22"/>
                    </a:lnTo>
                    <a:lnTo>
                      <a:pt x="3" y="20"/>
                    </a:lnTo>
                    <a:close/>
                  </a:path>
                </a:pathLst>
              </a:custGeom>
              <a:solidFill>
                <a:srgbClr val="000000"/>
              </a:solidFill>
              <a:ln w="9525">
                <a:noFill/>
                <a:round/>
                <a:headEnd/>
                <a:tailEnd/>
              </a:ln>
            </p:spPr>
            <p:txBody>
              <a:bodyPr/>
              <a:lstStyle/>
              <a:p>
                <a:endParaRPr lang="en-US" dirty="0"/>
              </a:p>
            </p:txBody>
          </p:sp>
          <p:sp>
            <p:nvSpPr>
              <p:cNvPr id="17448" name="Freeform 40"/>
              <p:cNvSpPr>
                <a:spLocks/>
              </p:cNvSpPr>
              <p:nvPr/>
            </p:nvSpPr>
            <p:spPr bwMode="auto">
              <a:xfrm>
                <a:off x="3715" y="2716"/>
                <a:ext cx="88" cy="20"/>
              </a:xfrm>
              <a:custGeom>
                <a:avLst/>
                <a:gdLst/>
                <a:ahLst/>
                <a:cxnLst>
                  <a:cxn ang="0">
                    <a:pos x="174" y="18"/>
                  </a:cxn>
                  <a:cxn ang="0">
                    <a:pos x="152" y="17"/>
                  </a:cxn>
                  <a:cxn ang="0">
                    <a:pos x="129" y="17"/>
                  </a:cxn>
                  <a:cxn ang="0">
                    <a:pos x="107" y="19"/>
                  </a:cxn>
                  <a:cxn ang="0">
                    <a:pos x="85" y="23"/>
                  </a:cxn>
                  <a:cxn ang="0">
                    <a:pos x="63" y="28"/>
                  </a:cxn>
                  <a:cxn ang="0">
                    <a:pos x="42" y="33"/>
                  </a:cxn>
                  <a:cxn ang="0">
                    <a:pos x="21" y="37"/>
                  </a:cxn>
                  <a:cxn ang="0">
                    <a:pos x="1" y="41"/>
                  </a:cxn>
                  <a:cxn ang="0">
                    <a:pos x="1" y="37"/>
                  </a:cxn>
                  <a:cxn ang="0">
                    <a:pos x="1" y="34"/>
                  </a:cxn>
                  <a:cxn ang="0">
                    <a:pos x="0" y="30"/>
                  </a:cxn>
                  <a:cxn ang="0">
                    <a:pos x="0" y="27"/>
                  </a:cxn>
                  <a:cxn ang="0">
                    <a:pos x="4" y="25"/>
                  </a:cxn>
                  <a:cxn ang="0">
                    <a:pos x="8" y="23"/>
                  </a:cxn>
                  <a:cxn ang="0">
                    <a:pos x="13" y="22"/>
                  </a:cxn>
                  <a:cxn ang="0">
                    <a:pos x="19" y="21"/>
                  </a:cxn>
                  <a:cxn ang="0">
                    <a:pos x="24" y="20"/>
                  </a:cxn>
                  <a:cxn ang="0">
                    <a:pos x="30" y="20"/>
                  </a:cxn>
                  <a:cxn ang="0">
                    <a:pos x="35" y="20"/>
                  </a:cxn>
                  <a:cxn ang="0">
                    <a:pos x="40" y="20"/>
                  </a:cxn>
                  <a:cxn ang="0">
                    <a:pos x="57" y="17"/>
                  </a:cxn>
                  <a:cxn ang="0">
                    <a:pos x="73" y="13"/>
                  </a:cxn>
                  <a:cxn ang="0">
                    <a:pos x="89" y="11"/>
                  </a:cxn>
                  <a:cxn ang="0">
                    <a:pos x="105" y="7"/>
                  </a:cxn>
                  <a:cxn ang="0">
                    <a:pos x="121" y="5"/>
                  </a:cxn>
                  <a:cxn ang="0">
                    <a:pos x="138" y="3"/>
                  </a:cxn>
                  <a:cxn ang="0">
                    <a:pos x="153" y="2"/>
                  </a:cxn>
                  <a:cxn ang="0">
                    <a:pos x="169" y="0"/>
                  </a:cxn>
                  <a:cxn ang="0">
                    <a:pos x="172" y="5"/>
                  </a:cxn>
                  <a:cxn ang="0">
                    <a:pos x="174" y="9"/>
                  </a:cxn>
                  <a:cxn ang="0">
                    <a:pos x="176" y="13"/>
                  </a:cxn>
                  <a:cxn ang="0">
                    <a:pos x="174" y="18"/>
                  </a:cxn>
                </a:cxnLst>
                <a:rect l="0" t="0" r="r" b="b"/>
                <a:pathLst>
                  <a:path w="176" h="41">
                    <a:moveTo>
                      <a:pt x="174" y="18"/>
                    </a:moveTo>
                    <a:lnTo>
                      <a:pt x="152" y="17"/>
                    </a:lnTo>
                    <a:lnTo>
                      <a:pt x="129" y="17"/>
                    </a:lnTo>
                    <a:lnTo>
                      <a:pt x="107" y="19"/>
                    </a:lnTo>
                    <a:lnTo>
                      <a:pt x="85" y="23"/>
                    </a:lnTo>
                    <a:lnTo>
                      <a:pt x="63" y="28"/>
                    </a:lnTo>
                    <a:lnTo>
                      <a:pt x="42" y="33"/>
                    </a:lnTo>
                    <a:lnTo>
                      <a:pt x="21" y="37"/>
                    </a:lnTo>
                    <a:lnTo>
                      <a:pt x="1" y="41"/>
                    </a:lnTo>
                    <a:lnTo>
                      <a:pt x="1" y="37"/>
                    </a:lnTo>
                    <a:lnTo>
                      <a:pt x="1" y="34"/>
                    </a:lnTo>
                    <a:lnTo>
                      <a:pt x="0" y="30"/>
                    </a:lnTo>
                    <a:lnTo>
                      <a:pt x="0" y="27"/>
                    </a:lnTo>
                    <a:lnTo>
                      <a:pt x="4" y="25"/>
                    </a:lnTo>
                    <a:lnTo>
                      <a:pt x="8" y="23"/>
                    </a:lnTo>
                    <a:lnTo>
                      <a:pt x="13" y="22"/>
                    </a:lnTo>
                    <a:lnTo>
                      <a:pt x="19" y="21"/>
                    </a:lnTo>
                    <a:lnTo>
                      <a:pt x="24" y="20"/>
                    </a:lnTo>
                    <a:lnTo>
                      <a:pt x="30" y="20"/>
                    </a:lnTo>
                    <a:lnTo>
                      <a:pt x="35" y="20"/>
                    </a:lnTo>
                    <a:lnTo>
                      <a:pt x="40" y="20"/>
                    </a:lnTo>
                    <a:lnTo>
                      <a:pt x="57" y="17"/>
                    </a:lnTo>
                    <a:lnTo>
                      <a:pt x="73" y="13"/>
                    </a:lnTo>
                    <a:lnTo>
                      <a:pt x="89" y="11"/>
                    </a:lnTo>
                    <a:lnTo>
                      <a:pt x="105" y="7"/>
                    </a:lnTo>
                    <a:lnTo>
                      <a:pt x="121" y="5"/>
                    </a:lnTo>
                    <a:lnTo>
                      <a:pt x="138" y="3"/>
                    </a:lnTo>
                    <a:lnTo>
                      <a:pt x="153" y="2"/>
                    </a:lnTo>
                    <a:lnTo>
                      <a:pt x="169" y="0"/>
                    </a:lnTo>
                    <a:lnTo>
                      <a:pt x="172" y="5"/>
                    </a:lnTo>
                    <a:lnTo>
                      <a:pt x="174" y="9"/>
                    </a:lnTo>
                    <a:lnTo>
                      <a:pt x="176" y="13"/>
                    </a:lnTo>
                    <a:lnTo>
                      <a:pt x="174" y="18"/>
                    </a:lnTo>
                    <a:close/>
                  </a:path>
                </a:pathLst>
              </a:custGeom>
              <a:solidFill>
                <a:srgbClr val="000000"/>
              </a:solidFill>
              <a:ln w="9525">
                <a:noFill/>
                <a:round/>
                <a:headEnd/>
                <a:tailEnd/>
              </a:ln>
            </p:spPr>
            <p:txBody>
              <a:bodyPr/>
              <a:lstStyle/>
              <a:p>
                <a:endParaRPr lang="en-US" dirty="0"/>
              </a:p>
            </p:txBody>
          </p:sp>
          <p:sp>
            <p:nvSpPr>
              <p:cNvPr id="17449" name="Freeform 41"/>
              <p:cNvSpPr>
                <a:spLocks/>
              </p:cNvSpPr>
              <p:nvPr/>
            </p:nvSpPr>
            <p:spPr bwMode="auto">
              <a:xfrm>
                <a:off x="3782" y="2945"/>
                <a:ext cx="22" cy="15"/>
              </a:xfrm>
              <a:custGeom>
                <a:avLst/>
                <a:gdLst/>
                <a:ahLst/>
                <a:cxnLst>
                  <a:cxn ang="0">
                    <a:pos x="16" y="30"/>
                  </a:cxn>
                  <a:cxn ang="0">
                    <a:pos x="11" y="28"/>
                  </a:cxn>
                  <a:cxn ang="0">
                    <a:pos x="8" y="27"/>
                  </a:cxn>
                  <a:cxn ang="0">
                    <a:pos x="3" y="27"/>
                  </a:cxn>
                  <a:cxn ang="0">
                    <a:pos x="0" y="27"/>
                  </a:cxn>
                  <a:cxn ang="0">
                    <a:pos x="2" y="18"/>
                  </a:cxn>
                  <a:cxn ang="0">
                    <a:pos x="9" y="10"/>
                  </a:cxn>
                  <a:cxn ang="0">
                    <a:pos x="16" y="4"/>
                  </a:cxn>
                  <a:cxn ang="0">
                    <a:pos x="24" y="0"/>
                  </a:cxn>
                  <a:cxn ang="0">
                    <a:pos x="30" y="0"/>
                  </a:cxn>
                  <a:cxn ang="0">
                    <a:pos x="18" y="7"/>
                  </a:cxn>
                  <a:cxn ang="0">
                    <a:pos x="21" y="10"/>
                  </a:cxn>
                  <a:cxn ang="0">
                    <a:pos x="25" y="12"/>
                  </a:cxn>
                  <a:cxn ang="0">
                    <a:pos x="31" y="13"/>
                  </a:cxn>
                  <a:cxn ang="0">
                    <a:pos x="36" y="15"/>
                  </a:cxn>
                  <a:cxn ang="0">
                    <a:pos x="40" y="15"/>
                  </a:cxn>
                  <a:cxn ang="0">
                    <a:pos x="43" y="17"/>
                  </a:cxn>
                  <a:cxn ang="0">
                    <a:pos x="40" y="19"/>
                  </a:cxn>
                  <a:cxn ang="0">
                    <a:pos x="34" y="24"/>
                  </a:cxn>
                  <a:cxn ang="0">
                    <a:pos x="16" y="30"/>
                  </a:cxn>
                </a:cxnLst>
                <a:rect l="0" t="0" r="r" b="b"/>
                <a:pathLst>
                  <a:path w="43" h="30">
                    <a:moveTo>
                      <a:pt x="16" y="30"/>
                    </a:moveTo>
                    <a:lnTo>
                      <a:pt x="11" y="28"/>
                    </a:lnTo>
                    <a:lnTo>
                      <a:pt x="8" y="27"/>
                    </a:lnTo>
                    <a:lnTo>
                      <a:pt x="3" y="27"/>
                    </a:lnTo>
                    <a:lnTo>
                      <a:pt x="0" y="27"/>
                    </a:lnTo>
                    <a:lnTo>
                      <a:pt x="2" y="18"/>
                    </a:lnTo>
                    <a:lnTo>
                      <a:pt x="9" y="10"/>
                    </a:lnTo>
                    <a:lnTo>
                      <a:pt x="16" y="4"/>
                    </a:lnTo>
                    <a:lnTo>
                      <a:pt x="24" y="0"/>
                    </a:lnTo>
                    <a:lnTo>
                      <a:pt x="30" y="0"/>
                    </a:lnTo>
                    <a:lnTo>
                      <a:pt x="18" y="7"/>
                    </a:lnTo>
                    <a:lnTo>
                      <a:pt x="21" y="10"/>
                    </a:lnTo>
                    <a:lnTo>
                      <a:pt x="25" y="12"/>
                    </a:lnTo>
                    <a:lnTo>
                      <a:pt x="31" y="13"/>
                    </a:lnTo>
                    <a:lnTo>
                      <a:pt x="36" y="15"/>
                    </a:lnTo>
                    <a:lnTo>
                      <a:pt x="40" y="15"/>
                    </a:lnTo>
                    <a:lnTo>
                      <a:pt x="43" y="17"/>
                    </a:lnTo>
                    <a:lnTo>
                      <a:pt x="40" y="19"/>
                    </a:lnTo>
                    <a:lnTo>
                      <a:pt x="34" y="24"/>
                    </a:lnTo>
                    <a:lnTo>
                      <a:pt x="16" y="30"/>
                    </a:lnTo>
                    <a:close/>
                  </a:path>
                </a:pathLst>
              </a:custGeom>
              <a:solidFill>
                <a:srgbClr val="3F9E9E"/>
              </a:solidFill>
              <a:ln w="9525">
                <a:noFill/>
                <a:round/>
                <a:headEnd/>
                <a:tailEnd/>
              </a:ln>
            </p:spPr>
            <p:txBody>
              <a:bodyPr/>
              <a:lstStyle/>
              <a:p>
                <a:endParaRPr lang="en-US" dirty="0"/>
              </a:p>
            </p:txBody>
          </p:sp>
          <p:sp>
            <p:nvSpPr>
              <p:cNvPr id="17450" name="Freeform 42"/>
              <p:cNvSpPr>
                <a:spLocks/>
              </p:cNvSpPr>
              <p:nvPr/>
            </p:nvSpPr>
            <p:spPr bwMode="auto">
              <a:xfrm>
                <a:off x="3760" y="2637"/>
                <a:ext cx="14" cy="11"/>
              </a:xfrm>
              <a:custGeom>
                <a:avLst/>
                <a:gdLst/>
                <a:ahLst/>
                <a:cxnLst>
                  <a:cxn ang="0">
                    <a:pos x="5" y="16"/>
                  </a:cxn>
                  <a:cxn ang="0">
                    <a:pos x="3" y="12"/>
                  </a:cxn>
                  <a:cxn ang="0">
                    <a:pos x="1" y="10"/>
                  </a:cxn>
                  <a:cxn ang="0">
                    <a:pos x="0" y="9"/>
                  </a:cxn>
                  <a:cxn ang="0">
                    <a:pos x="0" y="5"/>
                  </a:cxn>
                  <a:cxn ang="0">
                    <a:pos x="9" y="0"/>
                  </a:cxn>
                  <a:cxn ang="0">
                    <a:pos x="16" y="3"/>
                  </a:cxn>
                  <a:cxn ang="0">
                    <a:pos x="22" y="11"/>
                  </a:cxn>
                  <a:cxn ang="0">
                    <a:pos x="29" y="16"/>
                  </a:cxn>
                  <a:cxn ang="0">
                    <a:pos x="24" y="23"/>
                  </a:cxn>
                  <a:cxn ang="0">
                    <a:pos x="18" y="23"/>
                  </a:cxn>
                  <a:cxn ang="0">
                    <a:pos x="11" y="20"/>
                  </a:cxn>
                  <a:cxn ang="0">
                    <a:pos x="5" y="16"/>
                  </a:cxn>
                </a:cxnLst>
                <a:rect l="0" t="0" r="r" b="b"/>
                <a:pathLst>
                  <a:path w="29" h="23">
                    <a:moveTo>
                      <a:pt x="5" y="16"/>
                    </a:moveTo>
                    <a:lnTo>
                      <a:pt x="3" y="12"/>
                    </a:lnTo>
                    <a:lnTo>
                      <a:pt x="1" y="10"/>
                    </a:lnTo>
                    <a:lnTo>
                      <a:pt x="0" y="9"/>
                    </a:lnTo>
                    <a:lnTo>
                      <a:pt x="0" y="5"/>
                    </a:lnTo>
                    <a:lnTo>
                      <a:pt x="9" y="0"/>
                    </a:lnTo>
                    <a:lnTo>
                      <a:pt x="16" y="3"/>
                    </a:lnTo>
                    <a:lnTo>
                      <a:pt x="22" y="11"/>
                    </a:lnTo>
                    <a:lnTo>
                      <a:pt x="29" y="16"/>
                    </a:lnTo>
                    <a:lnTo>
                      <a:pt x="24" y="23"/>
                    </a:lnTo>
                    <a:lnTo>
                      <a:pt x="18" y="23"/>
                    </a:lnTo>
                    <a:lnTo>
                      <a:pt x="11" y="20"/>
                    </a:lnTo>
                    <a:lnTo>
                      <a:pt x="5" y="16"/>
                    </a:lnTo>
                    <a:close/>
                  </a:path>
                </a:pathLst>
              </a:custGeom>
              <a:solidFill>
                <a:srgbClr val="000000"/>
              </a:solidFill>
              <a:ln w="9525">
                <a:noFill/>
                <a:round/>
                <a:headEnd/>
                <a:tailEnd/>
              </a:ln>
            </p:spPr>
            <p:txBody>
              <a:bodyPr/>
              <a:lstStyle/>
              <a:p>
                <a:endParaRPr lang="en-US" dirty="0"/>
              </a:p>
            </p:txBody>
          </p:sp>
          <p:sp>
            <p:nvSpPr>
              <p:cNvPr id="17451" name="Freeform 43"/>
              <p:cNvSpPr>
                <a:spLocks/>
              </p:cNvSpPr>
              <p:nvPr/>
            </p:nvSpPr>
            <p:spPr bwMode="auto">
              <a:xfrm>
                <a:off x="3671" y="2997"/>
                <a:ext cx="102" cy="29"/>
              </a:xfrm>
              <a:custGeom>
                <a:avLst/>
                <a:gdLst/>
                <a:ahLst/>
                <a:cxnLst>
                  <a:cxn ang="0">
                    <a:pos x="19" y="59"/>
                  </a:cxn>
                  <a:cxn ang="0">
                    <a:pos x="13" y="57"/>
                  </a:cxn>
                  <a:cxn ang="0">
                    <a:pos x="7" y="54"/>
                  </a:cxn>
                  <a:cxn ang="0">
                    <a:pos x="3" y="50"/>
                  </a:cxn>
                  <a:cxn ang="0">
                    <a:pos x="0" y="44"/>
                  </a:cxn>
                  <a:cxn ang="0">
                    <a:pos x="4" y="37"/>
                  </a:cxn>
                  <a:cxn ang="0">
                    <a:pos x="10" y="31"/>
                  </a:cxn>
                  <a:cxn ang="0">
                    <a:pos x="15" y="26"/>
                  </a:cxn>
                  <a:cxn ang="0">
                    <a:pos x="21" y="21"/>
                  </a:cxn>
                  <a:cxn ang="0">
                    <a:pos x="28" y="16"/>
                  </a:cxn>
                  <a:cxn ang="0">
                    <a:pos x="34" y="12"/>
                  </a:cxn>
                  <a:cxn ang="0">
                    <a:pos x="40" y="6"/>
                  </a:cxn>
                  <a:cxn ang="0">
                    <a:pos x="45" y="0"/>
                  </a:cxn>
                  <a:cxn ang="0">
                    <a:pos x="53" y="5"/>
                  </a:cxn>
                  <a:cxn ang="0">
                    <a:pos x="202" y="5"/>
                  </a:cxn>
                  <a:cxn ang="0">
                    <a:pos x="204" y="16"/>
                  </a:cxn>
                  <a:cxn ang="0">
                    <a:pos x="202" y="29"/>
                  </a:cxn>
                  <a:cxn ang="0">
                    <a:pos x="199" y="43"/>
                  </a:cxn>
                  <a:cxn ang="0">
                    <a:pos x="195" y="57"/>
                  </a:cxn>
                  <a:cxn ang="0">
                    <a:pos x="19" y="59"/>
                  </a:cxn>
                </a:cxnLst>
                <a:rect l="0" t="0" r="r" b="b"/>
                <a:pathLst>
                  <a:path w="204" h="59">
                    <a:moveTo>
                      <a:pt x="19" y="59"/>
                    </a:moveTo>
                    <a:lnTo>
                      <a:pt x="13" y="57"/>
                    </a:lnTo>
                    <a:lnTo>
                      <a:pt x="7" y="54"/>
                    </a:lnTo>
                    <a:lnTo>
                      <a:pt x="3" y="50"/>
                    </a:lnTo>
                    <a:lnTo>
                      <a:pt x="0" y="44"/>
                    </a:lnTo>
                    <a:lnTo>
                      <a:pt x="4" y="37"/>
                    </a:lnTo>
                    <a:lnTo>
                      <a:pt x="10" y="31"/>
                    </a:lnTo>
                    <a:lnTo>
                      <a:pt x="15" y="26"/>
                    </a:lnTo>
                    <a:lnTo>
                      <a:pt x="21" y="21"/>
                    </a:lnTo>
                    <a:lnTo>
                      <a:pt x="28" y="16"/>
                    </a:lnTo>
                    <a:lnTo>
                      <a:pt x="34" y="12"/>
                    </a:lnTo>
                    <a:lnTo>
                      <a:pt x="40" y="6"/>
                    </a:lnTo>
                    <a:lnTo>
                      <a:pt x="45" y="0"/>
                    </a:lnTo>
                    <a:lnTo>
                      <a:pt x="53" y="5"/>
                    </a:lnTo>
                    <a:lnTo>
                      <a:pt x="202" y="5"/>
                    </a:lnTo>
                    <a:lnTo>
                      <a:pt x="204" y="16"/>
                    </a:lnTo>
                    <a:lnTo>
                      <a:pt x="202" y="29"/>
                    </a:lnTo>
                    <a:lnTo>
                      <a:pt x="199" y="43"/>
                    </a:lnTo>
                    <a:lnTo>
                      <a:pt x="195" y="57"/>
                    </a:lnTo>
                    <a:lnTo>
                      <a:pt x="19" y="59"/>
                    </a:lnTo>
                    <a:close/>
                  </a:path>
                </a:pathLst>
              </a:custGeom>
              <a:solidFill>
                <a:srgbClr val="000000"/>
              </a:solidFill>
              <a:ln w="9525">
                <a:noFill/>
                <a:round/>
                <a:headEnd/>
                <a:tailEnd/>
              </a:ln>
            </p:spPr>
            <p:txBody>
              <a:bodyPr/>
              <a:lstStyle/>
              <a:p>
                <a:endParaRPr lang="en-US" dirty="0"/>
              </a:p>
            </p:txBody>
          </p:sp>
          <p:sp>
            <p:nvSpPr>
              <p:cNvPr id="17452" name="Freeform 44"/>
              <p:cNvSpPr>
                <a:spLocks/>
              </p:cNvSpPr>
              <p:nvPr/>
            </p:nvSpPr>
            <p:spPr bwMode="auto">
              <a:xfrm>
                <a:off x="3683" y="3006"/>
                <a:ext cx="78" cy="12"/>
              </a:xfrm>
              <a:custGeom>
                <a:avLst/>
                <a:gdLst/>
                <a:ahLst/>
                <a:cxnLst>
                  <a:cxn ang="0">
                    <a:pos x="131" y="25"/>
                  </a:cxn>
                  <a:cxn ang="0">
                    <a:pos x="114" y="24"/>
                  </a:cxn>
                  <a:cxn ang="0">
                    <a:pos x="98" y="23"/>
                  </a:cxn>
                  <a:cxn ang="0">
                    <a:pos x="82" y="23"/>
                  </a:cxn>
                  <a:cxn ang="0">
                    <a:pos x="65" y="23"/>
                  </a:cxn>
                  <a:cxn ang="0">
                    <a:pos x="49" y="23"/>
                  </a:cxn>
                  <a:cxn ang="0">
                    <a:pos x="33" y="23"/>
                  </a:cxn>
                  <a:cxn ang="0">
                    <a:pos x="16" y="22"/>
                  </a:cxn>
                  <a:cxn ang="0">
                    <a:pos x="0" y="20"/>
                  </a:cxn>
                  <a:cxn ang="0">
                    <a:pos x="6" y="13"/>
                  </a:cxn>
                  <a:cxn ang="0">
                    <a:pos x="11" y="7"/>
                  </a:cxn>
                  <a:cxn ang="0">
                    <a:pos x="18" y="3"/>
                  </a:cxn>
                  <a:cxn ang="0">
                    <a:pos x="27" y="4"/>
                  </a:cxn>
                  <a:cxn ang="0">
                    <a:pos x="27" y="7"/>
                  </a:cxn>
                  <a:cxn ang="0">
                    <a:pos x="44" y="2"/>
                  </a:cxn>
                  <a:cxn ang="0">
                    <a:pos x="60" y="1"/>
                  </a:cxn>
                  <a:cxn ang="0">
                    <a:pos x="76" y="0"/>
                  </a:cxn>
                  <a:cxn ang="0">
                    <a:pos x="91" y="0"/>
                  </a:cxn>
                  <a:cxn ang="0">
                    <a:pos x="107" y="1"/>
                  </a:cxn>
                  <a:cxn ang="0">
                    <a:pos x="122" y="2"/>
                  </a:cxn>
                  <a:cxn ang="0">
                    <a:pos x="138" y="2"/>
                  </a:cxn>
                  <a:cxn ang="0">
                    <a:pos x="155" y="2"/>
                  </a:cxn>
                  <a:cxn ang="0">
                    <a:pos x="154" y="12"/>
                  </a:cxn>
                  <a:cxn ang="0">
                    <a:pos x="148" y="19"/>
                  </a:cxn>
                  <a:cxn ang="0">
                    <a:pos x="140" y="24"/>
                  </a:cxn>
                  <a:cxn ang="0">
                    <a:pos x="131" y="25"/>
                  </a:cxn>
                </a:cxnLst>
                <a:rect l="0" t="0" r="r" b="b"/>
                <a:pathLst>
                  <a:path w="155" h="25">
                    <a:moveTo>
                      <a:pt x="131" y="25"/>
                    </a:moveTo>
                    <a:lnTo>
                      <a:pt x="114" y="24"/>
                    </a:lnTo>
                    <a:lnTo>
                      <a:pt x="98" y="23"/>
                    </a:lnTo>
                    <a:lnTo>
                      <a:pt x="82" y="23"/>
                    </a:lnTo>
                    <a:lnTo>
                      <a:pt x="65" y="23"/>
                    </a:lnTo>
                    <a:lnTo>
                      <a:pt x="49" y="23"/>
                    </a:lnTo>
                    <a:lnTo>
                      <a:pt x="33" y="23"/>
                    </a:lnTo>
                    <a:lnTo>
                      <a:pt x="16" y="22"/>
                    </a:lnTo>
                    <a:lnTo>
                      <a:pt x="0" y="20"/>
                    </a:lnTo>
                    <a:lnTo>
                      <a:pt x="6" y="13"/>
                    </a:lnTo>
                    <a:lnTo>
                      <a:pt x="11" y="7"/>
                    </a:lnTo>
                    <a:lnTo>
                      <a:pt x="18" y="3"/>
                    </a:lnTo>
                    <a:lnTo>
                      <a:pt x="27" y="4"/>
                    </a:lnTo>
                    <a:lnTo>
                      <a:pt x="27" y="7"/>
                    </a:lnTo>
                    <a:lnTo>
                      <a:pt x="44" y="2"/>
                    </a:lnTo>
                    <a:lnTo>
                      <a:pt x="60" y="1"/>
                    </a:lnTo>
                    <a:lnTo>
                      <a:pt x="76" y="0"/>
                    </a:lnTo>
                    <a:lnTo>
                      <a:pt x="91" y="0"/>
                    </a:lnTo>
                    <a:lnTo>
                      <a:pt x="107" y="1"/>
                    </a:lnTo>
                    <a:lnTo>
                      <a:pt x="122" y="2"/>
                    </a:lnTo>
                    <a:lnTo>
                      <a:pt x="138" y="2"/>
                    </a:lnTo>
                    <a:lnTo>
                      <a:pt x="155" y="2"/>
                    </a:lnTo>
                    <a:lnTo>
                      <a:pt x="154" y="12"/>
                    </a:lnTo>
                    <a:lnTo>
                      <a:pt x="148" y="19"/>
                    </a:lnTo>
                    <a:lnTo>
                      <a:pt x="140" y="24"/>
                    </a:lnTo>
                    <a:lnTo>
                      <a:pt x="131" y="25"/>
                    </a:lnTo>
                    <a:close/>
                  </a:path>
                </a:pathLst>
              </a:custGeom>
              <a:solidFill>
                <a:srgbClr val="FFFFFF"/>
              </a:solidFill>
              <a:ln w="9525">
                <a:noFill/>
                <a:round/>
                <a:headEnd/>
                <a:tailEnd/>
              </a:ln>
            </p:spPr>
            <p:txBody>
              <a:bodyPr/>
              <a:lstStyle/>
              <a:p>
                <a:endParaRPr lang="en-US" dirty="0"/>
              </a:p>
            </p:txBody>
          </p:sp>
          <p:sp>
            <p:nvSpPr>
              <p:cNvPr id="17453" name="Freeform 45"/>
              <p:cNvSpPr>
                <a:spLocks/>
              </p:cNvSpPr>
              <p:nvPr/>
            </p:nvSpPr>
            <p:spPr bwMode="auto">
              <a:xfrm>
                <a:off x="3710" y="2793"/>
                <a:ext cx="51" cy="51"/>
              </a:xfrm>
              <a:custGeom>
                <a:avLst/>
                <a:gdLst/>
                <a:ahLst/>
                <a:cxnLst>
                  <a:cxn ang="0">
                    <a:pos x="77" y="96"/>
                  </a:cxn>
                  <a:cxn ang="0">
                    <a:pos x="68" y="100"/>
                  </a:cxn>
                  <a:cxn ang="0">
                    <a:pos x="59" y="101"/>
                  </a:cxn>
                  <a:cxn ang="0">
                    <a:pos x="49" y="102"/>
                  </a:cxn>
                  <a:cxn ang="0">
                    <a:pos x="40" y="101"/>
                  </a:cxn>
                  <a:cxn ang="0">
                    <a:pos x="31" y="100"/>
                  </a:cxn>
                  <a:cxn ang="0">
                    <a:pos x="23" y="96"/>
                  </a:cxn>
                  <a:cxn ang="0">
                    <a:pos x="15" y="92"/>
                  </a:cxn>
                  <a:cxn ang="0">
                    <a:pos x="7" y="85"/>
                  </a:cxn>
                  <a:cxn ang="0">
                    <a:pos x="1" y="77"/>
                  </a:cxn>
                  <a:cxn ang="0">
                    <a:pos x="0" y="68"/>
                  </a:cxn>
                  <a:cxn ang="0">
                    <a:pos x="1" y="56"/>
                  </a:cxn>
                  <a:cxn ang="0">
                    <a:pos x="2" y="47"/>
                  </a:cxn>
                  <a:cxn ang="0">
                    <a:pos x="7" y="39"/>
                  </a:cxn>
                  <a:cxn ang="0">
                    <a:pos x="11" y="31"/>
                  </a:cxn>
                  <a:cxn ang="0">
                    <a:pos x="17" y="24"/>
                  </a:cxn>
                  <a:cxn ang="0">
                    <a:pos x="24" y="18"/>
                  </a:cxn>
                  <a:cxn ang="0">
                    <a:pos x="31" y="13"/>
                  </a:cxn>
                  <a:cxn ang="0">
                    <a:pos x="38" y="9"/>
                  </a:cxn>
                  <a:cxn ang="0">
                    <a:pos x="46" y="4"/>
                  </a:cxn>
                  <a:cxn ang="0">
                    <a:pos x="54" y="0"/>
                  </a:cxn>
                  <a:cxn ang="0">
                    <a:pos x="61" y="0"/>
                  </a:cxn>
                  <a:cxn ang="0">
                    <a:pos x="68" y="1"/>
                  </a:cxn>
                  <a:cxn ang="0">
                    <a:pos x="75" y="2"/>
                  </a:cxn>
                  <a:cxn ang="0">
                    <a:pos x="82" y="4"/>
                  </a:cxn>
                  <a:cxn ang="0">
                    <a:pos x="87" y="8"/>
                  </a:cxn>
                  <a:cxn ang="0">
                    <a:pos x="92" y="12"/>
                  </a:cxn>
                  <a:cxn ang="0">
                    <a:pos x="97" y="18"/>
                  </a:cxn>
                  <a:cxn ang="0">
                    <a:pos x="99" y="24"/>
                  </a:cxn>
                  <a:cxn ang="0">
                    <a:pos x="100" y="45"/>
                  </a:cxn>
                  <a:cxn ang="0">
                    <a:pos x="96" y="64"/>
                  </a:cxn>
                  <a:cxn ang="0">
                    <a:pos x="87" y="81"/>
                  </a:cxn>
                  <a:cxn ang="0">
                    <a:pos x="77" y="96"/>
                  </a:cxn>
                </a:cxnLst>
                <a:rect l="0" t="0" r="r" b="b"/>
                <a:pathLst>
                  <a:path w="100" h="102">
                    <a:moveTo>
                      <a:pt x="77" y="96"/>
                    </a:moveTo>
                    <a:lnTo>
                      <a:pt x="68" y="100"/>
                    </a:lnTo>
                    <a:lnTo>
                      <a:pt x="59" y="101"/>
                    </a:lnTo>
                    <a:lnTo>
                      <a:pt x="49" y="102"/>
                    </a:lnTo>
                    <a:lnTo>
                      <a:pt x="40" y="101"/>
                    </a:lnTo>
                    <a:lnTo>
                      <a:pt x="31" y="100"/>
                    </a:lnTo>
                    <a:lnTo>
                      <a:pt x="23" y="96"/>
                    </a:lnTo>
                    <a:lnTo>
                      <a:pt x="15" y="92"/>
                    </a:lnTo>
                    <a:lnTo>
                      <a:pt x="7" y="85"/>
                    </a:lnTo>
                    <a:lnTo>
                      <a:pt x="1" y="77"/>
                    </a:lnTo>
                    <a:lnTo>
                      <a:pt x="0" y="68"/>
                    </a:lnTo>
                    <a:lnTo>
                      <a:pt x="1" y="56"/>
                    </a:lnTo>
                    <a:lnTo>
                      <a:pt x="2" y="47"/>
                    </a:lnTo>
                    <a:lnTo>
                      <a:pt x="7" y="39"/>
                    </a:lnTo>
                    <a:lnTo>
                      <a:pt x="11" y="31"/>
                    </a:lnTo>
                    <a:lnTo>
                      <a:pt x="17" y="24"/>
                    </a:lnTo>
                    <a:lnTo>
                      <a:pt x="24" y="18"/>
                    </a:lnTo>
                    <a:lnTo>
                      <a:pt x="31" y="13"/>
                    </a:lnTo>
                    <a:lnTo>
                      <a:pt x="38" y="9"/>
                    </a:lnTo>
                    <a:lnTo>
                      <a:pt x="46" y="4"/>
                    </a:lnTo>
                    <a:lnTo>
                      <a:pt x="54" y="0"/>
                    </a:lnTo>
                    <a:lnTo>
                      <a:pt x="61" y="0"/>
                    </a:lnTo>
                    <a:lnTo>
                      <a:pt x="68" y="1"/>
                    </a:lnTo>
                    <a:lnTo>
                      <a:pt x="75" y="2"/>
                    </a:lnTo>
                    <a:lnTo>
                      <a:pt x="82" y="4"/>
                    </a:lnTo>
                    <a:lnTo>
                      <a:pt x="87" y="8"/>
                    </a:lnTo>
                    <a:lnTo>
                      <a:pt x="92" y="12"/>
                    </a:lnTo>
                    <a:lnTo>
                      <a:pt x="97" y="18"/>
                    </a:lnTo>
                    <a:lnTo>
                      <a:pt x="99" y="24"/>
                    </a:lnTo>
                    <a:lnTo>
                      <a:pt x="100" y="45"/>
                    </a:lnTo>
                    <a:lnTo>
                      <a:pt x="96" y="64"/>
                    </a:lnTo>
                    <a:lnTo>
                      <a:pt x="87" y="81"/>
                    </a:lnTo>
                    <a:lnTo>
                      <a:pt x="77" y="96"/>
                    </a:lnTo>
                    <a:close/>
                  </a:path>
                </a:pathLst>
              </a:custGeom>
              <a:solidFill>
                <a:srgbClr val="000000"/>
              </a:solidFill>
              <a:ln w="9525">
                <a:noFill/>
                <a:round/>
                <a:headEnd/>
                <a:tailEnd/>
              </a:ln>
            </p:spPr>
            <p:txBody>
              <a:bodyPr/>
              <a:lstStyle/>
              <a:p>
                <a:endParaRPr lang="en-US" dirty="0"/>
              </a:p>
            </p:txBody>
          </p:sp>
          <p:sp>
            <p:nvSpPr>
              <p:cNvPr id="17454" name="Freeform 46"/>
              <p:cNvSpPr>
                <a:spLocks/>
              </p:cNvSpPr>
              <p:nvPr/>
            </p:nvSpPr>
            <p:spPr bwMode="auto">
              <a:xfrm>
                <a:off x="3705" y="2937"/>
                <a:ext cx="53" cy="39"/>
              </a:xfrm>
              <a:custGeom>
                <a:avLst/>
                <a:gdLst/>
                <a:ahLst/>
                <a:cxnLst>
                  <a:cxn ang="0">
                    <a:pos x="78" y="76"/>
                  </a:cxn>
                  <a:cxn ang="0">
                    <a:pos x="68" y="77"/>
                  </a:cxn>
                  <a:cxn ang="0">
                    <a:pos x="58" y="78"/>
                  </a:cxn>
                  <a:cxn ang="0">
                    <a:pos x="49" y="78"/>
                  </a:cxn>
                  <a:cxn ang="0">
                    <a:pos x="40" y="77"/>
                  </a:cxn>
                  <a:cxn ang="0">
                    <a:pos x="30" y="76"/>
                  </a:cxn>
                  <a:cxn ang="0">
                    <a:pos x="21" y="72"/>
                  </a:cxn>
                  <a:cxn ang="0">
                    <a:pos x="13" y="68"/>
                  </a:cxn>
                  <a:cxn ang="0">
                    <a:pos x="5" y="62"/>
                  </a:cxn>
                  <a:cxn ang="0">
                    <a:pos x="2" y="56"/>
                  </a:cxn>
                  <a:cxn ang="0">
                    <a:pos x="0" y="50"/>
                  </a:cxn>
                  <a:cxn ang="0">
                    <a:pos x="0" y="43"/>
                  </a:cxn>
                  <a:cxn ang="0">
                    <a:pos x="0" y="35"/>
                  </a:cxn>
                  <a:cxn ang="0">
                    <a:pos x="10" y="27"/>
                  </a:cxn>
                  <a:cxn ang="0">
                    <a:pos x="19" y="19"/>
                  </a:cxn>
                  <a:cxn ang="0">
                    <a:pos x="29" y="12"/>
                  </a:cxn>
                  <a:cxn ang="0">
                    <a:pos x="41" y="7"/>
                  </a:cxn>
                  <a:cxn ang="0">
                    <a:pos x="53" y="2"/>
                  </a:cxn>
                  <a:cxn ang="0">
                    <a:pos x="65" y="0"/>
                  </a:cxn>
                  <a:cxn ang="0">
                    <a:pos x="78" y="1"/>
                  </a:cxn>
                  <a:cxn ang="0">
                    <a:pos x="90" y="3"/>
                  </a:cxn>
                  <a:cxn ang="0">
                    <a:pos x="94" y="11"/>
                  </a:cxn>
                  <a:cxn ang="0">
                    <a:pos x="98" y="15"/>
                  </a:cxn>
                  <a:cxn ang="0">
                    <a:pos x="103" y="19"/>
                  </a:cxn>
                  <a:cxn ang="0">
                    <a:pos x="106" y="26"/>
                  </a:cxn>
                  <a:cxn ang="0">
                    <a:pos x="102" y="40"/>
                  </a:cxn>
                  <a:cxn ang="0">
                    <a:pos x="96" y="54"/>
                  </a:cxn>
                  <a:cxn ang="0">
                    <a:pos x="88" y="66"/>
                  </a:cxn>
                  <a:cxn ang="0">
                    <a:pos x="78" y="76"/>
                  </a:cxn>
                </a:cxnLst>
                <a:rect l="0" t="0" r="r" b="b"/>
                <a:pathLst>
                  <a:path w="106" h="78">
                    <a:moveTo>
                      <a:pt x="78" y="76"/>
                    </a:moveTo>
                    <a:lnTo>
                      <a:pt x="68" y="77"/>
                    </a:lnTo>
                    <a:lnTo>
                      <a:pt x="58" y="78"/>
                    </a:lnTo>
                    <a:lnTo>
                      <a:pt x="49" y="78"/>
                    </a:lnTo>
                    <a:lnTo>
                      <a:pt x="40" y="77"/>
                    </a:lnTo>
                    <a:lnTo>
                      <a:pt x="30" y="76"/>
                    </a:lnTo>
                    <a:lnTo>
                      <a:pt x="21" y="72"/>
                    </a:lnTo>
                    <a:lnTo>
                      <a:pt x="13" y="68"/>
                    </a:lnTo>
                    <a:lnTo>
                      <a:pt x="5" y="62"/>
                    </a:lnTo>
                    <a:lnTo>
                      <a:pt x="2" y="56"/>
                    </a:lnTo>
                    <a:lnTo>
                      <a:pt x="0" y="50"/>
                    </a:lnTo>
                    <a:lnTo>
                      <a:pt x="0" y="43"/>
                    </a:lnTo>
                    <a:lnTo>
                      <a:pt x="0" y="35"/>
                    </a:lnTo>
                    <a:lnTo>
                      <a:pt x="10" y="27"/>
                    </a:lnTo>
                    <a:lnTo>
                      <a:pt x="19" y="19"/>
                    </a:lnTo>
                    <a:lnTo>
                      <a:pt x="29" y="12"/>
                    </a:lnTo>
                    <a:lnTo>
                      <a:pt x="41" y="7"/>
                    </a:lnTo>
                    <a:lnTo>
                      <a:pt x="53" y="2"/>
                    </a:lnTo>
                    <a:lnTo>
                      <a:pt x="65" y="0"/>
                    </a:lnTo>
                    <a:lnTo>
                      <a:pt x="78" y="1"/>
                    </a:lnTo>
                    <a:lnTo>
                      <a:pt x="90" y="3"/>
                    </a:lnTo>
                    <a:lnTo>
                      <a:pt x="94" y="11"/>
                    </a:lnTo>
                    <a:lnTo>
                      <a:pt x="98" y="15"/>
                    </a:lnTo>
                    <a:lnTo>
                      <a:pt x="103" y="19"/>
                    </a:lnTo>
                    <a:lnTo>
                      <a:pt x="106" y="26"/>
                    </a:lnTo>
                    <a:lnTo>
                      <a:pt x="102" y="40"/>
                    </a:lnTo>
                    <a:lnTo>
                      <a:pt x="96" y="54"/>
                    </a:lnTo>
                    <a:lnTo>
                      <a:pt x="88" y="66"/>
                    </a:lnTo>
                    <a:lnTo>
                      <a:pt x="78" y="76"/>
                    </a:lnTo>
                    <a:close/>
                  </a:path>
                </a:pathLst>
              </a:custGeom>
              <a:solidFill>
                <a:srgbClr val="000000"/>
              </a:solidFill>
              <a:ln w="9525">
                <a:noFill/>
                <a:round/>
                <a:headEnd/>
                <a:tailEnd/>
              </a:ln>
            </p:spPr>
            <p:txBody>
              <a:bodyPr/>
              <a:lstStyle/>
              <a:p>
                <a:endParaRPr lang="en-US" dirty="0"/>
              </a:p>
            </p:txBody>
          </p:sp>
          <p:sp>
            <p:nvSpPr>
              <p:cNvPr id="17455" name="Freeform 47"/>
              <p:cNvSpPr>
                <a:spLocks/>
              </p:cNvSpPr>
              <p:nvPr/>
            </p:nvSpPr>
            <p:spPr bwMode="auto">
              <a:xfrm>
                <a:off x="3720" y="2803"/>
                <a:ext cx="34" cy="34"/>
              </a:xfrm>
              <a:custGeom>
                <a:avLst/>
                <a:gdLst/>
                <a:ahLst/>
                <a:cxnLst>
                  <a:cxn ang="0">
                    <a:pos x="45" y="65"/>
                  </a:cxn>
                  <a:cxn ang="0">
                    <a:pos x="40" y="66"/>
                  </a:cxn>
                  <a:cxn ang="0">
                    <a:pos x="35" y="67"/>
                  </a:cxn>
                  <a:cxn ang="0">
                    <a:pos x="29" y="67"/>
                  </a:cxn>
                  <a:cxn ang="0">
                    <a:pos x="23" y="66"/>
                  </a:cxn>
                  <a:cxn ang="0">
                    <a:pos x="18" y="65"/>
                  </a:cxn>
                  <a:cxn ang="0">
                    <a:pos x="13" y="64"/>
                  </a:cxn>
                  <a:cxn ang="0">
                    <a:pos x="8" y="60"/>
                  </a:cxn>
                  <a:cxn ang="0">
                    <a:pos x="4" y="57"/>
                  </a:cxn>
                  <a:cxn ang="0">
                    <a:pos x="0" y="49"/>
                  </a:cxn>
                  <a:cxn ang="0">
                    <a:pos x="0" y="41"/>
                  </a:cxn>
                  <a:cxn ang="0">
                    <a:pos x="1" y="33"/>
                  </a:cxn>
                  <a:cxn ang="0">
                    <a:pos x="4" y="25"/>
                  </a:cxn>
                  <a:cxn ang="0">
                    <a:pos x="7" y="20"/>
                  </a:cxn>
                  <a:cxn ang="0">
                    <a:pos x="12" y="15"/>
                  </a:cxn>
                  <a:cxn ang="0">
                    <a:pos x="16" y="11"/>
                  </a:cxn>
                  <a:cxn ang="0">
                    <a:pos x="21" y="7"/>
                  </a:cxn>
                  <a:cxn ang="0">
                    <a:pos x="27" y="5"/>
                  </a:cxn>
                  <a:cxn ang="0">
                    <a:pos x="31" y="4"/>
                  </a:cxn>
                  <a:cxn ang="0">
                    <a:pos x="37" y="3"/>
                  </a:cxn>
                  <a:cxn ang="0">
                    <a:pos x="43" y="4"/>
                  </a:cxn>
                  <a:cxn ang="0">
                    <a:pos x="48" y="8"/>
                  </a:cxn>
                  <a:cxn ang="0">
                    <a:pos x="59" y="0"/>
                  </a:cxn>
                  <a:cxn ang="0">
                    <a:pos x="68" y="16"/>
                  </a:cxn>
                  <a:cxn ang="0">
                    <a:pos x="66" y="34"/>
                  </a:cxn>
                  <a:cxn ang="0">
                    <a:pos x="58" y="50"/>
                  </a:cxn>
                  <a:cxn ang="0">
                    <a:pos x="45" y="65"/>
                  </a:cxn>
                </a:cxnLst>
                <a:rect l="0" t="0" r="r" b="b"/>
                <a:pathLst>
                  <a:path w="68" h="67">
                    <a:moveTo>
                      <a:pt x="45" y="65"/>
                    </a:moveTo>
                    <a:lnTo>
                      <a:pt x="40" y="66"/>
                    </a:lnTo>
                    <a:lnTo>
                      <a:pt x="35" y="67"/>
                    </a:lnTo>
                    <a:lnTo>
                      <a:pt x="29" y="67"/>
                    </a:lnTo>
                    <a:lnTo>
                      <a:pt x="23" y="66"/>
                    </a:lnTo>
                    <a:lnTo>
                      <a:pt x="18" y="65"/>
                    </a:lnTo>
                    <a:lnTo>
                      <a:pt x="13" y="64"/>
                    </a:lnTo>
                    <a:lnTo>
                      <a:pt x="8" y="60"/>
                    </a:lnTo>
                    <a:lnTo>
                      <a:pt x="4" y="57"/>
                    </a:lnTo>
                    <a:lnTo>
                      <a:pt x="0" y="49"/>
                    </a:lnTo>
                    <a:lnTo>
                      <a:pt x="0" y="41"/>
                    </a:lnTo>
                    <a:lnTo>
                      <a:pt x="1" y="33"/>
                    </a:lnTo>
                    <a:lnTo>
                      <a:pt x="4" y="25"/>
                    </a:lnTo>
                    <a:lnTo>
                      <a:pt x="7" y="20"/>
                    </a:lnTo>
                    <a:lnTo>
                      <a:pt x="12" y="15"/>
                    </a:lnTo>
                    <a:lnTo>
                      <a:pt x="16" y="11"/>
                    </a:lnTo>
                    <a:lnTo>
                      <a:pt x="21" y="7"/>
                    </a:lnTo>
                    <a:lnTo>
                      <a:pt x="27" y="5"/>
                    </a:lnTo>
                    <a:lnTo>
                      <a:pt x="31" y="4"/>
                    </a:lnTo>
                    <a:lnTo>
                      <a:pt x="37" y="3"/>
                    </a:lnTo>
                    <a:lnTo>
                      <a:pt x="43" y="4"/>
                    </a:lnTo>
                    <a:lnTo>
                      <a:pt x="48" y="8"/>
                    </a:lnTo>
                    <a:lnTo>
                      <a:pt x="59" y="0"/>
                    </a:lnTo>
                    <a:lnTo>
                      <a:pt x="68" y="16"/>
                    </a:lnTo>
                    <a:lnTo>
                      <a:pt x="66" y="34"/>
                    </a:lnTo>
                    <a:lnTo>
                      <a:pt x="58" y="50"/>
                    </a:lnTo>
                    <a:lnTo>
                      <a:pt x="45" y="65"/>
                    </a:lnTo>
                    <a:close/>
                  </a:path>
                </a:pathLst>
              </a:custGeom>
              <a:solidFill>
                <a:srgbClr val="9E3FFF"/>
              </a:solidFill>
              <a:ln w="9525">
                <a:noFill/>
                <a:round/>
                <a:headEnd/>
                <a:tailEnd/>
              </a:ln>
            </p:spPr>
            <p:txBody>
              <a:bodyPr/>
              <a:lstStyle/>
              <a:p>
                <a:endParaRPr lang="en-US" dirty="0"/>
              </a:p>
            </p:txBody>
          </p:sp>
          <p:sp>
            <p:nvSpPr>
              <p:cNvPr id="17456" name="Freeform 48"/>
              <p:cNvSpPr>
                <a:spLocks/>
              </p:cNvSpPr>
              <p:nvPr/>
            </p:nvSpPr>
            <p:spPr bwMode="auto">
              <a:xfrm>
                <a:off x="3734" y="2641"/>
                <a:ext cx="15" cy="12"/>
              </a:xfrm>
              <a:custGeom>
                <a:avLst/>
                <a:gdLst/>
                <a:ahLst/>
                <a:cxnLst>
                  <a:cxn ang="0">
                    <a:pos x="16" y="23"/>
                  </a:cxn>
                  <a:cxn ang="0">
                    <a:pos x="9" y="22"/>
                  </a:cxn>
                  <a:cxn ang="0">
                    <a:pos x="5" y="17"/>
                  </a:cxn>
                  <a:cxn ang="0">
                    <a:pos x="2" y="12"/>
                  </a:cxn>
                  <a:cxn ang="0">
                    <a:pos x="0" y="7"/>
                  </a:cxn>
                  <a:cxn ang="0">
                    <a:pos x="0" y="4"/>
                  </a:cxn>
                  <a:cxn ang="0">
                    <a:pos x="0" y="2"/>
                  </a:cxn>
                  <a:cxn ang="0">
                    <a:pos x="2" y="1"/>
                  </a:cxn>
                  <a:cxn ang="0">
                    <a:pos x="5" y="0"/>
                  </a:cxn>
                  <a:cxn ang="0">
                    <a:pos x="12" y="2"/>
                  </a:cxn>
                  <a:cxn ang="0">
                    <a:pos x="16" y="8"/>
                  </a:cxn>
                  <a:cxn ang="0">
                    <a:pos x="21" y="12"/>
                  </a:cxn>
                  <a:cxn ang="0">
                    <a:pos x="30" y="14"/>
                  </a:cxn>
                  <a:cxn ang="0">
                    <a:pos x="27" y="17"/>
                  </a:cxn>
                  <a:cxn ang="0">
                    <a:pos x="24" y="19"/>
                  </a:cxn>
                  <a:cxn ang="0">
                    <a:pos x="21" y="21"/>
                  </a:cxn>
                  <a:cxn ang="0">
                    <a:pos x="16" y="23"/>
                  </a:cxn>
                </a:cxnLst>
                <a:rect l="0" t="0" r="r" b="b"/>
                <a:pathLst>
                  <a:path w="30" h="23">
                    <a:moveTo>
                      <a:pt x="16" y="23"/>
                    </a:moveTo>
                    <a:lnTo>
                      <a:pt x="9" y="22"/>
                    </a:lnTo>
                    <a:lnTo>
                      <a:pt x="5" y="17"/>
                    </a:lnTo>
                    <a:lnTo>
                      <a:pt x="2" y="12"/>
                    </a:lnTo>
                    <a:lnTo>
                      <a:pt x="0" y="7"/>
                    </a:lnTo>
                    <a:lnTo>
                      <a:pt x="0" y="4"/>
                    </a:lnTo>
                    <a:lnTo>
                      <a:pt x="0" y="2"/>
                    </a:lnTo>
                    <a:lnTo>
                      <a:pt x="2" y="1"/>
                    </a:lnTo>
                    <a:lnTo>
                      <a:pt x="5" y="0"/>
                    </a:lnTo>
                    <a:lnTo>
                      <a:pt x="12" y="2"/>
                    </a:lnTo>
                    <a:lnTo>
                      <a:pt x="16" y="8"/>
                    </a:lnTo>
                    <a:lnTo>
                      <a:pt x="21" y="12"/>
                    </a:lnTo>
                    <a:lnTo>
                      <a:pt x="30" y="14"/>
                    </a:lnTo>
                    <a:lnTo>
                      <a:pt x="27" y="17"/>
                    </a:lnTo>
                    <a:lnTo>
                      <a:pt x="24" y="19"/>
                    </a:lnTo>
                    <a:lnTo>
                      <a:pt x="21" y="21"/>
                    </a:lnTo>
                    <a:lnTo>
                      <a:pt x="16" y="23"/>
                    </a:lnTo>
                    <a:close/>
                  </a:path>
                </a:pathLst>
              </a:custGeom>
              <a:solidFill>
                <a:srgbClr val="000000"/>
              </a:solidFill>
              <a:ln w="9525">
                <a:noFill/>
                <a:round/>
                <a:headEnd/>
                <a:tailEnd/>
              </a:ln>
            </p:spPr>
            <p:txBody>
              <a:bodyPr/>
              <a:lstStyle/>
              <a:p>
                <a:endParaRPr lang="en-US" dirty="0"/>
              </a:p>
            </p:txBody>
          </p:sp>
          <p:sp>
            <p:nvSpPr>
              <p:cNvPr id="17457" name="Freeform 49"/>
              <p:cNvSpPr>
                <a:spLocks/>
              </p:cNvSpPr>
              <p:nvPr/>
            </p:nvSpPr>
            <p:spPr bwMode="auto">
              <a:xfrm>
                <a:off x="3713" y="2945"/>
                <a:ext cx="36" cy="23"/>
              </a:xfrm>
              <a:custGeom>
                <a:avLst/>
                <a:gdLst/>
                <a:ahLst/>
                <a:cxnLst>
                  <a:cxn ang="0">
                    <a:pos x="56" y="44"/>
                  </a:cxn>
                  <a:cxn ang="0">
                    <a:pos x="49" y="46"/>
                  </a:cxn>
                  <a:cxn ang="0">
                    <a:pos x="41" y="46"/>
                  </a:cxn>
                  <a:cxn ang="0">
                    <a:pos x="34" y="46"/>
                  </a:cxn>
                  <a:cxn ang="0">
                    <a:pos x="26" y="46"/>
                  </a:cxn>
                  <a:cxn ang="0">
                    <a:pos x="19" y="44"/>
                  </a:cxn>
                  <a:cxn ang="0">
                    <a:pos x="12" y="41"/>
                  </a:cxn>
                  <a:cxn ang="0">
                    <a:pos x="5" y="38"/>
                  </a:cxn>
                  <a:cxn ang="0">
                    <a:pos x="0" y="34"/>
                  </a:cxn>
                  <a:cxn ang="0">
                    <a:pos x="2" y="24"/>
                  </a:cxn>
                  <a:cxn ang="0">
                    <a:pos x="9" y="16"/>
                  </a:cxn>
                  <a:cxn ang="0">
                    <a:pos x="18" y="10"/>
                  </a:cxn>
                  <a:cxn ang="0">
                    <a:pos x="28" y="3"/>
                  </a:cxn>
                  <a:cxn ang="0">
                    <a:pos x="35" y="1"/>
                  </a:cxn>
                  <a:cxn ang="0">
                    <a:pos x="41" y="0"/>
                  </a:cxn>
                  <a:cxn ang="0">
                    <a:pos x="46" y="2"/>
                  </a:cxn>
                  <a:cxn ang="0">
                    <a:pos x="50" y="4"/>
                  </a:cxn>
                  <a:cxn ang="0">
                    <a:pos x="55" y="8"/>
                  </a:cxn>
                  <a:cxn ang="0">
                    <a:pos x="59" y="10"/>
                  </a:cxn>
                  <a:cxn ang="0">
                    <a:pos x="65" y="12"/>
                  </a:cxn>
                  <a:cxn ang="0">
                    <a:pos x="72" y="12"/>
                  </a:cxn>
                  <a:cxn ang="0">
                    <a:pos x="70" y="22"/>
                  </a:cxn>
                  <a:cxn ang="0">
                    <a:pos x="67" y="31"/>
                  </a:cxn>
                  <a:cxn ang="0">
                    <a:pos x="63" y="38"/>
                  </a:cxn>
                  <a:cxn ang="0">
                    <a:pos x="56" y="44"/>
                  </a:cxn>
                </a:cxnLst>
                <a:rect l="0" t="0" r="r" b="b"/>
                <a:pathLst>
                  <a:path w="72" h="46">
                    <a:moveTo>
                      <a:pt x="56" y="44"/>
                    </a:moveTo>
                    <a:lnTo>
                      <a:pt x="49" y="46"/>
                    </a:lnTo>
                    <a:lnTo>
                      <a:pt x="41" y="46"/>
                    </a:lnTo>
                    <a:lnTo>
                      <a:pt x="34" y="46"/>
                    </a:lnTo>
                    <a:lnTo>
                      <a:pt x="26" y="46"/>
                    </a:lnTo>
                    <a:lnTo>
                      <a:pt x="19" y="44"/>
                    </a:lnTo>
                    <a:lnTo>
                      <a:pt x="12" y="41"/>
                    </a:lnTo>
                    <a:lnTo>
                      <a:pt x="5" y="38"/>
                    </a:lnTo>
                    <a:lnTo>
                      <a:pt x="0" y="34"/>
                    </a:lnTo>
                    <a:lnTo>
                      <a:pt x="2" y="24"/>
                    </a:lnTo>
                    <a:lnTo>
                      <a:pt x="9" y="16"/>
                    </a:lnTo>
                    <a:lnTo>
                      <a:pt x="18" y="10"/>
                    </a:lnTo>
                    <a:lnTo>
                      <a:pt x="28" y="3"/>
                    </a:lnTo>
                    <a:lnTo>
                      <a:pt x="35" y="1"/>
                    </a:lnTo>
                    <a:lnTo>
                      <a:pt x="41" y="0"/>
                    </a:lnTo>
                    <a:lnTo>
                      <a:pt x="46" y="2"/>
                    </a:lnTo>
                    <a:lnTo>
                      <a:pt x="50" y="4"/>
                    </a:lnTo>
                    <a:lnTo>
                      <a:pt x="55" y="8"/>
                    </a:lnTo>
                    <a:lnTo>
                      <a:pt x="59" y="10"/>
                    </a:lnTo>
                    <a:lnTo>
                      <a:pt x="65" y="12"/>
                    </a:lnTo>
                    <a:lnTo>
                      <a:pt x="72" y="12"/>
                    </a:lnTo>
                    <a:lnTo>
                      <a:pt x="70" y="22"/>
                    </a:lnTo>
                    <a:lnTo>
                      <a:pt x="67" y="31"/>
                    </a:lnTo>
                    <a:lnTo>
                      <a:pt x="63" y="38"/>
                    </a:lnTo>
                    <a:lnTo>
                      <a:pt x="56" y="44"/>
                    </a:lnTo>
                    <a:close/>
                  </a:path>
                </a:pathLst>
              </a:custGeom>
              <a:solidFill>
                <a:srgbClr val="FF7F00"/>
              </a:solidFill>
              <a:ln w="9525">
                <a:noFill/>
                <a:round/>
                <a:headEnd/>
                <a:tailEnd/>
              </a:ln>
            </p:spPr>
            <p:txBody>
              <a:bodyPr/>
              <a:lstStyle/>
              <a:p>
                <a:endParaRPr lang="en-US" dirty="0"/>
              </a:p>
            </p:txBody>
          </p:sp>
          <p:sp>
            <p:nvSpPr>
              <p:cNvPr id="17458" name="Freeform 50"/>
              <p:cNvSpPr>
                <a:spLocks/>
              </p:cNvSpPr>
              <p:nvPr/>
            </p:nvSpPr>
            <p:spPr bwMode="auto">
              <a:xfrm>
                <a:off x="3567" y="3035"/>
                <a:ext cx="177" cy="17"/>
              </a:xfrm>
              <a:custGeom>
                <a:avLst/>
                <a:gdLst/>
                <a:ahLst/>
                <a:cxnLst>
                  <a:cxn ang="0">
                    <a:pos x="346" y="35"/>
                  </a:cxn>
                  <a:cxn ang="0">
                    <a:pos x="331" y="31"/>
                  </a:cxn>
                  <a:cxn ang="0">
                    <a:pos x="316" y="29"/>
                  </a:cxn>
                  <a:cxn ang="0">
                    <a:pos x="302" y="28"/>
                  </a:cxn>
                  <a:cxn ang="0">
                    <a:pos x="288" y="27"/>
                  </a:cxn>
                  <a:cxn ang="0">
                    <a:pos x="273" y="27"/>
                  </a:cxn>
                  <a:cxn ang="0">
                    <a:pos x="259" y="27"/>
                  </a:cxn>
                  <a:cxn ang="0">
                    <a:pos x="245" y="27"/>
                  </a:cxn>
                  <a:cxn ang="0">
                    <a:pos x="232" y="28"/>
                  </a:cxn>
                  <a:cxn ang="0">
                    <a:pos x="217" y="29"/>
                  </a:cxn>
                  <a:cxn ang="0">
                    <a:pos x="203" y="30"/>
                  </a:cxn>
                  <a:cxn ang="0">
                    <a:pos x="189" y="31"/>
                  </a:cxn>
                  <a:cxn ang="0">
                    <a:pos x="175" y="31"/>
                  </a:cxn>
                  <a:cxn ang="0">
                    <a:pos x="161" y="32"/>
                  </a:cxn>
                  <a:cxn ang="0">
                    <a:pos x="146" y="32"/>
                  </a:cxn>
                  <a:cxn ang="0">
                    <a:pos x="133" y="31"/>
                  </a:cxn>
                  <a:cxn ang="0">
                    <a:pos x="118" y="30"/>
                  </a:cxn>
                  <a:cxn ang="0">
                    <a:pos x="10" y="35"/>
                  </a:cxn>
                  <a:cxn ang="0">
                    <a:pos x="7" y="34"/>
                  </a:cxn>
                  <a:cxn ang="0">
                    <a:pos x="5" y="31"/>
                  </a:cxn>
                  <a:cxn ang="0">
                    <a:pos x="2" y="28"/>
                  </a:cxn>
                  <a:cxn ang="0">
                    <a:pos x="0" y="26"/>
                  </a:cxn>
                  <a:cxn ang="0">
                    <a:pos x="1" y="21"/>
                  </a:cxn>
                  <a:cxn ang="0">
                    <a:pos x="2" y="15"/>
                  </a:cxn>
                  <a:cxn ang="0">
                    <a:pos x="6" y="11"/>
                  </a:cxn>
                  <a:cxn ang="0">
                    <a:pos x="10" y="6"/>
                  </a:cxn>
                  <a:cxn ang="0">
                    <a:pos x="27" y="7"/>
                  </a:cxn>
                  <a:cxn ang="0">
                    <a:pos x="44" y="8"/>
                  </a:cxn>
                  <a:cxn ang="0">
                    <a:pos x="62" y="9"/>
                  </a:cxn>
                  <a:cxn ang="0">
                    <a:pos x="80" y="9"/>
                  </a:cxn>
                  <a:cxn ang="0">
                    <a:pos x="98" y="11"/>
                  </a:cxn>
                  <a:cxn ang="0">
                    <a:pos x="118" y="11"/>
                  </a:cxn>
                  <a:cxn ang="0">
                    <a:pos x="136" y="11"/>
                  </a:cxn>
                  <a:cxn ang="0">
                    <a:pos x="156" y="11"/>
                  </a:cxn>
                  <a:cxn ang="0">
                    <a:pos x="174" y="11"/>
                  </a:cxn>
                  <a:cxn ang="0">
                    <a:pos x="194" y="11"/>
                  </a:cxn>
                  <a:cxn ang="0">
                    <a:pos x="213" y="11"/>
                  </a:cxn>
                  <a:cxn ang="0">
                    <a:pos x="232" y="9"/>
                  </a:cxn>
                  <a:cxn ang="0">
                    <a:pos x="251" y="9"/>
                  </a:cxn>
                  <a:cxn ang="0">
                    <a:pos x="270" y="8"/>
                  </a:cxn>
                  <a:cxn ang="0">
                    <a:pos x="288" y="7"/>
                  </a:cxn>
                  <a:cxn ang="0">
                    <a:pos x="305" y="6"/>
                  </a:cxn>
                  <a:cxn ang="0">
                    <a:pos x="310" y="4"/>
                  </a:cxn>
                  <a:cxn ang="0">
                    <a:pos x="315" y="3"/>
                  </a:cxn>
                  <a:cxn ang="0">
                    <a:pos x="319" y="0"/>
                  </a:cxn>
                  <a:cxn ang="0">
                    <a:pos x="325" y="0"/>
                  </a:cxn>
                  <a:cxn ang="0">
                    <a:pos x="330" y="0"/>
                  </a:cxn>
                  <a:cxn ang="0">
                    <a:pos x="334" y="0"/>
                  </a:cxn>
                  <a:cxn ang="0">
                    <a:pos x="339" y="3"/>
                  </a:cxn>
                  <a:cxn ang="0">
                    <a:pos x="343" y="6"/>
                  </a:cxn>
                  <a:cxn ang="0">
                    <a:pos x="350" y="13"/>
                  </a:cxn>
                  <a:cxn ang="0">
                    <a:pos x="355" y="20"/>
                  </a:cxn>
                  <a:cxn ang="0">
                    <a:pos x="354" y="27"/>
                  </a:cxn>
                  <a:cxn ang="0">
                    <a:pos x="346" y="35"/>
                  </a:cxn>
                </a:cxnLst>
                <a:rect l="0" t="0" r="r" b="b"/>
                <a:pathLst>
                  <a:path w="355" h="35">
                    <a:moveTo>
                      <a:pt x="346" y="35"/>
                    </a:moveTo>
                    <a:lnTo>
                      <a:pt x="331" y="31"/>
                    </a:lnTo>
                    <a:lnTo>
                      <a:pt x="316" y="29"/>
                    </a:lnTo>
                    <a:lnTo>
                      <a:pt x="302" y="28"/>
                    </a:lnTo>
                    <a:lnTo>
                      <a:pt x="288" y="27"/>
                    </a:lnTo>
                    <a:lnTo>
                      <a:pt x="273" y="27"/>
                    </a:lnTo>
                    <a:lnTo>
                      <a:pt x="259" y="27"/>
                    </a:lnTo>
                    <a:lnTo>
                      <a:pt x="245" y="27"/>
                    </a:lnTo>
                    <a:lnTo>
                      <a:pt x="232" y="28"/>
                    </a:lnTo>
                    <a:lnTo>
                      <a:pt x="217" y="29"/>
                    </a:lnTo>
                    <a:lnTo>
                      <a:pt x="203" y="30"/>
                    </a:lnTo>
                    <a:lnTo>
                      <a:pt x="189" y="31"/>
                    </a:lnTo>
                    <a:lnTo>
                      <a:pt x="175" y="31"/>
                    </a:lnTo>
                    <a:lnTo>
                      <a:pt x="161" y="32"/>
                    </a:lnTo>
                    <a:lnTo>
                      <a:pt x="146" y="32"/>
                    </a:lnTo>
                    <a:lnTo>
                      <a:pt x="133" y="31"/>
                    </a:lnTo>
                    <a:lnTo>
                      <a:pt x="118" y="30"/>
                    </a:lnTo>
                    <a:lnTo>
                      <a:pt x="10" y="35"/>
                    </a:lnTo>
                    <a:lnTo>
                      <a:pt x="7" y="34"/>
                    </a:lnTo>
                    <a:lnTo>
                      <a:pt x="5" y="31"/>
                    </a:lnTo>
                    <a:lnTo>
                      <a:pt x="2" y="28"/>
                    </a:lnTo>
                    <a:lnTo>
                      <a:pt x="0" y="26"/>
                    </a:lnTo>
                    <a:lnTo>
                      <a:pt x="1" y="21"/>
                    </a:lnTo>
                    <a:lnTo>
                      <a:pt x="2" y="15"/>
                    </a:lnTo>
                    <a:lnTo>
                      <a:pt x="6" y="11"/>
                    </a:lnTo>
                    <a:lnTo>
                      <a:pt x="10" y="6"/>
                    </a:lnTo>
                    <a:lnTo>
                      <a:pt x="27" y="7"/>
                    </a:lnTo>
                    <a:lnTo>
                      <a:pt x="44" y="8"/>
                    </a:lnTo>
                    <a:lnTo>
                      <a:pt x="62" y="9"/>
                    </a:lnTo>
                    <a:lnTo>
                      <a:pt x="80" y="9"/>
                    </a:lnTo>
                    <a:lnTo>
                      <a:pt x="98" y="11"/>
                    </a:lnTo>
                    <a:lnTo>
                      <a:pt x="118" y="11"/>
                    </a:lnTo>
                    <a:lnTo>
                      <a:pt x="136" y="11"/>
                    </a:lnTo>
                    <a:lnTo>
                      <a:pt x="156" y="11"/>
                    </a:lnTo>
                    <a:lnTo>
                      <a:pt x="174" y="11"/>
                    </a:lnTo>
                    <a:lnTo>
                      <a:pt x="194" y="11"/>
                    </a:lnTo>
                    <a:lnTo>
                      <a:pt x="213" y="11"/>
                    </a:lnTo>
                    <a:lnTo>
                      <a:pt x="232" y="9"/>
                    </a:lnTo>
                    <a:lnTo>
                      <a:pt x="251" y="9"/>
                    </a:lnTo>
                    <a:lnTo>
                      <a:pt x="270" y="8"/>
                    </a:lnTo>
                    <a:lnTo>
                      <a:pt x="288" y="7"/>
                    </a:lnTo>
                    <a:lnTo>
                      <a:pt x="305" y="6"/>
                    </a:lnTo>
                    <a:lnTo>
                      <a:pt x="310" y="4"/>
                    </a:lnTo>
                    <a:lnTo>
                      <a:pt x="315" y="3"/>
                    </a:lnTo>
                    <a:lnTo>
                      <a:pt x="319" y="0"/>
                    </a:lnTo>
                    <a:lnTo>
                      <a:pt x="325" y="0"/>
                    </a:lnTo>
                    <a:lnTo>
                      <a:pt x="330" y="0"/>
                    </a:lnTo>
                    <a:lnTo>
                      <a:pt x="334" y="0"/>
                    </a:lnTo>
                    <a:lnTo>
                      <a:pt x="339" y="3"/>
                    </a:lnTo>
                    <a:lnTo>
                      <a:pt x="343" y="6"/>
                    </a:lnTo>
                    <a:lnTo>
                      <a:pt x="350" y="13"/>
                    </a:lnTo>
                    <a:lnTo>
                      <a:pt x="355" y="20"/>
                    </a:lnTo>
                    <a:lnTo>
                      <a:pt x="354" y="27"/>
                    </a:lnTo>
                    <a:lnTo>
                      <a:pt x="346" y="35"/>
                    </a:lnTo>
                    <a:close/>
                  </a:path>
                </a:pathLst>
              </a:custGeom>
              <a:solidFill>
                <a:srgbClr val="000000"/>
              </a:solidFill>
              <a:ln w="9525">
                <a:noFill/>
                <a:round/>
                <a:headEnd/>
                <a:tailEnd/>
              </a:ln>
            </p:spPr>
            <p:txBody>
              <a:bodyPr/>
              <a:lstStyle/>
              <a:p>
                <a:endParaRPr lang="en-US" dirty="0"/>
              </a:p>
            </p:txBody>
          </p:sp>
          <p:sp>
            <p:nvSpPr>
              <p:cNvPr id="17459" name="Freeform 51"/>
              <p:cNvSpPr>
                <a:spLocks/>
              </p:cNvSpPr>
              <p:nvPr/>
            </p:nvSpPr>
            <p:spPr bwMode="auto">
              <a:xfrm>
                <a:off x="3557" y="2779"/>
                <a:ext cx="138" cy="87"/>
              </a:xfrm>
              <a:custGeom>
                <a:avLst/>
                <a:gdLst/>
                <a:ahLst/>
                <a:cxnLst>
                  <a:cxn ang="0">
                    <a:pos x="265" y="122"/>
                  </a:cxn>
                  <a:cxn ang="0">
                    <a:pos x="246" y="131"/>
                  </a:cxn>
                  <a:cxn ang="0">
                    <a:pos x="247" y="136"/>
                  </a:cxn>
                  <a:cxn ang="0">
                    <a:pos x="249" y="142"/>
                  </a:cxn>
                  <a:cxn ang="0">
                    <a:pos x="250" y="146"/>
                  </a:cxn>
                  <a:cxn ang="0">
                    <a:pos x="248" y="152"/>
                  </a:cxn>
                  <a:cxn ang="0">
                    <a:pos x="235" y="154"/>
                  </a:cxn>
                  <a:cxn ang="0">
                    <a:pos x="223" y="157"/>
                  </a:cxn>
                  <a:cxn ang="0">
                    <a:pos x="210" y="158"/>
                  </a:cxn>
                  <a:cxn ang="0">
                    <a:pos x="199" y="159"/>
                  </a:cxn>
                  <a:cxn ang="0">
                    <a:pos x="186" y="160"/>
                  </a:cxn>
                  <a:cxn ang="0">
                    <a:pos x="173" y="160"/>
                  </a:cxn>
                  <a:cxn ang="0">
                    <a:pos x="161" y="161"/>
                  </a:cxn>
                  <a:cxn ang="0">
                    <a:pos x="148" y="161"/>
                  </a:cxn>
                  <a:cxn ang="0">
                    <a:pos x="136" y="161"/>
                  </a:cxn>
                  <a:cxn ang="0">
                    <a:pos x="124" y="162"/>
                  </a:cxn>
                  <a:cxn ang="0">
                    <a:pos x="111" y="163"/>
                  </a:cxn>
                  <a:cxn ang="0">
                    <a:pos x="98" y="165"/>
                  </a:cxn>
                  <a:cxn ang="0">
                    <a:pos x="86" y="166"/>
                  </a:cxn>
                  <a:cxn ang="0">
                    <a:pos x="73" y="168"/>
                  </a:cxn>
                  <a:cxn ang="0">
                    <a:pos x="60" y="170"/>
                  </a:cxn>
                  <a:cxn ang="0">
                    <a:pos x="48" y="174"/>
                  </a:cxn>
                  <a:cxn ang="0">
                    <a:pos x="38" y="172"/>
                  </a:cxn>
                  <a:cxn ang="0">
                    <a:pos x="32" y="167"/>
                  </a:cxn>
                  <a:cxn ang="0">
                    <a:pos x="25" y="161"/>
                  </a:cxn>
                  <a:cxn ang="0">
                    <a:pos x="20" y="154"/>
                  </a:cxn>
                  <a:cxn ang="0">
                    <a:pos x="15" y="146"/>
                  </a:cxn>
                  <a:cxn ang="0">
                    <a:pos x="11" y="138"/>
                  </a:cxn>
                  <a:cxn ang="0">
                    <a:pos x="7" y="129"/>
                  </a:cxn>
                  <a:cxn ang="0">
                    <a:pos x="3" y="120"/>
                  </a:cxn>
                  <a:cxn ang="0">
                    <a:pos x="0" y="107"/>
                  </a:cxn>
                  <a:cxn ang="0">
                    <a:pos x="0" y="94"/>
                  </a:cxn>
                  <a:cxn ang="0">
                    <a:pos x="3" y="83"/>
                  </a:cxn>
                  <a:cxn ang="0">
                    <a:pos x="7" y="73"/>
                  </a:cxn>
                  <a:cxn ang="0">
                    <a:pos x="12" y="62"/>
                  </a:cxn>
                  <a:cxn ang="0">
                    <a:pos x="18" y="51"/>
                  </a:cxn>
                  <a:cxn ang="0">
                    <a:pos x="24" y="40"/>
                  </a:cxn>
                  <a:cxn ang="0">
                    <a:pos x="28" y="29"/>
                  </a:cxn>
                  <a:cxn ang="0">
                    <a:pos x="41" y="24"/>
                  </a:cxn>
                  <a:cxn ang="0">
                    <a:pos x="55" y="20"/>
                  </a:cxn>
                  <a:cxn ang="0">
                    <a:pos x="70" y="16"/>
                  </a:cxn>
                  <a:cxn ang="0">
                    <a:pos x="83" y="13"/>
                  </a:cxn>
                  <a:cxn ang="0">
                    <a:pos x="98" y="10"/>
                  </a:cxn>
                  <a:cxn ang="0">
                    <a:pos x="113" y="8"/>
                  </a:cxn>
                  <a:cxn ang="0">
                    <a:pos x="128" y="6"/>
                  </a:cxn>
                  <a:cxn ang="0">
                    <a:pos x="143" y="5"/>
                  </a:cxn>
                  <a:cxn ang="0">
                    <a:pos x="159" y="3"/>
                  </a:cxn>
                  <a:cxn ang="0">
                    <a:pos x="174" y="2"/>
                  </a:cxn>
                  <a:cxn ang="0">
                    <a:pos x="189" y="2"/>
                  </a:cxn>
                  <a:cxn ang="0">
                    <a:pos x="206" y="1"/>
                  </a:cxn>
                  <a:cxn ang="0">
                    <a:pos x="221" y="1"/>
                  </a:cxn>
                  <a:cxn ang="0">
                    <a:pos x="235" y="1"/>
                  </a:cxn>
                  <a:cxn ang="0">
                    <a:pos x="249" y="0"/>
                  </a:cxn>
                  <a:cxn ang="0">
                    <a:pos x="264" y="0"/>
                  </a:cxn>
                  <a:cxn ang="0">
                    <a:pos x="271" y="6"/>
                  </a:cxn>
                  <a:cxn ang="0">
                    <a:pos x="273" y="14"/>
                  </a:cxn>
                  <a:cxn ang="0">
                    <a:pos x="273" y="22"/>
                  </a:cxn>
                  <a:cxn ang="0">
                    <a:pos x="276" y="29"/>
                  </a:cxn>
                  <a:cxn ang="0">
                    <a:pos x="271" y="54"/>
                  </a:cxn>
                  <a:cxn ang="0">
                    <a:pos x="268" y="76"/>
                  </a:cxn>
                  <a:cxn ang="0">
                    <a:pos x="265" y="98"/>
                  </a:cxn>
                  <a:cxn ang="0">
                    <a:pos x="265" y="122"/>
                  </a:cxn>
                </a:cxnLst>
                <a:rect l="0" t="0" r="r" b="b"/>
                <a:pathLst>
                  <a:path w="276" h="174">
                    <a:moveTo>
                      <a:pt x="265" y="122"/>
                    </a:moveTo>
                    <a:lnTo>
                      <a:pt x="246" y="131"/>
                    </a:lnTo>
                    <a:lnTo>
                      <a:pt x="247" y="136"/>
                    </a:lnTo>
                    <a:lnTo>
                      <a:pt x="249" y="142"/>
                    </a:lnTo>
                    <a:lnTo>
                      <a:pt x="250" y="146"/>
                    </a:lnTo>
                    <a:lnTo>
                      <a:pt x="248" y="152"/>
                    </a:lnTo>
                    <a:lnTo>
                      <a:pt x="235" y="154"/>
                    </a:lnTo>
                    <a:lnTo>
                      <a:pt x="223" y="157"/>
                    </a:lnTo>
                    <a:lnTo>
                      <a:pt x="210" y="158"/>
                    </a:lnTo>
                    <a:lnTo>
                      <a:pt x="199" y="159"/>
                    </a:lnTo>
                    <a:lnTo>
                      <a:pt x="186" y="160"/>
                    </a:lnTo>
                    <a:lnTo>
                      <a:pt x="173" y="160"/>
                    </a:lnTo>
                    <a:lnTo>
                      <a:pt x="161" y="161"/>
                    </a:lnTo>
                    <a:lnTo>
                      <a:pt x="148" y="161"/>
                    </a:lnTo>
                    <a:lnTo>
                      <a:pt x="136" y="161"/>
                    </a:lnTo>
                    <a:lnTo>
                      <a:pt x="124" y="162"/>
                    </a:lnTo>
                    <a:lnTo>
                      <a:pt x="111" y="163"/>
                    </a:lnTo>
                    <a:lnTo>
                      <a:pt x="98" y="165"/>
                    </a:lnTo>
                    <a:lnTo>
                      <a:pt x="86" y="166"/>
                    </a:lnTo>
                    <a:lnTo>
                      <a:pt x="73" y="168"/>
                    </a:lnTo>
                    <a:lnTo>
                      <a:pt x="60" y="170"/>
                    </a:lnTo>
                    <a:lnTo>
                      <a:pt x="48" y="174"/>
                    </a:lnTo>
                    <a:lnTo>
                      <a:pt x="38" y="172"/>
                    </a:lnTo>
                    <a:lnTo>
                      <a:pt x="32" y="167"/>
                    </a:lnTo>
                    <a:lnTo>
                      <a:pt x="25" y="161"/>
                    </a:lnTo>
                    <a:lnTo>
                      <a:pt x="20" y="154"/>
                    </a:lnTo>
                    <a:lnTo>
                      <a:pt x="15" y="146"/>
                    </a:lnTo>
                    <a:lnTo>
                      <a:pt x="11" y="138"/>
                    </a:lnTo>
                    <a:lnTo>
                      <a:pt x="7" y="129"/>
                    </a:lnTo>
                    <a:lnTo>
                      <a:pt x="3" y="120"/>
                    </a:lnTo>
                    <a:lnTo>
                      <a:pt x="0" y="107"/>
                    </a:lnTo>
                    <a:lnTo>
                      <a:pt x="0" y="94"/>
                    </a:lnTo>
                    <a:lnTo>
                      <a:pt x="3" y="83"/>
                    </a:lnTo>
                    <a:lnTo>
                      <a:pt x="7" y="73"/>
                    </a:lnTo>
                    <a:lnTo>
                      <a:pt x="12" y="62"/>
                    </a:lnTo>
                    <a:lnTo>
                      <a:pt x="18" y="51"/>
                    </a:lnTo>
                    <a:lnTo>
                      <a:pt x="24" y="40"/>
                    </a:lnTo>
                    <a:lnTo>
                      <a:pt x="28" y="29"/>
                    </a:lnTo>
                    <a:lnTo>
                      <a:pt x="41" y="24"/>
                    </a:lnTo>
                    <a:lnTo>
                      <a:pt x="55" y="20"/>
                    </a:lnTo>
                    <a:lnTo>
                      <a:pt x="70" y="16"/>
                    </a:lnTo>
                    <a:lnTo>
                      <a:pt x="83" y="13"/>
                    </a:lnTo>
                    <a:lnTo>
                      <a:pt x="98" y="10"/>
                    </a:lnTo>
                    <a:lnTo>
                      <a:pt x="113" y="8"/>
                    </a:lnTo>
                    <a:lnTo>
                      <a:pt x="128" y="6"/>
                    </a:lnTo>
                    <a:lnTo>
                      <a:pt x="143" y="5"/>
                    </a:lnTo>
                    <a:lnTo>
                      <a:pt x="159" y="3"/>
                    </a:lnTo>
                    <a:lnTo>
                      <a:pt x="174" y="2"/>
                    </a:lnTo>
                    <a:lnTo>
                      <a:pt x="189" y="2"/>
                    </a:lnTo>
                    <a:lnTo>
                      <a:pt x="206" y="1"/>
                    </a:lnTo>
                    <a:lnTo>
                      <a:pt x="221" y="1"/>
                    </a:lnTo>
                    <a:lnTo>
                      <a:pt x="235" y="1"/>
                    </a:lnTo>
                    <a:lnTo>
                      <a:pt x="249" y="0"/>
                    </a:lnTo>
                    <a:lnTo>
                      <a:pt x="264" y="0"/>
                    </a:lnTo>
                    <a:lnTo>
                      <a:pt x="271" y="6"/>
                    </a:lnTo>
                    <a:lnTo>
                      <a:pt x="273" y="14"/>
                    </a:lnTo>
                    <a:lnTo>
                      <a:pt x="273" y="22"/>
                    </a:lnTo>
                    <a:lnTo>
                      <a:pt x="276" y="29"/>
                    </a:lnTo>
                    <a:lnTo>
                      <a:pt x="271" y="54"/>
                    </a:lnTo>
                    <a:lnTo>
                      <a:pt x="268" y="76"/>
                    </a:lnTo>
                    <a:lnTo>
                      <a:pt x="265" y="98"/>
                    </a:lnTo>
                    <a:lnTo>
                      <a:pt x="265" y="122"/>
                    </a:lnTo>
                    <a:close/>
                  </a:path>
                </a:pathLst>
              </a:custGeom>
              <a:solidFill>
                <a:srgbClr val="000000"/>
              </a:solidFill>
              <a:ln w="9525">
                <a:noFill/>
                <a:round/>
                <a:headEnd/>
                <a:tailEnd/>
              </a:ln>
            </p:spPr>
            <p:txBody>
              <a:bodyPr/>
              <a:lstStyle/>
              <a:p>
                <a:endParaRPr lang="en-US" dirty="0"/>
              </a:p>
            </p:txBody>
          </p:sp>
          <p:sp>
            <p:nvSpPr>
              <p:cNvPr id="17460" name="Freeform 52"/>
              <p:cNvSpPr>
                <a:spLocks/>
              </p:cNvSpPr>
              <p:nvPr/>
            </p:nvSpPr>
            <p:spPr bwMode="auto">
              <a:xfrm>
                <a:off x="3566" y="2787"/>
                <a:ext cx="119" cy="61"/>
              </a:xfrm>
              <a:custGeom>
                <a:avLst/>
                <a:gdLst/>
                <a:ahLst/>
                <a:cxnLst>
                  <a:cxn ang="0">
                    <a:pos x="225" y="92"/>
                  </a:cxn>
                  <a:cxn ang="0">
                    <a:pos x="212" y="95"/>
                  </a:cxn>
                  <a:cxn ang="0">
                    <a:pos x="199" y="96"/>
                  </a:cxn>
                  <a:cxn ang="0">
                    <a:pos x="185" y="98"/>
                  </a:cxn>
                  <a:cxn ang="0">
                    <a:pos x="173" y="99"/>
                  </a:cxn>
                  <a:cxn ang="0">
                    <a:pos x="160" y="101"/>
                  </a:cxn>
                  <a:cxn ang="0">
                    <a:pos x="146" y="103"/>
                  </a:cxn>
                  <a:cxn ang="0">
                    <a:pos x="134" y="105"/>
                  </a:cxn>
                  <a:cxn ang="0">
                    <a:pos x="120" y="106"/>
                  </a:cxn>
                  <a:cxn ang="0">
                    <a:pos x="107" y="108"/>
                  </a:cxn>
                  <a:cxn ang="0">
                    <a:pos x="93" y="109"/>
                  </a:cxn>
                  <a:cxn ang="0">
                    <a:pos x="81" y="112"/>
                  </a:cxn>
                  <a:cxn ang="0">
                    <a:pos x="67" y="114"/>
                  </a:cxn>
                  <a:cxn ang="0">
                    <a:pos x="53" y="115"/>
                  </a:cxn>
                  <a:cxn ang="0">
                    <a:pos x="40" y="118"/>
                  </a:cxn>
                  <a:cxn ang="0">
                    <a:pos x="26" y="120"/>
                  </a:cxn>
                  <a:cxn ang="0">
                    <a:pos x="14" y="122"/>
                  </a:cxn>
                  <a:cxn ang="0">
                    <a:pos x="5" y="107"/>
                  </a:cxn>
                  <a:cxn ang="0">
                    <a:pos x="0" y="89"/>
                  </a:cxn>
                  <a:cxn ang="0">
                    <a:pos x="1" y="70"/>
                  </a:cxn>
                  <a:cxn ang="0">
                    <a:pos x="7" y="54"/>
                  </a:cxn>
                  <a:cxn ang="0">
                    <a:pos x="13" y="46"/>
                  </a:cxn>
                  <a:cxn ang="0">
                    <a:pos x="22" y="40"/>
                  </a:cxn>
                  <a:cxn ang="0">
                    <a:pos x="28" y="33"/>
                  </a:cxn>
                  <a:cxn ang="0">
                    <a:pos x="29" y="24"/>
                  </a:cxn>
                  <a:cxn ang="0">
                    <a:pos x="41" y="21"/>
                  </a:cxn>
                  <a:cxn ang="0">
                    <a:pos x="54" y="19"/>
                  </a:cxn>
                  <a:cxn ang="0">
                    <a:pos x="66" y="15"/>
                  </a:cxn>
                  <a:cxn ang="0">
                    <a:pos x="78" y="13"/>
                  </a:cxn>
                  <a:cxn ang="0">
                    <a:pos x="91" y="10"/>
                  </a:cxn>
                  <a:cxn ang="0">
                    <a:pos x="104" y="8"/>
                  </a:cxn>
                  <a:cxn ang="0">
                    <a:pos x="116" y="6"/>
                  </a:cxn>
                  <a:cxn ang="0">
                    <a:pos x="129" y="4"/>
                  </a:cxn>
                  <a:cxn ang="0">
                    <a:pos x="142" y="2"/>
                  </a:cxn>
                  <a:cxn ang="0">
                    <a:pos x="154" y="1"/>
                  </a:cxn>
                  <a:cxn ang="0">
                    <a:pos x="168" y="0"/>
                  </a:cxn>
                  <a:cxn ang="0">
                    <a:pos x="181" y="0"/>
                  </a:cxn>
                  <a:cxn ang="0">
                    <a:pos x="193" y="0"/>
                  </a:cxn>
                  <a:cxn ang="0">
                    <a:pos x="206" y="1"/>
                  </a:cxn>
                  <a:cxn ang="0">
                    <a:pos x="219" y="2"/>
                  </a:cxn>
                  <a:cxn ang="0">
                    <a:pos x="231" y="5"/>
                  </a:cxn>
                  <a:cxn ang="0">
                    <a:pos x="237" y="25"/>
                  </a:cxn>
                  <a:cxn ang="0">
                    <a:pos x="235" y="48"/>
                  </a:cxn>
                  <a:cxn ang="0">
                    <a:pos x="229" y="71"/>
                  </a:cxn>
                  <a:cxn ang="0">
                    <a:pos x="225" y="92"/>
                  </a:cxn>
                </a:cxnLst>
                <a:rect l="0" t="0" r="r" b="b"/>
                <a:pathLst>
                  <a:path w="237" h="122">
                    <a:moveTo>
                      <a:pt x="225" y="92"/>
                    </a:moveTo>
                    <a:lnTo>
                      <a:pt x="212" y="95"/>
                    </a:lnTo>
                    <a:lnTo>
                      <a:pt x="199" y="96"/>
                    </a:lnTo>
                    <a:lnTo>
                      <a:pt x="185" y="98"/>
                    </a:lnTo>
                    <a:lnTo>
                      <a:pt x="173" y="99"/>
                    </a:lnTo>
                    <a:lnTo>
                      <a:pt x="160" y="101"/>
                    </a:lnTo>
                    <a:lnTo>
                      <a:pt x="146" y="103"/>
                    </a:lnTo>
                    <a:lnTo>
                      <a:pt x="134" y="105"/>
                    </a:lnTo>
                    <a:lnTo>
                      <a:pt x="120" y="106"/>
                    </a:lnTo>
                    <a:lnTo>
                      <a:pt x="107" y="108"/>
                    </a:lnTo>
                    <a:lnTo>
                      <a:pt x="93" y="109"/>
                    </a:lnTo>
                    <a:lnTo>
                      <a:pt x="81" y="112"/>
                    </a:lnTo>
                    <a:lnTo>
                      <a:pt x="67" y="114"/>
                    </a:lnTo>
                    <a:lnTo>
                      <a:pt x="53" y="115"/>
                    </a:lnTo>
                    <a:lnTo>
                      <a:pt x="40" y="118"/>
                    </a:lnTo>
                    <a:lnTo>
                      <a:pt x="26" y="120"/>
                    </a:lnTo>
                    <a:lnTo>
                      <a:pt x="14" y="122"/>
                    </a:lnTo>
                    <a:lnTo>
                      <a:pt x="5" y="107"/>
                    </a:lnTo>
                    <a:lnTo>
                      <a:pt x="0" y="89"/>
                    </a:lnTo>
                    <a:lnTo>
                      <a:pt x="1" y="70"/>
                    </a:lnTo>
                    <a:lnTo>
                      <a:pt x="7" y="54"/>
                    </a:lnTo>
                    <a:lnTo>
                      <a:pt x="13" y="46"/>
                    </a:lnTo>
                    <a:lnTo>
                      <a:pt x="22" y="40"/>
                    </a:lnTo>
                    <a:lnTo>
                      <a:pt x="28" y="33"/>
                    </a:lnTo>
                    <a:lnTo>
                      <a:pt x="29" y="24"/>
                    </a:lnTo>
                    <a:lnTo>
                      <a:pt x="41" y="21"/>
                    </a:lnTo>
                    <a:lnTo>
                      <a:pt x="54" y="19"/>
                    </a:lnTo>
                    <a:lnTo>
                      <a:pt x="66" y="15"/>
                    </a:lnTo>
                    <a:lnTo>
                      <a:pt x="78" y="13"/>
                    </a:lnTo>
                    <a:lnTo>
                      <a:pt x="91" y="10"/>
                    </a:lnTo>
                    <a:lnTo>
                      <a:pt x="104" y="8"/>
                    </a:lnTo>
                    <a:lnTo>
                      <a:pt x="116" y="6"/>
                    </a:lnTo>
                    <a:lnTo>
                      <a:pt x="129" y="4"/>
                    </a:lnTo>
                    <a:lnTo>
                      <a:pt x="142" y="2"/>
                    </a:lnTo>
                    <a:lnTo>
                      <a:pt x="154" y="1"/>
                    </a:lnTo>
                    <a:lnTo>
                      <a:pt x="168" y="0"/>
                    </a:lnTo>
                    <a:lnTo>
                      <a:pt x="181" y="0"/>
                    </a:lnTo>
                    <a:lnTo>
                      <a:pt x="193" y="0"/>
                    </a:lnTo>
                    <a:lnTo>
                      <a:pt x="206" y="1"/>
                    </a:lnTo>
                    <a:lnTo>
                      <a:pt x="219" y="2"/>
                    </a:lnTo>
                    <a:lnTo>
                      <a:pt x="231" y="5"/>
                    </a:lnTo>
                    <a:lnTo>
                      <a:pt x="237" y="25"/>
                    </a:lnTo>
                    <a:lnTo>
                      <a:pt x="235" y="48"/>
                    </a:lnTo>
                    <a:lnTo>
                      <a:pt x="229" y="71"/>
                    </a:lnTo>
                    <a:lnTo>
                      <a:pt x="225" y="92"/>
                    </a:lnTo>
                    <a:close/>
                  </a:path>
                </a:pathLst>
              </a:custGeom>
              <a:solidFill>
                <a:srgbClr val="FFFFBF"/>
              </a:solidFill>
              <a:ln w="9525">
                <a:noFill/>
                <a:round/>
                <a:headEnd/>
                <a:tailEnd/>
              </a:ln>
            </p:spPr>
            <p:txBody>
              <a:bodyPr/>
              <a:lstStyle/>
              <a:p>
                <a:endParaRPr lang="en-US" dirty="0"/>
              </a:p>
            </p:txBody>
          </p:sp>
          <p:sp>
            <p:nvSpPr>
              <p:cNvPr id="17461" name="Freeform 53"/>
              <p:cNvSpPr>
                <a:spLocks/>
              </p:cNvSpPr>
              <p:nvPr/>
            </p:nvSpPr>
            <p:spPr bwMode="auto">
              <a:xfrm>
                <a:off x="3634" y="2944"/>
                <a:ext cx="47" cy="32"/>
              </a:xfrm>
              <a:custGeom>
                <a:avLst/>
                <a:gdLst/>
                <a:ahLst/>
                <a:cxnLst>
                  <a:cxn ang="0">
                    <a:pos x="70" y="63"/>
                  </a:cxn>
                  <a:cxn ang="0">
                    <a:pos x="61" y="64"/>
                  </a:cxn>
                  <a:cxn ang="0">
                    <a:pos x="50" y="65"/>
                  </a:cxn>
                  <a:cxn ang="0">
                    <a:pos x="41" y="65"/>
                  </a:cxn>
                  <a:cxn ang="0">
                    <a:pos x="32" y="65"/>
                  </a:cxn>
                  <a:cxn ang="0">
                    <a:pos x="22" y="64"/>
                  </a:cxn>
                  <a:cxn ang="0">
                    <a:pos x="14" y="60"/>
                  </a:cxn>
                  <a:cxn ang="0">
                    <a:pos x="5" y="55"/>
                  </a:cxn>
                  <a:cxn ang="0">
                    <a:pos x="0" y="47"/>
                  </a:cxn>
                  <a:cxn ang="0">
                    <a:pos x="4" y="36"/>
                  </a:cxn>
                  <a:cxn ang="0">
                    <a:pos x="11" y="27"/>
                  </a:cxn>
                  <a:cxn ang="0">
                    <a:pos x="19" y="20"/>
                  </a:cxn>
                  <a:cxn ang="0">
                    <a:pos x="28" y="14"/>
                  </a:cxn>
                  <a:cxn ang="0">
                    <a:pos x="39" y="10"/>
                  </a:cxn>
                  <a:cxn ang="0">
                    <a:pos x="49" y="6"/>
                  </a:cxn>
                  <a:cxn ang="0">
                    <a:pos x="60" y="4"/>
                  </a:cxn>
                  <a:cxn ang="0">
                    <a:pos x="70" y="0"/>
                  </a:cxn>
                  <a:cxn ang="0">
                    <a:pos x="77" y="3"/>
                  </a:cxn>
                  <a:cxn ang="0">
                    <a:pos x="83" y="7"/>
                  </a:cxn>
                  <a:cxn ang="0">
                    <a:pos x="87" y="13"/>
                  </a:cxn>
                  <a:cxn ang="0">
                    <a:pos x="94" y="18"/>
                  </a:cxn>
                  <a:cxn ang="0">
                    <a:pos x="92" y="30"/>
                  </a:cxn>
                  <a:cxn ang="0">
                    <a:pos x="86" y="43"/>
                  </a:cxn>
                  <a:cxn ang="0">
                    <a:pos x="77" y="53"/>
                  </a:cxn>
                  <a:cxn ang="0">
                    <a:pos x="70" y="63"/>
                  </a:cxn>
                </a:cxnLst>
                <a:rect l="0" t="0" r="r" b="b"/>
                <a:pathLst>
                  <a:path w="94" h="65">
                    <a:moveTo>
                      <a:pt x="70" y="63"/>
                    </a:moveTo>
                    <a:lnTo>
                      <a:pt x="61" y="64"/>
                    </a:lnTo>
                    <a:lnTo>
                      <a:pt x="50" y="65"/>
                    </a:lnTo>
                    <a:lnTo>
                      <a:pt x="41" y="65"/>
                    </a:lnTo>
                    <a:lnTo>
                      <a:pt x="32" y="65"/>
                    </a:lnTo>
                    <a:lnTo>
                      <a:pt x="22" y="64"/>
                    </a:lnTo>
                    <a:lnTo>
                      <a:pt x="14" y="60"/>
                    </a:lnTo>
                    <a:lnTo>
                      <a:pt x="5" y="55"/>
                    </a:lnTo>
                    <a:lnTo>
                      <a:pt x="0" y="47"/>
                    </a:lnTo>
                    <a:lnTo>
                      <a:pt x="4" y="36"/>
                    </a:lnTo>
                    <a:lnTo>
                      <a:pt x="11" y="27"/>
                    </a:lnTo>
                    <a:lnTo>
                      <a:pt x="19" y="20"/>
                    </a:lnTo>
                    <a:lnTo>
                      <a:pt x="28" y="14"/>
                    </a:lnTo>
                    <a:lnTo>
                      <a:pt x="39" y="10"/>
                    </a:lnTo>
                    <a:lnTo>
                      <a:pt x="49" y="6"/>
                    </a:lnTo>
                    <a:lnTo>
                      <a:pt x="60" y="4"/>
                    </a:lnTo>
                    <a:lnTo>
                      <a:pt x="70" y="0"/>
                    </a:lnTo>
                    <a:lnTo>
                      <a:pt x="77" y="3"/>
                    </a:lnTo>
                    <a:lnTo>
                      <a:pt x="83" y="7"/>
                    </a:lnTo>
                    <a:lnTo>
                      <a:pt x="87" y="13"/>
                    </a:lnTo>
                    <a:lnTo>
                      <a:pt x="94" y="18"/>
                    </a:lnTo>
                    <a:lnTo>
                      <a:pt x="92" y="30"/>
                    </a:lnTo>
                    <a:lnTo>
                      <a:pt x="86" y="43"/>
                    </a:lnTo>
                    <a:lnTo>
                      <a:pt x="77" y="53"/>
                    </a:lnTo>
                    <a:lnTo>
                      <a:pt x="70" y="63"/>
                    </a:lnTo>
                    <a:close/>
                  </a:path>
                </a:pathLst>
              </a:custGeom>
              <a:solidFill>
                <a:srgbClr val="000000"/>
              </a:solidFill>
              <a:ln w="9525">
                <a:noFill/>
                <a:round/>
                <a:headEnd/>
                <a:tailEnd/>
              </a:ln>
            </p:spPr>
            <p:txBody>
              <a:bodyPr/>
              <a:lstStyle/>
              <a:p>
                <a:endParaRPr lang="en-US" dirty="0"/>
              </a:p>
            </p:txBody>
          </p:sp>
          <p:sp>
            <p:nvSpPr>
              <p:cNvPr id="17462" name="Freeform 54"/>
              <p:cNvSpPr>
                <a:spLocks/>
              </p:cNvSpPr>
              <p:nvPr/>
            </p:nvSpPr>
            <p:spPr bwMode="auto">
              <a:xfrm>
                <a:off x="3285" y="3134"/>
                <a:ext cx="390" cy="22"/>
              </a:xfrm>
              <a:custGeom>
                <a:avLst/>
                <a:gdLst/>
                <a:ahLst/>
                <a:cxnLst>
                  <a:cxn ang="0">
                    <a:pos x="759" y="22"/>
                  </a:cxn>
                  <a:cxn ang="0">
                    <a:pos x="674" y="14"/>
                  </a:cxn>
                  <a:cxn ang="0">
                    <a:pos x="587" y="12"/>
                  </a:cxn>
                  <a:cxn ang="0">
                    <a:pos x="501" y="12"/>
                  </a:cxn>
                  <a:cxn ang="0">
                    <a:pos x="416" y="15"/>
                  </a:cxn>
                  <a:cxn ang="0">
                    <a:pos x="329" y="20"/>
                  </a:cxn>
                  <a:cxn ang="0">
                    <a:pos x="245" y="27"/>
                  </a:cxn>
                  <a:cxn ang="0">
                    <a:pos x="161" y="35"/>
                  </a:cxn>
                  <a:cxn ang="0">
                    <a:pos x="79" y="43"/>
                  </a:cxn>
                  <a:cxn ang="0">
                    <a:pos x="65" y="44"/>
                  </a:cxn>
                  <a:cxn ang="0">
                    <a:pos x="47" y="43"/>
                  </a:cxn>
                  <a:cxn ang="0">
                    <a:pos x="34" y="42"/>
                  </a:cxn>
                  <a:cxn ang="0">
                    <a:pos x="19" y="43"/>
                  </a:cxn>
                  <a:cxn ang="0">
                    <a:pos x="8" y="41"/>
                  </a:cxn>
                  <a:cxn ang="0">
                    <a:pos x="1" y="29"/>
                  </a:cxn>
                  <a:cxn ang="0">
                    <a:pos x="1" y="20"/>
                  </a:cxn>
                  <a:cxn ang="0">
                    <a:pos x="7" y="13"/>
                  </a:cxn>
                  <a:cxn ang="0">
                    <a:pos x="16" y="19"/>
                  </a:cxn>
                  <a:cxn ang="0">
                    <a:pos x="20" y="26"/>
                  </a:cxn>
                  <a:cxn ang="0">
                    <a:pos x="30" y="29"/>
                  </a:cxn>
                  <a:cxn ang="0">
                    <a:pos x="41" y="30"/>
                  </a:cxn>
                  <a:cxn ang="0">
                    <a:pos x="53" y="27"/>
                  </a:cxn>
                  <a:cxn ang="0">
                    <a:pos x="132" y="21"/>
                  </a:cxn>
                  <a:cxn ang="0">
                    <a:pos x="216" y="15"/>
                  </a:cxn>
                  <a:cxn ang="0">
                    <a:pos x="302" y="10"/>
                  </a:cxn>
                  <a:cxn ang="0">
                    <a:pos x="388" y="4"/>
                  </a:cxn>
                  <a:cxn ang="0">
                    <a:pos x="476" y="0"/>
                  </a:cxn>
                  <a:cxn ang="0">
                    <a:pos x="561" y="0"/>
                  </a:cxn>
                  <a:cxn ang="0">
                    <a:pos x="645" y="4"/>
                  </a:cxn>
                  <a:cxn ang="0">
                    <a:pos x="725" y="11"/>
                  </a:cxn>
                  <a:cxn ang="0">
                    <a:pos x="739" y="12"/>
                  </a:cxn>
                  <a:cxn ang="0">
                    <a:pos x="753" y="10"/>
                  </a:cxn>
                  <a:cxn ang="0">
                    <a:pos x="767" y="10"/>
                  </a:cxn>
                  <a:cxn ang="0">
                    <a:pos x="778" y="18"/>
                  </a:cxn>
                  <a:cxn ang="0">
                    <a:pos x="774" y="28"/>
                  </a:cxn>
                  <a:cxn ang="0">
                    <a:pos x="764" y="32"/>
                  </a:cxn>
                </a:cxnLst>
                <a:rect l="0" t="0" r="r" b="b"/>
                <a:pathLst>
                  <a:path w="778" h="44">
                    <a:moveTo>
                      <a:pt x="764" y="32"/>
                    </a:moveTo>
                    <a:lnTo>
                      <a:pt x="759" y="22"/>
                    </a:lnTo>
                    <a:lnTo>
                      <a:pt x="716" y="18"/>
                    </a:lnTo>
                    <a:lnTo>
                      <a:pt x="674" y="14"/>
                    </a:lnTo>
                    <a:lnTo>
                      <a:pt x="631" y="13"/>
                    </a:lnTo>
                    <a:lnTo>
                      <a:pt x="587" y="12"/>
                    </a:lnTo>
                    <a:lnTo>
                      <a:pt x="545" y="11"/>
                    </a:lnTo>
                    <a:lnTo>
                      <a:pt x="501" y="12"/>
                    </a:lnTo>
                    <a:lnTo>
                      <a:pt x="458" y="13"/>
                    </a:lnTo>
                    <a:lnTo>
                      <a:pt x="416" y="15"/>
                    </a:lnTo>
                    <a:lnTo>
                      <a:pt x="372" y="18"/>
                    </a:lnTo>
                    <a:lnTo>
                      <a:pt x="329" y="20"/>
                    </a:lnTo>
                    <a:lnTo>
                      <a:pt x="287" y="23"/>
                    </a:lnTo>
                    <a:lnTo>
                      <a:pt x="245" y="27"/>
                    </a:lnTo>
                    <a:lnTo>
                      <a:pt x="202" y="32"/>
                    </a:lnTo>
                    <a:lnTo>
                      <a:pt x="161" y="35"/>
                    </a:lnTo>
                    <a:lnTo>
                      <a:pt x="120" y="40"/>
                    </a:lnTo>
                    <a:lnTo>
                      <a:pt x="79" y="43"/>
                    </a:lnTo>
                    <a:lnTo>
                      <a:pt x="72" y="44"/>
                    </a:lnTo>
                    <a:lnTo>
                      <a:pt x="65" y="44"/>
                    </a:lnTo>
                    <a:lnTo>
                      <a:pt x="56" y="44"/>
                    </a:lnTo>
                    <a:lnTo>
                      <a:pt x="47" y="43"/>
                    </a:lnTo>
                    <a:lnTo>
                      <a:pt x="41" y="42"/>
                    </a:lnTo>
                    <a:lnTo>
                      <a:pt x="34" y="42"/>
                    </a:lnTo>
                    <a:lnTo>
                      <a:pt x="26" y="43"/>
                    </a:lnTo>
                    <a:lnTo>
                      <a:pt x="19" y="43"/>
                    </a:lnTo>
                    <a:lnTo>
                      <a:pt x="14" y="43"/>
                    </a:lnTo>
                    <a:lnTo>
                      <a:pt x="8" y="41"/>
                    </a:lnTo>
                    <a:lnTo>
                      <a:pt x="3" y="36"/>
                    </a:lnTo>
                    <a:lnTo>
                      <a:pt x="1" y="29"/>
                    </a:lnTo>
                    <a:lnTo>
                      <a:pt x="0" y="25"/>
                    </a:lnTo>
                    <a:lnTo>
                      <a:pt x="1" y="20"/>
                    </a:lnTo>
                    <a:lnTo>
                      <a:pt x="3" y="17"/>
                    </a:lnTo>
                    <a:lnTo>
                      <a:pt x="7" y="13"/>
                    </a:lnTo>
                    <a:lnTo>
                      <a:pt x="18" y="13"/>
                    </a:lnTo>
                    <a:lnTo>
                      <a:pt x="16" y="19"/>
                    </a:lnTo>
                    <a:lnTo>
                      <a:pt x="17" y="23"/>
                    </a:lnTo>
                    <a:lnTo>
                      <a:pt x="20" y="26"/>
                    </a:lnTo>
                    <a:lnTo>
                      <a:pt x="25" y="28"/>
                    </a:lnTo>
                    <a:lnTo>
                      <a:pt x="30" y="29"/>
                    </a:lnTo>
                    <a:lnTo>
                      <a:pt x="35" y="29"/>
                    </a:lnTo>
                    <a:lnTo>
                      <a:pt x="41" y="30"/>
                    </a:lnTo>
                    <a:lnTo>
                      <a:pt x="46" y="32"/>
                    </a:lnTo>
                    <a:lnTo>
                      <a:pt x="53" y="27"/>
                    </a:lnTo>
                    <a:lnTo>
                      <a:pt x="92" y="25"/>
                    </a:lnTo>
                    <a:lnTo>
                      <a:pt x="132" y="21"/>
                    </a:lnTo>
                    <a:lnTo>
                      <a:pt x="174" y="19"/>
                    </a:lnTo>
                    <a:lnTo>
                      <a:pt x="216" y="15"/>
                    </a:lnTo>
                    <a:lnTo>
                      <a:pt x="259" y="12"/>
                    </a:lnTo>
                    <a:lnTo>
                      <a:pt x="302" y="10"/>
                    </a:lnTo>
                    <a:lnTo>
                      <a:pt x="345" y="6"/>
                    </a:lnTo>
                    <a:lnTo>
                      <a:pt x="388" y="4"/>
                    </a:lnTo>
                    <a:lnTo>
                      <a:pt x="432" y="3"/>
                    </a:lnTo>
                    <a:lnTo>
                      <a:pt x="476" y="0"/>
                    </a:lnTo>
                    <a:lnTo>
                      <a:pt x="518" y="0"/>
                    </a:lnTo>
                    <a:lnTo>
                      <a:pt x="561" y="0"/>
                    </a:lnTo>
                    <a:lnTo>
                      <a:pt x="603" y="2"/>
                    </a:lnTo>
                    <a:lnTo>
                      <a:pt x="645" y="4"/>
                    </a:lnTo>
                    <a:lnTo>
                      <a:pt x="685" y="6"/>
                    </a:lnTo>
                    <a:lnTo>
                      <a:pt x="725" y="11"/>
                    </a:lnTo>
                    <a:lnTo>
                      <a:pt x="732" y="12"/>
                    </a:lnTo>
                    <a:lnTo>
                      <a:pt x="739" y="12"/>
                    </a:lnTo>
                    <a:lnTo>
                      <a:pt x="746" y="11"/>
                    </a:lnTo>
                    <a:lnTo>
                      <a:pt x="753" y="10"/>
                    </a:lnTo>
                    <a:lnTo>
                      <a:pt x="760" y="9"/>
                    </a:lnTo>
                    <a:lnTo>
                      <a:pt x="767" y="10"/>
                    </a:lnTo>
                    <a:lnTo>
                      <a:pt x="773" y="12"/>
                    </a:lnTo>
                    <a:lnTo>
                      <a:pt x="778" y="18"/>
                    </a:lnTo>
                    <a:lnTo>
                      <a:pt x="776" y="22"/>
                    </a:lnTo>
                    <a:lnTo>
                      <a:pt x="774" y="28"/>
                    </a:lnTo>
                    <a:lnTo>
                      <a:pt x="769" y="32"/>
                    </a:lnTo>
                    <a:lnTo>
                      <a:pt x="764" y="32"/>
                    </a:lnTo>
                    <a:close/>
                  </a:path>
                </a:pathLst>
              </a:custGeom>
              <a:solidFill>
                <a:srgbClr val="000000"/>
              </a:solidFill>
              <a:ln w="9525">
                <a:noFill/>
                <a:round/>
                <a:headEnd/>
                <a:tailEnd/>
              </a:ln>
            </p:spPr>
            <p:txBody>
              <a:bodyPr/>
              <a:lstStyle/>
              <a:p>
                <a:endParaRPr lang="en-US" dirty="0"/>
              </a:p>
            </p:txBody>
          </p:sp>
          <p:sp>
            <p:nvSpPr>
              <p:cNvPr id="17463" name="Freeform 55"/>
              <p:cNvSpPr>
                <a:spLocks/>
              </p:cNvSpPr>
              <p:nvPr/>
            </p:nvSpPr>
            <p:spPr bwMode="auto">
              <a:xfrm>
                <a:off x="3644" y="2954"/>
                <a:ext cx="27" cy="14"/>
              </a:xfrm>
              <a:custGeom>
                <a:avLst/>
                <a:gdLst/>
                <a:ahLst/>
                <a:cxnLst>
                  <a:cxn ang="0">
                    <a:pos x="42" y="27"/>
                  </a:cxn>
                  <a:cxn ang="0">
                    <a:pos x="36" y="27"/>
                  </a:cxn>
                  <a:cxn ang="0">
                    <a:pos x="30" y="27"/>
                  </a:cxn>
                  <a:cxn ang="0">
                    <a:pos x="24" y="28"/>
                  </a:cxn>
                  <a:cxn ang="0">
                    <a:pos x="19" y="28"/>
                  </a:cxn>
                  <a:cxn ang="0">
                    <a:pos x="14" y="28"/>
                  </a:cxn>
                  <a:cxn ang="0">
                    <a:pos x="8" y="27"/>
                  </a:cxn>
                  <a:cxn ang="0">
                    <a:pos x="5" y="24"/>
                  </a:cxn>
                  <a:cxn ang="0">
                    <a:pos x="0" y="21"/>
                  </a:cxn>
                  <a:cxn ang="0">
                    <a:pos x="6" y="16"/>
                  </a:cxn>
                  <a:cxn ang="0">
                    <a:pos x="13" y="12"/>
                  </a:cxn>
                  <a:cxn ang="0">
                    <a:pos x="20" y="7"/>
                  </a:cxn>
                  <a:cxn ang="0">
                    <a:pos x="26" y="3"/>
                  </a:cxn>
                  <a:cxn ang="0">
                    <a:pos x="33" y="1"/>
                  </a:cxn>
                  <a:cxn ang="0">
                    <a:pos x="39" y="0"/>
                  </a:cxn>
                  <a:cxn ang="0">
                    <a:pos x="48" y="1"/>
                  </a:cxn>
                  <a:cxn ang="0">
                    <a:pos x="54" y="5"/>
                  </a:cxn>
                  <a:cxn ang="0">
                    <a:pos x="53" y="12"/>
                  </a:cxn>
                  <a:cxn ang="0">
                    <a:pos x="50" y="17"/>
                  </a:cxn>
                  <a:cxn ang="0">
                    <a:pos x="46" y="22"/>
                  </a:cxn>
                  <a:cxn ang="0">
                    <a:pos x="42" y="27"/>
                  </a:cxn>
                </a:cxnLst>
                <a:rect l="0" t="0" r="r" b="b"/>
                <a:pathLst>
                  <a:path w="54" h="28">
                    <a:moveTo>
                      <a:pt x="42" y="27"/>
                    </a:moveTo>
                    <a:lnTo>
                      <a:pt x="36" y="27"/>
                    </a:lnTo>
                    <a:lnTo>
                      <a:pt x="30" y="27"/>
                    </a:lnTo>
                    <a:lnTo>
                      <a:pt x="24" y="28"/>
                    </a:lnTo>
                    <a:lnTo>
                      <a:pt x="19" y="28"/>
                    </a:lnTo>
                    <a:lnTo>
                      <a:pt x="14" y="28"/>
                    </a:lnTo>
                    <a:lnTo>
                      <a:pt x="8" y="27"/>
                    </a:lnTo>
                    <a:lnTo>
                      <a:pt x="5" y="24"/>
                    </a:lnTo>
                    <a:lnTo>
                      <a:pt x="0" y="21"/>
                    </a:lnTo>
                    <a:lnTo>
                      <a:pt x="6" y="16"/>
                    </a:lnTo>
                    <a:lnTo>
                      <a:pt x="13" y="12"/>
                    </a:lnTo>
                    <a:lnTo>
                      <a:pt x="20" y="7"/>
                    </a:lnTo>
                    <a:lnTo>
                      <a:pt x="26" y="3"/>
                    </a:lnTo>
                    <a:lnTo>
                      <a:pt x="33" y="1"/>
                    </a:lnTo>
                    <a:lnTo>
                      <a:pt x="39" y="0"/>
                    </a:lnTo>
                    <a:lnTo>
                      <a:pt x="48" y="1"/>
                    </a:lnTo>
                    <a:lnTo>
                      <a:pt x="54" y="5"/>
                    </a:lnTo>
                    <a:lnTo>
                      <a:pt x="53" y="12"/>
                    </a:lnTo>
                    <a:lnTo>
                      <a:pt x="50" y="17"/>
                    </a:lnTo>
                    <a:lnTo>
                      <a:pt x="46" y="22"/>
                    </a:lnTo>
                    <a:lnTo>
                      <a:pt x="42" y="27"/>
                    </a:lnTo>
                    <a:close/>
                  </a:path>
                </a:pathLst>
              </a:custGeom>
              <a:solidFill>
                <a:srgbClr val="FF7F00"/>
              </a:solidFill>
              <a:ln w="9525">
                <a:noFill/>
                <a:round/>
                <a:headEnd/>
                <a:tailEnd/>
              </a:ln>
            </p:spPr>
            <p:txBody>
              <a:bodyPr/>
              <a:lstStyle/>
              <a:p>
                <a:endParaRPr lang="en-US" dirty="0"/>
              </a:p>
            </p:txBody>
          </p:sp>
          <p:sp>
            <p:nvSpPr>
              <p:cNvPr id="17464" name="Freeform 56"/>
              <p:cNvSpPr>
                <a:spLocks/>
              </p:cNvSpPr>
              <p:nvPr/>
            </p:nvSpPr>
            <p:spPr bwMode="auto">
              <a:xfrm>
                <a:off x="3615" y="2990"/>
                <a:ext cx="39" cy="29"/>
              </a:xfrm>
              <a:custGeom>
                <a:avLst/>
                <a:gdLst/>
                <a:ahLst/>
                <a:cxnLst>
                  <a:cxn ang="0">
                    <a:pos x="48" y="59"/>
                  </a:cxn>
                  <a:cxn ang="0">
                    <a:pos x="41" y="59"/>
                  </a:cxn>
                  <a:cxn ang="0">
                    <a:pos x="33" y="58"/>
                  </a:cxn>
                  <a:cxn ang="0">
                    <a:pos x="26" y="57"/>
                  </a:cxn>
                  <a:cxn ang="0">
                    <a:pos x="20" y="56"/>
                  </a:cxn>
                  <a:cxn ang="0">
                    <a:pos x="13" y="53"/>
                  </a:cxn>
                  <a:cxn ang="0">
                    <a:pos x="9" y="50"/>
                  </a:cxn>
                  <a:cxn ang="0">
                    <a:pos x="3" y="45"/>
                  </a:cxn>
                  <a:cxn ang="0">
                    <a:pos x="0" y="40"/>
                  </a:cxn>
                  <a:cxn ang="0">
                    <a:pos x="1" y="33"/>
                  </a:cxn>
                  <a:cxn ang="0">
                    <a:pos x="4" y="27"/>
                  </a:cxn>
                  <a:cxn ang="0">
                    <a:pos x="9" y="21"/>
                  </a:cxn>
                  <a:cxn ang="0">
                    <a:pos x="15" y="17"/>
                  </a:cxn>
                  <a:cxn ang="0">
                    <a:pos x="20" y="13"/>
                  </a:cxn>
                  <a:cxn ang="0">
                    <a:pos x="27" y="8"/>
                  </a:cxn>
                  <a:cxn ang="0">
                    <a:pos x="34" y="5"/>
                  </a:cxn>
                  <a:cxn ang="0">
                    <a:pos x="40" y="2"/>
                  </a:cxn>
                  <a:cxn ang="0">
                    <a:pos x="46" y="0"/>
                  </a:cxn>
                  <a:cxn ang="0">
                    <a:pos x="52" y="0"/>
                  </a:cxn>
                  <a:cxn ang="0">
                    <a:pos x="57" y="3"/>
                  </a:cxn>
                  <a:cxn ang="0">
                    <a:pos x="62" y="6"/>
                  </a:cxn>
                  <a:cxn ang="0">
                    <a:pos x="66" y="11"/>
                  </a:cxn>
                  <a:cxn ang="0">
                    <a:pos x="71" y="15"/>
                  </a:cxn>
                  <a:cxn ang="0">
                    <a:pos x="75" y="19"/>
                  </a:cxn>
                  <a:cxn ang="0">
                    <a:pos x="78" y="22"/>
                  </a:cxn>
                  <a:cxn ang="0">
                    <a:pos x="75" y="35"/>
                  </a:cxn>
                  <a:cxn ang="0">
                    <a:pos x="69" y="48"/>
                  </a:cxn>
                  <a:cxn ang="0">
                    <a:pos x="61" y="56"/>
                  </a:cxn>
                  <a:cxn ang="0">
                    <a:pos x="48" y="59"/>
                  </a:cxn>
                </a:cxnLst>
                <a:rect l="0" t="0" r="r" b="b"/>
                <a:pathLst>
                  <a:path w="78" h="59">
                    <a:moveTo>
                      <a:pt x="48" y="59"/>
                    </a:moveTo>
                    <a:lnTo>
                      <a:pt x="41" y="59"/>
                    </a:lnTo>
                    <a:lnTo>
                      <a:pt x="33" y="58"/>
                    </a:lnTo>
                    <a:lnTo>
                      <a:pt x="26" y="57"/>
                    </a:lnTo>
                    <a:lnTo>
                      <a:pt x="20" y="56"/>
                    </a:lnTo>
                    <a:lnTo>
                      <a:pt x="13" y="53"/>
                    </a:lnTo>
                    <a:lnTo>
                      <a:pt x="9" y="50"/>
                    </a:lnTo>
                    <a:lnTo>
                      <a:pt x="3" y="45"/>
                    </a:lnTo>
                    <a:lnTo>
                      <a:pt x="0" y="40"/>
                    </a:lnTo>
                    <a:lnTo>
                      <a:pt x="1" y="33"/>
                    </a:lnTo>
                    <a:lnTo>
                      <a:pt x="4" y="27"/>
                    </a:lnTo>
                    <a:lnTo>
                      <a:pt x="9" y="21"/>
                    </a:lnTo>
                    <a:lnTo>
                      <a:pt x="15" y="17"/>
                    </a:lnTo>
                    <a:lnTo>
                      <a:pt x="20" y="13"/>
                    </a:lnTo>
                    <a:lnTo>
                      <a:pt x="27" y="8"/>
                    </a:lnTo>
                    <a:lnTo>
                      <a:pt x="34" y="5"/>
                    </a:lnTo>
                    <a:lnTo>
                      <a:pt x="40" y="2"/>
                    </a:lnTo>
                    <a:lnTo>
                      <a:pt x="46" y="0"/>
                    </a:lnTo>
                    <a:lnTo>
                      <a:pt x="52" y="0"/>
                    </a:lnTo>
                    <a:lnTo>
                      <a:pt x="57" y="3"/>
                    </a:lnTo>
                    <a:lnTo>
                      <a:pt x="62" y="6"/>
                    </a:lnTo>
                    <a:lnTo>
                      <a:pt x="66" y="11"/>
                    </a:lnTo>
                    <a:lnTo>
                      <a:pt x="71" y="15"/>
                    </a:lnTo>
                    <a:lnTo>
                      <a:pt x="75" y="19"/>
                    </a:lnTo>
                    <a:lnTo>
                      <a:pt x="78" y="22"/>
                    </a:lnTo>
                    <a:lnTo>
                      <a:pt x="75" y="35"/>
                    </a:lnTo>
                    <a:lnTo>
                      <a:pt x="69" y="48"/>
                    </a:lnTo>
                    <a:lnTo>
                      <a:pt x="61" y="56"/>
                    </a:lnTo>
                    <a:lnTo>
                      <a:pt x="48" y="59"/>
                    </a:lnTo>
                    <a:close/>
                  </a:path>
                </a:pathLst>
              </a:custGeom>
              <a:solidFill>
                <a:srgbClr val="000000"/>
              </a:solidFill>
              <a:ln w="9525">
                <a:noFill/>
                <a:round/>
                <a:headEnd/>
                <a:tailEnd/>
              </a:ln>
            </p:spPr>
            <p:txBody>
              <a:bodyPr/>
              <a:lstStyle/>
              <a:p>
                <a:endParaRPr lang="en-US" dirty="0"/>
              </a:p>
            </p:txBody>
          </p:sp>
          <p:sp>
            <p:nvSpPr>
              <p:cNvPr id="17465" name="Freeform 57"/>
              <p:cNvSpPr>
                <a:spLocks/>
              </p:cNvSpPr>
              <p:nvPr/>
            </p:nvSpPr>
            <p:spPr bwMode="auto">
              <a:xfrm>
                <a:off x="3592" y="2801"/>
                <a:ext cx="54" cy="13"/>
              </a:xfrm>
              <a:custGeom>
                <a:avLst/>
                <a:gdLst/>
                <a:ahLst/>
                <a:cxnLst>
                  <a:cxn ang="0">
                    <a:pos x="101" y="26"/>
                  </a:cxn>
                  <a:cxn ang="0">
                    <a:pos x="89" y="22"/>
                  </a:cxn>
                  <a:cxn ang="0">
                    <a:pos x="77" y="19"/>
                  </a:cxn>
                  <a:cxn ang="0">
                    <a:pos x="64" y="19"/>
                  </a:cxn>
                  <a:cxn ang="0">
                    <a:pos x="51" y="20"/>
                  </a:cxn>
                  <a:cxn ang="0">
                    <a:pos x="39" y="23"/>
                  </a:cxn>
                  <a:cxn ang="0">
                    <a:pos x="26" y="24"/>
                  </a:cxn>
                  <a:cxn ang="0">
                    <a:pos x="13" y="26"/>
                  </a:cxn>
                  <a:cxn ang="0">
                    <a:pos x="1" y="26"/>
                  </a:cxn>
                  <a:cxn ang="0">
                    <a:pos x="0" y="22"/>
                  </a:cxn>
                  <a:cxn ang="0">
                    <a:pos x="1" y="18"/>
                  </a:cxn>
                  <a:cxn ang="0">
                    <a:pos x="4" y="14"/>
                  </a:cxn>
                  <a:cxn ang="0">
                    <a:pos x="8" y="10"/>
                  </a:cxn>
                  <a:cxn ang="0">
                    <a:pos x="19" y="10"/>
                  </a:cxn>
                  <a:cxn ang="0">
                    <a:pos x="30" y="10"/>
                  </a:cxn>
                  <a:cxn ang="0">
                    <a:pos x="41" y="9"/>
                  </a:cxn>
                  <a:cxn ang="0">
                    <a:pos x="54" y="8"/>
                  </a:cxn>
                  <a:cxn ang="0">
                    <a:pos x="65" y="7"/>
                  </a:cxn>
                  <a:cxn ang="0">
                    <a:pos x="77" y="4"/>
                  </a:cxn>
                  <a:cxn ang="0">
                    <a:pos x="87" y="2"/>
                  </a:cxn>
                  <a:cxn ang="0">
                    <a:pos x="99" y="0"/>
                  </a:cxn>
                  <a:cxn ang="0">
                    <a:pos x="104" y="5"/>
                  </a:cxn>
                  <a:cxn ang="0">
                    <a:pos x="108" y="12"/>
                  </a:cxn>
                  <a:cxn ang="0">
                    <a:pos x="107" y="20"/>
                  </a:cxn>
                  <a:cxn ang="0">
                    <a:pos x="101" y="26"/>
                  </a:cxn>
                </a:cxnLst>
                <a:rect l="0" t="0" r="r" b="b"/>
                <a:pathLst>
                  <a:path w="108" h="26">
                    <a:moveTo>
                      <a:pt x="101" y="26"/>
                    </a:moveTo>
                    <a:lnTo>
                      <a:pt x="89" y="22"/>
                    </a:lnTo>
                    <a:lnTo>
                      <a:pt x="77" y="19"/>
                    </a:lnTo>
                    <a:lnTo>
                      <a:pt x="64" y="19"/>
                    </a:lnTo>
                    <a:lnTo>
                      <a:pt x="51" y="20"/>
                    </a:lnTo>
                    <a:lnTo>
                      <a:pt x="39" y="23"/>
                    </a:lnTo>
                    <a:lnTo>
                      <a:pt x="26" y="24"/>
                    </a:lnTo>
                    <a:lnTo>
                      <a:pt x="13" y="26"/>
                    </a:lnTo>
                    <a:lnTo>
                      <a:pt x="1" y="26"/>
                    </a:lnTo>
                    <a:lnTo>
                      <a:pt x="0" y="22"/>
                    </a:lnTo>
                    <a:lnTo>
                      <a:pt x="1" y="18"/>
                    </a:lnTo>
                    <a:lnTo>
                      <a:pt x="4" y="14"/>
                    </a:lnTo>
                    <a:lnTo>
                      <a:pt x="8" y="10"/>
                    </a:lnTo>
                    <a:lnTo>
                      <a:pt x="19" y="10"/>
                    </a:lnTo>
                    <a:lnTo>
                      <a:pt x="30" y="10"/>
                    </a:lnTo>
                    <a:lnTo>
                      <a:pt x="41" y="9"/>
                    </a:lnTo>
                    <a:lnTo>
                      <a:pt x="54" y="8"/>
                    </a:lnTo>
                    <a:lnTo>
                      <a:pt x="65" y="7"/>
                    </a:lnTo>
                    <a:lnTo>
                      <a:pt x="77" y="4"/>
                    </a:lnTo>
                    <a:lnTo>
                      <a:pt x="87" y="2"/>
                    </a:lnTo>
                    <a:lnTo>
                      <a:pt x="99" y="0"/>
                    </a:lnTo>
                    <a:lnTo>
                      <a:pt x="104" y="5"/>
                    </a:lnTo>
                    <a:lnTo>
                      <a:pt x="108" y="12"/>
                    </a:lnTo>
                    <a:lnTo>
                      <a:pt x="107" y="20"/>
                    </a:lnTo>
                    <a:lnTo>
                      <a:pt x="101" y="26"/>
                    </a:lnTo>
                    <a:close/>
                  </a:path>
                </a:pathLst>
              </a:custGeom>
              <a:solidFill>
                <a:srgbClr val="000000"/>
              </a:solidFill>
              <a:ln w="9525">
                <a:noFill/>
                <a:round/>
                <a:headEnd/>
                <a:tailEnd/>
              </a:ln>
            </p:spPr>
            <p:txBody>
              <a:bodyPr/>
              <a:lstStyle/>
              <a:p>
                <a:endParaRPr lang="en-US" dirty="0"/>
              </a:p>
            </p:txBody>
          </p:sp>
          <p:sp>
            <p:nvSpPr>
              <p:cNvPr id="17466" name="Freeform 58"/>
              <p:cNvSpPr>
                <a:spLocks/>
              </p:cNvSpPr>
              <p:nvPr/>
            </p:nvSpPr>
            <p:spPr bwMode="auto">
              <a:xfrm>
                <a:off x="3625" y="2999"/>
                <a:ext cx="20" cy="13"/>
              </a:xfrm>
              <a:custGeom>
                <a:avLst/>
                <a:gdLst/>
                <a:ahLst/>
                <a:cxnLst>
                  <a:cxn ang="0">
                    <a:pos x="9" y="23"/>
                  </a:cxn>
                  <a:cxn ang="0">
                    <a:pos x="7" y="21"/>
                  </a:cxn>
                  <a:cxn ang="0">
                    <a:pos x="6" y="19"/>
                  </a:cxn>
                  <a:cxn ang="0">
                    <a:pos x="4" y="19"/>
                  </a:cxn>
                  <a:cxn ang="0">
                    <a:pos x="0" y="18"/>
                  </a:cxn>
                  <a:cxn ang="0">
                    <a:pos x="4" y="14"/>
                  </a:cxn>
                  <a:cxn ang="0">
                    <a:pos x="7" y="8"/>
                  </a:cxn>
                  <a:cxn ang="0">
                    <a:pos x="12" y="3"/>
                  </a:cxn>
                  <a:cxn ang="0">
                    <a:pos x="19" y="0"/>
                  </a:cxn>
                  <a:cxn ang="0">
                    <a:pos x="19" y="4"/>
                  </a:cxn>
                  <a:cxn ang="0">
                    <a:pos x="20" y="7"/>
                  </a:cxn>
                  <a:cxn ang="0">
                    <a:pos x="22" y="10"/>
                  </a:cxn>
                  <a:cxn ang="0">
                    <a:pos x="24" y="11"/>
                  </a:cxn>
                  <a:cxn ang="0">
                    <a:pos x="41" y="7"/>
                  </a:cxn>
                  <a:cxn ang="0">
                    <a:pos x="41" y="13"/>
                  </a:cxn>
                  <a:cxn ang="0">
                    <a:pos x="39" y="18"/>
                  </a:cxn>
                  <a:cxn ang="0">
                    <a:pos x="36" y="22"/>
                  </a:cxn>
                  <a:cxn ang="0">
                    <a:pos x="31" y="24"/>
                  </a:cxn>
                  <a:cxn ang="0">
                    <a:pos x="26" y="25"/>
                  </a:cxn>
                  <a:cxn ang="0">
                    <a:pos x="20" y="25"/>
                  </a:cxn>
                  <a:cxn ang="0">
                    <a:pos x="14" y="24"/>
                  </a:cxn>
                  <a:cxn ang="0">
                    <a:pos x="9" y="23"/>
                  </a:cxn>
                </a:cxnLst>
                <a:rect l="0" t="0" r="r" b="b"/>
                <a:pathLst>
                  <a:path w="41" h="25">
                    <a:moveTo>
                      <a:pt x="9" y="23"/>
                    </a:moveTo>
                    <a:lnTo>
                      <a:pt x="7" y="21"/>
                    </a:lnTo>
                    <a:lnTo>
                      <a:pt x="6" y="19"/>
                    </a:lnTo>
                    <a:lnTo>
                      <a:pt x="4" y="19"/>
                    </a:lnTo>
                    <a:lnTo>
                      <a:pt x="0" y="18"/>
                    </a:lnTo>
                    <a:lnTo>
                      <a:pt x="4" y="14"/>
                    </a:lnTo>
                    <a:lnTo>
                      <a:pt x="7" y="8"/>
                    </a:lnTo>
                    <a:lnTo>
                      <a:pt x="12" y="3"/>
                    </a:lnTo>
                    <a:lnTo>
                      <a:pt x="19" y="0"/>
                    </a:lnTo>
                    <a:lnTo>
                      <a:pt x="19" y="4"/>
                    </a:lnTo>
                    <a:lnTo>
                      <a:pt x="20" y="7"/>
                    </a:lnTo>
                    <a:lnTo>
                      <a:pt x="22" y="10"/>
                    </a:lnTo>
                    <a:lnTo>
                      <a:pt x="24" y="11"/>
                    </a:lnTo>
                    <a:lnTo>
                      <a:pt x="41" y="7"/>
                    </a:lnTo>
                    <a:lnTo>
                      <a:pt x="41" y="13"/>
                    </a:lnTo>
                    <a:lnTo>
                      <a:pt x="39" y="18"/>
                    </a:lnTo>
                    <a:lnTo>
                      <a:pt x="36" y="22"/>
                    </a:lnTo>
                    <a:lnTo>
                      <a:pt x="31" y="24"/>
                    </a:lnTo>
                    <a:lnTo>
                      <a:pt x="26" y="25"/>
                    </a:lnTo>
                    <a:lnTo>
                      <a:pt x="20" y="25"/>
                    </a:lnTo>
                    <a:lnTo>
                      <a:pt x="14" y="24"/>
                    </a:lnTo>
                    <a:lnTo>
                      <a:pt x="9" y="23"/>
                    </a:lnTo>
                    <a:close/>
                  </a:path>
                </a:pathLst>
              </a:custGeom>
              <a:solidFill>
                <a:srgbClr val="9E3FFF"/>
              </a:solidFill>
              <a:ln w="9525">
                <a:noFill/>
                <a:round/>
                <a:headEnd/>
                <a:tailEnd/>
              </a:ln>
            </p:spPr>
            <p:txBody>
              <a:bodyPr/>
              <a:lstStyle/>
              <a:p>
                <a:endParaRPr lang="en-US" dirty="0"/>
              </a:p>
            </p:txBody>
          </p:sp>
          <p:sp>
            <p:nvSpPr>
              <p:cNvPr id="17467" name="Freeform 59"/>
              <p:cNvSpPr>
                <a:spLocks/>
              </p:cNvSpPr>
              <p:nvPr/>
            </p:nvSpPr>
            <p:spPr bwMode="auto">
              <a:xfrm>
                <a:off x="3598" y="2819"/>
                <a:ext cx="46" cy="12"/>
              </a:xfrm>
              <a:custGeom>
                <a:avLst/>
                <a:gdLst/>
                <a:ahLst/>
                <a:cxnLst>
                  <a:cxn ang="0">
                    <a:pos x="91" y="19"/>
                  </a:cxn>
                  <a:cxn ang="0">
                    <a:pos x="81" y="18"/>
                  </a:cxn>
                  <a:cxn ang="0">
                    <a:pos x="68" y="18"/>
                  </a:cxn>
                  <a:cxn ang="0">
                    <a:pos x="57" y="19"/>
                  </a:cxn>
                  <a:cxn ang="0">
                    <a:pos x="44" y="20"/>
                  </a:cxn>
                  <a:cxn ang="0">
                    <a:pos x="33" y="23"/>
                  </a:cxn>
                  <a:cxn ang="0">
                    <a:pos x="21" y="23"/>
                  </a:cxn>
                  <a:cxn ang="0">
                    <a:pos x="9" y="23"/>
                  </a:cxn>
                  <a:cxn ang="0">
                    <a:pos x="0" y="20"/>
                  </a:cxn>
                  <a:cxn ang="0">
                    <a:pos x="0" y="16"/>
                  </a:cxn>
                  <a:cxn ang="0">
                    <a:pos x="1" y="10"/>
                  </a:cxn>
                  <a:cxn ang="0">
                    <a:pos x="5" y="6"/>
                  </a:cxn>
                  <a:cxn ang="0">
                    <a:pos x="8" y="4"/>
                  </a:cxn>
                  <a:cxn ang="0">
                    <a:pos x="21" y="10"/>
                  </a:cxn>
                  <a:cxn ang="0">
                    <a:pos x="34" y="10"/>
                  </a:cxn>
                  <a:cxn ang="0">
                    <a:pos x="47" y="6"/>
                  </a:cxn>
                  <a:cxn ang="0">
                    <a:pos x="60" y="3"/>
                  </a:cxn>
                  <a:cxn ang="0">
                    <a:pos x="72" y="0"/>
                  </a:cxn>
                  <a:cxn ang="0">
                    <a:pos x="81" y="0"/>
                  </a:cxn>
                  <a:cxn ang="0">
                    <a:pos x="88" y="5"/>
                  </a:cxn>
                  <a:cxn ang="0">
                    <a:pos x="91" y="19"/>
                  </a:cxn>
                </a:cxnLst>
                <a:rect l="0" t="0" r="r" b="b"/>
                <a:pathLst>
                  <a:path w="91" h="23">
                    <a:moveTo>
                      <a:pt x="91" y="19"/>
                    </a:moveTo>
                    <a:lnTo>
                      <a:pt x="81" y="18"/>
                    </a:lnTo>
                    <a:lnTo>
                      <a:pt x="68" y="18"/>
                    </a:lnTo>
                    <a:lnTo>
                      <a:pt x="57" y="19"/>
                    </a:lnTo>
                    <a:lnTo>
                      <a:pt x="44" y="20"/>
                    </a:lnTo>
                    <a:lnTo>
                      <a:pt x="33" y="23"/>
                    </a:lnTo>
                    <a:lnTo>
                      <a:pt x="21" y="23"/>
                    </a:lnTo>
                    <a:lnTo>
                      <a:pt x="9" y="23"/>
                    </a:lnTo>
                    <a:lnTo>
                      <a:pt x="0" y="20"/>
                    </a:lnTo>
                    <a:lnTo>
                      <a:pt x="0" y="16"/>
                    </a:lnTo>
                    <a:lnTo>
                      <a:pt x="1" y="10"/>
                    </a:lnTo>
                    <a:lnTo>
                      <a:pt x="5" y="6"/>
                    </a:lnTo>
                    <a:lnTo>
                      <a:pt x="8" y="4"/>
                    </a:lnTo>
                    <a:lnTo>
                      <a:pt x="21" y="10"/>
                    </a:lnTo>
                    <a:lnTo>
                      <a:pt x="34" y="10"/>
                    </a:lnTo>
                    <a:lnTo>
                      <a:pt x="47" y="6"/>
                    </a:lnTo>
                    <a:lnTo>
                      <a:pt x="60" y="3"/>
                    </a:lnTo>
                    <a:lnTo>
                      <a:pt x="72" y="0"/>
                    </a:lnTo>
                    <a:lnTo>
                      <a:pt x="81" y="0"/>
                    </a:lnTo>
                    <a:lnTo>
                      <a:pt x="88" y="5"/>
                    </a:lnTo>
                    <a:lnTo>
                      <a:pt x="91" y="19"/>
                    </a:lnTo>
                    <a:close/>
                  </a:path>
                </a:pathLst>
              </a:custGeom>
              <a:solidFill>
                <a:srgbClr val="000000"/>
              </a:solidFill>
              <a:ln w="9525">
                <a:noFill/>
                <a:round/>
                <a:headEnd/>
                <a:tailEnd/>
              </a:ln>
            </p:spPr>
            <p:txBody>
              <a:bodyPr/>
              <a:lstStyle/>
              <a:p>
                <a:endParaRPr lang="en-US" dirty="0"/>
              </a:p>
            </p:txBody>
          </p:sp>
          <p:sp>
            <p:nvSpPr>
              <p:cNvPr id="17468" name="Freeform 60"/>
              <p:cNvSpPr>
                <a:spLocks/>
              </p:cNvSpPr>
              <p:nvPr/>
            </p:nvSpPr>
            <p:spPr bwMode="auto">
              <a:xfrm>
                <a:off x="3626" y="2651"/>
                <a:ext cx="13" cy="13"/>
              </a:xfrm>
              <a:custGeom>
                <a:avLst/>
                <a:gdLst/>
                <a:ahLst/>
                <a:cxnLst>
                  <a:cxn ang="0">
                    <a:pos x="26" y="27"/>
                  </a:cxn>
                  <a:cxn ang="0">
                    <a:pos x="16" y="28"/>
                  </a:cxn>
                  <a:cxn ang="0">
                    <a:pos x="8" y="24"/>
                  </a:cxn>
                  <a:cxn ang="0">
                    <a:pos x="3" y="20"/>
                  </a:cxn>
                  <a:cxn ang="0">
                    <a:pos x="0" y="12"/>
                  </a:cxn>
                  <a:cxn ang="0">
                    <a:pos x="0" y="7"/>
                  </a:cxn>
                  <a:cxn ang="0">
                    <a:pos x="0" y="4"/>
                  </a:cxn>
                  <a:cxn ang="0">
                    <a:pos x="2" y="0"/>
                  </a:cxn>
                  <a:cxn ang="0">
                    <a:pos x="6" y="0"/>
                  </a:cxn>
                  <a:cxn ang="0">
                    <a:pos x="20" y="5"/>
                  </a:cxn>
                  <a:cxn ang="0">
                    <a:pos x="19" y="6"/>
                  </a:cxn>
                  <a:cxn ang="0">
                    <a:pos x="18" y="7"/>
                  </a:cxn>
                  <a:cxn ang="0">
                    <a:pos x="18" y="8"/>
                  </a:cxn>
                  <a:cxn ang="0">
                    <a:pos x="18" y="9"/>
                  </a:cxn>
                  <a:cxn ang="0">
                    <a:pos x="19" y="13"/>
                  </a:cxn>
                  <a:cxn ang="0">
                    <a:pos x="23" y="16"/>
                  </a:cxn>
                  <a:cxn ang="0">
                    <a:pos x="26" y="20"/>
                  </a:cxn>
                  <a:cxn ang="0">
                    <a:pos x="26" y="27"/>
                  </a:cxn>
                </a:cxnLst>
                <a:rect l="0" t="0" r="r" b="b"/>
                <a:pathLst>
                  <a:path w="26" h="28">
                    <a:moveTo>
                      <a:pt x="26" y="27"/>
                    </a:moveTo>
                    <a:lnTo>
                      <a:pt x="16" y="28"/>
                    </a:lnTo>
                    <a:lnTo>
                      <a:pt x="8" y="24"/>
                    </a:lnTo>
                    <a:lnTo>
                      <a:pt x="3" y="20"/>
                    </a:lnTo>
                    <a:lnTo>
                      <a:pt x="0" y="12"/>
                    </a:lnTo>
                    <a:lnTo>
                      <a:pt x="0" y="7"/>
                    </a:lnTo>
                    <a:lnTo>
                      <a:pt x="0" y="4"/>
                    </a:lnTo>
                    <a:lnTo>
                      <a:pt x="2" y="0"/>
                    </a:lnTo>
                    <a:lnTo>
                      <a:pt x="6" y="0"/>
                    </a:lnTo>
                    <a:lnTo>
                      <a:pt x="20" y="5"/>
                    </a:lnTo>
                    <a:lnTo>
                      <a:pt x="19" y="6"/>
                    </a:lnTo>
                    <a:lnTo>
                      <a:pt x="18" y="7"/>
                    </a:lnTo>
                    <a:lnTo>
                      <a:pt x="18" y="8"/>
                    </a:lnTo>
                    <a:lnTo>
                      <a:pt x="18" y="9"/>
                    </a:lnTo>
                    <a:lnTo>
                      <a:pt x="19" y="13"/>
                    </a:lnTo>
                    <a:lnTo>
                      <a:pt x="23" y="16"/>
                    </a:lnTo>
                    <a:lnTo>
                      <a:pt x="26" y="20"/>
                    </a:lnTo>
                    <a:lnTo>
                      <a:pt x="26" y="27"/>
                    </a:lnTo>
                    <a:close/>
                  </a:path>
                </a:pathLst>
              </a:custGeom>
              <a:solidFill>
                <a:srgbClr val="000000"/>
              </a:solidFill>
              <a:ln w="9525">
                <a:noFill/>
                <a:round/>
                <a:headEnd/>
                <a:tailEnd/>
              </a:ln>
            </p:spPr>
            <p:txBody>
              <a:bodyPr/>
              <a:lstStyle/>
              <a:p>
                <a:endParaRPr lang="en-US" dirty="0"/>
              </a:p>
            </p:txBody>
          </p:sp>
          <p:sp>
            <p:nvSpPr>
              <p:cNvPr id="17469" name="Freeform 61"/>
              <p:cNvSpPr>
                <a:spLocks/>
              </p:cNvSpPr>
              <p:nvPr/>
            </p:nvSpPr>
            <p:spPr bwMode="auto">
              <a:xfrm>
                <a:off x="3577" y="2954"/>
                <a:ext cx="43" cy="26"/>
              </a:xfrm>
              <a:custGeom>
                <a:avLst/>
                <a:gdLst/>
                <a:ahLst/>
                <a:cxnLst>
                  <a:cxn ang="0">
                    <a:pos x="60" y="52"/>
                  </a:cxn>
                  <a:cxn ang="0">
                    <a:pos x="53" y="51"/>
                  </a:cxn>
                  <a:cxn ang="0">
                    <a:pos x="45" y="51"/>
                  </a:cxn>
                  <a:cxn ang="0">
                    <a:pos x="35" y="52"/>
                  </a:cxn>
                  <a:cxn ang="0">
                    <a:pos x="27" y="52"/>
                  </a:cxn>
                  <a:cxn ang="0">
                    <a:pos x="19" y="52"/>
                  </a:cxn>
                  <a:cxn ang="0">
                    <a:pos x="12" y="50"/>
                  </a:cxn>
                  <a:cxn ang="0">
                    <a:pos x="7" y="45"/>
                  </a:cxn>
                  <a:cxn ang="0">
                    <a:pos x="2" y="38"/>
                  </a:cxn>
                  <a:cxn ang="0">
                    <a:pos x="2" y="35"/>
                  </a:cxn>
                  <a:cxn ang="0">
                    <a:pos x="3" y="32"/>
                  </a:cxn>
                  <a:cxn ang="0">
                    <a:pos x="2" y="29"/>
                  </a:cxn>
                  <a:cxn ang="0">
                    <a:pos x="0" y="27"/>
                  </a:cxn>
                  <a:cxn ang="0">
                    <a:pos x="7" y="21"/>
                  </a:cxn>
                  <a:cxn ang="0">
                    <a:pos x="13" y="15"/>
                  </a:cxn>
                  <a:cxn ang="0">
                    <a:pos x="22" y="10"/>
                  </a:cxn>
                  <a:cxn ang="0">
                    <a:pos x="30" y="6"/>
                  </a:cxn>
                  <a:cxn ang="0">
                    <a:pos x="38" y="2"/>
                  </a:cxn>
                  <a:cxn ang="0">
                    <a:pos x="47" y="1"/>
                  </a:cxn>
                  <a:cxn ang="0">
                    <a:pos x="55" y="0"/>
                  </a:cxn>
                  <a:cxn ang="0">
                    <a:pos x="63" y="0"/>
                  </a:cxn>
                  <a:cxn ang="0">
                    <a:pos x="70" y="3"/>
                  </a:cxn>
                  <a:cxn ang="0">
                    <a:pos x="78" y="6"/>
                  </a:cxn>
                  <a:cxn ang="0">
                    <a:pos x="84" y="8"/>
                  </a:cxn>
                  <a:cxn ang="0">
                    <a:pos x="86" y="16"/>
                  </a:cxn>
                  <a:cxn ang="0">
                    <a:pos x="83" y="25"/>
                  </a:cxn>
                  <a:cxn ang="0">
                    <a:pos x="78" y="37"/>
                  </a:cxn>
                  <a:cxn ang="0">
                    <a:pos x="71" y="47"/>
                  </a:cxn>
                  <a:cxn ang="0">
                    <a:pos x="60" y="52"/>
                  </a:cxn>
                </a:cxnLst>
                <a:rect l="0" t="0" r="r" b="b"/>
                <a:pathLst>
                  <a:path w="86" h="52">
                    <a:moveTo>
                      <a:pt x="60" y="52"/>
                    </a:moveTo>
                    <a:lnTo>
                      <a:pt x="53" y="51"/>
                    </a:lnTo>
                    <a:lnTo>
                      <a:pt x="45" y="51"/>
                    </a:lnTo>
                    <a:lnTo>
                      <a:pt x="35" y="52"/>
                    </a:lnTo>
                    <a:lnTo>
                      <a:pt x="27" y="52"/>
                    </a:lnTo>
                    <a:lnTo>
                      <a:pt x="19" y="52"/>
                    </a:lnTo>
                    <a:lnTo>
                      <a:pt x="12" y="50"/>
                    </a:lnTo>
                    <a:lnTo>
                      <a:pt x="7" y="45"/>
                    </a:lnTo>
                    <a:lnTo>
                      <a:pt x="2" y="38"/>
                    </a:lnTo>
                    <a:lnTo>
                      <a:pt x="2" y="35"/>
                    </a:lnTo>
                    <a:lnTo>
                      <a:pt x="3" y="32"/>
                    </a:lnTo>
                    <a:lnTo>
                      <a:pt x="2" y="29"/>
                    </a:lnTo>
                    <a:lnTo>
                      <a:pt x="0" y="27"/>
                    </a:lnTo>
                    <a:lnTo>
                      <a:pt x="7" y="21"/>
                    </a:lnTo>
                    <a:lnTo>
                      <a:pt x="13" y="15"/>
                    </a:lnTo>
                    <a:lnTo>
                      <a:pt x="22" y="10"/>
                    </a:lnTo>
                    <a:lnTo>
                      <a:pt x="30" y="6"/>
                    </a:lnTo>
                    <a:lnTo>
                      <a:pt x="38" y="2"/>
                    </a:lnTo>
                    <a:lnTo>
                      <a:pt x="47" y="1"/>
                    </a:lnTo>
                    <a:lnTo>
                      <a:pt x="55" y="0"/>
                    </a:lnTo>
                    <a:lnTo>
                      <a:pt x="63" y="0"/>
                    </a:lnTo>
                    <a:lnTo>
                      <a:pt x="70" y="3"/>
                    </a:lnTo>
                    <a:lnTo>
                      <a:pt x="78" y="6"/>
                    </a:lnTo>
                    <a:lnTo>
                      <a:pt x="84" y="8"/>
                    </a:lnTo>
                    <a:lnTo>
                      <a:pt x="86" y="16"/>
                    </a:lnTo>
                    <a:lnTo>
                      <a:pt x="83" y="25"/>
                    </a:lnTo>
                    <a:lnTo>
                      <a:pt x="78" y="37"/>
                    </a:lnTo>
                    <a:lnTo>
                      <a:pt x="71" y="47"/>
                    </a:lnTo>
                    <a:lnTo>
                      <a:pt x="60" y="52"/>
                    </a:lnTo>
                    <a:close/>
                  </a:path>
                </a:pathLst>
              </a:custGeom>
              <a:solidFill>
                <a:srgbClr val="000000"/>
              </a:solidFill>
              <a:ln w="9525">
                <a:noFill/>
                <a:round/>
                <a:headEnd/>
                <a:tailEnd/>
              </a:ln>
            </p:spPr>
            <p:txBody>
              <a:bodyPr/>
              <a:lstStyle/>
              <a:p>
                <a:endParaRPr lang="en-US" dirty="0"/>
              </a:p>
            </p:txBody>
          </p:sp>
          <p:sp>
            <p:nvSpPr>
              <p:cNvPr id="17470" name="Freeform 62"/>
              <p:cNvSpPr>
                <a:spLocks/>
              </p:cNvSpPr>
              <p:nvPr/>
            </p:nvSpPr>
            <p:spPr bwMode="auto">
              <a:xfrm>
                <a:off x="3587" y="2964"/>
                <a:ext cx="26" cy="9"/>
              </a:xfrm>
              <a:custGeom>
                <a:avLst/>
                <a:gdLst/>
                <a:ahLst/>
                <a:cxnLst>
                  <a:cxn ang="0">
                    <a:pos x="38" y="17"/>
                  </a:cxn>
                  <a:cxn ang="0">
                    <a:pos x="34" y="16"/>
                  </a:cxn>
                  <a:cxn ang="0">
                    <a:pos x="28" y="16"/>
                  </a:cxn>
                  <a:cxn ang="0">
                    <a:pos x="23" y="17"/>
                  </a:cxn>
                  <a:cxn ang="0">
                    <a:pos x="19" y="18"/>
                  </a:cxn>
                  <a:cxn ang="0">
                    <a:pos x="14" y="18"/>
                  </a:cxn>
                  <a:cxn ang="0">
                    <a:pos x="9" y="18"/>
                  </a:cxn>
                  <a:cxn ang="0">
                    <a:pos x="5" y="17"/>
                  </a:cxn>
                  <a:cxn ang="0">
                    <a:pos x="0" y="13"/>
                  </a:cxn>
                  <a:cxn ang="0">
                    <a:pos x="5" y="7"/>
                  </a:cxn>
                  <a:cxn ang="0">
                    <a:pos x="11" y="2"/>
                  </a:cxn>
                  <a:cxn ang="0">
                    <a:pos x="16" y="0"/>
                  </a:cxn>
                  <a:cxn ang="0">
                    <a:pos x="23" y="0"/>
                  </a:cxn>
                  <a:cxn ang="0">
                    <a:pos x="30" y="1"/>
                  </a:cxn>
                  <a:cxn ang="0">
                    <a:pos x="37" y="1"/>
                  </a:cxn>
                  <a:cxn ang="0">
                    <a:pos x="45" y="2"/>
                  </a:cxn>
                  <a:cxn ang="0">
                    <a:pos x="52" y="1"/>
                  </a:cxn>
                  <a:cxn ang="0">
                    <a:pos x="50" y="7"/>
                  </a:cxn>
                  <a:cxn ang="0">
                    <a:pos x="47" y="10"/>
                  </a:cxn>
                  <a:cxn ang="0">
                    <a:pos x="43" y="13"/>
                  </a:cxn>
                  <a:cxn ang="0">
                    <a:pos x="38" y="17"/>
                  </a:cxn>
                </a:cxnLst>
                <a:rect l="0" t="0" r="r" b="b"/>
                <a:pathLst>
                  <a:path w="52" h="18">
                    <a:moveTo>
                      <a:pt x="38" y="17"/>
                    </a:moveTo>
                    <a:lnTo>
                      <a:pt x="34" y="16"/>
                    </a:lnTo>
                    <a:lnTo>
                      <a:pt x="28" y="16"/>
                    </a:lnTo>
                    <a:lnTo>
                      <a:pt x="23" y="17"/>
                    </a:lnTo>
                    <a:lnTo>
                      <a:pt x="19" y="18"/>
                    </a:lnTo>
                    <a:lnTo>
                      <a:pt x="14" y="18"/>
                    </a:lnTo>
                    <a:lnTo>
                      <a:pt x="9" y="18"/>
                    </a:lnTo>
                    <a:lnTo>
                      <a:pt x="5" y="17"/>
                    </a:lnTo>
                    <a:lnTo>
                      <a:pt x="0" y="13"/>
                    </a:lnTo>
                    <a:lnTo>
                      <a:pt x="5" y="7"/>
                    </a:lnTo>
                    <a:lnTo>
                      <a:pt x="11" y="2"/>
                    </a:lnTo>
                    <a:lnTo>
                      <a:pt x="16" y="0"/>
                    </a:lnTo>
                    <a:lnTo>
                      <a:pt x="23" y="0"/>
                    </a:lnTo>
                    <a:lnTo>
                      <a:pt x="30" y="1"/>
                    </a:lnTo>
                    <a:lnTo>
                      <a:pt x="37" y="1"/>
                    </a:lnTo>
                    <a:lnTo>
                      <a:pt x="45" y="2"/>
                    </a:lnTo>
                    <a:lnTo>
                      <a:pt x="52" y="1"/>
                    </a:lnTo>
                    <a:lnTo>
                      <a:pt x="50" y="7"/>
                    </a:lnTo>
                    <a:lnTo>
                      <a:pt x="47" y="10"/>
                    </a:lnTo>
                    <a:lnTo>
                      <a:pt x="43" y="13"/>
                    </a:lnTo>
                    <a:lnTo>
                      <a:pt x="38" y="17"/>
                    </a:lnTo>
                    <a:close/>
                  </a:path>
                </a:pathLst>
              </a:custGeom>
              <a:solidFill>
                <a:srgbClr val="9E3FFF"/>
              </a:solidFill>
              <a:ln w="9525">
                <a:noFill/>
                <a:round/>
                <a:headEnd/>
                <a:tailEnd/>
              </a:ln>
            </p:spPr>
            <p:txBody>
              <a:bodyPr/>
              <a:lstStyle/>
              <a:p>
                <a:endParaRPr lang="en-US" dirty="0"/>
              </a:p>
            </p:txBody>
          </p:sp>
          <p:sp>
            <p:nvSpPr>
              <p:cNvPr id="17471" name="Freeform 63"/>
              <p:cNvSpPr>
                <a:spLocks/>
              </p:cNvSpPr>
              <p:nvPr/>
            </p:nvSpPr>
            <p:spPr bwMode="auto">
              <a:xfrm>
                <a:off x="3556" y="2995"/>
                <a:ext cx="39" cy="29"/>
              </a:xfrm>
              <a:custGeom>
                <a:avLst/>
                <a:gdLst/>
                <a:ahLst/>
                <a:cxnLst>
                  <a:cxn ang="0">
                    <a:pos x="55" y="55"/>
                  </a:cxn>
                  <a:cxn ang="0">
                    <a:pos x="50" y="54"/>
                  </a:cxn>
                  <a:cxn ang="0">
                    <a:pos x="43" y="54"/>
                  </a:cxn>
                  <a:cxn ang="0">
                    <a:pos x="37" y="55"/>
                  </a:cxn>
                  <a:cxn ang="0">
                    <a:pos x="30" y="56"/>
                  </a:cxn>
                  <a:cxn ang="0">
                    <a:pos x="23" y="56"/>
                  </a:cxn>
                  <a:cxn ang="0">
                    <a:pos x="17" y="56"/>
                  </a:cxn>
                  <a:cxn ang="0">
                    <a:pos x="12" y="54"/>
                  </a:cxn>
                  <a:cxn ang="0">
                    <a:pos x="6" y="51"/>
                  </a:cxn>
                  <a:cxn ang="0">
                    <a:pos x="2" y="45"/>
                  </a:cxn>
                  <a:cxn ang="0">
                    <a:pos x="0" y="38"/>
                  </a:cxn>
                  <a:cxn ang="0">
                    <a:pos x="0" y="30"/>
                  </a:cxn>
                  <a:cxn ang="0">
                    <a:pos x="2" y="23"/>
                  </a:cxn>
                  <a:cxn ang="0">
                    <a:pos x="8" y="20"/>
                  </a:cxn>
                  <a:cxn ang="0">
                    <a:pos x="14" y="15"/>
                  </a:cxn>
                  <a:cxn ang="0">
                    <a:pos x="20" y="10"/>
                  </a:cxn>
                  <a:cxn ang="0">
                    <a:pos x="25" y="6"/>
                  </a:cxn>
                  <a:cxn ang="0">
                    <a:pos x="30" y="1"/>
                  </a:cxn>
                  <a:cxn ang="0">
                    <a:pos x="37" y="0"/>
                  </a:cxn>
                  <a:cxn ang="0">
                    <a:pos x="44" y="0"/>
                  </a:cxn>
                  <a:cxn ang="0">
                    <a:pos x="51" y="2"/>
                  </a:cxn>
                  <a:cxn ang="0">
                    <a:pos x="61" y="7"/>
                  </a:cxn>
                  <a:cxn ang="0">
                    <a:pos x="70" y="15"/>
                  </a:cxn>
                  <a:cxn ang="0">
                    <a:pos x="76" y="24"/>
                  </a:cxn>
                  <a:cxn ang="0">
                    <a:pos x="78" y="34"/>
                  </a:cxn>
                  <a:cxn ang="0">
                    <a:pos x="75" y="41"/>
                  </a:cxn>
                  <a:cxn ang="0">
                    <a:pos x="70" y="48"/>
                  </a:cxn>
                  <a:cxn ang="0">
                    <a:pos x="63" y="53"/>
                  </a:cxn>
                  <a:cxn ang="0">
                    <a:pos x="55" y="55"/>
                  </a:cxn>
                </a:cxnLst>
                <a:rect l="0" t="0" r="r" b="b"/>
                <a:pathLst>
                  <a:path w="78" h="56">
                    <a:moveTo>
                      <a:pt x="55" y="55"/>
                    </a:moveTo>
                    <a:lnTo>
                      <a:pt x="50" y="54"/>
                    </a:lnTo>
                    <a:lnTo>
                      <a:pt x="43" y="54"/>
                    </a:lnTo>
                    <a:lnTo>
                      <a:pt x="37" y="55"/>
                    </a:lnTo>
                    <a:lnTo>
                      <a:pt x="30" y="56"/>
                    </a:lnTo>
                    <a:lnTo>
                      <a:pt x="23" y="56"/>
                    </a:lnTo>
                    <a:lnTo>
                      <a:pt x="17" y="56"/>
                    </a:lnTo>
                    <a:lnTo>
                      <a:pt x="12" y="54"/>
                    </a:lnTo>
                    <a:lnTo>
                      <a:pt x="6" y="51"/>
                    </a:lnTo>
                    <a:lnTo>
                      <a:pt x="2" y="45"/>
                    </a:lnTo>
                    <a:lnTo>
                      <a:pt x="0" y="38"/>
                    </a:lnTo>
                    <a:lnTo>
                      <a:pt x="0" y="30"/>
                    </a:lnTo>
                    <a:lnTo>
                      <a:pt x="2" y="23"/>
                    </a:lnTo>
                    <a:lnTo>
                      <a:pt x="8" y="20"/>
                    </a:lnTo>
                    <a:lnTo>
                      <a:pt x="14" y="15"/>
                    </a:lnTo>
                    <a:lnTo>
                      <a:pt x="20" y="10"/>
                    </a:lnTo>
                    <a:lnTo>
                      <a:pt x="25" y="6"/>
                    </a:lnTo>
                    <a:lnTo>
                      <a:pt x="30" y="1"/>
                    </a:lnTo>
                    <a:lnTo>
                      <a:pt x="37" y="0"/>
                    </a:lnTo>
                    <a:lnTo>
                      <a:pt x="44" y="0"/>
                    </a:lnTo>
                    <a:lnTo>
                      <a:pt x="51" y="2"/>
                    </a:lnTo>
                    <a:lnTo>
                      <a:pt x="61" y="7"/>
                    </a:lnTo>
                    <a:lnTo>
                      <a:pt x="70" y="15"/>
                    </a:lnTo>
                    <a:lnTo>
                      <a:pt x="76" y="24"/>
                    </a:lnTo>
                    <a:lnTo>
                      <a:pt x="78" y="34"/>
                    </a:lnTo>
                    <a:lnTo>
                      <a:pt x="75" y="41"/>
                    </a:lnTo>
                    <a:lnTo>
                      <a:pt x="70" y="48"/>
                    </a:lnTo>
                    <a:lnTo>
                      <a:pt x="63" y="53"/>
                    </a:lnTo>
                    <a:lnTo>
                      <a:pt x="55" y="55"/>
                    </a:lnTo>
                    <a:close/>
                  </a:path>
                </a:pathLst>
              </a:custGeom>
              <a:solidFill>
                <a:srgbClr val="000000"/>
              </a:solidFill>
              <a:ln w="9525">
                <a:noFill/>
                <a:round/>
                <a:headEnd/>
                <a:tailEnd/>
              </a:ln>
            </p:spPr>
            <p:txBody>
              <a:bodyPr/>
              <a:lstStyle/>
              <a:p>
                <a:endParaRPr lang="en-US" dirty="0"/>
              </a:p>
            </p:txBody>
          </p:sp>
          <p:sp>
            <p:nvSpPr>
              <p:cNvPr id="17472" name="Freeform 64"/>
              <p:cNvSpPr>
                <a:spLocks/>
              </p:cNvSpPr>
              <p:nvPr/>
            </p:nvSpPr>
            <p:spPr bwMode="auto">
              <a:xfrm>
                <a:off x="3564" y="3004"/>
                <a:ext cx="21" cy="13"/>
              </a:xfrm>
              <a:custGeom>
                <a:avLst/>
                <a:gdLst/>
                <a:ahLst/>
                <a:cxnLst>
                  <a:cxn ang="0">
                    <a:pos x="6" y="25"/>
                  </a:cxn>
                  <a:cxn ang="0">
                    <a:pos x="5" y="24"/>
                  </a:cxn>
                  <a:cxn ang="0">
                    <a:pos x="3" y="23"/>
                  </a:cxn>
                  <a:cxn ang="0">
                    <a:pos x="0" y="22"/>
                  </a:cxn>
                  <a:cxn ang="0">
                    <a:pos x="0" y="20"/>
                  </a:cxn>
                  <a:cxn ang="0">
                    <a:pos x="3" y="15"/>
                  </a:cxn>
                  <a:cxn ang="0">
                    <a:pos x="6" y="8"/>
                  </a:cxn>
                  <a:cxn ang="0">
                    <a:pos x="12" y="4"/>
                  </a:cxn>
                  <a:cxn ang="0">
                    <a:pos x="19" y="0"/>
                  </a:cxn>
                  <a:cxn ang="0">
                    <a:pos x="23" y="7"/>
                  </a:cxn>
                  <a:cxn ang="0">
                    <a:pos x="30" y="7"/>
                  </a:cxn>
                  <a:cxn ang="0">
                    <a:pos x="37" y="8"/>
                  </a:cxn>
                  <a:cxn ang="0">
                    <a:pos x="43" y="14"/>
                  </a:cxn>
                  <a:cxn ang="0">
                    <a:pos x="41" y="17"/>
                  </a:cxn>
                  <a:cxn ang="0">
                    <a:pos x="37" y="21"/>
                  </a:cxn>
                  <a:cxn ang="0">
                    <a:pos x="33" y="23"/>
                  </a:cxn>
                  <a:cxn ang="0">
                    <a:pos x="27" y="25"/>
                  </a:cxn>
                  <a:cxn ang="0">
                    <a:pos x="21" y="27"/>
                  </a:cxn>
                  <a:cxn ang="0">
                    <a:pos x="16" y="27"/>
                  </a:cxn>
                  <a:cxn ang="0">
                    <a:pos x="11" y="27"/>
                  </a:cxn>
                  <a:cxn ang="0">
                    <a:pos x="6" y="25"/>
                  </a:cxn>
                </a:cxnLst>
                <a:rect l="0" t="0" r="r" b="b"/>
                <a:pathLst>
                  <a:path w="43" h="27">
                    <a:moveTo>
                      <a:pt x="6" y="25"/>
                    </a:moveTo>
                    <a:lnTo>
                      <a:pt x="5" y="24"/>
                    </a:lnTo>
                    <a:lnTo>
                      <a:pt x="3" y="23"/>
                    </a:lnTo>
                    <a:lnTo>
                      <a:pt x="0" y="22"/>
                    </a:lnTo>
                    <a:lnTo>
                      <a:pt x="0" y="20"/>
                    </a:lnTo>
                    <a:lnTo>
                      <a:pt x="3" y="15"/>
                    </a:lnTo>
                    <a:lnTo>
                      <a:pt x="6" y="8"/>
                    </a:lnTo>
                    <a:lnTo>
                      <a:pt x="12" y="4"/>
                    </a:lnTo>
                    <a:lnTo>
                      <a:pt x="19" y="0"/>
                    </a:lnTo>
                    <a:lnTo>
                      <a:pt x="23" y="7"/>
                    </a:lnTo>
                    <a:lnTo>
                      <a:pt x="30" y="7"/>
                    </a:lnTo>
                    <a:lnTo>
                      <a:pt x="37" y="8"/>
                    </a:lnTo>
                    <a:lnTo>
                      <a:pt x="43" y="14"/>
                    </a:lnTo>
                    <a:lnTo>
                      <a:pt x="41" y="17"/>
                    </a:lnTo>
                    <a:lnTo>
                      <a:pt x="37" y="21"/>
                    </a:lnTo>
                    <a:lnTo>
                      <a:pt x="33" y="23"/>
                    </a:lnTo>
                    <a:lnTo>
                      <a:pt x="27" y="25"/>
                    </a:lnTo>
                    <a:lnTo>
                      <a:pt x="21" y="27"/>
                    </a:lnTo>
                    <a:lnTo>
                      <a:pt x="16" y="27"/>
                    </a:lnTo>
                    <a:lnTo>
                      <a:pt x="11" y="27"/>
                    </a:lnTo>
                    <a:lnTo>
                      <a:pt x="6" y="25"/>
                    </a:lnTo>
                    <a:close/>
                  </a:path>
                </a:pathLst>
              </a:custGeom>
              <a:solidFill>
                <a:srgbClr val="FF7F00"/>
              </a:solidFill>
              <a:ln w="9525">
                <a:noFill/>
                <a:round/>
                <a:headEnd/>
                <a:tailEnd/>
              </a:ln>
            </p:spPr>
            <p:txBody>
              <a:bodyPr/>
              <a:lstStyle/>
              <a:p>
                <a:endParaRPr lang="en-US" dirty="0"/>
              </a:p>
            </p:txBody>
          </p:sp>
          <p:sp>
            <p:nvSpPr>
              <p:cNvPr id="17473" name="Freeform 65"/>
              <p:cNvSpPr>
                <a:spLocks/>
              </p:cNvSpPr>
              <p:nvPr/>
            </p:nvSpPr>
            <p:spPr bwMode="auto">
              <a:xfrm>
                <a:off x="3284" y="2938"/>
                <a:ext cx="276" cy="106"/>
              </a:xfrm>
              <a:custGeom>
                <a:avLst/>
                <a:gdLst/>
                <a:ahLst/>
                <a:cxnLst>
                  <a:cxn ang="0">
                    <a:pos x="535" y="30"/>
                  </a:cxn>
                  <a:cxn ang="0">
                    <a:pos x="506" y="60"/>
                  </a:cxn>
                  <a:cxn ang="0">
                    <a:pos x="480" y="92"/>
                  </a:cxn>
                  <a:cxn ang="0">
                    <a:pos x="453" y="124"/>
                  </a:cxn>
                  <a:cxn ang="0">
                    <a:pos x="436" y="152"/>
                  </a:cxn>
                  <a:cxn ang="0">
                    <a:pos x="429" y="173"/>
                  </a:cxn>
                  <a:cxn ang="0">
                    <a:pos x="429" y="188"/>
                  </a:cxn>
                  <a:cxn ang="0">
                    <a:pos x="420" y="189"/>
                  </a:cxn>
                  <a:cxn ang="0">
                    <a:pos x="412" y="188"/>
                  </a:cxn>
                  <a:cxn ang="0">
                    <a:pos x="402" y="184"/>
                  </a:cxn>
                  <a:cxn ang="0">
                    <a:pos x="375" y="184"/>
                  </a:cxn>
                  <a:cxn ang="0">
                    <a:pos x="330" y="186"/>
                  </a:cxn>
                  <a:cxn ang="0">
                    <a:pos x="286" y="189"/>
                  </a:cxn>
                  <a:cxn ang="0">
                    <a:pos x="241" y="191"/>
                  </a:cxn>
                  <a:cxn ang="0">
                    <a:pos x="195" y="195"/>
                  </a:cxn>
                  <a:cxn ang="0">
                    <a:pos x="150" y="198"/>
                  </a:cxn>
                  <a:cxn ang="0">
                    <a:pos x="104" y="203"/>
                  </a:cxn>
                  <a:cxn ang="0">
                    <a:pos x="57" y="208"/>
                  </a:cxn>
                  <a:cxn ang="0">
                    <a:pos x="26" y="206"/>
                  </a:cxn>
                  <a:cxn ang="0">
                    <a:pos x="7" y="206"/>
                  </a:cxn>
                  <a:cxn ang="0">
                    <a:pos x="6" y="183"/>
                  </a:cxn>
                  <a:cxn ang="0">
                    <a:pos x="26" y="150"/>
                  </a:cxn>
                  <a:cxn ang="0">
                    <a:pos x="45" y="121"/>
                  </a:cxn>
                  <a:cxn ang="0">
                    <a:pos x="69" y="92"/>
                  </a:cxn>
                  <a:cxn ang="0">
                    <a:pos x="94" y="63"/>
                  </a:cxn>
                  <a:cxn ang="0">
                    <a:pos x="122" y="41"/>
                  </a:cxn>
                  <a:cxn ang="0">
                    <a:pos x="141" y="45"/>
                  </a:cxn>
                  <a:cxn ang="0">
                    <a:pos x="159" y="46"/>
                  </a:cxn>
                  <a:cxn ang="0">
                    <a:pos x="175" y="40"/>
                  </a:cxn>
                  <a:cxn ang="0">
                    <a:pos x="193" y="38"/>
                  </a:cxn>
                  <a:cxn ang="0">
                    <a:pos x="213" y="32"/>
                  </a:cxn>
                  <a:cxn ang="0">
                    <a:pos x="242" y="29"/>
                  </a:cxn>
                  <a:cxn ang="0">
                    <a:pos x="271" y="29"/>
                  </a:cxn>
                  <a:cxn ang="0">
                    <a:pos x="299" y="24"/>
                  </a:cxn>
                  <a:cxn ang="0">
                    <a:pos x="317" y="26"/>
                  </a:cxn>
                  <a:cxn ang="0">
                    <a:pos x="347" y="24"/>
                  </a:cxn>
                  <a:cxn ang="0">
                    <a:pos x="377" y="21"/>
                  </a:cxn>
                  <a:cxn ang="0">
                    <a:pos x="407" y="15"/>
                  </a:cxn>
                  <a:cxn ang="0">
                    <a:pos x="436" y="10"/>
                  </a:cxn>
                  <a:cxn ang="0">
                    <a:pos x="466" y="5"/>
                  </a:cxn>
                  <a:cxn ang="0">
                    <a:pos x="494" y="1"/>
                  </a:cxn>
                  <a:cxn ang="0">
                    <a:pos x="524" y="0"/>
                  </a:cxn>
                  <a:cxn ang="0">
                    <a:pos x="553" y="1"/>
                  </a:cxn>
                </a:cxnLst>
                <a:rect l="0" t="0" r="r" b="b"/>
                <a:pathLst>
                  <a:path w="553" h="211">
                    <a:moveTo>
                      <a:pt x="550" y="15"/>
                    </a:moveTo>
                    <a:lnTo>
                      <a:pt x="535" y="30"/>
                    </a:lnTo>
                    <a:lnTo>
                      <a:pt x="520" y="45"/>
                    </a:lnTo>
                    <a:lnTo>
                      <a:pt x="506" y="60"/>
                    </a:lnTo>
                    <a:lnTo>
                      <a:pt x="492" y="76"/>
                    </a:lnTo>
                    <a:lnTo>
                      <a:pt x="480" y="92"/>
                    </a:lnTo>
                    <a:lnTo>
                      <a:pt x="467" y="108"/>
                    </a:lnTo>
                    <a:lnTo>
                      <a:pt x="453" y="124"/>
                    </a:lnTo>
                    <a:lnTo>
                      <a:pt x="440" y="142"/>
                    </a:lnTo>
                    <a:lnTo>
                      <a:pt x="436" y="152"/>
                    </a:lnTo>
                    <a:lnTo>
                      <a:pt x="431" y="161"/>
                    </a:lnTo>
                    <a:lnTo>
                      <a:pt x="429" y="173"/>
                    </a:lnTo>
                    <a:lnTo>
                      <a:pt x="433" y="184"/>
                    </a:lnTo>
                    <a:lnTo>
                      <a:pt x="429" y="188"/>
                    </a:lnTo>
                    <a:lnTo>
                      <a:pt x="424" y="189"/>
                    </a:lnTo>
                    <a:lnTo>
                      <a:pt x="420" y="189"/>
                    </a:lnTo>
                    <a:lnTo>
                      <a:pt x="415" y="189"/>
                    </a:lnTo>
                    <a:lnTo>
                      <a:pt x="412" y="188"/>
                    </a:lnTo>
                    <a:lnTo>
                      <a:pt x="407" y="185"/>
                    </a:lnTo>
                    <a:lnTo>
                      <a:pt x="402" y="184"/>
                    </a:lnTo>
                    <a:lnTo>
                      <a:pt x="397" y="184"/>
                    </a:lnTo>
                    <a:lnTo>
                      <a:pt x="375" y="184"/>
                    </a:lnTo>
                    <a:lnTo>
                      <a:pt x="353" y="185"/>
                    </a:lnTo>
                    <a:lnTo>
                      <a:pt x="330" y="186"/>
                    </a:lnTo>
                    <a:lnTo>
                      <a:pt x="308" y="188"/>
                    </a:lnTo>
                    <a:lnTo>
                      <a:pt x="286" y="189"/>
                    </a:lnTo>
                    <a:lnTo>
                      <a:pt x="263" y="190"/>
                    </a:lnTo>
                    <a:lnTo>
                      <a:pt x="241" y="191"/>
                    </a:lnTo>
                    <a:lnTo>
                      <a:pt x="218" y="192"/>
                    </a:lnTo>
                    <a:lnTo>
                      <a:pt x="195" y="195"/>
                    </a:lnTo>
                    <a:lnTo>
                      <a:pt x="173" y="197"/>
                    </a:lnTo>
                    <a:lnTo>
                      <a:pt x="150" y="198"/>
                    </a:lnTo>
                    <a:lnTo>
                      <a:pt x="127" y="200"/>
                    </a:lnTo>
                    <a:lnTo>
                      <a:pt x="104" y="203"/>
                    </a:lnTo>
                    <a:lnTo>
                      <a:pt x="81" y="205"/>
                    </a:lnTo>
                    <a:lnTo>
                      <a:pt x="57" y="208"/>
                    </a:lnTo>
                    <a:lnTo>
                      <a:pt x="34" y="211"/>
                    </a:lnTo>
                    <a:lnTo>
                      <a:pt x="26" y="206"/>
                    </a:lnTo>
                    <a:lnTo>
                      <a:pt x="16" y="207"/>
                    </a:lnTo>
                    <a:lnTo>
                      <a:pt x="7" y="206"/>
                    </a:lnTo>
                    <a:lnTo>
                      <a:pt x="0" y="200"/>
                    </a:lnTo>
                    <a:lnTo>
                      <a:pt x="6" y="183"/>
                    </a:lnTo>
                    <a:lnTo>
                      <a:pt x="15" y="166"/>
                    </a:lnTo>
                    <a:lnTo>
                      <a:pt x="26" y="150"/>
                    </a:lnTo>
                    <a:lnTo>
                      <a:pt x="34" y="132"/>
                    </a:lnTo>
                    <a:lnTo>
                      <a:pt x="45" y="121"/>
                    </a:lnTo>
                    <a:lnTo>
                      <a:pt x="57" y="107"/>
                    </a:lnTo>
                    <a:lnTo>
                      <a:pt x="69" y="92"/>
                    </a:lnTo>
                    <a:lnTo>
                      <a:pt x="81" y="77"/>
                    </a:lnTo>
                    <a:lnTo>
                      <a:pt x="94" y="63"/>
                    </a:lnTo>
                    <a:lnTo>
                      <a:pt x="107" y="51"/>
                    </a:lnTo>
                    <a:lnTo>
                      <a:pt x="122" y="41"/>
                    </a:lnTo>
                    <a:lnTo>
                      <a:pt x="137" y="36"/>
                    </a:lnTo>
                    <a:lnTo>
                      <a:pt x="141" y="45"/>
                    </a:lnTo>
                    <a:lnTo>
                      <a:pt x="150" y="47"/>
                    </a:lnTo>
                    <a:lnTo>
                      <a:pt x="159" y="46"/>
                    </a:lnTo>
                    <a:lnTo>
                      <a:pt x="168" y="45"/>
                    </a:lnTo>
                    <a:lnTo>
                      <a:pt x="175" y="40"/>
                    </a:lnTo>
                    <a:lnTo>
                      <a:pt x="185" y="39"/>
                    </a:lnTo>
                    <a:lnTo>
                      <a:pt x="193" y="38"/>
                    </a:lnTo>
                    <a:lnTo>
                      <a:pt x="200" y="37"/>
                    </a:lnTo>
                    <a:lnTo>
                      <a:pt x="213" y="32"/>
                    </a:lnTo>
                    <a:lnTo>
                      <a:pt x="227" y="30"/>
                    </a:lnTo>
                    <a:lnTo>
                      <a:pt x="242" y="29"/>
                    </a:lnTo>
                    <a:lnTo>
                      <a:pt x="256" y="29"/>
                    </a:lnTo>
                    <a:lnTo>
                      <a:pt x="271" y="29"/>
                    </a:lnTo>
                    <a:lnTo>
                      <a:pt x="285" y="28"/>
                    </a:lnTo>
                    <a:lnTo>
                      <a:pt x="299" y="24"/>
                    </a:lnTo>
                    <a:lnTo>
                      <a:pt x="311" y="20"/>
                    </a:lnTo>
                    <a:lnTo>
                      <a:pt x="317" y="26"/>
                    </a:lnTo>
                    <a:lnTo>
                      <a:pt x="332" y="25"/>
                    </a:lnTo>
                    <a:lnTo>
                      <a:pt x="347" y="24"/>
                    </a:lnTo>
                    <a:lnTo>
                      <a:pt x="362" y="23"/>
                    </a:lnTo>
                    <a:lnTo>
                      <a:pt x="377" y="21"/>
                    </a:lnTo>
                    <a:lnTo>
                      <a:pt x="392" y="18"/>
                    </a:lnTo>
                    <a:lnTo>
                      <a:pt x="407" y="15"/>
                    </a:lnTo>
                    <a:lnTo>
                      <a:pt x="421" y="13"/>
                    </a:lnTo>
                    <a:lnTo>
                      <a:pt x="436" y="10"/>
                    </a:lnTo>
                    <a:lnTo>
                      <a:pt x="451" y="7"/>
                    </a:lnTo>
                    <a:lnTo>
                      <a:pt x="466" y="5"/>
                    </a:lnTo>
                    <a:lnTo>
                      <a:pt x="481" y="3"/>
                    </a:lnTo>
                    <a:lnTo>
                      <a:pt x="494" y="1"/>
                    </a:lnTo>
                    <a:lnTo>
                      <a:pt x="509" y="0"/>
                    </a:lnTo>
                    <a:lnTo>
                      <a:pt x="524" y="0"/>
                    </a:lnTo>
                    <a:lnTo>
                      <a:pt x="538" y="0"/>
                    </a:lnTo>
                    <a:lnTo>
                      <a:pt x="553" y="1"/>
                    </a:lnTo>
                    <a:lnTo>
                      <a:pt x="550" y="15"/>
                    </a:lnTo>
                    <a:close/>
                  </a:path>
                </a:pathLst>
              </a:custGeom>
              <a:solidFill>
                <a:srgbClr val="000000"/>
              </a:solidFill>
              <a:ln w="9525">
                <a:noFill/>
                <a:round/>
                <a:headEnd/>
                <a:tailEnd/>
              </a:ln>
            </p:spPr>
            <p:txBody>
              <a:bodyPr/>
              <a:lstStyle/>
              <a:p>
                <a:endParaRPr lang="en-US" dirty="0"/>
              </a:p>
            </p:txBody>
          </p:sp>
          <p:sp>
            <p:nvSpPr>
              <p:cNvPr id="17474" name="Freeform 66"/>
              <p:cNvSpPr>
                <a:spLocks/>
              </p:cNvSpPr>
              <p:nvPr/>
            </p:nvSpPr>
            <p:spPr bwMode="auto">
              <a:xfrm>
                <a:off x="3475" y="2947"/>
                <a:ext cx="69" cy="46"/>
              </a:xfrm>
              <a:custGeom>
                <a:avLst/>
                <a:gdLst/>
                <a:ahLst/>
                <a:cxnLst>
                  <a:cxn ang="0">
                    <a:pos x="63" y="93"/>
                  </a:cxn>
                  <a:cxn ang="0">
                    <a:pos x="55" y="90"/>
                  </a:cxn>
                  <a:cxn ang="0">
                    <a:pos x="47" y="88"/>
                  </a:cxn>
                  <a:cxn ang="0">
                    <a:pos x="39" y="86"/>
                  </a:cxn>
                  <a:cxn ang="0">
                    <a:pos x="31" y="86"/>
                  </a:cxn>
                  <a:cxn ang="0">
                    <a:pos x="23" y="86"/>
                  </a:cxn>
                  <a:cxn ang="0">
                    <a:pos x="16" y="88"/>
                  </a:cxn>
                  <a:cxn ang="0">
                    <a:pos x="8" y="88"/>
                  </a:cxn>
                  <a:cxn ang="0">
                    <a:pos x="0" y="88"/>
                  </a:cxn>
                  <a:cxn ang="0">
                    <a:pos x="6" y="77"/>
                  </a:cxn>
                  <a:cxn ang="0">
                    <a:pos x="13" y="70"/>
                  </a:cxn>
                  <a:cxn ang="0">
                    <a:pos x="21" y="66"/>
                  </a:cxn>
                  <a:cxn ang="0">
                    <a:pos x="31" y="62"/>
                  </a:cxn>
                  <a:cxn ang="0">
                    <a:pos x="40" y="60"/>
                  </a:cxn>
                  <a:cxn ang="0">
                    <a:pos x="51" y="60"/>
                  </a:cxn>
                  <a:cxn ang="0">
                    <a:pos x="61" y="60"/>
                  </a:cxn>
                  <a:cxn ang="0">
                    <a:pos x="71" y="60"/>
                  </a:cxn>
                  <a:cxn ang="0">
                    <a:pos x="78" y="67"/>
                  </a:cxn>
                  <a:cxn ang="0">
                    <a:pos x="92" y="53"/>
                  </a:cxn>
                  <a:cxn ang="0">
                    <a:pos x="89" y="45"/>
                  </a:cxn>
                  <a:cxn ang="0">
                    <a:pos x="83" y="40"/>
                  </a:cxn>
                  <a:cxn ang="0">
                    <a:pos x="77" y="38"/>
                  </a:cxn>
                  <a:cxn ang="0">
                    <a:pos x="70" y="38"/>
                  </a:cxn>
                  <a:cxn ang="0">
                    <a:pos x="63" y="39"/>
                  </a:cxn>
                  <a:cxn ang="0">
                    <a:pos x="56" y="40"/>
                  </a:cxn>
                  <a:cxn ang="0">
                    <a:pos x="48" y="42"/>
                  </a:cxn>
                  <a:cxn ang="0">
                    <a:pos x="40" y="42"/>
                  </a:cxn>
                  <a:cxn ang="0">
                    <a:pos x="47" y="32"/>
                  </a:cxn>
                  <a:cxn ang="0">
                    <a:pos x="54" y="24"/>
                  </a:cxn>
                  <a:cxn ang="0">
                    <a:pos x="61" y="16"/>
                  </a:cxn>
                  <a:cxn ang="0">
                    <a:pos x="70" y="9"/>
                  </a:cxn>
                  <a:cxn ang="0">
                    <a:pos x="79" y="5"/>
                  </a:cxn>
                  <a:cxn ang="0">
                    <a:pos x="90" y="1"/>
                  </a:cxn>
                  <a:cxn ang="0">
                    <a:pos x="101" y="0"/>
                  </a:cxn>
                  <a:cxn ang="0">
                    <a:pos x="114" y="1"/>
                  </a:cxn>
                  <a:cxn ang="0">
                    <a:pos x="137" y="1"/>
                  </a:cxn>
                  <a:cxn ang="0">
                    <a:pos x="128" y="13"/>
                  </a:cxn>
                  <a:cxn ang="0">
                    <a:pos x="119" y="24"/>
                  </a:cxn>
                  <a:cxn ang="0">
                    <a:pos x="108" y="36"/>
                  </a:cxn>
                  <a:cxn ang="0">
                    <a:pos x="99" y="47"/>
                  </a:cxn>
                  <a:cxn ang="0">
                    <a:pos x="89" y="59"/>
                  </a:cxn>
                  <a:cxn ang="0">
                    <a:pos x="79" y="70"/>
                  </a:cxn>
                  <a:cxn ang="0">
                    <a:pos x="71" y="82"/>
                  </a:cxn>
                  <a:cxn ang="0">
                    <a:pos x="63" y="93"/>
                  </a:cxn>
                </a:cxnLst>
                <a:rect l="0" t="0" r="r" b="b"/>
                <a:pathLst>
                  <a:path w="137" h="93">
                    <a:moveTo>
                      <a:pt x="63" y="93"/>
                    </a:moveTo>
                    <a:lnTo>
                      <a:pt x="55" y="90"/>
                    </a:lnTo>
                    <a:lnTo>
                      <a:pt x="47" y="88"/>
                    </a:lnTo>
                    <a:lnTo>
                      <a:pt x="39" y="86"/>
                    </a:lnTo>
                    <a:lnTo>
                      <a:pt x="31" y="86"/>
                    </a:lnTo>
                    <a:lnTo>
                      <a:pt x="23" y="86"/>
                    </a:lnTo>
                    <a:lnTo>
                      <a:pt x="16" y="88"/>
                    </a:lnTo>
                    <a:lnTo>
                      <a:pt x="8" y="88"/>
                    </a:lnTo>
                    <a:lnTo>
                      <a:pt x="0" y="88"/>
                    </a:lnTo>
                    <a:lnTo>
                      <a:pt x="6" y="77"/>
                    </a:lnTo>
                    <a:lnTo>
                      <a:pt x="13" y="70"/>
                    </a:lnTo>
                    <a:lnTo>
                      <a:pt x="21" y="66"/>
                    </a:lnTo>
                    <a:lnTo>
                      <a:pt x="31" y="62"/>
                    </a:lnTo>
                    <a:lnTo>
                      <a:pt x="40" y="60"/>
                    </a:lnTo>
                    <a:lnTo>
                      <a:pt x="51" y="60"/>
                    </a:lnTo>
                    <a:lnTo>
                      <a:pt x="61" y="60"/>
                    </a:lnTo>
                    <a:lnTo>
                      <a:pt x="71" y="60"/>
                    </a:lnTo>
                    <a:lnTo>
                      <a:pt x="78" y="67"/>
                    </a:lnTo>
                    <a:lnTo>
                      <a:pt x="92" y="53"/>
                    </a:lnTo>
                    <a:lnTo>
                      <a:pt x="89" y="45"/>
                    </a:lnTo>
                    <a:lnTo>
                      <a:pt x="83" y="40"/>
                    </a:lnTo>
                    <a:lnTo>
                      <a:pt x="77" y="38"/>
                    </a:lnTo>
                    <a:lnTo>
                      <a:pt x="70" y="38"/>
                    </a:lnTo>
                    <a:lnTo>
                      <a:pt x="63" y="39"/>
                    </a:lnTo>
                    <a:lnTo>
                      <a:pt x="56" y="40"/>
                    </a:lnTo>
                    <a:lnTo>
                      <a:pt x="48" y="42"/>
                    </a:lnTo>
                    <a:lnTo>
                      <a:pt x="40" y="42"/>
                    </a:lnTo>
                    <a:lnTo>
                      <a:pt x="47" y="32"/>
                    </a:lnTo>
                    <a:lnTo>
                      <a:pt x="54" y="24"/>
                    </a:lnTo>
                    <a:lnTo>
                      <a:pt x="61" y="16"/>
                    </a:lnTo>
                    <a:lnTo>
                      <a:pt x="70" y="9"/>
                    </a:lnTo>
                    <a:lnTo>
                      <a:pt x="79" y="5"/>
                    </a:lnTo>
                    <a:lnTo>
                      <a:pt x="90" y="1"/>
                    </a:lnTo>
                    <a:lnTo>
                      <a:pt x="101" y="0"/>
                    </a:lnTo>
                    <a:lnTo>
                      <a:pt x="114" y="1"/>
                    </a:lnTo>
                    <a:lnTo>
                      <a:pt x="137" y="1"/>
                    </a:lnTo>
                    <a:lnTo>
                      <a:pt x="128" y="13"/>
                    </a:lnTo>
                    <a:lnTo>
                      <a:pt x="119" y="24"/>
                    </a:lnTo>
                    <a:lnTo>
                      <a:pt x="108" y="36"/>
                    </a:lnTo>
                    <a:lnTo>
                      <a:pt x="99" y="47"/>
                    </a:lnTo>
                    <a:lnTo>
                      <a:pt x="89" y="59"/>
                    </a:lnTo>
                    <a:lnTo>
                      <a:pt x="79" y="70"/>
                    </a:lnTo>
                    <a:lnTo>
                      <a:pt x="71" y="82"/>
                    </a:lnTo>
                    <a:lnTo>
                      <a:pt x="63" y="93"/>
                    </a:lnTo>
                    <a:close/>
                  </a:path>
                </a:pathLst>
              </a:custGeom>
              <a:solidFill>
                <a:srgbClr val="BFBFFF"/>
              </a:solidFill>
              <a:ln w="9525">
                <a:noFill/>
                <a:round/>
                <a:headEnd/>
                <a:tailEnd/>
              </a:ln>
            </p:spPr>
            <p:txBody>
              <a:bodyPr/>
              <a:lstStyle/>
              <a:p>
                <a:endParaRPr lang="en-US" dirty="0"/>
              </a:p>
            </p:txBody>
          </p:sp>
          <p:sp>
            <p:nvSpPr>
              <p:cNvPr id="17475" name="Freeform 67"/>
              <p:cNvSpPr>
                <a:spLocks/>
              </p:cNvSpPr>
              <p:nvPr/>
            </p:nvSpPr>
            <p:spPr bwMode="auto">
              <a:xfrm>
                <a:off x="3314" y="2645"/>
                <a:ext cx="222" cy="251"/>
              </a:xfrm>
              <a:custGeom>
                <a:avLst/>
                <a:gdLst/>
                <a:ahLst/>
                <a:cxnLst>
                  <a:cxn ang="0">
                    <a:pos x="402" y="436"/>
                  </a:cxn>
                  <a:cxn ang="0">
                    <a:pos x="409" y="451"/>
                  </a:cxn>
                  <a:cxn ang="0">
                    <a:pos x="386" y="465"/>
                  </a:cxn>
                  <a:cxn ang="0">
                    <a:pos x="349" y="475"/>
                  </a:cxn>
                  <a:cxn ang="0">
                    <a:pos x="314" y="483"/>
                  </a:cxn>
                  <a:cxn ang="0">
                    <a:pos x="277" y="491"/>
                  </a:cxn>
                  <a:cxn ang="0">
                    <a:pos x="241" y="497"/>
                  </a:cxn>
                  <a:cxn ang="0">
                    <a:pos x="204" y="502"/>
                  </a:cxn>
                  <a:cxn ang="0">
                    <a:pos x="167" y="503"/>
                  </a:cxn>
                  <a:cxn ang="0">
                    <a:pos x="128" y="502"/>
                  </a:cxn>
                  <a:cxn ang="0">
                    <a:pos x="104" y="495"/>
                  </a:cxn>
                  <a:cxn ang="0">
                    <a:pos x="90" y="491"/>
                  </a:cxn>
                  <a:cxn ang="0">
                    <a:pos x="74" y="493"/>
                  </a:cxn>
                  <a:cxn ang="0">
                    <a:pos x="59" y="486"/>
                  </a:cxn>
                  <a:cxn ang="0">
                    <a:pos x="35" y="443"/>
                  </a:cxn>
                  <a:cxn ang="0">
                    <a:pos x="12" y="367"/>
                  </a:cxn>
                  <a:cxn ang="0">
                    <a:pos x="1" y="284"/>
                  </a:cxn>
                  <a:cxn ang="0">
                    <a:pos x="0" y="202"/>
                  </a:cxn>
                  <a:cxn ang="0">
                    <a:pos x="4" y="141"/>
                  </a:cxn>
                  <a:cxn ang="0">
                    <a:pos x="17" y="99"/>
                  </a:cxn>
                  <a:cxn ang="0">
                    <a:pos x="38" y="79"/>
                  </a:cxn>
                  <a:cxn ang="0">
                    <a:pos x="57" y="72"/>
                  </a:cxn>
                  <a:cxn ang="0">
                    <a:pos x="75" y="62"/>
                  </a:cxn>
                  <a:cxn ang="0">
                    <a:pos x="93" y="54"/>
                  </a:cxn>
                  <a:cxn ang="0">
                    <a:pos x="122" y="45"/>
                  </a:cxn>
                  <a:cxn ang="0">
                    <a:pos x="160" y="33"/>
                  </a:cxn>
                  <a:cxn ang="0">
                    <a:pos x="199" y="22"/>
                  </a:cxn>
                  <a:cxn ang="0">
                    <a:pos x="239" y="12"/>
                  </a:cxn>
                  <a:cxn ang="0">
                    <a:pos x="278" y="5"/>
                  </a:cxn>
                  <a:cxn ang="0">
                    <a:pos x="318" y="2"/>
                  </a:cxn>
                  <a:cxn ang="0">
                    <a:pos x="358" y="0"/>
                  </a:cxn>
                  <a:cxn ang="0">
                    <a:pos x="400" y="2"/>
                  </a:cxn>
                  <a:cxn ang="0">
                    <a:pos x="436" y="45"/>
                  </a:cxn>
                  <a:cxn ang="0">
                    <a:pos x="446" y="131"/>
                  </a:cxn>
                  <a:cxn ang="0">
                    <a:pos x="439" y="221"/>
                  </a:cxn>
                  <a:cxn ang="0">
                    <a:pos x="425" y="312"/>
                  </a:cxn>
                  <a:cxn ang="0">
                    <a:pos x="413" y="374"/>
                  </a:cxn>
                  <a:cxn ang="0">
                    <a:pos x="405" y="413"/>
                  </a:cxn>
                </a:cxnLst>
                <a:rect l="0" t="0" r="r" b="b"/>
                <a:pathLst>
                  <a:path w="446" h="503">
                    <a:moveTo>
                      <a:pt x="395" y="430"/>
                    </a:moveTo>
                    <a:lnTo>
                      <a:pt x="402" y="436"/>
                    </a:lnTo>
                    <a:lnTo>
                      <a:pt x="407" y="443"/>
                    </a:lnTo>
                    <a:lnTo>
                      <a:pt x="409" y="451"/>
                    </a:lnTo>
                    <a:lnTo>
                      <a:pt x="405" y="460"/>
                    </a:lnTo>
                    <a:lnTo>
                      <a:pt x="386" y="465"/>
                    </a:lnTo>
                    <a:lnTo>
                      <a:pt x="368" y="469"/>
                    </a:lnTo>
                    <a:lnTo>
                      <a:pt x="349" y="475"/>
                    </a:lnTo>
                    <a:lnTo>
                      <a:pt x="332" y="479"/>
                    </a:lnTo>
                    <a:lnTo>
                      <a:pt x="314" y="483"/>
                    </a:lnTo>
                    <a:lnTo>
                      <a:pt x="295" y="488"/>
                    </a:lnTo>
                    <a:lnTo>
                      <a:pt x="277" y="491"/>
                    </a:lnTo>
                    <a:lnTo>
                      <a:pt x="259" y="494"/>
                    </a:lnTo>
                    <a:lnTo>
                      <a:pt x="241" y="497"/>
                    </a:lnTo>
                    <a:lnTo>
                      <a:pt x="223" y="499"/>
                    </a:lnTo>
                    <a:lnTo>
                      <a:pt x="204" y="502"/>
                    </a:lnTo>
                    <a:lnTo>
                      <a:pt x="186" y="503"/>
                    </a:lnTo>
                    <a:lnTo>
                      <a:pt x="167" y="503"/>
                    </a:lnTo>
                    <a:lnTo>
                      <a:pt x="148" y="503"/>
                    </a:lnTo>
                    <a:lnTo>
                      <a:pt x="128" y="502"/>
                    </a:lnTo>
                    <a:lnTo>
                      <a:pt x="108" y="501"/>
                    </a:lnTo>
                    <a:lnTo>
                      <a:pt x="104" y="495"/>
                    </a:lnTo>
                    <a:lnTo>
                      <a:pt x="98" y="493"/>
                    </a:lnTo>
                    <a:lnTo>
                      <a:pt x="90" y="491"/>
                    </a:lnTo>
                    <a:lnTo>
                      <a:pt x="82" y="493"/>
                    </a:lnTo>
                    <a:lnTo>
                      <a:pt x="74" y="493"/>
                    </a:lnTo>
                    <a:lnTo>
                      <a:pt x="66" y="490"/>
                    </a:lnTo>
                    <a:lnTo>
                      <a:pt x="59" y="486"/>
                    </a:lnTo>
                    <a:lnTo>
                      <a:pt x="53" y="478"/>
                    </a:lnTo>
                    <a:lnTo>
                      <a:pt x="35" y="443"/>
                    </a:lnTo>
                    <a:lnTo>
                      <a:pt x="21" y="406"/>
                    </a:lnTo>
                    <a:lnTo>
                      <a:pt x="12" y="367"/>
                    </a:lnTo>
                    <a:lnTo>
                      <a:pt x="5" y="326"/>
                    </a:lnTo>
                    <a:lnTo>
                      <a:pt x="1" y="284"/>
                    </a:lnTo>
                    <a:lnTo>
                      <a:pt x="0" y="243"/>
                    </a:lnTo>
                    <a:lnTo>
                      <a:pt x="0" y="202"/>
                    </a:lnTo>
                    <a:lnTo>
                      <a:pt x="1" y="164"/>
                    </a:lnTo>
                    <a:lnTo>
                      <a:pt x="4" y="141"/>
                    </a:lnTo>
                    <a:lnTo>
                      <a:pt x="9" y="119"/>
                    </a:lnTo>
                    <a:lnTo>
                      <a:pt x="17" y="99"/>
                    </a:lnTo>
                    <a:lnTo>
                      <a:pt x="28" y="79"/>
                    </a:lnTo>
                    <a:lnTo>
                      <a:pt x="38" y="79"/>
                    </a:lnTo>
                    <a:lnTo>
                      <a:pt x="47" y="77"/>
                    </a:lnTo>
                    <a:lnTo>
                      <a:pt x="57" y="72"/>
                    </a:lnTo>
                    <a:lnTo>
                      <a:pt x="66" y="68"/>
                    </a:lnTo>
                    <a:lnTo>
                      <a:pt x="75" y="62"/>
                    </a:lnTo>
                    <a:lnTo>
                      <a:pt x="84" y="57"/>
                    </a:lnTo>
                    <a:lnTo>
                      <a:pt x="93" y="54"/>
                    </a:lnTo>
                    <a:lnTo>
                      <a:pt x="104" y="52"/>
                    </a:lnTo>
                    <a:lnTo>
                      <a:pt x="122" y="45"/>
                    </a:lnTo>
                    <a:lnTo>
                      <a:pt x="142" y="39"/>
                    </a:lnTo>
                    <a:lnTo>
                      <a:pt x="160" y="33"/>
                    </a:lnTo>
                    <a:lnTo>
                      <a:pt x="180" y="27"/>
                    </a:lnTo>
                    <a:lnTo>
                      <a:pt x="199" y="22"/>
                    </a:lnTo>
                    <a:lnTo>
                      <a:pt x="219" y="17"/>
                    </a:lnTo>
                    <a:lnTo>
                      <a:pt x="239" y="12"/>
                    </a:lnTo>
                    <a:lnTo>
                      <a:pt x="258" y="9"/>
                    </a:lnTo>
                    <a:lnTo>
                      <a:pt x="278" y="5"/>
                    </a:lnTo>
                    <a:lnTo>
                      <a:pt x="297" y="3"/>
                    </a:lnTo>
                    <a:lnTo>
                      <a:pt x="318" y="2"/>
                    </a:lnTo>
                    <a:lnTo>
                      <a:pt x="338" y="1"/>
                    </a:lnTo>
                    <a:lnTo>
                      <a:pt x="358" y="0"/>
                    </a:lnTo>
                    <a:lnTo>
                      <a:pt x="379" y="1"/>
                    </a:lnTo>
                    <a:lnTo>
                      <a:pt x="400" y="2"/>
                    </a:lnTo>
                    <a:lnTo>
                      <a:pt x="421" y="4"/>
                    </a:lnTo>
                    <a:lnTo>
                      <a:pt x="436" y="45"/>
                    </a:lnTo>
                    <a:lnTo>
                      <a:pt x="444" y="87"/>
                    </a:lnTo>
                    <a:lnTo>
                      <a:pt x="446" y="131"/>
                    </a:lnTo>
                    <a:lnTo>
                      <a:pt x="444" y="176"/>
                    </a:lnTo>
                    <a:lnTo>
                      <a:pt x="439" y="221"/>
                    </a:lnTo>
                    <a:lnTo>
                      <a:pt x="432" y="267"/>
                    </a:lnTo>
                    <a:lnTo>
                      <a:pt x="425" y="312"/>
                    </a:lnTo>
                    <a:lnTo>
                      <a:pt x="421" y="357"/>
                    </a:lnTo>
                    <a:lnTo>
                      <a:pt x="413" y="374"/>
                    </a:lnTo>
                    <a:lnTo>
                      <a:pt x="409" y="393"/>
                    </a:lnTo>
                    <a:lnTo>
                      <a:pt x="405" y="413"/>
                    </a:lnTo>
                    <a:lnTo>
                      <a:pt x="395" y="430"/>
                    </a:lnTo>
                    <a:close/>
                  </a:path>
                </a:pathLst>
              </a:custGeom>
              <a:solidFill>
                <a:srgbClr val="000000"/>
              </a:solidFill>
              <a:ln w="9525">
                <a:noFill/>
                <a:round/>
                <a:headEnd/>
                <a:tailEnd/>
              </a:ln>
            </p:spPr>
            <p:txBody>
              <a:bodyPr/>
              <a:lstStyle/>
              <a:p>
                <a:endParaRPr lang="en-US" dirty="0"/>
              </a:p>
            </p:txBody>
          </p:sp>
          <p:sp>
            <p:nvSpPr>
              <p:cNvPr id="17476" name="Freeform 68"/>
              <p:cNvSpPr>
                <a:spLocks/>
              </p:cNvSpPr>
              <p:nvPr/>
            </p:nvSpPr>
            <p:spPr bwMode="auto">
              <a:xfrm>
                <a:off x="3334" y="2655"/>
                <a:ext cx="193" cy="225"/>
              </a:xfrm>
              <a:custGeom>
                <a:avLst/>
                <a:gdLst/>
                <a:ahLst/>
                <a:cxnLst>
                  <a:cxn ang="0">
                    <a:pos x="322" y="411"/>
                  </a:cxn>
                  <a:cxn ang="0">
                    <a:pos x="278" y="426"/>
                  </a:cxn>
                  <a:cxn ang="0">
                    <a:pos x="231" y="435"/>
                  </a:cxn>
                  <a:cxn ang="0">
                    <a:pos x="184" y="441"/>
                  </a:cxn>
                  <a:cxn ang="0">
                    <a:pos x="146" y="447"/>
                  </a:cxn>
                  <a:cxn ang="0">
                    <a:pos x="118" y="449"/>
                  </a:cxn>
                  <a:cxn ang="0">
                    <a:pos x="93" y="449"/>
                  </a:cxn>
                  <a:cxn ang="0">
                    <a:pos x="66" y="447"/>
                  </a:cxn>
                  <a:cxn ang="0">
                    <a:pos x="42" y="436"/>
                  </a:cxn>
                  <a:cxn ang="0">
                    <a:pos x="32" y="409"/>
                  </a:cxn>
                  <a:cxn ang="0">
                    <a:pos x="11" y="345"/>
                  </a:cxn>
                  <a:cxn ang="0">
                    <a:pos x="0" y="227"/>
                  </a:cxn>
                  <a:cxn ang="0">
                    <a:pos x="9" y="143"/>
                  </a:cxn>
                  <a:cxn ang="0">
                    <a:pos x="18" y="90"/>
                  </a:cxn>
                  <a:cxn ang="0">
                    <a:pos x="42" y="58"/>
                  </a:cxn>
                  <a:cxn ang="0">
                    <a:pos x="75" y="45"/>
                  </a:cxn>
                  <a:cxn ang="0">
                    <a:pos x="109" y="35"/>
                  </a:cxn>
                  <a:cxn ang="0">
                    <a:pos x="143" y="22"/>
                  </a:cxn>
                  <a:cxn ang="0">
                    <a:pos x="171" y="15"/>
                  </a:cxn>
                  <a:cxn ang="0">
                    <a:pos x="195" y="12"/>
                  </a:cxn>
                  <a:cxn ang="0">
                    <a:pos x="221" y="6"/>
                  </a:cxn>
                  <a:cxn ang="0">
                    <a:pos x="244" y="2"/>
                  </a:cxn>
                  <a:cxn ang="0">
                    <a:pos x="267" y="2"/>
                  </a:cxn>
                  <a:cxn ang="0">
                    <a:pos x="294" y="3"/>
                  </a:cxn>
                  <a:cxn ang="0">
                    <a:pos x="325" y="3"/>
                  </a:cxn>
                  <a:cxn ang="0">
                    <a:pos x="354" y="5"/>
                  </a:cxn>
                  <a:cxn ang="0">
                    <a:pos x="374" y="33"/>
                  </a:cxn>
                  <a:cxn ang="0">
                    <a:pos x="382" y="80"/>
                  </a:cxn>
                  <a:cxn ang="0">
                    <a:pos x="386" y="107"/>
                  </a:cxn>
                  <a:cxn ang="0">
                    <a:pos x="382" y="183"/>
                  </a:cxn>
                  <a:cxn ang="0">
                    <a:pos x="375" y="258"/>
                  </a:cxn>
                  <a:cxn ang="0">
                    <a:pos x="361" y="331"/>
                  </a:cxn>
                  <a:cxn ang="0">
                    <a:pos x="341" y="401"/>
                  </a:cxn>
                </a:cxnLst>
                <a:rect l="0" t="0" r="r" b="b"/>
                <a:pathLst>
                  <a:path w="386" h="449">
                    <a:moveTo>
                      <a:pt x="341" y="401"/>
                    </a:moveTo>
                    <a:lnTo>
                      <a:pt x="322" y="411"/>
                    </a:lnTo>
                    <a:lnTo>
                      <a:pt x="300" y="420"/>
                    </a:lnTo>
                    <a:lnTo>
                      <a:pt x="278" y="426"/>
                    </a:lnTo>
                    <a:lnTo>
                      <a:pt x="255" y="430"/>
                    </a:lnTo>
                    <a:lnTo>
                      <a:pt x="231" y="435"/>
                    </a:lnTo>
                    <a:lnTo>
                      <a:pt x="208" y="437"/>
                    </a:lnTo>
                    <a:lnTo>
                      <a:pt x="184" y="441"/>
                    </a:lnTo>
                    <a:lnTo>
                      <a:pt x="161" y="446"/>
                    </a:lnTo>
                    <a:lnTo>
                      <a:pt x="146" y="447"/>
                    </a:lnTo>
                    <a:lnTo>
                      <a:pt x="131" y="448"/>
                    </a:lnTo>
                    <a:lnTo>
                      <a:pt x="118" y="449"/>
                    </a:lnTo>
                    <a:lnTo>
                      <a:pt x="105" y="449"/>
                    </a:lnTo>
                    <a:lnTo>
                      <a:pt x="93" y="449"/>
                    </a:lnTo>
                    <a:lnTo>
                      <a:pt x="80" y="448"/>
                    </a:lnTo>
                    <a:lnTo>
                      <a:pt x="66" y="447"/>
                    </a:lnTo>
                    <a:lnTo>
                      <a:pt x="51" y="445"/>
                    </a:lnTo>
                    <a:lnTo>
                      <a:pt x="42" y="436"/>
                    </a:lnTo>
                    <a:lnTo>
                      <a:pt x="36" y="423"/>
                    </a:lnTo>
                    <a:lnTo>
                      <a:pt x="32" y="409"/>
                    </a:lnTo>
                    <a:lnTo>
                      <a:pt x="28" y="398"/>
                    </a:lnTo>
                    <a:lnTo>
                      <a:pt x="11" y="345"/>
                    </a:lnTo>
                    <a:lnTo>
                      <a:pt x="3" y="287"/>
                    </a:lnTo>
                    <a:lnTo>
                      <a:pt x="0" y="227"/>
                    </a:lnTo>
                    <a:lnTo>
                      <a:pt x="3" y="167"/>
                    </a:lnTo>
                    <a:lnTo>
                      <a:pt x="9" y="143"/>
                    </a:lnTo>
                    <a:lnTo>
                      <a:pt x="13" y="117"/>
                    </a:lnTo>
                    <a:lnTo>
                      <a:pt x="18" y="90"/>
                    </a:lnTo>
                    <a:lnTo>
                      <a:pt x="26" y="66"/>
                    </a:lnTo>
                    <a:lnTo>
                      <a:pt x="42" y="58"/>
                    </a:lnTo>
                    <a:lnTo>
                      <a:pt x="58" y="51"/>
                    </a:lnTo>
                    <a:lnTo>
                      <a:pt x="75" y="45"/>
                    </a:lnTo>
                    <a:lnTo>
                      <a:pt x="93" y="40"/>
                    </a:lnTo>
                    <a:lnTo>
                      <a:pt x="109" y="35"/>
                    </a:lnTo>
                    <a:lnTo>
                      <a:pt x="126" y="29"/>
                    </a:lnTo>
                    <a:lnTo>
                      <a:pt x="143" y="22"/>
                    </a:lnTo>
                    <a:lnTo>
                      <a:pt x="159" y="15"/>
                    </a:lnTo>
                    <a:lnTo>
                      <a:pt x="171" y="15"/>
                    </a:lnTo>
                    <a:lnTo>
                      <a:pt x="184" y="14"/>
                    </a:lnTo>
                    <a:lnTo>
                      <a:pt x="195" y="12"/>
                    </a:lnTo>
                    <a:lnTo>
                      <a:pt x="208" y="8"/>
                    </a:lnTo>
                    <a:lnTo>
                      <a:pt x="221" y="6"/>
                    </a:lnTo>
                    <a:lnTo>
                      <a:pt x="232" y="3"/>
                    </a:lnTo>
                    <a:lnTo>
                      <a:pt x="244" y="2"/>
                    </a:lnTo>
                    <a:lnTo>
                      <a:pt x="254" y="0"/>
                    </a:lnTo>
                    <a:lnTo>
                      <a:pt x="267" y="2"/>
                    </a:lnTo>
                    <a:lnTo>
                      <a:pt x="279" y="3"/>
                    </a:lnTo>
                    <a:lnTo>
                      <a:pt x="294" y="3"/>
                    </a:lnTo>
                    <a:lnTo>
                      <a:pt x="310" y="2"/>
                    </a:lnTo>
                    <a:lnTo>
                      <a:pt x="325" y="3"/>
                    </a:lnTo>
                    <a:lnTo>
                      <a:pt x="340" y="3"/>
                    </a:lnTo>
                    <a:lnTo>
                      <a:pt x="354" y="5"/>
                    </a:lnTo>
                    <a:lnTo>
                      <a:pt x="367" y="10"/>
                    </a:lnTo>
                    <a:lnTo>
                      <a:pt x="374" y="33"/>
                    </a:lnTo>
                    <a:lnTo>
                      <a:pt x="380" y="56"/>
                    </a:lnTo>
                    <a:lnTo>
                      <a:pt x="382" y="80"/>
                    </a:lnTo>
                    <a:lnTo>
                      <a:pt x="382" y="104"/>
                    </a:lnTo>
                    <a:lnTo>
                      <a:pt x="386" y="107"/>
                    </a:lnTo>
                    <a:lnTo>
                      <a:pt x="384" y="145"/>
                    </a:lnTo>
                    <a:lnTo>
                      <a:pt x="382" y="183"/>
                    </a:lnTo>
                    <a:lnTo>
                      <a:pt x="378" y="220"/>
                    </a:lnTo>
                    <a:lnTo>
                      <a:pt x="375" y="258"/>
                    </a:lnTo>
                    <a:lnTo>
                      <a:pt x="369" y="295"/>
                    </a:lnTo>
                    <a:lnTo>
                      <a:pt x="361" y="331"/>
                    </a:lnTo>
                    <a:lnTo>
                      <a:pt x="353" y="367"/>
                    </a:lnTo>
                    <a:lnTo>
                      <a:pt x="341" y="401"/>
                    </a:lnTo>
                    <a:close/>
                  </a:path>
                </a:pathLst>
              </a:custGeom>
              <a:solidFill>
                <a:srgbClr val="EAEFFF"/>
              </a:solidFill>
              <a:ln w="9525">
                <a:noFill/>
                <a:round/>
                <a:headEnd/>
                <a:tailEnd/>
              </a:ln>
            </p:spPr>
            <p:txBody>
              <a:bodyPr/>
              <a:lstStyle/>
              <a:p>
                <a:endParaRPr lang="en-US" dirty="0"/>
              </a:p>
            </p:txBody>
          </p:sp>
          <p:sp>
            <p:nvSpPr>
              <p:cNvPr id="17477" name="Freeform 69"/>
              <p:cNvSpPr>
                <a:spLocks/>
              </p:cNvSpPr>
              <p:nvPr/>
            </p:nvSpPr>
            <p:spPr bwMode="auto">
              <a:xfrm>
                <a:off x="3504" y="2705"/>
                <a:ext cx="16" cy="9"/>
              </a:xfrm>
              <a:custGeom>
                <a:avLst/>
                <a:gdLst/>
                <a:ahLst/>
                <a:cxnLst>
                  <a:cxn ang="0">
                    <a:pos x="19" y="17"/>
                  </a:cxn>
                  <a:cxn ang="0">
                    <a:pos x="12" y="17"/>
                  </a:cxn>
                  <a:cxn ang="0">
                    <a:pos x="7" y="15"/>
                  </a:cxn>
                  <a:cxn ang="0">
                    <a:pos x="4" y="10"/>
                  </a:cxn>
                  <a:cxn ang="0">
                    <a:pos x="0" y="5"/>
                  </a:cxn>
                  <a:cxn ang="0">
                    <a:pos x="0" y="1"/>
                  </a:cxn>
                  <a:cxn ang="0">
                    <a:pos x="9" y="0"/>
                  </a:cxn>
                  <a:cxn ang="0">
                    <a:pos x="17" y="0"/>
                  </a:cxn>
                  <a:cxn ang="0">
                    <a:pos x="26" y="1"/>
                  </a:cxn>
                  <a:cxn ang="0">
                    <a:pos x="33" y="3"/>
                  </a:cxn>
                  <a:cxn ang="0">
                    <a:pos x="32" y="9"/>
                  </a:cxn>
                  <a:cxn ang="0">
                    <a:pos x="28" y="13"/>
                  </a:cxn>
                  <a:cxn ang="0">
                    <a:pos x="24" y="16"/>
                  </a:cxn>
                  <a:cxn ang="0">
                    <a:pos x="19" y="17"/>
                  </a:cxn>
                </a:cxnLst>
                <a:rect l="0" t="0" r="r" b="b"/>
                <a:pathLst>
                  <a:path w="33" h="17">
                    <a:moveTo>
                      <a:pt x="19" y="17"/>
                    </a:moveTo>
                    <a:lnTo>
                      <a:pt x="12" y="17"/>
                    </a:lnTo>
                    <a:lnTo>
                      <a:pt x="7" y="15"/>
                    </a:lnTo>
                    <a:lnTo>
                      <a:pt x="4" y="10"/>
                    </a:lnTo>
                    <a:lnTo>
                      <a:pt x="0" y="5"/>
                    </a:lnTo>
                    <a:lnTo>
                      <a:pt x="0" y="1"/>
                    </a:lnTo>
                    <a:lnTo>
                      <a:pt x="9" y="0"/>
                    </a:lnTo>
                    <a:lnTo>
                      <a:pt x="17" y="0"/>
                    </a:lnTo>
                    <a:lnTo>
                      <a:pt x="26" y="1"/>
                    </a:lnTo>
                    <a:lnTo>
                      <a:pt x="33" y="3"/>
                    </a:lnTo>
                    <a:lnTo>
                      <a:pt x="32" y="9"/>
                    </a:lnTo>
                    <a:lnTo>
                      <a:pt x="28" y="13"/>
                    </a:lnTo>
                    <a:lnTo>
                      <a:pt x="24" y="16"/>
                    </a:lnTo>
                    <a:lnTo>
                      <a:pt x="19" y="17"/>
                    </a:lnTo>
                    <a:close/>
                  </a:path>
                </a:pathLst>
              </a:custGeom>
              <a:solidFill>
                <a:srgbClr val="000000"/>
              </a:solidFill>
              <a:ln w="9525">
                <a:noFill/>
                <a:round/>
                <a:headEnd/>
                <a:tailEnd/>
              </a:ln>
            </p:spPr>
            <p:txBody>
              <a:bodyPr/>
              <a:lstStyle/>
              <a:p>
                <a:endParaRPr lang="en-US" dirty="0"/>
              </a:p>
            </p:txBody>
          </p:sp>
          <p:sp>
            <p:nvSpPr>
              <p:cNvPr id="17478" name="Freeform 70"/>
              <p:cNvSpPr>
                <a:spLocks/>
              </p:cNvSpPr>
              <p:nvPr/>
            </p:nvSpPr>
            <p:spPr bwMode="auto">
              <a:xfrm>
                <a:off x="3501" y="2680"/>
                <a:ext cx="15" cy="10"/>
              </a:xfrm>
              <a:custGeom>
                <a:avLst/>
                <a:gdLst/>
                <a:ahLst/>
                <a:cxnLst>
                  <a:cxn ang="0">
                    <a:pos x="26" y="21"/>
                  </a:cxn>
                  <a:cxn ang="0">
                    <a:pos x="19" y="16"/>
                  </a:cxn>
                  <a:cxn ang="0">
                    <a:pos x="10" y="18"/>
                  </a:cxn>
                  <a:cxn ang="0">
                    <a:pos x="2" y="19"/>
                  </a:cxn>
                  <a:cxn ang="0">
                    <a:pos x="0" y="9"/>
                  </a:cxn>
                  <a:cxn ang="0">
                    <a:pos x="3" y="3"/>
                  </a:cxn>
                  <a:cxn ang="0">
                    <a:pos x="9" y="1"/>
                  </a:cxn>
                  <a:cxn ang="0">
                    <a:pos x="15" y="0"/>
                  </a:cxn>
                  <a:cxn ang="0">
                    <a:pos x="22" y="0"/>
                  </a:cxn>
                  <a:cxn ang="0">
                    <a:pos x="26" y="3"/>
                  </a:cxn>
                  <a:cxn ang="0">
                    <a:pos x="30" y="7"/>
                  </a:cxn>
                  <a:cxn ang="0">
                    <a:pos x="30" y="13"/>
                  </a:cxn>
                  <a:cxn ang="0">
                    <a:pos x="26" y="21"/>
                  </a:cxn>
                </a:cxnLst>
                <a:rect l="0" t="0" r="r" b="b"/>
                <a:pathLst>
                  <a:path w="30" h="21">
                    <a:moveTo>
                      <a:pt x="26" y="21"/>
                    </a:moveTo>
                    <a:lnTo>
                      <a:pt x="19" y="16"/>
                    </a:lnTo>
                    <a:lnTo>
                      <a:pt x="10" y="18"/>
                    </a:lnTo>
                    <a:lnTo>
                      <a:pt x="2" y="19"/>
                    </a:lnTo>
                    <a:lnTo>
                      <a:pt x="0" y="9"/>
                    </a:lnTo>
                    <a:lnTo>
                      <a:pt x="3" y="3"/>
                    </a:lnTo>
                    <a:lnTo>
                      <a:pt x="9" y="1"/>
                    </a:lnTo>
                    <a:lnTo>
                      <a:pt x="15" y="0"/>
                    </a:lnTo>
                    <a:lnTo>
                      <a:pt x="22" y="0"/>
                    </a:lnTo>
                    <a:lnTo>
                      <a:pt x="26" y="3"/>
                    </a:lnTo>
                    <a:lnTo>
                      <a:pt x="30" y="7"/>
                    </a:lnTo>
                    <a:lnTo>
                      <a:pt x="30" y="13"/>
                    </a:lnTo>
                    <a:lnTo>
                      <a:pt x="26" y="21"/>
                    </a:lnTo>
                    <a:close/>
                  </a:path>
                </a:pathLst>
              </a:custGeom>
              <a:solidFill>
                <a:srgbClr val="000000"/>
              </a:solidFill>
              <a:ln w="9525">
                <a:noFill/>
                <a:round/>
                <a:headEnd/>
                <a:tailEnd/>
              </a:ln>
            </p:spPr>
            <p:txBody>
              <a:bodyPr/>
              <a:lstStyle/>
              <a:p>
                <a:endParaRPr lang="en-US" dirty="0"/>
              </a:p>
            </p:txBody>
          </p:sp>
          <p:sp>
            <p:nvSpPr>
              <p:cNvPr id="17479" name="Freeform 71"/>
              <p:cNvSpPr>
                <a:spLocks/>
              </p:cNvSpPr>
              <p:nvPr/>
            </p:nvSpPr>
            <p:spPr bwMode="auto">
              <a:xfrm>
                <a:off x="3504" y="2736"/>
                <a:ext cx="12" cy="6"/>
              </a:xfrm>
              <a:custGeom>
                <a:avLst/>
                <a:gdLst/>
                <a:ahLst/>
                <a:cxnLst>
                  <a:cxn ang="0">
                    <a:pos x="6" y="12"/>
                  </a:cxn>
                  <a:cxn ang="0">
                    <a:pos x="0" y="5"/>
                  </a:cxn>
                  <a:cxn ang="0">
                    <a:pos x="6" y="2"/>
                  </a:cxn>
                  <a:cxn ang="0">
                    <a:pos x="12" y="0"/>
                  </a:cxn>
                  <a:cxn ang="0">
                    <a:pos x="19" y="2"/>
                  </a:cxn>
                  <a:cxn ang="0">
                    <a:pos x="24" y="5"/>
                  </a:cxn>
                  <a:cxn ang="0">
                    <a:pos x="22" y="12"/>
                  </a:cxn>
                  <a:cxn ang="0">
                    <a:pos x="17" y="12"/>
                  </a:cxn>
                  <a:cxn ang="0">
                    <a:pos x="11" y="11"/>
                  </a:cxn>
                  <a:cxn ang="0">
                    <a:pos x="6" y="12"/>
                  </a:cxn>
                </a:cxnLst>
                <a:rect l="0" t="0" r="r" b="b"/>
                <a:pathLst>
                  <a:path w="24" h="12">
                    <a:moveTo>
                      <a:pt x="6" y="12"/>
                    </a:moveTo>
                    <a:lnTo>
                      <a:pt x="0" y="5"/>
                    </a:lnTo>
                    <a:lnTo>
                      <a:pt x="6" y="2"/>
                    </a:lnTo>
                    <a:lnTo>
                      <a:pt x="12" y="0"/>
                    </a:lnTo>
                    <a:lnTo>
                      <a:pt x="19" y="2"/>
                    </a:lnTo>
                    <a:lnTo>
                      <a:pt x="24" y="5"/>
                    </a:lnTo>
                    <a:lnTo>
                      <a:pt x="22" y="12"/>
                    </a:lnTo>
                    <a:lnTo>
                      <a:pt x="17" y="12"/>
                    </a:lnTo>
                    <a:lnTo>
                      <a:pt x="11" y="11"/>
                    </a:lnTo>
                    <a:lnTo>
                      <a:pt x="6" y="12"/>
                    </a:lnTo>
                    <a:close/>
                  </a:path>
                </a:pathLst>
              </a:custGeom>
              <a:solidFill>
                <a:srgbClr val="000000"/>
              </a:solidFill>
              <a:ln w="9525">
                <a:noFill/>
                <a:round/>
                <a:headEnd/>
                <a:tailEnd/>
              </a:ln>
            </p:spPr>
            <p:txBody>
              <a:bodyPr/>
              <a:lstStyle/>
              <a:p>
                <a:endParaRPr lang="en-US" dirty="0"/>
              </a:p>
            </p:txBody>
          </p:sp>
          <p:sp>
            <p:nvSpPr>
              <p:cNvPr id="17480" name="Freeform 72"/>
              <p:cNvSpPr>
                <a:spLocks/>
              </p:cNvSpPr>
              <p:nvPr/>
            </p:nvSpPr>
            <p:spPr bwMode="auto">
              <a:xfrm>
                <a:off x="3460" y="3001"/>
                <a:ext cx="38" cy="13"/>
              </a:xfrm>
              <a:custGeom>
                <a:avLst/>
                <a:gdLst/>
                <a:ahLst/>
                <a:cxnLst>
                  <a:cxn ang="0">
                    <a:pos x="67" y="22"/>
                  </a:cxn>
                  <a:cxn ang="0">
                    <a:pos x="59" y="24"/>
                  </a:cxn>
                  <a:cxn ang="0">
                    <a:pos x="50" y="27"/>
                  </a:cxn>
                  <a:cxn ang="0">
                    <a:pos x="42" y="27"/>
                  </a:cxn>
                  <a:cxn ang="0">
                    <a:pos x="33" y="27"/>
                  </a:cxn>
                  <a:cxn ang="0">
                    <a:pos x="25" y="27"/>
                  </a:cxn>
                  <a:cxn ang="0">
                    <a:pos x="16" y="27"/>
                  </a:cxn>
                  <a:cxn ang="0">
                    <a:pos x="8" y="26"/>
                  </a:cxn>
                  <a:cxn ang="0">
                    <a:pos x="0" y="26"/>
                  </a:cxn>
                  <a:cxn ang="0">
                    <a:pos x="4" y="20"/>
                  </a:cxn>
                  <a:cxn ang="0">
                    <a:pos x="8" y="13"/>
                  </a:cxn>
                  <a:cxn ang="0">
                    <a:pos x="11" y="6"/>
                  </a:cxn>
                  <a:cxn ang="0">
                    <a:pos x="16" y="0"/>
                  </a:cxn>
                  <a:cxn ang="0">
                    <a:pos x="77" y="1"/>
                  </a:cxn>
                  <a:cxn ang="0">
                    <a:pos x="74" y="7"/>
                  </a:cxn>
                  <a:cxn ang="0">
                    <a:pos x="70" y="11"/>
                  </a:cxn>
                  <a:cxn ang="0">
                    <a:pos x="67" y="15"/>
                  </a:cxn>
                  <a:cxn ang="0">
                    <a:pos x="67" y="22"/>
                  </a:cxn>
                </a:cxnLst>
                <a:rect l="0" t="0" r="r" b="b"/>
                <a:pathLst>
                  <a:path w="77" h="27">
                    <a:moveTo>
                      <a:pt x="67" y="22"/>
                    </a:moveTo>
                    <a:lnTo>
                      <a:pt x="59" y="24"/>
                    </a:lnTo>
                    <a:lnTo>
                      <a:pt x="50" y="27"/>
                    </a:lnTo>
                    <a:lnTo>
                      <a:pt x="42" y="27"/>
                    </a:lnTo>
                    <a:lnTo>
                      <a:pt x="33" y="27"/>
                    </a:lnTo>
                    <a:lnTo>
                      <a:pt x="25" y="27"/>
                    </a:lnTo>
                    <a:lnTo>
                      <a:pt x="16" y="27"/>
                    </a:lnTo>
                    <a:lnTo>
                      <a:pt x="8" y="26"/>
                    </a:lnTo>
                    <a:lnTo>
                      <a:pt x="0" y="26"/>
                    </a:lnTo>
                    <a:lnTo>
                      <a:pt x="4" y="20"/>
                    </a:lnTo>
                    <a:lnTo>
                      <a:pt x="8" y="13"/>
                    </a:lnTo>
                    <a:lnTo>
                      <a:pt x="11" y="6"/>
                    </a:lnTo>
                    <a:lnTo>
                      <a:pt x="16" y="0"/>
                    </a:lnTo>
                    <a:lnTo>
                      <a:pt x="77" y="1"/>
                    </a:lnTo>
                    <a:lnTo>
                      <a:pt x="74" y="7"/>
                    </a:lnTo>
                    <a:lnTo>
                      <a:pt x="70" y="11"/>
                    </a:lnTo>
                    <a:lnTo>
                      <a:pt x="67" y="15"/>
                    </a:lnTo>
                    <a:lnTo>
                      <a:pt x="67" y="22"/>
                    </a:lnTo>
                    <a:close/>
                  </a:path>
                </a:pathLst>
              </a:custGeom>
              <a:solidFill>
                <a:srgbClr val="BFBFFF"/>
              </a:solidFill>
              <a:ln w="9525">
                <a:noFill/>
                <a:round/>
                <a:headEnd/>
                <a:tailEnd/>
              </a:ln>
            </p:spPr>
            <p:txBody>
              <a:bodyPr/>
              <a:lstStyle/>
              <a:p>
                <a:endParaRPr lang="en-US" dirty="0"/>
              </a:p>
            </p:txBody>
          </p:sp>
          <p:sp>
            <p:nvSpPr>
              <p:cNvPr id="17481" name="Freeform 73"/>
              <p:cNvSpPr>
                <a:spLocks/>
              </p:cNvSpPr>
              <p:nvPr/>
            </p:nvSpPr>
            <p:spPr bwMode="auto">
              <a:xfrm>
                <a:off x="3355" y="2741"/>
                <a:ext cx="141" cy="46"/>
              </a:xfrm>
              <a:custGeom>
                <a:avLst/>
                <a:gdLst/>
                <a:ahLst/>
                <a:cxnLst>
                  <a:cxn ang="0">
                    <a:pos x="220" y="68"/>
                  </a:cxn>
                  <a:cxn ang="0">
                    <a:pos x="201" y="63"/>
                  </a:cxn>
                  <a:cxn ang="0">
                    <a:pos x="182" y="54"/>
                  </a:cxn>
                  <a:cxn ang="0">
                    <a:pos x="163" y="43"/>
                  </a:cxn>
                  <a:cxn ang="0">
                    <a:pos x="144" y="31"/>
                  </a:cxn>
                  <a:cxn ang="0">
                    <a:pos x="126" y="22"/>
                  </a:cxn>
                  <a:cxn ang="0">
                    <a:pos x="106" y="17"/>
                  </a:cxn>
                  <a:cxn ang="0">
                    <a:pos x="87" y="20"/>
                  </a:cxn>
                  <a:cxn ang="0">
                    <a:pos x="66" y="31"/>
                  </a:cxn>
                  <a:cxn ang="0">
                    <a:pos x="55" y="36"/>
                  </a:cxn>
                  <a:cxn ang="0">
                    <a:pos x="46" y="40"/>
                  </a:cxn>
                  <a:cxn ang="0">
                    <a:pos x="37" y="47"/>
                  </a:cxn>
                  <a:cxn ang="0">
                    <a:pos x="29" y="54"/>
                  </a:cxn>
                  <a:cxn ang="0">
                    <a:pos x="22" y="62"/>
                  </a:cxn>
                  <a:cxn ang="0">
                    <a:pos x="17" y="71"/>
                  </a:cxn>
                  <a:cxn ang="0">
                    <a:pos x="14" y="82"/>
                  </a:cxn>
                  <a:cxn ang="0">
                    <a:pos x="12" y="92"/>
                  </a:cxn>
                  <a:cxn ang="0">
                    <a:pos x="0" y="92"/>
                  </a:cxn>
                  <a:cxn ang="0">
                    <a:pos x="0" y="81"/>
                  </a:cxn>
                  <a:cxn ang="0">
                    <a:pos x="4" y="68"/>
                  </a:cxn>
                  <a:cxn ang="0">
                    <a:pos x="8" y="56"/>
                  </a:cxn>
                  <a:cxn ang="0">
                    <a:pos x="16" y="47"/>
                  </a:cxn>
                  <a:cxn ang="0">
                    <a:pos x="27" y="38"/>
                  </a:cxn>
                  <a:cxn ang="0">
                    <a:pos x="37" y="31"/>
                  </a:cxn>
                  <a:cxn ang="0">
                    <a:pos x="47" y="25"/>
                  </a:cxn>
                  <a:cxn ang="0">
                    <a:pos x="59" y="20"/>
                  </a:cxn>
                  <a:cxn ang="0">
                    <a:pos x="69" y="15"/>
                  </a:cxn>
                  <a:cxn ang="0">
                    <a:pos x="81" y="10"/>
                  </a:cxn>
                  <a:cxn ang="0">
                    <a:pos x="92" y="6"/>
                  </a:cxn>
                  <a:cxn ang="0">
                    <a:pos x="105" y="0"/>
                  </a:cxn>
                  <a:cxn ang="0">
                    <a:pos x="125" y="2"/>
                  </a:cxn>
                  <a:cxn ang="0">
                    <a:pos x="142" y="9"/>
                  </a:cxn>
                  <a:cxn ang="0">
                    <a:pos x="159" y="18"/>
                  </a:cxn>
                  <a:cxn ang="0">
                    <a:pos x="175" y="30"/>
                  </a:cxn>
                  <a:cxn ang="0">
                    <a:pos x="191" y="39"/>
                  </a:cxn>
                  <a:cxn ang="0">
                    <a:pos x="207" y="47"/>
                  </a:cxn>
                  <a:cxn ang="0">
                    <a:pos x="226" y="49"/>
                  </a:cxn>
                  <a:cxn ang="0">
                    <a:pos x="245" y="45"/>
                  </a:cxn>
                  <a:cxn ang="0">
                    <a:pos x="277" y="23"/>
                  </a:cxn>
                  <a:cxn ang="0">
                    <a:pos x="282" y="29"/>
                  </a:cxn>
                  <a:cxn ang="0">
                    <a:pos x="277" y="36"/>
                  </a:cxn>
                  <a:cxn ang="0">
                    <a:pos x="270" y="43"/>
                  </a:cxn>
                  <a:cxn ang="0">
                    <a:pos x="263" y="48"/>
                  </a:cxn>
                  <a:cxn ang="0">
                    <a:pos x="255" y="54"/>
                  </a:cxn>
                  <a:cxn ang="0">
                    <a:pos x="247" y="59"/>
                  </a:cxn>
                  <a:cxn ang="0">
                    <a:pos x="239" y="63"/>
                  </a:cxn>
                  <a:cxn ang="0">
                    <a:pos x="229" y="66"/>
                  </a:cxn>
                  <a:cxn ang="0">
                    <a:pos x="220" y="68"/>
                  </a:cxn>
                </a:cxnLst>
                <a:rect l="0" t="0" r="r" b="b"/>
                <a:pathLst>
                  <a:path w="282" h="92">
                    <a:moveTo>
                      <a:pt x="220" y="68"/>
                    </a:moveTo>
                    <a:lnTo>
                      <a:pt x="201" y="63"/>
                    </a:lnTo>
                    <a:lnTo>
                      <a:pt x="182" y="54"/>
                    </a:lnTo>
                    <a:lnTo>
                      <a:pt x="163" y="43"/>
                    </a:lnTo>
                    <a:lnTo>
                      <a:pt x="144" y="31"/>
                    </a:lnTo>
                    <a:lnTo>
                      <a:pt x="126" y="22"/>
                    </a:lnTo>
                    <a:lnTo>
                      <a:pt x="106" y="17"/>
                    </a:lnTo>
                    <a:lnTo>
                      <a:pt x="87" y="20"/>
                    </a:lnTo>
                    <a:lnTo>
                      <a:pt x="66" y="31"/>
                    </a:lnTo>
                    <a:lnTo>
                      <a:pt x="55" y="36"/>
                    </a:lnTo>
                    <a:lnTo>
                      <a:pt x="46" y="40"/>
                    </a:lnTo>
                    <a:lnTo>
                      <a:pt x="37" y="47"/>
                    </a:lnTo>
                    <a:lnTo>
                      <a:pt x="29" y="54"/>
                    </a:lnTo>
                    <a:lnTo>
                      <a:pt x="22" y="62"/>
                    </a:lnTo>
                    <a:lnTo>
                      <a:pt x="17" y="71"/>
                    </a:lnTo>
                    <a:lnTo>
                      <a:pt x="14" y="82"/>
                    </a:lnTo>
                    <a:lnTo>
                      <a:pt x="12" y="92"/>
                    </a:lnTo>
                    <a:lnTo>
                      <a:pt x="0" y="92"/>
                    </a:lnTo>
                    <a:lnTo>
                      <a:pt x="0" y="81"/>
                    </a:lnTo>
                    <a:lnTo>
                      <a:pt x="4" y="68"/>
                    </a:lnTo>
                    <a:lnTo>
                      <a:pt x="8" y="56"/>
                    </a:lnTo>
                    <a:lnTo>
                      <a:pt x="16" y="47"/>
                    </a:lnTo>
                    <a:lnTo>
                      <a:pt x="27" y="38"/>
                    </a:lnTo>
                    <a:lnTo>
                      <a:pt x="37" y="31"/>
                    </a:lnTo>
                    <a:lnTo>
                      <a:pt x="47" y="25"/>
                    </a:lnTo>
                    <a:lnTo>
                      <a:pt x="59" y="20"/>
                    </a:lnTo>
                    <a:lnTo>
                      <a:pt x="69" y="15"/>
                    </a:lnTo>
                    <a:lnTo>
                      <a:pt x="81" y="10"/>
                    </a:lnTo>
                    <a:lnTo>
                      <a:pt x="92" y="6"/>
                    </a:lnTo>
                    <a:lnTo>
                      <a:pt x="105" y="0"/>
                    </a:lnTo>
                    <a:lnTo>
                      <a:pt x="125" y="2"/>
                    </a:lnTo>
                    <a:lnTo>
                      <a:pt x="142" y="9"/>
                    </a:lnTo>
                    <a:lnTo>
                      <a:pt x="159" y="18"/>
                    </a:lnTo>
                    <a:lnTo>
                      <a:pt x="175" y="30"/>
                    </a:lnTo>
                    <a:lnTo>
                      <a:pt x="191" y="39"/>
                    </a:lnTo>
                    <a:lnTo>
                      <a:pt x="207" y="47"/>
                    </a:lnTo>
                    <a:lnTo>
                      <a:pt x="226" y="49"/>
                    </a:lnTo>
                    <a:lnTo>
                      <a:pt x="245" y="45"/>
                    </a:lnTo>
                    <a:lnTo>
                      <a:pt x="277" y="23"/>
                    </a:lnTo>
                    <a:lnTo>
                      <a:pt x="282" y="29"/>
                    </a:lnTo>
                    <a:lnTo>
                      <a:pt x="277" y="36"/>
                    </a:lnTo>
                    <a:lnTo>
                      <a:pt x="270" y="43"/>
                    </a:lnTo>
                    <a:lnTo>
                      <a:pt x="263" y="48"/>
                    </a:lnTo>
                    <a:lnTo>
                      <a:pt x="255" y="54"/>
                    </a:lnTo>
                    <a:lnTo>
                      <a:pt x="247" y="59"/>
                    </a:lnTo>
                    <a:lnTo>
                      <a:pt x="239" y="63"/>
                    </a:lnTo>
                    <a:lnTo>
                      <a:pt x="229" y="66"/>
                    </a:lnTo>
                    <a:lnTo>
                      <a:pt x="220" y="68"/>
                    </a:lnTo>
                    <a:close/>
                  </a:path>
                </a:pathLst>
              </a:custGeom>
              <a:solidFill>
                <a:srgbClr val="00FF00"/>
              </a:solidFill>
              <a:ln w="9525">
                <a:noFill/>
                <a:round/>
                <a:headEnd/>
                <a:tailEnd/>
              </a:ln>
            </p:spPr>
            <p:txBody>
              <a:bodyPr/>
              <a:lstStyle/>
              <a:p>
                <a:endParaRPr lang="en-US" dirty="0"/>
              </a:p>
            </p:txBody>
          </p:sp>
          <p:sp>
            <p:nvSpPr>
              <p:cNvPr id="17482" name="Freeform 74"/>
              <p:cNvSpPr>
                <a:spLocks/>
              </p:cNvSpPr>
              <p:nvPr/>
            </p:nvSpPr>
            <p:spPr bwMode="auto">
              <a:xfrm>
                <a:off x="3460" y="2951"/>
                <a:ext cx="36" cy="20"/>
              </a:xfrm>
              <a:custGeom>
                <a:avLst/>
                <a:gdLst/>
                <a:ahLst/>
                <a:cxnLst>
                  <a:cxn ang="0">
                    <a:pos x="37" y="38"/>
                  </a:cxn>
                  <a:cxn ang="0">
                    <a:pos x="0" y="39"/>
                  </a:cxn>
                  <a:cxn ang="0">
                    <a:pos x="6" y="33"/>
                  </a:cxn>
                  <a:cxn ang="0">
                    <a:pos x="11" y="24"/>
                  </a:cxn>
                  <a:cxn ang="0">
                    <a:pos x="19" y="18"/>
                  </a:cxn>
                  <a:cxn ang="0">
                    <a:pos x="27" y="11"/>
                  </a:cxn>
                  <a:cxn ang="0">
                    <a:pos x="38" y="5"/>
                  </a:cxn>
                  <a:cxn ang="0">
                    <a:pos x="48" y="1"/>
                  </a:cxn>
                  <a:cxn ang="0">
                    <a:pos x="59" y="0"/>
                  </a:cxn>
                  <a:cxn ang="0">
                    <a:pos x="71" y="1"/>
                  </a:cxn>
                  <a:cxn ang="0">
                    <a:pos x="68" y="6"/>
                  </a:cxn>
                  <a:cxn ang="0">
                    <a:pos x="64" y="12"/>
                  </a:cxn>
                  <a:cxn ang="0">
                    <a:pos x="60" y="18"/>
                  </a:cxn>
                  <a:cxn ang="0">
                    <a:pos x="56" y="22"/>
                  </a:cxn>
                  <a:cxn ang="0">
                    <a:pos x="52" y="28"/>
                  </a:cxn>
                  <a:cxn ang="0">
                    <a:pos x="47" y="31"/>
                  </a:cxn>
                  <a:cxn ang="0">
                    <a:pos x="42" y="36"/>
                  </a:cxn>
                  <a:cxn ang="0">
                    <a:pos x="37" y="38"/>
                  </a:cxn>
                </a:cxnLst>
                <a:rect l="0" t="0" r="r" b="b"/>
                <a:pathLst>
                  <a:path w="71" h="39">
                    <a:moveTo>
                      <a:pt x="37" y="38"/>
                    </a:moveTo>
                    <a:lnTo>
                      <a:pt x="0" y="39"/>
                    </a:lnTo>
                    <a:lnTo>
                      <a:pt x="6" y="33"/>
                    </a:lnTo>
                    <a:lnTo>
                      <a:pt x="11" y="24"/>
                    </a:lnTo>
                    <a:lnTo>
                      <a:pt x="19" y="18"/>
                    </a:lnTo>
                    <a:lnTo>
                      <a:pt x="27" y="11"/>
                    </a:lnTo>
                    <a:lnTo>
                      <a:pt x="38" y="5"/>
                    </a:lnTo>
                    <a:lnTo>
                      <a:pt x="48" y="1"/>
                    </a:lnTo>
                    <a:lnTo>
                      <a:pt x="59" y="0"/>
                    </a:lnTo>
                    <a:lnTo>
                      <a:pt x="71" y="1"/>
                    </a:lnTo>
                    <a:lnTo>
                      <a:pt x="68" y="6"/>
                    </a:lnTo>
                    <a:lnTo>
                      <a:pt x="64" y="12"/>
                    </a:lnTo>
                    <a:lnTo>
                      <a:pt x="60" y="18"/>
                    </a:lnTo>
                    <a:lnTo>
                      <a:pt x="56" y="22"/>
                    </a:lnTo>
                    <a:lnTo>
                      <a:pt x="52" y="28"/>
                    </a:lnTo>
                    <a:lnTo>
                      <a:pt x="47" y="31"/>
                    </a:lnTo>
                    <a:lnTo>
                      <a:pt x="42" y="36"/>
                    </a:lnTo>
                    <a:lnTo>
                      <a:pt x="37" y="38"/>
                    </a:lnTo>
                    <a:close/>
                  </a:path>
                </a:pathLst>
              </a:custGeom>
              <a:solidFill>
                <a:srgbClr val="BFBFFF"/>
              </a:solidFill>
              <a:ln w="9525">
                <a:noFill/>
                <a:round/>
                <a:headEnd/>
                <a:tailEnd/>
              </a:ln>
            </p:spPr>
            <p:txBody>
              <a:bodyPr/>
              <a:lstStyle/>
              <a:p>
                <a:endParaRPr lang="en-US" dirty="0"/>
              </a:p>
            </p:txBody>
          </p:sp>
          <p:sp>
            <p:nvSpPr>
              <p:cNvPr id="17483" name="Freeform 75"/>
              <p:cNvSpPr>
                <a:spLocks/>
              </p:cNvSpPr>
              <p:nvPr/>
            </p:nvSpPr>
            <p:spPr bwMode="auto">
              <a:xfrm>
                <a:off x="3350" y="2700"/>
                <a:ext cx="144" cy="30"/>
              </a:xfrm>
              <a:custGeom>
                <a:avLst/>
                <a:gdLst/>
                <a:ahLst/>
                <a:cxnLst>
                  <a:cxn ang="0">
                    <a:pos x="277" y="43"/>
                  </a:cxn>
                  <a:cxn ang="0">
                    <a:pos x="276" y="37"/>
                  </a:cxn>
                  <a:cxn ang="0">
                    <a:pos x="274" y="30"/>
                  </a:cxn>
                  <a:cxn ang="0">
                    <a:pos x="265" y="24"/>
                  </a:cxn>
                  <a:cxn ang="0">
                    <a:pos x="255" y="19"/>
                  </a:cxn>
                  <a:cxn ang="0">
                    <a:pos x="245" y="19"/>
                  </a:cxn>
                  <a:cxn ang="0">
                    <a:pos x="232" y="26"/>
                  </a:cxn>
                  <a:cxn ang="0">
                    <a:pos x="220" y="36"/>
                  </a:cxn>
                  <a:cxn ang="0">
                    <a:pos x="206" y="46"/>
                  </a:cxn>
                  <a:cxn ang="0">
                    <a:pos x="191" y="49"/>
                  </a:cxn>
                  <a:cxn ang="0">
                    <a:pos x="177" y="42"/>
                  </a:cxn>
                  <a:cxn ang="0">
                    <a:pos x="164" y="30"/>
                  </a:cxn>
                  <a:cxn ang="0">
                    <a:pos x="152" y="20"/>
                  </a:cxn>
                  <a:cxn ang="0">
                    <a:pos x="136" y="17"/>
                  </a:cxn>
                  <a:cxn ang="0">
                    <a:pos x="118" y="27"/>
                  </a:cxn>
                  <a:cxn ang="0">
                    <a:pos x="102" y="39"/>
                  </a:cxn>
                  <a:cxn ang="0">
                    <a:pos x="87" y="51"/>
                  </a:cxn>
                  <a:cxn ang="0">
                    <a:pos x="69" y="54"/>
                  </a:cxn>
                  <a:cxn ang="0">
                    <a:pos x="54" y="49"/>
                  </a:cxn>
                  <a:cxn ang="0">
                    <a:pos x="45" y="44"/>
                  </a:cxn>
                  <a:cxn ang="0">
                    <a:pos x="34" y="42"/>
                  </a:cxn>
                  <a:cxn ang="0">
                    <a:pos x="25" y="45"/>
                  </a:cxn>
                  <a:cxn ang="0">
                    <a:pos x="16" y="52"/>
                  </a:cxn>
                  <a:cxn ang="0">
                    <a:pos x="7" y="60"/>
                  </a:cxn>
                  <a:cxn ang="0">
                    <a:pos x="2" y="47"/>
                  </a:cxn>
                  <a:cxn ang="0">
                    <a:pos x="19" y="30"/>
                  </a:cxn>
                  <a:cxn ang="0">
                    <a:pos x="37" y="24"/>
                  </a:cxn>
                  <a:cxn ang="0">
                    <a:pos x="50" y="29"/>
                  </a:cxn>
                  <a:cxn ang="0">
                    <a:pos x="65" y="34"/>
                  </a:cxn>
                  <a:cxn ang="0">
                    <a:pos x="80" y="36"/>
                  </a:cxn>
                  <a:cxn ang="0">
                    <a:pos x="92" y="30"/>
                  </a:cxn>
                  <a:cxn ang="0">
                    <a:pos x="100" y="22"/>
                  </a:cxn>
                  <a:cxn ang="0">
                    <a:pos x="108" y="15"/>
                  </a:cxn>
                  <a:cxn ang="0">
                    <a:pos x="117" y="8"/>
                  </a:cxn>
                  <a:cxn ang="0">
                    <a:pos x="128" y="4"/>
                  </a:cxn>
                  <a:cxn ang="0">
                    <a:pos x="139" y="3"/>
                  </a:cxn>
                  <a:cxn ang="0">
                    <a:pos x="151" y="3"/>
                  </a:cxn>
                  <a:cxn ang="0">
                    <a:pos x="162" y="5"/>
                  </a:cxn>
                  <a:cxn ang="0">
                    <a:pos x="190" y="32"/>
                  </a:cxn>
                  <a:cxn ang="0">
                    <a:pos x="209" y="26"/>
                  </a:cxn>
                  <a:cxn ang="0">
                    <a:pos x="226" y="16"/>
                  </a:cxn>
                  <a:cxn ang="0">
                    <a:pos x="242" y="6"/>
                  </a:cxn>
                  <a:cxn ang="0">
                    <a:pos x="261" y="0"/>
                  </a:cxn>
                  <a:cxn ang="0">
                    <a:pos x="273" y="9"/>
                  </a:cxn>
                  <a:cxn ang="0">
                    <a:pos x="284" y="22"/>
                  </a:cxn>
                  <a:cxn ang="0">
                    <a:pos x="289" y="35"/>
                  </a:cxn>
                  <a:cxn ang="0">
                    <a:pos x="280" y="45"/>
                  </a:cxn>
                </a:cxnLst>
                <a:rect l="0" t="0" r="r" b="b"/>
                <a:pathLst>
                  <a:path w="289" h="60">
                    <a:moveTo>
                      <a:pt x="280" y="45"/>
                    </a:moveTo>
                    <a:lnTo>
                      <a:pt x="277" y="43"/>
                    </a:lnTo>
                    <a:lnTo>
                      <a:pt x="276" y="41"/>
                    </a:lnTo>
                    <a:lnTo>
                      <a:pt x="276" y="37"/>
                    </a:lnTo>
                    <a:lnTo>
                      <a:pt x="277" y="34"/>
                    </a:lnTo>
                    <a:lnTo>
                      <a:pt x="274" y="30"/>
                    </a:lnTo>
                    <a:lnTo>
                      <a:pt x="269" y="28"/>
                    </a:lnTo>
                    <a:lnTo>
                      <a:pt x="265" y="24"/>
                    </a:lnTo>
                    <a:lnTo>
                      <a:pt x="260" y="21"/>
                    </a:lnTo>
                    <a:lnTo>
                      <a:pt x="255" y="19"/>
                    </a:lnTo>
                    <a:lnTo>
                      <a:pt x="251" y="17"/>
                    </a:lnTo>
                    <a:lnTo>
                      <a:pt x="245" y="19"/>
                    </a:lnTo>
                    <a:lnTo>
                      <a:pt x="239" y="21"/>
                    </a:lnTo>
                    <a:lnTo>
                      <a:pt x="232" y="26"/>
                    </a:lnTo>
                    <a:lnTo>
                      <a:pt x="226" y="30"/>
                    </a:lnTo>
                    <a:lnTo>
                      <a:pt x="220" y="36"/>
                    </a:lnTo>
                    <a:lnTo>
                      <a:pt x="213" y="42"/>
                    </a:lnTo>
                    <a:lnTo>
                      <a:pt x="206" y="46"/>
                    </a:lnTo>
                    <a:lnTo>
                      <a:pt x="199" y="49"/>
                    </a:lnTo>
                    <a:lnTo>
                      <a:pt x="191" y="49"/>
                    </a:lnTo>
                    <a:lnTo>
                      <a:pt x="183" y="45"/>
                    </a:lnTo>
                    <a:lnTo>
                      <a:pt x="177" y="42"/>
                    </a:lnTo>
                    <a:lnTo>
                      <a:pt x="171" y="36"/>
                    </a:lnTo>
                    <a:lnTo>
                      <a:pt x="164" y="30"/>
                    </a:lnTo>
                    <a:lnTo>
                      <a:pt x="159" y="24"/>
                    </a:lnTo>
                    <a:lnTo>
                      <a:pt x="152" y="20"/>
                    </a:lnTo>
                    <a:lnTo>
                      <a:pt x="144" y="17"/>
                    </a:lnTo>
                    <a:lnTo>
                      <a:pt x="136" y="17"/>
                    </a:lnTo>
                    <a:lnTo>
                      <a:pt x="126" y="21"/>
                    </a:lnTo>
                    <a:lnTo>
                      <a:pt x="118" y="27"/>
                    </a:lnTo>
                    <a:lnTo>
                      <a:pt x="110" y="32"/>
                    </a:lnTo>
                    <a:lnTo>
                      <a:pt x="102" y="39"/>
                    </a:lnTo>
                    <a:lnTo>
                      <a:pt x="95" y="45"/>
                    </a:lnTo>
                    <a:lnTo>
                      <a:pt x="87" y="51"/>
                    </a:lnTo>
                    <a:lnTo>
                      <a:pt x="79" y="54"/>
                    </a:lnTo>
                    <a:lnTo>
                      <a:pt x="69" y="54"/>
                    </a:lnTo>
                    <a:lnTo>
                      <a:pt x="58" y="52"/>
                    </a:lnTo>
                    <a:lnTo>
                      <a:pt x="54" y="49"/>
                    </a:lnTo>
                    <a:lnTo>
                      <a:pt x="49" y="46"/>
                    </a:lnTo>
                    <a:lnTo>
                      <a:pt x="45" y="44"/>
                    </a:lnTo>
                    <a:lnTo>
                      <a:pt x="40" y="43"/>
                    </a:lnTo>
                    <a:lnTo>
                      <a:pt x="34" y="42"/>
                    </a:lnTo>
                    <a:lnTo>
                      <a:pt x="30" y="43"/>
                    </a:lnTo>
                    <a:lnTo>
                      <a:pt x="25" y="45"/>
                    </a:lnTo>
                    <a:lnTo>
                      <a:pt x="20" y="49"/>
                    </a:lnTo>
                    <a:lnTo>
                      <a:pt x="16" y="52"/>
                    </a:lnTo>
                    <a:lnTo>
                      <a:pt x="11" y="57"/>
                    </a:lnTo>
                    <a:lnTo>
                      <a:pt x="7" y="60"/>
                    </a:lnTo>
                    <a:lnTo>
                      <a:pt x="0" y="59"/>
                    </a:lnTo>
                    <a:lnTo>
                      <a:pt x="2" y="47"/>
                    </a:lnTo>
                    <a:lnTo>
                      <a:pt x="10" y="37"/>
                    </a:lnTo>
                    <a:lnTo>
                      <a:pt x="19" y="30"/>
                    </a:lnTo>
                    <a:lnTo>
                      <a:pt x="30" y="23"/>
                    </a:lnTo>
                    <a:lnTo>
                      <a:pt x="37" y="24"/>
                    </a:lnTo>
                    <a:lnTo>
                      <a:pt x="42" y="27"/>
                    </a:lnTo>
                    <a:lnTo>
                      <a:pt x="50" y="29"/>
                    </a:lnTo>
                    <a:lnTo>
                      <a:pt x="57" y="31"/>
                    </a:lnTo>
                    <a:lnTo>
                      <a:pt x="65" y="34"/>
                    </a:lnTo>
                    <a:lnTo>
                      <a:pt x="72" y="36"/>
                    </a:lnTo>
                    <a:lnTo>
                      <a:pt x="80" y="36"/>
                    </a:lnTo>
                    <a:lnTo>
                      <a:pt x="87" y="34"/>
                    </a:lnTo>
                    <a:lnTo>
                      <a:pt x="92" y="30"/>
                    </a:lnTo>
                    <a:lnTo>
                      <a:pt x="95" y="26"/>
                    </a:lnTo>
                    <a:lnTo>
                      <a:pt x="100" y="22"/>
                    </a:lnTo>
                    <a:lnTo>
                      <a:pt x="103" y="19"/>
                    </a:lnTo>
                    <a:lnTo>
                      <a:pt x="108" y="15"/>
                    </a:lnTo>
                    <a:lnTo>
                      <a:pt x="111" y="12"/>
                    </a:lnTo>
                    <a:lnTo>
                      <a:pt x="117" y="8"/>
                    </a:lnTo>
                    <a:lnTo>
                      <a:pt x="123" y="5"/>
                    </a:lnTo>
                    <a:lnTo>
                      <a:pt x="128" y="4"/>
                    </a:lnTo>
                    <a:lnTo>
                      <a:pt x="133" y="4"/>
                    </a:lnTo>
                    <a:lnTo>
                      <a:pt x="139" y="3"/>
                    </a:lnTo>
                    <a:lnTo>
                      <a:pt x="145" y="3"/>
                    </a:lnTo>
                    <a:lnTo>
                      <a:pt x="151" y="3"/>
                    </a:lnTo>
                    <a:lnTo>
                      <a:pt x="156" y="3"/>
                    </a:lnTo>
                    <a:lnTo>
                      <a:pt x="162" y="5"/>
                    </a:lnTo>
                    <a:lnTo>
                      <a:pt x="167" y="7"/>
                    </a:lnTo>
                    <a:lnTo>
                      <a:pt x="190" y="32"/>
                    </a:lnTo>
                    <a:lnTo>
                      <a:pt x="200" y="30"/>
                    </a:lnTo>
                    <a:lnTo>
                      <a:pt x="209" y="26"/>
                    </a:lnTo>
                    <a:lnTo>
                      <a:pt x="217" y="21"/>
                    </a:lnTo>
                    <a:lnTo>
                      <a:pt x="226" y="16"/>
                    </a:lnTo>
                    <a:lnTo>
                      <a:pt x="234" y="11"/>
                    </a:lnTo>
                    <a:lnTo>
                      <a:pt x="242" y="6"/>
                    </a:lnTo>
                    <a:lnTo>
                      <a:pt x="251" y="3"/>
                    </a:lnTo>
                    <a:lnTo>
                      <a:pt x="261" y="0"/>
                    </a:lnTo>
                    <a:lnTo>
                      <a:pt x="267" y="5"/>
                    </a:lnTo>
                    <a:lnTo>
                      <a:pt x="273" y="9"/>
                    </a:lnTo>
                    <a:lnTo>
                      <a:pt x="279" y="16"/>
                    </a:lnTo>
                    <a:lnTo>
                      <a:pt x="284" y="22"/>
                    </a:lnTo>
                    <a:lnTo>
                      <a:pt x="288" y="29"/>
                    </a:lnTo>
                    <a:lnTo>
                      <a:pt x="289" y="35"/>
                    </a:lnTo>
                    <a:lnTo>
                      <a:pt x="287" y="41"/>
                    </a:lnTo>
                    <a:lnTo>
                      <a:pt x="280" y="45"/>
                    </a:lnTo>
                    <a:close/>
                  </a:path>
                </a:pathLst>
              </a:custGeom>
              <a:solidFill>
                <a:srgbClr val="FF0000"/>
              </a:solidFill>
              <a:ln w="9525">
                <a:noFill/>
                <a:round/>
                <a:headEnd/>
                <a:tailEnd/>
              </a:ln>
            </p:spPr>
            <p:txBody>
              <a:bodyPr/>
              <a:lstStyle/>
              <a:p>
                <a:endParaRPr lang="en-US" dirty="0"/>
              </a:p>
            </p:txBody>
          </p:sp>
          <p:sp>
            <p:nvSpPr>
              <p:cNvPr id="17484" name="Freeform 76"/>
              <p:cNvSpPr>
                <a:spLocks/>
              </p:cNvSpPr>
              <p:nvPr/>
            </p:nvSpPr>
            <p:spPr bwMode="auto">
              <a:xfrm>
                <a:off x="3348" y="2792"/>
                <a:ext cx="143" cy="35"/>
              </a:xfrm>
              <a:custGeom>
                <a:avLst/>
                <a:gdLst/>
                <a:ahLst/>
                <a:cxnLst>
                  <a:cxn ang="0">
                    <a:pos x="251" y="49"/>
                  </a:cxn>
                  <a:cxn ang="0">
                    <a:pos x="237" y="54"/>
                  </a:cxn>
                  <a:cxn ang="0">
                    <a:pos x="224" y="57"/>
                  </a:cxn>
                  <a:cxn ang="0">
                    <a:pos x="210" y="54"/>
                  </a:cxn>
                  <a:cxn ang="0">
                    <a:pos x="196" y="46"/>
                  </a:cxn>
                  <a:cxn ang="0">
                    <a:pos x="180" y="34"/>
                  </a:cxn>
                  <a:cxn ang="0">
                    <a:pos x="163" y="22"/>
                  </a:cxn>
                  <a:cxn ang="0">
                    <a:pos x="143" y="18"/>
                  </a:cxn>
                  <a:cxn ang="0">
                    <a:pos x="119" y="24"/>
                  </a:cxn>
                  <a:cxn ang="0">
                    <a:pos x="96" y="42"/>
                  </a:cxn>
                  <a:cxn ang="0">
                    <a:pos x="73" y="60"/>
                  </a:cxn>
                  <a:cxn ang="0">
                    <a:pos x="47" y="71"/>
                  </a:cxn>
                  <a:cxn ang="0">
                    <a:pos x="21" y="65"/>
                  </a:cxn>
                  <a:cxn ang="0">
                    <a:pos x="6" y="54"/>
                  </a:cxn>
                  <a:cxn ang="0">
                    <a:pos x="1" y="45"/>
                  </a:cxn>
                  <a:cxn ang="0">
                    <a:pos x="6" y="41"/>
                  </a:cxn>
                  <a:cxn ang="0">
                    <a:pos x="15" y="38"/>
                  </a:cxn>
                  <a:cxn ang="0">
                    <a:pos x="24" y="46"/>
                  </a:cxn>
                  <a:cxn ang="0">
                    <a:pos x="49" y="52"/>
                  </a:cxn>
                  <a:cxn ang="0">
                    <a:pos x="77" y="41"/>
                  </a:cxn>
                  <a:cxn ang="0">
                    <a:pos x="102" y="20"/>
                  </a:cxn>
                  <a:cxn ang="0">
                    <a:pos x="130" y="3"/>
                  </a:cxn>
                  <a:cxn ang="0">
                    <a:pos x="161" y="1"/>
                  </a:cxn>
                  <a:cxn ang="0">
                    <a:pos x="186" y="15"/>
                  </a:cxn>
                  <a:cxn ang="0">
                    <a:pos x="208" y="34"/>
                  </a:cxn>
                  <a:cxn ang="0">
                    <a:pos x="231" y="42"/>
                  </a:cxn>
                  <a:cxn ang="0">
                    <a:pos x="251" y="33"/>
                  </a:cxn>
                  <a:cxn ang="0">
                    <a:pos x="260" y="23"/>
                  </a:cxn>
                  <a:cxn ang="0">
                    <a:pos x="270" y="13"/>
                  </a:cxn>
                  <a:cxn ang="0">
                    <a:pos x="280" y="11"/>
                  </a:cxn>
                  <a:cxn ang="0">
                    <a:pos x="281" y="22"/>
                  </a:cxn>
                  <a:cxn ang="0">
                    <a:pos x="266" y="38"/>
                  </a:cxn>
                </a:cxnLst>
                <a:rect l="0" t="0" r="r" b="b"/>
                <a:pathLst>
                  <a:path w="287" h="71">
                    <a:moveTo>
                      <a:pt x="257" y="45"/>
                    </a:moveTo>
                    <a:lnTo>
                      <a:pt x="251" y="49"/>
                    </a:lnTo>
                    <a:lnTo>
                      <a:pt x="244" y="51"/>
                    </a:lnTo>
                    <a:lnTo>
                      <a:pt x="237" y="54"/>
                    </a:lnTo>
                    <a:lnTo>
                      <a:pt x="231" y="56"/>
                    </a:lnTo>
                    <a:lnTo>
                      <a:pt x="224" y="57"/>
                    </a:lnTo>
                    <a:lnTo>
                      <a:pt x="217" y="57"/>
                    </a:lnTo>
                    <a:lnTo>
                      <a:pt x="210" y="54"/>
                    </a:lnTo>
                    <a:lnTo>
                      <a:pt x="204" y="52"/>
                    </a:lnTo>
                    <a:lnTo>
                      <a:pt x="196" y="46"/>
                    </a:lnTo>
                    <a:lnTo>
                      <a:pt x="188" y="41"/>
                    </a:lnTo>
                    <a:lnTo>
                      <a:pt x="180" y="34"/>
                    </a:lnTo>
                    <a:lnTo>
                      <a:pt x="172" y="27"/>
                    </a:lnTo>
                    <a:lnTo>
                      <a:pt x="163" y="22"/>
                    </a:lnTo>
                    <a:lnTo>
                      <a:pt x="153" y="19"/>
                    </a:lnTo>
                    <a:lnTo>
                      <a:pt x="143" y="18"/>
                    </a:lnTo>
                    <a:lnTo>
                      <a:pt x="133" y="20"/>
                    </a:lnTo>
                    <a:lnTo>
                      <a:pt x="119" y="24"/>
                    </a:lnTo>
                    <a:lnTo>
                      <a:pt x="107" y="31"/>
                    </a:lnTo>
                    <a:lnTo>
                      <a:pt x="96" y="42"/>
                    </a:lnTo>
                    <a:lnTo>
                      <a:pt x="84" y="51"/>
                    </a:lnTo>
                    <a:lnTo>
                      <a:pt x="73" y="60"/>
                    </a:lnTo>
                    <a:lnTo>
                      <a:pt x="61" y="67"/>
                    </a:lnTo>
                    <a:lnTo>
                      <a:pt x="47" y="71"/>
                    </a:lnTo>
                    <a:lnTo>
                      <a:pt x="31" y="68"/>
                    </a:lnTo>
                    <a:lnTo>
                      <a:pt x="21" y="65"/>
                    </a:lnTo>
                    <a:lnTo>
                      <a:pt x="13" y="60"/>
                    </a:lnTo>
                    <a:lnTo>
                      <a:pt x="6" y="54"/>
                    </a:lnTo>
                    <a:lnTo>
                      <a:pt x="0" y="48"/>
                    </a:lnTo>
                    <a:lnTo>
                      <a:pt x="1" y="45"/>
                    </a:lnTo>
                    <a:lnTo>
                      <a:pt x="2" y="43"/>
                    </a:lnTo>
                    <a:lnTo>
                      <a:pt x="6" y="41"/>
                    </a:lnTo>
                    <a:lnTo>
                      <a:pt x="8" y="38"/>
                    </a:lnTo>
                    <a:lnTo>
                      <a:pt x="15" y="38"/>
                    </a:lnTo>
                    <a:lnTo>
                      <a:pt x="20" y="42"/>
                    </a:lnTo>
                    <a:lnTo>
                      <a:pt x="24" y="46"/>
                    </a:lnTo>
                    <a:lnTo>
                      <a:pt x="31" y="50"/>
                    </a:lnTo>
                    <a:lnTo>
                      <a:pt x="49" y="52"/>
                    </a:lnTo>
                    <a:lnTo>
                      <a:pt x="63" y="49"/>
                    </a:lnTo>
                    <a:lnTo>
                      <a:pt x="77" y="41"/>
                    </a:lnTo>
                    <a:lnTo>
                      <a:pt x="90" y="30"/>
                    </a:lnTo>
                    <a:lnTo>
                      <a:pt x="102" y="20"/>
                    </a:lnTo>
                    <a:lnTo>
                      <a:pt x="115" y="10"/>
                    </a:lnTo>
                    <a:lnTo>
                      <a:pt x="130" y="3"/>
                    </a:lnTo>
                    <a:lnTo>
                      <a:pt x="148" y="0"/>
                    </a:lnTo>
                    <a:lnTo>
                      <a:pt x="161" y="1"/>
                    </a:lnTo>
                    <a:lnTo>
                      <a:pt x="174" y="6"/>
                    </a:lnTo>
                    <a:lnTo>
                      <a:pt x="186" y="15"/>
                    </a:lnTo>
                    <a:lnTo>
                      <a:pt x="196" y="24"/>
                    </a:lnTo>
                    <a:lnTo>
                      <a:pt x="208" y="34"/>
                    </a:lnTo>
                    <a:lnTo>
                      <a:pt x="218" y="41"/>
                    </a:lnTo>
                    <a:lnTo>
                      <a:pt x="231" y="42"/>
                    </a:lnTo>
                    <a:lnTo>
                      <a:pt x="246" y="36"/>
                    </a:lnTo>
                    <a:lnTo>
                      <a:pt x="251" y="33"/>
                    </a:lnTo>
                    <a:lnTo>
                      <a:pt x="256" y="28"/>
                    </a:lnTo>
                    <a:lnTo>
                      <a:pt x="260" y="23"/>
                    </a:lnTo>
                    <a:lnTo>
                      <a:pt x="265" y="18"/>
                    </a:lnTo>
                    <a:lnTo>
                      <a:pt x="270" y="13"/>
                    </a:lnTo>
                    <a:lnTo>
                      <a:pt x="274" y="10"/>
                    </a:lnTo>
                    <a:lnTo>
                      <a:pt x="280" y="11"/>
                    </a:lnTo>
                    <a:lnTo>
                      <a:pt x="287" y="14"/>
                    </a:lnTo>
                    <a:lnTo>
                      <a:pt x="281" y="22"/>
                    </a:lnTo>
                    <a:lnTo>
                      <a:pt x="274" y="30"/>
                    </a:lnTo>
                    <a:lnTo>
                      <a:pt x="266" y="38"/>
                    </a:lnTo>
                    <a:lnTo>
                      <a:pt x="257" y="45"/>
                    </a:lnTo>
                    <a:close/>
                  </a:path>
                </a:pathLst>
              </a:custGeom>
              <a:solidFill>
                <a:srgbClr val="007FFF"/>
              </a:solidFill>
              <a:ln w="9525">
                <a:noFill/>
                <a:round/>
                <a:headEnd/>
                <a:tailEnd/>
              </a:ln>
            </p:spPr>
            <p:txBody>
              <a:bodyPr/>
              <a:lstStyle/>
              <a:p>
                <a:endParaRPr lang="en-US" dirty="0"/>
              </a:p>
            </p:txBody>
          </p:sp>
          <p:sp>
            <p:nvSpPr>
              <p:cNvPr id="17485" name="Freeform 77"/>
              <p:cNvSpPr>
                <a:spLocks/>
              </p:cNvSpPr>
              <p:nvPr/>
            </p:nvSpPr>
            <p:spPr bwMode="auto">
              <a:xfrm>
                <a:off x="3363" y="2834"/>
                <a:ext cx="126" cy="24"/>
              </a:xfrm>
              <a:custGeom>
                <a:avLst/>
                <a:gdLst/>
                <a:ahLst/>
                <a:cxnLst>
                  <a:cxn ang="0">
                    <a:pos x="249" y="13"/>
                  </a:cxn>
                  <a:cxn ang="0">
                    <a:pos x="236" y="14"/>
                  </a:cxn>
                  <a:cxn ang="0">
                    <a:pos x="223" y="17"/>
                  </a:cxn>
                  <a:cxn ang="0">
                    <a:pos x="210" y="19"/>
                  </a:cxn>
                  <a:cxn ang="0">
                    <a:pos x="197" y="21"/>
                  </a:cxn>
                  <a:cxn ang="0">
                    <a:pos x="185" y="24"/>
                  </a:cxn>
                  <a:cxn ang="0">
                    <a:pos x="173" y="27"/>
                  </a:cxn>
                  <a:cxn ang="0">
                    <a:pos x="160" y="29"/>
                  </a:cxn>
                  <a:cxn ang="0">
                    <a:pos x="148" y="32"/>
                  </a:cxn>
                  <a:cxn ang="0">
                    <a:pos x="135" y="35"/>
                  </a:cxn>
                  <a:cxn ang="0">
                    <a:pos x="122" y="38"/>
                  </a:cxn>
                  <a:cxn ang="0">
                    <a:pos x="109" y="40"/>
                  </a:cxn>
                  <a:cxn ang="0">
                    <a:pos x="96" y="41"/>
                  </a:cxn>
                  <a:cxn ang="0">
                    <a:pos x="82" y="42"/>
                  </a:cxn>
                  <a:cxn ang="0">
                    <a:pos x="69" y="42"/>
                  </a:cxn>
                  <a:cxn ang="0">
                    <a:pos x="54" y="42"/>
                  </a:cxn>
                  <a:cxn ang="0">
                    <a:pos x="41" y="41"/>
                  </a:cxn>
                  <a:cxn ang="0">
                    <a:pos x="35" y="41"/>
                  </a:cxn>
                  <a:cxn ang="0">
                    <a:pos x="29" y="42"/>
                  </a:cxn>
                  <a:cxn ang="0">
                    <a:pos x="23" y="43"/>
                  </a:cxn>
                  <a:cxn ang="0">
                    <a:pos x="19" y="46"/>
                  </a:cxn>
                  <a:cxn ang="0">
                    <a:pos x="13" y="47"/>
                  </a:cxn>
                  <a:cxn ang="0">
                    <a:pos x="8" y="47"/>
                  </a:cxn>
                  <a:cxn ang="0">
                    <a:pos x="4" y="46"/>
                  </a:cxn>
                  <a:cxn ang="0">
                    <a:pos x="0" y="42"/>
                  </a:cxn>
                  <a:cxn ang="0">
                    <a:pos x="1" y="35"/>
                  </a:cxn>
                  <a:cxn ang="0">
                    <a:pos x="5" y="31"/>
                  </a:cxn>
                  <a:cxn ang="0">
                    <a:pos x="8" y="28"/>
                  </a:cxn>
                  <a:cxn ang="0">
                    <a:pos x="14" y="27"/>
                  </a:cxn>
                  <a:cxn ang="0">
                    <a:pos x="20" y="27"/>
                  </a:cxn>
                  <a:cxn ang="0">
                    <a:pos x="27" y="27"/>
                  </a:cxn>
                  <a:cxn ang="0">
                    <a:pos x="32" y="26"/>
                  </a:cxn>
                  <a:cxn ang="0">
                    <a:pos x="37" y="25"/>
                  </a:cxn>
                  <a:cxn ang="0">
                    <a:pos x="49" y="25"/>
                  </a:cxn>
                  <a:cxn ang="0">
                    <a:pos x="61" y="24"/>
                  </a:cxn>
                  <a:cxn ang="0">
                    <a:pos x="73" y="23"/>
                  </a:cxn>
                  <a:cxn ang="0">
                    <a:pos x="84" y="21"/>
                  </a:cxn>
                  <a:cxn ang="0">
                    <a:pos x="96" y="20"/>
                  </a:cxn>
                  <a:cxn ang="0">
                    <a:pos x="107" y="19"/>
                  </a:cxn>
                  <a:cxn ang="0">
                    <a:pos x="119" y="17"/>
                  </a:cxn>
                  <a:cxn ang="0">
                    <a:pos x="129" y="16"/>
                  </a:cxn>
                  <a:cxn ang="0">
                    <a:pos x="141" y="13"/>
                  </a:cxn>
                  <a:cxn ang="0">
                    <a:pos x="152" y="12"/>
                  </a:cxn>
                  <a:cxn ang="0">
                    <a:pos x="164" y="10"/>
                  </a:cxn>
                  <a:cxn ang="0">
                    <a:pos x="175" y="8"/>
                  </a:cxn>
                  <a:cxn ang="0">
                    <a:pos x="187" y="6"/>
                  </a:cxn>
                  <a:cxn ang="0">
                    <a:pos x="198" y="4"/>
                  </a:cxn>
                  <a:cxn ang="0">
                    <a:pos x="210" y="2"/>
                  </a:cxn>
                  <a:cxn ang="0">
                    <a:pos x="221" y="0"/>
                  </a:cxn>
                  <a:cxn ang="0">
                    <a:pos x="229" y="2"/>
                  </a:cxn>
                  <a:cxn ang="0">
                    <a:pos x="238" y="2"/>
                  </a:cxn>
                  <a:cxn ang="0">
                    <a:pos x="246" y="2"/>
                  </a:cxn>
                  <a:cxn ang="0">
                    <a:pos x="251" y="6"/>
                  </a:cxn>
                  <a:cxn ang="0">
                    <a:pos x="250" y="8"/>
                  </a:cxn>
                  <a:cxn ang="0">
                    <a:pos x="249" y="10"/>
                  </a:cxn>
                  <a:cxn ang="0">
                    <a:pos x="249" y="11"/>
                  </a:cxn>
                  <a:cxn ang="0">
                    <a:pos x="249" y="13"/>
                  </a:cxn>
                </a:cxnLst>
                <a:rect l="0" t="0" r="r" b="b"/>
                <a:pathLst>
                  <a:path w="251" h="47">
                    <a:moveTo>
                      <a:pt x="249" y="13"/>
                    </a:moveTo>
                    <a:lnTo>
                      <a:pt x="236" y="14"/>
                    </a:lnTo>
                    <a:lnTo>
                      <a:pt x="223" y="17"/>
                    </a:lnTo>
                    <a:lnTo>
                      <a:pt x="210" y="19"/>
                    </a:lnTo>
                    <a:lnTo>
                      <a:pt x="197" y="21"/>
                    </a:lnTo>
                    <a:lnTo>
                      <a:pt x="185" y="24"/>
                    </a:lnTo>
                    <a:lnTo>
                      <a:pt x="173" y="27"/>
                    </a:lnTo>
                    <a:lnTo>
                      <a:pt x="160" y="29"/>
                    </a:lnTo>
                    <a:lnTo>
                      <a:pt x="148" y="32"/>
                    </a:lnTo>
                    <a:lnTo>
                      <a:pt x="135" y="35"/>
                    </a:lnTo>
                    <a:lnTo>
                      <a:pt x="122" y="38"/>
                    </a:lnTo>
                    <a:lnTo>
                      <a:pt x="109" y="40"/>
                    </a:lnTo>
                    <a:lnTo>
                      <a:pt x="96" y="41"/>
                    </a:lnTo>
                    <a:lnTo>
                      <a:pt x="82" y="42"/>
                    </a:lnTo>
                    <a:lnTo>
                      <a:pt x="69" y="42"/>
                    </a:lnTo>
                    <a:lnTo>
                      <a:pt x="54" y="42"/>
                    </a:lnTo>
                    <a:lnTo>
                      <a:pt x="41" y="41"/>
                    </a:lnTo>
                    <a:lnTo>
                      <a:pt x="35" y="41"/>
                    </a:lnTo>
                    <a:lnTo>
                      <a:pt x="29" y="42"/>
                    </a:lnTo>
                    <a:lnTo>
                      <a:pt x="23" y="43"/>
                    </a:lnTo>
                    <a:lnTo>
                      <a:pt x="19" y="46"/>
                    </a:lnTo>
                    <a:lnTo>
                      <a:pt x="13" y="47"/>
                    </a:lnTo>
                    <a:lnTo>
                      <a:pt x="8" y="47"/>
                    </a:lnTo>
                    <a:lnTo>
                      <a:pt x="4" y="46"/>
                    </a:lnTo>
                    <a:lnTo>
                      <a:pt x="0" y="42"/>
                    </a:lnTo>
                    <a:lnTo>
                      <a:pt x="1" y="35"/>
                    </a:lnTo>
                    <a:lnTo>
                      <a:pt x="5" y="31"/>
                    </a:lnTo>
                    <a:lnTo>
                      <a:pt x="8" y="28"/>
                    </a:lnTo>
                    <a:lnTo>
                      <a:pt x="14" y="27"/>
                    </a:lnTo>
                    <a:lnTo>
                      <a:pt x="20" y="27"/>
                    </a:lnTo>
                    <a:lnTo>
                      <a:pt x="27" y="27"/>
                    </a:lnTo>
                    <a:lnTo>
                      <a:pt x="32" y="26"/>
                    </a:lnTo>
                    <a:lnTo>
                      <a:pt x="37" y="25"/>
                    </a:lnTo>
                    <a:lnTo>
                      <a:pt x="49" y="25"/>
                    </a:lnTo>
                    <a:lnTo>
                      <a:pt x="61" y="24"/>
                    </a:lnTo>
                    <a:lnTo>
                      <a:pt x="73" y="23"/>
                    </a:lnTo>
                    <a:lnTo>
                      <a:pt x="84" y="21"/>
                    </a:lnTo>
                    <a:lnTo>
                      <a:pt x="96" y="20"/>
                    </a:lnTo>
                    <a:lnTo>
                      <a:pt x="107" y="19"/>
                    </a:lnTo>
                    <a:lnTo>
                      <a:pt x="119" y="17"/>
                    </a:lnTo>
                    <a:lnTo>
                      <a:pt x="129" y="16"/>
                    </a:lnTo>
                    <a:lnTo>
                      <a:pt x="141" y="13"/>
                    </a:lnTo>
                    <a:lnTo>
                      <a:pt x="152" y="12"/>
                    </a:lnTo>
                    <a:lnTo>
                      <a:pt x="164" y="10"/>
                    </a:lnTo>
                    <a:lnTo>
                      <a:pt x="175" y="8"/>
                    </a:lnTo>
                    <a:lnTo>
                      <a:pt x="187" y="6"/>
                    </a:lnTo>
                    <a:lnTo>
                      <a:pt x="198" y="4"/>
                    </a:lnTo>
                    <a:lnTo>
                      <a:pt x="210" y="2"/>
                    </a:lnTo>
                    <a:lnTo>
                      <a:pt x="221" y="0"/>
                    </a:lnTo>
                    <a:lnTo>
                      <a:pt x="229" y="2"/>
                    </a:lnTo>
                    <a:lnTo>
                      <a:pt x="238" y="2"/>
                    </a:lnTo>
                    <a:lnTo>
                      <a:pt x="246" y="2"/>
                    </a:lnTo>
                    <a:lnTo>
                      <a:pt x="251" y="6"/>
                    </a:lnTo>
                    <a:lnTo>
                      <a:pt x="250" y="8"/>
                    </a:lnTo>
                    <a:lnTo>
                      <a:pt x="249" y="10"/>
                    </a:lnTo>
                    <a:lnTo>
                      <a:pt x="249" y="11"/>
                    </a:lnTo>
                    <a:lnTo>
                      <a:pt x="249" y="13"/>
                    </a:lnTo>
                    <a:close/>
                  </a:path>
                </a:pathLst>
              </a:custGeom>
              <a:solidFill>
                <a:srgbClr val="FFFFBF"/>
              </a:solidFill>
              <a:ln w="9525">
                <a:noFill/>
                <a:round/>
                <a:headEnd/>
                <a:tailEnd/>
              </a:ln>
            </p:spPr>
            <p:txBody>
              <a:bodyPr/>
              <a:lstStyle/>
              <a:p>
                <a:endParaRPr lang="en-US" dirty="0"/>
              </a:p>
            </p:txBody>
          </p:sp>
          <p:sp>
            <p:nvSpPr>
              <p:cNvPr id="17486" name="Freeform 78"/>
              <p:cNvSpPr>
                <a:spLocks/>
              </p:cNvSpPr>
              <p:nvPr/>
            </p:nvSpPr>
            <p:spPr bwMode="auto">
              <a:xfrm>
                <a:off x="3440" y="2978"/>
                <a:ext cx="36" cy="15"/>
              </a:xfrm>
              <a:custGeom>
                <a:avLst/>
                <a:gdLst/>
                <a:ahLst/>
                <a:cxnLst>
                  <a:cxn ang="0">
                    <a:pos x="0" y="31"/>
                  </a:cxn>
                  <a:cxn ang="0">
                    <a:pos x="7" y="23"/>
                  </a:cxn>
                  <a:cxn ang="0">
                    <a:pos x="15" y="14"/>
                  </a:cxn>
                  <a:cxn ang="0">
                    <a:pos x="22" y="6"/>
                  </a:cxn>
                  <a:cxn ang="0">
                    <a:pos x="33" y="0"/>
                  </a:cxn>
                  <a:cxn ang="0">
                    <a:pos x="73" y="0"/>
                  </a:cxn>
                  <a:cxn ang="0">
                    <a:pos x="49" y="30"/>
                  </a:cxn>
                  <a:cxn ang="0">
                    <a:pos x="0" y="31"/>
                  </a:cxn>
                </a:cxnLst>
                <a:rect l="0" t="0" r="r" b="b"/>
                <a:pathLst>
                  <a:path w="73" h="31">
                    <a:moveTo>
                      <a:pt x="0" y="31"/>
                    </a:moveTo>
                    <a:lnTo>
                      <a:pt x="7" y="23"/>
                    </a:lnTo>
                    <a:lnTo>
                      <a:pt x="15" y="14"/>
                    </a:lnTo>
                    <a:lnTo>
                      <a:pt x="22" y="6"/>
                    </a:lnTo>
                    <a:lnTo>
                      <a:pt x="33" y="0"/>
                    </a:lnTo>
                    <a:lnTo>
                      <a:pt x="73" y="0"/>
                    </a:lnTo>
                    <a:lnTo>
                      <a:pt x="49" y="30"/>
                    </a:lnTo>
                    <a:lnTo>
                      <a:pt x="0" y="31"/>
                    </a:lnTo>
                    <a:close/>
                  </a:path>
                </a:pathLst>
              </a:custGeom>
              <a:solidFill>
                <a:srgbClr val="BFBFFF"/>
              </a:solidFill>
              <a:ln w="9525">
                <a:noFill/>
                <a:round/>
                <a:headEnd/>
                <a:tailEnd/>
              </a:ln>
            </p:spPr>
            <p:txBody>
              <a:bodyPr/>
              <a:lstStyle/>
              <a:p>
                <a:endParaRPr lang="en-US" dirty="0"/>
              </a:p>
            </p:txBody>
          </p:sp>
          <p:sp>
            <p:nvSpPr>
              <p:cNvPr id="17487" name="Freeform 79"/>
              <p:cNvSpPr>
                <a:spLocks/>
              </p:cNvSpPr>
              <p:nvPr/>
            </p:nvSpPr>
            <p:spPr bwMode="auto">
              <a:xfrm>
                <a:off x="3444" y="3173"/>
                <a:ext cx="20" cy="138"/>
              </a:xfrm>
              <a:custGeom>
                <a:avLst/>
                <a:gdLst/>
                <a:ahLst/>
                <a:cxnLst>
                  <a:cxn ang="0">
                    <a:pos x="31" y="275"/>
                  </a:cxn>
                  <a:cxn ang="0">
                    <a:pos x="20" y="269"/>
                  </a:cxn>
                  <a:cxn ang="0">
                    <a:pos x="22" y="260"/>
                  </a:cxn>
                  <a:cxn ang="0">
                    <a:pos x="25" y="248"/>
                  </a:cxn>
                  <a:cxn ang="0">
                    <a:pos x="25" y="236"/>
                  </a:cxn>
                  <a:cxn ang="0">
                    <a:pos x="20" y="181"/>
                  </a:cxn>
                  <a:cxn ang="0">
                    <a:pos x="15" y="126"/>
                  </a:cxn>
                  <a:cxn ang="0">
                    <a:pos x="9" y="71"/>
                  </a:cxn>
                  <a:cxn ang="0">
                    <a:pos x="7" y="17"/>
                  </a:cxn>
                  <a:cxn ang="0">
                    <a:pos x="4" y="14"/>
                  </a:cxn>
                  <a:cxn ang="0">
                    <a:pos x="1" y="9"/>
                  </a:cxn>
                  <a:cxn ang="0">
                    <a:pos x="0" y="6"/>
                  </a:cxn>
                  <a:cxn ang="0">
                    <a:pos x="2" y="0"/>
                  </a:cxn>
                  <a:cxn ang="0">
                    <a:pos x="16" y="0"/>
                  </a:cxn>
                  <a:cxn ang="0">
                    <a:pos x="19" y="50"/>
                  </a:cxn>
                  <a:cxn ang="0">
                    <a:pos x="24" y="102"/>
                  </a:cxn>
                  <a:cxn ang="0">
                    <a:pos x="28" y="155"/>
                  </a:cxn>
                  <a:cxn ang="0">
                    <a:pos x="34" y="209"/>
                  </a:cxn>
                  <a:cxn ang="0">
                    <a:pos x="33" y="228"/>
                  </a:cxn>
                  <a:cxn ang="0">
                    <a:pos x="38" y="245"/>
                  </a:cxn>
                  <a:cxn ang="0">
                    <a:pos x="39" y="261"/>
                  </a:cxn>
                  <a:cxn ang="0">
                    <a:pos x="31" y="275"/>
                  </a:cxn>
                </a:cxnLst>
                <a:rect l="0" t="0" r="r" b="b"/>
                <a:pathLst>
                  <a:path w="39" h="275">
                    <a:moveTo>
                      <a:pt x="31" y="275"/>
                    </a:moveTo>
                    <a:lnTo>
                      <a:pt x="20" y="269"/>
                    </a:lnTo>
                    <a:lnTo>
                      <a:pt x="22" y="260"/>
                    </a:lnTo>
                    <a:lnTo>
                      <a:pt x="25" y="248"/>
                    </a:lnTo>
                    <a:lnTo>
                      <a:pt x="25" y="236"/>
                    </a:lnTo>
                    <a:lnTo>
                      <a:pt x="20" y="181"/>
                    </a:lnTo>
                    <a:lnTo>
                      <a:pt x="15" y="126"/>
                    </a:lnTo>
                    <a:lnTo>
                      <a:pt x="9" y="71"/>
                    </a:lnTo>
                    <a:lnTo>
                      <a:pt x="7" y="17"/>
                    </a:lnTo>
                    <a:lnTo>
                      <a:pt x="4" y="14"/>
                    </a:lnTo>
                    <a:lnTo>
                      <a:pt x="1" y="9"/>
                    </a:lnTo>
                    <a:lnTo>
                      <a:pt x="0" y="6"/>
                    </a:lnTo>
                    <a:lnTo>
                      <a:pt x="2" y="0"/>
                    </a:lnTo>
                    <a:lnTo>
                      <a:pt x="16" y="0"/>
                    </a:lnTo>
                    <a:lnTo>
                      <a:pt x="19" y="50"/>
                    </a:lnTo>
                    <a:lnTo>
                      <a:pt x="24" y="102"/>
                    </a:lnTo>
                    <a:lnTo>
                      <a:pt x="28" y="155"/>
                    </a:lnTo>
                    <a:lnTo>
                      <a:pt x="34" y="209"/>
                    </a:lnTo>
                    <a:lnTo>
                      <a:pt x="33" y="228"/>
                    </a:lnTo>
                    <a:lnTo>
                      <a:pt x="38" y="245"/>
                    </a:lnTo>
                    <a:lnTo>
                      <a:pt x="39" y="261"/>
                    </a:lnTo>
                    <a:lnTo>
                      <a:pt x="31" y="275"/>
                    </a:lnTo>
                    <a:close/>
                  </a:path>
                </a:pathLst>
              </a:custGeom>
              <a:solidFill>
                <a:srgbClr val="000000"/>
              </a:solidFill>
              <a:ln w="9525">
                <a:noFill/>
                <a:round/>
                <a:headEnd/>
                <a:tailEnd/>
              </a:ln>
            </p:spPr>
            <p:txBody>
              <a:bodyPr/>
              <a:lstStyle/>
              <a:p>
                <a:endParaRPr lang="en-US" dirty="0"/>
              </a:p>
            </p:txBody>
          </p:sp>
          <p:sp>
            <p:nvSpPr>
              <p:cNvPr id="17488" name="Freeform 80"/>
              <p:cNvSpPr>
                <a:spLocks/>
              </p:cNvSpPr>
              <p:nvPr/>
            </p:nvSpPr>
            <p:spPr bwMode="auto">
              <a:xfrm>
                <a:off x="3424" y="2956"/>
                <a:ext cx="38" cy="18"/>
              </a:xfrm>
              <a:custGeom>
                <a:avLst/>
                <a:gdLst/>
                <a:ahLst/>
                <a:cxnLst>
                  <a:cxn ang="0">
                    <a:pos x="0" y="35"/>
                  </a:cxn>
                  <a:cxn ang="0">
                    <a:pos x="8" y="27"/>
                  </a:cxn>
                  <a:cxn ang="0">
                    <a:pos x="16" y="19"/>
                  </a:cxn>
                  <a:cxn ang="0">
                    <a:pos x="25" y="12"/>
                  </a:cxn>
                  <a:cxn ang="0">
                    <a:pos x="34" y="7"/>
                  </a:cxn>
                  <a:cxn ang="0">
                    <a:pos x="43" y="3"/>
                  </a:cxn>
                  <a:cxn ang="0">
                    <a:pos x="52" y="1"/>
                  </a:cxn>
                  <a:cxn ang="0">
                    <a:pos x="64" y="0"/>
                  </a:cxn>
                  <a:cxn ang="0">
                    <a:pos x="75" y="0"/>
                  </a:cxn>
                  <a:cxn ang="0">
                    <a:pos x="68" y="9"/>
                  </a:cxn>
                  <a:cxn ang="0">
                    <a:pos x="60" y="17"/>
                  </a:cxn>
                  <a:cxn ang="0">
                    <a:pos x="52" y="23"/>
                  </a:cxn>
                  <a:cxn ang="0">
                    <a:pos x="44" y="28"/>
                  </a:cxn>
                  <a:cxn ang="0">
                    <a:pos x="35" y="32"/>
                  </a:cxn>
                  <a:cxn ang="0">
                    <a:pos x="25" y="34"/>
                  </a:cxn>
                  <a:cxn ang="0">
                    <a:pos x="13" y="35"/>
                  </a:cxn>
                  <a:cxn ang="0">
                    <a:pos x="0" y="35"/>
                  </a:cxn>
                </a:cxnLst>
                <a:rect l="0" t="0" r="r" b="b"/>
                <a:pathLst>
                  <a:path w="75" h="35">
                    <a:moveTo>
                      <a:pt x="0" y="35"/>
                    </a:moveTo>
                    <a:lnTo>
                      <a:pt x="8" y="27"/>
                    </a:lnTo>
                    <a:lnTo>
                      <a:pt x="16" y="19"/>
                    </a:lnTo>
                    <a:lnTo>
                      <a:pt x="25" y="12"/>
                    </a:lnTo>
                    <a:lnTo>
                      <a:pt x="34" y="7"/>
                    </a:lnTo>
                    <a:lnTo>
                      <a:pt x="43" y="3"/>
                    </a:lnTo>
                    <a:lnTo>
                      <a:pt x="52" y="1"/>
                    </a:lnTo>
                    <a:lnTo>
                      <a:pt x="64" y="0"/>
                    </a:lnTo>
                    <a:lnTo>
                      <a:pt x="75" y="0"/>
                    </a:lnTo>
                    <a:lnTo>
                      <a:pt x="68" y="9"/>
                    </a:lnTo>
                    <a:lnTo>
                      <a:pt x="60" y="17"/>
                    </a:lnTo>
                    <a:lnTo>
                      <a:pt x="52" y="23"/>
                    </a:lnTo>
                    <a:lnTo>
                      <a:pt x="44" y="28"/>
                    </a:lnTo>
                    <a:lnTo>
                      <a:pt x="35" y="32"/>
                    </a:lnTo>
                    <a:lnTo>
                      <a:pt x="25" y="34"/>
                    </a:lnTo>
                    <a:lnTo>
                      <a:pt x="13" y="35"/>
                    </a:lnTo>
                    <a:lnTo>
                      <a:pt x="0" y="35"/>
                    </a:lnTo>
                    <a:close/>
                  </a:path>
                </a:pathLst>
              </a:custGeom>
              <a:solidFill>
                <a:srgbClr val="BFBFFF"/>
              </a:solidFill>
              <a:ln w="9525">
                <a:noFill/>
                <a:round/>
                <a:headEnd/>
                <a:tailEnd/>
              </a:ln>
            </p:spPr>
            <p:txBody>
              <a:bodyPr/>
              <a:lstStyle/>
              <a:p>
                <a:endParaRPr lang="en-US" dirty="0"/>
              </a:p>
            </p:txBody>
          </p:sp>
          <p:sp>
            <p:nvSpPr>
              <p:cNvPr id="17489" name="Freeform 81"/>
              <p:cNvSpPr>
                <a:spLocks/>
              </p:cNvSpPr>
              <p:nvPr/>
            </p:nvSpPr>
            <p:spPr bwMode="auto">
              <a:xfrm>
                <a:off x="3425" y="3001"/>
                <a:ext cx="33" cy="14"/>
              </a:xfrm>
              <a:custGeom>
                <a:avLst/>
                <a:gdLst/>
                <a:ahLst/>
                <a:cxnLst>
                  <a:cxn ang="0">
                    <a:pos x="43" y="28"/>
                  </a:cxn>
                  <a:cxn ang="0">
                    <a:pos x="0" y="28"/>
                  </a:cxn>
                  <a:cxn ang="0">
                    <a:pos x="1" y="20"/>
                  </a:cxn>
                  <a:cxn ang="0">
                    <a:pos x="5" y="14"/>
                  </a:cxn>
                  <a:cxn ang="0">
                    <a:pos x="11" y="10"/>
                  </a:cxn>
                  <a:cxn ang="0">
                    <a:pos x="16" y="5"/>
                  </a:cxn>
                  <a:cxn ang="0">
                    <a:pos x="22" y="2"/>
                  </a:cxn>
                  <a:cxn ang="0">
                    <a:pos x="28" y="0"/>
                  </a:cxn>
                  <a:cxn ang="0">
                    <a:pos x="34" y="0"/>
                  </a:cxn>
                  <a:cxn ang="0">
                    <a:pos x="40" y="0"/>
                  </a:cxn>
                  <a:cxn ang="0">
                    <a:pos x="46" y="2"/>
                  </a:cxn>
                  <a:cxn ang="0">
                    <a:pos x="53" y="2"/>
                  </a:cxn>
                  <a:cxn ang="0">
                    <a:pos x="58" y="2"/>
                  </a:cxn>
                  <a:cxn ang="0">
                    <a:pos x="65" y="0"/>
                  </a:cxn>
                  <a:cxn ang="0">
                    <a:pos x="61" y="9"/>
                  </a:cxn>
                  <a:cxn ang="0">
                    <a:pos x="57" y="17"/>
                  </a:cxn>
                  <a:cxn ang="0">
                    <a:pos x="52" y="23"/>
                  </a:cxn>
                  <a:cxn ang="0">
                    <a:pos x="43" y="28"/>
                  </a:cxn>
                </a:cxnLst>
                <a:rect l="0" t="0" r="r" b="b"/>
                <a:pathLst>
                  <a:path w="65" h="28">
                    <a:moveTo>
                      <a:pt x="43" y="28"/>
                    </a:moveTo>
                    <a:lnTo>
                      <a:pt x="0" y="28"/>
                    </a:lnTo>
                    <a:lnTo>
                      <a:pt x="1" y="20"/>
                    </a:lnTo>
                    <a:lnTo>
                      <a:pt x="5" y="14"/>
                    </a:lnTo>
                    <a:lnTo>
                      <a:pt x="11" y="10"/>
                    </a:lnTo>
                    <a:lnTo>
                      <a:pt x="16" y="5"/>
                    </a:lnTo>
                    <a:lnTo>
                      <a:pt x="22" y="2"/>
                    </a:lnTo>
                    <a:lnTo>
                      <a:pt x="28" y="0"/>
                    </a:lnTo>
                    <a:lnTo>
                      <a:pt x="34" y="0"/>
                    </a:lnTo>
                    <a:lnTo>
                      <a:pt x="40" y="0"/>
                    </a:lnTo>
                    <a:lnTo>
                      <a:pt x="46" y="2"/>
                    </a:lnTo>
                    <a:lnTo>
                      <a:pt x="53" y="2"/>
                    </a:lnTo>
                    <a:lnTo>
                      <a:pt x="58" y="2"/>
                    </a:lnTo>
                    <a:lnTo>
                      <a:pt x="65" y="0"/>
                    </a:lnTo>
                    <a:lnTo>
                      <a:pt x="61" y="9"/>
                    </a:lnTo>
                    <a:lnTo>
                      <a:pt x="57" y="17"/>
                    </a:lnTo>
                    <a:lnTo>
                      <a:pt x="52" y="23"/>
                    </a:lnTo>
                    <a:lnTo>
                      <a:pt x="43" y="28"/>
                    </a:lnTo>
                    <a:close/>
                  </a:path>
                </a:pathLst>
              </a:custGeom>
              <a:solidFill>
                <a:srgbClr val="BFBFFF"/>
              </a:solidFill>
              <a:ln w="9525">
                <a:noFill/>
                <a:round/>
                <a:headEnd/>
                <a:tailEnd/>
              </a:ln>
            </p:spPr>
            <p:txBody>
              <a:bodyPr/>
              <a:lstStyle/>
              <a:p>
                <a:endParaRPr lang="en-US" dirty="0"/>
              </a:p>
            </p:txBody>
          </p:sp>
          <p:sp>
            <p:nvSpPr>
              <p:cNvPr id="17490" name="Freeform 82"/>
              <p:cNvSpPr>
                <a:spLocks/>
              </p:cNvSpPr>
              <p:nvPr/>
            </p:nvSpPr>
            <p:spPr bwMode="auto">
              <a:xfrm>
                <a:off x="3439" y="3040"/>
                <a:ext cx="18" cy="17"/>
              </a:xfrm>
              <a:custGeom>
                <a:avLst/>
                <a:gdLst/>
                <a:ahLst/>
                <a:cxnLst>
                  <a:cxn ang="0">
                    <a:pos x="16" y="34"/>
                  </a:cxn>
                  <a:cxn ang="0">
                    <a:pos x="11" y="33"/>
                  </a:cxn>
                  <a:cxn ang="0">
                    <a:pos x="5" y="32"/>
                  </a:cxn>
                  <a:cxn ang="0">
                    <a:pos x="1" y="30"/>
                  </a:cxn>
                  <a:cxn ang="0">
                    <a:pos x="0" y="24"/>
                  </a:cxn>
                  <a:cxn ang="0">
                    <a:pos x="3" y="15"/>
                  </a:cxn>
                  <a:cxn ang="0">
                    <a:pos x="10" y="9"/>
                  </a:cxn>
                  <a:cxn ang="0">
                    <a:pos x="19" y="4"/>
                  </a:cxn>
                  <a:cxn ang="0">
                    <a:pos x="27" y="0"/>
                  </a:cxn>
                  <a:cxn ang="0">
                    <a:pos x="36" y="7"/>
                  </a:cxn>
                  <a:cxn ang="0">
                    <a:pos x="36" y="18"/>
                  </a:cxn>
                  <a:cxn ang="0">
                    <a:pos x="28" y="28"/>
                  </a:cxn>
                  <a:cxn ang="0">
                    <a:pos x="16" y="34"/>
                  </a:cxn>
                </a:cxnLst>
                <a:rect l="0" t="0" r="r" b="b"/>
                <a:pathLst>
                  <a:path w="36" h="34">
                    <a:moveTo>
                      <a:pt x="16" y="34"/>
                    </a:moveTo>
                    <a:lnTo>
                      <a:pt x="11" y="33"/>
                    </a:lnTo>
                    <a:lnTo>
                      <a:pt x="5" y="32"/>
                    </a:lnTo>
                    <a:lnTo>
                      <a:pt x="1" y="30"/>
                    </a:lnTo>
                    <a:lnTo>
                      <a:pt x="0" y="24"/>
                    </a:lnTo>
                    <a:lnTo>
                      <a:pt x="3" y="15"/>
                    </a:lnTo>
                    <a:lnTo>
                      <a:pt x="10" y="9"/>
                    </a:lnTo>
                    <a:lnTo>
                      <a:pt x="19" y="4"/>
                    </a:lnTo>
                    <a:lnTo>
                      <a:pt x="27" y="0"/>
                    </a:lnTo>
                    <a:lnTo>
                      <a:pt x="36" y="7"/>
                    </a:lnTo>
                    <a:lnTo>
                      <a:pt x="36" y="18"/>
                    </a:lnTo>
                    <a:lnTo>
                      <a:pt x="28" y="28"/>
                    </a:lnTo>
                    <a:lnTo>
                      <a:pt x="16" y="34"/>
                    </a:lnTo>
                    <a:close/>
                  </a:path>
                </a:pathLst>
              </a:custGeom>
              <a:solidFill>
                <a:srgbClr val="000000"/>
              </a:solidFill>
              <a:ln w="9525">
                <a:noFill/>
                <a:round/>
                <a:headEnd/>
                <a:tailEnd/>
              </a:ln>
            </p:spPr>
            <p:txBody>
              <a:bodyPr/>
              <a:lstStyle/>
              <a:p>
                <a:endParaRPr lang="en-US" dirty="0"/>
              </a:p>
            </p:txBody>
          </p:sp>
          <p:sp>
            <p:nvSpPr>
              <p:cNvPr id="17491" name="Freeform 83"/>
              <p:cNvSpPr>
                <a:spLocks/>
              </p:cNvSpPr>
              <p:nvPr/>
            </p:nvSpPr>
            <p:spPr bwMode="auto">
              <a:xfrm>
                <a:off x="3406" y="2981"/>
                <a:ext cx="33" cy="16"/>
              </a:xfrm>
              <a:custGeom>
                <a:avLst/>
                <a:gdLst/>
                <a:ahLst/>
                <a:cxnLst>
                  <a:cxn ang="0">
                    <a:pos x="34" y="31"/>
                  </a:cxn>
                  <a:cxn ang="0">
                    <a:pos x="0" y="29"/>
                  </a:cxn>
                  <a:cxn ang="0">
                    <a:pos x="5" y="20"/>
                  </a:cxn>
                  <a:cxn ang="0">
                    <a:pos x="11" y="14"/>
                  </a:cxn>
                  <a:cxn ang="0">
                    <a:pos x="19" y="9"/>
                  </a:cxn>
                  <a:cxn ang="0">
                    <a:pos x="27" y="6"/>
                  </a:cxn>
                  <a:cxn ang="0">
                    <a:pos x="37" y="4"/>
                  </a:cxn>
                  <a:cxn ang="0">
                    <a:pos x="46" y="2"/>
                  </a:cxn>
                  <a:cxn ang="0">
                    <a:pos x="56" y="1"/>
                  </a:cxn>
                  <a:cxn ang="0">
                    <a:pos x="65" y="0"/>
                  </a:cxn>
                  <a:cxn ang="0">
                    <a:pos x="60" y="9"/>
                  </a:cxn>
                  <a:cxn ang="0">
                    <a:pos x="53" y="19"/>
                  </a:cxn>
                  <a:cxn ang="0">
                    <a:pos x="45" y="27"/>
                  </a:cxn>
                  <a:cxn ang="0">
                    <a:pos x="34" y="31"/>
                  </a:cxn>
                </a:cxnLst>
                <a:rect l="0" t="0" r="r" b="b"/>
                <a:pathLst>
                  <a:path w="65" h="31">
                    <a:moveTo>
                      <a:pt x="34" y="31"/>
                    </a:moveTo>
                    <a:lnTo>
                      <a:pt x="0" y="29"/>
                    </a:lnTo>
                    <a:lnTo>
                      <a:pt x="5" y="20"/>
                    </a:lnTo>
                    <a:lnTo>
                      <a:pt x="11" y="14"/>
                    </a:lnTo>
                    <a:lnTo>
                      <a:pt x="19" y="9"/>
                    </a:lnTo>
                    <a:lnTo>
                      <a:pt x="27" y="6"/>
                    </a:lnTo>
                    <a:lnTo>
                      <a:pt x="37" y="4"/>
                    </a:lnTo>
                    <a:lnTo>
                      <a:pt x="46" y="2"/>
                    </a:lnTo>
                    <a:lnTo>
                      <a:pt x="56" y="1"/>
                    </a:lnTo>
                    <a:lnTo>
                      <a:pt x="65" y="0"/>
                    </a:lnTo>
                    <a:lnTo>
                      <a:pt x="60" y="9"/>
                    </a:lnTo>
                    <a:lnTo>
                      <a:pt x="53" y="19"/>
                    </a:lnTo>
                    <a:lnTo>
                      <a:pt x="45" y="27"/>
                    </a:lnTo>
                    <a:lnTo>
                      <a:pt x="34" y="31"/>
                    </a:lnTo>
                    <a:close/>
                  </a:path>
                </a:pathLst>
              </a:custGeom>
              <a:solidFill>
                <a:srgbClr val="BFBFFF"/>
              </a:solidFill>
              <a:ln w="9525">
                <a:noFill/>
                <a:round/>
                <a:headEnd/>
                <a:tailEnd/>
              </a:ln>
            </p:spPr>
            <p:txBody>
              <a:bodyPr/>
              <a:lstStyle/>
              <a:p>
                <a:endParaRPr lang="en-US" dirty="0"/>
              </a:p>
            </p:txBody>
          </p:sp>
          <p:sp>
            <p:nvSpPr>
              <p:cNvPr id="17492" name="Freeform 84"/>
              <p:cNvSpPr>
                <a:spLocks/>
              </p:cNvSpPr>
              <p:nvPr/>
            </p:nvSpPr>
            <p:spPr bwMode="auto">
              <a:xfrm>
                <a:off x="3394" y="2959"/>
                <a:ext cx="31" cy="17"/>
              </a:xfrm>
              <a:custGeom>
                <a:avLst/>
                <a:gdLst/>
                <a:ahLst/>
                <a:cxnLst>
                  <a:cxn ang="0">
                    <a:pos x="0" y="34"/>
                  </a:cxn>
                  <a:cxn ang="0">
                    <a:pos x="7" y="26"/>
                  </a:cxn>
                  <a:cxn ang="0">
                    <a:pos x="14" y="19"/>
                  </a:cxn>
                  <a:cxn ang="0">
                    <a:pos x="21" y="12"/>
                  </a:cxn>
                  <a:cxn ang="0">
                    <a:pos x="28" y="7"/>
                  </a:cxn>
                  <a:cxn ang="0">
                    <a:pos x="36" y="3"/>
                  </a:cxn>
                  <a:cxn ang="0">
                    <a:pos x="44" y="1"/>
                  </a:cxn>
                  <a:cxn ang="0">
                    <a:pos x="53" y="0"/>
                  </a:cxn>
                  <a:cxn ang="0">
                    <a:pos x="64" y="3"/>
                  </a:cxn>
                  <a:cxn ang="0">
                    <a:pos x="58" y="9"/>
                  </a:cxn>
                  <a:cxn ang="0">
                    <a:pos x="51" y="18"/>
                  </a:cxn>
                  <a:cxn ang="0">
                    <a:pos x="45" y="23"/>
                  </a:cxn>
                  <a:cxn ang="0">
                    <a:pos x="38" y="29"/>
                  </a:cxn>
                  <a:cxn ang="0">
                    <a:pos x="30" y="32"/>
                  </a:cxn>
                  <a:cxn ang="0">
                    <a:pos x="22" y="36"/>
                  </a:cxn>
                  <a:cxn ang="0">
                    <a:pos x="12" y="36"/>
                  </a:cxn>
                  <a:cxn ang="0">
                    <a:pos x="0" y="34"/>
                  </a:cxn>
                </a:cxnLst>
                <a:rect l="0" t="0" r="r" b="b"/>
                <a:pathLst>
                  <a:path w="64" h="36">
                    <a:moveTo>
                      <a:pt x="0" y="34"/>
                    </a:moveTo>
                    <a:lnTo>
                      <a:pt x="7" y="26"/>
                    </a:lnTo>
                    <a:lnTo>
                      <a:pt x="14" y="19"/>
                    </a:lnTo>
                    <a:lnTo>
                      <a:pt x="21" y="12"/>
                    </a:lnTo>
                    <a:lnTo>
                      <a:pt x="28" y="7"/>
                    </a:lnTo>
                    <a:lnTo>
                      <a:pt x="36" y="3"/>
                    </a:lnTo>
                    <a:lnTo>
                      <a:pt x="44" y="1"/>
                    </a:lnTo>
                    <a:lnTo>
                      <a:pt x="53" y="0"/>
                    </a:lnTo>
                    <a:lnTo>
                      <a:pt x="64" y="3"/>
                    </a:lnTo>
                    <a:lnTo>
                      <a:pt x="58" y="9"/>
                    </a:lnTo>
                    <a:lnTo>
                      <a:pt x="51" y="18"/>
                    </a:lnTo>
                    <a:lnTo>
                      <a:pt x="45" y="23"/>
                    </a:lnTo>
                    <a:lnTo>
                      <a:pt x="38" y="29"/>
                    </a:lnTo>
                    <a:lnTo>
                      <a:pt x="30" y="32"/>
                    </a:lnTo>
                    <a:lnTo>
                      <a:pt x="22" y="36"/>
                    </a:lnTo>
                    <a:lnTo>
                      <a:pt x="12" y="36"/>
                    </a:lnTo>
                    <a:lnTo>
                      <a:pt x="0" y="34"/>
                    </a:lnTo>
                    <a:close/>
                  </a:path>
                </a:pathLst>
              </a:custGeom>
              <a:solidFill>
                <a:srgbClr val="BFBFFF"/>
              </a:solidFill>
              <a:ln w="9525">
                <a:noFill/>
                <a:round/>
                <a:headEnd/>
                <a:tailEnd/>
              </a:ln>
            </p:spPr>
            <p:txBody>
              <a:bodyPr/>
              <a:lstStyle/>
              <a:p>
                <a:endParaRPr lang="en-US" dirty="0"/>
              </a:p>
            </p:txBody>
          </p:sp>
          <p:sp>
            <p:nvSpPr>
              <p:cNvPr id="17493" name="Freeform 85"/>
              <p:cNvSpPr>
                <a:spLocks/>
              </p:cNvSpPr>
              <p:nvPr/>
            </p:nvSpPr>
            <p:spPr bwMode="auto">
              <a:xfrm>
                <a:off x="3394" y="3005"/>
                <a:ext cx="27" cy="12"/>
              </a:xfrm>
              <a:custGeom>
                <a:avLst/>
                <a:gdLst/>
                <a:ahLst/>
                <a:cxnLst>
                  <a:cxn ang="0">
                    <a:pos x="0" y="26"/>
                  </a:cxn>
                  <a:cxn ang="0">
                    <a:pos x="3" y="16"/>
                  </a:cxn>
                  <a:cxn ang="0">
                    <a:pos x="7" y="10"/>
                  </a:cxn>
                  <a:cxn ang="0">
                    <a:pos x="13" y="5"/>
                  </a:cxn>
                  <a:cxn ang="0">
                    <a:pos x="21" y="2"/>
                  </a:cxn>
                  <a:cxn ang="0">
                    <a:pos x="29" y="0"/>
                  </a:cxn>
                  <a:cxn ang="0">
                    <a:pos x="37" y="0"/>
                  </a:cxn>
                  <a:cxn ang="0">
                    <a:pos x="46" y="0"/>
                  </a:cxn>
                  <a:cxn ang="0">
                    <a:pos x="56" y="0"/>
                  </a:cxn>
                  <a:cxn ang="0">
                    <a:pos x="54" y="12"/>
                  </a:cxn>
                  <a:cxn ang="0">
                    <a:pos x="51" y="19"/>
                  </a:cxn>
                  <a:cxn ang="0">
                    <a:pos x="44" y="22"/>
                  </a:cxn>
                  <a:cxn ang="0">
                    <a:pos x="35" y="23"/>
                  </a:cxn>
                  <a:cxn ang="0">
                    <a:pos x="26" y="23"/>
                  </a:cxn>
                  <a:cxn ang="0">
                    <a:pos x="15" y="23"/>
                  </a:cxn>
                  <a:cxn ang="0">
                    <a:pos x="7" y="23"/>
                  </a:cxn>
                  <a:cxn ang="0">
                    <a:pos x="0" y="26"/>
                  </a:cxn>
                </a:cxnLst>
                <a:rect l="0" t="0" r="r" b="b"/>
                <a:pathLst>
                  <a:path w="56" h="26">
                    <a:moveTo>
                      <a:pt x="0" y="26"/>
                    </a:moveTo>
                    <a:lnTo>
                      <a:pt x="3" y="16"/>
                    </a:lnTo>
                    <a:lnTo>
                      <a:pt x="7" y="10"/>
                    </a:lnTo>
                    <a:lnTo>
                      <a:pt x="13" y="5"/>
                    </a:lnTo>
                    <a:lnTo>
                      <a:pt x="21" y="2"/>
                    </a:lnTo>
                    <a:lnTo>
                      <a:pt x="29" y="0"/>
                    </a:lnTo>
                    <a:lnTo>
                      <a:pt x="37" y="0"/>
                    </a:lnTo>
                    <a:lnTo>
                      <a:pt x="46" y="0"/>
                    </a:lnTo>
                    <a:lnTo>
                      <a:pt x="56" y="0"/>
                    </a:lnTo>
                    <a:lnTo>
                      <a:pt x="54" y="12"/>
                    </a:lnTo>
                    <a:lnTo>
                      <a:pt x="51" y="19"/>
                    </a:lnTo>
                    <a:lnTo>
                      <a:pt x="44" y="22"/>
                    </a:lnTo>
                    <a:lnTo>
                      <a:pt x="35" y="23"/>
                    </a:lnTo>
                    <a:lnTo>
                      <a:pt x="26" y="23"/>
                    </a:lnTo>
                    <a:lnTo>
                      <a:pt x="15" y="23"/>
                    </a:lnTo>
                    <a:lnTo>
                      <a:pt x="7" y="23"/>
                    </a:lnTo>
                    <a:lnTo>
                      <a:pt x="0" y="26"/>
                    </a:lnTo>
                    <a:close/>
                  </a:path>
                </a:pathLst>
              </a:custGeom>
              <a:solidFill>
                <a:srgbClr val="BFBFFF"/>
              </a:solidFill>
              <a:ln w="9525">
                <a:noFill/>
                <a:round/>
                <a:headEnd/>
                <a:tailEnd/>
              </a:ln>
            </p:spPr>
            <p:txBody>
              <a:bodyPr/>
              <a:lstStyle/>
              <a:p>
                <a:endParaRPr lang="en-US" dirty="0"/>
              </a:p>
            </p:txBody>
          </p:sp>
          <p:sp>
            <p:nvSpPr>
              <p:cNvPr id="17494" name="Freeform 86"/>
              <p:cNvSpPr>
                <a:spLocks/>
              </p:cNvSpPr>
              <p:nvPr/>
            </p:nvSpPr>
            <p:spPr bwMode="auto">
              <a:xfrm>
                <a:off x="3397" y="3039"/>
                <a:ext cx="21" cy="19"/>
              </a:xfrm>
              <a:custGeom>
                <a:avLst/>
                <a:gdLst/>
                <a:ahLst/>
                <a:cxnLst>
                  <a:cxn ang="0">
                    <a:pos x="14" y="38"/>
                  </a:cxn>
                  <a:cxn ang="0">
                    <a:pos x="9" y="39"/>
                  </a:cxn>
                  <a:cxn ang="0">
                    <a:pos x="5" y="37"/>
                  </a:cxn>
                  <a:cxn ang="0">
                    <a:pos x="1" y="34"/>
                  </a:cxn>
                  <a:cxn ang="0">
                    <a:pos x="0" y="29"/>
                  </a:cxn>
                  <a:cxn ang="0">
                    <a:pos x="5" y="18"/>
                  </a:cxn>
                  <a:cxn ang="0">
                    <a:pos x="13" y="11"/>
                  </a:cxn>
                  <a:cxn ang="0">
                    <a:pos x="23" y="6"/>
                  </a:cxn>
                  <a:cxn ang="0">
                    <a:pos x="34" y="0"/>
                  </a:cxn>
                  <a:cxn ang="0">
                    <a:pos x="39" y="5"/>
                  </a:cxn>
                  <a:cxn ang="0">
                    <a:pos x="43" y="11"/>
                  </a:cxn>
                  <a:cxn ang="0">
                    <a:pos x="43" y="18"/>
                  </a:cxn>
                  <a:cxn ang="0">
                    <a:pos x="39" y="24"/>
                  </a:cxn>
                  <a:cxn ang="0">
                    <a:pos x="35" y="30"/>
                  </a:cxn>
                  <a:cxn ang="0">
                    <a:pos x="29" y="35"/>
                  </a:cxn>
                  <a:cxn ang="0">
                    <a:pos x="22" y="38"/>
                  </a:cxn>
                  <a:cxn ang="0">
                    <a:pos x="14" y="38"/>
                  </a:cxn>
                </a:cxnLst>
                <a:rect l="0" t="0" r="r" b="b"/>
                <a:pathLst>
                  <a:path w="43" h="39">
                    <a:moveTo>
                      <a:pt x="14" y="38"/>
                    </a:moveTo>
                    <a:lnTo>
                      <a:pt x="9" y="39"/>
                    </a:lnTo>
                    <a:lnTo>
                      <a:pt x="5" y="37"/>
                    </a:lnTo>
                    <a:lnTo>
                      <a:pt x="1" y="34"/>
                    </a:lnTo>
                    <a:lnTo>
                      <a:pt x="0" y="29"/>
                    </a:lnTo>
                    <a:lnTo>
                      <a:pt x="5" y="18"/>
                    </a:lnTo>
                    <a:lnTo>
                      <a:pt x="13" y="11"/>
                    </a:lnTo>
                    <a:lnTo>
                      <a:pt x="23" y="6"/>
                    </a:lnTo>
                    <a:lnTo>
                      <a:pt x="34" y="0"/>
                    </a:lnTo>
                    <a:lnTo>
                      <a:pt x="39" y="5"/>
                    </a:lnTo>
                    <a:lnTo>
                      <a:pt x="43" y="11"/>
                    </a:lnTo>
                    <a:lnTo>
                      <a:pt x="43" y="18"/>
                    </a:lnTo>
                    <a:lnTo>
                      <a:pt x="39" y="24"/>
                    </a:lnTo>
                    <a:lnTo>
                      <a:pt x="35" y="30"/>
                    </a:lnTo>
                    <a:lnTo>
                      <a:pt x="29" y="35"/>
                    </a:lnTo>
                    <a:lnTo>
                      <a:pt x="22" y="38"/>
                    </a:lnTo>
                    <a:lnTo>
                      <a:pt x="14" y="38"/>
                    </a:lnTo>
                    <a:close/>
                  </a:path>
                </a:pathLst>
              </a:custGeom>
              <a:solidFill>
                <a:srgbClr val="000000"/>
              </a:solidFill>
              <a:ln w="9525">
                <a:noFill/>
                <a:round/>
                <a:headEnd/>
                <a:tailEnd/>
              </a:ln>
            </p:spPr>
            <p:txBody>
              <a:bodyPr/>
              <a:lstStyle/>
              <a:p>
                <a:endParaRPr lang="en-US" dirty="0"/>
              </a:p>
            </p:txBody>
          </p:sp>
          <p:sp>
            <p:nvSpPr>
              <p:cNvPr id="17495" name="Freeform 87"/>
              <p:cNvSpPr>
                <a:spLocks/>
              </p:cNvSpPr>
              <p:nvPr/>
            </p:nvSpPr>
            <p:spPr bwMode="auto">
              <a:xfrm>
                <a:off x="3377" y="2983"/>
                <a:ext cx="28" cy="16"/>
              </a:xfrm>
              <a:custGeom>
                <a:avLst/>
                <a:gdLst/>
                <a:ahLst/>
                <a:cxnLst>
                  <a:cxn ang="0">
                    <a:pos x="33" y="30"/>
                  </a:cxn>
                  <a:cxn ang="0">
                    <a:pos x="25" y="30"/>
                  </a:cxn>
                  <a:cxn ang="0">
                    <a:pos x="17" y="31"/>
                  </a:cxn>
                  <a:cxn ang="0">
                    <a:pos x="9" y="33"/>
                  </a:cxn>
                  <a:cxn ang="0">
                    <a:pos x="0" y="32"/>
                  </a:cxn>
                  <a:cxn ang="0">
                    <a:pos x="3" y="24"/>
                  </a:cxn>
                  <a:cxn ang="0">
                    <a:pos x="8" y="16"/>
                  </a:cxn>
                  <a:cxn ang="0">
                    <a:pos x="14" y="10"/>
                  </a:cxn>
                  <a:cxn ang="0">
                    <a:pos x="21" y="4"/>
                  </a:cxn>
                  <a:cxn ang="0">
                    <a:pos x="29" y="1"/>
                  </a:cxn>
                  <a:cxn ang="0">
                    <a:pos x="37" y="0"/>
                  </a:cxn>
                  <a:cxn ang="0">
                    <a:pos x="46" y="0"/>
                  </a:cxn>
                  <a:cxn ang="0">
                    <a:pos x="56" y="1"/>
                  </a:cxn>
                  <a:cxn ang="0">
                    <a:pos x="52" y="9"/>
                  </a:cxn>
                  <a:cxn ang="0">
                    <a:pos x="47" y="17"/>
                  </a:cxn>
                  <a:cxn ang="0">
                    <a:pos x="40" y="24"/>
                  </a:cxn>
                  <a:cxn ang="0">
                    <a:pos x="33" y="30"/>
                  </a:cxn>
                </a:cxnLst>
                <a:rect l="0" t="0" r="r" b="b"/>
                <a:pathLst>
                  <a:path w="56" h="33">
                    <a:moveTo>
                      <a:pt x="33" y="30"/>
                    </a:moveTo>
                    <a:lnTo>
                      <a:pt x="25" y="30"/>
                    </a:lnTo>
                    <a:lnTo>
                      <a:pt x="17" y="31"/>
                    </a:lnTo>
                    <a:lnTo>
                      <a:pt x="9" y="33"/>
                    </a:lnTo>
                    <a:lnTo>
                      <a:pt x="0" y="32"/>
                    </a:lnTo>
                    <a:lnTo>
                      <a:pt x="3" y="24"/>
                    </a:lnTo>
                    <a:lnTo>
                      <a:pt x="8" y="16"/>
                    </a:lnTo>
                    <a:lnTo>
                      <a:pt x="14" y="10"/>
                    </a:lnTo>
                    <a:lnTo>
                      <a:pt x="21" y="4"/>
                    </a:lnTo>
                    <a:lnTo>
                      <a:pt x="29" y="1"/>
                    </a:lnTo>
                    <a:lnTo>
                      <a:pt x="37" y="0"/>
                    </a:lnTo>
                    <a:lnTo>
                      <a:pt x="46" y="0"/>
                    </a:lnTo>
                    <a:lnTo>
                      <a:pt x="56" y="1"/>
                    </a:lnTo>
                    <a:lnTo>
                      <a:pt x="52" y="9"/>
                    </a:lnTo>
                    <a:lnTo>
                      <a:pt x="47" y="17"/>
                    </a:lnTo>
                    <a:lnTo>
                      <a:pt x="40" y="24"/>
                    </a:lnTo>
                    <a:lnTo>
                      <a:pt x="33" y="30"/>
                    </a:lnTo>
                    <a:close/>
                  </a:path>
                </a:pathLst>
              </a:custGeom>
              <a:solidFill>
                <a:srgbClr val="BFBFFF"/>
              </a:solidFill>
              <a:ln w="9525">
                <a:noFill/>
                <a:round/>
                <a:headEnd/>
                <a:tailEnd/>
              </a:ln>
            </p:spPr>
            <p:txBody>
              <a:bodyPr/>
              <a:lstStyle/>
              <a:p>
                <a:endParaRPr lang="en-US" dirty="0"/>
              </a:p>
            </p:txBody>
          </p:sp>
          <p:sp>
            <p:nvSpPr>
              <p:cNvPr id="17496" name="Freeform 88"/>
              <p:cNvSpPr>
                <a:spLocks/>
              </p:cNvSpPr>
              <p:nvPr/>
            </p:nvSpPr>
            <p:spPr bwMode="auto">
              <a:xfrm>
                <a:off x="3335" y="3360"/>
                <a:ext cx="60" cy="64"/>
              </a:xfrm>
              <a:custGeom>
                <a:avLst/>
                <a:gdLst/>
                <a:ahLst/>
                <a:cxnLst>
                  <a:cxn ang="0">
                    <a:pos x="68" y="128"/>
                  </a:cxn>
                  <a:cxn ang="0">
                    <a:pos x="61" y="128"/>
                  </a:cxn>
                  <a:cxn ang="0">
                    <a:pos x="68" y="124"/>
                  </a:cxn>
                  <a:cxn ang="0">
                    <a:pos x="68" y="117"/>
                  </a:cxn>
                  <a:cxn ang="0">
                    <a:pos x="64" y="111"/>
                  </a:cxn>
                  <a:cxn ang="0">
                    <a:pos x="60" y="106"/>
                  </a:cxn>
                  <a:cxn ang="0">
                    <a:pos x="46" y="100"/>
                  </a:cxn>
                  <a:cxn ang="0">
                    <a:pos x="36" y="92"/>
                  </a:cxn>
                  <a:cxn ang="0">
                    <a:pos x="25" y="83"/>
                  </a:cxn>
                  <a:cxn ang="0">
                    <a:pos x="17" y="74"/>
                  </a:cxn>
                  <a:cxn ang="0">
                    <a:pos x="11" y="62"/>
                  </a:cxn>
                  <a:cxn ang="0">
                    <a:pos x="6" y="51"/>
                  </a:cxn>
                  <a:cxn ang="0">
                    <a:pos x="2" y="37"/>
                  </a:cxn>
                  <a:cxn ang="0">
                    <a:pos x="0" y="23"/>
                  </a:cxn>
                  <a:cxn ang="0">
                    <a:pos x="0" y="0"/>
                  </a:cxn>
                  <a:cxn ang="0">
                    <a:pos x="34" y="0"/>
                  </a:cxn>
                  <a:cxn ang="0">
                    <a:pos x="37" y="13"/>
                  </a:cxn>
                  <a:cxn ang="0">
                    <a:pos x="38" y="25"/>
                  </a:cxn>
                  <a:cxn ang="0">
                    <a:pos x="40" y="38"/>
                  </a:cxn>
                  <a:cxn ang="0">
                    <a:pos x="42" y="51"/>
                  </a:cxn>
                  <a:cxn ang="0">
                    <a:pos x="47" y="63"/>
                  </a:cxn>
                  <a:cxn ang="0">
                    <a:pos x="53" y="73"/>
                  </a:cxn>
                  <a:cxn ang="0">
                    <a:pos x="62" y="82"/>
                  </a:cxn>
                  <a:cxn ang="0">
                    <a:pos x="75" y="87"/>
                  </a:cxn>
                  <a:cxn ang="0">
                    <a:pos x="79" y="86"/>
                  </a:cxn>
                  <a:cxn ang="0">
                    <a:pos x="84" y="86"/>
                  </a:cxn>
                  <a:cxn ang="0">
                    <a:pos x="87" y="85"/>
                  </a:cxn>
                  <a:cxn ang="0">
                    <a:pos x="91" y="82"/>
                  </a:cxn>
                  <a:cxn ang="0">
                    <a:pos x="88" y="74"/>
                  </a:cxn>
                  <a:cxn ang="0">
                    <a:pos x="83" y="68"/>
                  </a:cxn>
                  <a:cxn ang="0">
                    <a:pos x="76" y="64"/>
                  </a:cxn>
                  <a:cxn ang="0">
                    <a:pos x="71" y="59"/>
                  </a:cxn>
                  <a:cxn ang="0">
                    <a:pos x="76" y="53"/>
                  </a:cxn>
                  <a:cxn ang="0">
                    <a:pos x="80" y="47"/>
                  </a:cxn>
                  <a:cxn ang="0">
                    <a:pos x="86" y="41"/>
                  </a:cxn>
                  <a:cxn ang="0">
                    <a:pos x="92" y="35"/>
                  </a:cxn>
                  <a:cxn ang="0">
                    <a:pos x="97" y="28"/>
                  </a:cxn>
                  <a:cxn ang="0">
                    <a:pos x="100" y="21"/>
                  </a:cxn>
                  <a:cxn ang="0">
                    <a:pos x="102" y="13"/>
                  </a:cxn>
                  <a:cxn ang="0">
                    <a:pos x="102" y="5"/>
                  </a:cxn>
                  <a:cxn ang="0">
                    <a:pos x="108" y="5"/>
                  </a:cxn>
                  <a:cxn ang="0">
                    <a:pos x="107" y="8"/>
                  </a:cxn>
                  <a:cxn ang="0">
                    <a:pos x="106" y="11"/>
                  </a:cxn>
                  <a:cxn ang="0">
                    <a:pos x="105" y="15"/>
                  </a:cxn>
                  <a:cxn ang="0">
                    <a:pos x="102" y="18"/>
                  </a:cxn>
                  <a:cxn ang="0">
                    <a:pos x="107" y="22"/>
                  </a:cxn>
                  <a:cxn ang="0">
                    <a:pos x="114" y="24"/>
                  </a:cxn>
                  <a:cxn ang="0">
                    <a:pos x="118" y="28"/>
                  </a:cxn>
                  <a:cxn ang="0">
                    <a:pos x="120" y="35"/>
                  </a:cxn>
                  <a:cxn ang="0">
                    <a:pos x="118" y="47"/>
                  </a:cxn>
                  <a:cxn ang="0">
                    <a:pos x="115" y="62"/>
                  </a:cxn>
                  <a:cxn ang="0">
                    <a:pos x="112" y="76"/>
                  </a:cxn>
                  <a:cxn ang="0">
                    <a:pos x="107" y="90"/>
                  </a:cxn>
                  <a:cxn ang="0">
                    <a:pos x="100" y="102"/>
                  </a:cxn>
                  <a:cxn ang="0">
                    <a:pos x="92" y="114"/>
                  </a:cxn>
                  <a:cxn ang="0">
                    <a:pos x="80" y="122"/>
                  </a:cxn>
                  <a:cxn ang="0">
                    <a:pos x="68" y="128"/>
                  </a:cxn>
                </a:cxnLst>
                <a:rect l="0" t="0" r="r" b="b"/>
                <a:pathLst>
                  <a:path w="120" h="128">
                    <a:moveTo>
                      <a:pt x="68" y="128"/>
                    </a:moveTo>
                    <a:lnTo>
                      <a:pt x="61" y="128"/>
                    </a:lnTo>
                    <a:lnTo>
                      <a:pt x="68" y="124"/>
                    </a:lnTo>
                    <a:lnTo>
                      <a:pt x="68" y="117"/>
                    </a:lnTo>
                    <a:lnTo>
                      <a:pt x="64" y="111"/>
                    </a:lnTo>
                    <a:lnTo>
                      <a:pt x="60" y="106"/>
                    </a:lnTo>
                    <a:lnTo>
                      <a:pt x="46" y="100"/>
                    </a:lnTo>
                    <a:lnTo>
                      <a:pt x="36" y="92"/>
                    </a:lnTo>
                    <a:lnTo>
                      <a:pt x="25" y="83"/>
                    </a:lnTo>
                    <a:lnTo>
                      <a:pt x="17" y="74"/>
                    </a:lnTo>
                    <a:lnTo>
                      <a:pt x="11" y="62"/>
                    </a:lnTo>
                    <a:lnTo>
                      <a:pt x="6" y="51"/>
                    </a:lnTo>
                    <a:lnTo>
                      <a:pt x="2" y="37"/>
                    </a:lnTo>
                    <a:lnTo>
                      <a:pt x="0" y="23"/>
                    </a:lnTo>
                    <a:lnTo>
                      <a:pt x="0" y="0"/>
                    </a:lnTo>
                    <a:lnTo>
                      <a:pt x="34" y="0"/>
                    </a:lnTo>
                    <a:lnTo>
                      <a:pt x="37" y="13"/>
                    </a:lnTo>
                    <a:lnTo>
                      <a:pt x="38" y="25"/>
                    </a:lnTo>
                    <a:lnTo>
                      <a:pt x="40" y="38"/>
                    </a:lnTo>
                    <a:lnTo>
                      <a:pt x="42" y="51"/>
                    </a:lnTo>
                    <a:lnTo>
                      <a:pt x="47" y="63"/>
                    </a:lnTo>
                    <a:lnTo>
                      <a:pt x="53" y="73"/>
                    </a:lnTo>
                    <a:lnTo>
                      <a:pt x="62" y="82"/>
                    </a:lnTo>
                    <a:lnTo>
                      <a:pt x="75" y="87"/>
                    </a:lnTo>
                    <a:lnTo>
                      <a:pt x="79" y="86"/>
                    </a:lnTo>
                    <a:lnTo>
                      <a:pt x="84" y="86"/>
                    </a:lnTo>
                    <a:lnTo>
                      <a:pt x="87" y="85"/>
                    </a:lnTo>
                    <a:lnTo>
                      <a:pt x="91" y="82"/>
                    </a:lnTo>
                    <a:lnTo>
                      <a:pt x="88" y="74"/>
                    </a:lnTo>
                    <a:lnTo>
                      <a:pt x="83" y="68"/>
                    </a:lnTo>
                    <a:lnTo>
                      <a:pt x="76" y="64"/>
                    </a:lnTo>
                    <a:lnTo>
                      <a:pt x="71" y="59"/>
                    </a:lnTo>
                    <a:lnTo>
                      <a:pt x="76" y="53"/>
                    </a:lnTo>
                    <a:lnTo>
                      <a:pt x="80" y="47"/>
                    </a:lnTo>
                    <a:lnTo>
                      <a:pt x="86" y="41"/>
                    </a:lnTo>
                    <a:lnTo>
                      <a:pt x="92" y="35"/>
                    </a:lnTo>
                    <a:lnTo>
                      <a:pt x="97" y="28"/>
                    </a:lnTo>
                    <a:lnTo>
                      <a:pt x="100" y="21"/>
                    </a:lnTo>
                    <a:lnTo>
                      <a:pt x="102" y="13"/>
                    </a:lnTo>
                    <a:lnTo>
                      <a:pt x="102" y="5"/>
                    </a:lnTo>
                    <a:lnTo>
                      <a:pt x="108" y="5"/>
                    </a:lnTo>
                    <a:lnTo>
                      <a:pt x="107" y="8"/>
                    </a:lnTo>
                    <a:lnTo>
                      <a:pt x="106" y="11"/>
                    </a:lnTo>
                    <a:lnTo>
                      <a:pt x="105" y="15"/>
                    </a:lnTo>
                    <a:lnTo>
                      <a:pt x="102" y="18"/>
                    </a:lnTo>
                    <a:lnTo>
                      <a:pt x="107" y="22"/>
                    </a:lnTo>
                    <a:lnTo>
                      <a:pt x="114" y="24"/>
                    </a:lnTo>
                    <a:lnTo>
                      <a:pt x="118" y="28"/>
                    </a:lnTo>
                    <a:lnTo>
                      <a:pt x="120" y="35"/>
                    </a:lnTo>
                    <a:lnTo>
                      <a:pt x="118" y="47"/>
                    </a:lnTo>
                    <a:lnTo>
                      <a:pt x="115" y="62"/>
                    </a:lnTo>
                    <a:lnTo>
                      <a:pt x="112" y="76"/>
                    </a:lnTo>
                    <a:lnTo>
                      <a:pt x="107" y="90"/>
                    </a:lnTo>
                    <a:lnTo>
                      <a:pt x="100" y="102"/>
                    </a:lnTo>
                    <a:lnTo>
                      <a:pt x="92" y="114"/>
                    </a:lnTo>
                    <a:lnTo>
                      <a:pt x="80" y="122"/>
                    </a:lnTo>
                    <a:lnTo>
                      <a:pt x="68" y="128"/>
                    </a:lnTo>
                    <a:close/>
                  </a:path>
                </a:pathLst>
              </a:custGeom>
              <a:solidFill>
                <a:srgbClr val="070007"/>
              </a:solidFill>
              <a:ln w="9525">
                <a:noFill/>
                <a:round/>
                <a:headEnd/>
                <a:tailEnd/>
              </a:ln>
            </p:spPr>
            <p:txBody>
              <a:bodyPr/>
              <a:lstStyle/>
              <a:p>
                <a:endParaRPr lang="en-US" dirty="0"/>
              </a:p>
            </p:txBody>
          </p:sp>
          <p:sp>
            <p:nvSpPr>
              <p:cNvPr id="17497" name="Freeform 89"/>
              <p:cNvSpPr>
                <a:spLocks/>
              </p:cNvSpPr>
              <p:nvPr/>
            </p:nvSpPr>
            <p:spPr bwMode="auto">
              <a:xfrm>
                <a:off x="3365" y="2963"/>
                <a:ext cx="28" cy="15"/>
              </a:xfrm>
              <a:custGeom>
                <a:avLst/>
                <a:gdLst/>
                <a:ahLst/>
                <a:cxnLst>
                  <a:cxn ang="0">
                    <a:pos x="0" y="30"/>
                  </a:cxn>
                  <a:cxn ang="0">
                    <a:pos x="4" y="23"/>
                  </a:cxn>
                  <a:cxn ang="0">
                    <a:pos x="10" y="16"/>
                  </a:cxn>
                  <a:cxn ang="0">
                    <a:pos x="17" y="12"/>
                  </a:cxn>
                  <a:cxn ang="0">
                    <a:pos x="24" y="8"/>
                  </a:cxn>
                  <a:cxn ang="0">
                    <a:pos x="32" y="6"/>
                  </a:cxn>
                  <a:cxn ang="0">
                    <a:pos x="40" y="4"/>
                  </a:cxn>
                  <a:cxn ang="0">
                    <a:pos x="48" y="1"/>
                  </a:cxn>
                  <a:cxn ang="0">
                    <a:pos x="55" y="0"/>
                  </a:cxn>
                  <a:cxn ang="0">
                    <a:pos x="49" y="6"/>
                  </a:cxn>
                  <a:cxn ang="0">
                    <a:pos x="44" y="12"/>
                  </a:cxn>
                  <a:cxn ang="0">
                    <a:pos x="38" y="18"/>
                  </a:cxn>
                  <a:cxn ang="0">
                    <a:pos x="32" y="22"/>
                  </a:cxn>
                  <a:cxn ang="0">
                    <a:pos x="25" y="27"/>
                  </a:cxn>
                  <a:cxn ang="0">
                    <a:pos x="18" y="29"/>
                  </a:cxn>
                  <a:cxn ang="0">
                    <a:pos x="10" y="31"/>
                  </a:cxn>
                  <a:cxn ang="0">
                    <a:pos x="0" y="30"/>
                  </a:cxn>
                </a:cxnLst>
                <a:rect l="0" t="0" r="r" b="b"/>
                <a:pathLst>
                  <a:path w="55" h="31">
                    <a:moveTo>
                      <a:pt x="0" y="30"/>
                    </a:moveTo>
                    <a:lnTo>
                      <a:pt x="4" y="23"/>
                    </a:lnTo>
                    <a:lnTo>
                      <a:pt x="10" y="16"/>
                    </a:lnTo>
                    <a:lnTo>
                      <a:pt x="17" y="12"/>
                    </a:lnTo>
                    <a:lnTo>
                      <a:pt x="24" y="8"/>
                    </a:lnTo>
                    <a:lnTo>
                      <a:pt x="32" y="6"/>
                    </a:lnTo>
                    <a:lnTo>
                      <a:pt x="40" y="4"/>
                    </a:lnTo>
                    <a:lnTo>
                      <a:pt x="48" y="1"/>
                    </a:lnTo>
                    <a:lnTo>
                      <a:pt x="55" y="0"/>
                    </a:lnTo>
                    <a:lnTo>
                      <a:pt x="49" y="6"/>
                    </a:lnTo>
                    <a:lnTo>
                      <a:pt x="44" y="12"/>
                    </a:lnTo>
                    <a:lnTo>
                      <a:pt x="38" y="18"/>
                    </a:lnTo>
                    <a:lnTo>
                      <a:pt x="32" y="22"/>
                    </a:lnTo>
                    <a:lnTo>
                      <a:pt x="25" y="27"/>
                    </a:lnTo>
                    <a:lnTo>
                      <a:pt x="18" y="29"/>
                    </a:lnTo>
                    <a:lnTo>
                      <a:pt x="10" y="31"/>
                    </a:lnTo>
                    <a:lnTo>
                      <a:pt x="0" y="30"/>
                    </a:lnTo>
                    <a:close/>
                  </a:path>
                </a:pathLst>
              </a:custGeom>
              <a:solidFill>
                <a:srgbClr val="BFBFFF"/>
              </a:solidFill>
              <a:ln w="9525">
                <a:noFill/>
                <a:round/>
                <a:headEnd/>
                <a:tailEnd/>
              </a:ln>
            </p:spPr>
            <p:txBody>
              <a:bodyPr/>
              <a:lstStyle/>
              <a:p>
                <a:endParaRPr lang="en-US" dirty="0"/>
              </a:p>
            </p:txBody>
          </p:sp>
          <p:sp>
            <p:nvSpPr>
              <p:cNvPr id="17498" name="Freeform 90"/>
              <p:cNvSpPr>
                <a:spLocks/>
              </p:cNvSpPr>
              <p:nvPr/>
            </p:nvSpPr>
            <p:spPr bwMode="auto">
              <a:xfrm>
                <a:off x="3363" y="3006"/>
                <a:ext cx="26" cy="14"/>
              </a:xfrm>
              <a:custGeom>
                <a:avLst/>
                <a:gdLst/>
                <a:ahLst/>
                <a:cxnLst>
                  <a:cxn ang="0">
                    <a:pos x="37" y="23"/>
                  </a:cxn>
                  <a:cxn ang="0">
                    <a:pos x="32" y="23"/>
                  </a:cxn>
                  <a:cxn ang="0">
                    <a:pos x="28" y="23"/>
                  </a:cxn>
                  <a:cxn ang="0">
                    <a:pos x="23" y="24"/>
                  </a:cxn>
                  <a:cxn ang="0">
                    <a:pos x="19" y="25"/>
                  </a:cxn>
                  <a:cxn ang="0">
                    <a:pos x="14" y="26"/>
                  </a:cxn>
                  <a:cxn ang="0">
                    <a:pos x="9" y="27"/>
                  </a:cxn>
                  <a:cxn ang="0">
                    <a:pos x="5" y="27"/>
                  </a:cxn>
                  <a:cxn ang="0">
                    <a:pos x="0" y="25"/>
                  </a:cxn>
                  <a:cxn ang="0">
                    <a:pos x="16" y="2"/>
                  </a:cxn>
                  <a:cxn ang="0">
                    <a:pos x="52" y="0"/>
                  </a:cxn>
                  <a:cxn ang="0">
                    <a:pos x="49" y="5"/>
                  </a:cxn>
                  <a:cxn ang="0">
                    <a:pos x="46" y="11"/>
                  </a:cxn>
                  <a:cxn ang="0">
                    <a:pos x="43" y="17"/>
                  </a:cxn>
                  <a:cxn ang="0">
                    <a:pos x="37" y="23"/>
                  </a:cxn>
                </a:cxnLst>
                <a:rect l="0" t="0" r="r" b="b"/>
                <a:pathLst>
                  <a:path w="52" h="27">
                    <a:moveTo>
                      <a:pt x="37" y="23"/>
                    </a:moveTo>
                    <a:lnTo>
                      <a:pt x="32" y="23"/>
                    </a:lnTo>
                    <a:lnTo>
                      <a:pt x="28" y="23"/>
                    </a:lnTo>
                    <a:lnTo>
                      <a:pt x="23" y="24"/>
                    </a:lnTo>
                    <a:lnTo>
                      <a:pt x="19" y="25"/>
                    </a:lnTo>
                    <a:lnTo>
                      <a:pt x="14" y="26"/>
                    </a:lnTo>
                    <a:lnTo>
                      <a:pt x="9" y="27"/>
                    </a:lnTo>
                    <a:lnTo>
                      <a:pt x="5" y="27"/>
                    </a:lnTo>
                    <a:lnTo>
                      <a:pt x="0" y="25"/>
                    </a:lnTo>
                    <a:lnTo>
                      <a:pt x="16" y="2"/>
                    </a:lnTo>
                    <a:lnTo>
                      <a:pt x="52" y="0"/>
                    </a:lnTo>
                    <a:lnTo>
                      <a:pt x="49" y="5"/>
                    </a:lnTo>
                    <a:lnTo>
                      <a:pt x="46" y="11"/>
                    </a:lnTo>
                    <a:lnTo>
                      <a:pt x="43" y="17"/>
                    </a:lnTo>
                    <a:lnTo>
                      <a:pt x="37" y="23"/>
                    </a:lnTo>
                    <a:close/>
                  </a:path>
                </a:pathLst>
              </a:custGeom>
              <a:solidFill>
                <a:srgbClr val="BFBFFF"/>
              </a:solidFill>
              <a:ln w="9525">
                <a:noFill/>
                <a:round/>
                <a:headEnd/>
                <a:tailEnd/>
              </a:ln>
            </p:spPr>
            <p:txBody>
              <a:bodyPr/>
              <a:lstStyle/>
              <a:p>
                <a:endParaRPr lang="en-US" dirty="0"/>
              </a:p>
            </p:txBody>
          </p:sp>
          <p:sp>
            <p:nvSpPr>
              <p:cNvPr id="17499" name="Freeform 91"/>
              <p:cNvSpPr>
                <a:spLocks/>
              </p:cNvSpPr>
              <p:nvPr/>
            </p:nvSpPr>
            <p:spPr bwMode="auto">
              <a:xfrm>
                <a:off x="3377" y="3047"/>
                <a:ext cx="9" cy="12"/>
              </a:xfrm>
              <a:custGeom>
                <a:avLst/>
                <a:gdLst/>
                <a:ahLst/>
                <a:cxnLst>
                  <a:cxn ang="0">
                    <a:pos x="2" y="23"/>
                  </a:cxn>
                  <a:cxn ang="0">
                    <a:pos x="0" y="19"/>
                  </a:cxn>
                  <a:cxn ang="0">
                    <a:pos x="0" y="15"/>
                  </a:cxn>
                  <a:cxn ang="0">
                    <a:pos x="0" y="10"/>
                  </a:cxn>
                  <a:cxn ang="0">
                    <a:pos x="0" y="4"/>
                  </a:cxn>
                  <a:cxn ang="0">
                    <a:pos x="3" y="1"/>
                  </a:cxn>
                  <a:cxn ang="0">
                    <a:pos x="9" y="0"/>
                  </a:cxn>
                  <a:cxn ang="0">
                    <a:pos x="15" y="1"/>
                  </a:cxn>
                  <a:cxn ang="0">
                    <a:pos x="18" y="4"/>
                  </a:cxn>
                  <a:cxn ang="0">
                    <a:pos x="17" y="12"/>
                  </a:cxn>
                  <a:cxn ang="0">
                    <a:pos x="14" y="19"/>
                  </a:cxn>
                  <a:cxn ang="0">
                    <a:pos x="9" y="24"/>
                  </a:cxn>
                  <a:cxn ang="0">
                    <a:pos x="2" y="23"/>
                  </a:cxn>
                </a:cxnLst>
                <a:rect l="0" t="0" r="r" b="b"/>
                <a:pathLst>
                  <a:path w="18" h="24">
                    <a:moveTo>
                      <a:pt x="2" y="23"/>
                    </a:moveTo>
                    <a:lnTo>
                      <a:pt x="0" y="19"/>
                    </a:lnTo>
                    <a:lnTo>
                      <a:pt x="0" y="15"/>
                    </a:lnTo>
                    <a:lnTo>
                      <a:pt x="0" y="10"/>
                    </a:lnTo>
                    <a:lnTo>
                      <a:pt x="0" y="4"/>
                    </a:lnTo>
                    <a:lnTo>
                      <a:pt x="3" y="1"/>
                    </a:lnTo>
                    <a:lnTo>
                      <a:pt x="9" y="0"/>
                    </a:lnTo>
                    <a:lnTo>
                      <a:pt x="15" y="1"/>
                    </a:lnTo>
                    <a:lnTo>
                      <a:pt x="18" y="4"/>
                    </a:lnTo>
                    <a:lnTo>
                      <a:pt x="17" y="12"/>
                    </a:lnTo>
                    <a:lnTo>
                      <a:pt x="14" y="19"/>
                    </a:lnTo>
                    <a:lnTo>
                      <a:pt x="9" y="24"/>
                    </a:lnTo>
                    <a:lnTo>
                      <a:pt x="2" y="23"/>
                    </a:lnTo>
                    <a:close/>
                  </a:path>
                </a:pathLst>
              </a:custGeom>
              <a:solidFill>
                <a:srgbClr val="000000"/>
              </a:solidFill>
              <a:ln w="9525">
                <a:noFill/>
                <a:round/>
                <a:headEnd/>
                <a:tailEnd/>
              </a:ln>
            </p:spPr>
            <p:txBody>
              <a:bodyPr/>
              <a:lstStyle/>
              <a:p>
                <a:endParaRPr lang="en-US" dirty="0"/>
              </a:p>
            </p:txBody>
          </p:sp>
          <p:sp>
            <p:nvSpPr>
              <p:cNvPr id="17500" name="Freeform 92"/>
              <p:cNvSpPr>
                <a:spLocks/>
              </p:cNvSpPr>
              <p:nvPr/>
            </p:nvSpPr>
            <p:spPr bwMode="auto">
              <a:xfrm>
                <a:off x="3346" y="2985"/>
                <a:ext cx="30" cy="16"/>
              </a:xfrm>
              <a:custGeom>
                <a:avLst/>
                <a:gdLst/>
                <a:ahLst/>
                <a:cxnLst>
                  <a:cxn ang="0">
                    <a:pos x="0" y="31"/>
                  </a:cxn>
                  <a:cxn ang="0">
                    <a:pos x="4" y="23"/>
                  </a:cxn>
                  <a:cxn ang="0">
                    <a:pos x="10" y="15"/>
                  </a:cxn>
                  <a:cxn ang="0">
                    <a:pos x="16" y="11"/>
                  </a:cxn>
                  <a:cxn ang="0">
                    <a:pos x="24" y="6"/>
                  </a:cxn>
                  <a:cxn ang="0">
                    <a:pos x="32" y="4"/>
                  </a:cxn>
                  <a:cxn ang="0">
                    <a:pos x="40" y="1"/>
                  </a:cxn>
                  <a:cxn ang="0">
                    <a:pos x="49" y="0"/>
                  </a:cxn>
                  <a:cxn ang="0">
                    <a:pos x="59" y="0"/>
                  </a:cxn>
                  <a:cxn ang="0">
                    <a:pos x="53" y="7"/>
                  </a:cxn>
                  <a:cxn ang="0">
                    <a:pos x="48" y="14"/>
                  </a:cxn>
                  <a:cxn ang="0">
                    <a:pos x="42" y="20"/>
                  </a:cxn>
                  <a:cxn ang="0">
                    <a:pos x="36" y="26"/>
                  </a:cxn>
                  <a:cxn ang="0">
                    <a:pos x="29" y="29"/>
                  </a:cxn>
                  <a:cxn ang="0">
                    <a:pos x="21" y="31"/>
                  </a:cxn>
                  <a:cxn ang="0">
                    <a:pos x="10" y="32"/>
                  </a:cxn>
                  <a:cxn ang="0">
                    <a:pos x="0" y="31"/>
                  </a:cxn>
                </a:cxnLst>
                <a:rect l="0" t="0" r="r" b="b"/>
                <a:pathLst>
                  <a:path w="59" h="32">
                    <a:moveTo>
                      <a:pt x="0" y="31"/>
                    </a:moveTo>
                    <a:lnTo>
                      <a:pt x="4" y="23"/>
                    </a:lnTo>
                    <a:lnTo>
                      <a:pt x="10" y="15"/>
                    </a:lnTo>
                    <a:lnTo>
                      <a:pt x="16" y="11"/>
                    </a:lnTo>
                    <a:lnTo>
                      <a:pt x="24" y="6"/>
                    </a:lnTo>
                    <a:lnTo>
                      <a:pt x="32" y="4"/>
                    </a:lnTo>
                    <a:lnTo>
                      <a:pt x="40" y="1"/>
                    </a:lnTo>
                    <a:lnTo>
                      <a:pt x="49" y="0"/>
                    </a:lnTo>
                    <a:lnTo>
                      <a:pt x="59" y="0"/>
                    </a:lnTo>
                    <a:lnTo>
                      <a:pt x="53" y="7"/>
                    </a:lnTo>
                    <a:lnTo>
                      <a:pt x="48" y="14"/>
                    </a:lnTo>
                    <a:lnTo>
                      <a:pt x="42" y="20"/>
                    </a:lnTo>
                    <a:lnTo>
                      <a:pt x="36" y="26"/>
                    </a:lnTo>
                    <a:lnTo>
                      <a:pt x="29" y="29"/>
                    </a:lnTo>
                    <a:lnTo>
                      <a:pt x="21" y="31"/>
                    </a:lnTo>
                    <a:lnTo>
                      <a:pt x="10" y="32"/>
                    </a:lnTo>
                    <a:lnTo>
                      <a:pt x="0" y="31"/>
                    </a:lnTo>
                    <a:close/>
                  </a:path>
                </a:pathLst>
              </a:custGeom>
              <a:solidFill>
                <a:srgbClr val="BFBFFF"/>
              </a:solidFill>
              <a:ln w="9525">
                <a:noFill/>
                <a:round/>
                <a:headEnd/>
                <a:tailEnd/>
              </a:ln>
            </p:spPr>
            <p:txBody>
              <a:bodyPr/>
              <a:lstStyle/>
              <a:p>
                <a:endParaRPr lang="en-US" dirty="0"/>
              </a:p>
            </p:txBody>
          </p:sp>
          <p:sp>
            <p:nvSpPr>
              <p:cNvPr id="17501" name="Freeform 93"/>
              <p:cNvSpPr>
                <a:spLocks/>
              </p:cNvSpPr>
              <p:nvPr/>
            </p:nvSpPr>
            <p:spPr bwMode="auto">
              <a:xfrm>
                <a:off x="3363" y="3361"/>
                <a:ext cx="13" cy="17"/>
              </a:xfrm>
              <a:custGeom>
                <a:avLst/>
                <a:gdLst/>
                <a:ahLst/>
                <a:cxnLst>
                  <a:cxn ang="0">
                    <a:pos x="5" y="35"/>
                  </a:cxn>
                  <a:cxn ang="0">
                    <a:pos x="0" y="1"/>
                  </a:cxn>
                  <a:cxn ang="0">
                    <a:pos x="7" y="0"/>
                  </a:cxn>
                  <a:cxn ang="0">
                    <a:pos x="16" y="0"/>
                  </a:cxn>
                  <a:cxn ang="0">
                    <a:pos x="24" y="2"/>
                  </a:cxn>
                  <a:cxn ang="0">
                    <a:pos x="26" y="10"/>
                  </a:cxn>
                  <a:cxn ang="0">
                    <a:pos x="22" y="17"/>
                  </a:cxn>
                  <a:cxn ang="0">
                    <a:pos x="18" y="24"/>
                  </a:cxn>
                  <a:cxn ang="0">
                    <a:pos x="12" y="30"/>
                  </a:cxn>
                  <a:cxn ang="0">
                    <a:pos x="5" y="35"/>
                  </a:cxn>
                </a:cxnLst>
                <a:rect l="0" t="0" r="r" b="b"/>
                <a:pathLst>
                  <a:path w="26" h="35">
                    <a:moveTo>
                      <a:pt x="5" y="35"/>
                    </a:moveTo>
                    <a:lnTo>
                      <a:pt x="0" y="1"/>
                    </a:lnTo>
                    <a:lnTo>
                      <a:pt x="7" y="0"/>
                    </a:lnTo>
                    <a:lnTo>
                      <a:pt x="16" y="0"/>
                    </a:lnTo>
                    <a:lnTo>
                      <a:pt x="24" y="2"/>
                    </a:lnTo>
                    <a:lnTo>
                      <a:pt x="26" y="10"/>
                    </a:lnTo>
                    <a:lnTo>
                      <a:pt x="22" y="17"/>
                    </a:lnTo>
                    <a:lnTo>
                      <a:pt x="18" y="24"/>
                    </a:lnTo>
                    <a:lnTo>
                      <a:pt x="12" y="30"/>
                    </a:lnTo>
                    <a:lnTo>
                      <a:pt x="5" y="35"/>
                    </a:lnTo>
                    <a:close/>
                  </a:path>
                </a:pathLst>
              </a:custGeom>
              <a:solidFill>
                <a:srgbClr val="FFFFFF"/>
              </a:solidFill>
              <a:ln w="9525">
                <a:noFill/>
                <a:round/>
                <a:headEnd/>
                <a:tailEnd/>
              </a:ln>
            </p:spPr>
            <p:txBody>
              <a:bodyPr/>
              <a:lstStyle/>
              <a:p>
                <a:endParaRPr lang="en-US" dirty="0"/>
              </a:p>
            </p:txBody>
          </p:sp>
          <p:sp>
            <p:nvSpPr>
              <p:cNvPr id="17502" name="Freeform 94"/>
              <p:cNvSpPr>
                <a:spLocks/>
              </p:cNvSpPr>
              <p:nvPr/>
            </p:nvSpPr>
            <p:spPr bwMode="auto">
              <a:xfrm>
                <a:off x="3332" y="2970"/>
                <a:ext cx="29" cy="11"/>
              </a:xfrm>
              <a:custGeom>
                <a:avLst/>
                <a:gdLst/>
                <a:ahLst/>
                <a:cxnLst>
                  <a:cxn ang="0">
                    <a:pos x="0" y="22"/>
                  </a:cxn>
                  <a:cxn ang="0">
                    <a:pos x="6" y="11"/>
                  </a:cxn>
                  <a:cxn ang="0">
                    <a:pos x="13" y="5"/>
                  </a:cxn>
                  <a:cxn ang="0">
                    <a:pos x="20" y="3"/>
                  </a:cxn>
                  <a:cxn ang="0">
                    <a:pos x="27" y="3"/>
                  </a:cxn>
                  <a:cxn ang="0">
                    <a:pos x="33" y="4"/>
                  </a:cxn>
                  <a:cxn ang="0">
                    <a:pos x="42" y="5"/>
                  </a:cxn>
                  <a:cxn ang="0">
                    <a:pos x="50" y="4"/>
                  </a:cxn>
                  <a:cxn ang="0">
                    <a:pos x="58" y="0"/>
                  </a:cxn>
                  <a:cxn ang="0">
                    <a:pos x="53" y="8"/>
                  </a:cxn>
                  <a:cxn ang="0">
                    <a:pos x="47" y="13"/>
                  </a:cxn>
                  <a:cxn ang="0">
                    <a:pos x="40" y="16"/>
                  </a:cxn>
                  <a:cxn ang="0">
                    <a:pos x="32" y="19"/>
                  </a:cxn>
                  <a:cxn ang="0">
                    <a:pos x="24" y="20"/>
                  </a:cxn>
                  <a:cxn ang="0">
                    <a:pos x="16" y="21"/>
                  </a:cxn>
                  <a:cxn ang="0">
                    <a:pos x="8" y="21"/>
                  </a:cxn>
                  <a:cxn ang="0">
                    <a:pos x="0" y="22"/>
                  </a:cxn>
                </a:cxnLst>
                <a:rect l="0" t="0" r="r" b="b"/>
                <a:pathLst>
                  <a:path w="58" h="22">
                    <a:moveTo>
                      <a:pt x="0" y="22"/>
                    </a:moveTo>
                    <a:lnTo>
                      <a:pt x="6" y="11"/>
                    </a:lnTo>
                    <a:lnTo>
                      <a:pt x="13" y="5"/>
                    </a:lnTo>
                    <a:lnTo>
                      <a:pt x="20" y="3"/>
                    </a:lnTo>
                    <a:lnTo>
                      <a:pt x="27" y="3"/>
                    </a:lnTo>
                    <a:lnTo>
                      <a:pt x="33" y="4"/>
                    </a:lnTo>
                    <a:lnTo>
                      <a:pt x="42" y="5"/>
                    </a:lnTo>
                    <a:lnTo>
                      <a:pt x="50" y="4"/>
                    </a:lnTo>
                    <a:lnTo>
                      <a:pt x="58" y="0"/>
                    </a:lnTo>
                    <a:lnTo>
                      <a:pt x="53" y="8"/>
                    </a:lnTo>
                    <a:lnTo>
                      <a:pt x="47" y="13"/>
                    </a:lnTo>
                    <a:lnTo>
                      <a:pt x="40" y="16"/>
                    </a:lnTo>
                    <a:lnTo>
                      <a:pt x="32" y="19"/>
                    </a:lnTo>
                    <a:lnTo>
                      <a:pt x="24" y="20"/>
                    </a:lnTo>
                    <a:lnTo>
                      <a:pt x="16" y="21"/>
                    </a:lnTo>
                    <a:lnTo>
                      <a:pt x="8" y="21"/>
                    </a:lnTo>
                    <a:lnTo>
                      <a:pt x="0" y="22"/>
                    </a:lnTo>
                    <a:close/>
                  </a:path>
                </a:pathLst>
              </a:custGeom>
              <a:solidFill>
                <a:srgbClr val="BFBFFF"/>
              </a:solidFill>
              <a:ln w="9525">
                <a:noFill/>
                <a:round/>
                <a:headEnd/>
                <a:tailEnd/>
              </a:ln>
            </p:spPr>
            <p:txBody>
              <a:bodyPr/>
              <a:lstStyle/>
              <a:p>
                <a:endParaRPr lang="en-US" dirty="0"/>
              </a:p>
            </p:txBody>
          </p:sp>
          <p:sp>
            <p:nvSpPr>
              <p:cNvPr id="17503" name="Freeform 95"/>
              <p:cNvSpPr>
                <a:spLocks/>
              </p:cNvSpPr>
              <p:nvPr/>
            </p:nvSpPr>
            <p:spPr bwMode="auto">
              <a:xfrm>
                <a:off x="3330" y="3008"/>
                <a:ext cx="30" cy="15"/>
              </a:xfrm>
              <a:custGeom>
                <a:avLst/>
                <a:gdLst/>
                <a:ahLst/>
                <a:cxnLst>
                  <a:cxn ang="0">
                    <a:pos x="36" y="28"/>
                  </a:cxn>
                  <a:cxn ang="0">
                    <a:pos x="32" y="29"/>
                  </a:cxn>
                  <a:cxn ang="0">
                    <a:pos x="27" y="30"/>
                  </a:cxn>
                  <a:cxn ang="0">
                    <a:pos x="22" y="30"/>
                  </a:cxn>
                  <a:cxn ang="0">
                    <a:pos x="18" y="31"/>
                  </a:cxn>
                  <a:cxn ang="0">
                    <a:pos x="13" y="31"/>
                  </a:cxn>
                  <a:cxn ang="0">
                    <a:pos x="8" y="31"/>
                  </a:cxn>
                  <a:cxn ang="0">
                    <a:pos x="5" y="31"/>
                  </a:cxn>
                  <a:cxn ang="0">
                    <a:pos x="0" y="31"/>
                  </a:cxn>
                  <a:cxn ang="0">
                    <a:pos x="4" y="22"/>
                  </a:cxn>
                  <a:cxn ang="0">
                    <a:pos x="8" y="14"/>
                  </a:cxn>
                  <a:cxn ang="0">
                    <a:pos x="15" y="8"/>
                  </a:cxn>
                  <a:cxn ang="0">
                    <a:pos x="23" y="4"/>
                  </a:cxn>
                  <a:cxn ang="0">
                    <a:pos x="32" y="1"/>
                  </a:cxn>
                  <a:cxn ang="0">
                    <a:pos x="41" y="0"/>
                  </a:cxn>
                  <a:cxn ang="0">
                    <a:pos x="51" y="0"/>
                  </a:cxn>
                  <a:cxn ang="0">
                    <a:pos x="61" y="1"/>
                  </a:cxn>
                  <a:cxn ang="0">
                    <a:pos x="57" y="9"/>
                  </a:cxn>
                  <a:cxn ang="0">
                    <a:pos x="51" y="17"/>
                  </a:cxn>
                  <a:cxn ang="0">
                    <a:pos x="44" y="24"/>
                  </a:cxn>
                  <a:cxn ang="0">
                    <a:pos x="36" y="28"/>
                  </a:cxn>
                </a:cxnLst>
                <a:rect l="0" t="0" r="r" b="b"/>
                <a:pathLst>
                  <a:path w="61" h="31">
                    <a:moveTo>
                      <a:pt x="36" y="28"/>
                    </a:moveTo>
                    <a:lnTo>
                      <a:pt x="32" y="29"/>
                    </a:lnTo>
                    <a:lnTo>
                      <a:pt x="27" y="30"/>
                    </a:lnTo>
                    <a:lnTo>
                      <a:pt x="22" y="30"/>
                    </a:lnTo>
                    <a:lnTo>
                      <a:pt x="18" y="31"/>
                    </a:lnTo>
                    <a:lnTo>
                      <a:pt x="13" y="31"/>
                    </a:lnTo>
                    <a:lnTo>
                      <a:pt x="8" y="31"/>
                    </a:lnTo>
                    <a:lnTo>
                      <a:pt x="5" y="31"/>
                    </a:lnTo>
                    <a:lnTo>
                      <a:pt x="0" y="31"/>
                    </a:lnTo>
                    <a:lnTo>
                      <a:pt x="4" y="22"/>
                    </a:lnTo>
                    <a:lnTo>
                      <a:pt x="8" y="14"/>
                    </a:lnTo>
                    <a:lnTo>
                      <a:pt x="15" y="8"/>
                    </a:lnTo>
                    <a:lnTo>
                      <a:pt x="23" y="4"/>
                    </a:lnTo>
                    <a:lnTo>
                      <a:pt x="32" y="1"/>
                    </a:lnTo>
                    <a:lnTo>
                      <a:pt x="41" y="0"/>
                    </a:lnTo>
                    <a:lnTo>
                      <a:pt x="51" y="0"/>
                    </a:lnTo>
                    <a:lnTo>
                      <a:pt x="61" y="1"/>
                    </a:lnTo>
                    <a:lnTo>
                      <a:pt x="57" y="9"/>
                    </a:lnTo>
                    <a:lnTo>
                      <a:pt x="51" y="17"/>
                    </a:lnTo>
                    <a:lnTo>
                      <a:pt x="44" y="24"/>
                    </a:lnTo>
                    <a:lnTo>
                      <a:pt x="36" y="28"/>
                    </a:lnTo>
                    <a:close/>
                  </a:path>
                </a:pathLst>
              </a:custGeom>
              <a:solidFill>
                <a:srgbClr val="BFBFFF"/>
              </a:solidFill>
              <a:ln w="9525">
                <a:noFill/>
                <a:round/>
                <a:headEnd/>
                <a:tailEnd/>
              </a:ln>
            </p:spPr>
            <p:txBody>
              <a:bodyPr/>
              <a:lstStyle/>
              <a:p>
                <a:endParaRPr lang="en-US" dirty="0"/>
              </a:p>
            </p:txBody>
          </p:sp>
          <p:sp>
            <p:nvSpPr>
              <p:cNvPr id="17504" name="Freeform 96"/>
              <p:cNvSpPr>
                <a:spLocks/>
              </p:cNvSpPr>
              <p:nvPr/>
            </p:nvSpPr>
            <p:spPr bwMode="auto">
              <a:xfrm>
                <a:off x="3315" y="2988"/>
                <a:ext cx="30" cy="15"/>
              </a:xfrm>
              <a:custGeom>
                <a:avLst/>
                <a:gdLst/>
                <a:ahLst/>
                <a:cxnLst>
                  <a:cxn ang="0">
                    <a:pos x="21" y="29"/>
                  </a:cxn>
                  <a:cxn ang="0">
                    <a:pos x="0" y="26"/>
                  </a:cxn>
                  <a:cxn ang="0">
                    <a:pos x="5" y="17"/>
                  </a:cxn>
                  <a:cxn ang="0">
                    <a:pos x="11" y="10"/>
                  </a:cxn>
                  <a:cxn ang="0">
                    <a:pos x="18" y="7"/>
                  </a:cxn>
                  <a:cxn ang="0">
                    <a:pos x="26" y="5"/>
                  </a:cxn>
                  <a:cxn ang="0">
                    <a:pos x="35" y="3"/>
                  </a:cxn>
                  <a:cxn ang="0">
                    <a:pos x="44" y="2"/>
                  </a:cxn>
                  <a:cxn ang="0">
                    <a:pos x="53" y="1"/>
                  </a:cxn>
                  <a:cxn ang="0">
                    <a:pos x="62" y="0"/>
                  </a:cxn>
                  <a:cxn ang="0">
                    <a:pos x="58" y="5"/>
                  </a:cxn>
                  <a:cxn ang="0">
                    <a:pos x="53" y="10"/>
                  </a:cxn>
                  <a:cxn ang="0">
                    <a:pos x="50" y="16"/>
                  </a:cxn>
                  <a:cxn ang="0">
                    <a:pos x="45" y="21"/>
                  </a:cxn>
                  <a:cxn ang="0">
                    <a:pos x="41" y="25"/>
                  </a:cxn>
                  <a:cxn ang="0">
                    <a:pos x="35" y="29"/>
                  </a:cxn>
                  <a:cxn ang="0">
                    <a:pos x="29" y="30"/>
                  </a:cxn>
                  <a:cxn ang="0">
                    <a:pos x="21" y="29"/>
                  </a:cxn>
                </a:cxnLst>
                <a:rect l="0" t="0" r="r" b="b"/>
                <a:pathLst>
                  <a:path w="62" h="30">
                    <a:moveTo>
                      <a:pt x="21" y="29"/>
                    </a:moveTo>
                    <a:lnTo>
                      <a:pt x="0" y="26"/>
                    </a:lnTo>
                    <a:lnTo>
                      <a:pt x="5" y="17"/>
                    </a:lnTo>
                    <a:lnTo>
                      <a:pt x="11" y="10"/>
                    </a:lnTo>
                    <a:lnTo>
                      <a:pt x="18" y="7"/>
                    </a:lnTo>
                    <a:lnTo>
                      <a:pt x="26" y="5"/>
                    </a:lnTo>
                    <a:lnTo>
                      <a:pt x="35" y="3"/>
                    </a:lnTo>
                    <a:lnTo>
                      <a:pt x="44" y="2"/>
                    </a:lnTo>
                    <a:lnTo>
                      <a:pt x="53" y="1"/>
                    </a:lnTo>
                    <a:lnTo>
                      <a:pt x="62" y="0"/>
                    </a:lnTo>
                    <a:lnTo>
                      <a:pt x="58" y="5"/>
                    </a:lnTo>
                    <a:lnTo>
                      <a:pt x="53" y="10"/>
                    </a:lnTo>
                    <a:lnTo>
                      <a:pt x="50" y="16"/>
                    </a:lnTo>
                    <a:lnTo>
                      <a:pt x="45" y="21"/>
                    </a:lnTo>
                    <a:lnTo>
                      <a:pt x="41" y="25"/>
                    </a:lnTo>
                    <a:lnTo>
                      <a:pt x="35" y="29"/>
                    </a:lnTo>
                    <a:lnTo>
                      <a:pt x="29" y="30"/>
                    </a:lnTo>
                    <a:lnTo>
                      <a:pt x="21" y="29"/>
                    </a:lnTo>
                    <a:close/>
                  </a:path>
                </a:pathLst>
              </a:custGeom>
              <a:solidFill>
                <a:srgbClr val="BFBFFF"/>
              </a:solidFill>
              <a:ln w="9525">
                <a:noFill/>
                <a:round/>
                <a:headEnd/>
                <a:tailEnd/>
              </a:ln>
            </p:spPr>
            <p:txBody>
              <a:bodyPr/>
              <a:lstStyle/>
              <a:p>
                <a:endParaRPr lang="en-US" dirty="0"/>
              </a:p>
            </p:txBody>
          </p:sp>
          <p:sp>
            <p:nvSpPr>
              <p:cNvPr id="17505" name="Freeform 97"/>
              <p:cNvSpPr>
                <a:spLocks/>
              </p:cNvSpPr>
              <p:nvPr/>
            </p:nvSpPr>
            <p:spPr bwMode="auto">
              <a:xfrm>
                <a:off x="3297" y="3010"/>
                <a:ext cx="30" cy="19"/>
              </a:xfrm>
              <a:custGeom>
                <a:avLst/>
                <a:gdLst/>
                <a:ahLst/>
                <a:cxnLst>
                  <a:cxn ang="0">
                    <a:pos x="0" y="37"/>
                  </a:cxn>
                  <a:cxn ang="0">
                    <a:pos x="4" y="26"/>
                  </a:cxn>
                  <a:cxn ang="0">
                    <a:pos x="10" y="17"/>
                  </a:cxn>
                  <a:cxn ang="0">
                    <a:pos x="17" y="9"/>
                  </a:cxn>
                  <a:cxn ang="0">
                    <a:pos x="24" y="0"/>
                  </a:cxn>
                  <a:cxn ang="0">
                    <a:pos x="61" y="0"/>
                  </a:cxn>
                  <a:cxn ang="0">
                    <a:pos x="40" y="31"/>
                  </a:cxn>
                  <a:cxn ang="0">
                    <a:pos x="0" y="37"/>
                  </a:cxn>
                </a:cxnLst>
                <a:rect l="0" t="0" r="r" b="b"/>
                <a:pathLst>
                  <a:path w="61" h="37">
                    <a:moveTo>
                      <a:pt x="0" y="37"/>
                    </a:moveTo>
                    <a:lnTo>
                      <a:pt x="4" y="26"/>
                    </a:lnTo>
                    <a:lnTo>
                      <a:pt x="10" y="17"/>
                    </a:lnTo>
                    <a:lnTo>
                      <a:pt x="17" y="9"/>
                    </a:lnTo>
                    <a:lnTo>
                      <a:pt x="24" y="0"/>
                    </a:lnTo>
                    <a:lnTo>
                      <a:pt x="61" y="0"/>
                    </a:lnTo>
                    <a:lnTo>
                      <a:pt x="40" y="31"/>
                    </a:lnTo>
                    <a:lnTo>
                      <a:pt x="0" y="37"/>
                    </a:lnTo>
                    <a:close/>
                  </a:path>
                </a:pathLst>
              </a:custGeom>
              <a:solidFill>
                <a:srgbClr val="BFBFFF"/>
              </a:solidFill>
              <a:ln w="9525">
                <a:noFill/>
                <a:round/>
                <a:headEnd/>
                <a:tailEnd/>
              </a:ln>
            </p:spPr>
            <p:txBody>
              <a:bodyPr/>
              <a:lstStyle/>
              <a:p>
                <a:endParaRPr lang="en-US" dirty="0"/>
              </a:p>
            </p:txBody>
          </p:sp>
        </p:grpSp>
        <p:pic>
          <p:nvPicPr>
            <p:cNvPr id="17506" name="Picture 98" descr="BD07060_"/>
            <p:cNvPicPr>
              <a:picLocks noChangeAspect="1" noChangeArrowheads="1"/>
            </p:cNvPicPr>
            <p:nvPr/>
          </p:nvPicPr>
          <p:blipFill>
            <a:blip r:embed="rId3" cstate="print"/>
            <a:srcRect/>
            <a:stretch>
              <a:fillRect/>
            </a:stretch>
          </p:blipFill>
          <p:spPr bwMode="auto">
            <a:xfrm>
              <a:off x="1661" y="2526"/>
              <a:ext cx="1483" cy="1200"/>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7"/>
                                        </p:tgtEl>
                                        <p:attrNameLst>
                                          <p:attrName>style.visibility</p:attrName>
                                        </p:attrNameLst>
                                      </p:cBhvr>
                                      <p:to>
                                        <p:strVal val="visible"/>
                                      </p:to>
                                    </p:set>
                                    <p:animEffect transition="in" filter="blinds(horizontal)">
                                      <p:cBhvr>
                                        <p:cTn id="7" dur="500"/>
                                        <p:tgtEl>
                                          <p:spTgt spid="17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1" name="Rectangle 3"/>
          <p:cNvSpPr>
            <a:spLocks noChangeArrowheads="1"/>
          </p:cNvSpPr>
          <p:nvPr/>
        </p:nvSpPr>
        <p:spPr bwMode="auto">
          <a:xfrm>
            <a:off x="685800" y="1371600"/>
            <a:ext cx="7772400" cy="509588"/>
          </a:xfrm>
          <a:prstGeom prst="rect">
            <a:avLst/>
          </a:prstGeom>
          <a:noFill/>
          <a:ln w="12700">
            <a:noFill/>
            <a:miter lim="800000"/>
            <a:headEnd/>
            <a:tailEnd/>
          </a:ln>
          <a:effectLst/>
        </p:spPr>
        <p:txBody>
          <a:bodyPr lIns="90488" tIns="44450" rIns="90488" bIns="44450"/>
          <a:lstStyle/>
          <a:p>
            <a:pPr marL="342900" indent="-342900" algn="l">
              <a:lnSpc>
                <a:spcPct val="90000"/>
              </a:lnSpc>
              <a:spcBef>
                <a:spcPct val="20000"/>
              </a:spcBef>
              <a:buClr>
                <a:srgbClr val="66FFFF"/>
              </a:buClr>
              <a:buSzPct val="75000"/>
              <a:buFont typeface="Monotype Sorts" pitchFamily="2" charset="2"/>
              <a:buChar char="n"/>
            </a:pPr>
            <a:r>
              <a:rPr lang="en-US" sz="2400" dirty="0">
                <a:solidFill>
                  <a:schemeClr val="bg2"/>
                </a:solidFill>
                <a:effectLst>
                  <a:outerShdw blurRad="38100" dist="38100" dir="2700000" algn="tl">
                    <a:srgbClr val="000000"/>
                  </a:outerShdw>
                </a:effectLst>
                <a:latin typeface="Book Antiqua" pitchFamily="18" charset="0"/>
              </a:rPr>
              <a:t>Sample of Parts Cost for 50 Tune-ups</a:t>
            </a:r>
          </a:p>
        </p:txBody>
      </p:sp>
      <p:graphicFrame>
        <p:nvGraphicFramePr>
          <p:cNvPr id="268292" name="Object 4">
            <a:hlinkClick r:id="" action="ppaction://ole?verb=0"/>
          </p:cNvPr>
          <p:cNvGraphicFramePr>
            <a:graphicFrameLocks/>
          </p:cNvGraphicFramePr>
          <p:nvPr/>
        </p:nvGraphicFramePr>
        <p:xfrm>
          <a:off x="838200" y="2133600"/>
          <a:ext cx="7467600" cy="2243138"/>
        </p:xfrm>
        <a:graphic>
          <a:graphicData uri="http://schemas.openxmlformats.org/presentationml/2006/ole">
            <p:oleObj spid="_x0000_s1026" name="Worksheet" r:id="rId4" imgW="3152722" imgH="866700" progId="Excel.Sheet.8">
              <p:embed/>
            </p:oleObj>
          </a:graphicData>
        </a:graphic>
      </p:graphicFrame>
      <p:pic>
        <p:nvPicPr>
          <p:cNvPr id="268294" name="Picture 6" descr="BD07060_"/>
          <p:cNvPicPr>
            <a:picLocks noChangeAspect="1" noChangeArrowheads="1"/>
          </p:cNvPicPr>
          <p:nvPr/>
        </p:nvPicPr>
        <p:blipFill>
          <a:blip r:embed="rId5" cstate="print"/>
          <a:srcRect/>
          <a:stretch>
            <a:fillRect/>
          </a:stretch>
        </p:blipFill>
        <p:spPr bwMode="auto">
          <a:xfrm>
            <a:off x="7239000" y="609600"/>
            <a:ext cx="1554162" cy="1257300"/>
          </a:xfrm>
          <a:prstGeom prst="rect">
            <a:avLst/>
          </a:prstGeom>
          <a:noFill/>
        </p:spPr>
      </p:pic>
      <p:sp>
        <p:nvSpPr>
          <p:cNvPr id="268295" name="Text Box 7"/>
          <p:cNvSpPr txBox="1">
            <a:spLocks noChangeArrowheads="1"/>
          </p:cNvSpPr>
          <p:nvPr/>
        </p:nvSpPr>
        <p:spPr bwMode="auto">
          <a:xfrm>
            <a:off x="838200" y="4572001"/>
            <a:ext cx="7391399" cy="1600438"/>
          </a:xfrm>
          <a:prstGeom prst="rect">
            <a:avLst/>
          </a:prstGeom>
          <a:noFill/>
          <a:ln w="12700">
            <a:noFill/>
            <a:miter lim="800000"/>
            <a:headEnd/>
            <a:tailEnd/>
          </a:ln>
          <a:effectLst/>
        </p:spPr>
        <p:txBody>
          <a:bodyPr wrap="square">
            <a:spAutoFit/>
          </a:bodyPr>
          <a:lstStyle/>
          <a:p>
            <a:pPr marL="457200" indent="-457200" algn="l">
              <a:spcBef>
                <a:spcPct val="50000"/>
              </a:spcBef>
              <a:buFont typeface="Wingdings" pitchFamily="2" charset="2"/>
              <a:buChar char="Ø"/>
            </a:pPr>
            <a:r>
              <a:rPr lang="en-US" sz="2800" b="1" dirty="0" smtClean="0">
                <a:solidFill>
                  <a:srgbClr val="FF0000"/>
                </a:solidFill>
              </a:rPr>
              <a:t>Including </a:t>
            </a:r>
            <a:r>
              <a:rPr lang="en-US" sz="2800" b="1" dirty="0">
                <a:solidFill>
                  <a:srgbClr val="FF0000"/>
                </a:solidFill>
              </a:rPr>
              <a:t>a line in the table for every possible </a:t>
            </a:r>
            <a:r>
              <a:rPr lang="en-US" sz="2800" b="1" dirty="0" smtClean="0">
                <a:solidFill>
                  <a:srgbClr val="FF0000"/>
                </a:solidFill>
              </a:rPr>
              <a:t>cost is </a:t>
            </a:r>
            <a:r>
              <a:rPr lang="en-US" sz="2800" b="1" dirty="0">
                <a:solidFill>
                  <a:srgbClr val="FF0000"/>
                </a:solidFill>
              </a:rPr>
              <a:t>not a good idea.</a:t>
            </a:r>
          </a:p>
          <a:p>
            <a:pPr marL="457200" indent="-457200" algn="l">
              <a:spcBef>
                <a:spcPct val="50000"/>
              </a:spcBef>
              <a:buFont typeface="Wingdings" pitchFamily="2" charset="2"/>
              <a:buChar char="Ø"/>
            </a:pPr>
            <a:r>
              <a:rPr lang="en-US" sz="2800" b="1" dirty="0" smtClean="0">
                <a:solidFill>
                  <a:srgbClr val="FF0000"/>
                </a:solidFill>
              </a:rPr>
              <a:t>We need </a:t>
            </a:r>
            <a:r>
              <a:rPr lang="en-US" sz="2800" b="1" dirty="0">
                <a:solidFill>
                  <a:srgbClr val="FF0000"/>
                </a:solidFill>
              </a:rPr>
              <a:t>to </a:t>
            </a:r>
            <a:r>
              <a:rPr lang="en-US" sz="2800" b="1" dirty="0" smtClean="0">
                <a:solidFill>
                  <a:srgbClr val="FF0000"/>
                </a:solidFill>
              </a:rPr>
              <a:t>categorize the data.</a:t>
            </a:r>
            <a:endParaRPr lang="en-US" sz="2800" b="1" dirty="0">
              <a:solidFill>
                <a:srgbClr val="FF0000"/>
              </a:solidFill>
            </a:endParaRPr>
          </a:p>
        </p:txBody>
      </p:sp>
      <p:sp>
        <p:nvSpPr>
          <p:cNvPr id="8" name="Rectangle 2"/>
          <p:cNvSpPr txBox="1">
            <a:spLocks noChangeArrowheads="1"/>
          </p:cNvSpPr>
          <p:nvPr/>
        </p:nvSpPr>
        <p:spPr>
          <a:xfrm>
            <a:off x="685800" y="304800"/>
            <a:ext cx="7772400" cy="664797"/>
          </a:xfrm>
          <a:prstGeom prst="rect">
            <a:avLst/>
          </a:prstGeom>
          <a:noFill/>
          <a:ln/>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50" normalizeH="0" baseline="0" noProof="0" dirty="0" smtClean="0">
                <a:ln w="3175">
                  <a:noFill/>
                </a:ln>
                <a:gradFill flip="none" rotWithShape="1">
                  <a:gsLst>
                    <a:gs pos="0">
                      <a:schemeClr val="accent1"/>
                    </a:gs>
                    <a:gs pos="8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Example:  RPM Auto Repair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268292"/>
                                        </p:tgtEl>
                                        <p:attrNameLst>
                                          <p:attrName>style.visibility</p:attrName>
                                        </p:attrNameLst>
                                      </p:cBhvr>
                                      <p:to>
                                        <p:strVal val="visible"/>
                                      </p:to>
                                    </p:set>
                                    <p:animEffect transition="in" filter="checkerboard(down)">
                                      <p:cBhvr>
                                        <p:cTn id="7" dur="500"/>
                                        <p:tgtEl>
                                          <p:spTgt spid="268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Frequency Distribution</a:t>
            </a:r>
          </a:p>
        </p:txBody>
      </p:sp>
      <p:sp>
        <p:nvSpPr>
          <p:cNvPr id="3" name="Text Placeholder 2"/>
          <p:cNvSpPr>
            <a:spLocks noGrp="1"/>
          </p:cNvSpPr>
          <p:nvPr>
            <p:ph type="body" sz="quarter" idx="10"/>
          </p:nvPr>
        </p:nvSpPr>
        <p:spPr>
          <a:xfrm>
            <a:off x="381000" y="1411552"/>
            <a:ext cx="8382000" cy="7706725"/>
          </a:xfrm>
        </p:spPr>
        <p:txBody>
          <a:bodyPr/>
          <a:lstStyle/>
          <a:p>
            <a:r>
              <a:rPr lang="en-US" b="1" dirty="0" smtClean="0">
                <a:solidFill>
                  <a:schemeClr val="bg2"/>
                </a:solidFill>
              </a:rPr>
              <a:t>Guidelines for Selecting Number of Classes</a:t>
            </a:r>
          </a:p>
          <a:p>
            <a:endParaRPr lang="en-US" dirty="0" smtClean="0">
              <a:solidFill>
                <a:schemeClr val="bg2"/>
              </a:solidFill>
            </a:endParaRPr>
          </a:p>
          <a:p>
            <a:r>
              <a:rPr lang="en-US" dirty="0" smtClean="0"/>
              <a:t>Use between 5 and 20 classes</a:t>
            </a:r>
          </a:p>
          <a:p>
            <a:r>
              <a:rPr lang="en-US" dirty="0" smtClean="0"/>
              <a:t>Smaller data sets usually require fewer classes</a:t>
            </a:r>
          </a:p>
          <a:p>
            <a:r>
              <a:rPr lang="en-US" dirty="0" smtClean="0"/>
              <a:t>Data sets with a larger number of elements</a:t>
            </a:r>
          </a:p>
          <a:p>
            <a:pPr>
              <a:buNone/>
            </a:pPr>
            <a:r>
              <a:rPr lang="en-US" dirty="0" smtClean="0"/>
              <a:t>	usually require a larger number of classes.</a:t>
            </a:r>
          </a:p>
          <a:p>
            <a:r>
              <a:rPr lang="en-US" dirty="0" smtClean="0"/>
              <a:t>Note that the upper limit of every class is also the lower limit of the next class.</a:t>
            </a:r>
          </a:p>
          <a:p>
            <a:pPr lvl="1"/>
            <a:r>
              <a:rPr lang="en-US" dirty="0" smtClean="0"/>
              <a:t>We treat the upper limit as OPEN (or Up to that amount)</a:t>
            </a:r>
          </a:p>
          <a:p>
            <a:pPr>
              <a:buNone/>
            </a:pPr>
            <a:endParaRPr lang="en-US" dirty="0" smtClean="0"/>
          </a:p>
          <a:p>
            <a:pPr>
              <a:buNone/>
            </a:pPr>
            <a:endParaRPr lang="en-US" dirty="0" smtClean="0"/>
          </a:p>
          <a:p>
            <a:endParaRPr lang="en-US" dirty="0" smtClean="0">
              <a:effectLst>
                <a:outerShdw blurRad="38100" dist="38100" dir="2700000" algn="tl">
                  <a:srgbClr val="000000"/>
                </a:outerShdw>
              </a:effectLst>
              <a:latin typeface="Book Antiqua" pitchFamily="18" charset="0"/>
            </a:endParaRPr>
          </a:p>
          <a:p>
            <a:endParaRPr lang="en-US" dirty="0" smtClean="0">
              <a:solidFill>
                <a:schemeClr val="bg2"/>
              </a:solidFill>
            </a:endParaRPr>
          </a:p>
          <a:p>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Frequency Distribution</a:t>
            </a:r>
          </a:p>
        </p:txBody>
      </p:sp>
      <p:sp>
        <p:nvSpPr>
          <p:cNvPr id="3" name="Content Placeholder 2"/>
          <p:cNvSpPr>
            <a:spLocks noGrp="1"/>
          </p:cNvSpPr>
          <p:nvPr>
            <p:ph idx="1"/>
          </p:nvPr>
        </p:nvSpPr>
        <p:spPr>
          <a:xfrm>
            <a:off x="381000" y="1412875"/>
            <a:ext cx="8382000" cy="3693319"/>
          </a:xfrm>
        </p:spPr>
        <p:txBody>
          <a:bodyPr/>
          <a:lstStyle/>
          <a:p>
            <a:r>
              <a:rPr lang="en-US" b="1" dirty="0" smtClean="0">
                <a:solidFill>
                  <a:schemeClr val="bg2"/>
                </a:solidFill>
              </a:rPr>
              <a:t>Guidelines for Selecting Width of Classes</a:t>
            </a:r>
          </a:p>
          <a:p>
            <a:endParaRPr lang="en-US" b="1" dirty="0" smtClean="0">
              <a:solidFill>
                <a:schemeClr val="bg2"/>
              </a:solidFill>
            </a:endParaRPr>
          </a:p>
          <a:p>
            <a:endParaRPr lang="en-US" b="1" dirty="0" smtClean="0">
              <a:solidFill>
                <a:schemeClr val="bg2"/>
              </a:solidFill>
            </a:endParaRPr>
          </a:p>
          <a:p>
            <a:r>
              <a:rPr lang="en-US" dirty="0" smtClean="0"/>
              <a:t>Use classes of equal width.</a:t>
            </a:r>
          </a:p>
          <a:p>
            <a:r>
              <a:rPr lang="en-US" dirty="0" smtClean="0"/>
              <a:t>Approximate Class Width =</a:t>
            </a:r>
          </a:p>
          <a:p>
            <a:endParaRPr lang="en-US" b="1" dirty="0" smtClean="0">
              <a:solidFill>
                <a:schemeClr val="bg2"/>
              </a:solidFill>
            </a:endParaRPr>
          </a:p>
          <a:p>
            <a:endParaRPr lang="en-US" dirty="0"/>
          </a:p>
        </p:txBody>
      </p:sp>
      <p:sp>
        <p:nvSpPr>
          <p:cNvPr id="4" name="Rectangle 5"/>
          <p:cNvSpPr>
            <a:spLocks noChangeArrowheads="1"/>
          </p:cNvSpPr>
          <p:nvPr/>
        </p:nvSpPr>
        <p:spPr bwMode="auto">
          <a:xfrm>
            <a:off x="1295400" y="4419600"/>
            <a:ext cx="6629400" cy="1447800"/>
          </a:xfrm>
          <a:prstGeom prst="rect">
            <a:avLst/>
          </a:prstGeom>
          <a:gradFill rotWithShape="0">
            <a:gsLst>
              <a:gs pos="0">
                <a:srgbClr val="993366">
                  <a:gamma/>
                  <a:shade val="46275"/>
                  <a:invGamma/>
                </a:srgbClr>
              </a:gs>
              <a:gs pos="50000">
                <a:srgbClr val="993366"/>
              </a:gs>
              <a:gs pos="100000">
                <a:srgbClr val="993366">
                  <a:gamma/>
                  <a:shade val="46275"/>
                  <a:invGamma/>
                </a:srgbClr>
              </a:gs>
            </a:gsLst>
            <a:lin ang="5400000" scaled="1"/>
          </a:gradFill>
          <a:ln w="6350">
            <a:solidFill>
              <a:schemeClr val="tx1"/>
            </a:solidFill>
            <a:miter lim="800000"/>
            <a:headEnd/>
            <a:tailEnd/>
          </a:ln>
          <a:effectLst/>
        </p:spPr>
        <p:txBody>
          <a:bodyPr wrap="none" anchor="ctr"/>
          <a:lstStyle/>
          <a:p>
            <a:endParaRPr lang="en-US" dirty="0"/>
          </a:p>
        </p:txBody>
      </p:sp>
      <p:graphicFrame>
        <p:nvGraphicFramePr>
          <p:cNvPr id="5" name="Object 4">
            <a:hlinkClick r:id="" action="ppaction://ole?verb=0"/>
          </p:cNvPr>
          <p:cNvGraphicFramePr>
            <a:graphicFrameLocks/>
          </p:cNvGraphicFramePr>
          <p:nvPr/>
        </p:nvGraphicFramePr>
        <p:xfrm>
          <a:off x="1752599" y="4572000"/>
          <a:ext cx="6308129" cy="1061274"/>
        </p:xfrm>
        <a:graphic>
          <a:graphicData uri="http://schemas.openxmlformats.org/presentationml/2006/ole">
            <p:oleObj spid="_x0000_s5122" name="Equation" r:id="rId3" imgW="5344920" imgH="696600" progId="Equation">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2500"/>
                            </p:stCondLst>
                            <p:childTnLst>
                              <p:par>
                                <p:cTn id="9" presetID="16" presetClass="entr" presetSubtype="37" fill="hold" nodeType="after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12875"/>
            <a:ext cx="8382000" cy="984885"/>
          </a:xfrm>
        </p:spPr>
        <p:txBody>
          <a:bodyPr/>
          <a:lstStyle/>
          <a:p>
            <a:r>
              <a:rPr lang="en-US" dirty="0" smtClean="0"/>
              <a:t>For RPM Auto Repair, if we choose 6 classes: </a:t>
            </a:r>
          </a:p>
          <a:p>
            <a:endParaRPr lang="en-US" dirty="0"/>
          </a:p>
        </p:txBody>
      </p:sp>
      <p:sp>
        <p:nvSpPr>
          <p:cNvPr id="4" name="Rectangle 2"/>
          <p:cNvSpPr>
            <a:spLocks noGrp="1" noChangeArrowheads="1"/>
          </p:cNvSpPr>
          <p:nvPr>
            <p:ph type="title"/>
          </p:nvPr>
        </p:nvSpPr>
        <p:spPr>
          <a:noFill/>
          <a:ln/>
        </p:spPr>
        <p:txBody>
          <a:bodyPr/>
          <a:lstStyle/>
          <a:p>
            <a:r>
              <a:rPr lang="en-US" dirty="0"/>
              <a:t>Frequency Distribution</a:t>
            </a:r>
          </a:p>
        </p:txBody>
      </p:sp>
      <p:sp>
        <p:nvSpPr>
          <p:cNvPr id="5" name="Rectangle 15"/>
          <p:cNvSpPr>
            <a:spLocks noChangeArrowheads="1"/>
          </p:cNvSpPr>
          <p:nvPr/>
        </p:nvSpPr>
        <p:spPr bwMode="auto">
          <a:xfrm>
            <a:off x="1066800" y="2133600"/>
            <a:ext cx="7258050" cy="666750"/>
          </a:xfrm>
          <a:prstGeom prst="rect">
            <a:avLst/>
          </a:prstGeom>
          <a:noFill/>
          <a:ln w="12700">
            <a:noFill/>
            <a:miter lim="800000"/>
            <a:headEnd/>
            <a:tailEnd/>
          </a:ln>
          <a:effectLst/>
        </p:spPr>
        <p:txBody>
          <a:bodyPr wrap="none" anchor="ctr"/>
          <a:lstStyle/>
          <a:p>
            <a:pPr algn="l">
              <a:spcBef>
                <a:spcPct val="20000"/>
              </a:spcBef>
              <a:buClr>
                <a:srgbClr val="66FFFF"/>
              </a:buClr>
              <a:buSzPct val="75000"/>
              <a:buFont typeface="Monotype Sorts" pitchFamily="2" charset="2"/>
              <a:buNone/>
            </a:pPr>
            <a:r>
              <a:rPr lang="en-US" sz="2400" dirty="0">
                <a:solidFill>
                  <a:schemeClr val="bg1"/>
                </a:solidFill>
              </a:rPr>
              <a:t>Approximate Class Width </a:t>
            </a:r>
            <a:r>
              <a:rPr lang="en-US" sz="2400" dirty="0" smtClean="0">
                <a:solidFill>
                  <a:schemeClr val="bg1"/>
                </a:solidFill>
              </a:rPr>
              <a:t>=</a:t>
            </a:r>
            <a:endParaRPr lang="en-US" dirty="0">
              <a:solidFill>
                <a:schemeClr val="bg1"/>
              </a:solidFill>
            </a:endParaRPr>
          </a:p>
        </p:txBody>
      </p:sp>
      <p:graphicFrame>
        <p:nvGraphicFramePr>
          <p:cNvPr id="6" name="Object 5"/>
          <p:cNvGraphicFramePr>
            <a:graphicFrameLocks noChangeAspect="1"/>
          </p:cNvGraphicFramePr>
          <p:nvPr/>
        </p:nvGraphicFramePr>
        <p:xfrm>
          <a:off x="4419600" y="1905000"/>
          <a:ext cx="4456176" cy="1295400"/>
        </p:xfrm>
        <a:graphic>
          <a:graphicData uri="http://schemas.openxmlformats.org/presentationml/2006/ole">
            <p:oleObj spid="_x0000_s6146" name="Equation" r:id="rId3" imgW="2184120" imgH="634680" progId="Equation.DSMT4">
              <p:embed/>
            </p:oleObj>
          </a:graphicData>
        </a:graphic>
      </p:graphicFrame>
      <p:sp>
        <p:nvSpPr>
          <p:cNvPr id="7" name="Oval 16"/>
          <p:cNvSpPr>
            <a:spLocks noChangeArrowheads="1"/>
          </p:cNvSpPr>
          <p:nvPr/>
        </p:nvSpPr>
        <p:spPr bwMode="auto">
          <a:xfrm>
            <a:off x="8458200" y="2743200"/>
            <a:ext cx="438150" cy="438150"/>
          </a:xfrm>
          <a:prstGeom prst="ellipse">
            <a:avLst/>
          </a:prstGeom>
          <a:noFill/>
          <a:ln w="28575">
            <a:solidFill>
              <a:srgbClr val="66FFFF"/>
            </a:solidFill>
            <a:round/>
            <a:headEnd/>
            <a:tailEnd/>
          </a:ln>
          <a:effectLst/>
        </p:spPr>
        <p:txBody>
          <a:bodyPr wrap="none" anchor="ctr"/>
          <a:lstStyle/>
          <a:p>
            <a:endParaRPr lang="en-US" dirty="0"/>
          </a:p>
        </p:txBody>
      </p:sp>
      <p:pic>
        <p:nvPicPr>
          <p:cNvPr id="8" name="Picture 13" descr="BD07060_"/>
          <p:cNvPicPr>
            <a:picLocks noChangeAspect="1" noChangeArrowheads="1"/>
          </p:cNvPicPr>
          <p:nvPr/>
        </p:nvPicPr>
        <p:blipFill>
          <a:blip r:embed="rId4" cstate="print"/>
          <a:srcRect/>
          <a:stretch>
            <a:fillRect/>
          </a:stretch>
        </p:blipFill>
        <p:spPr bwMode="auto">
          <a:xfrm>
            <a:off x="7265988" y="244475"/>
            <a:ext cx="1393251" cy="1127125"/>
          </a:xfrm>
          <a:prstGeom prst="rect">
            <a:avLst/>
          </a:prstGeom>
          <a:noFill/>
        </p:spPr>
      </p:pic>
      <p:grpSp>
        <p:nvGrpSpPr>
          <p:cNvPr id="12" name="Group 11"/>
          <p:cNvGrpSpPr/>
          <p:nvPr/>
        </p:nvGrpSpPr>
        <p:grpSpPr>
          <a:xfrm>
            <a:off x="2362200" y="3162300"/>
            <a:ext cx="4575175" cy="3695700"/>
            <a:chOff x="2263775" y="2305050"/>
            <a:chExt cx="4575175" cy="3695700"/>
          </a:xfrm>
        </p:grpSpPr>
        <p:sp>
          <p:nvSpPr>
            <p:cNvPr id="13" name="Rectangle 4"/>
            <p:cNvSpPr>
              <a:spLocks noChangeArrowheads="1"/>
            </p:cNvSpPr>
            <p:nvPr/>
          </p:nvSpPr>
          <p:spPr bwMode="auto">
            <a:xfrm>
              <a:off x="2495550" y="2447925"/>
              <a:ext cx="4090988" cy="3538538"/>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6350">
              <a:solidFill>
                <a:schemeClr val="tx1"/>
              </a:solidFill>
              <a:miter lim="800000"/>
              <a:headEnd/>
              <a:tailEnd/>
            </a:ln>
            <a:effectLst>
              <a:outerShdw dist="71842" dir="2700000" algn="ctr" rotWithShape="0">
                <a:schemeClr val="bg1"/>
              </a:outerShdw>
            </a:effectLst>
          </p:spPr>
          <p:txBody>
            <a:bodyPr wrap="none" anchor="ctr"/>
            <a:lstStyle/>
            <a:p>
              <a:endParaRPr lang="en-US" dirty="0"/>
            </a:p>
          </p:txBody>
        </p:sp>
        <p:sp>
          <p:nvSpPr>
            <p:cNvPr id="14" name="Rectangle 6"/>
            <p:cNvSpPr>
              <a:spLocks noChangeArrowheads="1"/>
            </p:cNvSpPr>
            <p:nvPr/>
          </p:nvSpPr>
          <p:spPr bwMode="auto">
            <a:xfrm>
              <a:off x="2762250" y="2305050"/>
              <a:ext cx="1638300" cy="3371850"/>
            </a:xfrm>
            <a:prstGeom prst="rect">
              <a:avLst/>
            </a:prstGeom>
            <a:noFill/>
            <a:ln w="12700">
              <a:noFill/>
              <a:miter lim="800000"/>
              <a:headEnd/>
              <a:tailEnd/>
            </a:ln>
            <a:effectLst/>
          </p:spPr>
          <p:txBody>
            <a:bodyPr wrap="none" anchor="ctr"/>
            <a:lstStyle/>
            <a:p>
              <a:pPr>
                <a:spcBef>
                  <a:spcPct val="20000"/>
                </a:spcBef>
                <a:buClr>
                  <a:srgbClr val="66FFFF"/>
                </a:buClr>
                <a:buSzPct val="75000"/>
                <a:buFont typeface="Monotype Sorts" pitchFamily="2" charset="2"/>
                <a:buNone/>
              </a:pPr>
              <a:r>
                <a:rPr lang="en-US" sz="2400" u="sng" dirty="0">
                  <a:effectLst>
                    <a:outerShdw blurRad="38100" dist="38100" dir="2700000" algn="tl">
                      <a:srgbClr val="000000"/>
                    </a:outerShdw>
                  </a:effectLst>
                  <a:latin typeface="Book Antiqua" pitchFamily="18" charset="0"/>
                </a:rPr>
                <a:t>   </a:t>
              </a:r>
            </a:p>
            <a:p>
              <a:pPr>
                <a:lnSpc>
                  <a:spcPct val="90000"/>
                </a:lnSpc>
                <a:spcBef>
                  <a:spcPct val="20000"/>
                </a:spcBef>
                <a:buClr>
                  <a:srgbClr val="66FFFF"/>
                </a:buClr>
                <a:buSzPct val="75000"/>
                <a:buFont typeface="Monotype Sorts" pitchFamily="2" charset="2"/>
                <a:buNone/>
              </a:pPr>
              <a:r>
                <a:rPr lang="en-US" sz="2400" dirty="0">
                  <a:solidFill>
                    <a:schemeClr val="tx2"/>
                  </a:solidFill>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50-60</a:t>
              </a:r>
              <a:r>
                <a:rPr lang="en-US" sz="2400" dirty="0">
                  <a:effectLst>
                    <a:outerShdw blurRad="38100" dist="38100" dir="2700000" algn="tl">
                      <a:srgbClr val="000000"/>
                    </a:outerShdw>
                  </a:effectLst>
                  <a:latin typeface="Book Antiqua" pitchFamily="18" charset="0"/>
                </a:rPr>
                <a:t>	</a:t>
              </a:r>
            </a:p>
            <a:p>
              <a:pPr>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60-70</a:t>
              </a:r>
              <a:endParaRPr lang="en-US" sz="2400" dirty="0">
                <a:effectLst>
                  <a:outerShdw blurRad="38100" dist="38100" dir="2700000" algn="tl">
                    <a:srgbClr val="000000"/>
                  </a:outerShdw>
                </a:effectLst>
                <a:latin typeface="Book Antiqua" pitchFamily="18" charset="0"/>
              </a:endParaRPr>
            </a:p>
            <a:p>
              <a:pPr>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70-80</a:t>
              </a:r>
              <a:endParaRPr lang="en-US" sz="2400" dirty="0">
                <a:effectLst>
                  <a:outerShdw blurRad="38100" dist="38100" dir="2700000" algn="tl">
                    <a:srgbClr val="000000"/>
                  </a:outerShdw>
                </a:effectLst>
                <a:latin typeface="Book Antiqua" pitchFamily="18" charset="0"/>
              </a:endParaRPr>
            </a:p>
            <a:p>
              <a:pPr>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80-90</a:t>
              </a:r>
              <a:r>
                <a:rPr lang="en-US" sz="2400" dirty="0">
                  <a:effectLst>
                    <a:outerShdw blurRad="38100" dist="38100" dir="2700000" algn="tl">
                      <a:srgbClr val="000000"/>
                    </a:outerShdw>
                  </a:effectLst>
                  <a:latin typeface="Book Antiqua" pitchFamily="18" charset="0"/>
                </a:rPr>
                <a:t>	</a:t>
              </a:r>
            </a:p>
            <a:p>
              <a:pPr>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90-100</a:t>
              </a:r>
              <a:r>
                <a:rPr lang="en-US" sz="2400" dirty="0">
                  <a:effectLst>
                    <a:outerShdw blurRad="38100" dist="38100" dir="2700000" algn="tl">
                      <a:srgbClr val="000000"/>
                    </a:outerShdw>
                  </a:effectLst>
                  <a:latin typeface="Book Antiqua" pitchFamily="18" charset="0"/>
                </a:rPr>
                <a:t>	</a:t>
              </a:r>
            </a:p>
            <a:p>
              <a:pPr>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100-110</a:t>
              </a:r>
              <a:endParaRPr lang="en-US" sz="2400" u="sng" dirty="0">
                <a:effectLst>
                  <a:outerShdw blurRad="38100" dist="38100" dir="2700000" algn="tl">
                    <a:srgbClr val="000000"/>
                  </a:outerShdw>
                </a:effectLst>
                <a:latin typeface="Book Antiqua" pitchFamily="18" charset="0"/>
              </a:endParaRPr>
            </a:p>
          </p:txBody>
        </p:sp>
        <p:sp>
          <p:nvSpPr>
            <p:cNvPr id="15" name="Rectangle 8"/>
            <p:cNvSpPr>
              <a:spLocks noChangeArrowheads="1"/>
            </p:cNvSpPr>
            <p:nvPr/>
          </p:nvSpPr>
          <p:spPr bwMode="auto">
            <a:xfrm>
              <a:off x="4305300" y="2438400"/>
              <a:ext cx="2400300" cy="3562350"/>
            </a:xfrm>
            <a:prstGeom prst="rect">
              <a:avLst/>
            </a:prstGeom>
            <a:noFill/>
            <a:ln w="12700">
              <a:noFill/>
              <a:miter lim="800000"/>
              <a:headEnd/>
              <a:tailEnd/>
            </a:ln>
            <a:effectLst/>
          </p:spPr>
          <p:txBody>
            <a:bodyPr wrap="none" anchor="ctr"/>
            <a:lstStyle/>
            <a:p>
              <a:pPr algn="l">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endParaRPr lang="en-US" sz="2400" u="sng" dirty="0">
                <a:effectLst>
                  <a:outerShdw blurRad="38100" dist="38100" dir="2700000" algn="tl">
                    <a:srgbClr val="000000"/>
                  </a:outerShdw>
                </a:effectLst>
                <a:latin typeface="Book Antiqua" pitchFamily="18" charset="0"/>
              </a:endParaRPr>
            </a:p>
            <a:p>
              <a:pPr algn="l">
                <a:lnSpc>
                  <a:spcPct val="90000"/>
                </a:lnSpc>
                <a:spcBef>
                  <a:spcPct val="20000"/>
                </a:spcBef>
                <a:buClr>
                  <a:srgbClr val="66FFFF"/>
                </a:buClr>
                <a:buSzPct val="75000"/>
                <a:buFont typeface="Monotype Sorts" pitchFamily="2" charset="2"/>
                <a:buNone/>
              </a:pPr>
              <a:r>
                <a:rPr lang="en-US" sz="2400" dirty="0">
                  <a:solidFill>
                    <a:schemeClr val="tx2"/>
                  </a:solidFill>
                  <a:effectLst>
                    <a:outerShdw blurRad="38100" dist="38100" dir="2700000" algn="tl">
                      <a:srgbClr val="000000"/>
                    </a:outerShdw>
                  </a:effectLst>
                  <a:latin typeface="Book Antiqua" pitchFamily="18" charset="0"/>
                </a:rPr>
                <a:t>     </a:t>
              </a:r>
              <a:r>
                <a:rPr lang="en-US" sz="2400" dirty="0">
                  <a:effectLst>
                    <a:outerShdw blurRad="38100" dist="38100" dir="2700000" algn="tl">
                      <a:srgbClr val="000000"/>
                    </a:outerShdw>
                  </a:effectLst>
                  <a:latin typeface="Book Antiqua" pitchFamily="18" charset="0"/>
                </a:rPr>
                <a:t>            2</a:t>
              </a:r>
            </a:p>
            <a:p>
              <a:pPr algn="l">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13</a:t>
              </a:r>
            </a:p>
            <a:p>
              <a:pPr algn="l">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16</a:t>
              </a:r>
            </a:p>
            <a:p>
              <a:pPr algn="l">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7</a:t>
              </a:r>
            </a:p>
            <a:p>
              <a:pPr algn="l">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7</a:t>
              </a:r>
            </a:p>
            <a:p>
              <a:pPr algn="l">
                <a:lnSpc>
                  <a:spcPct val="90000"/>
                </a:lnSpc>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u="sng" dirty="0">
                  <a:effectLst>
                    <a:outerShdw blurRad="38100" dist="38100" dir="2700000" algn="tl">
                      <a:srgbClr val="000000"/>
                    </a:outerShdw>
                  </a:effectLst>
                  <a:latin typeface="Book Antiqua" pitchFamily="18" charset="0"/>
                </a:rPr>
                <a:t>  </a:t>
              </a:r>
              <a:r>
                <a:rPr lang="en-US" sz="2400" u="sng" dirty="0" smtClean="0">
                  <a:effectLst>
                    <a:outerShdw blurRad="38100" dist="38100" dir="2700000" algn="tl">
                      <a:srgbClr val="000000"/>
                    </a:outerShdw>
                  </a:effectLst>
                  <a:latin typeface="Book Antiqua" pitchFamily="18" charset="0"/>
                </a:rPr>
                <a:t>5  </a:t>
              </a:r>
              <a:endParaRPr lang="en-US" sz="2400" u="sng" dirty="0">
                <a:effectLst>
                  <a:outerShdw blurRad="38100" dist="38100" dir="2700000" algn="tl">
                    <a:srgbClr val="000000"/>
                  </a:outerShdw>
                </a:effectLst>
                <a:latin typeface="Book Antiqua" pitchFamily="18" charset="0"/>
              </a:endParaRPr>
            </a:p>
            <a:p>
              <a:pPr algn="l">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Total      50</a:t>
              </a:r>
            </a:p>
          </p:txBody>
        </p:sp>
        <p:sp>
          <p:nvSpPr>
            <p:cNvPr id="16" name="AutoShape 9"/>
            <p:cNvSpPr>
              <a:spLocks noChangeArrowheads="1"/>
            </p:cNvSpPr>
            <p:nvPr/>
          </p:nvSpPr>
          <p:spPr bwMode="auto">
            <a:xfrm rot="5400000">
              <a:off x="2219325" y="4127500"/>
              <a:ext cx="244475" cy="155575"/>
            </a:xfrm>
            <a:prstGeom prst="triangle">
              <a:avLst>
                <a:gd name="adj" fmla="val 50000"/>
              </a:avLst>
            </a:prstGeom>
            <a:solidFill>
              <a:srgbClr val="66FFFF"/>
            </a:solidFill>
            <a:ln w="12700">
              <a:solidFill>
                <a:srgbClr val="66FFFF"/>
              </a:solidFill>
              <a:miter lim="800000"/>
              <a:headEnd/>
              <a:tailEnd/>
            </a:ln>
            <a:effectLst>
              <a:outerShdw dist="17961" dir="2700000" algn="ctr" rotWithShape="0">
                <a:srgbClr val="000000"/>
              </a:outerShdw>
            </a:effectLst>
          </p:spPr>
          <p:txBody>
            <a:bodyPr wrap="none" anchor="ctr"/>
            <a:lstStyle/>
            <a:p>
              <a:endParaRPr lang="en-US" dirty="0"/>
            </a:p>
          </p:txBody>
        </p:sp>
        <p:sp>
          <p:nvSpPr>
            <p:cNvPr id="17" name="Rectangle 10"/>
            <p:cNvSpPr>
              <a:spLocks noChangeArrowheads="1"/>
            </p:cNvSpPr>
            <p:nvPr/>
          </p:nvSpPr>
          <p:spPr bwMode="auto">
            <a:xfrm>
              <a:off x="2971800" y="2476500"/>
              <a:ext cx="1295400" cy="628650"/>
            </a:xfrm>
            <a:prstGeom prst="rect">
              <a:avLst/>
            </a:prstGeom>
            <a:noFill/>
            <a:ln w="12700">
              <a:noFill/>
              <a:miter lim="800000"/>
              <a:headEnd/>
              <a:tailEnd/>
            </a:ln>
            <a:effectLst/>
          </p:spPr>
          <p:txBody>
            <a:bodyPr wrap="none" anchor="ctr"/>
            <a:lstStyle/>
            <a:p>
              <a:r>
                <a:rPr lang="en-US" sz="2400" u="sng" dirty="0">
                  <a:effectLst>
                    <a:outerShdw blurRad="38100" dist="38100" dir="2700000" algn="tl">
                      <a:srgbClr val="000000"/>
                    </a:outerShdw>
                  </a:effectLst>
                  <a:latin typeface="Book Antiqua" pitchFamily="18" charset="0"/>
                </a:rPr>
                <a:t>Parts Cost ($)</a:t>
              </a:r>
            </a:p>
          </p:txBody>
        </p:sp>
        <p:sp>
          <p:nvSpPr>
            <p:cNvPr id="18" name="Rectangle 11"/>
            <p:cNvSpPr>
              <a:spLocks noChangeArrowheads="1"/>
            </p:cNvSpPr>
            <p:nvPr/>
          </p:nvSpPr>
          <p:spPr bwMode="auto">
            <a:xfrm>
              <a:off x="4781550" y="2476500"/>
              <a:ext cx="1771650" cy="628650"/>
            </a:xfrm>
            <a:prstGeom prst="rect">
              <a:avLst/>
            </a:prstGeom>
            <a:noFill/>
            <a:ln w="12700">
              <a:noFill/>
              <a:miter lim="800000"/>
              <a:headEnd/>
              <a:tailEnd/>
            </a:ln>
            <a:effectLst/>
          </p:spPr>
          <p:txBody>
            <a:bodyPr wrap="none" anchor="ctr"/>
            <a:lstStyle/>
            <a:p>
              <a:r>
                <a:rPr lang="en-US" sz="2400" u="sng" dirty="0">
                  <a:effectLst>
                    <a:outerShdw blurRad="38100" dist="38100" dir="2700000" algn="tl">
                      <a:srgbClr val="000000"/>
                    </a:outerShdw>
                  </a:effectLst>
                  <a:latin typeface="Book Antiqua" pitchFamily="18" charset="0"/>
                </a:rPr>
                <a:t>Frequency</a:t>
              </a:r>
            </a:p>
          </p:txBody>
        </p:sp>
        <p:sp>
          <p:nvSpPr>
            <p:cNvPr id="19" name="AutoShape 12"/>
            <p:cNvSpPr>
              <a:spLocks noChangeArrowheads="1"/>
            </p:cNvSpPr>
            <p:nvPr/>
          </p:nvSpPr>
          <p:spPr bwMode="auto">
            <a:xfrm rot="16200000" flipH="1">
              <a:off x="6638925" y="4127500"/>
              <a:ext cx="244475" cy="155575"/>
            </a:xfrm>
            <a:prstGeom prst="triangle">
              <a:avLst>
                <a:gd name="adj" fmla="val 50000"/>
              </a:avLst>
            </a:prstGeom>
            <a:solidFill>
              <a:srgbClr val="66FFFF"/>
            </a:solidFill>
            <a:ln w="12700">
              <a:solidFill>
                <a:srgbClr val="66FFFF"/>
              </a:solidFill>
              <a:miter lim="800000"/>
              <a:headEnd/>
              <a:tailEnd/>
            </a:ln>
            <a:effectLst>
              <a:outerShdw dist="17961" dir="2700000" algn="ctr" rotWithShape="0">
                <a:srgbClr val="000000"/>
              </a:outerShdw>
            </a:effectLst>
          </p:spPr>
          <p:txBody>
            <a:bodyPr wrap="none" anchor="ctr"/>
            <a:lstStyle/>
            <a:p>
              <a:endParaRPr lang="en-US" dirty="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Left)">
                                      <p:cBhvr>
                                        <p:cTn id="7" dur="500"/>
                                        <p:tgtEl>
                                          <p:spTgt spid="5"/>
                                        </p:tgtEl>
                                      </p:cBhvr>
                                    </p:animEffect>
                                  </p:childTnLst>
                                </p:cTn>
                              </p:par>
                              <p:par>
                                <p:cTn id="8" presetID="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ppt_x"/>
                                          </p:val>
                                        </p:tav>
                                        <p:tav tm="100000">
                                          <p:val>
                                            <p:strVal val="#ppt_x"/>
                                          </p:val>
                                        </p:tav>
                                      </p:tavLst>
                                    </p:anim>
                                    <p:anim calcmode="lin" valueType="num">
                                      <p:cBhvr additive="base">
                                        <p:cTn id="11" dur="500" fill="hold"/>
                                        <p:tgtEl>
                                          <p:spTgt spid="6"/>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6" presetClass="entr" presetSubtype="21" fill="hold" grpId="0" nodeType="afterEffect">
                                  <p:stCondLst>
                                    <p:cond delay="200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dissolve">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ChangeArrowheads="1"/>
          </p:cNvSpPr>
          <p:nvPr/>
        </p:nvSpPr>
        <p:spPr bwMode="auto">
          <a:xfrm>
            <a:off x="1852613" y="1766888"/>
            <a:ext cx="5529262" cy="416560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6350">
            <a:solidFill>
              <a:schemeClr val="tx1"/>
            </a:solidFill>
            <a:miter lim="800000"/>
            <a:headEnd/>
            <a:tailEnd/>
          </a:ln>
          <a:effectLst>
            <a:outerShdw dist="71842" dir="2700000" algn="ctr" rotWithShape="0">
              <a:schemeClr val="bg1"/>
            </a:outerShdw>
          </a:effectLst>
        </p:spPr>
        <p:txBody>
          <a:bodyPr wrap="none" anchor="ctr"/>
          <a:lstStyle/>
          <a:p>
            <a:endParaRPr lang="en-US" dirty="0"/>
          </a:p>
        </p:txBody>
      </p:sp>
      <p:pic>
        <p:nvPicPr>
          <p:cNvPr id="20486" name="Picture 6" descr="BD07060_"/>
          <p:cNvPicPr>
            <a:picLocks noChangeAspect="1" noChangeArrowheads="1"/>
          </p:cNvPicPr>
          <p:nvPr/>
        </p:nvPicPr>
        <p:blipFill>
          <a:blip r:embed="rId3" cstate="print"/>
          <a:srcRect/>
          <a:stretch>
            <a:fillRect/>
          </a:stretch>
        </p:blipFill>
        <p:spPr bwMode="auto">
          <a:xfrm>
            <a:off x="7265988" y="244475"/>
            <a:ext cx="1554162" cy="1257300"/>
          </a:xfrm>
          <a:prstGeom prst="rect">
            <a:avLst/>
          </a:prstGeom>
          <a:noFill/>
        </p:spPr>
      </p:pic>
      <p:sp>
        <p:nvSpPr>
          <p:cNvPr id="20488" name="Rectangle 8"/>
          <p:cNvSpPr>
            <a:spLocks noGrp="1" noChangeArrowheads="1"/>
          </p:cNvSpPr>
          <p:nvPr>
            <p:ph type="title"/>
          </p:nvPr>
        </p:nvSpPr>
        <p:spPr>
          <a:xfrm>
            <a:off x="685800" y="109538"/>
            <a:ext cx="7772400" cy="997196"/>
          </a:xfrm>
          <a:noFill/>
          <a:ln/>
        </p:spPr>
        <p:txBody>
          <a:bodyPr/>
          <a:lstStyle/>
          <a:p>
            <a:r>
              <a:rPr lang="en-US" sz="3600" dirty="0"/>
              <a:t>Relative Frequency and</a:t>
            </a:r>
            <a:br>
              <a:rPr lang="en-US" sz="3600" dirty="0"/>
            </a:br>
            <a:r>
              <a:rPr lang="en-US" sz="3600" dirty="0"/>
              <a:t>Percent Frequency Distributions</a:t>
            </a:r>
          </a:p>
        </p:txBody>
      </p:sp>
      <p:sp>
        <p:nvSpPr>
          <p:cNvPr id="20491" name="Rectangle 11"/>
          <p:cNvSpPr>
            <a:spLocks noChangeArrowheads="1"/>
          </p:cNvSpPr>
          <p:nvPr/>
        </p:nvSpPr>
        <p:spPr bwMode="auto">
          <a:xfrm>
            <a:off x="1847850" y="2133600"/>
            <a:ext cx="1638300" cy="3371850"/>
          </a:xfrm>
          <a:prstGeom prst="rect">
            <a:avLst/>
          </a:prstGeom>
          <a:noFill/>
          <a:ln w="12700">
            <a:noFill/>
            <a:miter lim="800000"/>
            <a:headEnd/>
            <a:tailEnd/>
          </a:ln>
          <a:effectLst/>
        </p:spPr>
        <p:txBody>
          <a:bodyPr wrap="none" anchor="ctr"/>
          <a:lstStyle/>
          <a:p>
            <a:pPr>
              <a:spcBef>
                <a:spcPct val="20000"/>
              </a:spcBef>
              <a:buClr>
                <a:srgbClr val="66FFFF"/>
              </a:buClr>
              <a:buSzPct val="75000"/>
              <a:buFont typeface="Monotype Sorts" pitchFamily="2" charset="2"/>
              <a:buNone/>
            </a:pPr>
            <a:r>
              <a:rPr lang="en-US" sz="2400" u="sng" dirty="0">
                <a:effectLst>
                  <a:outerShdw blurRad="38100" dist="38100" dir="2700000" algn="tl">
                    <a:srgbClr val="000000"/>
                  </a:outerShdw>
                </a:effectLst>
                <a:latin typeface="Book Antiqua" pitchFamily="18" charset="0"/>
              </a:rPr>
              <a:t>   </a:t>
            </a:r>
          </a:p>
          <a:p>
            <a:pPr>
              <a:spcBef>
                <a:spcPct val="20000"/>
              </a:spcBef>
              <a:buClr>
                <a:srgbClr val="66FFFF"/>
              </a:buClr>
              <a:buSzPct val="75000"/>
              <a:buFont typeface="Monotype Sorts" pitchFamily="2" charset="2"/>
              <a:buNone/>
            </a:pPr>
            <a:r>
              <a:rPr lang="en-US" sz="2400" dirty="0">
                <a:solidFill>
                  <a:schemeClr val="tx2"/>
                </a:solidFill>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50-60</a:t>
            </a:r>
            <a:r>
              <a:rPr lang="en-US" sz="2400" dirty="0">
                <a:effectLst>
                  <a:outerShdw blurRad="38100" dist="38100" dir="2700000" algn="tl">
                    <a:srgbClr val="000000"/>
                  </a:outerShdw>
                </a:effectLst>
                <a:latin typeface="Book Antiqua" pitchFamily="18" charset="0"/>
              </a:rPr>
              <a:t>	</a:t>
            </a: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60-70 </a:t>
            </a:r>
            <a:endParaRPr lang="en-US" sz="2400" dirty="0">
              <a:effectLst>
                <a:outerShdw blurRad="38100" dist="38100" dir="2700000" algn="tl">
                  <a:srgbClr val="000000"/>
                </a:outerShdw>
              </a:effectLst>
              <a:latin typeface="Book Antiqua" pitchFamily="18" charset="0"/>
            </a:endParaRP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70-80</a:t>
            </a:r>
            <a:r>
              <a:rPr lang="en-US" sz="2400" dirty="0">
                <a:effectLst>
                  <a:outerShdw blurRad="38100" dist="38100" dir="2700000" algn="tl">
                    <a:srgbClr val="000000"/>
                  </a:outerShdw>
                </a:effectLst>
                <a:latin typeface="Book Antiqua" pitchFamily="18" charset="0"/>
              </a:rPr>
              <a:t>	</a:t>
            </a: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80-90</a:t>
            </a:r>
            <a:r>
              <a:rPr lang="en-US" sz="2400" dirty="0">
                <a:effectLst>
                  <a:outerShdw blurRad="38100" dist="38100" dir="2700000" algn="tl">
                    <a:srgbClr val="000000"/>
                  </a:outerShdw>
                </a:effectLst>
                <a:latin typeface="Book Antiqua" pitchFamily="18" charset="0"/>
              </a:rPr>
              <a:t>	</a:t>
            </a: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90-100</a:t>
            </a:r>
            <a:endParaRPr lang="en-US" sz="2400" dirty="0">
              <a:effectLst>
                <a:outerShdw blurRad="38100" dist="38100" dir="2700000" algn="tl">
                  <a:srgbClr val="000000"/>
                </a:outerShdw>
              </a:effectLst>
              <a:latin typeface="Book Antiqua" pitchFamily="18" charset="0"/>
            </a:endParaRP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100-110</a:t>
            </a:r>
            <a:endParaRPr lang="en-US" sz="2400" u="sng" dirty="0">
              <a:effectLst>
                <a:outerShdw blurRad="38100" dist="38100" dir="2700000" algn="tl">
                  <a:srgbClr val="000000"/>
                </a:outerShdw>
              </a:effectLst>
              <a:latin typeface="Book Antiqua" pitchFamily="18" charset="0"/>
            </a:endParaRPr>
          </a:p>
        </p:txBody>
      </p:sp>
      <p:sp>
        <p:nvSpPr>
          <p:cNvPr id="20492" name="Rectangle 12"/>
          <p:cNvSpPr>
            <a:spLocks noChangeArrowheads="1"/>
          </p:cNvSpPr>
          <p:nvPr/>
        </p:nvSpPr>
        <p:spPr bwMode="auto">
          <a:xfrm>
            <a:off x="2076450" y="2000250"/>
            <a:ext cx="1295400" cy="628650"/>
          </a:xfrm>
          <a:prstGeom prst="rect">
            <a:avLst/>
          </a:prstGeom>
          <a:noFill/>
          <a:ln w="12700">
            <a:noFill/>
            <a:miter lim="800000"/>
            <a:headEnd/>
            <a:tailEnd/>
          </a:ln>
          <a:effectLst/>
        </p:spPr>
        <p:txBody>
          <a:bodyPr wrap="none" anchor="ctr"/>
          <a:lstStyle/>
          <a:p>
            <a:pPr>
              <a:lnSpc>
                <a:spcPct val="110000"/>
              </a:lnSpc>
            </a:pPr>
            <a:r>
              <a:rPr lang="en-US" sz="2400" dirty="0">
                <a:effectLst>
                  <a:outerShdw blurRad="38100" dist="38100" dir="2700000" algn="tl">
                    <a:srgbClr val="000000"/>
                  </a:outerShdw>
                </a:effectLst>
                <a:latin typeface="Book Antiqua" pitchFamily="18" charset="0"/>
              </a:rPr>
              <a:t>Parts</a:t>
            </a:r>
          </a:p>
          <a:p>
            <a:pPr>
              <a:lnSpc>
                <a:spcPct val="110000"/>
              </a:lnSpc>
            </a:pPr>
            <a:r>
              <a:rPr lang="en-US" sz="2400" u="sng" dirty="0">
                <a:effectLst>
                  <a:outerShdw blurRad="38100" dist="38100" dir="2700000" algn="tl">
                    <a:srgbClr val="000000"/>
                  </a:outerShdw>
                </a:effectLst>
                <a:latin typeface="Book Antiqua" pitchFamily="18" charset="0"/>
              </a:rPr>
              <a:t>Cost ($)</a:t>
            </a:r>
          </a:p>
        </p:txBody>
      </p:sp>
      <p:sp>
        <p:nvSpPr>
          <p:cNvPr id="20493" name="Rectangle 13"/>
          <p:cNvSpPr>
            <a:spLocks noChangeArrowheads="1"/>
          </p:cNvSpPr>
          <p:nvPr/>
        </p:nvSpPr>
        <p:spPr bwMode="auto">
          <a:xfrm>
            <a:off x="3086100" y="2266950"/>
            <a:ext cx="2400300" cy="3562350"/>
          </a:xfrm>
          <a:prstGeom prst="rect">
            <a:avLst/>
          </a:prstGeom>
          <a:noFill/>
          <a:ln w="12700">
            <a:noFill/>
            <a:miter lim="800000"/>
            <a:headEnd/>
            <a:tailEnd/>
          </a:ln>
          <a:effectLst/>
        </p:spPr>
        <p:txBody>
          <a:bodyPr wrap="none" anchor="ctr"/>
          <a:lstStyle/>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endParaRPr lang="en-US" sz="2400" u="sng" dirty="0">
              <a:effectLst>
                <a:outerShdw blurRad="38100" dist="38100" dir="2700000" algn="tl">
                  <a:srgbClr val="000000"/>
                </a:outerShdw>
              </a:effectLst>
              <a:latin typeface="Book Antiqua" pitchFamily="18" charset="0"/>
            </a:endParaRPr>
          </a:p>
          <a:p>
            <a:pPr>
              <a:spcBef>
                <a:spcPct val="20000"/>
              </a:spcBef>
              <a:buClr>
                <a:srgbClr val="66FFFF"/>
              </a:buClr>
              <a:buSzPct val="75000"/>
              <a:buFont typeface="Monotype Sorts" pitchFamily="2" charset="2"/>
              <a:buNone/>
            </a:pPr>
            <a:r>
              <a:rPr lang="en-US" sz="2400" dirty="0">
                <a:solidFill>
                  <a:schemeClr val="tx2"/>
                </a:solidFill>
                <a:effectLst>
                  <a:outerShdw blurRad="38100" dist="38100" dir="2700000" algn="tl">
                    <a:srgbClr val="000000"/>
                  </a:outerShdw>
                </a:effectLst>
                <a:latin typeface="Book Antiqua" pitchFamily="18" charset="0"/>
              </a:rPr>
              <a:t>  </a:t>
            </a: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	 </a:t>
            </a:r>
            <a:r>
              <a:rPr lang="en-US" sz="2400" dirty="0">
                <a:effectLst>
                  <a:outerShdw blurRad="38100" dist="38100" dir="2700000" algn="tl">
                    <a:srgbClr val="000000"/>
                  </a:outerShdw>
                </a:effectLst>
                <a:latin typeface="Book Antiqua" pitchFamily="18" charset="0"/>
              </a:rPr>
              <a:t>.04</a:t>
            </a: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	  </a:t>
            </a:r>
            <a:r>
              <a:rPr lang="en-US" sz="2400" dirty="0">
                <a:effectLst>
                  <a:outerShdw blurRad="38100" dist="38100" dir="2700000" algn="tl">
                    <a:srgbClr val="000000"/>
                  </a:outerShdw>
                </a:effectLst>
                <a:latin typeface="Book Antiqua" pitchFamily="18" charset="0"/>
              </a:rPr>
              <a:t>.26</a:t>
            </a: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	  </a:t>
            </a:r>
            <a:r>
              <a:rPr lang="en-US" sz="2400" dirty="0">
                <a:effectLst>
                  <a:outerShdw blurRad="38100" dist="38100" dir="2700000" algn="tl">
                    <a:srgbClr val="000000"/>
                  </a:outerShdw>
                </a:effectLst>
                <a:latin typeface="Book Antiqua" pitchFamily="18" charset="0"/>
              </a:rPr>
              <a:t>.32</a:t>
            </a: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	 </a:t>
            </a:r>
            <a:r>
              <a:rPr lang="en-US" sz="2400" dirty="0">
                <a:effectLst>
                  <a:outerShdw blurRad="38100" dist="38100" dir="2700000" algn="tl">
                    <a:srgbClr val="000000"/>
                  </a:outerShdw>
                </a:effectLst>
                <a:latin typeface="Book Antiqua" pitchFamily="18" charset="0"/>
              </a:rPr>
              <a:t>.14</a:t>
            </a: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	  </a:t>
            </a:r>
            <a:r>
              <a:rPr lang="en-US" sz="2400" dirty="0">
                <a:effectLst>
                  <a:outerShdw blurRad="38100" dist="38100" dir="2700000" algn="tl">
                    <a:srgbClr val="000000"/>
                  </a:outerShdw>
                </a:effectLst>
                <a:latin typeface="Book Antiqua" pitchFamily="18" charset="0"/>
              </a:rPr>
              <a:t>.14</a:t>
            </a: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	  </a:t>
            </a:r>
            <a:r>
              <a:rPr lang="en-US" sz="2400" u="sng" dirty="0">
                <a:effectLst>
                  <a:outerShdw blurRad="38100" dist="38100" dir="2700000" algn="tl">
                    <a:srgbClr val="000000"/>
                  </a:outerShdw>
                </a:effectLst>
                <a:latin typeface="Book Antiqua" pitchFamily="18" charset="0"/>
              </a:rPr>
              <a:t>.</a:t>
            </a:r>
            <a:r>
              <a:rPr lang="en-US" sz="2400" u="sng" dirty="0" smtClean="0">
                <a:effectLst>
                  <a:outerShdw blurRad="38100" dist="38100" dir="2700000" algn="tl">
                    <a:srgbClr val="000000"/>
                  </a:outerShdw>
                </a:effectLst>
                <a:latin typeface="Book Antiqua" pitchFamily="18" charset="0"/>
              </a:rPr>
              <a:t>10</a:t>
            </a:r>
          </a:p>
          <a:p>
            <a:pPr>
              <a:spcBef>
                <a:spcPct val="20000"/>
              </a:spcBef>
              <a:buClr>
                <a:srgbClr val="66FFFF"/>
              </a:buClr>
              <a:buSzPct val="75000"/>
              <a:buFont typeface="Monotype Sorts" pitchFamily="2" charset="2"/>
              <a:buNone/>
            </a:pPr>
            <a:r>
              <a:rPr lang="en-US" sz="2400" dirty="0" smtClean="0">
                <a:effectLst>
                  <a:outerShdw blurRad="38100" dist="38100" dir="2700000" algn="tl">
                    <a:srgbClr val="000000"/>
                  </a:outerShdw>
                </a:effectLst>
                <a:latin typeface="Book Antiqua" pitchFamily="18" charset="0"/>
              </a:rPr>
              <a:t>Total    1.00          </a:t>
            </a:r>
            <a:endParaRPr lang="en-US" sz="2400" dirty="0">
              <a:effectLst>
                <a:outerShdw blurRad="38100" dist="38100" dir="2700000" algn="tl">
                  <a:srgbClr val="000000"/>
                </a:outerShdw>
              </a:effectLst>
              <a:latin typeface="Book Antiqua" pitchFamily="18" charset="0"/>
            </a:endParaRPr>
          </a:p>
        </p:txBody>
      </p:sp>
      <p:sp>
        <p:nvSpPr>
          <p:cNvPr id="20494" name="Rectangle 14"/>
          <p:cNvSpPr>
            <a:spLocks noChangeArrowheads="1"/>
          </p:cNvSpPr>
          <p:nvPr/>
        </p:nvSpPr>
        <p:spPr bwMode="auto">
          <a:xfrm>
            <a:off x="3505200" y="1924050"/>
            <a:ext cx="1790700" cy="781050"/>
          </a:xfrm>
          <a:prstGeom prst="rect">
            <a:avLst/>
          </a:prstGeom>
          <a:noFill/>
          <a:ln w="12700">
            <a:noFill/>
            <a:miter lim="800000"/>
            <a:headEnd/>
            <a:tailEnd/>
          </a:ln>
          <a:effectLst/>
        </p:spPr>
        <p:txBody>
          <a:bodyPr wrap="none" anchor="ctr"/>
          <a:lstStyle/>
          <a:p>
            <a:pPr>
              <a:lnSpc>
                <a:spcPct val="110000"/>
              </a:lnSpc>
            </a:pPr>
            <a:r>
              <a:rPr lang="en-US" sz="2400" dirty="0">
                <a:effectLst>
                  <a:outerShdw blurRad="38100" dist="38100" dir="2700000" algn="tl">
                    <a:srgbClr val="000000"/>
                  </a:outerShdw>
                </a:effectLst>
                <a:latin typeface="Book Antiqua" pitchFamily="18" charset="0"/>
              </a:rPr>
              <a:t> Relative</a:t>
            </a:r>
          </a:p>
          <a:p>
            <a:pPr>
              <a:lnSpc>
                <a:spcPct val="110000"/>
              </a:lnSpc>
            </a:pPr>
            <a:r>
              <a:rPr lang="en-US" sz="2400" u="sng" dirty="0">
                <a:effectLst>
                  <a:outerShdw blurRad="38100" dist="38100" dir="2700000" algn="tl">
                    <a:srgbClr val="000000"/>
                  </a:outerShdw>
                </a:effectLst>
                <a:latin typeface="Book Antiqua" pitchFamily="18" charset="0"/>
              </a:rPr>
              <a:t>Frequency</a:t>
            </a:r>
          </a:p>
        </p:txBody>
      </p:sp>
      <p:sp>
        <p:nvSpPr>
          <p:cNvPr id="20495" name="Rectangle 15"/>
          <p:cNvSpPr>
            <a:spLocks noChangeArrowheads="1"/>
          </p:cNvSpPr>
          <p:nvPr/>
        </p:nvSpPr>
        <p:spPr bwMode="auto">
          <a:xfrm>
            <a:off x="5086350" y="2495550"/>
            <a:ext cx="2400300" cy="3562350"/>
          </a:xfrm>
          <a:prstGeom prst="rect">
            <a:avLst/>
          </a:prstGeom>
          <a:noFill/>
          <a:ln w="12700">
            <a:noFill/>
            <a:miter lim="800000"/>
            <a:headEnd/>
            <a:tailEnd/>
          </a:ln>
          <a:effectLst/>
        </p:spPr>
        <p:txBody>
          <a:bodyPr wrap="none" anchor="ctr"/>
          <a:lstStyle/>
          <a:p>
            <a:pPr>
              <a:spcBef>
                <a:spcPct val="20000"/>
              </a:spcBef>
              <a:buClr>
                <a:srgbClr val="66FFFF"/>
              </a:buClr>
              <a:buSzPct val="75000"/>
              <a:buFont typeface="Monotype Sorts" pitchFamily="2" charset="2"/>
              <a:buNone/>
            </a:pPr>
            <a:r>
              <a:rPr lang="en-US" sz="2400" dirty="0">
                <a:solidFill>
                  <a:schemeClr val="tx2"/>
                </a:solidFill>
                <a:effectLst>
                  <a:outerShdw blurRad="38100" dist="38100" dir="2700000" algn="tl">
                    <a:srgbClr val="000000"/>
                  </a:outerShdw>
                </a:effectLst>
                <a:latin typeface="Book Antiqua" pitchFamily="18" charset="0"/>
              </a:rPr>
              <a:t>  </a:t>
            </a:r>
            <a:r>
              <a:rPr lang="en-US" sz="2400" dirty="0" smtClean="0">
                <a:solidFill>
                  <a:schemeClr val="tx2"/>
                </a:solidFill>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4</a:t>
            </a:r>
            <a:endParaRPr lang="en-US" sz="2400" dirty="0">
              <a:effectLst>
                <a:outerShdw blurRad="38100" dist="38100" dir="2700000" algn="tl">
                  <a:srgbClr val="000000"/>
                </a:outerShdw>
              </a:effectLst>
              <a:latin typeface="Book Antiqua" pitchFamily="18" charset="0"/>
            </a:endParaRP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	26</a:t>
            </a:r>
            <a:endParaRPr lang="en-US" sz="2400" dirty="0">
              <a:effectLst>
                <a:outerShdw blurRad="38100" dist="38100" dir="2700000" algn="tl">
                  <a:srgbClr val="000000"/>
                </a:outerShdw>
              </a:effectLst>
              <a:latin typeface="Book Antiqua" pitchFamily="18" charset="0"/>
            </a:endParaRPr>
          </a:p>
          <a:p>
            <a:pPr>
              <a:spcBef>
                <a:spcPct val="20000"/>
              </a:spcBef>
              <a:buClr>
                <a:srgbClr val="66FFFF"/>
              </a:buClr>
              <a:buSzPct val="75000"/>
              <a:buFont typeface="Monotype Sorts" pitchFamily="2" charset="2"/>
              <a:buNone/>
            </a:pPr>
            <a:r>
              <a:rPr lang="en-US" sz="2400" dirty="0" smtClean="0">
                <a:effectLst>
                  <a:outerShdw blurRad="38100" dist="38100" dir="2700000" algn="tl">
                    <a:srgbClr val="000000"/>
                  </a:outerShdw>
                </a:effectLst>
                <a:latin typeface="Book Antiqua" pitchFamily="18" charset="0"/>
              </a:rPr>
              <a:t> 	32</a:t>
            </a:r>
            <a:endParaRPr lang="en-US" sz="2400" dirty="0">
              <a:effectLst>
                <a:outerShdw blurRad="38100" dist="38100" dir="2700000" algn="tl">
                  <a:srgbClr val="000000"/>
                </a:outerShdw>
              </a:effectLst>
              <a:latin typeface="Book Antiqua" pitchFamily="18" charset="0"/>
            </a:endParaRP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	14</a:t>
            </a:r>
            <a:endParaRPr lang="en-US" sz="2400" dirty="0">
              <a:effectLst>
                <a:outerShdw blurRad="38100" dist="38100" dir="2700000" algn="tl">
                  <a:srgbClr val="000000"/>
                </a:outerShdw>
              </a:effectLst>
              <a:latin typeface="Book Antiqua" pitchFamily="18" charset="0"/>
            </a:endParaRPr>
          </a:p>
          <a:p>
            <a:pPr>
              <a:spcBef>
                <a:spcPct val="20000"/>
              </a:spcBef>
              <a:buClr>
                <a:srgbClr val="66FFFF"/>
              </a:buClr>
              <a:buSzPct val="75000"/>
              <a:buFont typeface="Monotype Sorts" pitchFamily="2" charset="2"/>
              <a:buNone/>
            </a:pPr>
            <a:r>
              <a:rPr lang="en-US" sz="2400" dirty="0" smtClean="0">
                <a:effectLst>
                  <a:outerShdw blurRad="38100" dist="38100" dir="2700000" algn="tl">
                    <a:srgbClr val="000000"/>
                  </a:outerShdw>
                </a:effectLst>
                <a:latin typeface="Book Antiqua" pitchFamily="18" charset="0"/>
              </a:rPr>
              <a:t>	14</a:t>
            </a:r>
            <a:endParaRPr lang="en-US" sz="2400" dirty="0">
              <a:effectLst>
                <a:outerShdw blurRad="38100" dist="38100" dir="2700000" algn="tl">
                  <a:srgbClr val="000000"/>
                </a:outerShdw>
              </a:effectLst>
              <a:latin typeface="Book Antiqua" pitchFamily="18" charset="0"/>
            </a:endParaRPr>
          </a:p>
          <a:p>
            <a:pPr>
              <a:spcBef>
                <a:spcPct val="20000"/>
              </a:spcBef>
              <a:buClr>
                <a:srgbClr val="66FFFF"/>
              </a:buClr>
              <a:buSzPct val="75000"/>
              <a:buFont typeface="Monotype Sorts" pitchFamily="2" charset="2"/>
              <a:buNone/>
            </a:pPr>
            <a:r>
              <a:rPr lang="en-US" sz="2400" dirty="0" smtClean="0">
                <a:effectLst>
                  <a:outerShdw blurRad="38100" dist="38100" dir="2700000" algn="tl">
                    <a:srgbClr val="000000"/>
                  </a:outerShdw>
                </a:effectLst>
                <a:latin typeface="Book Antiqua" pitchFamily="18" charset="0"/>
              </a:rPr>
              <a:t>	</a:t>
            </a:r>
            <a:r>
              <a:rPr lang="en-US" sz="2400" u="sng" dirty="0" smtClean="0">
                <a:effectLst>
                  <a:outerShdw blurRad="38100" dist="38100" dir="2700000" algn="tl">
                    <a:srgbClr val="000000"/>
                  </a:outerShdw>
                </a:effectLst>
                <a:latin typeface="Book Antiqua" pitchFamily="18" charset="0"/>
              </a:rPr>
              <a:t>10    </a:t>
            </a:r>
            <a:endParaRPr lang="en-US" sz="2400" u="sng" dirty="0">
              <a:effectLst>
                <a:outerShdw blurRad="38100" dist="38100" dir="2700000" algn="tl">
                  <a:srgbClr val="000000"/>
                </a:outerShdw>
              </a:effectLst>
              <a:latin typeface="Book Antiqua" pitchFamily="18" charset="0"/>
            </a:endParaRPr>
          </a:p>
          <a:p>
            <a:pPr>
              <a:spcBef>
                <a:spcPct val="20000"/>
              </a:spcBef>
              <a:buClr>
                <a:srgbClr val="66FFFF"/>
              </a:buClr>
              <a:buSzPct val="75000"/>
              <a:buFont typeface="Monotype Sorts" pitchFamily="2" charset="2"/>
              <a:buNone/>
            </a:pPr>
            <a:r>
              <a:rPr lang="en-US" sz="2400" dirty="0">
                <a:effectLst>
                  <a:outerShdw blurRad="38100" dist="38100" dir="2700000" algn="tl">
                    <a:srgbClr val="000000"/>
                  </a:outerShdw>
                </a:effectLst>
                <a:latin typeface="Book Antiqua" pitchFamily="18" charset="0"/>
              </a:rPr>
              <a:t>     </a:t>
            </a:r>
            <a:r>
              <a:rPr lang="en-US" sz="2400" dirty="0" smtClean="0">
                <a:effectLst>
                  <a:outerShdw blurRad="38100" dist="38100" dir="2700000" algn="tl">
                    <a:srgbClr val="000000"/>
                  </a:outerShdw>
                </a:effectLst>
                <a:latin typeface="Book Antiqua" pitchFamily="18" charset="0"/>
              </a:rPr>
              <a:t>      </a:t>
            </a:r>
            <a:r>
              <a:rPr lang="en-US" sz="2400" dirty="0">
                <a:effectLst>
                  <a:outerShdw blurRad="38100" dist="38100" dir="2700000" algn="tl">
                    <a:srgbClr val="000000"/>
                  </a:outerShdw>
                </a:effectLst>
                <a:latin typeface="Book Antiqua" pitchFamily="18" charset="0"/>
              </a:rPr>
              <a:t>100       </a:t>
            </a:r>
          </a:p>
        </p:txBody>
      </p:sp>
      <p:sp>
        <p:nvSpPr>
          <p:cNvPr id="20496" name="Rectangle 16"/>
          <p:cNvSpPr>
            <a:spLocks noChangeArrowheads="1"/>
          </p:cNvSpPr>
          <p:nvPr/>
        </p:nvSpPr>
        <p:spPr bwMode="auto">
          <a:xfrm>
            <a:off x="5353050" y="1924050"/>
            <a:ext cx="1790700" cy="781050"/>
          </a:xfrm>
          <a:prstGeom prst="rect">
            <a:avLst/>
          </a:prstGeom>
          <a:noFill/>
          <a:ln w="12700">
            <a:noFill/>
            <a:miter lim="800000"/>
            <a:headEnd/>
            <a:tailEnd/>
          </a:ln>
          <a:effectLst/>
        </p:spPr>
        <p:txBody>
          <a:bodyPr wrap="none" anchor="ctr"/>
          <a:lstStyle/>
          <a:p>
            <a:pPr>
              <a:lnSpc>
                <a:spcPct val="110000"/>
              </a:lnSpc>
            </a:pPr>
            <a:r>
              <a:rPr lang="en-US" sz="2400" dirty="0">
                <a:effectLst>
                  <a:outerShdw blurRad="38100" dist="38100" dir="2700000" algn="tl">
                    <a:srgbClr val="000000"/>
                  </a:outerShdw>
                </a:effectLst>
                <a:latin typeface="Book Antiqua" pitchFamily="18" charset="0"/>
              </a:rPr>
              <a:t>Percent</a:t>
            </a:r>
          </a:p>
          <a:p>
            <a:pPr>
              <a:lnSpc>
                <a:spcPct val="110000"/>
              </a:lnSpc>
            </a:pPr>
            <a:r>
              <a:rPr lang="en-US" sz="2400" u="sng" dirty="0">
                <a:effectLst>
                  <a:outerShdw blurRad="38100" dist="38100" dir="2700000" algn="tl">
                    <a:srgbClr val="000000"/>
                  </a:outerShdw>
                </a:effectLst>
                <a:latin typeface="Book Antiqua" pitchFamily="18" charset="0"/>
              </a:rPr>
              <a:t> Frequency</a:t>
            </a:r>
          </a:p>
        </p:txBody>
      </p:sp>
      <p:sp>
        <p:nvSpPr>
          <p:cNvPr id="20497" name="AutoShape 17"/>
          <p:cNvSpPr>
            <a:spLocks noChangeArrowheads="1"/>
          </p:cNvSpPr>
          <p:nvPr/>
        </p:nvSpPr>
        <p:spPr bwMode="auto">
          <a:xfrm>
            <a:off x="4800600" y="3200400"/>
            <a:ext cx="1047750" cy="533400"/>
          </a:xfrm>
          <a:prstGeom prst="wedgeRoundRectCallout">
            <a:avLst>
              <a:gd name="adj1" fmla="val -68032"/>
              <a:gd name="adj2" fmla="val -97917"/>
              <a:gd name="adj3" fmla="val 16667"/>
            </a:avLst>
          </a:prstGeom>
          <a:gradFill rotWithShape="0">
            <a:gsLst>
              <a:gs pos="0">
                <a:schemeClr val="hlink">
                  <a:gamma/>
                  <a:shade val="46275"/>
                  <a:invGamma/>
                </a:schemeClr>
              </a:gs>
              <a:gs pos="50000">
                <a:schemeClr val="hlink"/>
              </a:gs>
              <a:gs pos="100000">
                <a:schemeClr val="hlink">
                  <a:gamma/>
                  <a:shade val="46275"/>
                  <a:invGamma/>
                </a:schemeClr>
              </a:gs>
            </a:gsLst>
            <a:lin ang="5400000" scaled="1"/>
          </a:gradFill>
          <a:ln w="12700">
            <a:solidFill>
              <a:schemeClr val="tx1"/>
            </a:solidFill>
            <a:miter lim="800000"/>
            <a:headEnd/>
            <a:tailEnd/>
          </a:ln>
          <a:effectLst/>
        </p:spPr>
        <p:txBody>
          <a:bodyPr/>
          <a:lstStyle/>
          <a:p>
            <a:r>
              <a:rPr lang="en-US" sz="2400" dirty="0">
                <a:effectLst>
                  <a:outerShdw blurRad="38100" dist="38100" dir="2700000" algn="tl">
                    <a:srgbClr val="000000"/>
                  </a:outerShdw>
                </a:effectLst>
                <a:latin typeface="Book Antiqua" pitchFamily="18" charset="0"/>
              </a:rPr>
              <a:t>2/50</a:t>
            </a:r>
          </a:p>
        </p:txBody>
      </p:sp>
      <p:sp>
        <p:nvSpPr>
          <p:cNvPr id="20498" name="AutoShape 18"/>
          <p:cNvSpPr>
            <a:spLocks noChangeArrowheads="1"/>
          </p:cNvSpPr>
          <p:nvPr/>
        </p:nvSpPr>
        <p:spPr bwMode="auto">
          <a:xfrm>
            <a:off x="6629400" y="3276600"/>
            <a:ext cx="1371600" cy="533400"/>
          </a:xfrm>
          <a:prstGeom prst="wedgeRoundRectCallout">
            <a:avLst>
              <a:gd name="adj1" fmla="val -63773"/>
              <a:gd name="adj2" fmla="val -97917"/>
              <a:gd name="adj3" fmla="val 16667"/>
            </a:avLst>
          </a:prstGeom>
          <a:gradFill rotWithShape="0">
            <a:gsLst>
              <a:gs pos="0">
                <a:schemeClr val="hlink">
                  <a:gamma/>
                  <a:shade val="46275"/>
                  <a:invGamma/>
                </a:schemeClr>
              </a:gs>
              <a:gs pos="50000">
                <a:schemeClr val="hlink"/>
              </a:gs>
              <a:gs pos="100000">
                <a:schemeClr val="hlink">
                  <a:gamma/>
                  <a:shade val="46275"/>
                  <a:invGamma/>
                </a:schemeClr>
              </a:gs>
            </a:gsLst>
            <a:lin ang="5400000" scaled="1"/>
          </a:gradFill>
          <a:ln w="12700">
            <a:solidFill>
              <a:schemeClr val="tx1"/>
            </a:solidFill>
            <a:miter lim="800000"/>
            <a:headEnd/>
            <a:tailEnd/>
          </a:ln>
          <a:effectLst/>
        </p:spPr>
        <p:txBody>
          <a:bodyPr/>
          <a:lstStyle/>
          <a:p>
            <a:r>
              <a:rPr lang="en-US" sz="2400" dirty="0">
                <a:effectLst>
                  <a:outerShdw blurRad="38100" dist="38100" dir="2700000" algn="tl">
                    <a:srgbClr val="000000"/>
                  </a:outerShdw>
                </a:effectLst>
                <a:latin typeface="Book Antiqua" pitchFamily="18" charset="0"/>
              </a:rPr>
              <a:t>.04(100)</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dissolve">
                                      <p:cBhvr>
                                        <p:cTn id="7" dur="500"/>
                                        <p:tgtEl>
                                          <p:spTgt spid="20484"/>
                                        </p:tgtEl>
                                      </p:cBhvr>
                                    </p:animEffect>
                                  </p:childTnLst>
                                </p:cTn>
                              </p:par>
                            </p:childTnLst>
                          </p:cTn>
                        </p:par>
                        <p:par>
                          <p:cTn id="8" fill="hold">
                            <p:stCondLst>
                              <p:cond delay="500"/>
                            </p:stCondLst>
                            <p:childTnLst>
                              <p:par>
                                <p:cTn id="9" presetID="12" presetClass="entr" presetSubtype="1" fill="hold" grpId="0" nodeType="afterEffect">
                                  <p:stCondLst>
                                    <p:cond delay="1000"/>
                                  </p:stCondLst>
                                  <p:childTnLst>
                                    <p:set>
                                      <p:cBhvr>
                                        <p:cTn id="10" dur="1" fill="hold">
                                          <p:stCondLst>
                                            <p:cond delay="0"/>
                                          </p:stCondLst>
                                        </p:cTn>
                                        <p:tgtEl>
                                          <p:spTgt spid="20492"/>
                                        </p:tgtEl>
                                        <p:attrNameLst>
                                          <p:attrName>style.visibility</p:attrName>
                                        </p:attrNameLst>
                                      </p:cBhvr>
                                      <p:to>
                                        <p:strVal val="visible"/>
                                      </p:to>
                                    </p:set>
                                    <p:animEffect transition="in" filter="slide(fromTop)">
                                      <p:cBhvr>
                                        <p:cTn id="11" dur="500"/>
                                        <p:tgtEl>
                                          <p:spTgt spid="20492"/>
                                        </p:tgtEl>
                                      </p:cBhvr>
                                    </p:animEffect>
                                  </p:childTnLst>
                                </p:cTn>
                              </p:par>
                            </p:childTnLst>
                          </p:cTn>
                        </p:par>
                        <p:par>
                          <p:cTn id="12" fill="hold">
                            <p:stCondLst>
                              <p:cond delay="2000"/>
                            </p:stCondLst>
                            <p:childTnLst>
                              <p:par>
                                <p:cTn id="13" presetID="12" presetClass="entr" presetSubtype="1" fill="hold" grpId="0" nodeType="afterEffect">
                                  <p:stCondLst>
                                    <p:cond delay="1000"/>
                                  </p:stCondLst>
                                  <p:childTnLst>
                                    <p:set>
                                      <p:cBhvr>
                                        <p:cTn id="14" dur="1" fill="hold">
                                          <p:stCondLst>
                                            <p:cond delay="0"/>
                                          </p:stCondLst>
                                        </p:cTn>
                                        <p:tgtEl>
                                          <p:spTgt spid="20491"/>
                                        </p:tgtEl>
                                        <p:attrNameLst>
                                          <p:attrName>style.visibility</p:attrName>
                                        </p:attrNameLst>
                                      </p:cBhvr>
                                      <p:to>
                                        <p:strVal val="visible"/>
                                      </p:to>
                                    </p:set>
                                    <p:animEffect transition="in" filter="slide(fromTop)">
                                      <p:cBhvr>
                                        <p:cTn id="15" dur="500"/>
                                        <p:tgtEl>
                                          <p:spTgt spid="20491"/>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1" fill="hold" grpId="0" nodeType="clickEffect">
                                  <p:stCondLst>
                                    <p:cond delay="0"/>
                                  </p:stCondLst>
                                  <p:childTnLst>
                                    <p:set>
                                      <p:cBhvr>
                                        <p:cTn id="19" dur="1" fill="hold">
                                          <p:stCondLst>
                                            <p:cond delay="0"/>
                                          </p:stCondLst>
                                        </p:cTn>
                                        <p:tgtEl>
                                          <p:spTgt spid="20494"/>
                                        </p:tgtEl>
                                        <p:attrNameLst>
                                          <p:attrName>style.visibility</p:attrName>
                                        </p:attrNameLst>
                                      </p:cBhvr>
                                      <p:to>
                                        <p:strVal val="visible"/>
                                      </p:to>
                                    </p:set>
                                    <p:animEffect transition="in" filter="slide(fromTop)">
                                      <p:cBhvr>
                                        <p:cTn id="20" dur="500"/>
                                        <p:tgtEl>
                                          <p:spTgt spid="20494"/>
                                        </p:tgtEl>
                                      </p:cBhvr>
                                    </p:animEffect>
                                  </p:childTnLst>
                                </p:cTn>
                              </p:par>
                            </p:childTnLst>
                          </p:cTn>
                        </p:par>
                        <p:par>
                          <p:cTn id="21" fill="hold">
                            <p:stCondLst>
                              <p:cond delay="500"/>
                            </p:stCondLst>
                            <p:childTnLst>
                              <p:par>
                                <p:cTn id="22" presetID="12" presetClass="entr" presetSubtype="1" fill="hold" grpId="0" nodeType="afterEffect">
                                  <p:stCondLst>
                                    <p:cond delay="1000"/>
                                  </p:stCondLst>
                                  <p:iterate type="wd">
                                    <p:tmPct val="100000"/>
                                  </p:iterate>
                                  <p:childTnLst>
                                    <p:set>
                                      <p:cBhvr>
                                        <p:cTn id="23" dur="1" fill="hold">
                                          <p:stCondLst>
                                            <p:cond delay="0"/>
                                          </p:stCondLst>
                                        </p:cTn>
                                        <p:tgtEl>
                                          <p:spTgt spid="20493"/>
                                        </p:tgtEl>
                                        <p:attrNameLst>
                                          <p:attrName>style.visibility</p:attrName>
                                        </p:attrNameLst>
                                      </p:cBhvr>
                                      <p:to>
                                        <p:strVal val="visible"/>
                                      </p:to>
                                    </p:set>
                                    <p:animEffect transition="in" filter="slide(fromTop)">
                                      <p:cBhvr>
                                        <p:cTn id="24" dur="300"/>
                                        <p:tgtEl>
                                          <p:spTgt spid="20493"/>
                                        </p:tgtEl>
                                      </p:cBhvr>
                                    </p:animEffect>
                                  </p:childTnLst>
                                </p:cTn>
                              </p:par>
                            </p:childTnLst>
                          </p:cTn>
                        </p:par>
                        <p:par>
                          <p:cTn id="25" fill="hold">
                            <p:stCondLst>
                              <p:cond delay="9600"/>
                            </p:stCondLst>
                            <p:childTnLst>
                              <p:par>
                                <p:cTn id="26" presetID="9" presetClass="entr" presetSubtype="0" fill="hold" grpId="0" nodeType="afterEffect">
                                  <p:stCondLst>
                                    <p:cond delay="1000"/>
                                  </p:stCondLst>
                                  <p:childTnLst>
                                    <p:set>
                                      <p:cBhvr>
                                        <p:cTn id="27" dur="1" fill="hold">
                                          <p:stCondLst>
                                            <p:cond delay="0"/>
                                          </p:stCondLst>
                                        </p:cTn>
                                        <p:tgtEl>
                                          <p:spTgt spid="20497"/>
                                        </p:tgtEl>
                                        <p:attrNameLst>
                                          <p:attrName>style.visibility</p:attrName>
                                        </p:attrNameLst>
                                      </p:cBhvr>
                                      <p:to>
                                        <p:strVal val="visible"/>
                                      </p:to>
                                    </p:set>
                                    <p:animEffect transition="in" filter="dissolve">
                                      <p:cBhvr>
                                        <p:cTn id="28" dur="500"/>
                                        <p:tgtEl>
                                          <p:spTgt spid="20497"/>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grpId="0" nodeType="clickEffect">
                                  <p:stCondLst>
                                    <p:cond delay="0"/>
                                  </p:stCondLst>
                                  <p:childTnLst>
                                    <p:set>
                                      <p:cBhvr>
                                        <p:cTn id="32" dur="1" fill="hold">
                                          <p:stCondLst>
                                            <p:cond delay="0"/>
                                          </p:stCondLst>
                                        </p:cTn>
                                        <p:tgtEl>
                                          <p:spTgt spid="20496"/>
                                        </p:tgtEl>
                                        <p:attrNameLst>
                                          <p:attrName>style.visibility</p:attrName>
                                        </p:attrNameLst>
                                      </p:cBhvr>
                                      <p:to>
                                        <p:strVal val="visible"/>
                                      </p:to>
                                    </p:set>
                                    <p:animEffect transition="in" filter="slide(fromTop)">
                                      <p:cBhvr>
                                        <p:cTn id="33" dur="500"/>
                                        <p:tgtEl>
                                          <p:spTgt spid="20496"/>
                                        </p:tgtEl>
                                      </p:cBhvr>
                                    </p:animEffect>
                                  </p:childTnLst>
                                </p:cTn>
                              </p:par>
                            </p:childTnLst>
                          </p:cTn>
                        </p:par>
                        <p:par>
                          <p:cTn id="34" fill="hold">
                            <p:stCondLst>
                              <p:cond delay="500"/>
                            </p:stCondLst>
                            <p:childTnLst>
                              <p:par>
                                <p:cTn id="35" presetID="12" presetClass="entr" presetSubtype="1" fill="hold" grpId="0" nodeType="afterEffect">
                                  <p:stCondLst>
                                    <p:cond delay="1000"/>
                                  </p:stCondLst>
                                  <p:iterate type="wd">
                                    <p:tmPct val="100000"/>
                                  </p:iterate>
                                  <p:childTnLst>
                                    <p:set>
                                      <p:cBhvr>
                                        <p:cTn id="36" dur="1" fill="hold">
                                          <p:stCondLst>
                                            <p:cond delay="0"/>
                                          </p:stCondLst>
                                        </p:cTn>
                                        <p:tgtEl>
                                          <p:spTgt spid="20495"/>
                                        </p:tgtEl>
                                        <p:attrNameLst>
                                          <p:attrName>style.visibility</p:attrName>
                                        </p:attrNameLst>
                                      </p:cBhvr>
                                      <p:to>
                                        <p:strVal val="visible"/>
                                      </p:to>
                                    </p:set>
                                    <p:animEffect transition="in" filter="slide(fromTop)">
                                      <p:cBhvr>
                                        <p:cTn id="37" dur="300"/>
                                        <p:tgtEl>
                                          <p:spTgt spid="20495"/>
                                        </p:tgtEl>
                                      </p:cBhvr>
                                    </p:animEffect>
                                  </p:childTnLst>
                                </p:cTn>
                              </p:par>
                            </p:childTnLst>
                          </p:cTn>
                        </p:par>
                        <p:par>
                          <p:cTn id="38" fill="hold">
                            <p:stCondLst>
                              <p:cond delay="5400"/>
                            </p:stCondLst>
                            <p:childTnLst>
                              <p:par>
                                <p:cTn id="39" presetID="9" presetClass="entr" presetSubtype="0" fill="hold" grpId="0" nodeType="afterEffect">
                                  <p:stCondLst>
                                    <p:cond delay="1000"/>
                                  </p:stCondLst>
                                  <p:childTnLst>
                                    <p:set>
                                      <p:cBhvr>
                                        <p:cTn id="40" dur="1" fill="hold">
                                          <p:stCondLst>
                                            <p:cond delay="0"/>
                                          </p:stCondLst>
                                        </p:cTn>
                                        <p:tgtEl>
                                          <p:spTgt spid="20498"/>
                                        </p:tgtEl>
                                        <p:attrNameLst>
                                          <p:attrName>style.visibility</p:attrName>
                                        </p:attrNameLst>
                                      </p:cBhvr>
                                      <p:to>
                                        <p:strVal val="visible"/>
                                      </p:to>
                                    </p:set>
                                    <p:animEffect transition="in" filter="dissolve">
                                      <p:cBhvr>
                                        <p:cTn id="41" dur="500"/>
                                        <p:tgtEl>
                                          <p:spTgt spid="204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animBg="1"/>
      <p:bldP spid="20491" grpId="0" autoUpdateAnimBg="0"/>
      <p:bldP spid="20492" grpId="0" autoUpdateAnimBg="0"/>
      <p:bldP spid="20493" grpId="0" autoUpdateAnimBg="0"/>
      <p:bldP spid="20494" grpId="0" autoUpdateAnimBg="0"/>
      <p:bldP spid="20495" grpId="0" autoUpdateAnimBg="0"/>
      <p:bldP spid="20496" grpId="0" autoUpdateAnimBg="0"/>
      <p:bldP spid="20497" grpId="0" animBg="1" autoUpdateAnimBg="0"/>
      <p:bldP spid="20498"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772793"/>
          </a:xfrm>
        </p:spPr>
        <p:txBody>
          <a:bodyPr/>
          <a:lstStyle/>
          <a:p>
            <a:r>
              <a:rPr lang="en-US" sz="4000" dirty="0">
                <a:solidFill>
                  <a:schemeClr val="tx2"/>
                </a:solidFill>
                <a:effectLst>
                  <a:outerShdw blurRad="38100" dist="38100" dir="2700000" algn="tl">
                    <a:srgbClr val="000000"/>
                  </a:outerShdw>
                </a:effectLst>
              </a:rPr>
              <a:t>Relative Frequency and</a:t>
            </a:r>
            <a:br>
              <a:rPr lang="en-US" sz="4000" dirty="0">
                <a:solidFill>
                  <a:schemeClr val="tx2"/>
                </a:solidFill>
                <a:effectLst>
                  <a:outerShdw blurRad="38100" dist="38100" dir="2700000" algn="tl">
                    <a:srgbClr val="000000"/>
                  </a:outerShdw>
                </a:effectLst>
              </a:rPr>
            </a:br>
            <a:r>
              <a:rPr lang="en-US" sz="4000" dirty="0">
                <a:solidFill>
                  <a:schemeClr val="tx2"/>
                </a:solidFill>
                <a:effectLst>
                  <a:outerShdw blurRad="38100" dist="38100" dir="2700000" algn="tl">
                    <a:srgbClr val="000000"/>
                  </a:outerShdw>
                </a:effectLst>
              </a:rPr>
              <a:t>Percent Frequency Distributions</a:t>
            </a:r>
            <a:r>
              <a:rPr lang="en-US" dirty="0">
                <a:solidFill>
                  <a:srgbClr val="66FFFF"/>
                </a:solidFill>
                <a:effectLst>
                  <a:outerShdw blurRad="38100" dist="38100" dir="2700000" algn="tl">
                    <a:srgbClr val="000000"/>
                  </a:outerShdw>
                </a:effectLst>
              </a:rPr>
              <a:t/>
            </a:r>
            <a:br>
              <a:rPr lang="en-US" dirty="0">
                <a:solidFill>
                  <a:srgbClr val="66FFFF"/>
                </a:solidFill>
                <a:effectLst>
                  <a:outerShdw blurRad="38100" dist="38100" dir="2700000" algn="tl">
                    <a:srgbClr val="000000"/>
                  </a:outerShdw>
                </a:effectLst>
              </a:rPr>
            </a:br>
            <a:endParaRPr lang="en-US" dirty="0"/>
          </a:p>
        </p:txBody>
      </p:sp>
      <p:sp>
        <p:nvSpPr>
          <p:cNvPr id="3" name="Text Placeholder 2"/>
          <p:cNvSpPr>
            <a:spLocks noGrp="1"/>
          </p:cNvSpPr>
          <p:nvPr>
            <p:ph type="body" sz="quarter" idx="10"/>
          </p:nvPr>
        </p:nvSpPr>
        <p:spPr>
          <a:xfrm>
            <a:off x="381000" y="1676400"/>
            <a:ext cx="8382000" cy="4592026"/>
          </a:xfrm>
        </p:spPr>
        <p:txBody>
          <a:bodyPr/>
          <a:lstStyle/>
          <a:p>
            <a:r>
              <a:rPr lang="en-US" dirty="0" smtClean="0"/>
              <a:t>For the RPM  Motors Data, we can make the following observations.</a:t>
            </a:r>
          </a:p>
          <a:p>
            <a:pPr lvl="1"/>
            <a:r>
              <a:rPr lang="en-US" dirty="0" smtClean="0"/>
              <a:t>Only 4% of the parts costs are in the $50-60 class.</a:t>
            </a:r>
          </a:p>
          <a:p>
            <a:pPr lvl="1"/>
            <a:r>
              <a:rPr lang="en-US" dirty="0" smtClean="0"/>
              <a:t>30% of the parts costs are under $70.</a:t>
            </a:r>
          </a:p>
          <a:p>
            <a:pPr lvl="1"/>
            <a:r>
              <a:rPr lang="en-US" dirty="0" smtClean="0"/>
              <a:t>The greatest percentage (32% or almost one-third) of the parts costs are in the $70-80 class.</a:t>
            </a:r>
          </a:p>
          <a:p>
            <a:pPr lvl="1"/>
            <a:r>
              <a:rPr lang="en-US" dirty="0" smtClean="0"/>
              <a:t>10% of the parts costs are $100 or more.</a:t>
            </a:r>
          </a:p>
          <a:p>
            <a:pPr lvl="1"/>
            <a:endParaRPr lang="en-US" dirty="0" smtClean="0"/>
          </a:p>
          <a:p>
            <a:pPr lvl="1"/>
            <a:endParaRPr lang="en-US" dirty="0" smtClean="0"/>
          </a:p>
          <a:p>
            <a:pPr lvl="1"/>
            <a:endParaRPr lang="en-US" dirty="0"/>
          </a:p>
        </p:txBody>
      </p:sp>
      <p:pic>
        <p:nvPicPr>
          <p:cNvPr id="4" name="Picture 9" descr="BD07060_"/>
          <p:cNvPicPr>
            <a:picLocks noChangeAspect="1" noChangeArrowheads="1"/>
          </p:cNvPicPr>
          <p:nvPr/>
        </p:nvPicPr>
        <p:blipFill>
          <a:blip r:embed="rId2" cstate="print"/>
          <a:srcRect/>
          <a:stretch>
            <a:fillRect/>
          </a:stretch>
        </p:blipFill>
        <p:spPr bwMode="auto">
          <a:xfrm>
            <a:off x="7265988" y="244475"/>
            <a:ext cx="1268412" cy="1026131"/>
          </a:xfrm>
          <a:prstGeom prst="rect">
            <a:avLst/>
          </a:prstGeom>
          <a:noFill/>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dirty="0"/>
              <a:t>Dot Plot</a:t>
            </a:r>
          </a:p>
        </p:txBody>
      </p:sp>
      <p:sp>
        <p:nvSpPr>
          <p:cNvPr id="133123" name="Rectangle 3"/>
          <p:cNvSpPr>
            <a:spLocks noGrp="1" noChangeArrowheads="1"/>
          </p:cNvSpPr>
          <p:nvPr>
            <p:ph type="body" idx="1"/>
          </p:nvPr>
        </p:nvSpPr>
        <p:spPr>
          <a:xfrm>
            <a:off x="381000" y="1412875"/>
            <a:ext cx="8382000" cy="2954655"/>
          </a:xfrm>
        </p:spPr>
        <p:txBody>
          <a:bodyPr/>
          <a:lstStyle/>
          <a:p>
            <a:r>
              <a:rPr lang="en-US" dirty="0"/>
              <a:t>One of the simplest graphical summaries of data is a </a:t>
            </a:r>
            <a:r>
              <a:rPr lang="en-US" u="sng" dirty="0">
                <a:solidFill>
                  <a:srgbClr val="FF0000"/>
                </a:solidFill>
              </a:rPr>
              <a:t>dot plot</a:t>
            </a:r>
            <a:r>
              <a:rPr lang="en-US" dirty="0"/>
              <a:t>.</a:t>
            </a:r>
          </a:p>
          <a:p>
            <a:r>
              <a:rPr lang="en-US" dirty="0"/>
              <a:t>A horizontal axis shows the range of data values.</a:t>
            </a:r>
          </a:p>
          <a:p>
            <a:r>
              <a:rPr lang="en-US" dirty="0"/>
              <a:t>Then each data value is represented by a dot placed above the axis.</a:t>
            </a:r>
          </a:p>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dirty="0"/>
              <a:t>Example:  </a:t>
            </a:r>
            <a:r>
              <a:rPr lang="en-US" dirty="0" smtClean="0"/>
              <a:t>RPM </a:t>
            </a:r>
            <a:r>
              <a:rPr lang="en-US" dirty="0"/>
              <a:t>Auto Repair</a:t>
            </a:r>
          </a:p>
        </p:txBody>
      </p:sp>
      <p:sp>
        <p:nvSpPr>
          <p:cNvPr id="134147" name="Rectangle 3"/>
          <p:cNvSpPr>
            <a:spLocks noGrp="1" noChangeArrowheads="1"/>
          </p:cNvSpPr>
          <p:nvPr>
            <p:ph type="body" idx="1"/>
          </p:nvPr>
        </p:nvSpPr>
        <p:spPr>
          <a:xfrm>
            <a:off x="381000" y="1412875"/>
            <a:ext cx="8382000" cy="443198"/>
          </a:xfrm>
        </p:spPr>
        <p:txBody>
          <a:bodyPr/>
          <a:lstStyle/>
          <a:p>
            <a:r>
              <a:rPr lang="en-US" dirty="0"/>
              <a:t>Dot Plot</a:t>
            </a:r>
          </a:p>
        </p:txBody>
      </p:sp>
      <p:grpSp>
        <p:nvGrpSpPr>
          <p:cNvPr id="2" name="Group 30"/>
          <p:cNvGrpSpPr>
            <a:grpSpLocks/>
          </p:cNvGrpSpPr>
          <p:nvPr/>
        </p:nvGrpSpPr>
        <p:grpSpPr bwMode="auto">
          <a:xfrm>
            <a:off x="800100" y="1633538"/>
            <a:ext cx="7620000" cy="2865437"/>
            <a:chOff x="360" y="1101"/>
            <a:chExt cx="4800" cy="1805"/>
          </a:xfrm>
        </p:grpSpPr>
        <p:sp>
          <p:nvSpPr>
            <p:cNvPr id="134165" name="Rectangle 21"/>
            <p:cNvSpPr>
              <a:spLocks noChangeArrowheads="1"/>
            </p:cNvSpPr>
            <p:nvPr/>
          </p:nvSpPr>
          <p:spPr bwMode="auto">
            <a:xfrm>
              <a:off x="360" y="1178"/>
              <a:ext cx="4800" cy="1728"/>
            </a:xfrm>
            <a:prstGeom prst="rect">
              <a:avLst/>
            </a:prstGeom>
            <a:gradFill rotWithShape="0">
              <a:gsLst>
                <a:gs pos="0">
                  <a:srgbClr val="006699">
                    <a:gamma/>
                    <a:shade val="46275"/>
                    <a:invGamma/>
                  </a:srgbClr>
                </a:gs>
                <a:gs pos="100000">
                  <a:srgbClr val="006699"/>
                </a:gs>
              </a:gsLst>
              <a:lin ang="5400000" scaled="1"/>
            </a:gradFill>
            <a:ln w="12700">
              <a:solidFill>
                <a:schemeClr val="tx1"/>
              </a:solidFill>
              <a:miter lim="800000"/>
              <a:headEnd/>
              <a:tailEnd/>
            </a:ln>
            <a:effectLst/>
          </p:spPr>
          <p:txBody>
            <a:bodyPr wrap="none" anchor="ctr"/>
            <a:lstStyle/>
            <a:p>
              <a:endParaRPr lang="en-US" dirty="0"/>
            </a:p>
          </p:txBody>
        </p:sp>
        <p:sp>
          <p:nvSpPr>
            <p:cNvPr id="134160" name="Rectangle 16"/>
            <p:cNvSpPr>
              <a:spLocks noChangeArrowheads="1"/>
            </p:cNvSpPr>
            <p:nvPr/>
          </p:nvSpPr>
          <p:spPr bwMode="auto">
            <a:xfrm>
              <a:off x="544" y="1101"/>
              <a:ext cx="1410" cy="402"/>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3600" dirty="0">
                  <a:effectLst/>
                </a:rPr>
                <a:t>           .      </a:t>
              </a:r>
            </a:p>
          </p:txBody>
        </p:sp>
        <p:sp>
          <p:nvSpPr>
            <p:cNvPr id="134159" name="Rectangle 15"/>
            <p:cNvSpPr>
              <a:spLocks noChangeArrowheads="1"/>
            </p:cNvSpPr>
            <p:nvPr/>
          </p:nvSpPr>
          <p:spPr bwMode="auto">
            <a:xfrm>
              <a:off x="471" y="1224"/>
              <a:ext cx="4402" cy="402"/>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3600" dirty="0">
                  <a:effectLst/>
                </a:rPr>
                <a:t>            .     </a:t>
              </a:r>
              <a:r>
                <a:rPr lang="en-US" sz="2000" dirty="0">
                  <a:effectLst/>
                </a:rPr>
                <a:t> </a:t>
              </a:r>
              <a:r>
                <a:rPr lang="en-US" sz="3600" dirty="0">
                  <a:effectLst/>
                </a:rPr>
                <a:t>..     .   .                 .           </a:t>
              </a:r>
            </a:p>
          </p:txBody>
        </p:sp>
        <p:sp>
          <p:nvSpPr>
            <p:cNvPr id="134148" name="Line 4"/>
            <p:cNvSpPr>
              <a:spLocks noChangeShapeType="1"/>
            </p:cNvSpPr>
            <p:nvPr/>
          </p:nvSpPr>
          <p:spPr bwMode="auto">
            <a:xfrm>
              <a:off x="483" y="1998"/>
              <a:ext cx="4572"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49" name="Line 5"/>
            <p:cNvSpPr>
              <a:spLocks noChangeShapeType="1"/>
            </p:cNvSpPr>
            <p:nvPr/>
          </p:nvSpPr>
          <p:spPr bwMode="auto">
            <a:xfrm>
              <a:off x="602" y="1969"/>
              <a:ext cx="0" cy="112"/>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50" name="Line 6"/>
            <p:cNvSpPr>
              <a:spLocks noChangeShapeType="1"/>
            </p:cNvSpPr>
            <p:nvPr/>
          </p:nvSpPr>
          <p:spPr bwMode="auto">
            <a:xfrm>
              <a:off x="1322" y="1972"/>
              <a:ext cx="0" cy="112"/>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51" name="Line 7"/>
            <p:cNvSpPr>
              <a:spLocks noChangeShapeType="1"/>
            </p:cNvSpPr>
            <p:nvPr/>
          </p:nvSpPr>
          <p:spPr bwMode="auto">
            <a:xfrm>
              <a:off x="2042" y="1969"/>
              <a:ext cx="0" cy="112"/>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52" name="Line 8"/>
            <p:cNvSpPr>
              <a:spLocks noChangeShapeType="1"/>
            </p:cNvSpPr>
            <p:nvPr/>
          </p:nvSpPr>
          <p:spPr bwMode="auto">
            <a:xfrm>
              <a:off x="3489" y="1969"/>
              <a:ext cx="0" cy="112"/>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53" name="Line 9"/>
            <p:cNvSpPr>
              <a:spLocks noChangeShapeType="1"/>
            </p:cNvSpPr>
            <p:nvPr/>
          </p:nvSpPr>
          <p:spPr bwMode="auto">
            <a:xfrm>
              <a:off x="4211" y="1972"/>
              <a:ext cx="0" cy="112"/>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54" name="Line 10"/>
            <p:cNvSpPr>
              <a:spLocks noChangeShapeType="1"/>
            </p:cNvSpPr>
            <p:nvPr/>
          </p:nvSpPr>
          <p:spPr bwMode="auto">
            <a:xfrm>
              <a:off x="4928" y="1972"/>
              <a:ext cx="0" cy="112"/>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55" name="Line 11"/>
            <p:cNvSpPr>
              <a:spLocks noChangeShapeType="1"/>
            </p:cNvSpPr>
            <p:nvPr/>
          </p:nvSpPr>
          <p:spPr bwMode="auto">
            <a:xfrm>
              <a:off x="2768" y="1967"/>
              <a:ext cx="0" cy="114"/>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56" name="Rectangle 12"/>
            <p:cNvSpPr>
              <a:spLocks noChangeArrowheads="1"/>
            </p:cNvSpPr>
            <p:nvPr/>
          </p:nvSpPr>
          <p:spPr bwMode="auto">
            <a:xfrm>
              <a:off x="447" y="2113"/>
              <a:ext cx="4646" cy="267"/>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dirty="0">
                  <a:effectLst>
                    <a:outerShdw blurRad="38100" dist="38100" dir="2700000" algn="tl">
                      <a:srgbClr val="000000"/>
                    </a:outerShdw>
                  </a:effectLst>
                </a:rPr>
                <a:t>50</a:t>
              </a:r>
              <a:r>
                <a:rPr lang="en-US" dirty="0">
                  <a:effectLst/>
                </a:rPr>
                <a:t>             </a:t>
              </a:r>
              <a:r>
                <a:rPr lang="en-US" dirty="0">
                  <a:effectLst>
                    <a:outerShdw blurRad="38100" dist="38100" dir="2700000" algn="tl">
                      <a:srgbClr val="000000"/>
                    </a:outerShdw>
                  </a:effectLst>
                </a:rPr>
                <a:t>60</a:t>
              </a:r>
              <a:r>
                <a:rPr lang="en-US" dirty="0">
                  <a:effectLst/>
                </a:rPr>
                <a:t>            </a:t>
              </a:r>
              <a:r>
                <a:rPr lang="en-US" dirty="0">
                  <a:effectLst>
                    <a:outerShdw blurRad="38100" dist="38100" dir="2700000" algn="tl">
                      <a:srgbClr val="000000"/>
                    </a:outerShdw>
                  </a:effectLst>
                </a:rPr>
                <a:t>70</a:t>
              </a:r>
              <a:r>
                <a:rPr lang="en-US" dirty="0">
                  <a:effectLst/>
                </a:rPr>
                <a:t>            </a:t>
              </a:r>
              <a:r>
                <a:rPr lang="en-US" dirty="0">
                  <a:effectLst>
                    <a:outerShdw blurRad="38100" dist="38100" dir="2700000" algn="tl">
                      <a:srgbClr val="000000"/>
                    </a:outerShdw>
                  </a:effectLst>
                </a:rPr>
                <a:t>80</a:t>
              </a:r>
              <a:r>
                <a:rPr lang="en-US" dirty="0">
                  <a:effectLst/>
                </a:rPr>
                <a:t>             </a:t>
              </a:r>
              <a:r>
                <a:rPr lang="en-US" dirty="0">
                  <a:effectLst>
                    <a:outerShdw blurRad="38100" dist="38100" dir="2700000" algn="tl">
                      <a:srgbClr val="000000"/>
                    </a:outerShdw>
                  </a:effectLst>
                </a:rPr>
                <a:t>90</a:t>
              </a:r>
              <a:r>
                <a:rPr lang="en-US" dirty="0">
                  <a:effectLst/>
                </a:rPr>
                <a:t>           </a:t>
              </a:r>
              <a:r>
                <a:rPr lang="en-US" dirty="0">
                  <a:effectLst>
                    <a:outerShdw blurRad="38100" dist="38100" dir="2700000" algn="tl">
                      <a:srgbClr val="000000"/>
                    </a:outerShdw>
                  </a:effectLst>
                </a:rPr>
                <a:t>100</a:t>
              </a:r>
              <a:r>
                <a:rPr lang="en-US" dirty="0">
                  <a:effectLst/>
                </a:rPr>
                <a:t>          </a:t>
              </a:r>
              <a:r>
                <a:rPr lang="en-US" dirty="0">
                  <a:effectLst>
                    <a:outerShdw blurRad="38100" dist="38100" dir="2700000" algn="tl">
                      <a:srgbClr val="000000"/>
                    </a:outerShdw>
                  </a:effectLst>
                </a:rPr>
                <a:t>110</a:t>
              </a:r>
            </a:p>
          </p:txBody>
        </p:sp>
        <p:sp>
          <p:nvSpPr>
            <p:cNvPr id="134157" name="Rectangle 13"/>
            <p:cNvSpPr>
              <a:spLocks noChangeArrowheads="1"/>
            </p:cNvSpPr>
            <p:nvPr/>
          </p:nvSpPr>
          <p:spPr bwMode="auto">
            <a:xfrm>
              <a:off x="549" y="1483"/>
              <a:ext cx="4394" cy="402"/>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3600" dirty="0">
                  <a:effectLst/>
                </a:rPr>
                <a:t> .    . </a:t>
              </a:r>
              <a:r>
                <a:rPr lang="en-US" sz="3200" dirty="0">
                  <a:effectLst/>
                </a:rPr>
                <a:t> </a:t>
              </a:r>
              <a:r>
                <a:rPr lang="en-US" sz="3600" dirty="0">
                  <a:effectLst/>
                </a:rPr>
                <a:t>  .  </a:t>
              </a:r>
              <a:r>
                <a:rPr lang="en-US" sz="2000" dirty="0">
                  <a:effectLst/>
                </a:rPr>
                <a:t> </a:t>
              </a:r>
              <a:r>
                <a:rPr lang="en-US" sz="3600" dirty="0">
                  <a:effectLst/>
                </a:rPr>
                <a:t>..... .......... .. .  .. . .   ... .  ..   .</a:t>
              </a:r>
            </a:p>
          </p:txBody>
        </p:sp>
        <p:sp>
          <p:nvSpPr>
            <p:cNvPr id="134158" name="Rectangle 14"/>
            <p:cNvSpPr>
              <a:spLocks noChangeArrowheads="1"/>
            </p:cNvSpPr>
            <p:nvPr/>
          </p:nvSpPr>
          <p:spPr bwMode="auto">
            <a:xfrm>
              <a:off x="471" y="1353"/>
              <a:ext cx="4474" cy="402"/>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3600" dirty="0">
                  <a:effectLst/>
                </a:rPr>
                <a:t>            .     </a:t>
              </a:r>
              <a:r>
                <a:rPr lang="en-US" sz="2000" dirty="0">
                  <a:effectLst/>
                </a:rPr>
                <a:t> </a:t>
              </a:r>
              <a:r>
                <a:rPr lang="en-US" sz="3600" dirty="0">
                  <a:effectLst/>
                </a:rPr>
                <a:t>.. .. ..   ..                .       .    </a:t>
              </a:r>
            </a:p>
          </p:txBody>
        </p:sp>
        <p:sp>
          <p:nvSpPr>
            <p:cNvPr id="134161" name="Rectangle 17"/>
            <p:cNvSpPr>
              <a:spLocks noChangeArrowheads="1"/>
            </p:cNvSpPr>
            <p:nvPr/>
          </p:nvSpPr>
          <p:spPr bwMode="auto">
            <a:xfrm>
              <a:off x="2484" y="2547"/>
              <a:ext cx="771" cy="286"/>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400" dirty="0">
                  <a:effectLst/>
                </a:rPr>
                <a:t>Cost ($)</a:t>
              </a:r>
            </a:p>
          </p:txBody>
        </p:sp>
        <p:sp>
          <p:nvSpPr>
            <p:cNvPr id="134167" name="Line 23"/>
            <p:cNvSpPr>
              <a:spLocks noChangeShapeType="1"/>
            </p:cNvSpPr>
            <p:nvPr/>
          </p:nvSpPr>
          <p:spPr bwMode="auto">
            <a:xfrm>
              <a:off x="962" y="1996"/>
              <a:ext cx="0" cy="85"/>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69" name="Line 25"/>
            <p:cNvSpPr>
              <a:spLocks noChangeShapeType="1"/>
            </p:cNvSpPr>
            <p:nvPr/>
          </p:nvSpPr>
          <p:spPr bwMode="auto">
            <a:xfrm>
              <a:off x="1679" y="2002"/>
              <a:ext cx="0" cy="85"/>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70" name="Line 26"/>
            <p:cNvSpPr>
              <a:spLocks noChangeShapeType="1"/>
            </p:cNvSpPr>
            <p:nvPr/>
          </p:nvSpPr>
          <p:spPr bwMode="auto">
            <a:xfrm>
              <a:off x="2399" y="1999"/>
              <a:ext cx="0" cy="85"/>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71" name="Line 27"/>
            <p:cNvSpPr>
              <a:spLocks noChangeShapeType="1"/>
            </p:cNvSpPr>
            <p:nvPr/>
          </p:nvSpPr>
          <p:spPr bwMode="auto">
            <a:xfrm>
              <a:off x="3128" y="1999"/>
              <a:ext cx="0" cy="85"/>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72" name="Line 28"/>
            <p:cNvSpPr>
              <a:spLocks noChangeShapeType="1"/>
            </p:cNvSpPr>
            <p:nvPr/>
          </p:nvSpPr>
          <p:spPr bwMode="auto">
            <a:xfrm>
              <a:off x="3851" y="2002"/>
              <a:ext cx="0" cy="85"/>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34173" name="Line 29"/>
            <p:cNvSpPr>
              <a:spLocks noChangeShapeType="1"/>
            </p:cNvSpPr>
            <p:nvPr/>
          </p:nvSpPr>
          <p:spPr bwMode="auto">
            <a:xfrm>
              <a:off x="4571" y="1999"/>
              <a:ext cx="0" cy="85"/>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grpSp>
      <p:pic>
        <p:nvPicPr>
          <p:cNvPr id="26" name="Picture 9" descr="BD07060_"/>
          <p:cNvPicPr>
            <a:picLocks noChangeAspect="1" noChangeArrowheads="1"/>
          </p:cNvPicPr>
          <p:nvPr/>
        </p:nvPicPr>
        <p:blipFill>
          <a:blip r:embed="rId3" cstate="print"/>
          <a:srcRect/>
          <a:stretch>
            <a:fillRect/>
          </a:stretch>
        </p:blipFill>
        <p:spPr bwMode="auto">
          <a:xfrm>
            <a:off x="7239000" y="381000"/>
            <a:ext cx="1268412" cy="1026131"/>
          </a:xfrm>
          <a:prstGeom prst="rect">
            <a:avLst/>
          </a:prstGeom>
          <a:noFill/>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139700"/>
            <a:ext cx="7772400" cy="623888"/>
          </a:xfrm>
          <a:noFill/>
          <a:ln/>
        </p:spPr>
        <p:txBody>
          <a:bodyPr/>
          <a:lstStyle/>
          <a:p>
            <a:r>
              <a:rPr lang="en-US" dirty="0"/>
              <a:t>Histogram</a:t>
            </a:r>
          </a:p>
        </p:txBody>
      </p:sp>
      <p:sp>
        <p:nvSpPr>
          <p:cNvPr id="23555" name="Rectangle 3"/>
          <p:cNvSpPr>
            <a:spLocks noGrp="1" noChangeArrowheads="1"/>
          </p:cNvSpPr>
          <p:nvPr>
            <p:ph type="body" idx="1"/>
          </p:nvPr>
        </p:nvSpPr>
        <p:spPr>
          <a:xfrm>
            <a:off x="685800" y="1371600"/>
            <a:ext cx="7772400" cy="5170646"/>
          </a:xfrm>
          <a:noFill/>
          <a:ln/>
        </p:spPr>
        <p:txBody>
          <a:bodyPr/>
          <a:lstStyle/>
          <a:p>
            <a:r>
              <a:rPr lang="en-US" dirty="0"/>
              <a:t>Another common graphical presentation of quantitative data is a </a:t>
            </a:r>
            <a:r>
              <a:rPr lang="en-US" u="sng" dirty="0">
                <a:solidFill>
                  <a:srgbClr val="FF0000"/>
                </a:solidFill>
              </a:rPr>
              <a:t>histogram</a:t>
            </a:r>
            <a:r>
              <a:rPr lang="en-US" dirty="0"/>
              <a:t>.</a:t>
            </a:r>
          </a:p>
          <a:p>
            <a:r>
              <a:rPr lang="en-US" dirty="0"/>
              <a:t>The variable of interest is placed on the horizontal axis.</a:t>
            </a:r>
          </a:p>
          <a:p>
            <a:r>
              <a:rPr lang="en-US" dirty="0"/>
              <a:t>A rectangle is drawn above each class interval with its height corresponding to the interval’s </a:t>
            </a:r>
            <a:r>
              <a:rPr lang="en-US" u="sng" dirty="0">
                <a:solidFill>
                  <a:srgbClr val="FF0000"/>
                </a:solidFill>
              </a:rPr>
              <a:t>frequency</a:t>
            </a:r>
            <a:r>
              <a:rPr lang="en-US" dirty="0">
                <a:solidFill>
                  <a:srgbClr val="FF0000"/>
                </a:solidFill>
              </a:rPr>
              <a:t>, </a:t>
            </a:r>
            <a:r>
              <a:rPr lang="en-US" u="sng" dirty="0">
                <a:solidFill>
                  <a:srgbClr val="FF0000"/>
                </a:solidFill>
              </a:rPr>
              <a:t>relative frequency</a:t>
            </a:r>
            <a:r>
              <a:rPr lang="en-US" dirty="0">
                <a:solidFill>
                  <a:srgbClr val="FF0000"/>
                </a:solidFill>
              </a:rPr>
              <a:t>, or </a:t>
            </a:r>
            <a:r>
              <a:rPr lang="en-US" u="sng" dirty="0">
                <a:solidFill>
                  <a:srgbClr val="FF0000"/>
                </a:solidFill>
              </a:rPr>
              <a:t>percent frequency</a:t>
            </a:r>
            <a:r>
              <a:rPr lang="en-US" dirty="0"/>
              <a:t>.</a:t>
            </a:r>
          </a:p>
          <a:p>
            <a:r>
              <a:rPr lang="en-US" dirty="0"/>
              <a:t>Unlike a bar graph, a histogram has </a:t>
            </a:r>
            <a:r>
              <a:rPr lang="en-US" u="sng" dirty="0">
                <a:solidFill>
                  <a:srgbClr val="FF0000"/>
                </a:solidFill>
              </a:rPr>
              <a:t>no natural separation between rectangles</a:t>
            </a:r>
            <a:r>
              <a:rPr lang="en-US" dirty="0">
                <a:solidFill>
                  <a:srgbClr val="FF0000"/>
                </a:solidFill>
              </a:rPr>
              <a:t> </a:t>
            </a:r>
            <a:r>
              <a:rPr lang="en-US" dirty="0"/>
              <a:t>of adjacent classes.</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do some problems! </a:t>
            </a:r>
            <a:r>
              <a:rPr lang="en-US" dirty="0" smtClean="0">
                <a:sym typeface="Wingdings" pitchFamily="2" charset="2"/>
              </a:rPr>
              <a:t></a:t>
            </a:r>
            <a:endParaRPr lang="en-US" dirty="0"/>
          </a:p>
        </p:txBody>
      </p:sp>
      <p:sp>
        <p:nvSpPr>
          <p:cNvPr id="3" name="Text Placeholder 2"/>
          <p:cNvSpPr>
            <a:spLocks noGrp="1"/>
          </p:cNvSpPr>
          <p:nvPr>
            <p:ph type="body" sz="quarter" idx="10"/>
          </p:nvPr>
        </p:nvSpPr>
        <p:spPr>
          <a:xfrm>
            <a:off x="381000" y="1411553"/>
            <a:ext cx="8382000" cy="1846659"/>
          </a:xfrm>
        </p:spPr>
        <p:txBody>
          <a:bodyPr/>
          <a:lstStyle/>
          <a:p>
            <a:pPr>
              <a:buNone/>
            </a:pPr>
            <a:r>
              <a:rPr lang="en-US" sz="6000" dirty="0" smtClean="0"/>
              <a:t>Practice Problems</a:t>
            </a:r>
          </a:p>
          <a:p>
            <a:pPr>
              <a:buNone/>
            </a:pPr>
            <a:r>
              <a:rPr lang="en-US" sz="6000" dirty="0" smtClean="0"/>
              <a:t>GRAPHICAL STATISTICS</a:t>
            </a:r>
            <a:endParaRPr lang="en-US" sz="6000" dirty="0"/>
          </a:p>
        </p:txBody>
      </p:sp>
      <p:sp>
        <p:nvSpPr>
          <p:cNvPr id="4" name="Text Placeholder 3"/>
          <p:cNvSpPr>
            <a:spLocks noGrp="1"/>
          </p:cNvSpPr>
          <p:nvPr>
            <p:ph type="body" sz="quarter" idx="1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46" name="Rectangle 42"/>
          <p:cNvSpPr>
            <a:spLocks noChangeArrowheads="1"/>
          </p:cNvSpPr>
          <p:nvPr/>
        </p:nvSpPr>
        <p:spPr bwMode="auto">
          <a:xfrm>
            <a:off x="914400" y="1905000"/>
            <a:ext cx="7648575" cy="4732338"/>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72706" name="Rectangle 2"/>
          <p:cNvSpPr>
            <a:spLocks noGrp="1" noChangeArrowheads="1"/>
          </p:cNvSpPr>
          <p:nvPr>
            <p:ph type="title"/>
          </p:nvPr>
        </p:nvSpPr>
        <p:spPr/>
        <p:txBody>
          <a:bodyPr/>
          <a:lstStyle/>
          <a:p>
            <a:r>
              <a:rPr lang="en-US" dirty="0"/>
              <a:t>Example:  Hudson Auto Repair</a:t>
            </a:r>
          </a:p>
        </p:txBody>
      </p:sp>
      <p:sp>
        <p:nvSpPr>
          <p:cNvPr id="72707" name="Rectangle 3"/>
          <p:cNvSpPr>
            <a:spLocks noGrp="1" noChangeArrowheads="1"/>
          </p:cNvSpPr>
          <p:nvPr>
            <p:ph type="body" idx="1"/>
          </p:nvPr>
        </p:nvSpPr>
        <p:spPr>
          <a:xfrm>
            <a:off x="381000" y="1412875"/>
            <a:ext cx="8382000" cy="443198"/>
          </a:xfrm>
        </p:spPr>
        <p:txBody>
          <a:bodyPr/>
          <a:lstStyle/>
          <a:p>
            <a:r>
              <a:rPr lang="en-US" dirty="0">
                <a:solidFill>
                  <a:schemeClr val="bg2"/>
                </a:solidFill>
              </a:rPr>
              <a:t>Histogram</a:t>
            </a:r>
          </a:p>
        </p:txBody>
      </p:sp>
      <p:sp>
        <p:nvSpPr>
          <p:cNvPr id="72737" name="Rectangle 33"/>
          <p:cNvSpPr>
            <a:spLocks noChangeArrowheads="1"/>
          </p:cNvSpPr>
          <p:nvPr/>
        </p:nvSpPr>
        <p:spPr bwMode="auto">
          <a:xfrm>
            <a:off x="7305675" y="5351463"/>
            <a:ext cx="1138238" cy="758825"/>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b="1" dirty="0">
                <a:effectLst/>
              </a:rPr>
              <a:t>  </a:t>
            </a:r>
            <a:r>
              <a:rPr lang="en-US" dirty="0">
                <a:effectLst/>
              </a:rPr>
              <a:t>Parts</a:t>
            </a:r>
          </a:p>
          <a:p>
            <a:pPr algn="l"/>
            <a:r>
              <a:rPr lang="en-US" dirty="0">
                <a:effectLst/>
              </a:rPr>
              <a:t>Cost ($)</a:t>
            </a:r>
          </a:p>
        </p:txBody>
      </p:sp>
      <p:sp>
        <p:nvSpPr>
          <p:cNvPr id="72709" name="Line 5"/>
          <p:cNvSpPr>
            <a:spLocks noChangeShapeType="1"/>
          </p:cNvSpPr>
          <p:nvPr/>
        </p:nvSpPr>
        <p:spPr bwMode="auto">
          <a:xfrm>
            <a:off x="1931988" y="5861050"/>
            <a:ext cx="5286375"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0" name="Line 6"/>
          <p:cNvSpPr>
            <a:spLocks noChangeShapeType="1"/>
          </p:cNvSpPr>
          <p:nvPr/>
        </p:nvSpPr>
        <p:spPr bwMode="auto">
          <a:xfrm flipV="1">
            <a:off x="1925638" y="1760538"/>
            <a:ext cx="0" cy="4068762"/>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1" name="Line 7"/>
          <p:cNvSpPr>
            <a:spLocks noChangeShapeType="1"/>
          </p:cNvSpPr>
          <p:nvPr/>
        </p:nvSpPr>
        <p:spPr bwMode="auto">
          <a:xfrm>
            <a:off x="1822450" y="5411788"/>
            <a:ext cx="207963"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2" name="Line 8"/>
          <p:cNvSpPr>
            <a:spLocks noChangeShapeType="1"/>
          </p:cNvSpPr>
          <p:nvPr/>
        </p:nvSpPr>
        <p:spPr bwMode="auto">
          <a:xfrm>
            <a:off x="1822450" y="5000625"/>
            <a:ext cx="207963"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3" name="Line 9"/>
          <p:cNvSpPr>
            <a:spLocks noChangeShapeType="1"/>
          </p:cNvSpPr>
          <p:nvPr/>
        </p:nvSpPr>
        <p:spPr bwMode="auto">
          <a:xfrm>
            <a:off x="1822450" y="4551363"/>
            <a:ext cx="207963"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4" name="Line 10"/>
          <p:cNvSpPr>
            <a:spLocks noChangeShapeType="1"/>
          </p:cNvSpPr>
          <p:nvPr/>
        </p:nvSpPr>
        <p:spPr bwMode="auto">
          <a:xfrm>
            <a:off x="1822450" y="4122738"/>
            <a:ext cx="207963"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5" name="Line 11"/>
          <p:cNvSpPr>
            <a:spLocks noChangeShapeType="1"/>
          </p:cNvSpPr>
          <p:nvPr/>
        </p:nvSpPr>
        <p:spPr bwMode="auto">
          <a:xfrm>
            <a:off x="1822450" y="3654425"/>
            <a:ext cx="207963"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6" name="Line 12"/>
          <p:cNvSpPr>
            <a:spLocks noChangeShapeType="1"/>
          </p:cNvSpPr>
          <p:nvPr/>
        </p:nvSpPr>
        <p:spPr bwMode="auto">
          <a:xfrm>
            <a:off x="1822450" y="3206750"/>
            <a:ext cx="207963"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7" name="Line 13"/>
          <p:cNvSpPr>
            <a:spLocks noChangeShapeType="1"/>
          </p:cNvSpPr>
          <p:nvPr/>
        </p:nvSpPr>
        <p:spPr bwMode="auto">
          <a:xfrm>
            <a:off x="1822450" y="2757488"/>
            <a:ext cx="207963"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8" name="Line 14"/>
          <p:cNvSpPr>
            <a:spLocks noChangeShapeType="1"/>
          </p:cNvSpPr>
          <p:nvPr/>
        </p:nvSpPr>
        <p:spPr bwMode="auto">
          <a:xfrm>
            <a:off x="1804988" y="2308225"/>
            <a:ext cx="206375"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19" name="Line 15"/>
          <p:cNvSpPr>
            <a:spLocks noChangeShapeType="1"/>
          </p:cNvSpPr>
          <p:nvPr/>
        </p:nvSpPr>
        <p:spPr bwMode="auto">
          <a:xfrm>
            <a:off x="1822450" y="1878013"/>
            <a:ext cx="207963"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20" name="Rectangle 16"/>
          <p:cNvSpPr>
            <a:spLocks noChangeArrowheads="1"/>
          </p:cNvSpPr>
          <p:nvPr/>
        </p:nvSpPr>
        <p:spPr bwMode="auto">
          <a:xfrm>
            <a:off x="1474788" y="5237163"/>
            <a:ext cx="3079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2</a:t>
            </a:r>
          </a:p>
        </p:txBody>
      </p:sp>
      <p:sp>
        <p:nvSpPr>
          <p:cNvPr id="72721" name="Rectangle 17"/>
          <p:cNvSpPr>
            <a:spLocks noChangeArrowheads="1"/>
          </p:cNvSpPr>
          <p:nvPr/>
        </p:nvSpPr>
        <p:spPr bwMode="auto">
          <a:xfrm>
            <a:off x="1474788" y="4845050"/>
            <a:ext cx="3079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4</a:t>
            </a:r>
          </a:p>
        </p:txBody>
      </p:sp>
      <p:sp>
        <p:nvSpPr>
          <p:cNvPr id="72722" name="Rectangle 18"/>
          <p:cNvSpPr>
            <a:spLocks noChangeArrowheads="1"/>
          </p:cNvSpPr>
          <p:nvPr/>
        </p:nvSpPr>
        <p:spPr bwMode="auto">
          <a:xfrm>
            <a:off x="1474788" y="4395788"/>
            <a:ext cx="3079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6</a:t>
            </a:r>
          </a:p>
        </p:txBody>
      </p:sp>
      <p:sp>
        <p:nvSpPr>
          <p:cNvPr id="72723" name="Rectangle 19"/>
          <p:cNvSpPr>
            <a:spLocks noChangeArrowheads="1"/>
          </p:cNvSpPr>
          <p:nvPr/>
        </p:nvSpPr>
        <p:spPr bwMode="auto">
          <a:xfrm>
            <a:off x="1474788" y="3929063"/>
            <a:ext cx="3079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8</a:t>
            </a:r>
          </a:p>
        </p:txBody>
      </p:sp>
      <p:sp>
        <p:nvSpPr>
          <p:cNvPr id="72724" name="Rectangle 20"/>
          <p:cNvSpPr>
            <a:spLocks noChangeArrowheads="1"/>
          </p:cNvSpPr>
          <p:nvPr/>
        </p:nvSpPr>
        <p:spPr bwMode="auto">
          <a:xfrm>
            <a:off x="1401763" y="3479800"/>
            <a:ext cx="4349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10</a:t>
            </a:r>
          </a:p>
        </p:txBody>
      </p:sp>
      <p:sp>
        <p:nvSpPr>
          <p:cNvPr id="72725" name="Rectangle 21"/>
          <p:cNvSpPr>
            <a:spLocks noChangeArrowheads="1"/>
          </p:cNvSpPr>
          <p:nvPr/>
        </p:nvSpPr>
        <p:spPr bwMode="auto">
          <a:xfrm>
            <a:off x="1401763" y="3013075"/>
            <a:ext cx="4349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12</a:t>
            </a:r>
          </a:p>
        </p:txBody>
      </p:sp>
      <p:sp>
        <p:nvSpPr>
          <p:cNvPr id="72726" name="Rectangle 22"/>
          <p:cNvSpPr>
            <a:spLocks noChangeArrowheads="1"/>
          </p:cNvSpPr>
          <p:nvPr/>
        </p:nvSpPr>
        <p:spPr bwMode="auto">
          <a:xfrm>
            <a:off x="1401763" y="2563813"/>
            <a:ext cx="4349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14</a:t>
            </a:r>
          </a:p>
        </p:txBody>
      </p:sp>
      <p:sp>
        <p:nvSpPr>
          <p:cNvPr id="72727" name="Rectangle 23"/>
          <p:cNvSpPr>
            <a:spLocks noChangeArrowheads="1"/>
          </p:cNvSpPr>
          <p:nvPr/>
        </p:nvSpPr>
        <p:spPr bwMode="auto">
          <a:xfrm>
            <a:off x="1401763" y="2116138"/>
            <a:ext cx="4349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16</a:t>
            </a:r>
          </a:p>
        </p:txBody>
      </p:sp>
      <p:sp>
        <p:nvSpPr>
          <p:cNvPr id="72728" name="Rectangle 24"/>
          <p:cNvSpPr>
            <a:spLocks noChangeArrowheads="1"/>
          </p:cNvSpPr>
          <p:nvPr/>
        </p:nvSpPr>
        <p:spPr bwMode="auto">
          <a:xfrm>
            <a:off x="1419225" y="1666875"/>
            <a:ext cx="4349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18</a:t>
            </a:r>
          </a:p>
        </p:txBody>
      </p:sp>
      <p:sp>
        <p:nvSpPr>
          <p:cNvPr id="72729" name="Rectangle 25"/>
          <p:cNvSpPr>
            <a:spLocks noChangeArrowheads="1"/>
          </p:cNvSpPr>
          <p:nvPr/>
        </p:nvSpPr>
        <p:spPr bwMode="auto">
          <a:xfrm>
            <a:off x="2439988" y="5441950"/>
            <a:ext cx="717550" cy="417513"/>
          </a:xfrm>
          <a:prstGeom prst="rect">
            <a:avLst/>
          </a:prstGeom>
          <a:gradFill rotWithShape="0">
            <a:gsLst>
              <a:gs pos="0">
                <a:srgbClr val="0099CC">
                  <a:gamma/>
                  <a:shade val="46275"/>
                  <a:invGamma/>
                </a:srgbClr>
              </a:gs>
              <a:gs pos="100000">
                <a:srgbClr val="0099CC"/>
              </a:gs>
            </a:gsLst>
            <a:lin ang="0" scaled="1"/>
          </a:gradFill>
          <a:ln w="12700">
            <a:solidFill>
              <a:schemeClr val="tx1"/>
            </a:solidFill>
            <a:miter lim="800000"/>
            <a:headEnd/>
            <a:tailEnd/>
          </a:ln>
          <a:effectLst/>
        </p:spPr>
        <p:txBody>
          <a:bodyPr wrap="none" anchor="ctr"/>
          <a:lstStyle/>
          <a:p>
            <a:endParaRPr lang="en-US" dirty="0"/>
          </a:p>
        </p:txBody>
      </p:sp>
      <p:sp>
        <p:nvSpPr>
          <p:cNvPr id="72730" name="Rectangle 26"/>
          <p:cNvSpPr>
            <a:spLocks noChangeArrowheads="1"/>
          </p:cNvSpPr>
          <p:nvPr/>
        </p:nvSpPr>
        <p:spPr bwMode="auto">
          <a:xfrm>
            <a:off x="3155950" y="3011488"/>
            <a:ext cx="719138" cy="2847975"/>
          </a:xfrm>
          <a:prstGeom prst="rect">
            <a:avLst/>
          </a:prstGeom>
          <a:gradFill rotWithShape="0">
            <a:gsLst>
              <a:gs pos="0">
                <a:srgbClr val="0099CC">
                  <a:gamma/>
                  <a:shade val="46275"/>
                  <a:invGamma/>
                </a:srgbClr>
              </a:gs>
              <a:gs pos="100000">
                <a:srgbClr val="0099CC"/>
              </a:gs>
            </a:gsLst>
            <a:lin ang="0" scaled="1"/>
          </a:gradFill>
          <a:ln w="12700">
            <a:solidFill>
              <a:schemeClr val="tx1"/>
            </a:solidFill>
            <a:miter lim="800000"/>
            <a:headEnd/>
            <a:tailEnd/>
          </a:ln>
          <a:effectLst/>
        </p:spPr>
        <p:txBody>
          <a:bodyPr wrap="none" anchor="ctr"/>
          <a:lstStyle/>
          <a:p>
            <a:endParaRPr lang="en-US" dirty="0"/>
          </a:p>
        </p:txBody>
      </p:sp>
      <p:sp>
        <p:nvSpPr>
          <p:cNvPr id="72731" name="Rectangle 27"/>
          <p:cNvSpPr>
            <a:spLocks noChangeArrowheads="1"/>
          </p:cNvSpPr>
          <p:nvPr/>
        </p:nvSpPr>
        <p:spPr bwMode="auto">
          <a:xfrm>
            <a:off x="3875088" y="2355850"/>
            <a:ext cx="717550" cy="3502025"/>
          </a:xfrm>
          <a:prstGeom prst="rect">
            <a:avLst/>
          </a:prstGeom>
          <a:gradFill rotWithShape="0">
            <a:gsLst>
              <a:gs pos="0">
                <a:srgbClr val="0099CC">
                  <a:gamma/>
                  <a:shade val="46275"/>
                  <a:invGamma/>
                </a:srgbClr>
              </a:gs>
              <a:gs pos="100000">
                <a:srgbClr val="0099CC"/>
              </a:gs>
            </a:gsLst>
            <a:lin ang="0" scaled="1"/>
          </a:gradFill>
          <a:ln w="12700">
            <a:solidFill>
              <a:schemeClr val="tx1"/>
            </a:solidFill>
            <a:miter lim="800000"/>
            <a:headEnd/>
            <a:tailEnd/>
          </a:ln>
          <a:effectLst/>
        </p:spPr>
        <p:txBody>
          <a:bodyPr wrap="none" anchor="ctr"/>
          <a:lstStyle/>
          <a:p>
            <a:endParaRPr lang="en-US" dirty="0"/>
          </a:p>
        </p:txBody>
      </p:sp>
      <p:sp>
        <p:nvSpPr>
          <p:cNvPr id="72732" name="Rectangle 28"/>
          <p:cNvSpPr>
            <a:spLocks noChangeArrowheads="1"/>
          </p:cNvSpPr>
          <p:nvPr/>
        </p:nvSpPr>
        <p:spPr bwMode="auto">
          <a:xfrm>
            <a:off x="4592638" y="4356100"/>
            <a:ext cx="719137" cy="1501775"/>
          </a:xfrm>
          <a:prstGeom prst="rect">
            <a:avLst/>
          </a:prstGeom>
          <a:gradFill rotWithShape="0">
            <a:gsLst>
              <a:gs pos="0">
                <a:srgbClr val="0099CC">
                  <a:gamma/>
                  <a:shade val="46275"/>
                  <a:invGamma/>
                </a:srgbClr>
              </a:gs>
              <a:gs pos="100000">
                <a:srgbClr val="0099CC"/>
              </a:gs>
            </a:gsLst>
            <a:lin ang="0" scaled="1"/>
          </a:gradFill>
          <a:ln w="12700">
            <a:solidFill>
              <a:schemeClr val="tx1"/>
            </a:solidFill>
            <a:miter lim="800000"/>
            <a:headEnd/>
            <a:tailEnd/>
          </a:ln>
          <a:effectLst/>
        </p:spPr>
        <p:txBody>
          <a:bodyPr wrap="none" anchor="ctr"/>
          <a:lstStyle/>
          <a:p>
            <a:endParaRPr lang="en-US" dirty="0"/>
          </a:p>
        </p:txBody>
      </p:sp>
      <p:sp>
        <p:nvSpPr>
          <p:cNvPr id="72733" name="Rectangle 29"/>
          <p:cNvSpPr>
            <a:spLocks noChangeArrowheads="1"/>
          </p:cNvSpPr>
          <p:nvPr/>
        </p:nvSpPr>
        <p:spPr bwMode="auto">
          <a:xfrm>
            <a:off x="5311775" y="4356100"/>
            <a:ext cx="719138" cy="1501775"/>
          </a:xfrm>
          <a:prstGeom prst="rect">
            <a:avLst/>
          </a:prstGeom>
          <a:gradFill rotWithShape="0">
            <a:gsLst>
              <a:gs pos="0">
                <a:srgbClr val="0099CC">
                  <a:gamma/>
                  <a:shade val="46275"/>
                  <a:invGamma/>
                </a:srgbClr>
              </a:gs>
              <a:gs pos="100000">
                <a:srgbClr val="0099CC"/>
              </a:gs>
            </a:gsLst>
            <a:lin ang="0" scaled="1"/>
          </a:gradFill>
          <a:ln w="12700">
            <a:solidFill>
              <a:schemeClr val="tx1"/>
            </a:solidFill>
            <a:miter lim="800000"/>
            <a:headEnd/>
            <a:tailEnd/>
          </a:ln>
          <a:effectLst/>
        </p:spPr>
        <p:txBody>
          <a:bodyPr wrap="none" anchor="ctr"/>
          <a:lstStyle/>
          <a:p>
            <a:endParaRPr lang="en-US" dirty="0"/>
          </a:p>
        </p:txBody>
      </p:sp>
      <p:sp>
        <p:nvSpPr>
          <p:cNvPr id="72734" name="Rectangle 30"/>
          <p:cNvSpPr>
            <a:spLocks noChangeArrowheads="1"/>
          </p:cNvSpPr>
          <p:nvPr/>
        </p:nvSpPr>
        <p:spPr bwMode="auto">
          <a:xfrm rot="16200000">
            <a:off x="447675" y="3319463"/>
            <a:ext cx="1481138" cy="423862"/>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dirty="0">
                <a:effectLst/>
              </a:rPr>
              <a:t>Frequency</a:t>
            </a:r>
          </a:p>
        </p:txBody>
      </p:sp>
      <p:sp>
        <p:nvSpPr>
          <p:cNvPr id="72735" name="Rectangle 31"/>
          <p:cNvSpPr>
            <a:spLocks noChangeArrowheads="1"/>
          </p:cNvSpPr>
          <p:nvPr/>
        </p:nvSpPr>
        <p:spPr bwMode="auto">
          <a:xfrm>
            <a:off x="6030913" y="4803775"/>
            <a:ext cx="717550" cy="1054100"/>
          </a:xfrm>
          <a:prstGeom prst="rect">
            <a:avLst/>
          </a:prstGeom>
          <a:gradFill rotWithShape="0">
            <a:gsLst>
              <a:gs pos="0">
                <a:srgbClr val="0099CC">
                  <a:gamma/>
                  <a:shade val="46275"/>
                  <a:invGamma/>
                </a:srgbClr>
              </a:gs>
              <a:gs pos="100000">
                <a:srgbClr val="0099CC"/>
              </a:gs>
            </a:gsLst>
            <a:lin ang="0" scaled="1"/>
          </a:gradFill>
          <a:ln w="12700">
            <a:solidFill>
              <a:schemeClr val="tx1"/>
            </a:solidFill>
            <a:miter lim="800000"/>
            <a:headEnd/>
            <a:tailEnd/>
          </a:ln>
          <a:effectLst/>
        </p:spPr>
        <p:txBody>
          <a:bodyPr wrap="none" anchor="ctr"/>
          <a:lstStyle/>
          <a:p>
            <a:endParaRPr lang="en-US" dirty="0"/>
          </a:p>
        </p:txBody>
      </p:sp>
      <p:sp>
        <p:nvSpPr>
          <p:cNvPr id="72736" name="Rectangle 32"/>
          <p:cNvSpPr>
            <a:spLocks noChangeArrowheads="1"/>
          </p:cNvSpPr>
          <p:nvPr/>
        </p:nvSpPr>
        <p:spPr bwMode="auto">
          <a:xfrm>
            <a:off x="2205038" y="5900738"/>
            <a:ext cx="4816475" cy="393700"/>
          </a:xfrm>
          <a:prstGeom prst="rect">
            <a:avLst/>
          </a:prstGeom>
          <a:noFill/>
          <a:ln w="12700">
            <a:noFill/>
            <a:miter lim="800000"/>
            <a:headEnd/>
            <a:tailEnd/>
          </a:ln>
          <a:effectLst>
            <a:outerShdw dist="17961" dir="2700000" algn="ctr" rotWithShape="0">
              <a:srgbClr val="000000"/>
            </a:outerShdw>
          </a:effectLst>
        </p:spPr>
        <p:txBody>
          <a:bodyPr wrap="none" lIns="90488" tIns="44450" rIns="90488" bIns="44450">
            <a:spAutoFit/>
          </a:bodyPr>
          <a:lstStyle/>
          <a:p>
            <a:pPr algn="l"/>
            <a:r>
              <a:rPr lang="en-US" sz="2000" dirty="0">
                <a:effectLst/>
              </a:rPr>
              <a:t>50        60       70       80        90      100     110</a:t>
            </a:r>
          </a:p>
        </p:txBody>
      </p:sp>
      <p:sp>
        <p:nvSpPr>
          <p:cNvPr id="72738" name="Line 34"/>
          <p:cNvSpPr>
            <a:spLocks noChangeShapeType="1"/>
          </p:cNvSpPr>
          <p:nvPr/>
        </p:nvSpPr>
        <p:spPr bwMode="auto">
          <a:xfrm flipV="1">
            <a:off x="2024063" y="5729288"/>
            <a:ext cx="79375" cy="144462"/>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39" name="Line 35"/>
          <p:cNvSpPr>
            <a:spLocks noChangeShapeType="1"/>
          </p:cNvSpPr>
          <p:nvPr/>
        </p:nvSpPr>
        <p:spPr bwMode="auto">
          <a:xfrm flipV="1">
            <a:off x="2109788" y="5854700"/>
            <a:ext cx="77787" cy="142875"/>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72740" name="Line 36"/>
          <p:cNvSpPr>
            <a:spLocks noChangeShapeType="1"/>
          </p:cNvSpPr>
          <p:nvPr/>
        </p:nvSpPr>
        <p:spPr bwMode="auto">
          <a:xfrm>
            <a:off x="2103438" y="5761038"/>
            <a:ext cx="0" cy="236537"/>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pic>
        <p:nvPicPr>
          <p:cNvPr id="37" name="Picture 6" descr="BD07060_"/>
          <p:cNvPicPr>
            <a:picLocks noChangeAspect="1" noChangeArrowheads="1"/>
          </p:cNvPicPr>
          <p:nvPr/>
        </p:nvPicPr>
        <p:blipFill>
          <a:blip r:embed="rId3" cstate="print"/>
          <a:srcRect/>
          <a:stretch>
            <a:fillRect/>
          </a:stretch>
        </p:blipFill>
        <p:spPr bwMode="auto">
          <a:xfrm>
            <a:off x="7391400" y="304800"/>
            <a:ext cx="1554162" cy="1257300"/>
          </a:xfrm>
          <a:prstGeom prst="rect">
            <a:avLst/>
          </a:prstGeom>
          <a:noFill/>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146050"/>
            <a:ext cx="7772400" cy="609600"/>
          </a:xfrm>
          <a:noFill/>
          <a:ln/>
        </p:spPr>
        <p:txBody>
          <a:bodyPr/>
          <a:lstStyle/>
          <a:p>
            <a:r>
              <a:rPr lang="en-US" dirty="0"/>
              <a:t>Cumulative Distributions</a:t>
            </a:r>
          </a:p>
        </p:txBody>
      </p:sp>
      <p:sp>
        <p:nvSpPr>
          <p:cNvPr id="25603" name="Rectangle 3"/>
          <p:cNvSpPr>
            <a:spLocks noGrp="1" noChangeArrowheads="1"/>
          </p:cNvSpPr>
          <p:nvPr>
            <p:ph type="body" idx="1"/>
          </p:nvPr>
        </p:nvSpPr>
        <p:spPr>
          <a:xfrm>
            <a:off x="762000" y="1524000"/>
            <a:ext cx="7772400" cy="4986338"/>
          </a:xfrm>
          <a:noFill/>
          <a:ln/>
        </p:spPr>
        <p:txBody>
          <a:bodyPr/>
          <a:lstStyle/>
          <a:p>
            <a:r>
              <a:rPr lang="en-US" u="sng" dirty="0"/>
              <a:t>Cumulative frequency distribution</a:t>
            </a:r>
            <a:r>
              <a:rPr lang="en-US" dirty="0"/>
              <a:t> -- shows the </a:t>
            </a:r>
            <a:r>
              <a:rPr lang="en-US" b="1" i="1" dirty="0"/>
              <a:t>number of items</a:t>
            </a:r>
            <a:r>
              <a:rPr lang="en-US" dirty="0"/>
              <a:t> with values less than or equal to the upper limit of each class.</a:t>
            </a:r>
          </a:p>
          <a:p>
            <a:r>
              <a:rPr lang="en-US" u="sng" dirty="0"/>
              <a:t>Cumulative relative frequency distribution</a:t>
            </a:r>
            <a:r>
              <a:rPr lang="en-US" dirty="0"/>
              <a:t> -- shows the </a:t>
            </a:r>
            <a:r>
              <a:rPr lang="en-US" b="1" i="1" dirty="0"/>
              <a:t>proportion of items</a:t>
            </a:r>
            <a:r>
              <a:rPr lang="en-US" dirty="0"/>
              <a:t> with values less than or equal to the upper limit of each class.</a:t>
            </a:r>
          </a:p>
          <a:p>
            <a:r>
              <a:rPr lang="en-US" u="sng" dirty="0"/>
              <a:t>Cumulative percent frequency distribution</a:t>
            </a:r>
            <a:r>
              <a:rPr lang="en-US" dirty="0"/>
              <a:t> -- shows the </a:t>
            </a:r>
            <a:r>
              <a:rPr lang="en-US" b="1" i="1" dirty="0"/>
              <a:t>percentage of items</a:t>
            </a:r>
            <a:r>
              <a:rPr lang="en-US" dirty="0"/>
              <a:t> with values less than or equal to the upper limit of each class.</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auto">
          <a:xfrm>
            <a:off x="900113" y="1611313"/>
            <a:ext cx="7140575" cy="406400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26626" name="Rectangle 2"/>
          <p:cNvSpPr>
            <a:spLocks noGrp="1" noChangeArrowheads="1"/>
          </p:cNvSpPr>
          <p:nvPr>
            <p:ph type="title"/>
          </p:nvPr>
        </p:nvSpPr>
        <p:spPr>
          <a:xfrm>
            <a:off x="685800" y="69850"/>
            <a:ext cx="7772400" cy="762000"/>
          </a:xfrm>
          <a:noFill/>
          <a:ln/>
        </p:spPr>
        <p:txBody>
          <a:bodyPr/>
          <a:lstStyle/>
          <a:p>
            <a:r>
              <a:rPr lang="en-US" dirty="0"/>
              <a:t>Example:  Hudson Auto Repair</a:t>
            </a:r>
          </a:p>
        </p:txBody>
      </p:sp>
      <p:sp>
        <p:nvSpPr>
          <p:cNvPr id="26627" name="Rectangle 3"/>
          <p:cNvSpPr>
            <a:spLocks noGrp="1" noChangeArrowheads="1"/>
          </p:cNvSpPr>
          <p:nvPr>
            <p:ph type="body" idx="1"/>
          </p:nvPr>
        </p:nvSpPr>
        <p:spPr>
          <a:xfrm>
            <a:off x="685800" y="1117600"/>
            <a:ext cx="7772400" cy="4776692"/>
          </a:xfrm>
          <a:noFill/>
          <a:ln/>
        </p:spPr>
        <p:txBody>
          <a:bodyPr/>
          <a:lstStyle/>
          <a:p>
            <a:r>
              <a:rPr lang="en-US" dirty="0">
                <a:solidFill>
                  <a:schemeClr val="bg2"/>
                </a:solidFill>
              </a:rPr>
              <a:t>Cumulative Distributions</a:t>
            </a:r>
          </a:p>
          <a:p>
            <a:endParaRPr lang="en-US" sz="800" dirty="0">
              <a:solidFill>
                <a:schemeClr val="tx2"/>
              </a:solidFill>
            </a:endParaRPr>
          </a:p>
          <a:p>
            <a:pPr>
              <a:lnSpc>
                <a:spcPct val="90000"/>
              </a:lnSpc>
              <a:buFont typeface="Monotype Sorts" pitchFamily="2" charset="2"/>
              <a:buNone/>
            </a:pPr>
            <a:r>
              <a:rPr lang="en-US" sz="2400" dirty="0">
                <a:solidFill>
                  <a:schemeClr val="tx2"/>
                </a:solidFill>
              </a:rPr>
              <a:t>				</a:t>
            </a:r>
            <a:r>
              <a:rPr lang="en-US" sz="2400" dirty="0" smtClean="0">
                <a:solidFill>
                  <a:schemeClr val="tx2"/>
                </a:solidFill>
              </a:rPr>
              <a:t>         Cumulative   </a:t>
            </a:r>
            <a:r>
              <a:rPr lang="en-US" sz="2400" dirty="0">
                <a:solidFill>
                  <a:schemeClr val="tx2"/>
                </a:solidFill>
              </a:rPr>
              <a:t>Cumulative</a:t>
            </a:r>
          </a:p>
          <a:p>
            <a:pPr>
              <a:lnSpc>
                <a:spcPct val="90000"/>
              </a:lnSpc>
              <a:buFont typeface="Monotype Sorts" pitchFamily="2" charset="2"/>
              <a:buNone/>
            </a:pPr>
            <a:r>
              <a:rPr lang="en-US" sz="2400" dirty="0">
                <a:solidFill>
                  <a:schemeClr val="tx2"/>
                </a:solidFill>
              </a:rPr>
              <a:t>	  	           Cumulative       Relative          Percent</a:t>
            </a:r>
          </a:p>
          <a:p>
            <a:pPr>
              <a:lnSpc>
                <a:spcPct val="90000"/>
              </a:lnSpc>
              <a:buFont typeface="Monotype Sorts" pitchFamily="2" charset="2"/>
              <a:buNone/>
            </a:pPr>
            <a:r>
              <a:rPr lang="en-US" sz="2400" dirty="0">
                <a:solidFill>
                  <a:schemeClr val="tx2"/>
                </a:solidFill>
              </a:rPr>
              <a:t>	</a:t>
            </a:r>
            <a:r>
              <a:rPr lang="en-US" sz="2400" u="sng" dirty="0">
                <a:solidFill>
                  <a:schemeClr val="tx2"/>
                </a:solidFill>
              </a:rPr>
              <a:t>Cost ($)</a:t>
            </a:r>
            <a:r>
              <a:rPr lang="en-US" sz="2400" dirty="0">
                <a:solidFill>
                  <a:schemeClr val="tx2"/>
                </a:solidFill>
              </a:rPr>
              <a:t>      </a:t>
            </a:r>
            <a:r>
              <a:rPr lang="en-US" sz="2400" u="sng" dirty="0">
                <a:solidFill>
                  <a:schemeClr val="tx2"/>
                </a:solidFill>
              </a:rPr>
              <a:t>Frequency</a:t>
            </a:r>
            <a:r>
              <a:rPr lang="en-US" sz="2400" dirty="0">
                <a:solidFill>
                  <a:schemeClr val="tx2"/>
                </a:solidFill>
              </a:rPr>
              <a:t>      </a:t>
            </a:r>
            <a:r>
              <a:rPr lang="en-US" sz="2400" u="sng" dirty="0">
                <a:solidFill>
                  <a:schemeClr val="tx2"/>
                </a:solidFill>
              </a:rPr>
              <a:t>Frequency</a:t>
            </a:r>
            <a:r>
              <a:rPr lang="en-US" sz="2400" dirty="0">
                <a:solidFill>
                  <a:schemeClr val="tx2"/>
                </a:solidFill>
              </a:rPr>
              <a:t>      </a:t>
            </a:r>
            <a:r>
              <a:rPr lang="en-US" sz="2400" u="sng" dirty="0">
                <a:solidFill>
                  <a:schemeClr val="tx2"/>
                </a:solidFill>
              </a:rPr>
              <a:t>Frequency</a:t>
            </a:r>
          </a:p>
          <a:p>
            <a:pPr>
              <a:buFont typeface="Monotype Sorts" pitchFamily="2" charset="2"/>
              <a:buNone/>
            </a:pPr>
            <a:r>
              <a:rPr lang="en-US" sz="2400" dirty="0">
                <a:solidFill>
                  <a:schemeClr val="tx2"/>
                </a:solidFill>
              </a:rPr>
              <a:t>	  &lt; </a:t>
            </a:r>
            <a:r>
              <a:rPr lang="en-US" sz="2400" dirty="0" smtClean="0">
                <a:solidFill>
                  <a:schemeClr val="tx2"/>
                </a:solidFill>
              </a:rPr>
              <a:t>60</a:t>
            </a:r>
            <a:r>
              <a:rPr lang="en-US" sz="2400" dirty="0">
                <a:solidFill>
                  <a:schemeClr val="tx2"/>
                </a:solidFill>
              </a:rPr>
              <a:t>	         2		       .04	       </a:t>
            </a:r>
            <a:r>
              <a:rPr lang="en-US" sz="2400" dirty="0" smtClean="0">
                <a:solidFill>
                  <a:schemeClr val="tx2"/>
                </a:solidFill>
              </a:rPr>
              <a:t>	    </a:t>
            </a:r>
            <a:r>
              <a:rPr lang="en-US" sz="2400" dirty="0">
                <a:solidFill>
                  <a:schemeClr val="tx2"/>
                </a:solidFill>
              </a:rPr>
              <a:t>4</a:t>
            </a:r>
          </a:p>
          <a:p>
            <a:pPr>
              <a:buFont typeface="Monotype Sorts" pitchFamily="2" charset="2"/>
              <a:buNone/>
            </a:pPr>
            <a:r>
              <a:rPr lang="en-US" sz="2400" dirty="0">
                <a:solidFill>
                  <a:schemeClr val="tx2"/>
                </a:solidFill>
              </a:rPr>
              <a:t>	</a:t>
            </a:r>
            <a:r>
              <a:rPr lang="en-US" sz="2400" dirty="0" smtClean="0">
                <a:solidFill>
                  <a:schemeClr val="tx2"/>
                </a:solidFill>
              </a:rPr>
              <a:t>  &lt; 70</a:t>
            </a:r>
            <a:r>
              <a:rPr lang="en-US" sz="2400" dirty="0">
                <a:solidFill>
                  <a:schemeClr val="tx2"/>
                </a:solidFill>
              </a:rPr>
              <a:t>	       15		       .30	       </a:t>
            </a:r>
            <a:r>
              <a:rPr lang="en-US" sz="2400" dirty="0" smtClean="0">
                <a:solidFill>
                  <a:schemeClr val="tx2"/>
                </a:solidFill>
              </a:rPr>
              <a:t>	  </a:t>
            </a:r>
            <a:r>
              <a:rPr lang="en-US" sz="2400" dirty="0">
                <a:solidFill>
                  <a:schemeClr val="tx2"/>
                </a:solidFill>
              </a:rPr>
              <a:t>30</a:t>
            </a:r>
          </a:p>
          <a:p>
            <a:pPr>
              <a:buFont typeface="Monotype Sorts" pitchFamily="2" charset="2"/>
              <a:buNone/>
            </a:pPr>
            <a:r>
              <a:rPr lang="en-US" sz="2400" dirty="0">
                <a:solidFill>
                  <a:schemeClr val="tx2"/>
                </a:solidFill>
              </a:rPr>
              <a:t>	  &lt; </a:t>
            </a:r>
            <a:r>
              <a:rPr lang="en-US" sz="2400" dirty="0" smtClean="0">
                <a:solidFill>
                  <a:schemeClr val="tx2"/>
                </a:solidFill>
              </a:rPr>
              <a:t>80</a:t>
            </a:r>
            <a:r>
              <a:rPr lang="en-US" sz="2400" dirty="0">
                <a:solidFill>
                  <a:schemeClr val="tx2"/>
                </a:solidFill>
              </a:rPr>
              <a:t>	       31		       .62	       </a:t>
            </a:r>
            <a:r>
              <a:rPr lang="en-US" sz="2400" dirty="0" smtClean="0">
                <a:solidFill>
                  <a:schemeClr val="tx2"/>
                </a:solidFill>
              </a:rPr>
              <a:t>	  </a:t>
            </a:r>
            <a:r>
              <a:rPr lang="en-US" sz="2400" dirty="0">
                <a:solidFill>
                  <a:schemeClr val="tx2"/>
                </a:solidFill>
              </a:rPr>
              <a:t>62</a:t>
            </a:r>
          </a:p>
          <a:p>
            <a:pPr>
              <a:buFont typeface="Monotype Sorts" pitchFamily="2" charset="2"/>
              <a:buNone/>
            </a:pPr>
            <a:r>
              <a:rPr lang="en-US" sz="2400" dirty="0">
                <a:solidFill>
                  <a:schemeClr val="tx2"/>
                </a:solidFill>
              </a:rPr>
              <a:t>	  </a:t>
            </a:r>
            <a:r>
              <a:rPr lang="en-US" sz="2400" dirty="0" smtClean="0">
                <a:solidFill>
                  <a:schemeClr val="tx2"/>
                </a:solidFill>
              </a:rPr>
              <a:t>&lt; 90</a:t>
            </a:r>
            <a:r>
              <a:rPr lang="en-US" sz="2400" dirty="0">
                <a:solidFill>
                  <a:schemeClr val="tx2"/>
                </a:solidFill>
              </a:rPr>
              <a:t>	       38		       .76	       </a:t>
            </a:r>
            <a:r>
              <a:rPr lang="en-US" sz="2400" dirty="0" smtClean="0">
                <a:solidFill>
                  <a:schemeClr val="tx2"/>
                </a:solidFill>
              </a:rPr>
              <a:t>	  </a:t>
            </a:r>
            <a:r>
              <a:rPr lang="en-US" sz="2400" dirty="0">
                <a:solidFill>
                  <a:schemeClr val="tx2"/>
                </a:solidFill>
              </a:rPr>
              <a:t>76</a:t>
            </a:r>
          </a:p>
          <a:p>
            <a:pPr>
              <a:buFont typeface="Monotype Sorts" pitchFamily="2" charset="2"/>
              <a:buNone/>
            </a:pPr>
            <a:r>
              <a:rPr lang="en-US" sz="2400" dirty="0">
                <a:solidFill>
                  <a:schemeClr val="tx2"/>
                </a:solidFill>
              </a:rPr>
              <a:t>	  &lt; </a:t>
            </a:r>
            <a:r>
              <a:rPr lang="en-US" sz="2400" dirty="0" smtClean="0">
                <a:solidFill>
                  <a:schemeClr val="tx2"/>
                </a:solidFill>
              </a:rPr>
              <a:t>100</a:t>
            </a:r>
            <a:r>
              <a:rPr lang="en-US" sz="2400" dirty="0">
                <a:solidFill>
                  <a:schemeClr val="tx2"/>
                </a:solidFill>
              </a:rPr>
              <a:t>	       45		       .90	       </a:t>
            </a:r>
            <a:r>
              <a:rPr lang="en-US" sz="2400" dirty="0" smtClean="0">
                <a:solidFill>
                  <a:schemeClr val="tx2"/>
                </a:solidFill>
              </a:rPr>
              <a:t>	  </a:t>
            </a:r>
            <a:r>
              <a:rPr lang="en-US" sz="2400" dirty="0">
                <a:solidFill>
                  <a:schemeClr val="tx2"/>
                </a:solidFill>
              </a:rPr>
              <a:t>90</a:t>
            </a:r>
          </a:p>
          <a:p>
            <a:pPr>
              <a:buFont typeface="Monotype Sorts" pitchFamily="2" charset="2"/>
              <a:buNone/>
            </a:pPr>
            <a:r>
              <a:rPr lang="en-US" sz="2400" dirty="0">
                <a:solidFill>
                  <a:schemeClr val="tx2"/>
                </a:solidFill>
              </a:rPr>
              <a:t>	  </a:t>
            </a:r>
            <a:r>
              <a:rPr lang="en-US" sz="2400" dirty="0" smtClean="0">
                <a:solidFill>
                  <a:schemeClr val="tx2"/>
                </a:solidFill>
              </a:rPr>
              <a:t>&lt;110</a:t>
            </a:r>
            <a:r>
              <a:rPr lang="en-US" sz="2400" dirty="0">
                <a:solidFill>
                  <a:schemeClr val="tx2"/>
                </a:solidFill>
              </a:rPr>
              <a:t>	       50		     1.00	       </a:t>
            </a:r>
            <a:r>
              <a:rPr lang="en-US" sz="2400" dirty="0" smtClean="0">
                <a:solidFill>
                  <a:schemeClr val="tx2"/>
                </a:solidFill>
              </a:rPr>
              <a:t>	100</a:t>
            </a:r>
            <a:endParaRPr lang="en-US" sz="2400" dirty="0">
              <a:solidFill>
                <a:schemeClr val="tx2"/>
              </a:solidFill>
            </a:endParaRPr>
          </a:p>
          <a:p>
            <a:pPr>
              <a:buFont typeface="Monotype Sorts" pitchFamily="2" charset="2"/>
              <a:buNone/>
            </a:pPr>
            <a:r>
              <a:rPr lang="en-US" dirty="0"/>
              <a:t>			       </a:t>
            </a:r>
          </a:p>
        </p:txBody>
      </p:sp>
      <p:pic>
        <p:nvPicPr>
          <p:cNvPr id="5" name="Picture 6" descr="BD07060_"/>
          <p:cNvPicPr>
            <a:picLocks noChangeAspect="1" noChangeArrowheads="1"/>
          </p:cNvPicPr>
          <p:nvPr/>
        </p:nvPicPr>
        <p:blipFill>
          <a:blip r:embed="rId3" cstate="print"/>
          <a:srcRect/>
          <a:stretch>
            <a:fillRect/>
          </a:stretch>
        </p:blipFill>
        <p:spPr bwMode="auto">
          <a:xfrm>
            <a:off x="7696200" y="457200"/>
            <a:ext cx="1299060" cy="1050925"/>
          </a:xfrm>
          <a:prstGeom prst="rect">
            <a:avLst/>
          </a:prstGeom>
          <a:noFill/>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228600"/>
            <a:ext cx="7772400" cy="762000"/>
          </a:xfrm>
          <a:noFill/>
          <a:ln/>
        </p:spPr>
        <p:txBody>
          <a:bodyPr/>
          <a:lstStyle/>
          <a:p>
            <a:r>
              <a:rPr lang="en-US" dirty="0"/>
              <a:t>Exploratory Data Analysis</a:t>
            </a:r>
          </a:p>
        </p:txBody>
      </p:sp>
      <p:sp>
        <p:nvSpPr>
          <p:cNvPr id="27651" name="Rectangle 3"/>
          <p:cNvSpPr>
            <a:spLocks noGrp="1" noChangeArrowheads="1"/>
          </p:cNvSpPr>
          <p:nvPr>
            <p:ph type="body" idx="1"/>
          </p:nvPr>
        </p:nvSpPr>
        <p:spPr>
          <a:xfrm>
            <a:off x="685800" y="1600200"/>
            <a:ext cx="7772400" cy="4643438"/>
          </a:xfrm>
          <a:noFill/>
          <a:ln/>
        </p:spPr>
        <p:txBody>
          <a:bodyPr/>
          <a:lstStyle/>
          <a:p>
            <a:r>
              <a:rPr lang="en-US" dirty="0"/>
              <a:t>The techniques of </a:t>
            </a:r>
            <a:r>
              <a:rPr lang="en-US" u="sng" dirty="0"/>
              <a:t>exploratory data analysis</a:t>
            </a:r>
            <a:r>
              <a:rPr lang="en-US" dirty="0"/>
              <a:t> consist of simple arithmetic and easy-to-draw pictures that can be used to summarize data quickly.</a:t>
            </a:r>
          </a:p>
          <a:p>
            <a:r>
              <a:rPr lang="en-US" dirty="0"/>
              <a:t>One such technique is the </a:t>
            </a:r>
            <a:r>
              <a:rPr lang="en-US" u="sng" dirty="0"/>
              <a:t>stem-and-leaf display</a:t>
            </a:r>
            <a:r>
              <a:rPr lang="en-US" dirty="0"/>
              <a:t>.</a:t>
            </a: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04800"/>
            <a:ext cx="7772400" cy="579437"/>
          </a:xfrm>
          <a:noFill/>
          <a:ln/>
        </p:spPr>
        <p:txBody>
          <a:bodyPr/>
          <a:lstStyle/>
          <a:p>
            <a:r>
              <a:rPr lang="en-US" dirty="0"/>
              <a:t>Stem-and-Leaf Display</a:t>
            </a:r>
          </a:p>
        </p:txBody>
      </p:sp>
      <p:sp>
        <p:nvSpPr>
          <p:cNvPr id="28675" name="Rectangle 3"/>
          <p:cNvSpPr>
            <a:spLocks noGrp="1" noChangeArrowheads="1"/>
          </p:cNvSpPr>
          <p:nvPr>
            <p:ph type="body" idx="1"/>
          </p:nvPr>
        </p:nvSpPr>
        <p:spPr>
          <a:xfrm>
            <a:off x="609600" y="1371600"/>
            <a:ext cx="7772400" cy="5256824"/>
          </a:xfrm>
          <a:noFill/>
          <a:ln/>
        </p:spPr>
        <p:txBody>
          <a:bodyPr/>
          <a:lstStyle/>
          <a:p>
            <a:r>
              <a:rPr lang="en-US" sz="2800" dirty="0"/>
              <a:t>A stem-and-leaf display shows both the </a:t>
            </a:r>
            <a:r>
              <a:rPr lang="en-US" sz="2800" u="sng" dirty="0">
                <a:solidFill>
                  <a:srgbClr val="FF0000"/>
                </a:solidFill>
              </a:rPr>
              <a:t>rank order</a:t>
            </a:r>
            <a:r>
              <a:rPr lang="en-US" sz="2800" dirty="0">
                <a:solidFill>
                  <a:srgbClr val="FF0000"/>
                </a:solidFill>
              </a:rPr>
              <a:t> </a:t>
            </a:r>
            <a:r>
              <a:rPr lang="en-US" sz="2800" dirty="0"/>
              <a:t>and </a:t>
            </a:r>
            <a:r>
              <a:rPr lang="en-US" sz="2800" u="sng" dirty="0">
                <a:solidFill>
                  <a:srgbClr val="FF0000"/>
                </a:solidFill>
              </a:rPr>
              <a:t>shape of the distribution</a:t>
            </a:r>
            <a:r>
              <a:rPr lang="en-US" sz="2800" dirty="0">
                <a:solidFill>
                  <a:srgbClr val="FF0000"/>
                </a:solidFill>
              </a:rPr>
              <a:t> </a:t>
            </a:r>
            <a:r>
              <a:rPr lang="en-US" sz="2800" dirty="0"/>
              <a:t>of the data.</a:t>
            </a:r>
          </a:p>
          <a:p>
            <a:r>
              <a:rPr lang="en-US" sz="2800" dirty="0"/>
              <a:t>It is </a:t>
            </a:r>
            <a:r>
              <a:rPr lang="en-US" sz="2800" u="sng" dirty="0">
                <a:solidFill>
                  <a:srgbClr val="FF0000"/>
                </a:solidFill>
              </a:rPr>
              <a:t>similar to a histogram</a:t>
            </a:r>
            <a:r>
              <a:rPr lang="en-US" sz="2800" dirty="0">
                <a:solidFill>
                  <a:srgbClr val="FF0000"/>
                </a:solidFill>
              </a:rPr>
              <a:t> </a:t>
            </a:r>
            <a:r>
              <a:rPr lang="en-US" sz="2800" dirty="0"/>
              <a:t>on its side, but it has the advantage of showing the actual data values.</a:t>
            </a:r>
          </a:p>
          <a:p>
            <a:r>
              <a:rPr lang="en-US" sz="2800" dirty="0"/>
              <a:t>The first digits of each data item are arranged to the left of a vertical line.</a:t>
            </a:r>
          </a:p>
          <a:p>
            <a:r>
              <a:rPr lang="en-US" sz="2800" dirty="0"/>
              <a:t>To the right of the vertical line we record the last digit for each item in rank order.</a:t>
            </a:r>
          </a:p>
          <a:p>
            <a:r>
              <a:rPr lang="en-US" sz="2800" dirty="0"/>
              <a:t>Each line in the display is referred to as a </a:t>
            </a:r>
            <a:r>
              <a:rPr lang="en-US" sz="2800" u="sng" dirty="0">
                <a:solidFill>
                  <a:srgbClr val="FF0000"/>
                </a:solidFill>
              </a:rPr>
              <a:t>stem</a:t>
            </a:r>
            <a:r>
              <a:rPr lang="en-US" sz="2800" dirty="0"/>
              <a:t>.</a:t>
            </a:r>
          </a:p>
          <a:p>
            <a:r>
              <a:rPr lang="en-US" sz="2800" dirty="0"/>
              <a:t>Each digit on a stem is a </a:t>
            </a:r>
            <a:r>
              <a:rPr lang="en-US" sz="2800" u="sng" dirty="0">
                <a:solidFill>
                  <a:srgbClr val="FF0000"/>
                </a:solidFill>
              </a:rPr>
              <a:t>leaf</a:t>
            </a:r>
            <a:r>
              <a:rPr lang="en-US" sz="2800" dirty="0"/>
              <a:t>.</a:t>
            </a:r>
          </a:p>
          <a:p>
            <a:pPr>
              <a:buFont typeface="Monotype Sorts" pitchFamily="2" charset="2"/>
              <a:buNone/>
            </a:pPr>
            <a:r>
              <a:rPr lang="en-US" sz="2800" dirty="0"/>
              <a:t>						       8	5 7</a:t>
            </a:r>
          </a:p>
          <a:p>
            <a:pPr>
              <a:buFont typeface="Monotype Sorts" pitchFamily="2" charset="2"/>
              <a:buNone/>
            </a:pPr>
            <a:r>
              <a:rPr lang="en-US" sz="2800" dirty="0"/>
              <a:t>						       9	3 6 7 8</a:t>
            </a:r>
          </a:p>
        </p:txBody>
      </p:sp>
      <p:sp>
        <p:nvSpPr>
          <p:cNvPr id="28676" name="Line 4"/>
          <p:cNvSpPr>
            <a:spLocks noChangeShapeType="1"/>
          </p:cNvSpPr>
          <p:nvPr/>
        </p:nvSpPr>
        <p:spPr bwMode="auto">
          <a:xfrm>
            <a:off x="6019800" y="5562600"/>
            <a:ext cx="0" cy="1295400"/>
          </a:xfrm>
          <a:prstGeom prst="line">
            <a:avLst/>
          </a:prstGeom>
          <a:noFill/>
          <a:ln w="38100">
            <a:solidFill>
              <a:schemeClr val="bg2"/>
            </a:solidFill>
            <a:round/>
            <a:headEnd/>
            <a:tailEnd/>
          </a:ln>
          <a:effectLst>
            <a:outerShdw dist="12700" algn="ctr" rotWithShape="0">
              <a:srgbClr val="000000">
                <a:alpha val="50000"/>
              </a:srgbClr>
            </a:outerShdw>
          </a:effectLst>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dirty="0"/>
              <a:t>Stem-and-Leaf Display</a:t>
            </a:r>
          </a:p>
        </p:txBody>
      </p:sp>
      <p:sp>
        <p:nvSpPr>
          <p:cNvPr id="174083" name="Rectangle 3"/>
          <p:cNvSpPr>
            <a:spLocks noGrp="1" noChangeArrowheads="1"/>
          </p:cNvSpPr>
          <p:nvPr>
            <p:ph type="body" idx="1"/>
          </p:nvPr>
        </p:nvSpPr>
        <p:spPr/>
        <p:txBody>
          <a:bodyPr/>
          <a:lstStyle/>
          <a:p>
            <a:r>
              <a:rPr lang="en-US" dirty="0">
                <a:solidFill>
                  <a:srgbClr val="66FFFF"/>
                </a:solidFill>
              </a:rPr>
              <a:t>Leaf Units</a:t>
            </a:r>
          </a:p>
          <a:p>
            <a:pPr lvl="1"/>
            <a:r>
              <a:rPr lang="en-US" dirty="0"/>
              <a:t>A single digit is used to define each leaf.</a:t>
            </a:r>
          </a:p>
          <a:p>
            <a:pPr lvl="1"/>
            <a:r>
              <a:rPr lang="en-US" dirty="0"/>
              <a:t>In the preceding example, the leaf unit was 1.</a:t>
            </a:r>
          </a:p>
          <a:p>
            <a:pPr lvl="1"/>
            <a:r>
              <a:rPr lang="en-US" dirty="0"/>
              <a:t>Leaf units may be 100, 10, 1, 0.1, and so on.</a:t>
            </a:r>
          </a:p>
          <a:p>
            <a:pPr lvl="1"/>
            <a:r>
              <a:rPr lang="en-US" dirty="0"/>
              <a:t>Where the leaf unit is not shown, it is assumed to equal 1.</a:t>
            </a:r>
          </a:p>
          <a:p>
            <a:endParaRPr lang="en-US"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ChangeArrowheads="1"/>
          </p:cNvSpPr>
          <p:nvPr/>
        </p:nvSpPr>
        <p:spPr bwMode="auto">
          <a:xfrm>
            <a:off x="1612900" y="1687513"/>
            <a:ext cx="5921375" cy="294640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29698" name="Rectangle 2"/>
          <p:cNvSpPr>
            <a:spLocks noGrp="1" noChangeArrowheads="1"/>
          </p:cNvSpPr>
          <p:nvPr>
            <p:ph type="title"/>
          </p:nvPr>
        </p:nvSpPr>
        <p:spPr>
          <a:xfrm>
            <a:off x="609600" y="228600"/>
            <a:ext cx="7772400" cy="642937"/>
          </a:xfrm>
          <a:noFill/>
          <a:ln/>
        </p:spPr>
        <p:txBody>
          <a:bodyPr/>
          <a:lstStyle/>
          <a:p>
            <a:r>
              <a:rPr lang="en-US" dirty="0"/>
              <a:t>Example:  Hudson Auto Repair</a:t>
            </a:r>
          </a:p>
        </p:txBody>
      </p:sp>
      <p:sp>
        <p:nvSpPr>
          <p:cNvPr id="29699" name="Rectangle 3"/>
          <p:cNvSpPr>
            <a:spLocks noGrp="1" noChangeArrowheads="1"/>
          </p:cNvSpPr>
          <p:nvPr>
            <p:ph type="body" idx="1"/>
          </p:nvPr>
        </p:nvSpPr>
        <p:spPr>
          <a:xfrm>
            <a:off x="677863" y="1111250"/>
            <a:ext cx="7772400" cy="3287054"/>
          </a:xfrm>
          <a:noFill/>
          <a:ln/>
        </p:spPr>
        <p:txBody>
          <a:bodyPr/>
          <a:lstStyle/>
          <a:p>
            <a:r>
              <a:rPr lang="en-US" dirty="0">
                <a:solidFill>
                  <a:schemeClr val="bg2"/>
                </a:solidFill>
              </a:rPr>
              <a:t>Stem-and-Leaf Display</a:t>
            </a:r>
          </a:p>
          <a:p>
            <a:pPr>
              <a:buFont typeface="Monotype Sorts" pitchFamily="2" charset="2"/>
              <a:buNone/>
            </a:pPr>
            <a:endParaRPr lang="en-US" sz="2400" dirty="0">
              <a:solidFill>
                <a:schemeClr val="tx2"/>
              </a:solidFill>
            </a:endParaRPr>
          </a:p>
          <a:p>
            <a:pPr>
              <a:buFont typeface="Monotype Sorts" pitchFamily="2" charset="2"/>
              <a:buNone/>
            </a:pPr>
            <a:r>
              <a:rPr lang="en-US" sz="2400" dirty="0">
                <a:solidFill>
                  <a:schemeClr val="tx2"/>
                </a:solidFill>
              </a:rPr>
              <a:t>		    </a:t>
            </a:r>
            <a:r>
              <a:rPr lang="en-US" sz="2400" b="1" dirty="0">
                <a:solidFill>
                  <a:schemeClr val="tx2"/>
                </a:solidFill>
              </a:rPr>
              <a:t>5</a:t>
            </a:r>
            <a:r>
              <a:rPr lang="en-US" sz="2400" dirty="0">
                <a:solidFill>
                  <a:schemeClr val="tx2"/>
                </a:solidFill>
              </a:rPr>
              <a:t>    2  7</a:t>
            </a:r>
          </a:p>
          <a:p>
            <a:pPr>
              <a:buFont typeface="Monotype Sorts" pitchFamily="2" charset="2"/>
              <a:buNone/>
            </a:pPr>
            <a:r>
              <a:rPr lang="en-US" sz="2400" dirty="0">
                <a:solidFill>
                  <a:schemeClr val="tx2"/>
                </a:solidFill>
              </a:rPr>
              <a:t>		    </a:t>
            </a:r>
            <a:r>
              <a:rPr lang="en-US" sz="2400" b="1" dirty="0">
                <a:solidFill>
                  <a:schemeClr val="tx2"/>
                </a:solidFill>
              </a:rPr>
              <a:t>6</a:t>
            </a:r>
            <a:r>
              <a:rPr lang="en-US" sz="2400" dirty="0">
                <a:solidFill>
                  <a:schemeClr val="tx2"/>
                </a:solidFill>
              </a:rPr>
              <a:t>    2  2  2  2  5  6  7  8  8  8  9  9  9</a:t>
            </a:r>
          </a:p>
          <a:p>
            <a:pPr>
              <a:buFont typeface="Monotype Sorts" pitchFamily="2" charset="2"/>
              <a:buNone/>
            </a:pPr>
            <a:r>
              <a:rPr lang="en-US" sz="2400" dirty="0">
                <a:solidFill>
                  <a:schemeClr val="tx2"/>
                </a:solidFill>
              </a:rPr>
              <a:t>		    </a:t>
            </a:r>
            <a:r>
              <a:rPr lang="en-US" sz="2400" b="1" dirty="0">
                <a:solidFill>
                  <a:schemeClr val="tx2"/>
                </a:solidFill>
              </a:rPr>
              <a:t>7</a:t>
            </a:r>
            <a:r>
              <a:rPr lang="en-US" sz="2400" dirty="0">
                <a:solidFill>
                  <a:schemeClr val="tx2"/>
                </a:solidFill>
              </a:rPr>
              <a:t>    1  1  2  2  3  4  4  5  5  5  6  7  8  9  9  9</a:t>
            </a:r>
          </a:p>
          <a:p>
            <a:pPr>
              <a:buFont typeface="Monotype Sorts" pitchFamily="2" charset="2"/>
              <a:buNone/>
            </a:pPr>
            <a:r>
              <a:rPr lang="en-US" sz="2400" dirty="0">
                <a:solidFill>
                  <a:schemeClr val="tx2"/>
                </a:solidFill>
              </a:rPr>
              <a:t>		    </a:t>
            </a:r>
            <a:r>
              <a:rPr lang="en-US" sz="2400" b="1" dirty="0">
                <a:solidFill>
                  <a:schemeClr val="tx2"/>
                </a:solidFill>
              </a:rPr>
              <a:t>8</a:t>
            </a:r>
            <a:r>
              <a:rPr lang="en-US" sz="2400" dirty="0">
                <a:solidFill>
                  <a:schemeClr val="tx2"/>
                </a:solidFill>
              </a:rPr>
              <a:t>    0  0  2  3  5  8  9</a:t>
            </a:r>
          </a:p>
          <a:p>
            <a:pPr>
              <a:buFont typeface="Monotype Sorts" pitchFamily="2" charset="2"/>
              <a:buNone/>
            </a:pPr>
            <a:r>
              <a:rPr lang="en-US" sz="2400" dirty="0">
                <a:solidFill>
                  <a:schemeClr val="tx2"/>
                </a:solidFill>
              </a:rPr>
              <a:t>		    </a:t>
            </a:r>
            <a:r>
              <a:rPr lang="en-US" sz="2400" b="1" dirty="0">
                <a:solidFill>
                  <a:schemeClr val="tx2"/>
                </a:solidFill>
              </a:rPr>
              <a:t>9</a:t>
            </a:r>
            <a:r>
              <a:rPr lang="en-US" sz="2400" dirty="0">
                <a:solidFill>
                  <a:schemeClr val="tx2"/>
                </a:solidFill>
              </a:rPr>
              <a:t>    1  3  7  7  7  8  9</a:t>
            </a:r>
          </a:p>
          <a:p>
            <a:pPr>
              <a:buFont typeface="Monotype Sorts" pitchFamily="2" charset="2"/>
              <a:buNone/>
            </a:pPr>
            <a:r>
              <a:rPr lang="en-US" sz="2400" dirty="0">
                <a:solidFill>
                  <a:schemeClr val="tx2"/>
                </a:solidFill>
              </a:rPr>
              <a:t>	          </a:t>
            </a:r>
            <a:r>
              <a:rPr lang="en-US" sz="2400" b="1" dirty="0">
                <a:solidFill>
                  <a:schemeClr val="tx2"/>
                </a:solidFill>
              </a:rPr>
              <a:t>10</a:t>
            </a:r>
            <a:r>
              <a:rPr lang="en-US" sz="2400" dirty="0">
                <a:solidFill>
                  <a:schemeClr val="tx2"/>
                </a:solidFill>
              </a:rPr>
              <a:t>   1  4  5  5  9</a:t>
            </a:r>
          </a:p>
        </p:txBody>
      </p:sp>
      <p:sp>
        <p:nvSpPr>
          <p:cNvPr id="29700" name="Line 4"/>
          <p:cNvSpPr>
            <a:spLocks noChangeShapeType="1"/>
          </p:cNvSpPr>
          <p:nvPr/>
        </p:nvSpPr>
        <p:spPr bwMode="auto">
          <a:xfrm>
            <a:off x="2133600" y="1905000"/>
            <a:ext cx="0" cy="2597150"/>
          </a:xfrm>
          <a:prstGeom prst="line">
            <a:avLst/>
          </a:prstGeom>
          <a:noFill/>
          <a:ln w="38100">
            <a:solidFill>
              <a:srgbClr val="66FFFF"/>
            </a:solidFill>
            <a:round/>
            <a:headEnd/>
            <a:tailEnd/>
          </a:ln>
          <a:effectLst>
            <a:outerShdw algn="ctr" rotWithShape="0">
              <a:srgbClr val="000000">
                <a:alpha val="50000"/>
              </a:srgbClr>
            </a:outerShdw>
          </a:effectLst>
        </p:spPr>
        <p:txBody>
          <a:bodyPr wrap="none" anchor="ctr"/>
          <a:lstStyle/>
          <a:p>
            <a:endParaRPr lang="en-US" dirty="0"/>
          </a:p>
        </p:txBody>
      </p:sp>
      <p:pic>
        <p:nvPicPr>
          <p:cNvPr id="6" name="Picture 6" descr="BD07060_"/>
          <p:cNvPicPr>
            <a:picLocks noChangeAspect="1" noChangeArrowheads="1"/>
          </p:cNvPicPr>
          <p:nvPr/>
        </p:nvPicPr>
        <p:blipFill>
          <a:blip r:embed="rId3" cstate="print"/>
          <a:srcRect/>
          <a:stretch>
            <a:fillRect/>
          </a:stretch>
        </p:blipFill>
        <p:spPr bwMode="auto">
          <a:xfrm>
            <a:off x="7696200" y="228600"/>
            <a:ext cx="1299060" cy="1050925"/>
          </a:xfrm>
          <a:prstGeom prst="rect">
            <a:avLst/>
          </a:prstGeom>
          <a:noFill/>
        </p:spPr>
      </p:pic>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dirty="0" smtClean="0"/>
              <a:t>SPLIT STEM </a:t>
            </a:r>
            <a:r>
              <a:rPr lang="en-US" dirty="0"/>
              <a:t>Stem-and-Leaf Display</a:t>
            </a:r>
          </a:p>
        </p:txBody>
      </p:sp>
      <p:sp>
        <p:nvSpPr>
          <p:cNvPr id="123907" name="Rectangle 3"/>
          <p:cNvSpPr>
            <a:spLocks noGrp="1" noChangeArrowheads="1"/>
          </p:cNvSpPr>
          <p:nvPr>
            <p:ph type="body" idx="1"/>
          </p:nvPr>
        </p:nvSpPr>
        <p:spPr>
          <a:xfrm>
            <a:off x="381000" y="1412875"/>
            <a:ext cx="8382000" cy="3200876"/>
          </a:xfrm>
        </p:spPr>
        <p:txBody>
          <a:bodyPr/>
          <a:lstStyle/>
          <a:p>
            <a:r>
              <a:rPr lang="en-US" dirty="0"/>
              <a:t>If we believe the original stem-and-leaf display has condensed the data too much, we can </a:t>
            </a:r>
            <a:r>
              <a:rPr lang="en-US" u="sng" dirty="0">
                <a:solidFill>
                  <a:srgbClr val="FF0000"/>
                </a:solidFill>
              </a:rPr>
              <a:t>stretch the display</a:t>
            </a:r>
            <a:r>
              <a:rPr lang="en-US" dirty="0">
                <a:solidFill>
                  <a:srgbClr val="FF0000"/>
                </a:solidFill>
              </a:rPr>
              <a:t> </a:t>
            </a:r>
            <a:r>
              <a:rPr lang="en-US" dirty="0"/>
              <a:t>by using two more stems for each leading digit(s).</a:t>
            </a:r>
          </a:p>
          <a:p>
            <a:r>
              <a:rPr lang="en-US" dirty="0"/>
              <a:t>Whenever a stem value is stated twice, the first value corresponds to leaf values of 0-4, and the second values corresponds to values of 5-9.</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3" name="Rectangle 5"/>
          <p:cNvSpPr>
            <a:spLocks noChangeArrowheads="1"/>
          </p:cNvSpPr>
          <p:nvPr/>
        </p:nvSpPr>
        <p:spPr bwMode="auto">
          <a:xfrm>
            <a:off x="2303463" y="1601788"/>
            <a:ext cx="4513262" cy="4675187"/>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124930" name="Rectangle 2"/>
          <p:cNvSpPr>
            <a:spLocks noGrp="1" noChangeArrowheads="1"/>
          </p:cNvSpPr>
          <p:nvPr>
            <p:ph type="title"/>
          </p:nvPr>
        </p:nvSpPr>
        <p:spPr/>
        <p:txBody>
          <a:bodyPr/>
          <a:lstStyle/>
          <a:p>
            <a:r>
              <a:rPr lang="en-US" dirty="0"/>
              <a:t>Example:  Hudson Auto Repair</a:t>
            </a:r>
          </a:p>
        </p:txBody>
      </p:sp>
      <p:sp>
        <p:nvSpPr>
          <p:cNvPr id="124931" name="Rectangle 3"/>
          <p:cNvSpPr>
            <a:spLocks noGrp="1" noChangeArrowheads="1"/>
          </p:cNvSpPr>
          <p:nvPr>
            <p:ph type="body" idx="1"/>
          </p:nvPr>
        </p:nvSpPr>
        <p:spPr>
          <a:xfrm>
            <a:off x="687388" y="1117600"/>
            <a:ext cx="7772400" cy="5208798"/>
          </a:xfrm>
        </p:spPr>
        <p:txBody>
          <a:bodyPr/>
          <a:lstStyle/>
          <a:p>
            <a:r>
              <a:rPr lang="en-US" dirty="0" smtClean="0">
                <a:solidFill>
                  <a:schemeClr val="bg2"/>
                </a:solidFill>
              </a:rPr>
              <a:t>SPLIT STEM Stem and Leaf Plot</a:t>
            </a:r>
            <a:endParaRPr lang="en-US" dirty="0">
              <a:solidFill>
                <a:schemeClr val="bg2"/>
              </a:solidFill>
            </a:endParaRPr>
          </a:p>
          <a:p>
            <a:pPr>
              <a:buFont typeface="Monotype Sorts" pitchFamily="2" charset="2"/>
              <a:buNone/>
            </a:pPr>
            <a:endParaRPr lang="en-US" sz="600" dirty="0">
              <a:solidFill>
                <a:srgbClr val="FFFF00"/>
              </a:solidFill>
            </a:endParaRPr>
          </a:p>
          <a:p>
            <a:pPr>
              <a:buFont typeface="Monotype Sorts" pitchFamily="2" charset="2"/>
              <a:buNone/>
            </a:pPr>
            <a:endParaRPr lang="en-US" sz="600" dirty="0">
              <a:solidFill>
                <a:srgbClr val="FFFF00"/>
              </a:solidFill>
            </a:endParaRPr>
          </a:p>
          <a:p>
            <a:pPr>
              <a:lnSpc>
                <a:spcPct val="80000"/>
              </a:lnSpc>
              <a:buFont typeface="Monotype Sorts" pitchFamily="2" charset="2"/>
              <a:buNone/>
            </a:pPr>
            <a:r>
              <a:rPr lang="en-US" b="1" dirty="0"/>
              <a:t>		    	</a:t>
            </a:r>
            <a:r>
              <a:rPr lang="en-US" sz="2400" b="1" dirty="0">
                <a:solidFill>
                  <a:schemeClr val="tx2"/>
                </a:solidFill>
              </a:rPr>
              <a:t>   5</a:t>
            </a:r>
            <a:r>
              <a:rPr lang="en-US" sz="2400" dirty="0">
                <a:solidFill>
                  <a:schemeClr val="tx2"/>
                </a:solidFill>
              </a:rPr>
              <a:t>    2  </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5</a:t>
            </a:r>
            <a:r>
              <a:rPr lang="en-US" sz="2400" dirty="0">
                <a:solidFill>
                  <a:schemeClr val="tx2"/>
                </a:solidFill>
              </a:rPr>
              <a:t>    7</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6</a:t>
            </a:r>
            <a:r>
              <a:rPr lang="en-US" sz="2400" dirty="0">
                <a:solidFill>
                  <a:schemeClr val="tx2"/>
                </a:solidFill>
              </a:rPr>
              <a:t>    2  2  2  2  </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6</a:t>
            </a:r>
            <a:r>
              <a:rPr lang="en-US" sz="2400" dirty="0">
                <a:solidFill>
                  <a:schemeClr val="tx2"/>
                </a:solidFill>
              </a:rPr>
              <a:t>    5  6  7  8  8  8  9  9  9</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7</a:t>
            </a:r>
            <a:r>
              <a:rPr lang="en-US" sz="2400" dirty="0">
                <a:solidFill>
                  <a:schemeClr val="tx2"/>
                </a:solidFill>
              </a:rPr>
              <a:t>    1  1  2  2  3  4  4  </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7</a:t>
            </a:r>
            <a:r>
              <a:rPr lang="en-US" sz="2400" dirty="0">
                <a:solidFill>
                  <a:schemeClr val="tx2"/>
                </a:solidFill>
              </a:rPr>
              <a:t>    5  5  5  6  7  8  9  9  9</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8</a:t>
            </a:r>
            <a:r>
              <a:rPr lang="en-US" sz="2400" dirty="0">
                <a:solidFill>
                  <a:schemeClr val="tx2"/>
                </a:solidFill>
              </a:rPr>
              <a:t>    0  0  2  3  </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8</a:t>
            </a:r>
            <a:r>
              <a:rPr lang="en-US" sz="2400" dirty="0">
                <a:solidFill>
                  <a:schemeClr val="tx2"/>
                </a:solidFill>
              </a:rPr>
              <a:t>    5  8  9</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9</a:t>
            </a:r>
            <a:r>
              <a:rPr lang="en-US" sz="2400" dirty="0">
                <a:solidFill>
                  <a:schemeClr val="tx2"/>
                </a:solidFill>
              </a:rPr>
              <a:t>    1  3  </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9</a:t>
            </a:r>
            <a:r>
              <a:rPr lang="en-US" sz="2400" dirty="0">
                <a:solidFill>
                  <a:schemeClr val="tx2"/>
                </a:solidFill>
              </a:rPr>
              <a:t>    7  7  7  8  9</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10</a:t>
            </a:r>
            <a:r>
              <a:rPr lang="en-US" sz="2400" dirty="0">
                <a:solidFill>
                  <a:schemeClr val="tx2"/>
                </a:solidFill>
              </a:rPr>
              <a:t>    1  4  </a:t>
            </a:r>
          </a:p>
          <a:p>
            <a:pPr>
              <a:lnSpc>
                <a:spcPct val="80000"/>
              </a:lnSpc>
              <a:buFont typeface="Monotype Sorts" pitchFamily="2" charset="2"/>
              <a:buNone/>
            </a:pPr>
            <a:r>
              <a:rPr lang="en-US" sz="2400" dirty="0">
                <a:solidFill>
                  <a:schemeClr val="tx2"/>
                </a:solidFill>
              </a:rPr>
              <a:t>		  	 </a:t>
            </a:r>
            <a:r>
              <a:rPr lang="en-US" sz="2400" b="1" dirty="0">
                <a:solidFill>
                  <a:schemeClr val="tx2"/>
                </a:solidFill>
              </a:rPr>
              <a:t>10</a:t>
            </a:r>
            <a:r>
              <a:rPr lang="en-US" sz="2400" dirty="0">
                <a:solidFill>
                  <a:schemeClr val="tx2"/>
                </a:solidFill>
              </a:rPr>
              <a:t>    5  5  9</a:t>
            </a:r>
          </a:p>
        </p:txBody>
      </p:sp>
      <p:sp>
        <p:nvSpPr>
          <p:cNvPr id="124932" name="Line 4"/>
          <p:cNvSpPr>
            <a:spLocks noChangeShapeType="1"/>
          </p:cNvSpPr>
          <p:nvPr/>
        </p:nvSpPr>
        <p:spPr bwMode="auto">
          <a:xfrm flipH="1">
            <a:off x="2971800" y="1828800"/>
            <a:ext cx="0" cy="4425950"/>
          </a:xfrm>
          <a:prstGeom prst="line">
            <a:avLst/>
          </a:prstGeom>
          <a:noFill/>
          <a:ln w="38100">
            <a:solidFill>
              <a:srgbClr val="66FFFF"/>
            </a:solidFill>
            <a:round/>
            <a:headEnd/>
            <a:tailEnd/>
          </a:ln>
          <a:effectLst>
            <a:outerShdw dist="17961" dir="2700000" algn="ctr" rotWithShape="0">
              <a:srgbClr val="000000">
                <a:alpha val="50000"/>
              </a:srgbClr>
            </a:outerShdw>
          </a:effectLst>
        </p:spPr>
        <p:txBody>
          <a:bodyPr wrap="none" anchor="ctr"/>
          <a:lstStyle/>
          <a:p>
            <a:endParaRPr lang="en-US" dirty="0"/>
          </a:p>
        </p:txBody>
      </p:sp>
      <p:pic>
        <p:nvPicPr>
          <p:cNvPr id="6" name="Picture 6" descr="BD07060_"/>
          <p:cNvPicPr>
            <a:picLocks noChangeAspect="1" noChangeArrowheads="1"/>
          </p:cNvPicPr>
          <p:nvPr/>
        </p:nvPicPr>
        <p:blipFill>
          <a:blip r:embed="rId3" cstate="print"/>
          <a:srcRect/>
          <a:stretch>
            <a:fillRect/>
          </a:stretch>
        </p:blipFill>
        <p:spPr bwMode="auto">
          <a:xfrm>
            <a:off x="7543800" y="685800"/>
            <a:ext cx="1299060" cy="1050925"/>
          </a:xfrm>
          <a:prstGeom prst="rect">
            <a:avLst/>
          </a:prstGeom>
          <a:noFill/>
        </p:spPr>
      </p:pic>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165100"/>
            <a:ext cx="7772400" cy="664797"/>
          </a:xfrm>
          <a:noFill/>
          <a:ln/>
        </p:spPr>
        <p:txBody>
          <a:bodyPr/>
          <a:lstStyle/>
          <a:p>
            <a:r>
              <a:rPr lang="en-US" dirty="0" smtClean="0"/>
              <a:t>2 Way Data Tables</a:t>
            </a:r>
            <a:endParaRPr lang="en-US" dirty="0"/>
          </a:p>
        </p:txBody>
      </p:sp>
      <p:sp>
        <p:nvSpPr>
          <p:cNvPr id="30723" name="Rectangle 3"/>
          <p:cNvSpPr>
            <a:spLocks noGrp="1" noChangeArrowheads="1"/>
          </p:cNvSpPr>
          <p:nvPr>
            <p:ph type="body" idx="1"/>
          </p:nvPr>
        </p:nvSpPr>
        <p:spPr>
          <a:xfrm>
            <a:off x="685800" y="1524000"/>
            <a:ext cx="7772400" cy="4185761"/>
          </a:xfrm>
          <a:noFill/>
          <a:ln/>
        </p:spPr>
        <p:txBody>
          <a:bodyPr/>
          <a:lstStyle/>
          <a:p>
            <a:r>
              <a:rPr lang="en-US" dirty="0"/>
              <a:t>Thus far we have focused on methods that are used to summarize the data for </a:t>
            </a:r>
            <a:r>
              <a:rPr lang="en-US" u="sng" dirty="0"/>
              <a:t>one variable at a time</a:t>
            </a:r>
            <a:r>
              <a:rPr lang="en-US" dirty="0"/>
              <a:t>.</a:t>
            </a:r>
          </a:p>
          <a:p>
            <a:r>
              <a:rPr lang="en-US" dirty="0"/>
              <a:t>Often </a:t>
            </a:r>
            <a:r>
              <a:rPr lang="en-US" dirty="0" smtClean="0"/>
              <a:t>we are </a:t>
            </a:r>
            <a:r>
              <a:rPr lang="en-US" dirty="0"/>
              <a:t>interested in tabular and graphical methods that will help understand the </a:t>
            </a:r>
            <a:r>
              <a:rPr lang="en-US" u="sng" dirty="0"/>
              <a:t>relationship between two variables</a:t>
            </a:r>
            <a:r>
              <a:rPr lang="en-US" dirty="0"/>
              <a:t>.</a:t>
            </a:r>
          </a:p>
          <a:p>
            <a:r>
              <a:rPr lang="en-US" u="sng" dirty="0" smtClean="0"/>
              <a:t>2 Way Data Tables </a:t>
            </a:r>
            <a:r>
              <a:rPr lang="en-US" dirty="0" smtClean="0"/>
              <a:t>and  </a:t>
            </a:r>
            <a:r>
              <a:rPr lang="en-US" u="sng" dirty="0"/>
              <a:t>scatter </a:t>
            </a:r>
            <a:r>
              <a:rPr lang="en-US" u="sng" dirty="0" smtClean="0"/>
              <a:t>diagrams</a:t>
            </a:r>
            <a:r>
              <a:rPr lang="en-US" dirty="0" smtClean="0"/>
              <a:t> </a:t>
            </a:r>
            <a:r>
              <a:rPr lang="en-US" dirty="0"/>
              <a:t>are two methods for summarizing the data for two (or more) variables simultaneously.</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your popcorn ready!</a:t>
            </a:r>
            <a:endParaRPr lang="en-US" dirty="0"/>
          </a:p>
        </p:txBody>
      </p:sp>
      <p:sp>
        <p:nvSpPr>
          <p:cNvPr id="3" name="Text Placeholder 2"/>
          <p:cNvSpPr>
            <a:spLocks noGrp="1"/>
          </p:cNvSpPr>
          <p:nvPr>
            <p:ph type="body" sz="quarter" idx="10"/>
          </p:nvPr>
        </p:nvSpPr>
        <p:spPr>
          <a:xfrm>
            <a:off x="381000" y="1411553"/>
            <a:ext cx="8382000" cy="4124206"/>
          </a:xfrm>
        </p:spPr>
        <p:txBody>
          <a:bodyPr/>
          <a:lstStyle/>
          <a:p>
            <a:pPr algn="ctr">
              <a:buNone/>
            </a:pPr>
            <a:r>
              <a:rPr lang="en-US" sz="6000" dirty="0" smtClean="0"/>
              <a:t>TODAY’S FEATURE PERFORMANCE</a:t>
            </a:r>
          </a:p>
          <a:p>
            <a:pPr algn="ctr">
              <a:buNone/>
            </a:pPr>
            <a:r>
              <a:rPr lang="en-US" sz="8000" dirty="0" smtClean="0"/>
              <a:t>GRAPHICAL STATISTICS</a:t>
            </a:r>
            <a:endParaRPr lang="en-US" sz="8000" dirty="0"/>
          </a:p>
        </p:txBody>
      </p:sp>
      <p:sp>
        <p:nvSpPr>
          <p:cNvPr id="4" name="Text Placeholder 3"/>
          <p:cNvSpPr>
            <a:spLocks noGrp="1"/>
          </p:cNvSpPr>
          <p:nvPr>
            <p:ph type="body" sz="quarter" idx="1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US" dirty="0" smtClean="0"/>
              <a:t>2 Way Data Tables</a:t>
            </a:r>
            <a:endParaRPr lang="en-US" dirty="0"/>
          </a:p>
        </p:txBody>
      </p:sp>
      <p:sp>
        <p:nvSpPr>
          <p:cNvPr id="142339" name="Rectangle 3"/>
          <p:cNvSpPr>
            <a:spLocks noGrp="1" noChangeArrowheads="1"/>
          </p:cNvSpPr>
          <p:nvPr>
            <p:ph type="body" idx="1"/>
          </p:nvPr>
        </p:nvSpPr>
        <p:spPr>
          <a:xfrm>
            <a:off x="609600" y="1524000"/>
            <a:ext cx="7772400" cy="4222694"/>
          </a:xfrm>
        </p:spPr>
        <p:txBody>
          <a:bodyPr/>
          <a:lstStyle/>
          <a:p>
            <a:r>
              <a:rPr lang="en-US" u="sng" dirty="0" smtClean="0">
                <a:solidFill>
                  <a:srgbClr val="FF0000"/>
                </a:solidFill>
              </a:rPr>
              <a:t>2 way data tables </a:t>
            </a:r>
            <a:r>
              <a:rPr lang="en-US" dirty="0" smtClean="0"/>
              <a:t>are used to summarize </a:t>
            </a:r>
            <a:r>
              <a:rPr lang="en-US" dirty="0"/>
              <a:t>the data for two variables simultaneously.</a:t>
            </a:r>
          </a:p>
          <a:p>
            <a:r>
              <a:rPr lang="en-US" dirty="0" smtClean="0"/>
              <a:t>2 way data tables </a:t>
            </a:r>
            <a:r>
              <a:rPr lang="en-US" dirty="0"/>
              <a:t>can be used when:</a:t>
            </a:r>
          </a:p>
          <a:p>
            <a:pPr lvl="1"/>
            <a:r>
              <a:rPr lang="en-US" dirty="0"/>
              <a:t>One variable is qualitative and the other is quantitative</a:t>
            </a:r>
          </a:p>
          <a:p>
            <a:pPr lvl="1"/>
            <a:r>
              <a:rPr lang="en-US" dirty="0"/>
              <a:t>Both variables are qualitative</a:t>
            </a:r>
          </a:p>
          <a:p>
            <a:pPr lvl="1"/>
            <a:r>
              <a:rPr lang="en-US" dirty="0"/>
              <a:t>Both variables are quantitative</a:t>
            </a:r>
          </a:p>
          <a:p>
            <a:r>
              <a:rPr lang="en-US" dirty="0"/>
              <a:t>The left and top margin labels define the classes for the two variables.</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6" name="Rectangle 12"/>
          <p:cNvSpPr>
            <a:spLocks noChangeArrowheads="1"/>
          </p:cNvSpPr>
          <p:nvPr/>
        </p:nvSpPr>
        <p:spPr bwMode="auto">
          <a:xfrm>
            <a:off x="841375" y="2466975"/>
            <a:ext cx="7577138" cy="280670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31746" name="Rectangle 2"/>
          <p:cNvSpPr>
            <a:spLocks noGrp="1" noChangeArrowheads="1"/>
          </p:cNvSpPr>
          <p:nvPr>
            <p:ph type="title"/>
          </p:nvPr>
        </p:nvSpPr>
        <p:spPr>
          <a:xfrm>
            <a:off x="685800" y="127000"/>
            <a:ext cx="7772400" cy="661988"/>
          </a:xfrm>
          <a:noFill/>
          <a:ln/>
        </p:spPr>
        <p:txBody>
          <a:bodyPr/>
          <a:lstStyle/>
          <a:p>
            <a:r>
              <a:rPr lang="en-US" dirty="0"/>
              <a:t>Example:  Finger Lakes Homes</a:t>
            </a:r>
          </a:p>
        </p:txBody>
      </p:sp>
      <p:sp>
        <p:nvSpPr>
          <p:cNvPr id="31747" name="Rectangle 3"/>
          <p:cNvSpPr>
            <a:spLocks noGrp="1" noChangeArrowheads="1"/>
          </p:cNvSpPr>
          <p:nvPr>
            <p:ph type="body" idx="1"/>
          </p:nvPr>
        </p:nvSpPr>
        <p:spPr>
          <a:xfrm>
            <a:off x="685800" y="1295400"/>
            <a:ext cx="7772400" cy="3847207"/>
          </a:xfrm>
          <a:noFill/>
          <a:ln/>
        </p:spPr>
        <p:txBody>
          <a:bodyPr/>
          <a:lstStyle/>
          <a:p>
            <a:r>
              <a:rPr lang="en-US" sz="2400" dirty="0" smtClean="0">
                <a:solidFill>
                  <a:schemeClr val="bg2"/>
                </a:solidFill>
              </a:rPr>
              <a:t>2 Way Data Tables</a:t>
            </a:r>
            <a:endParaRPr lang="en-US" sz="2400" dirty="0">
              <a:solidFill>
                <a:schemeClr val="bg2"/>
              </a:solidFill>
            </a:endParaRPr>
          </a:p>
          <a:p>
            <a:pPr>
              <a:buFont typeface="Monotype Sorts" pitchFamily="2" charset="2"/>
              <a:buNone/>
            </a:pPr>
            <a:r>
              <a:rPr lang="en-US" sz="2400" dirty="0">
                <a:solidFill>
                  <a:srgbClr val="FDFF38"/>
                </a:solidFill>
              </a:rPr>
              <a:t>		</a:t>
            </a:r>
            <a:r>
              <a:rPr lang="en-US" sz="2400" dirty="0"/>
              <a:t>The number of Finger Lakes homes sold for each style and price for the past two years is shown below.</a:t>
            </a:r>
          </a:p>
          <a:p>
            <a:pPr>
              <a:buFont typeface="Monotype Sorts" pitchFamily="2" charset="2"/>
              <a:buNone/>
            </a:pPr>
            <a:endParaRPr lang="en-US" sz="1000" dirty="0">
              <a:solidFill>
                <a:schemeClr val="tx2"/>
              </a:solidFill>
            </a:endParaRPr>
          </a:p>
          <a:p>
            <a:pPr>
              <a:buFont typeface="Monotype Sorts" pitchFamily="2" charset="2"/>
              <a:buNone/>
            </a:pPr>
            <a:r>
              <a:rPr lang="en-US" sz="2400" dirty="0">
                <a:solidFill>
                  <a:schemeClr val="tx2"/>
                </a:solidFill>
              </a:rPr>
              <a:t>	  Price		       </a:t>
            </a:r>
            <a:r>
              <a:rPr lang="en-US" sz="2400" u="sng" dirty="0">
                <a:solidFill>
                  <a:schemeClr val="tx2"/>
                </a:solidFill>
              </a:rPr>
              <a:t>Home Style</a:t>
            </a:r>
            <a:r>
              <a:rPr lang="en-US" sz="2400" dirty="0">
                <a:solidFill>
                  <a:schemeClr val="tx2"/>
                </a:solidFill>
              </a:rPr>
              <a:t>		</a:t>
            </a:r>
          </a:p>
          <a:p>
            <a:pPr>
              <a:buFont typeface="Monotype Sorts" pitchFamily="2" charset="2"/>
              <a:buNone/>
            </a:pPr>
            <a:r>
              <a:rPr lang="en-US" sz="2400" b="1" dirty="0">
                <a:solidFill>
                  <a:schemeClr val="tx2"/>
                </a:solidFill>
              </a:rPr>
              <a:t>      </a:t>
            </a:r>
            <a:r>
              <a:rPr lang="en-US" sz="2400" dirty="0">
                <a:solidFill>
                  <a:schemeClr val="tx2"/>
                </a:solidFill>
              </a:rPr>
              <a:t>Range</a:t>
            </a:r>
            <a:r>
              <a:rPr lang="en-US" sz="2400" b="1" dirty="0">
                <a:solidFill>
                  <a:schemeClr val="tx2"/>
                </a:solidFill>
              </a:rPr>
              <a:t>     </a:t>
            </a:r>
            <a:r>
              <a:rPr lang="en-US" sz="2400" b="1" dirty="0" smtClean="0">
                <a:solidFill>
                  <a:schemeClr val="tx2"/>
                </a:solidFill>
              </a:rPr>
              <a:t>	 </a:t>
            </a:r>
            <a:r>
              <a:rPr lang="en-US" sz="2400" dirty="0">
                <a:solidFill>
                  <a:schemeClr val="tx2"/>
                </a:solidFill>
              </a:rPr>
              <a:t>Colonial  </a:t>
            </a:r>
            <a:r>
              <a:rPr lang="en-US" sz="2400" dirty="0" smtClean="0">
                <a:solidFill>
                  <a:schemeClr val="tx2"/>
                </a:solidFill>
              </a:rPr>
              <a:t>    </a:t>
            </a:r>
            <a:r>
              <a:rPr lang="en-US" sz="2400" dirty="0">
                <a:solidFill>
                  <a:schemeClr val="tx2"/>
                </a:solidFill>
              </a:rPr>
              <a:t>Ranch  </a:t>
            </a:r>
            <a:r>
              <a:rPr lang="en-US" sz="2400" dirty="0" smtClean="0">
                <a:solidFill>
                  <a:schemeClr val="tx2"/>
                </a:solidFill>
              </a:rPr>
              <a:t>   </a:t>
            </a:r>
            <a:r>
              <a:rPr lang="en-US" sz="2400" dirty="0">
                <a:solidFill>
                  <a:schemeClr val="tx2"/>
                </a:solidFill>
              </a:rPr>
              <a:t>Split </a:t>
            </a:r>
            <a:r>
              <a:rPr lang="en-US" sz="2400" dirty="0" smtClean="0">
                <a:solidFill>
                  <a:schemeClr val="tx2"/>
                </a:solidFill>
              </a:rPr>
              <a:t>    </a:t>
            </a:r>
            <a:r>
              <a:rPr lang="en-US" sz="2400" dirty="0">
                <a:solidFill>
                  <a:schemeClr val="tx2"/>
                </a:solidFill>
              </a:rPr>
              <a:t>A-Frame    </a:t>
            </a:r>
            <a:r>
              <a:rPr lang="en-US" sz="2400" dirty="0" smtClean="0">
                <a:solidFill>
                  <a:schemeClr val="tx2"/>
                </a:solidFill>
              </a:rPr>
              <a:t>    Total</a:t>
            </a:r>
            <a:r>
              <a:rPr lang="en-US" sz="2400" b="1" dirty="0" smtClean="0">
                <a:solidFill>
                  <a:schemeClr val="tx2"/>
                </a:solidFill>
              </a:rPr>
              <a:t> </a:t>
            </a:r>
            <a:endParaRPr lang="en-US" sz="2400" b="1" dirty="0">
              <a:solidFill>
                <a:schemeClr val="tx2"/>
              </a:solidFill>
            </a:endParaRPr>
          </a:p>
          <a:p>
            <a:pPr>
              <a:buFont typeface="Monotype Sorts" pitchFamily="2" charset="2"/>
              <a:buNone/>
            </a:pPr>
            <a:r>
              <a:rPr lang="en-US" sz="2400" b="1" dirty="0">
                <a:solidFill>
                  <a:schemeClr val="tx2"/>
                </a:solidFill>
              </a:rPr>
              <a:t>  </a:t>
            </a:r>
            <a:endParaRPr lang="en-US" sz="2400" u="sng" dirty="0">
              <a:solidFill>
                <a:schemeClr val="tx2"/>
              </a:solidFill>
            </a:endParaRPr>
          </a:p>
          <a:p>
            <a:pPr>
              <a:buFont typeface="Monotype Sorts" pitchFamily="2" charset="2"/>
              <a:buNone/>
            </a:pPr>
            <a:r>
              <a:rPr lang="en-US" sz="2400" dirty="0">
                <a:solidFill>
                  <a:schemeClr val="tx2"/>
                </a:solidFill>
              </a:rPr>
              <a:t>  </a:t>
            </a:r>
            <a:r>
              <a:rPr lang="en-US" sz="2400" dirty="0" smtClean="0">
                <a:solidFill>
                  <a:schemeClr val="tx2"/>
                </a:solidFill>
              </a:rPr>
              <a:t>	</a:t>
            </a:r>
            <a:r>
              <a:rPr lang="en-US" sz="2400" u="sng" dirty="0" smtClean="0">
                <a:solidFill>
                  <a:schemeClr val="tx2"/>
                </a:solidFill>
              </a:rPr>
              <a:t>&lt;</a:t>
            </a:r>
            <a:r>
              <a:rPr lang="en-US" sz="2400" dirty="0" smtClean="0">
                <a:solidFill>
                  <a:schemeClr val="tx2"/>
                </a:solidFill>
              </a:rPr>
              <a:t> </a:t>
            </a:r>
            <a:r>
              <a:rPr lang="en-US" sz="2400" dirty="0">
                <a:solidFill>
                  <a:schemeClr val="tx2"/>
                </a:solidFill>
              </a:rPr>
              <a:t>$99,000           18	           </a:t>
            </a:r>
            <a:r>
              <a:rPr lang="en-US" sz="2400" dirty="0" smtClean="0">
                <a:solidFill>
                  <a:schemeClr val="tx2"/>
                </a:solidFill>
              </a:rPr>
              <a:t>  </a:t>
            </a:r>
            <a:r>
              <a:rPr lang="en-US" sz="2400" dirty="0">
                <a:solidFill>
                  <a:schemeClr val="tx2"/>
                </a:solidFill>
              </a:rPr>
              <a:t>6          19          12	       55</a:t>
            </a:r>
          </a:p>
          <a:p>
            <a:pPr>
              <a:buFont typeface="Monotype Sorts" pitchFamily="2" charset="2"/>
              <a:buNone/>
            </a:pPr>
            <a:r>
              <a:rPr lang="en-US" sz="2400" dirty="0">
                <a:solidFill>
                  <a:schemeClr val="tx2"/>
                </a:solidFill>
              </a:rPr>
              <a:t> </a:t>
            </a:r>
            <a:r>
              <a:rPr lang="en-US" sz="2400" dirty="0" smtClean="0">
                <a:solidFill>
                  <a:schemeClr val="tx2"/>
                </a:solidFill>
              </a:rPr>
              <a:t>	 </a:t>
            </a:r>
            <a:r>
              <a:rPr lang="en-US" sz="2400" dirty="0">
                <a:solidFill>
                  <a:schemeClr val="tx2"/>
                </a:solidFill>
              </a:rPr>
              <a:t>&gt; $99,000           12         </a:t>
            </a:r>
            <a:r>
              <a:rPr lang="en-US" sz="2400" dirty="0" smtClean="0">
                <a:solidFill>
                  <a:schemeClr val="tx2"/>
                </a:solidFill>
              </a:rPr>
              <a:t>  14          16            </a:t>
            </a:r>
            <a:r>
              <a:rPr lang="en-US" sz="2400" dirty="0">
                <a:solidFill>
                  <a:schemeClr val="tx2"/>
                </a:solidFill>
              </a:rPr>
              <a:t>3	       45</a:t>
            </a:r>
          </a:p>
          <a:p>
            <a:pPr>
              <a:buFont typeface="Monotype Sorts" pitchFamily="2" charset="2"/>
              <a:buNone/>
            </a:pPr>
            <a:endParaRPr lang="en-US" sz="1000" b="1" dirty="0">
              <a:solidFill>
                <a:schemeClr val="tx2"/>
              </a:solidFill>
            </a:endParaRPr>
          </a:p>
          <a:p>
            <a:pPr>
              <a:buFont typeface="Monotype Sorts" pitchFamily="2" charset="2"/>
              <a:buNone/>
            </a:pPr>
            <a:r>
              <a:rPr lang="en-US" sz="2400" b="1" dirty="0">
                <a:solidFill>
                  <a:schemeClr val="tx2"/>
                </a:solidFill>
              </a:rPr>
              <a:t>   </a:t>
            </a:r>
            <a:r>
              <a:rPr lang="en-US" sz="2400" b="1" dirty="0" smtClean="0">
                <a:solidFill>
                  <a:schemeClr val="tx2"/>
                </a:solidFill>
              </a:rPr>
              <a:t>    	</a:t>
            </a:r>
            <a:r>
              <a:rPr lang="en-US" sz="2400" dirty="0" smtClean="0">
                <a:solidFill>
                  <a:schemeClr val="tx2"/>
                </a:solidFill>
              </a:rPr>
              <a:t>Total</a:t>
            </a:r>
            <a:r>
              <a:rPr lang="en-US" sz="2400" b="1" dirty="0">
                <a:solidFill>
                  <a:schemeClr val="tx2"/>
                </a:solidFill>
              </a:rPr>
              <a:t>	     </a:t>
            </a:r>
            <a:r>
              <a:rPr lang="en-US" sz="2400" b="1" dirty="0" smtClean="0">
                <a:solidFill>
                  <a:schemeClr val="tx2"/>
                </a:solidFill>
              </a:rPr>
              <a:t>   </a:t>
            </a:r>
            <a:r>
              <a:rPr lang="en-US" sz="2400" dirty="0">
                <a:solidFill>
                  <a:schemeClr val="tx2"/>
                </a:solidFill>
              </a:rPr>
              <a:t>30	        </a:t>
            </a:r>
            <a:r>
              <a:rPr lang="en-US" sz="2400" dirty="0" smtClean="0">
                <a:solidFill>
                  <a:schemeClr val="tx2"/>
                </a:solidFill>
              </a:rPr>
              <a:t>   </a:t>
            </a:r>
            <a:r>
              <a:rPr lang="en-US" sz="2400" dirty="0">
                <a:solidFill>
                  <a:schemeClr val="tx2"/>
                </a:solidFill>
              </a:rPr>
              <a:t>20        </a:t>
            </a:r>
            <a:r>
              <a:rPr lang="en-US" sz="2400" dirty="0" smtClean="0">
                <a:solidFill>
                  <a:schemeClr val="tx2"/>
                </a:solidFill>
              </a:rPr>
              <a:t>   </a:t>
            </a:r>
            <a:r>
              <a:rPr lang="en-US" sz="2400" dirty="0">
                <a:solidFill>
                  <a:schemeClr val="tx2"/>
                </a:solidFill>
              </a:rPr>
              <a:t>35        </a:t>
            </a:r>
            <a:r>
              <a:rPr lang="en-US" sz="2400" dirty="0" smtClean="0">
                <a:solidFill>
                  <a:schemeClr val="tx2"/>
                </a:solidFill>
              </a:rPr>
              <a:t> </a:t>
            </a:r>
            <a:r>
              <a:rPr lang="en-US" sz="2400" dirty="0">
                <a:solidFill>
                  <a:schemeClr val="tx2"/>
                </a:solidFill>
              </a:rPr>
              <a:t>15         </a:t>
            </a:r>
            <a:r>
              <a:rPr lang="en-US" sz="2400" dirty="0" smtClean="0">
                <a:solidFill>
                  <a:schemeClr val="tx2"/>
                </a:solidFill>
              </a:rPr>
              <a:t>      100</a:t>
            </a:r>
            <a:endParaRPr lang="en-US" sz="2400" dirty="0">
              <a:solidFill>
                <a:schemeClr val="tx2"/>
              </a:solidFill>
            </a:endParaRPr>
          </a:p>
        </p:txBody>
      </p:sp>
      <p:grpSp>
        <p:nvGrpSpPr>
          <p:cNvPr id="2" name="Group 11"/>
          <p:cNvGrpSpPr>
            <a:grpSpLocks/>
          </p:cNvGrpSpPr>
          <p:nvPr/>
        </p:nvGrpSpPr>
        <p:grpSpPr bwMode="auto">
          <a:xfrm>
            <a:off x="1066800" y="2667000"/>
            <a:ext cx="7397750" cy="2578100"/>
            <a:chOff x="577" y="1643"/>
            <a:chExt cx="4660" cy="1624"/>
          </a:xfrm>
        </p:grpSpPr>
        <p:sp>
          <p:nvSpPr>
            <p:cNvPr id="31748" name="Line 4"/>
            <p:cNvSpPr>
              <a:spLocks noChangeShapeType="1"/>
            </p:cNvSpPr>
            <p:nvPr/>
          </p:nvSpPr>
          <p:spPr bwMode="auto">
            <a:xfrm>
              <a:off x="577" y="2871"/>
              <a:ext cx="4648"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31749" name="Line 5"/>
            <p:cNvSpPr>
              <a:spLocks noChangeShapeType="1"/>
            </p:cNvSpPr>
            <p:nvPr/>
          </p:nvSpPr>
          <p:spPr bwMode="auto">
            <a:xfrm>
              <a:off x="589" y="2184"/>
              <a:ext cx="4648"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31750" name="Line 6"/>
            <p:cNvSpPr>
              <a:spLocks noChangeShapeType="1"/>
            </p:cNvSpPr>
            <p:nvPr/>
          </p:nvSpPr>
          <p:spPr bwMode="auto">
            <a:xfrm>
              <a:off x="1473" y="1643"/>
              <a:ext cx="0" cy="1624"/>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31754" name="Line 10"/>
            <p:cNvSpPr>
              <a:spLocks noChangeShapeType="1"/>
            </p:cNvSpPr>
            <p:nvPr/>
          </p:nvSpPr>
          <p:spPr bwMode="auto">
            <a:xfrm>
              <a:off x="4557" y="1643"/>
              <a:ext cx="0" cy="1624"/>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grpSp>
      <p:pic>
        <p:nvPicPr>
          <p:cNvPr id="10" name="Picture 9" descr="house.gif"/>
          <p:cNvPicPr>
            <a:picLocks noChangeAspect="1"/>
          </p:cNvPicPr>
          <p:nvPr/>
        </p:nvPicPr>
        <p:blipFill>
          <a:blip r:embed="rId3" cstate="print"/>
          <a:stretch>
            <a:fillRect/>
          </a:stretch>
        </p:blipFill>
        <p:spPr>
          <a:xfrm>
            <a:off x="7469054" y="457200"/>
            <a:ext cx="1352066" cy="1276350"/>
          </a:xfrm>
          <a:prstGeom prst="rect">
            <a:avLst/>
          </a:prstGeom>
        </p:spPr>
      </p:pic>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dirty="0"/>
              <a:t>Example:  Finger Lakes Homes</a:t>
            </a:r>
          </a:p>
        </p:txBody>
      </p:sp>
      <p:sp>
        <p:nvSpPr>
          <p:cNvPr id="140291" name="Rectangle 3"/>
          <p:cNvSpPr>
            <a:spLocks noGrp="1" noChangeArrowheads="1"/>
          </p:cNvSpPr>
          <p:nvPr>
            <p:ph type="body" idx="1"/>
          </p:nvPr>
        </p:nvSpPr>
        <p:spPr>
          <a:xfrm>
            <a:off x="762000" y="1600200"/>
            <a:ext cx="7772400" cy="3539430"/>
          </a:xfrm>
        </p:spPr>
        <p:txBody>
          <a:bodyPr/>
          <a:lstStyle/>
          <a:p>
            <a:r>
              <a:rPr lang="en-US" dirty="0">
                <a:solidFill>
                  <a:schemeClr val="bg2"/>
                </a:solidFill>
              </a:rPr>
              <a:t>Insights Gained from the Preceding </a:t>
            </a:r>
            <a:r>
              <a:rPr lang="en-US" dirty="0" smtClean="0">
                <a:solidFill>
                  <a:schemeClr val="bg2"/>
                </a:solidFill>
              </a:rPr>
              <a:t>2 Way table</a:t>
            </a:r>
            <a:endParaRPr lang="en-US" dirty="0">
              <a:solidFill>
                <a:schemeClr val="bg2"/>
              </a:solidFill>
            </a:endParaRPr>
          </a:p>
          <a:p>
            <a:pPr lvl="1"/>
            <a:r>
              <a:rPr lang="en-US" dirty="0"/>
              <a:t>The greatest number of homes in the sample (19) are a split-level style and priced at less than or equal to $99,000.</a:t>
            </a:r>
          </a:p>
          <a:p>
            <a:pPr lvl="1"/>
            <a:r>
              <a:rPr lang="en-US" dirty="0"/>
              <a:t>Only three homes in the sample are an A-Frame style and priced at more than $99,000. </a:t>
            </a:r>
          </a:p>
          <a:p>
            <a:endParaRPr lang="en-US" dirty="0"/>
          </a:p>
        </p:txBody>
      </p:sp>
      <p:pic>
        <p:nvPicPr>
          <p:cNvPr id="4" name="Picture 3" descr="house.gif"/>
          <p:cNvPicPr>
            <a:picLocks noChangeAspect="1"/>
          </p:cNvPicPr>
          <p:nvPr/>
        </p:nvPicPr>
        <p:blipFill>
          <a:blip r:embed="rId3" cstate="print"/>
          <a:stretch>
            <a:fillRect/>
          </a:stretch>
        </p:blipFill>
        <p:spPr>
          <a:xfrm>
            <a:off x="7391400" y="304800"/>
            <a:ext cx="1352066" cy="1276350"/>
          </a:xfrm>
          <a:prstGeom prst="rect">
            <a:avLst/>
          </a:prstGeom>
        </p:spPr>
      </p:pic>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381000" y="381000"/>
            <a:ext cx="8382000" cy="498598"/>
          </a:xfrm>
        </p:spPr>
        <p:txBody>
          <a:bodyPr/>
          <a:lstStyle/>
          <a:p>
            <a:r>
              <a:rPr lang="en-US" sz="3600" dirty="0" smtClean="0"/>
              <a:t>2 Way Tables: </a:t>
            </a:r>
            <a:r>
              <a:rPr lang="en-US" sz="3600" dirty="0"/>
              <a:t>Row or Column Percentages</a:t>
            </a:r>
          </a:p>
        </p:txBody>
      </p:sp>
      <p:sp>
        <p:nvSpPr>
          <p:cNvPr id="141315" name="Rectangle 3"/>
          <p:cNvSpPr>
            <a:spLocks noGrp="1" noChangeArrowheads="1"/>
          </p:cNvSpPr>
          <p:nvPr>
            <p:ph type="body" idx="1"/>
          </p:nvPr>
        </p:nvSpPr>
        <p:spPr>
          <a:xfrm>
            <a:off x="685800" y="1676400"/>
            <a:ext cx="7772400" cy="4643438"/>
          </a:xfrm>
        </p:spPr>
        <p:txBody>
          <a:bodyPr/>
          <a:lstStyle/>
          <a:p>
            <a:r>
              <a:rPr lang="en-US" dirty="0"/>
              <a:t>Converting the entries in the table into row percentages or column percentages can provide additional insight about the relationship between the two variables.</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9" name="Rectangle 9"/>
          <p:cNvSpPr>
            <a:spLocks noChangeArrowheads="1"/>
          </p:cNvSpPr>
          <p:nvPr/>
        </p:nvSpPr>
        <p:spPr bwMode="auto">
          <a:xfrm>
            <a:off x="812800" y="1871663"/>
            <a:ext cx="7662863" cy="294640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143362" name="Rectangle 2"/>
          <p:cNvSpPr>
            <a:spLocks noGrp="1" noChangeArrowheads="1"/>
          </p:cNvSpPr>
          <p:nvPr>
            <p:ph type="title"/>
          </p:nvPr>
        </p:nvSpPr>
        <p:spPr/>
        <p:txBody>
          <a:bodyPr/>
          <a:lstStyle/>
          <a:p>
            <a:r>
              <a:rPr lang="en-US" dirty="0"/>
              <a:t>Example:  Finger Lakes Homes</a:t>
            </a:r>
          </a:p>
        </p:txBody>
      </p:sp>
      <p:sp>
        <p:nvSpPr>
          <p:cNvPr id="143363" name="Rectangle 3"/>
          <p:cNvSpPr>
            <a:spLocks noGrp="1" noChangeArrowheads="1"/>
          </p:cNvSpPr>
          <p:nvPr>
            <p:ph type="body" idx="1"/>
          </p:nvPr>
        </p:nvSpPr>
        <p:spPr>
          <a:xfrm>
            <a:off x="700088" y="1111250"/>
            <a:ext cx="7772400" cy="4099584"/>
          </a:xfrm>
        </p:spPr>
        <p:txBody>
          <a:bodyPr/>
          <a:lstStyle/>
          <a:p>
            <a:r>
              <a:rPr lang="en-US" dirty="0">
                <a:solidFill>
                  <a:schemeClr val="bg2"/>
                </a:solidFill>
              </a:rPr>
              <a:t>Row Percentages</a:t>
            </a:r>
          </a:p>
          <a:p>
            <a:pPr>
              <a:buFont typeface="Monotype Sorts" pitchFamily="2" charset="2"/>
              <a:buNone/>
            </a:pPr>
            <a:endParaRPr lang="en-US" sz="2400" dirty="0"/>
          </a:p>
          <a:p>
            <a:pPr>
              <a:buFont typeface="Monotype Sorts" pitchFamily="2" charset="2"/>
              <a:buNone/>
            </a:pPr>
            <a:r>
              <a:rPr lang="en-US" sz="2400" dirty="0">
                <a:solidFill>
                  <a:schemeClr val="tx2"/>
                </a:solidFill>
              </a:rPr>
              <a:t>	   Price		       </a:t>
            </a:r>
            <a:r>
              <a:rPr lang="en-US" sz="2400" u="sng" dirty="0">
                <a:solidFill>
                  <a:schemeClr val="tx2"/>
                </a:solidFill>
              </a:rPr>
              <a:t>Home Style</a:t>
            </a:r>
            <a:r>
              <a:rPr lang="en-US" sz="2400" dirty="0">
                <a:solidFill>
                  <a:schemeClr val="tx2"/>
                </a:solidFill>
              </a:rPr>
              <a:t>		</a:t>
            </a:r>
          </a:p>
          <a:p>
            <a:pPr>
              <a:buFont typeface="Monotype Sorts" pitchFamily="2" charset="2"/>
              <a:buNone/>
            </a:pPr>
            <a:r>
              <a:rPr lang="en-US" sz="2400" b="1" dirty="0">
                <a:solidFill>
                  <a:schemeClr val="tx2"/>
                </a:solidFill>
              </a:rPr>
              <a:t>      </a:t>
            </a:r>
            <a:r>
              <a:rPr lang="en-US" sz="2400" dirty="0">
                <a:solidFill>
                  <a:schemeClr val="tx2"/>
                </a:solidFill>
              </a:rPr>
              <a:t>Range</a:t>
            </a:r>
            <a:r>
              <a:rPr lang="en-US" sz="2400" b="1" dirty="0">
                <a:solidFill>
                  <a:schemeClr val="tx2"/>
                </a:solidFill>
              </a:rPr>
              <a:t>      </a:t>
            </a:r>
            <a:r>
              <a:rPr lang="en-US" sz="2400" b="1" dirty="0" smtClean="0">
                <a:solidFill>
                  <a:schemeClr val="tx2"/>
                </a:solidFill>
              </a:rPr>
              <a:t>    </a:t>
            </a:r>
            <a:r>
              <a:rPr lang="en-US" sz="2400" dirty="0" smtClean="0">
                <a:solidFill>
                  <a:schemeClr val="tx2"/>
                </a:solidFill>
              </a:rPr>
              <a:t>Colonial     </a:t>
            </a:r>
            <a:r>
              <a:rPr lang="en-US" sz="2400" dirty="0">
                <a:solidFill>
                  <a:schemeClr val="tx2"/>
                </a:solidFill>
              </a:rPr>
              <a:t>Ranch  </a:t>
            </a:r>
            <a:r>
              <a:rPr lang="en-US" sz="2400" dirty="0" smtClean="0">
                <a:solidFill>
                  <a:schemeClr val="tx2"/>
                </a:solidFill>
              </a:rPr>
              <a:t>    </a:t>
            </a:r>
            <a:r>
              <a:rPr lang="en-US" sz="2400" dirty="0">
                <a:solidFill>
                  <a:schemeClr val="tx2"/>
                </a:solidFill>
              </a:rPr>
              <a:t>Split  </a:t>
            </a:r>
            <a:r>
              <a:rPr lang="en-US" sz="2400" dirty="0" smtClean="0">
                <a:solidFill>
                  <a:schemeClr val="tx2"/>
                </a:solidFill>
              </a:rPr>
              <a:t>  </a:t>
            </a:r>
            <a:r>
              <a:rPr lang="en-US" sz="2400" dirty="0">
                <a:solidFill>
                  <a:schemeClr val="tx2"/>
                </a:solidFill>
              </a:rPr>
              <a:t>A-Frame   </a:t>
            </a:r>
            <a:r>
              <a:rPr lang="en-US" sz="2400" dirty="0" smtClean="0">
                <a:solidFill>
                  <a:schemeClr val="tx2"/>
                </a:solidFill>
              </a:rPr>
              <a:t>     </a:t>
            </a:r>
            <a:r>
              <a:rPr lang="en-US" sz="2400" dirty="0">
                <a:solidFill>
                  <a:schemeClr val="tx2"/>
                </a:solidFill>
              </a:rPr>
              <a:t>Total</a:t>
            </a:r>
            <a:r>
              <a:rPr lang="en-US" sz="2400" b="1" dirty="0">
                <a:solidFill>
                  <a:schemeClr val="tx2"/>
                </a:solidFill>
              </a:rPr>
              <a:t> </a:t>
            </a:r>
          </a:p>
          <a:p>
            <a:pPr>
              <a:buFont typeface="Monotype Sorts" pitchFamily="2" charset="2"/>
              <a:buNone/>
            </a:pPr>
            <a:r>
              <a:rPr lang="en-US" sz="2400" b="1" dirty="0">
                <a:solidFill>
                  <a:schemeClr val="tx2"/>
                </a:solidFill>
              </a:rPr>
              <a:t>  </a:t>
            </a:r>
            <a:endParaRPr lang="en-US" sz="2400" u="sng" dirty="0">
              <a:solidFill>
                <a:schemeClr val="tx2"/>
              </a:solidFill>
            </a:endParaRPr>
          </a:p>
          <a:p>
            <a:pPr>
              <a:buFont typeface="Monotype Sorts" pitchFamily="2" charset="2"/>
              <a:buNone/>
            </a:pPr>
            <a:r>
              <a:rPr lang="en-US" sz="2400" dirty="0">
                <a:solidFill>
                  <a:schemeClr val="tx2"/>
                </a:solidFill>
              </a:rPr>
              <a:t>  </a:t>
            </a:r>
            <a:r>
              <a:rPr lang="en-US" sz="2400" u="sng" dirty="0">
                <a:solidFill>
                  <a:schemeClr val="tx2"/>
                </a:solidFill>
              </a:rPr>
              <a:t>&lt;</a:t>
            </a:r>
            <a:r>
              <a:rPr lang="en-US" sz="2400" dirty="0">
                <a:solidFill>
                  <a:schemeClr val="tx2"/>
                </a:solidFill>
              </a:rPr>
              <a:t> $99,000        32.73	       10.91   </a:t>
            </a:r>
            <a:r>
              <a:rPr lang="en-US" sz="2400" dirty="0" smtClean="0">
                <a:solidFill>
                  <a:schemeClr val="tx2"/>
                </a:solidFill>
              </a:rPr>
              <a:t>   </a:t>
            </a:r>
            <a:r>
              <a:rPr lang="en-US" sz="2400" dirty="0">
                <a:solidFill>
                  <a:schemeClr val="tx2"/>
                </a:solidFill>
              </a:rPr>
              <a:t>34.55      21.82	     100</a:t>
            </a:r>
          </a:p>
          <a:p>
            <a:pPr>
              <a:buFont typeface="Monotype Sorts" pitchFamily="2" charset="2"/>
              <a:buNone/>
            </a:pPr>
            <a:r>
              <a:rPr lang="en-US" sz="2400" dirty="0">
                <a:solidFill>
                  <a:schemeClr val="tx2"/>
                </a:solidFill>
              </a:rPr>
              <a:t>  &gt; $99,000        26.67       </a:t>
            </a:r>
            <a:r>
              <a:rPr lang="en-US" sz="2400" dirty="0" smtClean="0">
                <a:solidFill>
                  <a:schemeClr val="tx2"/>
                </a:solidFill>
              </a:rPr>
              <a:t>  </a:t>
            </a:r>
            <a:r>
              <a:rPr lang="en-US" sz="2400" dirty="0">
                <a:solidFill>
                  <a:schemeClr val="tx2"/>
                </a:solidFill>
              </a:rPr>
              <a:t>31.11  </a:t>
            </a:r>
            <a:r>
              <a:rPr lang="en-US" sz="2400" dirty="0" smtClean="0">
                <a:solidFill>
                  <a:schemeClr val="tx2"/>
                </a:solidFill>
              </a:rPr>
              <a:t>    </a:t>
            </a:r>
            <a:r>
              <a:rPr lang="en-US" sz="2400" dirty="0">
                <a:solidFill>
                  <a:schemeClr val="tx2"/>
                </a:solidFill>
              </a:rPr>
              <a:t>35.56      </a:t>
            </a:r>
            <a:r>
              <a:rPr lang="en-US" sz="2400" dirty="0" smtClean="0">
                <a:solidFill>
                  <a:schemeClr val="tx2"/>
                </a:solidFill>
              </a:rPr>
              <a:t>   </a:t>
            </a:r>
            <a:r>
              <a:rPr lang="en-US" sz="2400" dirty="0">
                <a:solidFill>
                  <a:schemeClr val="tx2"/>
                </a:solidFill>
              </a:rPr>
              <a:t>6.67	     100</a:t>
            </a:r>
          </a:p>
          <a:p>
            <a:pPr>
              <a:buFont typeface="Monotype Sorts" pitchFamily="2" charset="2"/>
              <a:buNone/>
            </a:pPr>
            <a:endParaRPr lang="en-US" sz="1000" b="1" dirty="0">
              <a:solidFill>
                <a:schemeClr val="tx2"/>
              </a:solidFill>
            </a:endParaRPr>
          </a:p>
          <a:p>
            <a:pPr>
              <a:buFont typeface="Monotype Sorts" pitchFamily="2" charset="2"/>
              <a:buNone/>
            </a:pPr>
            <a:r>
              <a:rPr lang="en-US" sz="800" b="1" dirty="0">
                <a:solidFill>
                  <a:schemeClr val="tx2"/>
                </a:solidFill>
              </a:rPr>
              <a:t> </a:t>
            </a:r>
          </a:p>
          <a:p>
            <a:pPr>
              <a:buFont typeface="Monotype Sorts" pitchFamily="2" charset="2"/>
              <a:buNone/>
            </a:pPr>
            <a:r>
              <a:rPr lang="en-US" b="1" dirty="0">
                <a:solidFill>
                  <a:schemeClr val="tx2"/>
                </a:solidFill>
              </a:rPr>
              <a:t>  </a:t>
            </a:r>
            <a:r>
              <a:rPr lang="en-US" sz="2200" dirty="0">
                <a:solidFill>
                  <a:schemeClr val="tx2"/>
                </a:solidFill>
              </a:rPr>
              <a:t>Note: row totals are actually 100.01 due to rounding.</a:t>
            </a:r>
          </a:p>
          <a:p>
            <a:pPr>
              <a:buFont typeface="Monotype Sorts" pitchFamily="2" charset="2"/>
              <a:buNone/>
            </a:pPr>
            <a:endParaRPr lang="en-US" sz="2200" dirty="0"/>
          </a:p>
        </p:txBody>
      </p:sp>
      <p:sp>
        <p:nvSpPr>
          <p:cNvPr id="143365" name="Line 5"/>
          <p:cNvSpPr>
            <a:spLocks noChangeShapeType="1"/>
          </p:cNvSpPr>
          <p:nvPr/>
        </p:nvSpPr>
        <p:spPr bwMode="auto">
          <a:xfrm>
            <a:off x="935038" y="4062413"/>
            <a:ext cx="7378700"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43366" name="Line 6"/>
          <p:cNvSpPr>
            <a:spLocks noChangeShapeType="1"/>
          </p:cNvSpPr>
          <p:nvPr/>
        </p:nvSpPr>
        <p:spPr bwMode="auto">
          <a:xfrm>
            <a:off x="954088" y="2971800"/>
            <a:ext cx="7378700"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43367" name="Line 7"/>
          <p:cNvSpPr>
            <a:spLocks noChangeShapeType="1"/>
          </p:cNvSpPr>
          <p:nvPr/>
        </p:nvSpPr>
        <p:spPr bwMode="auto">
          <a:xfrm>
            <a:off x="2357438" y="2132013"/>
            <a:ext cx="0" cy="191135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43368" name="Line 8"/>
          <p:cNvSpPr>
            <a:spLocks noChangeShapeType="1"/>
          </p:cNvSpPr>
          <p:nvPr/>
        </p:nvSpPr>
        <p:spPr bwMode="auto">
          <a:xfrm>
            <a:off x="7253288" y="2132013"/>
            <a:ext cx="0" cy="191135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pic>
        <p:nvPicPr>
          <p:cNvPr id="9" name="Picture 8" descr="house.gif"/>
          <p:cNvPicPr>
            <a:picLocks noChangeAspect="1"/>
          </p:cNvPicPr>
          <p:nvPr/>
        </p:nvPicPr>
        <p:blipFill>
          <a:blip r:embed="rId3" cstate="print"/>
          <a:stretch>
            <a:fillRect/>
          </a:stretch>
        </p:blipFill>
        <p:spPr>
          <a:xfrm>
            <a:off x="7391400" y="304800"/>
            <a:ext cx="1352066" cy="1276350"/>
          </a:xfrm>
          <a:prstGeom prst="rect">
            <a:avLst/>
          </a:prstGeom>
        </p:spPr>
      </p:pic>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94" name="Rectangle 10"/>
          <p:cNvSpPr>
            <a:spLocks noChangeArrowheads="1"/>
          </p:cNvSpPr>
          <p:nvPr/>
        </p:nvSpPr>
        <p:spPr bwMode="auto">
          <a:xfrm>
            <a:off x="769938" y="1901825"/>
            <a:ext cx="6677025" cy="294640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144386" name="Rectangle 2"/>
          <p:cNvSpPr>
            <a:spLocks noGrp="1" noChangeArrowheads="1"/>
          </p:cNvSpPr>
          <p:nvPr>
            <p:ph type="title"/>
          </p:nvPr>
        </p:nvSpPr>
        <p:spPr/>
        <p:txBody>
          <a:bodyPr/>
          <a:lstStyle/>
          <a:p>
            <a:r>
              <a:rPr lang="en-US" dirty="0"/>
              <a:t>Example:  Finger Lakes Homes</a:t>
            </a:r>
          </a:p>
        </p:txBody>
      </p:sp>
      <p:sp>
        <p:nvSpPr>
          <p:cNvPr id="144387" name="Rectangle 3"/>
          <p:cNvSpPr>
            <a:spLocks noGrp="1" noChangeArrowheads="1"/>
          </p:cNvSpPr>
          <p:nvPr>
            <p:ph type="body" idx="1"/>
          </p:nvPr>
        </p:nvSpPr>
        <p:spPr>
          <a:xfrm>
            <a:off x="700088" y="1111250"/>
            <a:ext cx="7772400" cy="3693319"/>
          </a:xfrm>
        </p:spPr>
        <p:txBody>
          <a:bodyPr/>
          <a:lstStyle/>
          <a:p>
            <a:r>
              <a:rPr lang="en-US" dirty="0">
                <a:solidFill>
                  <a:schemeClr val="bg2"/>
                </a:solidFill>
              </a:rPr>
              <a:t>Column Percentages</a:t>
            </a:r>
          </a:p>
          <a:p>
            <a:endParaRPr lang="en-US" sz="2400" dirty="0">
              <a:solidFill>
                <a:srgbClr val="FFFF00"/>
              </a:solidFill>
            </a:endParaRPr>
          </a:p>
          <a:p>
            <a:pPr>
              <a:buFont typeface="Monotype Sorts" pitchFamily="2" charset="2"/>
              <a:buNone/>
            </a:pPr>
            <a:r>
              <a:rPr lang="en-US" sz="2400" dirty="0">
                <a:solidFill>
                  <a:schemeClr val="tx2"/>
                </a:solidFill>
              </a:rPr>
              <a:t>	   Price		       </a:t>
            </a:r>
            <a:r>
              <a:rPr lang="en-US" sz="2400" u="sng" dirty="0">
                <a:solidFill>
                  <a:schemeClr val="tx2"/>
                </a:solidFill>
              </a:rPr>
              <a:t>Home Style</a:t>
            </a:r>
            <a:r>
              <a:rPr lang="en-US" sz="2400" dirty="0">
                <a:solidFill>
                  <a:schemeClr val="tx2"/>
                </a:solidFill>
              </a:rPr>
              <a:t>		</a:t>
            </a:r>
          </a:p>
          <a:p>
            <a:pPr>
              <a:buFont typeface="Monotype Sorts" pitchFamily="2" charset="2"/>
              <a:buNone/>
            </a:pPr>
            <a:r>
              <a:rPr lang="en-US" sz="2400" b="1" dirty="0">
                <a:solidFill>
                  <a:schemeClr val="tx2"/>
                </a:solidFill>
              </a:rPr>
              <a:t>      </a:t>
            </a:r>
            <a:r>
              <a:rPr lang="en-US" sz="2400" dirty="0">
                <a:solidFill>
                  <a:schemeClr val="tx2"/>
                </a:solidFill>
              </a:rPr>
              <a:t>Range</a:t>
            </a:r>
            <a:r>
              <a:rPr lang="en-US" sz="2400" b="1" dirty="0">
                <a:solidFill>
                  <a:schemeClr val="tx2"/>
                </a:solidFill>
              </a:rPr>
              <a:t>      </a:t>
            </a:r>
            <a:r>
              <a:rPr lang="en-US" sz="2400" b="1" dirty="0" smtClean="0">
                <a:solidFill>
                  <a:schemeClr val="tx2"/>
                </a:solidFill>
              </a:rPr>
              <a:t>    </a:t>
            </a:r>
            <a:r>
              <a:rPr lang="en-US" sz="2400" dirty="0" smtClean="0">
                <a:solidFill>
                  <a:schemeClr val="tx2"/>
                </a:solidFill>
              </a:rPr>
              <a:t>Colonial      </a:t>
            </a:r>
            <a:r>
              <a:rPr lang="en-US" sz="2400" dirty="0">
                <a:solidFill>
                  <a:schemeClr val="tx2"/>
                </a:solidFill>
              </a:rPr>
              <a:t>Ranch  </a:t>
            </a:r>
            <a:r>
              <a:rPr lang="en-US" sz="2400" dirty="0" smtClean="0">
                <a:solidFill>
                  <a:schemeClr val="tx2"/>
                </a:solidFill>
              </a:rPr>
              <a:t>  </a:t>
            </a:r>
            <a:r>
              <a:rPr lang="en-US" sz="2400" dirty="0">
                <a:solidFill>
                  <a:schemeClr val="tx2"/>
                </a:solidFill>
              </a:rPr>
              <a:t>Split   </a:t>
            </a:r>
            <a:r>
              <a:rPr lang="en-US" sz="2400" dirty="0" smtClean="0">
                <a:solidFill>
                  <a:schemeClr val="tx2"/>
                </a:solidFill>
              </a:rPr>
              <a:t>   A-Frame</a:t>
            </a:r>
            <a:endParaRPr lang="en-US" sz="2400" dirty="0">
              <a:solidFill>
                <a:schemeClr val="tx2"/>
              </a:solidFill>
            </a:endParaRPr>
          </a:p>
          <a:p>
            <a:pPr>
              <a:buFont typeface="Monotype Sorts" pitchFamily="2" charset="2"/>
              <a:buNone/>
            </a:pPr>
            <a:endParaRPr lang="en-US" sz="2400" u="sng" dirty="0">
              <a:solidFill>
                <a:schemeClr val="tx2"/>
              </a:solidFill>
            </a:endParaRPr>
          </a:p>
          <a:p>
            <a:pPr>
              <a:buFont typeface="Monotype Sorts" pitchFamily="2" charset="2"/>
              <a:buNone/>
            </a:pPr>
            <a:r>
              <a:rPr lang="en-US" sz="2400" dirty="0">
                <a:solidFill>
                  <a:schemeClr val="tx2"/>
                </a:solidFill>
              </a:rPr>
              <a:t>  </a:t>
            </a:r>
            <a:r>
              <a:rPr lang="en-US" sz="2400" u="sng" dirty="0">
                <a:solidFill>
                  <a:schemeClr val="tx2"/>
                </a:solidFill>
              </a:rPr>
              <a:t>&lt;</a:t>
            </a:r>
            <a:r>
              <a:rPr lang="en-US" sz="2400" dirty="0">
                <a:solidFill>
                  <a:schemeClr val="tx2"/>
                </a:solidFill>
              </a:rPr>
              <a:t> $99,000        60.00	        30.00    54.29      80.00	</a:t>
            </a:r>
          </a:p>
          <a:p>
            <a:pPr>
              <a:buFont typeface="Monotype Sorts" pitchFamily="2" charset="2"/>
              <a:buNone/>
            </a:pPr>
            <a:r>
              <a:rPr lang="en-US" sz="2400" dirty="0">
                <a:solidFill>
                  <a:schemeClr val="tx2"/>
                </a:solidFill>
              </a:rPr>
              <a:t>  &gt; $99,000        40.00	        70.00    45.71      20.00	</a:t>
            </a:r>
          </a:p>
          <a:p>
            <a:pPr>
              <a:buFont typeface="Monotype Sorts" pitchFamily="2" charset="2"/>
              <a:buNone/>
            </a:pPr>
            <a:r>
              <a:rPr lang="en-US" sz="2400" b="1" dirty="0">
                <a:solidFill>
                  <a:schemeClr val="tx2"/>
                </a:solidFill>
              </a:rPr>
              <a:t>       </a:t>
            </a:r>
          </a:p>
          <a:p>
            <a:pPr>
              <a:buFont typeface="Monotype Sorts" pitchFamily="2" charset="2"/>
              <a:buNone/>
            </a:pPr>
            <a:r>
              <a:rPr lang="en-US" sz="2400" dirty="0">
                <a:solidFill>
                  <a:schemeClr val="tx2"/>
                </a:solidFill>
              </a:rPr>
              <a:t>	   Total	    100	         100       100         100</a:t>
            </a:r>
          </a:p>
        </p:txBody>
      </p:sp>
      <p:sp>
        <p:nvSpPr>
          <p:cNvPr id="144390" name="Line 6"/>
          <p:cNvSpPr>
            <a:spLocks noChangeShapeType="1"/>
          </p:cNvSpPr>
          <p:nvPr/>
        </p:nvSpPr>
        <p:spPr bwMode="auto">
          <a:xfrm>
            <a:off x="915988" y="4062413"/>
            <a:ext cx="6330950"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44391" name="Line 7"/>
          <p:cNvSpPr>
            <a:spLocks noChangeShapeType="1"/>
          </p:cNvSpPr>
          <p:nvPr/>
        </p:nvSpPr>
        <p:spPr bwMode="auto">
          <a:xfrm>
            <a:off x="935038" y="2971800"/>
            <a:ext cx="6292850"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44392" name="Line 8"/>
          <p:cNvSpPr>
            <a:spLocks noChangeShapeType="1"/>
          </p:cNvSpPr>
          <p:nvPr/>
        </p:nvSpPr>
        <p:spPr bwMode="auto">
          <a:xfrm>
            <a:off x="2338388" y="2112963"/>
            <a:ext cx="0" cy="257810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44393" name="Line 9"/>
          <p:cNvSpPr>
            <a:spLocks noChangeShapeType="1"/>
          </p:cNvSpPr>
          <p:nvPr/>
        </p:nvSpPr>
        <p:spPr bwMode="auto">
          <a:xfrm>
            <a:off x="7234238" y="2112963"/>
            <a:ext cx="0" cy="257810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pic>
        <p:nvPicPr>
          <p:cNvPr id="9" name="Picture 8" descr="house.gif"/>
          <p:cNvPicPr>
            <a:picLocks noChangeAspect="1"/>
          </p:cNvPicPr>
          <p:nvPr/>
        </p:nvPicPr>
        <p:blipFill>
          <a:blip r:embed="rId3" cstate="print"/>
          <a:stretch>
            <a:fillRect/>
          </a:stretch>
        </p:blipFill>
        <p:spPr>
          <a:xfrm>
            <a:off x="7469054" y="457200"/>
            <a:ext cx="1352066" cy="1276350"/>
          </a:xfrm>
          <a:prstGeom prst="rect">
            <a:avLst/>
          </a:prstGeom>
        </p:spPr>
      </p:pic>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quick 2 way table problem</a:t>
            </a:r>
            <a:endParaRPr lang="en-US" dirty="0"/>
          </a:p>
        </p:txBody>
      </p:sp>
      <p:graphicFrame>
        <p:nvGraphicFramePr>
          <p:cNvPr id="4" name="Content Placeholder 3"/>
          <p:cNvGraphicFramePr>
            <a:graphicFrameLocks noGrp="1"/>
          </p:cNvGraphicFramePr>
          <p:nvPr>
            <p:ph idx="1"/>
          </p:nvPr>
        </p:nvGraphicFramePr>
        <p:xfrm>
          <a:off x="381000" y="1412875"/>
          <a:ext cx="8382000" cy="1981200"/>
        </p:xfrm>
        <a:graphic>
          <a:graphicData uri="http://schemas.openxmlformats.org/drawingml/2006/table">
            <a:tbl>
              <a:tblPr firstRow="1" bandRow="1">
                <a:tableStyleId>{5C22544A-7EE6-4342-B048-85BDC9FD1C3A}</a:tableStyleId>
              </a:tblPr>
              <a:tblGrid>
                <a:gridCol w="1676400"/>
                <a:gridCol w="1676400"/>
                <a:gridCol w="1676400"/>
                <a:gridCol w="1676400"/>
                <a:gridCol w="1676400"/>
              </a:tblGrid>
              <a:tr h="3708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Baked</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Chips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Mashed</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Total</a:t>
                      </a:r>
                    </a:p>
                  </a:txBody>
                  <a:tcPr horzOverflow="overflow"/>
                </a:tc>
              </a:tr>
              <a:tr h="3708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Boys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34</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100</a:t>
                      </a:r>
                    </a:p>
                  </a:txBody>
                  <a:tcPr horzOverflow="overflow"/>
                </a:tc>
              </a:tr>
              <a:tr h="3708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Girls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25</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37</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r>
              <a:tr h="3708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Teachers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12</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22</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50</a:t>
                      </a:r>
                    </a:p>
                  </a:txBody>
                  <a:tcPr horzOverflow="overflow"/>
                </a:tc>
              </a:tr>
              <a:tr h="3708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Total</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104</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250</a:t>
                      </a:r>
                    </a:p>
                  </a:txBody>
                  <a:tcPr horzOverflow="overflow"/>
                </a:tc>
              </a:tr>
            </a:tbl>
          </a:graphicData>
        </a:graphic>
      </p:graphicFrame>
      <p:sp>
        <p:nvSpPr>
          <p:cNvPr id="5" name="TextBox 4"/>
          <p:cNvSpPr txBox="1"/>
          <p:nvPr/>
        </p:nvSpPr>
        <p:spPr>
          <a:xfrm>
            <a:off x="762000" y="3505200"/>
            <a:ext cx="7543800" cy="2585323"/>
          </a:xfrm>
          <a:prstGeom prst="rect">
            <a:avLst/>
          </a:prstGeom>
          <a:noFill/>
        </p:spPr>
        <p:txBody>
          <a:bodyPr wrap="square" rtlCol="0">
            <a:spAutoFit/>
          </a:bodyPr>
          <a:lstStyle/>
          <a:p>
            <a:r>
              <a:rPr lang="en-US" sz="2400" dirty="0" smtClean="0">
                <a:solidFill>
                  <a:schemeClr val="bg2"/>
                </a:solidFill>
              </a:rPr>
              <a:t>The table above gives the preferences for a variety of people regarding their favorite way to consume potatoes (Yes it’s a carbohydrate extravaganza!!) </a:t>
            </a:r>
            <a:r>
              <a:rPr lang="en-US" sz="2400" dirty="0" smtClean="0">
                <a:solidFill>
                  <a:schemeClr val="bg2"/>
                </a:solidFill>
                <a:sym typeface="Wingdings" pitchFamily="2" charset="2"/>
              </a:rPr>
              <a:t></a:t>
            </a:r>
          </a:p>
          <a:p>
            <a:endParaRPr lang="en-US" dirty="0" smtClean="0">
              <a:solidFill>
                <a:schemeClr val="bg2"/>
              </a:solidFill>
              <a:sym typeface="Wingdings" pitchFamily="2" charset="2"/>
            </a:endParaRPr>
          </a:p>
          <a:p>
            <a:endParaRPr lang="en-US" dirty="0" smtClean="0">
              <a:solidFill>
                <a:schemeClr val="bg2"/>
              </a:solidFill>
              <a:sym typeface="Wingdings" pitchFamily="2" charset="2"/>
            </a:endParaRPr>
          </a:p>
          <a:p>
            <a:endParaRPr lang="en-US" dirty="0" smtClean="0">
              <a:solidFill>
                <a:schemeClr val="bg2"/>
              </a:solidFill>
              <a:sym typeface="Wingdings" pitchFamily="2" charset="2"/>
            </a:endParaRPr>
          </a:p>
          <a:p>
            <a:endParaRPr lang="en-US" dirty="0" smtClean="0">
              <a:solidFill>
                <a:schemeClr val="bg2"/>
              </a:solidFill>
              <a:sym typeface="Wingdings" pitchFamily="2" charset="2"/>
            </a:endParaRPr>
          </a:p>
          <a:p>
            <a:r>
              <a:rPr lang="en-US" dirty="0" smtClean="0">
                <a:solidFill>
                  <a:schemeClr val="bg2"/>
                </a:solidFill>
              </a:rPr>
              <a:t> </a:t>
            </a:r>
            <a:endParaRPr lang="en-US" dirty="0">
              <a:solidFill>
                <a:schemeClr val="bg2"/>
              </a:solidFill>
            </a:endParaRPr>
          </a:p>
        </p:txBody>
      </p:sp>
      <p:sp>
        <p:nvSpPr>
          <p:cNvPr id="6" name="Rectangle 5"/>
          <p:cNvSpPr/>
          <p:nvPr/>
        </p:nvSpPr>
        <p:spPr>
          <a:xfrm>
            <a:off x="1905000" y="4724400"/>
            <a:ext cx="4572000" cy="1477328"/>
          </a:xfrm>
          <a:prstGeom prst="rect">
            <a:avLst/>
          </a:prstGeom>
        </p:spPr>
        <p:txBody>
          <a:bodyPr>
            <a:spAutoFit/>
          </a:bodyPr>
          <a:lstStyle/>
          <a:p>
            <a:pPr marL="609600" indent="-609600">
              <a:buFontTx/>
              <a:buAutoNum type="arabicParenR"/>
            </a:pPr>
            <a:r>
              <a:rPr lang="en-US" dirty="0" smtClean="0">
                <a:solidFill>
                  <a:schemeClr val="bg2"/>
                </a:solidFill>
                <a:latin typeface="Arial Unicode MS" pitchFamily="34" charset="-128"/>
                <a:cs typeface="Times New Roman" pitchFamily="18" charset="0"/>
              </a:rPr>
              <a:t>How many boys liked baked?</a:t>
            </a:r>
          </a:p>
          <a:p>
            <a:pPr marL="609600" indent="-609600">
              <a:buFontTx/>
              <a:buAutoNum type="arabicParenR"/>
            </a:pPr>
            <a:r>
              <a:rPr lang="en-US" dirty="0" smtClean="0">
                <a:solidFill>
                  <a:schemeClr val="bg2"/>
                </a:solidFill>
                <a:latin typeface="Arial Unicode MS" pitchFamily="34" charset="-128"/>
                <a:cs typeface="Times New Roman" pitchFamily="18" charset="0"/>
              </a:rPr>
              <a:t>How many teachers preferred chips?</a:t>
            </a:r>
          </a:p>
          <a:p>
            <a:pPr marL="609600" indent="-609600">
              <a:buFontTx/>
              <a:buAutoNum type="arabicParenR"/>
            </a:pPr>
            <a:r>
              <a:rPr lang="en-US" dirty="0" smtClean="0">
                <a:solidFill>
                  <a:schemeClr val="bg2"/>
                </a:solidFill>
                <a:latin typeface="Arial Unicode MS" pitchFamily="34" charset="-128"/>
                <a:cs typeface="Times New Roman" pitchFamily="18" charset="0"/>
              </a:rPr>
              <a:t>How many girls were asked?</a:t>
            </a:r>
          </a:p>
          <a:p>
            <a:pPr marL="609600" indent="-609600">
              <a:buFontTx/>
              <a:buAutoNum type="arabicParenR"/>
            </a:pPr>
            <a:r>
              <a:rPr lang="en-US" dirty="0" smtClean="0">
                <a:solidFill>
                  <a:schemeClr val="bg2"/>
                </a:solidFill>
                <a:latin typeface="Arial Unicode MS" pitchFamily="34" charset="-128"/>
                <a:cs typeface="Times New Roman" pitchFamily="18" charset="0"/>
              </a:rPr>
              <a:t>Out of the people who liked chips, how many were boys?</a:t>
            </a: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That was fun, let’s do another one!</a:t>
            </a:r>
            <a:endParaRPr lang="en-US" dirty="0"/>
          </a:p>
        </p:txBody>
      </p:sp>
      <p:sp>
        <p:nvSpPr>
          <p:cNvPr id="3" name="Text Placeholder 2"/>
          <p:cNvSpPr>
            <a:spLocks noGrp="1"/>
          </p:cNvSpPr>
          <p:nvPr>
            <p:ph type="body" sz="quarter" idx="10"/>
          </p:nvPr>
        </p:nvSpPr>
        <p:spPr>
          <a:xfrm>
            <a:off x="381000" y="1411552"/>
            <a:ext cx="8382000" cy="664797"/>
          </a:xfrm>
        </p:spPr>
        <p:txBody>
          <a:bodyPr/>
          <a:lstStyle/>
          <a:p>
            <a:r>
              <a:rPr lang="en-US" sz="2400" dirty="0" smtClean="0"/>
              <a:t>This one deals with probabilities.  Grab your calculator and let’s rock! </a:t>
            </a:r>
            <a:r>
              <a:rPr lang="en-GB" sz="2400" dirty="0" smtClean="0">
                <a:latin typeface="Arial Unicode MS" pitchFamily="34" charset="-128"/>
                <a:ea typeface="Arial Unicode MS" pitchFamily="34" charset="-128"/>
                <a:cs typeface="Arial Unicode MS" pitchFamily="34" charset="-128"/>
              </a:rPr>
              <a:t>A person is picked at random from this sample</a:t>
            </a:r>
            <a:endParaRPr lang="en-US" sz="2400" dirty="0"/>
          </a:p>
        </p:txBody>
      </p:sp>
      <p:graphicFrame>
        <p:nvGraphicFramePr>
          <p:cNvPr id="4" name="Table 3"/>
          <p:cNvGraphicFramePr>
            <a:graphicFrameLocks noGrp="1"/>
          </p:cNvGraphicFramePr>
          <p:nvPr/>
        </p:nvGraphicFramePr>
        <p:xfrm>
          <a:off x="1295400" y="2438400"/>
          <a:ext cx="6477000" cy="1981200"/>
        </p:xfrm>
        <a:graphic>
          <a:graphicData uri="http://schemas.openxmlformats.org/drawingml/2006/table">
            <a:tbl>
              <a:tblPr firstRow="1" bandRow="1">
                <a:tableStyleId>{5C22544A-7EE6-4342-B048-85BDC9FD1C3A}</a:tableStyleId>
              </a:tblPr>
              <a:tblGrid>
                <a:gridCol w="1143000"/>
                <a:gridCol w="889000"/>
                <a:gridCol w="1016000"/>
                <a:gridCol w="1016000"/>
                <a:gridCol w="1016000"/>
                <a:gridCol w="1397000"/>
              </a:tblGrid>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Baked</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Chips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Mashed</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Total</a:t>
                      </a: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bg2"/>
                        </a:solidFill>
                        <a:effectLst/>
                        <a:latin typeface="Times New Roman" pitchFamily="18" charset="0"/>
                      </a:endParaRP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Boys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15</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51</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34</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100</a:t>
                      </a: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Boys</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Girls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25</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37</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38</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100</a:t>
                      </a: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Girls</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Teachers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12</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16</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22</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50</a:t>
                      </a: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Teachers</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Total</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52</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104</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94</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250</a:t>
                      </a: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bg2"/>
                          </a:solidFill>
                          <a:effectLst/>
                          <a:latin typeface="Times New Roman" pitchFamily="18" charset="0"/>
                        </a:rPr>
                        <a:t>Total</a:t>
                      </a:r>
                    </a:p>
                  </a:txBody>
                  <a:tcPr horzOverflow="overflow"/>
                </a:tc>
              </a:tr>
            </a:tbl>
          </a:graphicData>
        </a:graphic>
      </p:graphicFrame>
      <p:sp>
        <p:nvSpPr>
          <p:cNvPr id="5" name="TextBox 4"/>
          <p:cNvSpPr txBox="1"/>
          <p:nvPr/>
        </p:nvSpPr>
        <p:spPr>
          <a:xfrm>
            <a:off x="838200" y="4724400"/>
            <a:ext cx="7543800" cy="2031325"/>
          </a:xfrm>
          <a:prstGeom prst="rect">
            <a:avLst/>
          </a:prstGeom>
          <a:noFill/>
        </p:spPr>
        <p:txBody>
          <a:bodyPr wrap="square" rtlCol="0">
            <a:spAutoFit/>
          </a:bodyPr>
          <a:lstStyle/>
          <a:p>
            <a:pPr marL="457200" indent="-457200">
              <a:buFontTx/>
              <a:buAutoNum type="arabicParenR"/>
            </a:pPr>
            <a:r>
              <a:rPr lang="en-US" dirty="0" smtClean="0">
                <a:solidFill>
                  <a:schemeClr val="bg2"/>
                </a:solidFill>
                <a:cs typeface="Times New Roman" pitchFamily="18" charset="0"/>
              </a:rPr>
              <a:t>What is the probability the a person picked is a boy?</a:t>
            </a:r>
          </a:p>
          <a:p>
            <a:pPr marL="457200" indent="-457200">
              <a:buFontTx/>
              <a:buAutoNum type="arabicParenR"/>
            </a:pPr>
            <a:r>
              <a:rPr lang="en-US" dirty="0" smtClean="0">
                <a:solidFill>
                  <a:schemeClr val="bg2"/>
                </a:solidFill>
                <a:cs typeface="Times New Roman" pitchFamily="18" charset="0"/>
              </a:rPr>
              <a:t>What is the probability the a person picked likes mashed?</a:t>
            </a:r>
          </a:p>
          <a:p>
            <a:pPr marL="457200" indent="-457200">
              <a:buFontTx/>
              <a:buAutoNum type="arabicParenR"/>
            </a:pPr>
            <a:r>
              <a:rPr lang="en-US" dirty="0" smtClean="0">
                <a:solidFill>
                  <a:schemeClr val="bg2"/>
                </a:solidFill>
                <a:cs typeface="Times New Roman" pitchFamily="18" charset="0"/>
              </a:rPr>
              <a:t>What is the probability the person was a teacher who prefers baked potatoes?</a:t>
            </a:r>
          </a:p>
          <a:p>
            <a:pPr marL="457200" indent="-457200">
              <a:buFontTx/>
              <a:buAutoNum type="arabicParenR"/>
            </a:pPr>
            <a:r>
              <a:rPr lang="en-US" dirty="0" smtClean="0">
                <a:solidFill>
                  <a:schemeClr val="bg2"/>
                </a:solidFill>
                <a:cs typeface="Times New Roman" pitchFamily="18" charset="0"/>
              </a:rPr>
              <a:t>What is the probability that, out of the girls, the person likes chips?</a:t>
            </a:r>
          </a:p>
          <a:p>
            <a:pPr marL="457200" indent="-457200">
              <a:buFontTx/>
              <a:buAutoNum type="arabicParenR"/>
            </a:pPr>
            <a:r>
              <a:rPr lang="en-US" dirty="0" smtClean="0">
                <a:solidFill>
                  <a:schemeClr val="bg2"/>
                </a:solidFill>
                <a:cs typeface="Times New Roman" pitchFamily="18" charset="0"/>
              </a:rPr>
              <a:t>Out of the people who like chips, what is the probability the person is a boy?</a:t>
            </a:r>
            <a:endParaRPr lang="en-US" dirty="0">
              <a:solidFill>
                <a:schemeClr val="bg2"/>
              </a:solidFill>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dirty="0"/>
              <a:t>Scatter Diagram</a:t>
            </a:r>
          </a:p>
        </p:txBody>
      </p:sp>
      <p:sp>
        <p:nvSpPr>
          <p:cNvPr id="129027" name="Rectangle 3"/>
          <p:cNvSpPr>
            <a:spLocks noGrp="1" noChangeArrowheads="1"/>
          </p:cNvSpPr>
          <p:nvPr>
            <p:ph type="body" idx="1"/>
          </p:nvPr>
        </p:nvSpPr>
        <p:spPr>
          <a:xfrm>
            <a:off x="685800" y="1524000"/>
            <a:ext cx="7772400" cy="4185761"/>
          </a:xfrm>
        </p:spPr>
        <p:txBody>
          <a:bodyPr/>
          <a:lstStyle/>
          <a:p>
            <a:r>
              <a:rPr lang="en-US" dirty="0"/>
              <a:t>A scatter diagram is a graphical presentation of the relationship between two </a:t>
            </a:r>
            <a:r>
              <a:rPr lang="en-US" u="sng" dirty="0">
                <a:solidFill>
                  <a:srgbClr val="FF0000"/>
                </a:solidFill>
              </a:rPr>
              <a:t>quantitative</a:t>
            </a:r>
            <a:r>
              <a:rPr lang="en-US" dirty="0"/>
              <a:t> variables.</a:t>
            </a:r>
          </a:p>
          <a:p>
            <a:r>
              <a:rPr lang="en-US" dirty="0"/>
              <a:t>One variable is shown on the horizontal axis and the other variable is shown on the vertical axis.</a:t>
            </a:r>
          </a:p>
          <a:p>
            <a:r>
              <a:rPr lang="en-US" dirty="0"/>
              <a:t>The general pattern of the plotted points suggests the overall relationship between the variables.</a:t>
            </a: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ChangeArrowheads="1"/>
          </p:cNvSpPr>
          <p:nvPr/>
        </p:nvSpPr>
        <p:spPr bwMode="auto">
          <a:xfrm>
            <a:off x="1566863" y="2847975"/>
            <a:ext cx="5441950" cy="313690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32770" name="Rectangle 2"/>
          <p:cNvSpPr>
            <a:spLocks noGrp="1" noChangeArrowheads="1"/>
          </p:cNvSpPr>
          <p:nvPr>
            <p:ph type="title"/>
          </p:nvPr>
        </p:nvSpPr>
        <p:spPr>
          <a:xfrm>
            <a:off x="685800" y="101600"/>
            <a:ext cx="7772400" cy="712788"/>
          </a:xfrm>
          <a:noFill/>
          <a:ln/>
        </p:spPr>
        <p:txBody>
          <a:bodyPr/>
          <a:lstStyle/>
          <a:p>
            <a:r>
              <a:rPr lang="en-US" dirty="0"/>
              <a:t>Example:  Panthers Football Team</a:t>
            </a:r>
          </a:p>
        </p:txBody>
      </p:sp>
      <p:sp>
        <p:nvSpPr>
          <p:cNvPr id="32771" name="Rectangle 3"/>
          <p:cNvSpPr>
            <a:spLocks noGrp="1" noChangeArrowheads="1"/>
          </p:cNvSpPr>
          <p:nvPr>
            <p:ph type="body" idx="1"/>
          </p:nvPr>
        </p:nvSpPr>
        <p:spPr>
          <a:xfrm>
            <a:off x="690563" y="1109663"/>
            <a:ext cx="7815262" cy="4730526"/>
          </a:xfrm>
          <a:noFill/>
          <a:ln/>
        </p:spPr>
        <p:txBody>
          <a:bodyPr/>
          <a:lstStyle/>
          <a:p>
            <a:r>
              <a:rPr lang="en-US" dirty="0">
                <a:solidFill>
                  <a:schemeClr val="bg2"/>
                </a:solidFill>
              </a:rPr>
              <a:t>Scatter Diagram</a:t>
            </a:r>
          </a:p>
          <a:p>
            <a:pPr>
              <a:buFont typeface="Monotype Sorts" pitchFamily="2" charset="2"/>
              <a:buNone/>
            </a:pPr>
            <a:r>
              <a:rPr lang="en-US" sz="2400" dirty="0"/>
              <a:t>	</a:t>
            </a:r>
            <a:r>
              <a:rPr lang="en-US" sz="2400" dirty="0" smtClean="0"/>
              <a:t>The </a:t>
            </a:r>
            <a:r>
              <a:rPr lang="en-US" sz="2400" dirty="0"/>
              <a:t>Panthers football team is interested in investigating the relationship, if any, between interceptions made and points scored.</a:t>
            </a:r>
          </a:p>
          <a:p>
            <a:pPr>
              <a:buFont typeface="Monotype Sorts" pitchFamily="2" charset="2"/>
              <a:buNone/>
            </a:pPr>
            <a:endParaRPr lang="en-US" sz="1400" dirty="0"/>
          </a:p>
          <a:p>
            <a:pPr>
              <a:buFont typeface="Monotype Sorts" pitchFamily="2" charset="2"/>
              <a:buNone/>
            </a:pPr>
            <a:r>
              <a:rPr lang="en-US" dirty="0"/>
              <a:t>		</a:t>
            </a:r>
            <a:r>
              <a:rPr lang="en-US" sz="2400" dirty="0">
                <a:solidFill>
                  <a:schemeClr val="tx2"/>
                </a:solidFill>
              </a:rPr>
              <a:t>   </a:t>
            </a:r>
            <a:r>
              <a:rPr lang="en-US" sz="2400" i="1" dirty="0">
                <a:solidFill>
                  <a:schemeClr val="tx2"/>
                </a:solidFill>
              </a:rPr>
              <a:t>x</a:t>
            </a:r>
            <a:r>
              <a:rPr lang="en-US" sz="2400" dirty="0">
                <a:solidFill>
                  <a:schemeClr val="tx2"/>
                </a:solidFill>
              </a:rPr>
              <a:t> = Number of	   </a:t>
            </a:r>
            <a:r>
              <a:rPr lang="en-US" sz="2400" i="1" dirty="0">
                <a:solidFill>
                  <a:schemeClr val="tx2"/>
                </a:solidFill>
              </a:rPr>
              <a:t>y</a:t>
            </a:r>
            <a:r>
              <a:rPr lang="en-US" sz="2400" dirty="0">
                <a:solidFill>
                  <a:schemeClr val="tx2"/>
                </a:solidFill>
              </a:rPr>
              <a:t> = Number of</a:t>
            </a:r>
          </a:p>
          <a:p>
            <a:pPr>
              <a:buFont typeface="Monotype Sorts" pitchFamily="2" charset="2"/>
              <a:buNone/>
            </a:pPr>
            <a:r>
              <a:rPr lang="en-US" sz="2400" dirty="0">
                <a:solidFill>
                  <a:schemeClr val="tx2"/>
                </a:solidFill>
              </a:rPr>
              <a:t>		    </a:t>
            </a:r>
            <a:r>
              <a:rPr lang="en-US" sz="2400" u="sng" dirty="0">
                <a:solidFill>
                  <a:schemeClr val="tx2"/>
                </a:solidFill>
              </a:rPr>
              <a:t>Interceptions</a:t>
            </a:r>
            <a:r>
              <a:rPr lang="en-US" sz="2400" dirty="0">
                <a:solidFill>
                  <a:schemeClr val="tx2"/>
                </a:solidFill>
              </a:rPr>
              <a:t>	    </a:t>
            </a:r>
            <a:r>
              <a:rPr lang="en-US" sz="2400" u="sng" dirty="0">
                <a:solidFill>
                  <a:schemeClr val="tx2"/>
                </a:solidFill>
              </a:rPr>
              <a:t>Points Scored</a:t>
            </a:r>
          </a:p>
          <a:p>
            <a:pPr>
              <a:lnSpc>
                <a:spcPct val="90000"/>
              </a:lnSpc>
              <a:buFont typeface="Monotype Sorts" pitchFamily="2" charset="2"/>
              <a:buNone/>
            </a:pPr>
            <a:r>
              <a:rPr lang="en-US" sz="2400" dirty="0">
                <a:solidFill>
                  <a:schemeClr val="tx2"/>
                </a:solidFill>
              </a:rPr>
              <a:t>			   1			   14</a:t>
            </a:r>
          </a:p>
          <a:p>
            <a:pPr>
              <a:lnSpc>
                <a:spcPct val="90000"/>
              </a:lnSpc>
              <a:buFont typeface="Monotype Sorts" pitchFamily="2" charset="2"/>
              <a:buNone/>
            </a:pPr>
            <a:r>
              <a:rPr lang="en-US" sz="2400" dirty="0">
                <a:solidFill>
                  <a:schemeClr val="tx2"/>
                </a:solidFill>
              </a:rPr>
              <a:t>			   3			   24</a:t>
            </a:r>
          </a:p>
          <a:p>
            <a:pPr>
              <a:lnSpc>
                <a:spcPct val="90000"/>
              </a:lnSpc>
              <a:buFont typeface="Monotype Sorts" pitchFamily="2" charset="2"/>
              <a:buNone/>
            </a:pPr>
            <a:r>
              <a:rPr lang="en-US" sz="2400" dirty="0">
                <a:solidFill>
                  <a:schemeClr val="tx2"/>
                </a:solidFill>
              </a:rPr>
              <a:t>			   2			   18</a:t>
            </a:r>
          </a:p>
          <a:p>
            <a:pPr>
              <a:lnSpc>
                <a:spcPct val="90000"/>
              </a:lnSpc>
              <a:buFont typeface="Monotype Sorts" pitchFamily="2" charset="2"/>
              <a:buNone/>
            </a:pPr>
            <a:r>
              <a:rPr lang="en-US" sz="2400" dirty="0">
                <a:solidFill>
                  <a:schemeClr val="tx2"/>
                </a:solidFill>
              </a:rPr>
              <a:t>			   1			   17</a:t>
            </a:r>
          </a:p>
          <a:p>
            <a:pPr>
              <a:lnSpc>
                <a:spcPct val="90000"/>
              </a:lnSpc>
              <a:buFont typeface="Monotype Sorts" pitchFamily="2" charset="2"/>
              <a:buNone/>
            </a:pPr>
            <a:r>
              <a:rPr lang="en-US" sz="2400" dirty="0">
                <a:solidFill>
                  <a:schemeClr val="tx2"/>
                </a:solidFill>
              </a:rPr>
              <a:t>			   3			   27</a:t>
            </a:r>
          </a:p>
        </p:txBody>
      </p:sp>
      <p:pic>
        <p:nvPicPr>
          <p:cNvPr id="5" name="Picture 4" descr="football player.jpg"/>
          <p:cNvPicPr>
            <a:picLocks noChangeAspect="1"/>
          </p:cNvPicPr>
          <p:nvPr/>
        </p:nvPicPr>
        <p:blipFill>
          <a:blip r:embed="rId3" cstate="print"/>
          <a:stretch>
            <a:fillRect/>
          </a:stretch>
        </p:blipFill>
        <p:spPr>
          <a:xfrm>
            <a:off x="7543800" y="2743200"/>
            <a:ext cx="898779" cy="1066800"/>
          </a:xfrm>
          <a:prstGeom prst="rect">
            <a:avLst/>
          </a:prstGeom>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381000"/>
            <a:ext cx="8305799" cy="1994392"/>
          </a:xfrm>
          <a:noFill/>
          <a:ln/>
        </p:spPr>
        <p:txBody>
          <a:bodyPr/>
          <a:lstStyle/>
          <a:p>
            <a:r>
              <a:rPr lang="en-US" sz="3600" dirty="0"/>
              <a:t/>
            </a:r>
            <a:br>
              <a:rPr lang="en-US" sz="3600" dirty="0"/>
            </a:br>
            <a:r>
              <a:rPr lang="en-US" sz="3600" dirty="0"/>
              <a:t>Descriptive Statistics:</a:t>
            </a:r>
            <a:br>
              <a:rPr lang="en-US" sz="3600" dirty="0"/>
            </a:br>
            <a:r>
              <a:rPr lang="en-US" sz="3600" dirty="0"/>
              <a:t>Tabular and Graphical Presentations</a:t>
            </a:r>
            <a:br>
              <a:rPr lang="en-US" sz="3600" dirty="0"/>
            </a:br>
            <a:endParaRPr lang="en-US" sz="3600" dirty="0"/>
          </a:p>
        </p:txBody>
      </p:sp>
      <p:sp>
        <p:nvSpPr>
          <p:cNvPr id="5123" name="Rectangle 3"/>
          <p:cNvSpPr>
            <a:spLocks noGrp="1" noChangeArrowheads="1"/>
          </p:cNvSpPr>
          <p:nvPr>
            <p:ph type="body" idx="1"/>
          </p:nvPr>
        </p:nvSpPr>
        <p:spPr>
          <a:xfrm>
            <a:off x="712788" y="2133600"/>
            <a:ext cx="7727950" cy="3151632"/>
          </a:xfrm>
          <a:noFill/>
          <a:ln/>
        </p:spPr>
        <p:txBody>
          <a:bodyPr/>
          <a:lstStyle/>
          <a:p>
            <a:r>
              <a:rPr lang="en-US" dirty="0"/>
              <a:t>Summarizing Qualitative Data</a:t>
            </a:r>
          </a:p>
          <a:p>
            <a:r>
              <a:rPr lang="en-US" dirty="0"/>
              <a:t>Summarizing Quantitative Data</a:t>
            </a:r>
          </a:p>
          <a:p>
            <a:pPr>
              <a:buNone/>
            </a:pPr>
            <a:endParaRPr lang="en-US" dirty="0">
              <a:solidFill>
                <a:srgbClr val="FF0000"/>
              </a:solidFill>
            </a:endParaRPr>
          </a:p>
          <a:p>
            <a:r>
              <a:rPr lang="en-US" dirty="0">
                <a:solidFill>
                  <a:srgbClr val="FF0000"/>
                </a:solidFill>
              </a:rPr>
              <a:t>Recall</a:t>
            </a:r>
          </a:p>
          <a:p>
            <a:pPr lvl="1"/>
            <a:r>
              <a:rPr lang="en-US" sz="3200" dirty="0">
                <a:solidFill>
                  <a:srgbClr val="FF0000"/>
                </a:solidFill>
              </a:rPr>
              <a:t>Qualitative = Essentially just a name. </a:t>
            </a:r>
          </a:p>
          <a:p>
            <a:pPr lvl="1"/>
            <a:r>
              <a:rPr lang="en-US" sz="3200" dirty="0">
                <a:solidFill>
                  <a:srgbClr val="FF0000"/>
                </a:solidFill>
              </a:rPr>
              <a:t>Quantitative = True numerical data. </a:t>
            </a:r>
          </a:p>
        </p:txBody>
      </p:sp>
      <p:pic>
        <p:nvPicPr>
          <p:cNvPr id="5142" name="Picture 22" descr="BD09292_"/>
          <p:cNvPicPr>
            <a:picLocks noChangeAspect="1" noChangeArrowheads="1"/>
          </p:cNvPicPr>
          <p:nvPr/>
        </p:nvPicPr>
        <p:blipFill>
          <a:blip r:embed="rId3" cstate="print"/>
          <a:srcRect/>
          <a:stretch>
            <a:fillRect/>
          </a:stretch>
        </p:blipFill>
        <p:spPr bwMode="auto">
          <a:xfrm>
            <a:off x="6934200" y="1600200"/>
            <a:ext cx="1802916" cy="1801812"/>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2000"/>
                                  </p:stCondLst>
                                  <p:childTnLst>
                                    <p:set>
                                      <p:cBhvr>
                                        <p:cTn id="6" dur="1" fill="hold">
                                          <p:stCondLst>
                                            <p:cond delay="0"/>
                                          </p:stCondLst>
                                        </p:cTn>
                                        <p:tgtEl>
                                          <p:spTgt spid="5142"/>
                                        </p:tgtEl>
                                        <p:attrNameLst>
                                          <p:attrName>style.visibility</p:attrName>
                                        </p:attrNameLst>
                                      </p:cBhvr>
                                      <p:to>
                                        <p:strVal val="visible"/>
                                      </p:to>
                                    </p:set>
                                    <p:anim calcmode="lin" valueType="num">
                                      <p:cBhvr>
                                        <p:cTn id="7" dur="500" fill="hold"/>
                                        <p:tgtEl>
                                          <p:spTgt spid="5142"/>
                                        </p:tgtEl>
                                        <p:attrNameLst>
                                          <p:attrName>ppt_w</p:attrName>
                                        </p:attrNameLst>
                                      </p:cBhvr>
                                      <p:tavLst>
                                        <p:tav tm="0">
                                          <p:val>
                                            <p:fltVal val="0"/>
                                          </p:val>
                                        </p:tav>
                                        <p:tav tm="100000">
                                          <p:val>
                                            <p:strVal val="#ppt_w"/>
                                          </p:val>
                                        </p:tav>
                                      </p:tavLst>
                                    </p:anim>
                                    <p:anim calcmode="lin" valueType="num">
                                      <p:cBhvr>
                                        <p:cTn id="8" dur="500" fill="hold"/>
                                        <p:tgtEl>
                                          <p:spTgt spid="51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30" name="Rectangle 38"/>
          <p:cNvSpPr>
            <a:spLocks noChangeArrowheads="1"/>
          </p:cNvSpPr>
          <p:nvPr/>
        </p:nvSpPr>
        <p:spPr bwMode="auto">
          <a:xfrm>
            <a:off x="1584325" y="1611313"/>
            <a:ext cx="6126163" cy="4748212"/>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33794" name="Rectangle 2"/>
          <p:cNvSpPr>
            <a:spLocks noGrp="1" noChangeArrowheads="1"/>
          </p:cNvSpPr>
          <p:nvPr>
            <p:ph type="title"/>
          </p:nvPr>
        </p:nvSpPr>
        <p:spPr>
          <a:xfrm>
            <a:off x="685800" y="96838"/>
            <a:ext cx="7772400" cy="719137"/>
          </a:xfrm>
          <a:noFill/>
          <a:ln/>
        </p:spPr>
        <p:txBody>
          <a:bodyPr/>
          <a:lstStyle/>
          <a:p>
            <a:r>
              <a:rPr lang="en-US" dirty="0"/>
              <a:t>Example:  Panthers Football Team</a:t>
            </a:r>
          </a:p>
        </p:txBody>
      </p:sp>
      <p:sp>
        <p:nvSpPr>
          <p:cNvPr id="33795" name="Rectangle 3"/>
          <p:cNvSpPr>
            <a:spLocks noGrp="1" noChangeArrowheads="1"/>
          </p:cNvSpPr>
          <p:nvPr>
            <p:ph type="body" idx="1"/>
          </p:nvPr>
        </p:nvSpPr>
        <p:spPr>
          <a:xfrm>
            <a:off x="696913" y="1109663"/>
            <a:ext cx="7772400" cy="443198"/>
          </a:xfrm>
          <a:noFill/>
          <a:ln/>
        </p:spPr>
        <p:txBody>
          <a:bodyPr/>
          <a:lstStyle/>
          <a:p>
            <a:r>
              <a:rPr lang="en-US" dirty="0">
                <a:solidFill>
                  <a:schemeClr val="bg2"/>
                </a:solidFill>
              </a:rPr>
              <a:t>Scatter Diagram</a:t>
            </a:r>
          </a:p>
        </p:txBody>
      </p:sp>
      <p:sp>
        <p:nvSpPr>
          <p:cNvPr id="33796" name="Line 4"/>
          <p:cNvSpPr>
            <a:spLocks noChangeShapeType="1"/>
          </p:cNvSpPr>
          <p:nvPr/>
        </p:nvSpPr>
        <p:spPr bwMode="auto">
          <a:xfrm>
            <a:off x="2919413" y="2154238"/>
            <a:ext cx="0" cy="311150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33797" name="Line 5"/>
          <p:cNvSpPr>
            <a:spLocks noChangeShapeType="1"/>
          </p:cNvSpPr>
          <p:nvPr/>
        </p:nvSpPr>
        <p:spPr bwMode="auto">
          <a:xfrm flipH="1">
            <a:off x="2913063" y="5272088"/>
            <a:ext cx="4051300"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33798" name="Rectangle 6"/>
          <p:cNvSpPr>
            <a:spLocks noChangeArrowheads="1"/>
          </p:cNvSpPr>
          <p:nvPr/>
        </p:nvSpPr>
        <p:spPr bwMode="auto">
          <a:xfrm>
            <a:off x="2757488" y="1671638"/>
            <a:ext cx="350837" cy="454025"/>
          </a:xfrm>
          <a:prstGeom prst="rect">
            <a:avLst/>
          </a:prstGeom>
          <a:noFill/>
          <a:ln w="12700">
            <a:noFill/>
            <a:miter lim="800000"/>
            <a:headEnd/>
            <a:tailEnd/>
          </a:ln>
          <a:effectLst/>
        </p:spPr>
        <p:txBody>
          <a:bodyPr wrap="none" lIns="90488" tIns="44450" rIns="90488" bIns="44450">
            <a:spAutoFit/>
          </a:bodyPr>
          <a:lstStyle/>
          <a:p>
            <a:pPr algn="l"/>
            <a:r>
              <a:rPr lang="en-US" sz="2400" b="1" i="1" dirty="0">
                <a:effectLst>
                  <a:outerShdw blurRad="38100" dist="38100" dir="2700000" algn="tl">
                    <a:srgbClr val="000000"/>
                  </a:outerShdw>
                </a:effectLst>
              </a:rPr>
              <a:t>y</a:t>
            </a:r>
          </a:p>
        </p:txBody>
      </p:sp>
      <p:sp>
        <p:nvSpPr>
          <p:cNvPr id="33799" name="Rectangle 7"/>
          <p:cNvSpPr>
            <a:spLocks noChangeArrowheads="1"/>
          </p:cNvSpPr>
          <p:nvPr/>
        </p:nvSpPr>
        <p:spPr bwMode="auto">
          <a:xfrm>
            <a:off x="6981825" y="5010150"/>
            <a:ext cx="333375" cy="454025"/>
          </a:xfrm>
          <a:prstGeom prst="rect">
            <a:avLst/>
          </a:prstGeom>
          <a:noFill/>
          <a:ln w="12700">
            <a:noFill/>
            <a:miter lim="800000"/>
            <a:headEnd/>
            <a:tailEnd/>
          </a:ln>
          <a:effectLst/>
        </p:spPr>
        <p:txBody>
          <a:bodyPr wrap="none" lIns="90488" tIns="44450" rIns="90488" bIns="44450">
            <a:spAutoFit/>
          </a:bodyPr>
          <a:lstStyle/>
          <a:p>
            <a:pPr algn="l"/>
            <a:r>
              <a:rPr lang="en-US" sz="2400" b="1" i="1" dirty="0">
                <a:effectLst>
                  <a:outerShdw blurRad="38100" dist="38100" dir="2700000" algn="tl">
                    <a:srgbClr val="000000"/>
                  </a:outerShdw>
                </a:effectLst>
              </a:rPr>
              <a:t>x</a:t>
            </a:r>
          </a:p>
        </p:txBody>
      </p:sp>
      <p:sp>
        <p:nvSpPr>
          <p:cNvPr id="33800" name="Line 8"/>
          <p:cNvSpPr>
            <a:spLocks noChangeShapeType="1"/>
          </p:cNvSpPr>
          <p:nvPr/>
        </p:nvSpPr>
        <p:spPr bwMode="auto">
          <a:xfrm>
            <a:off x="4081463" y="5278438"/>
            <a:ext cx="0" cy="10160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01" name="Line 9"/>
          <p:cNvSpPr>
            <a:spLocks noChangeShapeType="1"/>
          </p:cNvSpPr>
          <p:nvPr/>
        </p:nvSpPr>
        <p:spPr bwMode="auto">
          <a:xfrm>
            <a:off x="5243513" y="5278438"/>
            <a:ext cx="0" cy="10160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02" name="Line 10"/>
          <p:cNvSpPr>
            <a:spLocks noChangeShapeType="1"/>
          </p:cNvSpPr>
          <p:nvPr/>
        </p:nvSpPr>
        <p:spPr bwMode="auto">
          <a:xfrm>
            <a:off x="6405563" y="5297488"/>
            <a:ext cx="0" cy="10160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03" name="Rectangle 11"/>
          <p:cNvSpPr>
            <a:spLocks noChangeArrowheads="1"/>
          </p:cNvSpPr>
          <p:nvPr/>
        </p:nvSpPr>
        <p:spPr bwMode="auto">
          <a:xfrm>
            <a:off x="3019425" y="5791200"/>
            <a:ext cx="3517900"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Number of Interceptions</a:t>
            </a:r>
          </a:p>
        </p:txBody>
      </p:sp>
      <p:sp>
        <p:nvSpPr>
          <p:cNvPr id="33804" name="Rectangle 12"/>
          <p:cNvSpPr>
            <a:spLocks noChangeArrowheads="1"/>
          </p:cNvSpPr>
          <p:nvPr/>
        </p:nvSpPr>
        <p:spPr bwMode="auto">
          <a:xfrm>
            <a:off x="3933825" y="5372100"/>
            <a:ext cx="3333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1</a:t>
            </a:r>
          </a:p>
        </p:txBody>
      </p:sp>
      <p:sp>
        <p:nvSpPr>
          <p:cNvPr id="33805" name="Rectangle 13"/>
          <p:cNvSpPr>
            <a:spLocks noChangeArrowheads="1"/>
          </p:cNvSpPr>
          <p:nvPr/>
        </p:nvSpPr>
        <p:spPr bwMode="auto">
          <a:xfrm>
            <a:off x="5076825" y="5391150"/>
            <a:ext cx="3333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2</a:t>
            </a:r>
          </a:p>
        </p:txBody>
      </p:sp>
      <p:sp>
        <p:nvSpPr>
          <p:cNvPr id="33806" name="Rectangle 14"/>
          <p:cNvSpPr>
            <a:spLocks noChangeArrowheads="1"/>
          </p:cNvSpPr>
          <p:nvPr/>
        </p:nvSpPr>
        <p:spPr bwMode="auto">
          <a:xfrm>
            <a:off x="6257925" y="5391150"/>
            <a:ext cx="3333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3</a:t>
            </a:r>
          </a:p>
        </p:txBody>
      </p:sp>
      <p:sp>
        <p:nvSpPr>
          <p:cNvPr id="33807" name="Rectangle 15"/>
          <p:cNvSpPr>
            <a:spLocks noChangeArrowheads="1"/>
          </p:cNvSpPr>
          <p:nvPr/>
        </p:nvSpPr>
        <p:spPr bwMode="auto">
          <a:xfrm rot="16200000">
            <a:off x="174626" y="3421062"/>
            <a:ext cx="3581400"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Number of Points Scored</a:t>
            </a:r>
          </a:p>
        </p:txBody>
      </p:sp>
      <p:sp>
        <p:nvSpPr>
          <p:cNvPr id="33808" name="Line 16"/>
          <p:cNvSpPr>
            <a:spLocks noChangeShapeType="1"/>
          </p:cNvSpPr>
          <p:nvPr/>
        </p:nvSpPr>
        <p:spPr bwMode="auto">
          <a:xfrm>
            <a:off x="2919413" y="5297488"/>
            <a:ext cx="0" cy="10160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09" name="Rectangle 17"/>
          <p:cNvSpPr>
            <a:spLocks noChangeArrowheads="1"/>
          </p:cNvSpPr>
          <p:nvPr/>
        </p:nvSpPr>
        <p:spPr bwMode="auto">
          <a:xfrm>
            <a:off x="2752725" y="5391150"/>
            <a:ext cx="3333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0</a:t>
            </a:r>
          </a:p>
        </p:txBody>
      </p:sp>
      <p:sp>
        <p:nvSpPr>
          <p:cNvPr id="33810" name="Line 18"/>
          <p:cNvSpPr>
            <a:spLocks noChangeShapeType="1"/>
          </p:cNvSpPr>
          <p:nvPr/>
        </p:nvSpPr>
        <p:spPr bwMode="auto">
          <a:xfrm>
            <a:off x="2792413" y="5272088"/>
            <a:ext cx="101600" cy="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11" name="Line 19"/>
          <p:cNvSpPr>
            <a:spLocks noChangeShapeType="1"/>
          </p:cNvSpPr>
          <p:nvPr/>
        </p:nvSpPr>
        <p:spPr bwMode="auto">
          <a:xfrm>
            <a:off x="2792413" y="2547938"/>
            <a:ext cx="101600" cy="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12" name="Line 20"/>
          <p:cNvSpPr>
            <a:spLocks noChangeShapeType="1"/>
          </p:cNvSpPr>
          <p:nvPr/>
        </p:nvSpPr>
        <p:spPr bwMode="auto">
          <a:xfrm>
            <a:off x="2792413" y="3005138"/>
            <a:ext cx="101600" cy="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13" name="Line 21"/>
          <p:cNvSpPr>
            <a:spLocks noChangeShapeType="1"/>
          </p:cNvSpPr>
          <p:nvPr/>
        </p:nvSpPr>
        <p:spPr bwMode="auto">
          <a:xfrm>
            <a:off x="2792413" y="3443288"/>
            <a:ext cx="101600" cy="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14" name="Line 22"/>
          <p:cNvSpPr>
            <a:spLocks noChangeShapeType="1"/>
          </p:cNvSpPr>
          <p:nvPr/>
        </p:nvSpPr>
        <p:spPr bwMode="auto">
          <a:xfrm>
            <a:off x="2792413" y="3900488"/>
            <a:ext cx="101600" cy="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15" name="Line 23"/>
          <p:cNvSpPr>
            <a:spLocks noChangeShapeType="1"/>
          </p:cNvSpPr>
          <p:nvPr/>
        </p:nvSpPr>
        <p:spPr bwMode="auto">
          <a:xfrm>
            <a:off x="2792413" y="4376738"/>
            <a:ext cx="101600" cy="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16" name="Line 24"/>
          <p:cNvSpPr>
            <a:spLocks noChangeShapeType="1"/>
          </p:cNvSpPr>
          <p:nvPr/>
        </p:nvSpPr>
        <p:spPr bwMode="auto">
          <a:xfrm>
            <a:off x="2792413" y="4814888"/>
            <a:ext cx="101600" cy="0"/>
          </a:xfrm>
          <a:prstGeom prst="line">
            <a:avLst/>
          </a:prstGeom>
          <a:noFill/>
          <a:ln w="12700">
            <a:solidFill>
              <a:schemeClr val="tx1"/>
            </a:solidFill>
            <a:round/>
            <a:headEnd/>
            <a:tailEnd/>
          </a:ln>
          <a:effectLst>
            <a:outerShdw dist="28398" dir="1593903" algn="ctr" rotWithShape="0">
              <a:srgbClr val="000000"/>
            </a:outerShdw>
          </a:effectLst>
        </p:spPr>
        <p:txBody>
          <a:bodyPr wrap="none" anchor="ctr"/>
          <a:lstStyle/>
          <a:p>
            <a:endParaRPr lang="en-US" dirty="0"/>
          </a:p>
        </p:txBody>
      </p:sp>
      <p:sp>
        <p:nvSpPr>
          <p:cNvPr id="33817" name="Rectangle 25"/>
          <p:cNvSpPr>
            <a:spLocks noChangeArrowheads="1"/>
          </p:cNvSpPr>
          <p:nvPr/>
        </p:nvSpPr>
        <p:spPr bwMode="auto">
          <a:xfrm>
            <a:off x="2486025" y="4591050"/>
            <a:ext cx="3333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5</a:t>
            </a:r>
          </a:p>
        </p:txBody>
      </p:sp>
      <p:sp>
        <p:nvSpPr>
          <p:cNvPr id="33818" name="Rectangle 26"/>
          <p:cNvSpPr>
            <a:spLocks noChangeArrowheads="1"/>
          </p:cNvSpPr>
          <p:nvPr/>
        </p:nvSpPr>
        <p:spPr bwMode="auto">
          <a:xfrm>
            <a:off x="2333625" y="4171950"/>
            <a:ext cx="4857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10</a:t>
            </a:r>
          </a:p>
        </p:txBody>
      </p:sp>
      <p:sp>
        <p:nvSpPr>
          <p:cNvPr id="33819" name="Rectangle 27"/>
          <p:cNvSpPr>
            <a:spLocks noChangeArrowheads="1"/>
          </p:cNvSpPr>
          <p:nvPr/>
        </p:nvSpPr>
        <p:spPr bwMode="auto">
          <a:xfrm>
            <a:off x="2333625" y="3695700"/>
            <a:ext cx="4857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15</a:t>
            </a:r>
          </a:p>
        </p:txBody>
      </p:sp>
      <p:sp>
        <p:nvSpPr>
          <p:cNvPr id="33820" name="Rectangle 28"/>
          <p:cNvSpPr>
            <a:spLocks noChangeArrowheads="1"/>
          </p:cNvSpPr>
          <p:nvPr/>
        </p:nvSpPr>
        <p:spPr bwMode="auto">
          <a:xfrm>
            <a:off x="2333625" y="3238500"/>
            <a:ext cx="4857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20</a:t>
            </a:r>
          </a:p>
        </p:txBody>
      </p:sp>
      <p:sp>
        <p:nvSpPr>
          <p:cNvPr id="33821" name="Rectangle 29"/>
          <p:cNvSpPr>
            <a:spLocks noChangeArrowheads="1"/>
          </p:cNvSpPr>
          <p:nvPr/>
        </p:nvSpPr>
        <p:spPr bwMode="auto">
          <a:xfrm>
            <a:off x="2333625" y="2800350"/>
            <a:ext cx="4857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25</a:t>
            </a:r>
          </a:p>
        </p:txBody>
      </p:sp>
      <p:sp>
        <p:nvSpPr>
          <p:cNvPr id="33822" name="Rectangle 30"/>
          <p:cNvSpPr>
            <a:spLocks noChangeArrowheads="1"/>
          </p:cNvSpPr>
          <p:nvPr/>
        </p:nvSpPr>
        <p:spPr bwMode="auto">
          <a:xfrm>
            <a:off x="2333625" y="2343150"/>
            <a:ext cx="4857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30</a:t>
            </a:r>
          </a:p>
        </p:txBody>
      </p:sp>
      <p:sp>
        <p:nvSpPr>
          <p:cNvPr id="33823" name="Rectangle 31"/>
          <p:cNvSpPr>
            <a:spLocks noChangeArrowheads="1"/>
          </p:cNvSpPr>
          <p:nvPr/>
        </p:nvSpPr>
        <p:spPr bwMode="auto">
          <a:xfrm>
            <a:off x="2486025" y="5048250"/>
            <a:ext cx="333375" cy="454025"/>
          </a:xfrm>
          <a:prstGeom prst="rect">
            <a:avLst/>
          </a:prstGeom>
          <a:noFill/>
          <a:ln w="12700">
            <a:noFill/>
            <a:miter lim="800000"/>
            <a:headEnd/>
            <a:tailEnd/>
          </a:ln>
          <a:effectLst/>
        </p:spPr>
        <p:txBody>
          <a:bodyPr wrap="none" lIns="90488" tIns="44450" rIns="90488" bIns="44450">
            <a:spAutoFit/>
          </a:bodyPr>
          <a:lstStyle/>
          <a:p>
            <a:pPr algn="l"/>
            <a:r>
              <a:rPr lang="en-US" sz="2400" dirty="0">
                <a:effectLst>
                  <a:outerShdw blurRad="38100" dist="38100" dir="2700000" algn="tl">
                    <a:srgbClr val="000000"/>
                  </a:outerShdw>
                </a:effectLst>
              </a:rPr>
              <a:t>0</a:t>
            </a:r>
          </a:p>
        </p:txBody>
      </p:sp>
      <p:grpSp>
        <p:nvGrpSpPr>
          <p:cNvPr id="2" name="Group 39"/>
          <p:cNvGrpSpPr>
            <a:grpSpLocks/>
          </p:cNvGrpSpPr>
          <p:nvPr/>
        </p:nvGrpSpPr>
        <p:grpSpPr bwMode="auto">
          <a:xfrm>
            <a:off x="4005263" y="2700338"/>
            <a:ext cx="2471737" cy="1381125"/>
            <a:chOff x="2523" y="1701"/>
            <a:chExt cx="1557" cy="870"/>
          </a:xfrm>
        </p:grpSpPr>
        <p:sp>
          <p:nvSpPr>
            <p:cNvPr id="33824" name="Oval 32"/>
            <p:cNvSpPr>
              <a:spLocks noChangeArrowheads="1"/>
            </p:cNvSpPr>
            <p:nvPr/>
          </p:nvSpPr>
          <p:spPr bwMode="auto">
            <a:xfrm>
              <a:off x="3983" y="1701"/>
              <a:ext cx="85" cy="93"/>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33825" name="Oval 33"/>
            <p:cNvSpPr>
              <a:spLocks noChangeArrowheads="1"/>
            </p:cNvSpPr>
            <p:nvPr/>
          </p:nvSpPr>
          <p:spPr bwMode="auto">
            <a:xfrm>
              <a:off x="3987" y="1893"/>
              <a:ext cx="93" cy="93"/>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33826" name="Oval 34"/>
            <p:cNvSpPr>
              <a:spLocks noChangeArrowheads="1"/>
            </p:cNvSpPr>
            <p:nvPr/>
          </p:nvSpPr>
          <p:spPr bwMode="auto">
            <a:xfrm>
              <a:off x="3255" y="2205"/>
              <a:ext cx="93" cy="93"/>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33827" name="Oval 35"/>
            <p:cNvSpPr>
              <a:spLocks noChangeArrowheads="1"/>
            </p:cNvSpPr>
            <p:nvPr/>
          </p:nvSpPr>
          <p:spPr bwMode="auto">
            <a:xfrm>
              <a:off x="2523" y="2277"/>
              <a:ext cx="93" cy="93"/>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33828" name="Oval 36"/>
            <p:cNvSpPr>
              <a:spLocks noChangeArrowheads="1"/>
            </p:cNvSpPr>
            <p:nvPr/>
          </p:nvSpPr>
          <p:spPr bwMode="auto">
            <a:xfrm>
              <a:off x="2523" y="2469"/>
              <a:ext cx="93" cy="102"/>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grpSp>
      <p:pic>
        <p:nvPicPr>
          <p:cNvPr id="39" name="Picture 38" descr="football player.jpg"/>
          <p:cNvPicPr>
            <a:picLocks noChangeAspect="1"/>
          </p:cNvPicPr>
          <p:nvPr/>
        </p:nvPicPr>
        <p:blipFill>
          <a:blip r:embed="rId3" cstate="print"/>
          <a:stretch>
            <a:fillRect/>
          </a:stretch>
        </p:blipFill>
        <p:spPr>
          <a:xfrm>
            <a:off x="7848600" y="1676400"/>
            <a:ext cx="898779" cy="1066800"/>
          </a:xfrm>
          <a:prstGeom prst="rect">
            <a:avLst/>
          </a:prstGeom>
        </p:spPr>
      </p:pic>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n-US" dirty="0"/>
              <a:t>Example:  Panthers Football Team</a:t>
            </a:r>
          </a:p>
        </p:txBody>
      </p:sp>
      <p:sp>
        <p:nvSpPr>
          <p:cNvPr id="126979" name="Rectangle 3"/>
          <p:cNvSpPr>
            <a:spLocks noGrp="1" noChangeArrowheads="1"/>
          </p:cNvSpPr>
          <p:nvPr>
            <p:ph type="body" idx="1"/>
          </p:nvPr>
        </p:nvSpPr>
        <p:spPr>
          <a:xfrm>
            <a:off x="685800" y="1524000"/>
            <a:ext cx="7772400" cy="4643438"/>
          </a:xfrm>
        </p:spPr>
        <p:txBody>
          <a:bodyPr/>
          <a:lstStyle/>
          <a:p>
            <a:r>
              <a:rPr lang="en-US" dirty="0"/>
              <a:t>The preceding scatter diagram indicates a positive relationship between the number of interceptions and the number of points scored.</a:t>
            </a:r>
          </a:p>
          <a:p>
            <a:r>
              <a:rPr lang="en-US" dirty="0"/>
              <a:t>Higher points scored are associated with a higher number of interceptions.</a:t>
            </a:r>
          </a:p>
          <a:p>
            <a:r>
              <a:rPr lang="en-US" dirty="0"/>
              <a:t>The relationship is not perfect; all plotted points in the scatter diagram are not on a straight line.</a:t>
            </a:r>
          </a:p>
        </p:txBody>
      </p:sp>
      <p:pic>
        <p:nvPicPr>
          <p:cNvPr id="4" name="Picture 3" descr="football player.jpg"/>
          <p:cNvPicPr>
            <a:picLocks noChangeAspect="1"/>
          </p:cNvPicPr>
          <p:nvPr/>
        </p:nvPicPr>
        <p:blipFill>
          <a:blip r:embed="rId3" cstate="print"/>
          <a:stretch>
            <a:fillRect/>
          </a:stretch>
        </p:blipFill>
        <p:spPr>
          <a:xfrm>
            <a:off x="8077200" y="685800"/>
            <a:ext cx="898779" cy="1066800"/>
          </a:xfrm>
          <a:prstGeom prst="rect">
            <a:avLst/>
          </a:prstGeom>
        </p:spPr>
      </p:pic>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ChangeArrowheads="1"/>
          </p:cNvSpPr>
          <p:nvPr/>
        </p:nvSpPr>
        <p:spPr bwMode="auto">
          <a:xfrm>
            <a:off x="2236788" y="1611313"/>
            <a:ext cx="5022850" cy="390525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180227" name="Rectangle 3"/>
          <p:cNvSpPr>
            <a:spLocks noGrp="1" noChangeArrowheads="1"/>
          </p:cNvSpPr>
          <p:nvPr>
            <p:ph type="title"/>
          </p:nvPr>
        </p:nvSpPr>
        <p:spPr/>
        <p:txBody>
          <a:bodyPr/>
          <a:lstStyle/>
          <a:p>
            <a:r>
              <a:rPr lang="en-US" dirty="0"/>
              <a:t>Scatter Diagram</a:t>
            </a:r>
          </a:p>
        </p:txBody>
      </p:sp>
      <p:sp>
        <p:nvSpPr>
          <p:cNvPr id="180228" name="Rectangle 4"/>
          <p:cNvSpPr>
            <a:spLocks noGrp="1" noChangeArrowheads="1"/>
          </p:cNvSpPr>
          <p:nvPr>
            <p:ph type="body" idx="1"/>
          </p:nvPr>
        </p:nvSpPr>
        <p:spPr>
          <a:xfrm>
            <a:off x="457200" y="5791200"/>
            <a:ext cx="7772400" cy="443198"/>
          </a:xfrm>
        </p:spPr>
        <p:txBody>
          <a:bodyPr/>
          <a:lstStyle/>
          <a:p>
            <a:r>
              <a:rPr lang="en-US" dirty="0">
                <a:solidFill>
                  <a:schemeClr val="bg2"/>
                </a:solidFill>
              </a:rPr>
              <a:t>A Positive Relationship</a:t>
            </a:r>
          </a:p>
        </p:txBody>
      </p:sp>
      <p:grpSp>
        <p:nvGrpSpPr>
          <p:cNvPr id="2" name="Group 5"/>
          <p:cNvGrpSpPr>
            <a:grpSpLocks/>
          </p:cNvGrpSpPr>
          <p:nvPr/>
        </p:nvGrpSpPr>
        <p:grpSpPr bwMode="auto">
          <a:xfrm>
            <a:off x="2495550" y="1666875"/>
            <a:ext cx="4502150" cy="3706813"/>
            <a:chOff x="1572" y="951"/>
            <a:chExt cx="2836" cy="2335"/>
          </a:xfrm>
        </p:grpSpPr>
        <p:sp>
          <p:nvSpPr>
            <p:cNvPr id="180230" name="Line 6"/>
            <p:cNvSpPr>
              <a:spLocks noChangeShapeType="1"/>
            </p:cNvSpPr>
            <p:nvPr/>
          </p:nvSpPr>
          <p:spPr bwMode="auto">
            <a:xfrm>
              <a:off x="1683" y="1327"/>
              <a:ext cx="0" cy="1804"/>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80231" name="Line 7"/>
            <p:cNvSpPr>
              <a:spLocks noChangeShapeType="1"/>
            </p:cNvSpPr>
            <p:nvPr/>
          </p:nvSpPr>
          <p:spPr bwMode="auto">
            <a:xfrm flipH="1">
              <a:off x="1670" y="3135"/>
              <a:ext cx="2506"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80232" name="Rectangle 8"/>
            <p:cNvSpPr>
              <a:spLocks noChangeArrowheads="1"/>
            </p:cNvSpPr>
            <p:nvPr/>
          </p:nvSpPr>
          <p:spPr bwMode="auto">
            <a:xfrm>
              <a:off x="4182" y="2961"/>
              <a:ext cx="226" cy="325"/>
            </a:xfrm>
            <a:prstGeom prst="rect">
              <a:avLst/>
            </a:prstGeom>
            <a:noFill/>
            <a:ln w="12700">
              <a:noFill/>
              <a:miter lim="800000"/>
              <a:headEnd/>
              <a:tailEnd/>
            </a:ln>
            <a:effectLst/>
          </p:spPr>
          <p:txBody>
            <a:bodyPr wrap="none" lIns="90488" tIns="44450" rIns="90488" bIns="44450">
              <a:spAutoFit/>
            </a:bodyPr>
            <a:lstStyle/>
            <a:p>
              <a:pPr algn="l"/>
              <a:r>
                <a:rPr lang="en-US" sz="2800" b="1" i="1" dirty="0">
                  <a:effectLst>
                    <a:outerShdw blurRad="38100" dist="38100" dir="2700000" algn="tl">
                      <a:srgbClr val="000000"/>
                    </a:outerShdw>
                  </a:effectLst>
                </a:rPr>
                <a:t>x</a:t>
              </a:r>
            </a:p>
          </p:txBody>
        </p:sp>
        <p:sp>
          <p:nvSpPr>
            <p:cNvPr id="180233" name="Rectangle 9"/>
            <p:cNvSpPr>
              <a:spLocks noChangeArrowheads="1"/>
            </p:cNvSpPr>
            <p:nvPr/>
          </p:nvSpPr>
          <p:spPr bwMode="auto">
            <a:xfrm>
              <a:off x="1572" y="951"/>
              <a:ext cx="239" cy="325"/>
            </a:xfrm>
            <a:prstGeom prst="rect">
              <a:avLst/>
            </a:prstGeom>
            <a:noFill/>
            <a:ln w="12700">
              <a:noFill/>
              <a:miter lim="800000"/>
              <a:headEnd/>
              <a:tailEnd/>
            </a:ln>
            <a:effectLst/>
          </p:spPr>
          <p:txBody>
            <a:bodyPr wrap="none" lIns="90488" tIns="44450" rIns="90488" bIns="44450">
              <a:spAutoFit/>
            </a:bodyPr>
            <a:lstStyle/>
            <a:p>
              <a:pPr algn="l"/>
              <a:r>
                <a:rPr lang="en-US" sz="2800" b="1" i="1" dirty="0">
                  <a:effectLst>
                    <a:outerShdw blurRad="38100" dist="38100" dir="2700000" algn="tl">
                      <a:srgbClr val="000000"/>
                    </a:outerShdw>
                  </a:effectLst>
                </a:rPr>
                <a:t>y</a:t>
              </a:r>
            </a:p>
          </p:txBody>
        </p:sp>
      </p:grpSp>
      <p:grpSp>
        <p:nvGrpSpPr>
          <p:cNvPr id="3" name="Group 10"/>
          <p:cNvGrpSpPr>
            <a:grpSpLocks/>
          </p:cNvGrpSpPr>
          <p:nvPr/>
        </p:nvGrpSpPr>
        <p:grpSpPr bwMode="auto">
          <a:xfrm>
            <a:off x="3238500" y="2562225"/>
            <a:ext cx="3059113" cy="1960563"/>
            <a:chOff x="2103" y="1524"/>
            <a:chExt cx="1808" cy="1116"/>
          </a:xfrm>
        </p:grpSpPr>
        <p:sp>
          <p:nvSpPr>
            <p:cNvPr id="180235" name="Oval 11"/>
            <p:cNvSpPr>
              <a:spLocks noChangeArrowheads="1"/>
            </p:cNvSpPr>
            <p:nvPr/>
          </p:nvSpPr>
          <p:spPr bwMode="auto">
            <a:xfrm>
              <a:off x="2643" y="2016"/>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36" name="Oval 12"/>
            <p:cNvSpPr>
              <a:spLocks noChangeArrowheads="1"/>
            </p:cNvSpPr>
            <p:nvPr/>
          </p:nvSpPr>
          <p:spPr bwMode="auto">
            <a:xfrm>
              <a:off x="3567" y="1980"/>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37" name="Oval 13"/>
            <p:cNvSpPr>
              <a:spLocks noChangeArrowheads="1"/>
            </p:cNvSpPr>
            <p:nvPr/>
          </p:nvSpPr>
          <p:spPr bwMode="auto">
            <a:xfrm>
              <a:off x="2835" y="2292"/>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38" name="Oval 14"/>
            <p:cNvSpPr>
              <a:spLocks noChangeArrowheads="1"/>
            </p:cNvSpPr>
            <p:nvPr/>
          </p:nvSpPr>
          <p:spPr bwMode="auto">
            <a:xfrm>
              <a:off x="2271" y="2304"/>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39" name="Oval 15"/>
            <p:cNvSpPr>
              <a:spLocks noChangeArrowheads="1"/>
            </p:cNvSpPr>
            <p:nvPr/>
          </p:nvSpPr>
          <p:spPr bwMode="auto">
            <a:xfrm>
              <a:off x="2103" y="2556"/>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40" name="Oval 16"/>
            <p:cNvSpPr>
              <a:spLocks noChangeArrowheads="1"/>
            </p:cNvSpPr>
            <p:nvPr/>
          </p:nvSpPr>
          <p:spPr bwMode="auto">
            <a:xfrm>
              <a:off x="3023" y="2004"/>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41" name="Oval 17"/>
            <p:cNvSpPr>
              <a:spLocks noChangeArrowheads="1"/>
            </p:cNvSpPr>
            <p:nvPr/>
          </p:nvSpPr>
          <p:spPr bwMode="auto">
            <a:xfrm>
              <a:off x="2427" y="2472"/>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42" name="Oval 18"/>
            <p:cNvSpPr>
              <a:spLocks noChangeArrowheads="1"/>
            </p:cNvSpPr>
            <p:nvPr/>
          </p:nvSpPr>
          <p:spPr bwMode="auto">
            <a:xfrm>
              <a:off x="3659" y="1524"/>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43" name="Oval 19"/>
            <p:cNvSpPr>
              <a:spLocks noChangeArrowheads="1"/>
            </p:cNvSpPr>
            <p:nvPr/>
          </p:nvSpPr>
          <p:spPr bwMode="auto">
            <a:xfrm>
              <a:off x="2643" y="2256"/>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44" name="Oval 20"/>
            <p:cNvSpPr>
              <a:spLocks noChangeArrowheads="1"/>
            </p:cNvSpPr>
            <p:nvPr/>
          </p:nvSpPr>
          <p:spPr bwMode="auto">
            <a:xfrm>
              <a:off x="3227" y="2088"/>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45" name="Oval 21"/>
            <p:cNvSpPr>
              <a:spLocks noChangeArrowheads="1"/>
            </p:cNvSpPr>
            <p:nvPr/>
          </p:nvSpPr>
          <p:spPr bwMode="auto">
            <a:xfrm>
              <a:off x="3227" y="1836"/>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46" name="Oval 22"/>
            <p:cNvSpPr>
              <a:spLocks noChangeArrowheads="1"/>
            </p:cNvSpPr>
            <p:nvPr/>
          </p:nvSpPr>
          <p:spPr bwMode="auto">
            <a:xfrm>
              <a:off x="3707" y="1836"/>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0247" name="Oval 23"/>
            <p:cNvSpPr>
              <a:spLocks noChangeArrowheads="1"/>
            </p:cNvSpPr>
            <p:nvPr/>
          </p:nvSpPr>
          <p:spPr bwMode="auto">
            <a:xfrm>
              <a:off x="3827" y="1716"/>
              <a:ext cx="84" cy="84"/>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gr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2236788" y="1611313"/>
            <a:ext cx="5022850" cy="390525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182275" name="Rectangle 3"/>
          <p:cNvSpPr>
            <a:spLocks noGrp="1" noChangeArrowheads="1"/>
          </p:cNvSpPr>
          <p:nvPr>
            <p:ph type="title"/>
          </p:nvPr>
        </p:nvSpPr>
        <p:spPr/>
        <p:txBody>
          <a:bodyPr/>
          <a:lstStyle/>
          <a:p>
            <a:r>
              <a:rPr lang="en-US" dirty="0"/>
              <a:t>Scatter Diagram</a:t>
            </a:r>
          </a:p>
        </p:txBody>
      </p:sp>
      <p:sp>
        <p:nvSpPr>
          <p:cNvPr id="182276" name="Rectangle 4"/>
          <p:cNvSpPr>
            <a:spLocks noGrp="1" noChangeArrowheads="1"/>
          </p:cNvSpPr>
          <p:nvPr>
            <p:ph type="body" idx="1"/>
          </p:nvPr>
        </p:nvSpPr>
        <p:spPr>
          <a:xfrm>
            <a:off x="381000" y="5791200"/>
            <a:ext cx="7772400" cy="443198"/>
          </a:xfrm>
        </p:spPr>
        <p:txBody>
          <a:bodyPr/>
          <a:lstStyle/>
          <a:p>
            <a:r>
              <a:rPr lang="en-US" dirty="0">
                <a:solidFill>
                  <a:schemeClr val="bg2"/>
                </a:solidFill>
              </a:rPr>
              <a:t>A Negative Relationship</a:t>
            </a:r>
          </a:p>
        </p:txBody>
      </p:sp>
      <p:sp>
        <p:nvSpPr>
          <p:cNvPr id="182277" name="Oval 5"/>
          <p:cNvSpPr>
            <a:spLocks noChangeArrowheads="1"/>
          </p:cNvSpPr>
          <p:nvPr/>
        </p:nvSpPr>
        <p:spPr bwMode="auto">
          <a:xfrm>
            <a:off x="4662488" y="4213225"/>
            <a:ext cx="144462" cy="144463"/>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78" name="Oval 6"/>
          <p:cNvSpPr>
            <a:spLocks noChangeArrowheads="1"/>
          </p:cNvSpPr>
          <p:nvPr/>
        </p:nvSpPr>
        <p:spPr bwMode="auto">
          <a:xfrm>
            <a:off x="4516438" y="3584575"/>
            <a:ext cx="146050" cy="147638"/>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79" name="Oval 7"/>
          <p:cNvSpPr>
            <a:spLocks noChangeArrowheads="1"/>
          </p:cNvSpPr>
          <p:nvPr/>
        </p:nvSpPr>
        <p:spPr bwMode="auto">
          <a:xfrm>
            <a:off x="3794125" y="3481388"/>
            <a:ext cx="144463" cy="146050"/>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80" name="Oval 8"/>
          <p:cNvSpPr>
            <a:spLocks noChangeArrowheads="1"/>
          </p:cNvSpPr>
          <p:nvPr/>
        </p:nvSpPr>
        <p:spPr bwMode="auto">
          <a:xfrm>
            <a:off x="3214688" y="2854325"/>
            <a:ext cx="144462" cy="146050"/>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81" name="Oval 9"/>
          <p:cNvSpPr>
            <a:spLocks noChangeArrowheads="1"/>
          </p:cNvSpPr>
          <p:nvPr/>
        </p:nvSpPr>
        <p:spPr bwMode="auto">
          <a:xfrm>
            <a:off x="3544888" y="3062288"/>
            <a:ext cx="146050" cy="147637"/>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82" name="Oval 10"/>
          <p:cNvSpPr>
            <a:spLocks noChangeArrowheads="1"/>
          </p:cNvSpPr>
          <p:nvPr/>
        </p:nvSpPr>
        <p:spPr bwMode="auto">
          <a:xfrm>
            <a:off x="5180013" y="3898900"/>
            <a:ext cx="142875" cy="146050"/>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83" name="Oval 11"/>
          <p:cNvSpPr>
            <a:spLocks noChangeArrowheads="1"/>
          </p:cNvSpPr>
          <p:nvPr/>
        </p:nvSpPr>
        <p:spPr bwMode="auto">
          <a:xfrm>
            <a:off x="5510213" y="4232275"/>
            <a:ext cx="146050" cy="147638"/>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84" name="Oval 12"/>
          <p:cNvSpPr>
            <a:spLocks noChangeArrowheads="1"/>
          </p:cNvSpPr>
          <p:nvPr/>
        </p:nvSpPr>
        <p:spPr bwMode="auto">
          <a:xfrm>
            <a:off x="4227513" y="3187700"/>
            <a:ext cx="146050" cy="147638"/>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85" name="Oval 13"/>
          <p:cNvSpPr>
            <a:spLocks noChangeArrowheads="1"/>
          </p:cNvSpPr>
          <p:nvPr/>
        </p:nvSpPr>
        <p:spPr bwMode="auto">
          <a:xfrm>
            <a:off x="3359150" y="2708275"/>
            <a:ext cx="144463" cy="146050"/>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86" name="Oval 14"/>
          <p:cNvSpPr>
            <a:spLocks noChangeArrowheads="1"/>
          </p:cNvSpPr>
          <p:nvPr/>
        </p:nvSpPr>
        <p:spPr bwMode="auto">
          <a:xfrm>
            <a:off x="6007100" y="4191000"/>
            <a:ext cx="144463" cy="147638"/>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87" name="Oval 15"/>
          <p:cNvSpPr>
            <a:spLocks noChangeArrowheads="1"/>
          </p:cNvSpPr>
          <p:nvPr/>
        </p:nvSpPr>
        <p:spPr bwMode="auto">
          <a:xfrm>
            <a:off x="5799138" y="4546600"/>
            <a:ext cx="146050" cy="146050"/>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grpSp>
        <p:nvGrpSpPr>
          <p:cNvPr id="2" name="Group 16"/>
          <p:cNvGrpSpPr>
            <a:grpSpLocks/>
          </p:cNvGrpSpPr>
          <p:nvPr/>
        </p:nvGrpSpPr>
        <p:grpSpPr bwMode="auto">
          <a:xfrm>
            <a:off x="2495550" y="1666875"/>
            <a:ext cx="4502150" cy="3706813"/>
            <a:chOff x="1572" y="951"/>
            <a:chExt cx="2836" cy="2335"/>
          </a:xfrm>
        </p:grpSpPr>
        <p:sp>
          <p:nvSpPr>
            <p:cNvPr id="182289" name="Line 17"/>
            <p:cNvSpPr>
              <a:spLocks noChangeShapeType="1"/>
            </p:cNvSpPr>
            <p:nvPr/>
          </p:nvSpPr>
          <p:spPr bwMode="auto">
            <a:xfrm>
              <a:off x="1683" y="1327"/>
              <a:ext cx="0" cy="1804"/>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82290" name="Line 18"/>
            <p:cNvSpPr>
              <a:spLocks noChangeShapeType="1"/>
            </p:cNvSpPr>
            <p:nvPr/>
          </p:nvSpPr>
          <p:spPr bwMode="auto">
            <a:xfrm flipH="1">
              <a:off x="1670" y="3135"/>
              <a:ext cx="2506"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82291" name="Rectangle 19"/>
            <p:cNvSpPr>
              <a:spLocks noChangeArrowheads="1"/>
            </p:cNvSpPr>
            <p:nvPr/>
          </p:nvSpPr>
          <p:spPr bwMode="auto">
            <a:xfrm>
              <a:off x="4182" y="2961"/>
              <a:ext cx="226" cy="325"/>
            </a:xfrm>
            <a:prstGeom prst="rect">
              <a:avLst/>
            </a:prstGeom>
            <a:noFill/>
            <a:ln w="12700">
              <a:noFill/>
              <a:miter lim="800000"/>
              <a:headEnd/>
              <a:tailEnd/>
            </a:ln>
            <a:effectLst/>
          </p:spPr>
          <p:txBody>
            <a:bodyPr wrap="none" lIns="90488" tIns="44450" rIns="90488" bIns="44450">
              <a:spAutoFit/>
            </a:bodyPr>
            <a:lstStyle/>
            <a:p>
              <a:pPr algn="l"/>
              <a:r>
                <a:rPr lang="en-US" sz="2800" b="1" i="1" dirty="0">
                  <a:effectLst>
                    <a:outerShdw blurRad="38100" dist="38100" dir="2700000" algn="tl">
                      <a:srgbClr val="000000"/>
                    </a:outerShdw>
                  </a:effectLst>
                </a:rPr>
                <a:t>x</a:t>
              </a:r>
            </a:p>
          </p:txBody>
        </p:sp>
        <p:sp>
          <p:nvSpPr>
            <p:cNvPr id="182292" name="Rectangle 20"/>
            <p:cNvSpPr>
              <a:spLocks noChangeArrowheads="1"/>
            </p:cNvSpPr>
            <p:nvPr/>
          </p:nvSpPr>
          <p:spPr bwMode="auto">
            <a:xfrm>
              <a:off x="1572" y="951"/>
              <a:ext cx="239" cy="325"/>
            </a:xfrm>
            <a:prstGeom prst="rect">
              <a:avLst/>
            </a:prstGeom>
            <a:noFill/>
            <a:ln w="12700">
              <a:noFill/>
              <a:miter lim="800000"/>
              <a:headEnd/>
              <a:tailEnd/>
            </a:ln>
            <a:effectLst/>
          </p:spPr>
          <p:txBody>
            <a:bodyPr wrap="none" lIns="90488" tIns="44450" rIns="90488" bIns="44450">
              <a:spAutoFit/>
            </a:bodyPr>
            <a:lstStyle/>
            <a:p>
              <a:pPr algn="l"/>
              <a:r>
                <a:rPr lang="en-US" sz="2800" b="1" i="1" dirty="0">
                  <a:effectLst>
                    <a:outerShdw blurRad="38100" dist="38100" dir="2700000" algn="tl">
                      <a:srgbClr val="000000"/>
                    </a:outerShdw>
                  </a:effectLst>
                </a:rPr>
                <a:t>y</a:t>
              </a:r>
            </a:p>
          </p:txBody>
        </p:sp>
      </p:grpSp>
      <p:sp>
        <p:nvSpPr>
          <p:cNvPr id="182293" name="Oval 21"/>
          <p:cNvSpPr>
            <a:spLocks noChangeArrowheads="1"/>
          </p:cNvSpPr>
          <p:nvPr/>
        </p:nvSpPr>
        <p:spPr bwMode="auto">
          <a:xfrm>
            <a:off x="5041900" y="3702050"/>
            <a:ext cx="142875" cy="146050"/>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2294" name="Oval 22"/>
          <p:cNvSpPr>
            <a:spLocks noChangeArrowheads="1"/>
          </p:cNvSpPr>
          <p:nvPr/>
        </p:nvSpPr>
        <p:spPr bwMode="auto">
          <a:xfrm>
            <a:off x="5305425" y="4384675"/>
            <a:ext cx="146050" cy="147638"/>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ChangeArrowheads="1"/>
          </p:cNvSpPr>
          <p:nvPr/>
        </p:nvSpPr>
        <p:spPr bwMode="auto">
          <a:xfrm>
            <a:off x="2236788" y="1611313"/>
            <a:ext cx="5022850" cy="3905250"/>
          </a:xfrm>
          <a:prstGeom prst="rect">
            <a:avLst/>
          </a:prstGeom>
          <a:gradFill rotWithShape="0">
            <a:gsLst>
              <a:gs pos="0">
                <a:srgbClr val="006699">
                  <a:gamma/>
                  <a:shade val="46275"/>
                  <a:invGamma/>
                </a:srgbClr>
              </a:gs>
              <a:gs pos="50000">
                <a:srgbClr val="006699"/>
              </a:gs>
              <a:gs pos="100000">
                <a:srgbClr val="006699">
                  <a:gamma/>
                  <a:shade val="46275"/>
                  <a:invGamma/>
                </a:srgbClr>
              </a:gs>
            </a:gsLst>
            <a:lin ang="5400000" scaled="1"/>
          </a:gradFill>
          <a:ln w="12700">
            <a:solidFill>
              <a:schemeClr val="tx1"/>
            </a:solidFill>
            <a:miter lim="800000"/>
            <a:headEnd/>
            <a:tailEnd/>
          </a:ln>
          <a:effectLst/>
        </p:spPr>
        <p:txBody>
          <a:bodyPr wrap="none" anchor="ctr"/>
          <a:lstStyle/>
          <a:p>
            <a:endParaRPr lang="en-US" dirty="0"/>
          </a:p>
        </p:txBody>
      </p:sp>
      <p:sp>
        <p:nvSpPr>
          <p:cNvPr id="184323" name="Rectangle 3"/>
          <p:cNvSpPr>
            <a:spLocks noGrp="1" noChangeArrowheads="1"/>
          </p:cNvSpPr>
          <p:nvPr>
            <p:ph type="title"/>
          </p:nvPr>
        </p:nvSpPr>
        <p:spPr>
          <a:xfrm>
            <a:off x="685800" y="20638"/>
            <a:ext cx="7772400" cy="865187"/>
          </a:xfrm>
        </p:spPr>
        <p:txBody>
          <a:bodyPr/>
          <a:lstStyle/>
          <a:p>
            <a:r>
              <a:rPr lang="en-US" dirty="0"/>
              <a:t>Scatter Diagram</a:t>
            </a:r>
          </a:p>
        </p:txBody>
      </p:sp>
      <p:sp>
        <p:nvSpPr>
          <p:cNvPr id="184324" name="Rectangle 4"/>
          <p:cNvSpPr>
            <a:spLocks noGrp="1" noChangeArrowheads="1"/>
          </p:cNvSpPr>
          <p:nvPr>
            <p:ph type="body" idx="1"/>
          </p:nvPr>
        </p:nvSpPr>
        <p:spPr>
          <a:xfrm>
            <a:off x="533400" y="5791200"/>
            <a:ext cx="7772400" cy="443198"/>
          </a:xfrm>
        </p:spPr>
        <p:txBody>
          <a:bodyPr/>
          <a:lstStyle/>
          <a:p>
            <a:r>
              <a:rPr lang="en-US" dirty="0">
                <a:solidFill>
                  <a:schemeClr val="bg2"/>
                </a:solidFill>
              </a:rPr>
              <a:t>No Apparent Relationship</a:t>
            </a:r>
          </a:p>
        </p:txBody>
      </p:sp>
      <p:sp>
        <p:nvSpPr>
          <p:cNvPr id="184325" name="Oval 5"/>
          <p:cNvSpPr>
            <a:spLocks noChangeArrowheads="1"/>
          </p:cNvSpPr>
          <p:nvPr/>
        </p:nvSpPr>
        <p:spPr bwMode="auto">
          <a:xfrm>
            <a:off x="6126163" y="2952750"/>
            <a:ext cx="141287"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26" name="Oval 6"/>
          <p:cNvSpPr>
            <a:spLocks noChangeArrowheads="1"/>
          </p:cNvSpPr>
          <p:nvPr/>
        </p:nvSpPr>
        <p:spPr bwMode="auto">
          <a:xfrm>
            <a:off x="6042025" y="3805238"/>
            <a:ext cx="141288"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27" name="Oval 7"/>
          <p:cNvSpPr>
            <a:spLocks noChangeArrowheads="1"/>
          </p:cNvSpPr>
          <p:nvPr/>
        </p:nvSpPr>
        <p:spPr bwMode="auto">
          <a:xfrm>
            <a:off x="4252913" y="2805113"/>
            <a:ext cx="141287"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28" name="Oval 8"/>
          <p:cNvSpPr>
            <a:spLocks noChangeArrowheads="1"/>
          </p:cNvSpPr>
          <p:nvPr/>
        </p:nvSpPr>
        <p:spPr bwMode="auto">
          <a:xfrm>
            <a:off x="3609975" y="3846513"/>
            <a:ext cx="141288"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29" name="Oval 9"/>
          <p:cNvSpPr>
            <a:spLocks noChangeArrowheads="1"/>
          </p:cNvSpPr>
          <p:nvPr/>
        </p:nvSpPr>
        <p:spPr bwMode="auto">
          <a:xfrm>
            <a:off x="3148013" y="3887788"/>
            <a:ext cx="141287"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30" name="Oval 10"/>
          <p:cNvSpPr>
            <a:spLocks noChangeArrowheads="1"/>
          </p:cNvSpPr>
          <p:nvPr/>
        </p:nvSpPr>
        <p:spPr bwMode="auto">
          <a:xfrm>
            <a:off x="4937125" y="3090863"/>
            <a:ext cx="139700"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31" name="Oval 11"/>
          <p:cNvSpPr>
            <a:spLocks noChangeArrowheads="1"/>
          </p:cNvSpPr>
          <p:nvPr/>
        </p:nvSpPr>
        <p:spPr bwMode="auto">
          <a:xfrm>
            <a:off x="4514850" y="3519488"/>
            <a:ext cx="139700"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32" name="Oval 12"/>
          <p:cNvSpPr>
            <a:spLocks noChangeArrowheads="1"/>
          </p:cNvSpPr>
          <p:nvPr/>
        </p:nvSpPr>
        <p:spPr bwMode="auto">
          <a:xfrm>
            <a:off x="5619750" y="3887788"/>
            <a:ext cx="141288"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33" name="Oval 13"/>
          <p:cNvSpPr>
            <a:spLocks noChangeArrowheads="1"/>
          </p:cNvSpPr>
          <p:nvPr/>
        </p:nvSpPr>
        <p:spPr bwMode="auto">
          <a:xfrm>
            <a:off x="5719763" y="3295650"/>
            <a:ext cx="141287"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34" name="Oval 14"/>
          <p:cNvSpPr>
            <a:spLocks noChangeArrowheads="1"/>
          </p:cNvSpPr>
          <p:nvPr/>
        </p:nvSpPr>
        <p:spPr bwMode="auto">
          <a:xfrm>
            <a:off x="3770313" y="3417888"/>
            <a:ext cx="141287"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35" name="Oval 15"/>
          <p:cNvSpPr>
            <a:spLocks noChangeArrowheads="1"/>
          </p:cNvSpPr>
          <p:nvPr/>
        </p:nvSpPr>
        <p:spPr bwMode="auto">
          <a:xfrm>
            <a:off x="3932238" y="4173538"/>
            <a:ext cx="139700"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36" name="Oval 16"/>
          <p:cNvSpPr>
            <a:spLocks noChangeArrowheads="1"/>
          </p:cNvSpPr>
          <p:nvPr/>
        </p:nvSpPr>
        <p:spPr bwMode="auto">
          <a:xfrm>
            <a:off x="3349625" y="3070225"/>
            <a:ext cx="139700"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
        <p:nvSpPr>
          <p:cNvPr id="184337" name="Oval 17"/>
          <p:cNvSpPr>
            <a:spLocks noChangeArrowheads="1"/>
          </p:cNvSpPr>
          <p:nvPr/>
        </p:nvSpPr>
        <p:spPr bwMode="auto">
          <a:xfrm>
            <a:off x="4514850" y="4051300"/>
            <a:ext cx="139700"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grpSp>
        <p:nvGrpSpPr>
          <p:cNvPr id="2" name="Group 18"/>
          <p:cNvGrpSpPr>
            <a:grpSpLocks/>
          </p:cNvGrpSpPr>
          <p:nvPr/>
        </p:nvGrpSpPr>
        <p:grpSpPr bwMode="auto">
          <a:xfrm>
            <a:off x="2495550" y="1666875"/>
            <a:ext cx="4502150" cy="3706813"/>
            <a:chOff x="1572" y="951"/>
            <a:chExt cx="2836" cy="2335"/>
          </a:xfrm>
        </p:grpSpPr>
        <p:sp>
          <p:nvSpPr>
            <p:cNvPr id="184339" name="Line 19"/>
            <p:cNvSpPr>
              <a:spLocks noChangeShapeType="1"/>
            </p:cNvSpPr>
            <p:nvPr/>
          </p:nvSpPr>
          <p:spPr bwMode="auto">
            <a:xfrm>
              <a:off x="1683" y="1327"/>
              <a:ext cx="0" cy="1804"/>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84340" name="Line 20"/>
            <p:cNvSpPr>
              <a:spLocks noChangeShapeType="1"/>
            </p:cNvSpPr>
            <p:nvPr/>
          </p:nvSpPr>
          <p:spPr bwMode="auto">
            <a:xfrm flipH="1">
              <a:off x="1670" y="3135"/>
              <a:ext cx="2506" cy="0"/>
            </a:xfrm>
            <a:prstGeom prst="line">
              <a:avLst/>
            </a:prstGeom>
            <a:noFill/>
            <a:ln w="12700">
              <a:solidFill>
                <a:schemeClr val="tx1"/>
              </a:solidFill>
              <a:round/>
              <a:headEnd/>
              <a:tailEnd/>
            </a:ln>
            <a:effectLst>
              <a:outerShdw dist="17961" dir="2700000" algn="ctr" rotWithShape="0">
                <a:srgbClr val="000000"/>
              </a:outerShdw>
            </a:effectLst>
          </p:spPr>
          <p:txBody>
            <a:bodyPr wrap="none" anchor="ctr"/>
            <a:lstStyle/>
            <a:p>
              <a:endParaRPr lang="en-US" dirty="0"/>
            </a:p>
          </p:txBody>
        </p:sp>
        <p:sp>
          <p:nvSpPr>
            <p:cNvPr id="184341" name="Rectangle 21"/>
            <p:cNvSpPr>
              <a:spLocks noChangeArrowheads="1"/>
            </p:cNvSpPr>
            <p:nvPr/>
          </p:nvSpPr>
          <p:spPr bwMode="auto">
            <a:xfrm>
              <a:off x="4182" y="2961"/>
              <a:ext cx="226" cy="325"/>
            </a:xfrm>
            <a:prstGeom prst="rect">
              <a:avLst/>
            </a:prstGeom>
            <a:noFill/>
            <a:ln w="12700">
              <a:noFill/>
              <a:miter lim="800000"/>
              <a:headEnd/>
              <a:tailEnd/>
            </a:ln>
            <a:effectLst/>
          </p:spPr>
          <p:txBody>
            <a:bodyPr wrap="none" lIns="90488" tIns="44450" rIns="90488" bIns="44450">
              <a:spAutoFit/>
            </a:bodyPr>
            <a:lstStyle/>
            <a:p>
              <a:pPr algn="l"/>
              <a:r>
                <a:rPr lang="en-US" sz="2800" b="1" i="1" dirty="0">
                  <a:effectLst>
                    <a:outerShdw blurRad="38100" dist="38100" dir="2700000" algn="tl">
                      <a:srgbClr val="000000"/>
                    </a:outerShdw>
                  </a:effectLst>
                </a:rPr>
                <a:t>x</a:t>
              </a:r>
            </a:p>
          </p:txBody>
        </p:sp>
        <p:sp>
          <p:nvSpPr>
            <p:cNvPr id="184342" name="Rectangle 22"/>
            <p:cNvSpPr>
              <a:spLocks noChangeArrowheads="1"/>
            </p:cNvSpPr>
            <p:nvPr/>
          </p:nvSpPr>
          <p:spPr bwMode="auto">
            <a:xfrm>
              <a:off x="1572" y="951"/>
              <a:ext cx="239" cy="325"/>
            </a:xfrm>
            <a:prstGeom prst="rect">
              <a:avLst/>
            </a:prstGeom>
            <a:noFill/>
            <a:ln w="12700">
              <a:noFill/>
              <a:miter lim="800000"/>
              <a:headEnd/>
              <a:tailEnd/>
            </a:ln>
            <a:effectLst/>
          </p:spPr>
          <p:txBody>
            <a:bodyPr wrap="none" lIns="90488" tIns="44450" rIns="90488" bIns="44450">
              <a:spAutoFit/>
            </a:bodyPr>
            <a:lstStyle/>
            <a:p>
              <a:pPr algn="l"/>
              <a:r>
                <a:rPr lang="en-US" sz="2800" b="1" i="1" dirty="0">
                  <a:effectLst>
                    <a:outerShdw blurRad="38100" dist="38100" dir="2700000" algn="tl">
                      <a:srgbClr val="000000"/>
                    </a:outerShdw>
                  </a:effectLst>
                </a:rPr>
                <a:t>y</a:t>
              </a:r>
            </a:p>
          </p:txBody>
        </p:sp>
      </p:grpSp>
      <p:sp>
        <p:nvSpPr>
          <p:cNvPr id="184343" name="Oval 23"/>
          <p:cNvSpPr>
            <a:spLocks noChangeArrowheads="1"/>
          </p:cNvSpPr>
          <p:nvPr/>
        </p:nvSpPr>
        <p:spPr bwMode="auto">
          <a:xfrm>
            <a:off x="5386388" y="4040188"/>
            <a:ext cx="141287" cy="142875"/>
          </a:xfrm>
          <a:prstGeom prst="ellipse">
            <a:avLst/>
          </a:prstGeom>
          <a:solidFill>
            <a:srgbClr val="00FFFF"/>
          </a:solidFill>
          <a:ln w="12700">
            <a:solidFill>
              <a:schemeClr val="bg1"/>
            </a:solidFill>
            <a:round/>
            <a:headEnd/>
            <a:tailEnd/>
          </a:ln>
          <a:effectLst>
            <a:outerShdw dist="17961" dir="2700000" algn="ctr" rotWithShape="0">
              <a:schemeClr val="bg2"/>
            </a:outerShdw>
          </a:effectLst>
        </p:spPr>
        <p:txBody>
          <a:bodyPr wrap="none" anchor="ctr"/>
          <a:lstStyle/>
          <a:p>
            <a:endParaRPr lang="en-US"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Wrapping Up</a:t>
            </a:r>
          </a:p>
        </p:txBody>
      </p:sp>
      <p:sp>
        <p:nvSpPr>
          <p:cNvPr id="3" name="Text Placeholder 2"/>
          <p:cNvSpPr>
            <a:spLocks noGrp="1"/>
          </p:cNvSpPr>
          <p:nvPr>
            <p:ph type="body" sz="quarter" idx="10"/>
          </p:nvPr>
        </p:nvSpPr>
        <p:spPr>
          <a:xfrm>
            <a:off x="381000" y="1411552"/>
            <a:ext cx="8382000" cy="3373231"/>
          </a:xfrm>
        </p:spPr>
        <p:txBody>
          <a:bodyPr/>
          <a:lstStyle/>
          <a:p>
            <a:r>
              <a:rPr lang="en-US" dirty="0" smtClean="0"/>
              <a:t>Thanks for your attention and participation.</a:t>
            </a:r>
          </a:p>
          <a:p>
            <a:pPr lvl="1"/>
            <a:r>
              <a:rPr lang="en-US" dirty="0" smtClean="0"/>
              <a:t>I know it’s not easy doing this after a full day with the “munchkins”.</a:t>
            </a:r>
          </a:p>
          <a:p>
            <a:r>
              <a:rPr lang="en-US" dirty="0" smtClean="0"/>
              <a:t>I hope that your year is off to a good start.</a:t>
            </a:r>
          </a:p>
          <a:p>
            <a:r>
              <a:rPr lang="en-US" dirty="0" smtClean="0"/>
              <a:t>If I can help in any way, don’t hesitate to shoot me an email, or give me a call.</a:t>
            </a:r>
          </a:p>
          <a:p>
            <a:endParaRPr lang="en-US" dirty="0"/>
          </a:p>
        </p:txBody>
      </p:sp>
      <p:pic>
        <p:nvPicPr>
          <p:cNvPr id="4" name="Picture 3" descr="thats all folks.jpg"/>
          <p:cNvPicPr>
            <a:picLocks noChangeAspect="1"/>
          </p:cNvPicPr>
          <p:nvPr/>
        </p:nvPicPr>
        <p:blipFill>
          <a:blip r:embed="rId3" cstate="print"/>
          <a:stretch>
            <a:fillRect/>
          </a:stretch>
        </p:blipFill>
        <p:spPr>
          <a:xfrm>
            <a:off x="3352800" y="4267200"/>
            <a:ext cx="2514600" cy="2571235"/>
          </a:xfrm>
          <a:prstGeom prst="rect">
            <a:avLst/>
          </a:prstGeom>
        </p:spPr>
      </p:pic>
      <p:pic>
        <p:nvPicPr>
          <p:cNvPr id="5" name="Thats All Folks.mp3">
            <a:hlinkClick r:id="" action="ppaction://media"/>
          </p:cNvPr>
          <p:cNvPicPr>
            <a:picLocks noRot="1" noChangeAspect="1"/>
          </p:cNvPicPr>
          <p:nvPr>
            <a:audioFile r:link="rId1"/>
          </p:nvPr>
        </p:nvPicPr>
        <p:blipFill>
          <a:blip r:embed="rId4" cstate="print"/>
          <a:stretch>
            <a:fillRect/>
          </a:stretch>
        </p:blipFill>
        <p:spPr>
          <a:xfrm>
            <a:off x="7315200" y="44196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dissolve">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slide(fromBottom)">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1" restart="whenNotActive" fill="hold" evtFilter="cancelBubble" nodeType="interactiveSeq">
                <p:stCondLst>
                  <p:cond evt="onClick" delay="0">
                    <p:tgtEl>
                      <p:spTgt spid="5"/>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4240" fill="hold"/>
                                        <p:tgtEl>
                                          <p:spTgt spid="5"/>
                                        </p:tgtEl>
                                      </p:cBhvr>
                                    </p:cmd>
                                  </p:childTnLst>
                                </p:cTn>
                              </p:par>
                            </p:childTnLst>
                          </p:cTn>
                        </p:par>
                      </p:childTnLst>
                    </p:cTn>
                  </p:par>
                </p:childTnLst>
              </p:cTn>
              <p:nextCondLst>
                <p:cond evt="onClick" delay="0">
                  <p:tgtEl>
                    <p:spTgt spid="5"/>
                  </p:tgtEl>
                </p:cond>
              </p:nextCondLst>
            </p:seq>
            <p:audio>
              <p:cMediaNode>
                <p:cTn id="36"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a:xfrm>
            <a:off x="7239000" y="6553200"/>
            <a:ext cx="1905000" cy="304800"/>
          </a:xfrm>
          <a:prstGeom prst="rect">
            <a:avLst/>
          </a:prstGeom>
        </p:spPr>
        <p:txBody>
          <a:bodyPr/>
          <a:lstStyle/>
          <a:p>
            <a:r>
              <a:rPr lang="en-US" dirty="0"/>
              <a:t>2.</a:t>
            </a:r>
            <a:fld id="{169225EB-0AD3-4679-A4E3-6C7719C984F7}" type="slidenum">
              <a:rPr lang="en-US"/>
              <a:pPr/>
              <a:t>6</a:t>
            </a:fld>
            <a:endParaRPr lang="en-US" dirty="0"/>
          </a:p>
        </p:txBody>
      </p:sp>
      <p:sp>
        <p:nvSpPr>
          <p:cNvPr id="72706" name="Rectangle 2"/>
          <p:cNvSpPr>
            <a:spLocks noGrp="1" noChangeArrowheads="1"/>
          </p:cNvSpPr>
          <p:nvPr>
            <p:ph type="title"/>
          </p:nvPr>
        </p:nvSpPr>
        <p:spPr>
          <a:xfrm>
            <a:off x="381000" y="230188"/>
            <a:ext cx="8382000" cy="498598"/>
          </a:xfrm>
        </p:spPr>
        <p:txBody>
          <a:bodyPr/>
          <a:lstStyle/>
          <a:p>
            <a:r>
              <a:rPr lang="en-US" sz="3600" dirty="0"/>
              <a:t>We Deal with </a:t>
            </a:r>
            <a:r>
              <a:rPr lang="en-US" sz="3600" dirty="0" smtClean="0"/>
              <a:t>2 Types </a:t>
            </a:r>
            <a:r>
              <a:rPr lang="en-US" sz="3600" dirty="0"/>
              <a:t>of Data</a:t>
            </a:r>
          </a:p>
        </p:txBody>
      </p:sp>
      <p:sp>
        <p:nvSpPr>
          <p:cNvPr id="72707" name="Rectangle 3"/>
          <p:cNvSpPr>
            <a:spLocks noGrp="1" noChangeArrowheads="1"/>
          </p:cNvSpPr>
          <p:nvPr>
            <p:ph type="body" idx="1"/>
          </p:nvPr>
        </p:nvSpPr>
        <p:spPr>
          <a:xfrm>
            <a:off x="381000" y="1412875"/>
            <a:ext cx="8382000" cy="7294305"/>
          </a:xfrm>
        </p:spPr>
        <p:txBody>
          <a:bodyPr/>
          <a:lstStyle/>
          <a:p>
            <a:pPr>
              <a:lnSpc>
                <a:spcPct val="90000"/>
              </a:lnSpc>
            </a:pPr>
            <a:r>
              <a:rPr lang="en-US" sz="2800" dirty="0">
                <a:solidFill>
                  <a:srgbClr val="CC0000"/>
                </a:solidFill>
              </a:rPr>
              <a:t>Numerical/Quantitative </a:t>
            </a:r>
            <a:r>
              <a:rPr lang="en-US" sz="2800" dirty="0" smtClean="0">
                <a:solidFill>
                  <a:srgbClr val="CC0000"/>
                </a:solidFill>
              </a:rPr>
              <a:t>Data</a:t>
            </a:r>
          </a:p>
          <a:p>
            <a:pPr>
              <a:lnSpc>
                <a:spcPct val="90000"/>
              </a:lnSpc>
              <a:buNone/>
            </a:pPr>
            <a:r>
              <a:rPr lang="en-US" sz="2800" dirty="0" smtClean="0">
                <a:solidFill>
                  <a:srgbClr val="CC0000"/>
                </a:solidFill>
              </a:rPr>
              <a:t>	 </a:t>
            </a:r>
            <a:r>
              <a:rPr lang="en-US" sz="2800" dirty="0">
                <a:solidFill>
                  <a:srgbClr val="CC0000"/>
                </a:solidFill>
              </a:rPr>
              <a:t>[Real Numbers]:</a:t>
            </a:r>
          </a:p>
          <a:p>
            <a:pPr lvl="1"/>
            <a:r>
              <a:rPr lang="en-US" sz="2400" dirty="0" smtClean="0"/>
              <a:t>Your height</a:t>
            </a:r>
            <a:endParaRPr lang="en-US" sz="2400" dirty="0"/>
          </a:p>
          <a:p>
            <a:pPr lvl="1"/>
            <a:r>
              <a:rPr lang="en-US" sz="2400" dirty="0" smtClean="0"/>
              <a:t>The number of people in your family</a:t>
            </a:r>
            <a:endParaRPr lang="en-US" sz="2400" dirty="0"/>
          </a:p>
          <a:p>
            <a:pPr lvl="1"/>
            <a:r>
              <a:rPr lang="en-US" sz="2400" dirty="0" smtClean="0"/>
              <a:t>temperature </a:t>
            </a:r>
            <a:r>
              <a:rPr lang="en-US" sz="2400" dirty="0"/>
              <a:t>of coffee bought at </a:t>
            </a:r>
            <a:r>
              <a:rPr lang="en-US" sz="2400" dirty="0" smtClean="0"/>
              <a:t>McDonalds</a:t>
            </a:r>
            <a:endParaRPr lang="en-US" sz="2400" dirty="0"/>
          </a:p>
          <a:p>
            <a:pPr lvl="1"/>
            <a:r>
              <a:rPr lang="en-US" sz="2400" dirty="0" smtClean="0"/>
              <a:t>The score on your last math test</a:t>
            </a:r>
            <a:r>
              <a:rPr lang="en-US" sz="2400" dirty="0"/>
              <a:t>	</a:t>
            </a:r>
          </a:p>
          <a:p>
            <a:pPr>
              <a:lnSpc>
                <a:spcPct val="90000"/>
              </a:lnSpc>
            </a:pPr>
            <a:r>
              <a:rPr lang="en-US" sz="2800" dirty="0">
                <a:solidFill>
                  <a:srgbClr val="CC0000"/>
                </a:solidFill>
              </a:rPr>
              <a:t>Qualitative/Categorical </a:t>
            </a:r>
            <a:r>
              <a:rPr lang="en-US" sz="2800" dirty="0" smtClean="0">
                <a:solidFill>
                  <a:srgbClr val="CC0000"/>
                </a:solidFill>
              </a:rPr>
              <a:t>Data</a:t>
            </a:r>
          </a:p>
          <a:p>
            <a:pPr>
              <a:lnSpc>
                <a:spcPct val="90000"/>
              </a:lnSpc>
              <a:buNone/>
            </a:pPr>
            <a:r>
              <a:rPr lang="en-US" sz="2800" dirty="0" smtClean="0">
                <a:solidFill>
                  <a:srgbClr val="CC0000"/>
                </a:solidFill>
              </a:rPr>
              <a:t>	 </a:t>
            </a:r>
            <a:r>
              <a:rPr lang="en-US" sz="2800" dirty="0">
                <a:solidFill>
                  <a:srgbClr val="CC0000"/>
                </a:solidFill>
              </a:rPr>
              <a:t>[Labels rather than numbers]:</a:t>
            </a:r>
          </a:p>
          <a:p>
            <a:pPr lvl="1"/>
            <a:r>
              <a:rPr lang="en-US" sz="2400" dirty="0" smtClean="0"/>
              <a:t>grade </a:t>
            </a:r>
            <a:r>
              <a:rPr lang="en-US" sz="2400" dirty="0"/>
              <a:t>of a </a:t>
            </a:r>
            <a:r>
              <a:rPr lang="en-US" sz="2400" dirty="0" smtClean="0"/>
              <a:t>High School student[F</a:t>
            </a:r>
            <a:r>
              <a:rPr lang="en-US" sz="2400" dirty="0"/>
              <a:t>, S, J, Senior]</a:t>
            </a:r>
          </a:p>
          <a:p>
            <a:pPr lvl="1"/>
            <a:r>
              <a:rPr lang="en-US" sz="2400" dirty="0" smtClean="0"/>
              <a:t>favorite color</a:t>
            </a:r>
          </a:p>
          <a:p>
            <a:pPr lvl="1"/>
            <a:r>
              <a:rPr lang="en-US" sz="2400" dirty="0" smtClean="0"/>
              <a:t>Political party affiliation</a:t>
            </a:r>
            <a:endParaRPr lang="en-US" sz="2400" dirty="0"/>
          </a:p>
          <a:p>
            <a:pPr lvl="1"/>
            <a:r>
              <a:rPr lang="en-US" sz="2400" dirty="0" smtClean="0"/>
              <a:t>the </a:t>
            </a:r>
            <a:r>
              <a:rPr lang="en-US" sz="2400" dirty="0"/>
              <a:t>part of a new automobile that breaks first	</a:t>
            </a:r>
          </a:p>
          <a:p>
            <a:pPr lvl="1"/>
            <a:r>
              <a:rPr lang="en-US" sz="2400" dirty="0" smtClean="0"/>
              <a:t>the </a:t>
            </a:r>
            <a:r>
              <a:rPr lang="en-US" sz="2400" dirty="0"/>
              <a:t>reason you get mad at your </a:t>
            </a:r>
            <a:r>
              <a:rPr lang="en-US" sz="2400" dirty="0" smtClean="0"/>
              <a:t>spouse</a:t>
            </a:r>
          </a:p>
          <a:p>
            <a:pPr lvl="2">
              <a:buNone/>
            </a:pPr>
            <a:endParaRPr lang="en-US" sz="2000" dirty="0" smtClean="0"/>
          </a:p>
          <a:p>
            <a:pPr lvl="1"/>
            <a:endParaRPr lang="en-US" sz="2400" dirty="0"/>
          </a:p>
          <a:p>
            <a:pPr>
              <a:lnSpc>
                <a:spcPct val="90000"/>
              </a:lnSpc>
            </a:pPr>
            <a:endParaRPr lang="en-US" dirty="0"/>
          </a:p>
          <a:p>
            <a:pPr>
              <a:lnSpc>
                <a:spcPct val="90000"/>
              </a:lnSpc>
            </a:pP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76200"/>
            <a:ext cx="7772400" cy="762000"/>
          </a:xfrm>
          <a:noFill/>
          <a:ln/>
        </p:spPr>
        <p:txBody>
          <a:bodyPr/>
          <a:lstStyle/>
          <a:p>
            <a:r>
              <a:rPr lang="en-US" dirty="0"/>
              <a:t>Summarizing Qualitative Data</a:t>
            </a:r>
          </a:p>
        </p:txBody>
      </p:sp>
      <p:sp>
        <p:nvSpPr>
          <p:cNvPr id="6147" name="Rectangle 3"/>
          <p:cNvSpPr>
            <a:spLocks noGrp="1" noChangeArrowheads="1"/>
          </p:cNvSpPr>
          <p:nvPr>
            <p:ph type="body" idx="1"/>
          </p:nvPr>
        </p:nvSpPr>
        <p:spPr>
          <a:xfrm>
            <a:off x="685800" y="1371600"/>
            <a:ext cx="8077200" cy="4481227"/>
          </a:xfrm>
          <a:noFill/>
          <a:ln/>
        </p:spPr>
        <p:txBody>
          <a:bodyPr/>
          <a:lstStyle/>
          <a:p>
            <a:r>
              <a:rPr lang="en-US" dirty="0"/>
              <a:t>Frequency Distribution </a:t>
            </a:r>
            <a:r>
              <a:rPr lang="en-US" dirty="0">
                <a:solidFill>
                  <a:srgbClr val="FF0000"/>
                </a:solidFill>
              </a:rPr>
              <a:t>(shows how many)</a:t>
            </a:r>
            <a:endParaRPr lang="en-US" dirty="0"/>
          </a:p>
          <a:p>
            <a:r>
              <a:rPr lang="en-US" dirty="0"/>
              <a:t>Relative Frequency Distribution </a:t>
            </a:r>
            <a:r>
              <a:rPr lang="en-US" dirty="0">
                <a:solidFill>
                  <a:srgbClr val="FF0000"/>
                </a:solidFill>
              </a:rPr>
              <a:t>(shows what </a:t>
            </a:r>
            <a:r>
              <a:rPr lang="en-US" dirty="0" smtClean="0">
                <a:solidFill>
                  <a:srgbClr val="FF0000"/>
                </a:solidFill>
              </a:rPr>
              <a:t>						    fraction</a:t>
            </a:r>
            <a:r>
              <a:rPr lang="en-US" dirty="0">
                <a:solidFill>
                  <a:srgbClr val="FF0000"/>
                </a:solidFill>
              </a:rPr>
              <a:t>)</a:t>
            </a:r>
          </a:p>
          <a:p>
            <a:r>
              <a:rPr lang="en-US" dirty="0"/>
              <a:t>Percent Frequency Distribution </a:t>
            </a:r>
            <a:r>
              <a:rPr lang="en-US" dirty="0">
                <a:solidFill>
                  <a:srgbClr val="FF0000"/>
                </a:solidFill>
              </a:rPr>
              <a:t>(shows what 						</a:t>
            </a:r>
            <a:r>
              <a:rPr lang="en-US" dirty="0" smtClean="0">
                <a:solidFill>
                  <a:srgbClr val="FF0000"/>
                </a:solidFill>
              </a:rPr>
              <a:t>   percentage)</a:t>
            </a:r>
            <a:endParaRPr lang="en-US" dirty="0"/>
          </a:p>
          <a:p>
            <a:r>
              <a:rPr lang="en-US" dirty="0"/>
              <a:t>Bar Graph</a:t>
            </a:r>
          </a:p>
          <a:p>
            <a:r>
              <a:rPr lang="en-US" dirty="0"/>
              <a:t>Pie Chart</a:t>
            </a:r>
          </a:p>
          <a:p>
            <a:pPr lvl="1"/>
            <a:r>
              <a:rPr lang="en-US" sz="3200" dirty="0">
                <a:solidFill>
                  <a:srgbClr val="FF0000"/>
                </a:solidFill>
              </a:rPr>
              <a:t>Both these are graphical means for displaying any of above.</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228600"/>
            <a:ext cx="7772400" cy="762000"/>
          </a:xfrm>
          <a:noFill/>
          <a:ln/>
        </p:spPr>
        <p:txBody>
          <a:bodyPr/>
          <a:lstStyle/>
          <a:p>
            <a:r>
              <a:rPr lang="en-US" dirty="0"/>
              <a:t>Frequency Distribution</a:t>
            </a:r>
          </a:p>
        </p:txBody>
      </p:sp>
      <p:sp>
        <p:nvSpPr>
          <p:cNvPr id="7171" name="Rectangle 3"/>
          <p:cNvSpPr>
            <a:spLocks noGrp="1" noChangeArrowheads="1"/>
          </p:cNvSpPr>
          <p:nvPr>
            <p:ph type="body" idx="1"/>
          </p:nvPr>
        </p:nvSpPr>
        <p:spPr>
          <a:xfrm>
            <a:off x="381000" y="1412875"/>
            <a:ext cx="8382000" cy="3742563"/>
          </a:xfrm>
          <a:noFill/>
          <a:ln/>
        </p:spPr>
        <p:txBody>
          <a:bodyPr/>
          <a:lstStyle/>
          <a:p>
            <a:r>
              <a:rPr lang="en-US" dirty="0"/>
              <a:t>A </a:t>
            </a:r>
            <a:r>
              <a:rPr lang="en-US" u="sng" dirty="0">
                <a:solidFill>
                  <a:srgbClr val="FF0000"/>
                </a:solidFill>
              </a:rPr>
              <a:t>frequency distribution</a:t>
            </a:r>
            <a:r>
              <a:rPr lang="en-US" dirty="0">
                <a:solidFill>
                  <a:srgbClr val="FF0000"/>
                </a:solidFill>
              </a:rPr>
              <a:t> </a:t>
            </a:r>
            <a:r>
              <a:rPr lang="en-US" dirty="0"/>
              <a:t>is a tabular summary of data showing the frequency (or number) of items in each of several </a:t>
            </a:r>
            <a:r>
              <a:rPr lang="en-US" dirty="0" smtClean="0"/>
              <a:t>non-overlapping </a:t>
            </a:r>
            <a:r>
              <a:rPr lang="en-US" dirty="0"/>
              <a:t>classes.</a:t>
            </a:r>
          </a:p>
          <a:p>
            <a:r>
              <a:rPr lang="en-US" dirty="0"/>
              <a:t>The objective is to </a:t>
            </a:r>
            <a:r>
              <a:rPr lang="en-US" u="sng" dirty="0">
                <a:solidFill>
                  <a:srgbClr val="FF0000"/>
                </a:solidFill>
              </a:rPr>
              <a:t>provide insights</a:t>
            </a:r>
            <a:r>
              <a:rPr lang="en-US" dirty="0">
                <a:solidFill>
                  <a:srgbClr val="FF0000"/>
                </a:solidFill>
              </a:rPr>
              <a:t> </a:t>
            </a:r>
            <a:r>
              <a:rPr lang="en-US" dirty="0"/>
              <a:t>about the data that cannot be quickly obtained by looking only at the original data.</a:t>
            </a:r>
          </a:p>
          <a:p>
            <a:pPr>
              <a:buFont typeface="Monotype Sorts" pitchFamily="2" charset="2"/>
              <a:buNone/>
            </a:pP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Stumble Inn</a:t>
            </a:r>
            <a:endParaRPr lang="en-US" dirty="0"/>
          </a:p>
        </p:txBody>
      </p:sp>
      <p:sp>
        <p:nvSpPr>
          <p:cNvPr id="3" name="Text Placeholder 2"/>
          <p:cNvSpPr>
            <a:spLocks noGrp="1"/>
          </p:cNvSpPr>
          <p:nvPr>
            <p:ph type="body" sz="quarter" idx="10"/>
          </p:nvPr>
        </p:nvSpPr>
        <p:spPr>
          <a:xfrm>
            <a:off x="381000" y="1411552"/>
            <a:ext cx="8382000" cy="2499146"/>
          </a:xfrm>
        </p:spPr>
        <p:txBody>
          <a:bodyPr/>
          <a:lstStyle/>
          <a:p>
            <a:pPr>
              <a:buNone/>
              <a:tabLst>
                <a:tab pos="685800" algn="l"/>
                <a:tab pos="3028950" algn="l"/>
                <a:tab pos="5372100" algn="l"/>
              </a:tabLst>
            </a:pPr>
            <a:r>
              <a:rPr lang="en-US" sz="2400" dirty="0" smtClean="0"/>
              <a:t>Guests staying at Stumble Inn were asked to rate the </a:t>
            </a:r>
          </a:p>
          <a:p>
            <a:pPr>
              <a:buNone/>
              <a:tabLst>
                <a:tab pos="685800" algn="l"/>
                <a:tab pos="3028950" algn="l"/>
                <a:tab pos="5372100" algn="l"/>
              </a:tabLst>
            </a:pPr>
            <a:r>
              <a:rPr lang="en-US" sz="2400" dirty="0" smtClean="0"/>
              <a:t>quality of their accommodations as being </a:t>
            </a:r>
            <a:r>
              <a:rPr lang="en-US" sz="2400" b="1" i="1" dirty="0" smtClean="0"/>
              <a:t>excellent</a:t>
            </a:r>
            <a:r>
              <a:rPr lang="en-US" sz="2400" dirty="0" smtClean="0"/>
              <a:t>, </a:t>
            </a:r>
          </a:p>
          <a:p>
            <a:pPr>
              <a:buNone/>
              <a:tabLst>
                <a:tab pos="685800" algn="l"/>
                <a:tab pos="3028950" algn="l"/>
                <a:tab pos="5372100" algn="l"/>
              </a:tabLst>
            </a:pPr>
            <a:r>
              <a:rPr lang="en-US" sz="2400" b="1" i="1" dirty="0" smtClean="0"/>
              <a:t>above average</a:t>
            </a:r>
            <a:r>
              <a:rPr lang="en-US" sz="2400" dirty="0" smtClean="0"/>
              <a:t>, </a:t>
            </a:r>
            <a:r>
              <a:rPr lang="en-US" sz="2400" b="1" i="1" dirty="0" smtClean="0"/>
              <a:t>average</a:t>
            </a:r>
            <a:r>
              <a:rPr lang="en-US" sz="2400" dirty="0" smtClean="0"/>
              <a:t>, </a:t>
            </a:r>
            <a:r>
              <a:rPr lang="en-US" sz="2400" b="1" i="1" dirty="0" smtClean="0"/>
              <a:t>below average</a:t>
            </a:r>
            <a:r>
              <a:rPr lang="en-US" sz="2400" dirty="0" smtClean="0"/>
              <a:t>, or </a:t>
            </a:r>
            <a:r>
              <a:rPr lang="en-US" sz="2400" b="1" i="1" dirty="0" smtClean="0"/>
              <a:t>poor</a:t>
            </a:r>
            <a:r>
              <a:rPr lang="en-US" sz="2400" dirty="0" smtClean="0"/>
              <a:t>.  The</a:t>
            </a:r>
          </a:p>
          <a:p>
            <a:pPr>
              <a:buNone/>
              <a:tabLst>
                <a:tab pos="685800" algn="l"/>
                <a:tab pos="3028950" algn="l"/>
                <a:tab pos="5372100" algn="l"/>
              </a:tabLst>
            </a:pPr>
            <a:r>
              <a:rPr lang="en-US" sz="2400" dirty="0" smtClean="0"/>
              <a:t>ratings provided by a sample of 20 guests are shown</a:t>
            </a:r>
          </a:p>
          <a:p>
            <a:pPr>
              <a:buNone/>
              <a:tabLst>
                <a:tab pos="685800" algn="l"/>
                <a:tab pos="3028950" algn="l"/>
                <a:tab pos="5372100" algn="l"/>
              </a:tabLst>
            </a:pPr>
            <a:r>
              <a:rPr lang="en-US" sz="2400" dirty="0" smtClean="0"/>
              <a:t>below.</a:t>
            </a:r>
          </a:p>
          <a:p>
            <a:pPr>
              <a:buNone/>
            </a:pPr>
            <a:endParaRPr lang="en-US" dirty="0"/>
          </a:p>
        </p:txBody>
      </p:sp>
      <p:graphicFrame>
        <p:nvGraphicFramePr>
          <p:cNvPr id="4" name="Table 3"/>
          <p:cNvGraphicFramePr>
            <a:graphicFrameLocks noGrp="1"/>
          </p:cNvGraphicFramePr>
          <p:nvPr/>
        </p:nvGraphicFramePr>
        <p:xfrm>
          <a:off x="1219200" y="3581400"/>
          <a:ext cx="6096000" cy="259588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b="1" dirty="0" smtClean="0">
                          <a:solidFill>
                            <a:schemeClr val="bg2"/>
                          </a:solidFill>
                        </a:rPr>
                        <a:t>Below Average</a:t>
                      </a:r>
                      <a:endParaRPr lang="en-US" b="1" dirty="0">
                        <a:solidFill>
                          <a:schemeClr val="bg2"/>
                        </a:solidFill>
                      </a:endParaRPr>
                    </a:p>
                  </a:txBody>
                  <a:tcPr>
                    <a:solidFill>
                      <a:schemeClr val="accent1">
                        <a:lumMod val="20000"/>
                        <a:lumOff val="80000"/>
                      </a:scheme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Average</a:t>
                      </a:r>
                    </a:p>
                  </a:txBody>
                  <a:tcPr>
                    <a:solidFill>
                      <a:schemeClr val="accent1">
                        <a:lumMod val="20000"/>
                        <a:lumOff val="80000"/>
                      </a:schemeClr>
                    </a:solidFill>
                  </a:tcPr>
                </a:tc>
                <a:tc>
                  <a:txBody>
                    <a:bodyPr/>
                    <a:lstStyle/>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050595"/>
                          </a:solidFill>
                          <a:effectLst/>
                          <a:uLnTx/>
                          <a:uFillTx/>
                          <a:latin typeface="+mn-lt"/>
                          <a:ea typeface="+mn-ea"/>
                          <a:cs typeface="+mn-cs"/>
                        </a:rPr>
                        <a:t>Above Average</a:t>
                      </a:r>
                    </a:p>
                  </a:txBody>
                  <a:tcPr>
                    <a:solidFill>
                      <a:schemeClr val="accent1">
                        <a:lumMod val="20000"/>
                        <a:lumOff val="80000"/>
                      </a:schemeClr>
                    </a:solidFill>
                  </a:tcPr>
                </a:tc>
              </a:tr>
              <a:tr h="370840">
                <a:tc>
                  <a:txBody>
                    <a:bodyPr/>
                    <a:lstStyle/>
                    <a:p>
                      <a:r>
                        <a:rPr lang="en-US" b="1" dirty="0" smtClean="0">
                          <a:solidFill>
                            <a:schemeClr val="bg2"/>
                          </a:solidFill>
                        </a:rPr>
                        <a:t>Above</a:t>
                      </a:r>
                      <a:r>
                        <a:rPr lang="en-US" b="1" baseline="0" dirty="0" smtClean="0">
                          <a:solidFill>
                            <a:schemeClr val="bg2"/>
                          </a:solidFill>
                        </a:rPr>
                        <a:t> Average</a:t>
                      </a:r>
                      <a:endParaRPr lang="en-US" b="1" dirty="0">
                        <a:solidFill>
                          <a:schemeClr val="bg2"/>
                        </a:solidFill>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Above</a:t>
                      </a:r>
                      <a:r>
                        <a:rPr lang="en-US" b="1" baseline="0" dirty="0" smtClean="0">
                          <a:solidFill>
                            <a:schemeClr val="bg2"/>
                          </a:solidFill>
                        </a:rPr>
                        <a:t> Average</a:t>
                      </a:r>
                      <a:endParaRPr lang="en-US" b="1" dirty="0" smtClean="0">
                        <a:solidFill>
                          <a:schemeClr val="bg2"/>
                        </a:solidFill>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Above</a:t>
                      </a:r>
                      <a:r>
                        <a:rPr lang="en-US" b="1" baseline="0" dirty="0" smtClean="0">
                          <a:solidFill>
                            <a:schemeClr val="bg2"/>
                          </a:solidFill>
                        </a:rPr>
                        <a:t> Average</a:t>
                      </a:r>
                      <a:endParaRPr lang="en-US" b="1" dirty="0" smtClean="0">
                        <a:solidFill>
                          <a:schemeClr val="bg2"/>
                        </a:solidFill>
                      </a:endParaRPr>
                    </a:p>
                  </a:txBody>
                  <a:tcPr/>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Above</a:t>
                      </a:r>
                      <a:r>
                        <a:rPr lang="en-US" b="1" baseline="0" dirty="0" smtClean="0">
                          <a:solidFill>
                            <a:schemeClr val="bg2"/>
                          </a:solidFill>
                        </a:rPr>
                        <a:t> Average</a:t>
                      </a:r>
                      <a:endParaRPr lang="en-US" b="1" dirty="0" smtClean="0">
                        <a:solidFill>
                          <a:schemeClr val="bg2"/>
                        </a:solidFill>
                      </a:endParaRPr>
                    </a:p>
                  </a:txBody>
                  <a:tcPr/>
                </a:tc>
                <a:tc>
                  <a:txBody>
                    <a:bodyPr/>
                    <a:lstStyle/>
                    <a:p>
                      <a:r>
                        <a:rPr lang="en-US" b="1" dirty="0" smtClean="0">
                          <a:solidFill>
                            <a:schemeClr val="bg2"/>
                          </a:solidFill>
                        </a:rPr>
                        <a:t>Below Average</a:t>
                      </a:r>
                      <a:endParaRPr lang="en-US" b="1" dirty="0">
                        <a:solidFill>
                          <a:schemeClr val="bg2"/>
                        </a:solidFill>
                      </a:endParaRPr>
                    </a:p>
                  </a:txBody>
                  <a:tcPr>
                    <a:no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Below Average</a:t>
                      </a:r>
                    </a:p>
                  </a:txBody>
                  <a:tcPr/>
                </a:tc>
              </a:tr>
              <a:tr h="370840">
                <a:tc>
                  <a:txBody>
                    <a:bodyPr/>
                    <a:lstStyle/>
                    <a:p>
                      <a:r>
                        <a:rPr lang="en-US" b="1" dirty="0" smtClean="0">
                          <a:solidFill>
                            <a:schemeClr val="bg2"/>
                          </a:solidFill>
                        </a:rPr>
                        <a:t>Average</a:t>
                      </a:r>
                      <a:endParaRPr lang="en-US" b="1" dirty="0">
                        <a:solidFill>
                          <a:schemeClr val="bg2"/>
                        </a:solidFill>
                      </a:endParaRPr>
                    </a:p>
                  </a:txBody>
                  <a:tcPr/>
                </a:tc>
                <a:tc>
                  <a:txBody>
                    <a:bodyPr/>
                    <a:lstStyle/>
                    <a:p>
                      <a:r>
                        <a:rPr lang="en-US" b="1" dirty="0" smtClean="0">
                          <a:solidFill>
                            <a:schemeClr val="bg2"/>
                          </a:solidFill>
                        </a:rPr>
                        <a:t>Poor</a:t>
                      </a:r>
                      <a:endParaRPr lang="en-US" b="1" dirty="0">
                        <a:solidFill>
                          <a:schemeClr val="bg2"/>
                        </a:solidFill>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Poor</a:t>
                      </a:r>
                    </a:p>
                  </a:txBody>
                  <a:tcPr/>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Above</a:t>
                      </a:r>
                      <a:r>
                        <a:rPr lang="en-US" b="1" baseline="0" dirty="0" smtClean="0">
                          <a:solidFill>
                            <a:schemeClr val="bg2"/>
                          </a:solidFill>
                        </a:rPr>
                        <a:t> Average</a:t>
                      </a:r>
                      <a:endParaRPr lang="en-US" b="1" dirty="0" smtClean="0">
                        <a:solidFill>
                          <a:schemeClr val="bg2"/>
                        </a:solidFill>
                      </a:endParaRPr>
                    </a:p>
                  </a:txBody>
                  <a:tcPr/>
                </a:tc>
                <a:tc>
                  <a:txBody>
                    <a:bodyPr/>
                    <a:lstStyle/>
                    <a:p>
                      <a:r>
                        <a:rPr lang="en-US" b="1" dirty="0" smtClean="0">
                          <a:solidFill>
                            <a:schemeClr val="bg2"/>
                          </a:solidFill>
                        </a:rPr>
                        <a:t>Excellent</a:t>
                      </a:r>
                      <a:endParaRPr lang="en-US" b="1" dirty="0">
                        <a:solidFill>
                          <a:schemeClr val="bg2"/>
                        </a:solidFill>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Above</a:t>
                      </a:r>
                      <a:r>
                        <a:rPr lang="en-US" b="1" baseline="0" dirty="0" smtClean="0">
                          <a:solidFill>
                            <a:schemeClr val="bg2"/>
                          </a:solidFill>
                        </a:rPr>
                        <a:t> Average</a:t>
                      </a:r>
                      <a:endParaRPr lang="en-US" b="1" dirty="0" smtClean="0">
                        <a:solidFill>
                          <a:schemeClr val="bg2"/>
                        </a:solidFill>
                      </a:endParaRPr>
                    </a:p>
                  </a:txBody>
                  <a:tcPr/>
                </a:tc>
              </a:tr>
              <a:tr h="370840">
                <a:tc>
                  <a:txBody>
                    <a:bodyPr/>
                    <a:lstStyle/>
                    <a:p>
                      <a:r>
                        <a:rPr lang="en-US" b="1" dirty="0" smtClean="0">
                          <a:solidFill>
                            <a:schemeClr val="bg2"/>
                          </a:solidFill>
                        </a:rPr>
                        <a:t>Average</a:t>
                      </a:r>
                      <a:endParaRPr lang="en-US" b="1" dirty="0">
                        <a:solidFill>
                          <a:schemeClr val="bg2"/>
                        </a:solidFill>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Above</a:t>
                      </a:r>
                      <a:r>
                        <a:rPr lang="en-US" b="1" baseline="0" dirty="0" smtClean="0">
                          <a:solidFill>
                            <a:schemeClr val="bg2"/>
                          </a:solidFill>
                        </a:rPr>
                        <a:t> Average</a:t>
                      </a:r>
                      <a:endParaRPr lang="en-US" b="1" dirty="0" smtClean="0">
                        <a:solidFill>
                          <a:schemeClr val="bg2"/>
                        </a:solidFill>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Average</a:t>
                      </a:r>
                    </a:p>
                  </a:txBody>
                  <a:tcPr/>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Above</a:t>
                      </a:r>
                      <a:r>
                        <a:rPr lang="en-US" b="1" baseline="0" dirty="0" smtClean="0">
                          <a:solidFill>
                            <a:schemeClr val="bg2"/>
                          </a:solidFill>
                        </a:rPr>
                        <a:t> Average</a:t>
                      </a:r>
                      <a:endParaRPr lang="en-US" b="1" dirty="0" smtClean="0">
                        <a:solidFill>
                          <a:schemeClr val="bg2"/>
                        </a:solidFill>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2"/>
                          </a:solidFill>
                        </a:rPr>
                        <a:t>Average</a:t>
                      </a:r>
                    </a:p>
                  </a:txBody>
                  <a:tcPr/>
                </a:tc>
                <a:tc>
                  <a:txBody>
                    <a:bodyPr/>
                    <a:lstStyle/>
                    <a:p>
                      <a:endParaRPr lang="en-US" dirty="0">
                        <a:solidFill>
                          <a:schemeClr val="bg2"/>
                        </a:solidFill>
                      </a:endParaRPr>
                    </a:p>
                  </a:txBody>
                  <a:tcPr/>
                </a:tc>
              </a:tr>
            </a:tbl>
          </a:graphicData>
        </a:graphic>
      </p:graphicFrame>
      <p:pic>
        <p:nvPicPr>
          <p:cNvPr id="6" name="Picture 5" descr="vintage-motel-sign.png"/>
          <p:cNvPicPr>
            <a:picLocks noChangeAspect="1"/>
          </p:cNvPicPr>
          <p:nvPr/>
        </p:nvPicPr>
        <p:blipFill>
          <a:blip r:embed="rId2" cstate="print"/>
          <a:stretch>
            <a:fillRect/>
          </a:stretch>
        </p:blipFill>
        <p:spPr>
          <a:xfrm>
            <a:off x="7543800" y="609600"/>
            <a:ext cx="1094972" cy="1539699"/>
          </a:xfrm>
          <a:prstGeom prst="rect">
            <a:avLst/>
          </a:prstGeom>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White with Blue Grid Segoe Template">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0431CEF-FFBD-4C8D-889D-1FC810EA7C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1_White with Blue Grid Segoe Template</Template>
  <TotalTime>409</TotalTime>
  <Words>2265</Words>
  <Application>Microsoft Office PowerPoint</Application>
  <PresentationFormat>On-screen Show (4:3)</PresentationFormat>
  <Paragraphs>515</Paragraphs>
  <Slides>55</Slides>
  <Notes>43</Notes>
  <HiddenSlides>0</HiddenSlides>
  <MMClips>1</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55</vt:i4>
      </vt:variant>
    </vt:vector>
  </HeadingPairs>
  <TitlesOfParts>
    <vt:vector size="59" baseType="lpstr">
      <vt:lpstr>1_White with Blue Grid Segoe Template</vt:lpstr>
      <vt:lpstr>White with Courier font for code slides</vt:lpstr>
      <vt:lpstr>Worksheet</vt:lpstr>
      <vt:lpstr>Equation</vt:lpstr>
      <vt:lpstr>Breakout Session #1 Graphical Statistics</vt:lpstr>
      <vt:lpstr>What’s in store for today?</vt:lpstr>
      <vt:lpstr>Let’s do some problems! </vt:lpstr>
      <vt:lpstr>Get your popcorn ready!</vt:lpstr>
      <vt:lpstr> Descriptive Statistics: Tabular and Graphical Presentations </vt:lpstr>
      <vt:lpstr>We Deal with 2 Types of Data</vt:lpstr>
      <vt:lpstr>Summarizing Qualitative Data</vt:lpstr>
      <vt:lpstr>Frequency Distribution</vt:lpstr>
      <vt:lpstr>Example: Stumble Inn</vt:lpstr>
      <vt:lpstr>Example:  Stumble Inn</vt:lpstr>
      <vt:lpstr>Relative Frequency Distribution</vt:lpstr>
      <vt:lpstr>Percent Frequency Distribution</vt:lpstr>
      <vt:lpstr>Example:  Stumble Inn</vt:lpstr>
      <vt:lpstr>Bar Graph</vt:lpstr>
      <vt:lpstr>Example:  Stumble Inn</vt:lpstr>
      <vt:lpstr>Pie Chart</vt:lpstr>
      <vt:lpstr>Example:  Stumble Inn</vt:lpstr>
      <vt:lpstr>Example:  Stumble Inn</vt:lpstr>
      <vt:lpstr>Summarizing Quantitative Data</vt:lpstr>
      <vt:lpstr>Example:  RPM Auto Repair</vt:lpstr>
      <vt:lpstr>Slide 21</vt:lpstr>
      <vt:lpstr>Frequency Distribution</vt:lpstr>
      <vt:lpstr>Frequency Distribution</vt:lpstr>
      <vt:lpstr>Frequency Distribution</vt:lpstr>
      <vt:lpstr>Relative Frequency and Percent Frequency Distributions</vt:lpstr>
      <vt:lpstr>Relative Frequency and Percent Frequency Distributions </vt:lpstr>
      <vt:lpstr>Dot Plot</vt:lpstr>
      <vt:lpstr>Example:  RPM Auto Repair</vt:lpstr>
      <vt:lpstr>Histogram</vt:lpstr>
      <vt:lpstr>Example:  Hudson Auto Repair</vt:lpstr>
      <vt:lpstr>Cumulative Distributions</vt:lpstr>
      <vt:lpstr>Example:  Hudson Auto Repair</vt:lpstr>
      <vt:lpstr>Exploratory Data Analysis</vt:lpstr>
      <vt:lpstr>Stem-and-Leaf Display</vt:lpstr>
      <vt:lpstr>Stem-and-Leaf Display</vt:lpstr>
      <vt:lpstr>Example:  Hudson Auto Repair</vt:lpstr>
      <vt:lpstr>SPLIT STEM Stem-and-Leaf Display</vt:lpstr>
      <vt:lpstr>Example:  Hudson Auto Repair</vt:lpstr>
      <vt:lpstr>2 Way Data Tables</vt:lpstr>
      <vt:lpstr>2 Way Data Tables</vt:lpstr>
      <vt:lpstr>Example:  Finger Lakes Homes</vt:lpstr>
      <vt:lpstr>Example:  Finger Lakes Homes</vt:lpstr>
      <vt:lpstr>2 Way Tables: Row or Column Percentages</vt:lpstr>
      <vt:lpstr>Example:  Finger Lakes Homes</vt:lpstr>
      <vt:lpstr>Example:  Finger Lakes Homes</vt:lpstr>
      <vt:lpstr>A quick 2 way table problem</vt:lpstr>
      <vt:lpstr>That was fun, let’s do another one!</vt:lpstr>
      <vt:lpstr>Scatter Diagram</vt:lpstr>
      <vt:lpstr>Example:  Panthers Football Team</vt:lpstr>
      <vt:lpstr>Example:  Panthers Football Team</vt:lpstr>
      <vt:lpstr>Example:  Panthers Football Team</vt:lpstr>
      <vt:lpstr>Scatter Diagram</vt:lpstr>
      <vt:lpstr>Scatter Diagram</vt:lpstr>
      <vt:lpstr>Scatter Diagram</vt:lpstr>
      <vt:lpstr>Wrapping Up</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Breakout Session #1 Graphical Statistics</dc:title>
  <dc:creator>Den</dc:creator>
  <cp:lastModifiedBy>Den</cp:lastModifiedBy>
  <cp:revision>32</cp:revision>
  <dcterms:created xsi:type="dcterms:W3CDTF">2013-09-14T10:56:47Z</dcterms:created>
  <dcterms:modified xsi:type="dcterms:W3CDTF">2013-09-15T14:26:35Z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TC102867909990</vt:lpwstr>
  </property>
</Properties>
</file>