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58" r:id="rId6"/>
    <p:sldId id="261" r:id="rId7"/>
    <p:sldId id="262" r:id="rId8"/>
    <p:sldId id="263" r:id="rId9"/>
    <p:sldId id="265" r:id="rId10"/>
    <p:sldId id="264" r:id="rId11"/>
    <p:sldId id="267" r:id="rId12"/>
    <p:sldId id="266" r:id="rId13"/>
    <p:sldId id="270" r:id="rId14"/>
    <p:sldId id="271" r:id="rId15"/>
    <p:sldId id="268" r:id="rId16"/>
    <p:sldId id="269"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5" r:id="rId30"/>
    <p:sldId id="284" r:id="rId31"/>
    <p:sldId id="286" r:id="rId32"/>
    <p:sldId id="288" r:id="rId33"/>
    <p:sldId id="287" r:id="rId34"/>
    <p:sldId id="289"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6" d="100"/>
          <a:sy n="66" d="100"/>
        </p:scale>
        <p:origin x="90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36DCB4-9E75-4518-A628-3061929A5012}" type="datetimeFigureOut">
              <a:rPr lang="en-US" smtClean="0"/>
              <a:t>3/15/2015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3023955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6DCB4-9E75-4518-A628-3061929A5012}" type="datetimeFigureOut">
              <a:rPr lang="en-US" smtClean="0"/>
              <a:t>3/15/2015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1535754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6DCB4-9E75-4518-A628-3061929A5012}" type="datetimeFigureOut">
              <a:rPr lang="en-US" smtClean="0"/>
              <a:t>3/15/2015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2197168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6DCB4-9E75-4518-A628-3061929A5012}" type="datetimeFigureOut">
              <a:rPr lang="en-US" smtClean="0"/>
              <a:t>3/15/2015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382403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36DCB4-9E75-4518-A628-3061929A5012}" type="datetimeFigureOut">
              <a:rPr lang="en-US" smtClean="0"/>
              <a:t>3/15/2015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3920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36DCB4-9E75-4518-A628-3061929A5012}" type="datetimeFigureOut">
              <a:rPr lang="en-US" smtClean="0"/>
              <a:t>3/15/2015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2447095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36DCB4-9E75-4518-A628-3061929A5012}" type="datetimeFigureOut">
              <a:rPr lang="en-US" smtClean="0"/>
              <a:t>3/15/2015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564626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36DCB4-9E75-4518-A628-3061929A5012}" type="datetimeFigureOut">
              <a:rPr lang="en-US" smtClean="0"/>
              <a:t>3/15/2015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4268058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36DCB4-9E75-4518-A628-3061929A5012}" type="datetimeFigureOut">
              <a:rPr lang="en-US" smtClean="0"/>
              <a:t>3/15/2015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1747224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36DCB4-9E75-4518-A628-3061929A5012}" type="datetimeFigureOut">
              <a:rPr lang="en-US" smtClean="0"/>
              <a:t>3/15/2015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4181576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36DCB4-9E75-4518-A628-3061929A5012}" type="datetimeFigureOut">
              <a:rPr lang="en-US" smtClean="0"/>
              <a:t>3/15/2015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D5D7A1-3A00-47B5-A0EF-F158601DAE5B}" type="slidenum">
              <a:rPr lang="en-US" smtClean="0"/>
              <a:t>‹#›</a:t>
            </a:fld>
            <a:endParaRPr lang="en-US"/>
          </a:p>
        </p:txBody>
      </p:sp>
    </p:spTree>
    <p:extLst>
      <p:ext uri="{BB962C8B-B14F-4D97-AF65-F5344CB8AC3E}">
        <p14:creationId xmlns:p14="http://schemas.microsoft.com/office/powerpoint/2010/main" val="2418954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6DCB4-9E75-4518-A628-3061929A5012}" type="datetimeFigureOut">
              <a:rPr lang="en-US" smtClean="0"/>
              <a:t>3/15/2015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D5D7A1-3A00-47B5-A0EF-F158601DAE5B}" type="slidenum">
              <a:rPr lang="en-US" smtClean="0"/>
              <a:t>‹#›</a:t>
            </a:fld>
            <a:endParaRPr lang="en-US"/>
          </a:p>
        </p:txBody>
      </p:sp>
    </p:spTree>
    <p:extLst>
      <p:ext uri="{BB962C8B-B14F-4D97-AF65-F5344CB8AC3E}">
        <p14:creationId xmlns:p14="http://schemas.microsoft.com/office/powerpoint/2010/main" val="1112792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khanacademy.org/science/chemistry/chemical-reactions-stoichiome/limiting-reagent-stoichiometry/e/limiting_reagent_stoichiometry" TargetMode="External"/><Relationship Id="rId2" Type="http://schemas.openxmlformats.org/officeDocument/2006/relationships/hyperlink" Target="http://www.sciencegeek.net/Chemistry/taters/LeChatelier.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Chemistry Review for Pennsylvania STEM </a:t>
            </a:r>
            <a:br>
              <a:rPr lang="en-US" dirty="0" smtClean="0"/>
            </a:br>
            <a:r>
              <a:rPr lang="en-US" dirty="0" smtClean="0"/>
              <a:t>Multi-Region Grant</a:t>
            </a:r>
            <a:endParaRPr lang="en-US" dirty="0"/>
          </a:p>
        </p:txBody>
      </p:sp>
      <p:sp>
        <p:nvSpPr>
          <p:cNvPr id="3" name="Subtitle 2"/>
          <p:cNvSpPr>
            <a:spLocks noGrp="1"/>
          </p:cNvSpPr>
          <p:nvPr>
            <p:ph type="subTitle" idx="1"/>
          </p:nvPr>
        </p:nvSpPr>
        <p:spPr/>
        <p:txBody>
          <a:bodyPr/>
          <a:lstStyle/>
          <a:p>
            <a:r>
              <a:rPr lang="en-US" dirty="0" smtClean="0"/>
              <a:t>Charles Mahler</a:t>
            </a:r>
          </a:p>
          <a:p>
            <a:r>
              <a:rPr lang="en-US" dirty="0" smtClean="0"/>
              <a:t>March 2015</a:t>
            </a:r>
            <a:endParaRPr lang="en-US" dirty="0"/>
          </a:p>
        </p:txBody>
      </p:sp>
    </p:spTree>
    <p:extLst>
      <p:ext uri="{BB962C8B-B14F-4D97-AF65-F5344CB8AC3E}">
        <p14:creationId xmlns:p14="http://schemas.microsoft.com/office/powerpoint/2010/main" val="4524955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Octet Rule </a:t>
            </a:r>
            <a:br>
              <a:rPr lang="en-US" dirty="0" smtClean="0"/>
            </a:br>
            <a:r>
              <a:rPr lang="en-US" dirty="0" smtClean="0"/>
              <a:t>Practice Problems II </a:t>
            </a:r>
            <a:r>
              <a:rPr lang="en-US" dirty="0" smtClean="0">
                <a:solidFill>
                  <a:srgbClr val="FF0000"/>
                </a:solidFill>
              </a:rPr>
              <a:t>Answers</a:t>
            </a:r>
            <a:endParaRPr lang="en-US" dirty="0"/>
          </a:p>
        </p:txBody>
      </p:sp>
      <p:sp>
        <p:nvSpPr>
          <p:cNvPr id="3" name="Content Placeholder 2"/>
          <p:cNvSpPr>
            <a:spLocks noGrp="1"/>
          </p:cNvSpPr>
          <p:nvPr>
            <p:ph idx="1"/>
          </p:nvPr>
        </p:nvSpPr>
        <p:spPr/>
        <p:txBody>
          <a:bodyPr>
            <a:normAutofit/>
          </a:bodyPr>
          <a:lstStyle/>
          <a:p>
            <a:r>
              <a:rPr lang="en-US" dirty="0" smtClean="0"/>
              <a:t>Predict compounds between:	B &amp; F </a:t>
            </a:r>
            <a:r>
              <a:rPr lang="en-US" dirty="0" smtClean="0">
                <a:solidFill>
                  <a:srgbClr val="FF0000"/>
                </a:solidFill>
              </a:rPr>
              <a:t>BF</a:t>
            </a:r>
            <a:r>
              <a:rPr lang="en-US" baseline="-25000" dirty="0" smtClean="0">
                <a:solidFill>
                  <a:srgbClr val="FF0000"/>
                </a:solidFill>
              </a:rPr>
              <a:t>3</a:t>
            </a:r>
            <a:r>
              <a:rPr lang="en-US" dirty="0" smtClean="0"/>
              <a:t>	</a:t>
            </a:r>
          </a:p>
          <a:p>
            <a:r>
              <a:rPr lang="en-US" dirty="0" smtClean="0"/>
              <a:t>Note that Boron only has 3 valence </a:t>
            </a:r>
            <a:br>
              <a:rPr lang="en-US" dirty="0" smtClean="0"/>
            </a:br>
            <a:r>
              <a:rPr lang="en-US" dirty="0" smtClean="0"/>
              <a:t>electrons and forms an electron deficient </a:t>
            </a:r>
            <a:br>
              <a:rPr lang="en-US" dirty="0" smtClean="0"/>
            </a:br>
            <a:r>
              <a:rPr lang="en-US" dirty="0" smtClean="0"/>
              <a:t>compound (instead of an octet, B only 6 electrons around it, though each F has a full 8). </a:t>
            </a:r>
            <a:endParaRPr lang="en-US" dirty="0"/>
          </a:p>
        </p:txBody>
      </p:sp>
      <p:pic>
        <p:nvPicPr>
          <p:cNvPr id="4" name="Picture 4" descr="https://upload.wikimedia.org/wikipedia/commons/thumb/9/98/Periodic_table_%28polyatomic%29.svg/1000px-Periodic_table_%28polyatomic%29.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6319" y="638206"/>
            <a:ext cx="3841173" cy="210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4531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Moles, Mass, Stoichiometry, </a:t>
            </a:r>
            <a:br>
              <a:rPr lang="en-US" dirty="0" smtClean="0"/>
            </a:br>
            <a:r>
              <a:rPr lang="en-US" dirty="0" smtClean="0"/>
              <a:t>Percent Yield, and Limiting Reactants</a:t>
            </a:r>
            <a:endParaRPr lang="en-US" dirty="0"/>
          </a:p>
        </p:txBody>
      </p:sp>
      <p:sp>
        <p:nvSpPr>
          <p:cNvPr id="3" name="Content Placeholder 2"/>
          <p:cNvSpPr>
            <a:spLocks noGrp="1"/>
          </p:cNvSpPr>
          <p:nvPr>
            <p:ph idx="1"/>
          </p:nvPr>
        </p:nvSpPr>
        <p:spPr/>
        <p:txBody>
          <a:bodyPr/>
          <a:lstStyle/>
          <a:p>
            <a:endParaRPr lang="en-US"/>
          </a:p>
        </p:txBody>
      </p:sp>
      <p:pic>
        <p:nvPicPr>
          <p:cNvPr id="2052" name="Picture 4" descr="https://upload.wikimedia.org/wikipedia/commons/7/7c/Combustion_reaction_of_metha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8754" y="1881188"/>
            <a:ext cx="9610725" cy="42957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24791" y="6255327"/>
            <a:ext cx="10429009" cy="369332"/>
          </a:xfrm>
          <a:prstGeom prst="rect">
            <a:avLst/>
          </a:prstGeom>
          <a:noFill/>
        </p:spPr>
        <p:txBody>
          <a:bodyPr wrap="square" rtlCol="0">
            <a:spAutoFit/>
          </a:bodyPr>
          <a:lstStyle/>
          <a:p>
            <a:r>
              <a:rPr lang="en-US" dirty="0" smtClean="0"/>
              <a:t>https://commons.wikimedia.org/wiki/File:Combustion_reaction_of_methane.jpg</a:t>
            </a:r>
            <a:endParaRPr lang="en-US" dirty="0"/>
          </a:p>
        </p:txBody>
      </p:sp>
    </p:spTree>
    <p:extLst>
      <p:ext uri="{BB962C8B-B14F-4D97-AF65-F5344CB8AC3E}">
        <p14:creationId xmlns:p14="http://schemas.microsoft.com/office/powerpoint/2010/main" val="11724445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 concept I</a:t>
            </a:r>
            <a:endParaRPr lang="en-US" dirty="0"/>
          </a:p>
        </p:txBody>
      </p:sp>
      <p:sp>
        <p:nvSpPr>
          <p:cNvPr id="3" name="Content Placeholder 2"/>
          <p:cNvSpPr>
            <a:spLocks noGrp="1"/>
          </p:cNvSpPr>
          <p:nvPr>
            <p:ph idx="1"/>
          </p:nvPr>
        </p:nvSpPr>
        <p:spPr/>
        <p:txBody>
          <a:bodyPr>
            <a:normAutofit fontScale="92500"/>
          </a:bodyPr>
          <a:lstStyle/>
          <a:p>
            <a:r>
              <a:rPr lang="en-US" dirty="0" smtClean="0"/>
              <a:t>There are a huge number of atoms or molecules in even a small amount of a substance. </a:t>
            </a:r>
          </a:p>
          <a:p>
            <a:r>
              <a:rPr lang="en-US" dirty="0" smtClean="0"/>
              <a:t>A mole is </a:t>
            </a:r>
            <a:r>
              <a:rPr lang="en-US" dirty="0" err="1" smtClean="0"/>
              <a:t>Avagadro’s</a:t>
            </a:r>
            <a:r>
              <a:rPr lang="en-US" dirty="0" smtClean="0"/>
              <a:t> number (6.022 x 10</a:t>
            </a:r>
            <a:r>
              <a:rPr lang="en-US" baseline="30000" dirty="0" smtClean="0"/>
              <a:t>23</a:t>
            </a:r>
            <a:r>
              <a:rPr lang="en-US" dirty="0" smtClean="0"/>
              <a:t>) of anything, and is a counting number (similar to a dozen (12) or a score (20))</a:t>
            </a:r>
          </a:p>
          <a:p>
            <a:r>
              <a:rPr lang="en-US" dirty="0" smtClean="0"/>
              <a:t>The mole is chosen so that a mole of a chemical substance has the same mass (weight) in atomic mass units (</a:t>
            </a:r>
            <a:r>
              <a:rPr lang="en-US" dirty="0" err="1" smtClean="0"/>
              <a:t>amu</a:t>
            </a:r>
            <a:r>
              <a:rPr lang="en-US" dirty="0" smtClean="0"/>
              <a:t>) and grams per mole</a:t>
            </a:r>
          </a:p>
          <a:p>
            <a:r>
              <a:rPr lang="en-US" dirty="0" smtClean="0"/>
              <a:t>So one atom of </a:t>
            </a:r>
            <a:r>
              <a:rPr lang="en-US" baseline="30000" dirty="0" smtClean="0"/>
              <a:t>12</a:t>
            </a:r>
            <a:r>
              <a:rPr lang="en-US" dirty="0" smtClean="0"/>
              <a:t>C weighs 12.00 </a:t>
            </a:r>
            <a:r>
              <a:rPr lang="en-US" dirty="0" err="1" smtClean="0"/>
              <a:t>amu</a:t>
            </a:r>
            <a:r>
              <a:rPr lang="en-US" dirty="0" smtClean="0"/>
              <a:t> and one mole of </a:t>
            </a:r>
            <a:r>
              <a:rPr lang="en-US" dirty="0" err="1" smtClean="0"/>
              <a:t>of</a:t>
            </a:r>
            <a:r>
              <a:rPr lang="en-US" dirty="0" smtClean="0"/>
              <a:t> </a:t>
            </a:r>
            <a:r>
              <a:rPr lang="en-US" baseline="30000" dirty="0" smtClean="0"/>
              <a:t>12</a:t>
            </a:r>
            <a:r>
              <a:rPr lang="en-US" dirty="0" smtClean="0"/>
              <a:t>C weighs 12.00 grams</a:t>
            </a:r>
          </a:p>
          <a:p>
            <a:r>
              <a:rPr lang="en-US" dirty="0" smtClean="0"/>
              <a:t>Element masses are given on the Periodic Table and are weighted averages (since different isotopes of the same element have different masses)</a:t>
            </a: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13308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 Problems I</a:t>
            </a:r>
            <a:endParaRPr lang="en-US" dirty="0"/>
          </a:p>
        </p:txBody>
      </p:sp>
      <p:sp>
        <p:nvSpPr>
          <p:cNvPr id="3" name="Content Placeholder 2"/>
          <p:cNvSpPr>
            <a:spLocks noGrp="1"/>
          </p:cNvSpPr>
          <p:nvPr>
            <p:ph idx="1"/>
          </p:nvPr>
        </p:nvSpPr>
        <p:spPr/>
        <p:txBody>
          <a:bodyPr>
            <a:normAutofit/>
          </a:bodyPr>
          <a:lstStyle/>
          <a:p>
            <a:r>
              <a:rPr lang="en-US" dirty="0" smtClean="0"/>
              <a:t>How many atoms are in 5.36 moles of argon (</a:t>
            </a:r>
            <a:r>
              <a:rPr lang="en-US" dirty="0" err="1" smtClean="0"/>
              <a:t>Ar</a:t>
            </a:r>
            <a:r>
              <a:rPr lang="en-US" dirty="0" smtClean="0"/>
              <a:t>)?</a:t>
            </a:r>
          </a:p>
          <a:p>
            <a:endParaRPr lang="en-US" dirty="0"/>
          </a:p>
          <a:p>
            <a:endParaRPr lang="en-US" dirty="0" smtClean="0"/>
          </a:p>
          <a:p>
            <a:r>
              <a:rPr lang="en-US" dirty="0" smtClean="0"/>
              <a:t>There are 5.62 x 10</a:t>
            </a:r>
            <a:r>
              <a:rPr lang="en-US" baseline="30000" dirty="0" smtClean="0"/>
              <a:t>28</a:t>
            </a:r>
            <a:r>
              <a:rPr lang="en-US" dirty="0" smtClean="0"/>
              <a:t> atoms of nickel (Ni) in a mine, how many moles? </a:t>
            </a:r>
            <a:endParaRPr lang="en-US" dirty="0"/>
          </a:p>
          <a:p>
            <a:endParaRPr lang="en-US" dirty="0" smtClean="0"/>
          </a:p>
          <a:p>
            <a:endParaRPr lang="en-US" dirty="0"/>
          </a:p>
          <a:p>
            <a:r>
              <a:rPr lang="en-US" dirty="0" smtClean="0"/>
              <a:t>How many grams of Ni are in the mine?</a:t>
            </a:r>
          </a:p>
          <a:p>
            <a:pPr marL="0" indent="0">
              <a:buNone/>
            </a:pP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3101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 Problems I</a:t>
            </a:r>
            <a:endParaRPr lang="en-US" dirty="0"/>
          </a:p>
        </p:txBody>
      </p:sp>
      <p:sp>
        <p:nvSpPr>
          <p:cNvPr id="3" name="Content Placeholder 2"/>
          <p:cNvSpPr>
            <a:spLocks noGrp="1"/>
          </p:cNvSpPr>
          <p:nvPr>
            <p:ph idx="1"/>
          </p:nvPr>
        </p:nvSpPr>
        <p:spPr/>
        <p:txBody>
          <a:bodyPr>
            <a:normAutofit/>
          </a:bodyPr>
          <a:lstStyle/>
          <a:p>
            <a:r>
              <a:rPr lang="en-US" dirty="0" smtClean="0"/>
              <a:t>How many atoms are in 5.36 moles of argon (</a:t>
            </a:r>
            <a:r>
              <a:rPr lang="en-US" dirty="0" err="1" smtClean="0"/>
              <a:t>Ar</a:t>
            </a:r>
            <a:r>
              <a:rPr lang="en-US" dirty="0" smtClean="0"/>
              <a:t>)?</a:t>
            </a:r>
          </a:p>
          <a:p>
            <a:r>
              <a:rPr lang="en-US" dirty="0" smtClean="0">
                <a:solidFill>
                  <a:srgbClr val="FF0000"/>
                </a:solidFill>
              </a:rPr>
              <a:t>(5.36 </a:t>
            </a:r>
            <a:r>
              <a:rPr lang="en-US" dirty="0" err="1" smtClean="0">
                <a:solidFill>
                  <a:srgbClr val="FF0000"/>
                </a:solidFill>
              </a:rPr>
              <a:t>mol</a:t>
            </a:r>
            <a:r>
              <a:rPr lang="en-US" dirty="0" smtClean="0">
                <a:solidFill>
                  <a:srgbClr val="FF0000"/>
                </a:solidFill>
              </a:rPr>
              <a:t>)(6.022 x 10</a:t>
            </a:r>
            <a:r>
              <a:rPr lang="en-US" baseline="30000" dirty="0" smtClean="0">
                <a:solidFill>
                  <a:srgbClr val="FF0000"/>
                </a:solidFill>
              </a:rPr>
              <a:t>23</a:t>
            </a:r>
            <a:r>
              <a:rPr lang="en-US" dirty="0" smtClean="0">
                <a:solidFill>
                  <a:srgbClr val="FF0000"/>
                </a:solidFill>
              </a:rPr>
              <a:t> atoms/</a:t>
            </a:r>
            <a:r>
              <a:rPr lang="en-US" dirty="0" err="1" smtClean="0">
                <a:solidFill>
                  <a:srgbClr val="FF0000"/>
                </a:solidFill>
              </a:rPr>
              <a:t>mol</a:t>
            </a:r>
            <a:r>
              <a:rPr lang="en-US" dirty="0" smtClean="0">
                <a:solidFill>
                  <a:srgbClr val="FF0000"/>
                </a:solidFill>
              </a:rPr>
              <a:t>) = 3.23 x 10</a:t>
            </a:r>
            <a:r>
              <a:rPr lang="en-US" baseline="30000" dirty="0" smtClean="0">
                <a:solidFill>
                  <a:srgbClr val="FF0000"/>
                </a:solidFill>
              </a:rPr>
              <a:t>24</a:t>
            </a:r>
            <a:r>
              <a:rPr lang="en-US" dirty="0" smtClean="0">
                <a:solidFill>
                  <a:srgbClr val="FF0000"/>
                </a:solidFill>
              </a:rPr>
              <a:t> atoms</a:t>
            </a:r>
          </a:p>
          <a:p>
            <a:endParaRPr lang="en-US" dirty="0">
              <a:solidFill>
                <a:srgbClr val="FF0000"/>
              </a:solidFill>
            </a:endParaRPr>
          </a:p>
          <a:p>
            <a:r>
              <a:rPr lang="en-US" dirty="0" smtClean="0"/>
              <a:t>There are 5.62 x 10</a:t>
            </a:r>
            <a:r>
              <a:rPr lang="en-US" baseline="30000" dirty="0" smtClean="0"/>
              <a:t>28</a:t>
            </a:r>
            <a:r>
              <a:rPr lang="en-US" dirty="0" smtClean="0"/>
              <a:t> atoms of nickel (Ni) in a mine, how many moles? </a:t>
            </a:r>
          </a:p>
          <a:p>
            <a:r>
              <a:rPr lang="en-US" dirty="0" smtClean="0">
                <a:solidFill>
                  <a:srgbClr val="FF0000"/>
                </a:solidFill>
              </a:rPr>
              <a:t>(5.62 x 10</a:t>
            </a:r>
            <a:r>
              <a:rPr lang="en-US" baseline="30000" dirty="0" smtClean="0">
                <a:solidFill>
                  <a:srgbClr val="FF0000"/>
                </a:solidFill>
              </a:rPr>
              <a:t>28</a:t>
            </a:r>
            <a:r>
              <a:rPr lang="en-US" dirty="0" smtClean="0">
                <a:solidFill>
                  <a:srgbClr val="FF0000"/>
                </a:solidFill>
              </a:rPr>
              <a:t> atoms)/(6.022 x 10</a:t>
            </a:r>
            <a:r>
              <a:rPr lang="en-US" baseline="30000" dirty="0" smtClean="0">
                <a:solidFill>
                  <a:srgbClr val="FF0000"/>
                </a:solidFill>
              </a:rPr>
              <a:t>23</a:t>
            </a:r>
            <a:r>
              <a:rPr lang="en-US" dirty="0" smtClean="0">
                <a:solidFill>
                  <a:srgbClr val="FF0000"/>
                </a:solidFill>
              </a:rPr>
              <a:t> atoms/</a:t>
            </a:r>
            <a:r>
              <a:rPr lang="en-US" dirty="0" err="1" smtClean="0">
                <a:solidFill>
                  <a:srgbClr val="FF0000"/>
                </a:solidFill>
              </a:rPr>
              <a:t>mol</a:t>
            </a:r>
            <a:r>
              <a:rPr lang="en-US" dirty="0" smtClean="0">
                <a:solidFill>
                  <a:srgbClr val="FF0000"/>
                </a:solidFill>
              </a:rPr>
              <a:t>) = 9.33 x 10</a:t>
            </a:r>
            <a:r>
              <a:rPr lang="en-US" baseline="30000" dirty="0" smtClean="0">
                <a:solidFill>
                  <a:srgbClr val="FF0000"/>
                </a:solidFill>
              </a:rPr>
              <a:t>4</a:t>
            </a:r>
            <a:r>
              <a:rPr lang="en-US" dirty="0" smtClean="0">
                <a:solidFill>
                  <a:srgbClr val="FF0000"/>
                </a:solidFill>
              </a:rPr>
              <a:t> moles</a:t>
            </a:r>
          </a:p>
          <a:p>
            <a:endParaRPr lang="en-US" dirty="0">
              <a:solidFill>
                <a:srgbClr val="FF0000"/>
              </a:solidFill>
            </a:endParaRPr>
          </a:p>
          <a:p>
            <a:r>
              <a:rPr lang="en-US" dirty="0" smtClean="0"/>
              <a:t>How many grams of Ni are in the mine?</a:t>
            </a:r>
          </a:p>
          <a:p>
            <a:r>
              <a:rPr lang="en-US" dirty="0" smtClean="0">
                <a:solidFill>
                  <a:srgbClr val="FF0000"/>
                </a:solidFill>
              </a:rPr>
              <a:t>(9.33 x 10</a:t>
            </a:r>
            <a:r>
              <a:rPr lang="en-US" baseline="30000" dirty="0" smtClean="0">
                <a:solidFill>
                  <a:srgbClr val="FF0000"/>
                </a:solidFill>
              </a:rPr>
              <a:t>4</a:t>
            </a:r>
            <a:r>
              <a:rPr lang="en-US" dirty="0" smtClean="0">
                <a:solidFill>
                  <a:srgbClr val="FF0000"/>
                </a:solidFill>
              </a:rPr>
              <a:t> </a:t>
            </a:r>
            <a:r>
              <a:rPr lang="en-US" dirty="0" err="1" smtClean="0">
                <a:solidFill>
                  <a:srgbClr val="FF0000"/>
                </a:solidFill>
              </a:rPr>
              <a:t>mol</a:t>
            </a:r>
            <a:r>
              <a:rPr lang="en-US" dirty="0" smtClean="0">
                <a:solidFill>
                  <a:srgbClr val="FF0000"/>
                </a:solidFill>
              </a:rPr>
              <a:t>)(58.693 g/</a:t>
            </a:r>
            <a:r>
              <a:rPr lang="en-US" dirty="0" err="1" smtClean="0">
                <a:solidFill>
                  <a:srgbClr val="FF0000"/>
                </a:solidFill>
              </a:rPr>
              <a:t>mol</a:t>
            </a:r>
            <a:r>
              <a:rPr lang="en-US" dirty="0" smtClean="0">
                <a:solidFill>
                  <a:srgbClr val="FF0000"/>
                </a:solidFill>
              </a:rPr>
              <a:t>) = 5.48 x 10</a:t>
            </a:r>
            <a:r>
              <a:rPr lang="en-US" baseline="30000" dirty="0">
                <a:solidFill>
                  <a:srgbClr val="FF0000"/>
                </a:solidFill>
              </a:rPr>
              <a:t>6</a:t>
            </a:r>
            <a:r>
              <a:rPr lang="en-US" dirty="0" smtClean="0">
                <a:solidFill>
                  <a:srgbClr val="FF0000"/>
                </a:solidFill>
              </a:rPr>
              <a:t> g (or 5.48 x 10</a:t>
            </a:r>
            <a:r>
              <a:rPr lang="en-US" baseline="30000" dirty="0">
                <a:solidFill>
                  <a:srgbClr val="FF0000"/>
                </a:solidFill>
              </a:rPr>
              <a:t>3</a:t>
            </a:r>
            <a:r>
              <a:rPr lang="en-US" dirty="0" smtClean="0">
                <a:solidFill>
                  <a:srgbClr val="FF0000"/>
                </a:solidFill>
              </a:rPr>
              <a:t> kg)</a:t>
            </a:r>
          </a:p>
          <a:p>
            <a:endParaRPr lang="en-US" dirty="0" smtClean="0">
              <a:solidFill>
                <a:srgbClr val="FF0000"/>
              </a:solidFill>
            </a:endParaRPr>
          </a:p>
          <a:p>
            <a:pPr marL="0" indent="0">
              <a:buNone/>
            </a:pP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9150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 Problems II</a:t>
            </a:r>
            <a:endParaRPr lang="en-US" dirty="0"/>
          </a:p>
        </p:txBody>
      </p:sp>
      <p:sp>
        <p:nvSpPr>
          <p:cNvPr id="3" name="Content Placeholder 2"/>
          <p:cNvSpPr>
            <a:spLocks noGrp="1"/>
          </p:cNvSpPr>
          <p:nvPr>
            <p:ph idx="1"/>
          </p:nvPr>
        </p:nvSpPr>
        <p:spPr/>
        <p:txBody>
          <a:bodyPr>
            <a:normAutofit/>
          </a:bodyPr>
          <a:lstStyle/>
          <a:p>
            <a:r>
              <a:rPr lang="en-US" dirty="0" smtClean="0"/>
              <a:t>What are the molar masses (molecular weights) of water, H</a:t>
            </a:r>
            <a:r>
              <a:rPr lang="en-US" baseline="-25000" dirty="0" smtClean="0"/>
              <a:t>2</a:t>
            </a:r>
            <a:r>
              <a:rPr lang="en-US" dirty="0" smtClean="0"/>
              <a:t>O, and methane, CH</a:t>
            </a:r>
            <a:r>
              <a:rPr lang="en-US" baseline="-25000" dirty="0"/>
              <a:t>4</a:t>
            </a:r>
            <a:r>
              <a:rPr lang="en-US" dirty="0" smtClean="0"/>
              <a:t>, and salt, </a:t>
            </a:r>
            <a:r>
              <a:rPr lang="en-US" dirty="0" err="1" smtClean="0"/>
              <a:t>NaCl</a:t>
            </a:r>
            <a:r>
              <a:rPr lang="en-US" dirty="0" smtClean="0"/>
              <a:t>?</a:t>
            </a:r>
          </a:p>
          <a:p>
            <a:pPr marL="0" indent="0">
              <a:buNone/>
            </a:pP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8094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 Problems II  </a:t>
            </a:r>
            <a:r>
              <a:rPr lang="en-US" dirty="0" smtClean="0">
                <a:solidFill>
                  <a:srgbClr val="FF0000"/>
                </a:solidFill>
              </a:rPr>
              <a:t>Answers</a:t>
            </a:r>
            <a:endParaRPr lang="en-US" dirty="0"/>
          </a:p>
        </p:txBody>
      </p:sp>
      <p:sp>
        <p:nvSpPr>
          <p:cNvPr id="3" name="Content Placeholder 2"/>
          <p:cNvSpPr>
            <a:spLocks noGrp="1"/>
          </p:cNvSpPr>
          <p:nvPr>
            <p:ph idx="1"/>
          </p:nvPr>
        </p:nvSpPr>
        <p:spPr/>
        <p:txBody>
          <a:bodyPr>
            <a:normAutofit lnSpcReduction="10000"/>
          </a:bodyPr>
          <a:lstStyle/>
          <a:p>
            <a:r>
              <a:rPr lang="en-US" dirty="0" smtClean="0"/>
              <a:t>What are the molar masses (molecular weights) of water, H</a:t>
            </a:r>
            <a:r>
              <a:rPr lang="en-US" baseline="-25000" dirty="0" smtClean="0"/>
              <a:t>2</a:t>
            </a:r>
            <a:r>
              <a:rPr lang="en-US" dirty="0" smtClean="0"/>
              <a:t>O, and methane, CH</a:t>
            </a:r>
            <a:r>
              <a:rPr lang="en-US" baseline="-25000" dirty="0"/>
              <a:t>4</a:t>
            </a:r>
            <a:r>
              <a:rPr lang="en-US" dirty="0" smtClean="0"/>
              <a:t>, and salt, </a:t>
            </a:r>
            <a:r>
              <a:rPr lang="en-US" dirty="0" err="1" smtClean="0"/>
              <a:t>NaCl</a:t>
            </a:r>
            <a:r>
              <a:rPr lang="en-US" dirty="0" smtClean="0"/>
              <a:t>?</a:t>
            </a:r>
          </a:p>
          <a:p>
            <a:r>
              <a:rPr lang="en-US" dirty="0">
                <a:solidFill>
                  <a:srgbClr val="FF0000"/>
                </a:solidFill>
              </a:rPr>
              <a:t>M</a:t>
            </a:r>
            <a:r>
              <a:rPr lang="en-US" dirty="0" smtClean="0">
                <a:solidFill>
                  <a:srgbClr val="FF0000"/>
                </a:solidFill>
              </a:rPr>
              <a:t>olar masses: H 1.0079, C 12.011, O 15.999, Na 22.990, Cl 35.453</a:t>
            </a:r>
          </a:p>
          <a:p>
            <a:endParaRPr lang="en-US" dirty="0" smtClean="0">
              <a:solidFill>
                <a:srgbClr val="FF0000"/>
              </a:solidFill>
            </a:endParaRPr>
          </a:p>
          <a:p>
            <a:r>
              <a:rPr lang="en-US" dirty="0" smtClean="0">
                <a:solidFill>
                  <a:srgbClr val="FF0000"/>
                </a:solidFill>
              </a:rPr>
              <a:t>Water, H</a:t>
            </a:r>
            <a:r>
              <a:rPr lang="en-US" baseline="-25000" dirty="0" smtClean="0">
                <a:solidFill>
                  <a:srgbClr val="FF0000"/>
                </a:solidFill>
              </a:rPr>
              <a:t>2</a:t>
            </a:r>
            <a:r>
              <a:rPr lang="en-US" dirty="0" smtClean="0">
                <a:solidFill>
                  <a:srgbClr val="FF0000"/>
                </a:solidFill>
              </a:rPr>
              <a:t>O:  	15.999 + (2 x 1.0079) = 18.015 g/</a:t>
            </a:r>
            <a:r>
              <a:rPr lang="en-US" dirty="0" err="1" smtClean="0">
                <a:solidFill>
                  <a:srgbClr val="FF0000"/>
                </a:solidFill>
              </a:rPr>
              <a:t>mol</a:t>
            </a:r>
            <a:endParaRPr lang="en-US" dirty="0" smtClean="0">
              <a:solidFill>
                <a:srgbClr val="FF0000"/>
              </a:solidFill>
            </a:endParaRPr>
          </a:p>
          <a:p>
            <a:endParaRPr lang="en-US" dirty="0" smtClean="0">
              <a:solidFill>
                <a:srgbClr val="FF0000"/>
              </a:solidFill>
            </a:endParaRPr>
          </a:p>
          <a:p>
            <a:r>
              <a:rPr lang="en-US" dirty="0" smtClean="0">
                <a:solidFill>
                  <a:srgbClr val="FF0000"/>
                </a:solidFill>
              </a:rPr>
              <a:t>Methane, CH</a:t>
            </a:r>
            <a:r>
              <a:rPr lang="en-US" baseline="-25000" dirty="0" smtClean="0">
                <a:solidFill>
                  <a:srgbClr val="FF0000"/>
                </a:solidFill>
              </a:rPr>
              <a:t>4</a:t>
            </a:r>
            <a:r>
              <a:rPr lang="en-US" dirty="0" smtClean="0">
                <a:solidFill>
                  <a:srgbClr val="FF0000"/>
                </a:solidFill>
              </a:rPr>
              <a:t>: 	12.011 + (4 x 1.0079) = 16.043 g/</a:t>
            </a:r>
            <a:r>
              <a:rPr lang="en-US" dirty="0" err="1" smtClean="0">
                <a:solidFill>
                  <a:srgbClr val="FF0000"/>
                </a:solidFill>
              </a:rPr>
              <a:t>mol</a:t>
            </a:r>
            <a:endParaRPr lang="en-US" dirty="0" smtClean="0">
              <a:solidFill>
                <a:srgbClr val="FF0000"/>
              </a:solidFill>
            </a:endParaRPr>
          </a:p>
          <a:p>
            <a:endParaRPr lang="en-US" dirty="0" smtClean="0">
              <a:solidFill>
                <a:srgbClr val="FF0000"/>
              </a:solidFill>
            </a:endParaRPr>
          </a:p>
          <a:p>
            <a:r>
              <a:rPr lang="en-US" dirty="0" smtClean="0">
                <a:solidFill>
                  <a:srgbClr val="FF0000"/>
                </a:solidFill>
              </a:rPr>
              <a:t>Salt, </a:t>
            </a:r>
            <a:r>
              <a:rPr lang="en-US" dirty="0" err="1" smtClean="0">
                <a:solidFill>
                  <a:srgbClr val="FF0000"/>
                </a:solidFill>
              </a:rPr>
              <a:t>NaCl</a:t>
            </a:r>
            <a:r>
              <a:rPr lang="en-US" dirty="0" smtClean="0">
                <a:solidFill>
                  <a:srgbClr val="FF0000"/>
                </a:solidFill>
              </a:rPr>
              <a:t>:		22.990 + 35.453 = 58.443 g/</a:t>
            </a:r>
            <a:r>
              <a:rPr lang="en-US" dirty="0" err="1" smtClean="0">
                <a:solidFill>
                  <a:srgbClr val="FF0000"/>
                </a:solidFill>
              </a:rPr>
              <a:t>mol</a:t>
            </a:r>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pPr marL="0" indent="0">
              <a:buNone/>
            </a:pPr>
            <a:endParaRPr lang="en-US" dirty="0" smtClean="0">
              <a:solidFill>
                <a:srgbClr val="FF0000"/>
              </a:solidFill>
            </a:endParaRPr>
          </a:p>
          <a:p>
            <a:pPr marL="0" indent="0">
              <a:buNone/>
            </a:pP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47534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Stoichiometry I</a:t>
            </a:r>
            <a:endParaRPr lang="en-US" dirty="0"/>
          </a:p>
        </p:txBody>
      </p:sp>
      <p:sp>
        <p:nvSpPr>
          <p:cNvPr id="3" name="Content Placeholder 2"/>
          <p:cNvSpPr>
            <a:spLocks noGrp="1"/>
          </p:cNvSpPr>
          <p:nvPr>
            <p:ph idx="1"/>
          </p:nvPr>
        </p:nvSpPr>
        <p:spPr/>
        <p:txBody>
          <a:bodyPr>
            <a:normAutofit lnSpcReduction="10000"/>
          </a:bodyPr>
          <a:lstStyle/>
          <a:p>
            <a:r>
              <a:rPr lang="en-US" dirty="0" smtClean="0"/>
              <a:t>Moles are useful because they allow us to relate things we can measure (like masses) to numbers of atoms and molecules</a:t>
            </a:r>
          </a:p>
          <a:p>
            <a:r>
              <a:rPr lang="en-US" dirty="0"/>
              <a:t>A</a:t>
            </a:r>
            <a:r>
              <a:rPr lang="en-US" dirty="0" smtClean="0"/>
              <a:t> balanced chemical reaction equation gives the number of atoms and molecules present as reactants and as products – this is called the stoichiometry of the reaction</a:t>
            </a:r>
          </a:p>
          <a:p>
            <a:r>
              <a:rPr lang="en-US" dirty="0" smtClean="0"/>
              <a:t>In the reaction pictured in the top right corner, the stoichiometry is			1 CH</a:t>
            </a:r>
            <a:r>
              <a:rPr lang="en-US" baseline="-25000" dirty="0" smtClean="0"/>
              <a:t>4</a:t>
            </a:r>
            <a:r>
              <a:rPr lang="en-US" dirty="0" smtClean="0"/>
              <a:t> + 2 O</a:t>
            </a:r>
            <a:r>
              <a:rPr lang="en-US" baseline="-25000" dirty="0" smtClean="0"/>
              <a:t>2</a:t>
            </a:r>
            <a:r>
              <a:rPr lang="en-US" dirty="0" smtClean="0"/>
              <a:t> </a:t>
            </a:r>
            <a:r>
              <a:rPr lang="en-US" dirty="0" smtClean="0">
                <a:sym typeface="Wingdings" panose="05000000000000000000" pitchFamily="2" charset="2"/>
              </a:rPr>
              <a:t> 1 CO</a:t>
            </a:r>
            <a:r>
              <a:rPr lang="en-US" baseline="-25000" dirty="0" smtClean="0"/>
              <a:t>2</a:t>
            </a:r>
            <a:r>
              <a:rPr lang="en-US" dirty="0" smtClean="0">
                <a:sym typeface="Wingdings" panose="05000000000000000000" pitchFamily="2" charset="2"/>
              </a:rPr>
              <a:t> + 2 </a:t>
            </a:r>
            <a:r>
              <a:rPr lang="en-US" dirty="0" smtClean="0"/>
              <a:t>H</a:t>
            </a:r>
            <a:r>
              <a:rPr lang="en-US" baseline="-25000" dirty="0" smtClean="0"/>
              <a:t>2</a:t>
            </a:r>
            <a:r>
              <a:rPr lang="en-US" dirty="0" smtClean="0"/>
              <a:t>O</a:t>
            </a:r>
          </a:p>
          <a:p>
            <a:endParaRPr lang="en-US" dirty="0" smtClean="0"/>
          </a:p>
          <a:p>
            <a:r>
              <a:rPr lang="en-US" dirty="0" smtClean="0"/>
              <a:t>In this reaction for every one mole of methane (CH</a:t>
            </a:r>
            <a:r>
              <a:rPr lang="en-US" baseline="-25000" dirty="0" smtClean="0"/>
              <a:t>4</a:t>
            </a:r>
            <a:r>
              <a:rPr lang="en-US" dirty="0" smtClean="0"/>
              <a:t>) that reacts, we need two moles of oxygen (</a:t>
            </a:r>
            <a:r>
              <a:rPr lang="en-US" dirty="0"/>
              <a:t>O</a:t>
            </a:r>
            <a:r>
              <a:rPr lang="en-US" baseline="-25000" dirty="0" smtClean="0"/>
              <a:t>2</a:t>
            </a:r>
            <a:r>
              <a:rPr lang="en-US" dirty="0" smtClean="0"/>
              <a:t>)</a:t>
            </a:r>
          </a:p>
          <a:p>
            <a:pPr marL="0" indent="0">
              <a:buNone/>
            </a:pPr>
            <a:endParaRPr lang="en-US" dirty="0" smtClean="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38977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Stoichiometry Problems</a:t>
            </a:r>
            <a:endParaRPr lang="en-US" dirty="0"/>
          </a:p>
        </p:txBody>
      </p:sp>
      <p:sp>
        <p:nvSpPr>
          <p:cNvPr id="3" name="Content Placeholder 2"/>
          <p:cNvSpPr>
            <a:spLocks noGrp="1"/>
          </p:cNvSpPr>
          <p:nvPr>
            <p:ph idx="1"/>
          </p:nvPr>
        </p:nvSpPr>
        <p:spPr/>
        <p:txBody>
          <a:bodyPr>
            <a:normAutofit/>
          </a:bodyPr>
          <a:lstStyle/>
          <a:p>
            <a:r>
              <a:rPr lang="en-US" dirty="0" smtClean="0"/>
              <a:t>In the reaction CH</a:t>
            </a:r>
            <a:r>
              <a:rPr lang="en-US" baseline="-25000" dirty="0" smtClean="0"/>
              <a:t>4</a:t>
            </a:r>
            <a:r>
              <a:rPr lang="en-US" dirty="0" smtClean="0"/>
              <a:t> + 2 O</a:t>
            </a:r>
            <a:r>
              <a:rPr lang="en-US" baseline="-25000" dirty="0" smtClean="0"/>
              <a:t>2</a:t>
            </a:r>
            <a:r>
              <a:rPr lang="en-US" dirty="0" smtClean="0"/>
              <a:t> </a:t>
            </a:r>
            <a:r>
              <a:rPr lang="en-US" dirty="0" smtClean="0">
                <a:sym typeface="Wingdings" panose="05000000000000000000" pitchFamily="2" charset="2"/>
              </a:rPr>
              <a:t> CO</a:t>
            </a:r>
            <a:r>
              <a:rPr lang="en-US" baseline="-25000" dirty="0" smtClean="0"/>
              <a:t>2</a:t>
            </a:r>
            <a:r>
              <a:rPr lang="en-US" dirty="0" smtClean="0">
                <a:sym typeface="Wingdings" panose="05000000000000000000" pitchFamily="2" charset="2"/>
              </a:rPr>
              <a:t> + 2 </a:t>
            </a:r>
            <a:r>
              <a:rPr lang="en-US" dirty="0" smtClean="0"/>
              <a:t>H</a:t>
            </a:r>
            <a:r>
              <a:rPr lang="en-US" baseline="-25000" dirty="0" smtClean="0"/>
              <a:t>2</a:t>
            </a:r>
            <a:r>
              <a:rPr lang="en-US" dirty="0" smtClean="0"/>
              <a:t>O, if we had 3.47 moles of methane, how many moles of oxygen would we need?</a:t>
            </a:r>
          </a:p>
          <a:p>
            <a:endParaRPr lang="en-US" dirty="0"/>
          </a:p>
          <a:p>
            <a:endParaRPr lang="en-US" dirty="0" smtClean="0"/>
          </a:p>
          <a:p>
            <a:r>
              <a:rPr lang="en-US" dirty="0" smtClean="0"/>
              <a:t>In the reaction CH</a:t>
            </a:r>
            <a:r>
              <a:rPr lang="en-US" baseline="-25000" dirty="0" smtClean="0"/>
              <a:t>4</a:t>
            </a:r>
            <a:r>
              <a:rPr lang="en-US" dirty="0" smtClean="0"/>
              <a:t> + 2 O</a:t>
            </a:r>
            <a:r>
              <a:rPr lang="en-US" baseline="-25000" dirty="0" smtClean="0"/>
              <a:t>2</a:t>
            </a:r>
            <a:r>
              <a:rPr lang="en-US" dirty="0" smtClean="0"/>
              <a:t> </a:t>
            </a:r>
            <a:r>
              <a:rPr lang="en-US" dirty="0" smtClean="0">
                <a:sym typeface="Wingdings" panose="05000000000000000000" pitchFamily="2" charset="2"/>
              </a:rPr>
              <a:t> CO</a:t>
            </a:r>
            <a:r>
              <a:rPr lang="en-US" baseline="-25000" dirty="0" smtClean="0"/>
              <a:t>2</a:t>
            </a:r>
            <a:r>
              <a:rPr lang="en-US" dirty="0" smtClean="0">
                <a:sym typeface="Wingdings" panose="05000000000000000000" pitchFamily="2" charset="2"/>
              </a:rPr>
              <a:t> + 2 </a:t>
            </a:r>
            <a:r>
              <a:rPr lang="en-US" dirty="0" smtClean="0"/>
              <a:t>H</a:t>
            </a:r>
            <a:r>
              <a:rPr lang="en-US" baseline="-25000" dirty="0" smtClean="0"/>
              <a:t>2</a:t>
            </a:r>
            <a:r>
              <a:rPr lang="en-US" dirty="0" smtClean="0"/>
              <a:t>O, if we had 2.57 g methane and enough oxygen, how many grams of water would be produced?</a:t>
            </a:r>
          </a:p>
          <a:p>
            <a:endParaRPr lang="en-US" dirty="0" smtClean="0"/>
          </a:p>
          <a:p>
            <a:pPr marL="0" indent="0">
              <a:buNone/>
            </a:pPr>
            <a:endParaRPr lang="en-US" dirty="0" smtClean="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4567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Stoichiometry </a:t>
            </a:r>
            <a:r>
              <a:rPr lang="en-US" dirty="0" smtClean="0">
                <a:solidFill>
                  <a:srgbClr val="FF0000"/>
                </a:solidFill>
              </a:rPr>
              <a:t>Answers</a:t>
            </a:r>
            <a:endParaRPr lang="en-US" dirty="0"/>
          </a:p>
        </p:txBody>
      </p:sp>
      <p:sp>
        <p:nvSpPr>
          <p:cNvPr id="3" name="Content Placeholder 2"/>
          <p:cNvSpPr>
            <a:spLocks noGrp="1"/>
          </p:cNvSpPr>
          <p:nvPr>
            <p:ph idx="1"/>
          </p:nvPr>
        </p:nvSpPr>
        <p:spPr/>
        <p:txBody>
          <a:bodyPr>
            <a:normAutofit/>
          </a:bodyPr>
          <a:lstStyle/>
          <a:p>
            <a:r>
              <a:rPr lang="en-US" dirty="0" smtClean="0"/>
              <a:t>In the reaction CH</a:t>
            </a:r>
            <a:r>
              <a:rPr lang="en-US" baseline="-25000" dirty="0" smtClean="0"/>
              <a:t>4</a:t>
            </a:r>
            <a:r>
              <a:rPr lang="en-US" dirty="0" smtClean="0"/>
              <a:t> + 2 O</a:t>
            </a:r>
            <a:r>
              <a:rPr lang="en-US" baseline="-25000" dirty="0" smtClean="0"/>
              <a:t>2</a:t>
            </a:r>
            <a:r>
              <a:rPr lang="en-US" dirty="0" smtClean="0"/>
              <a:t> </a:t>
            </a:r>
            <a:r>
              <a:rPr lang="en-US" dirty="0" smtClean="0">
                <a:sym typeface="Wingdings" panose="05000000000000000000" pitchFamily="2" charset="2"/>
              </a:rPr>
              <a:t> CO</a:t>
            </a:r>
            <a:r>
              <a:rPr lang="en-US" baseline="-25000" dirty="0" smtClean="0"/>
              <a:t>2</a:t>
            </a:r>
            <a:r>
              <a:rPr lang="en-US" dirty="0" smtClean="0">
                <a:sym typeface="Wingdings" panose="05000000000000000000" pitchFamily="2" charset="2"/>
              </a:rPr>
              <a:t> + 2 </a:t>
            </a:r>
            <a:r>
              <a:rPr lang="en-US" dirty="0" smtClean="0"/>
              <a:t>H</a:t>
            </a:r>
            <a:r>
              <a:rPr lang="en-US" baseline="-25000" dirty="0" smtClean="0"/>
              <a:t>2</a:t>
            </a:r>
            <a:r>
              <a:rPr lang="en-US" dirty="0" smtClean="0"/>
              <a:t>O, if we had 3.47 moles of methane, how many moles of oxygen would we need?</a:t>
            </a:r>
          </a:p>
          <a:p>
            <a:r>
              <a:rPr lang="en-US" dirty="0" smtClean="0">
                <a:solidFill>
                  <a:srgbClr val="FF0000"/>
                </a:solidFill>
              </a:rPr>
              <a:t>There are 2 moles of O</a:t>
            </a:r>
            <a:r>
              <a:rPr lang="en-US" baseline="-25000" dirty="0" smtClean="0">
                <a:solidFill>
                  <a:srgbClr val="FF0000"/>
                </a:solidFill>
              </a:rPr>
              <a:t>2</a:t>
            </a:r>
            <a:r>
              <a:rPr lang="en-US" dirty="0" smtClean="0">
                <a:solidFill>
                  <a:srgbClr val="FF0000"/>
                </a:solidFill>
              </a:rPr>
              <a:t> that react for ever mole of CH</a:t>
            </a:r>
            <a:r>
              <a:rPr lang="en-US" baseline="-25000" dirty="0" smtClean="0">
                <a:solidFill>
                  <a:srgbClr val="FF0000"/>
                </a:solidFill>
              </a:rPr>
              <a:t>4</a:t>
            </a:r>
            <a:r>
              <a:rPr lang="en-US" dirty="0" smtClean="0">
                <a:solidFill>
                  <a:srgbClr val="FF0000"/>
                </a:solidFill>
              </a:rPr>
              <a:t>, so </a:t>
            </a:r>
            <a:br>
              <a:rPr lang="en-US" dirty="0" smtClean="0">
                <a:solidFill>
                  <a:srgbClr val="FF0000"/>
                </a:solidFill>
              </a:rPr>
            </a:br>
            <a:r>
              <a:rPr lang="en-US" dirty="0" smtClean="0">
                <a:solidFill>
                  <a:srgbClr val="FF0000"/>
                </a:solidFill>
              </a:rPr>
              <a:t>(3.47 </a:t>
            </a:r>
            <a:r>
              <a:rPr lang="en-US" dirty="0" err="1" smtClean="0">
                <a:solidFill>
                  <a:srgbClr val="FF0000"/>
                </a:solidFill>
              </a:rPr>
              <a:t>mol</a:t>
            </a:r>
            <a:r>
              <a:rPr lang="en-US" dirty="0" smtClean="0">
                <a:solidFill>
                  <a:srgbClr val="FF0000"/>
                </a:solidFill>
              </a:rPr>
              <a:t> CH</a:t>
            </a:r>
            <a:r>
              <a:rPr lang="en-US" baseline="-25000" dirty="0" smtClean="0">
                <a:solidFill>
                  <a:srgbClr val="FF0000"/>
                </a:solidFill>
              </a:rPr>
              <a:t>4</a:t>
            </a:r>
            <a:r>
              <a:rPr lang="en-US" dirty="0" smtClean="0">
                <a:solidFill>
                  <a:srgbClr val="FF0000"/>
                </a:solidFill>
              </a:rPr>
              <a:t>)(2 </a:t>
            </a:r>
            <a:r>
              <a:rPr lang="en-US" dirty="0" err="1" smtClean="0">
                <a:solidFill>
                  <a:srgbClr val="FF0000"/>
                </a:solidFill>
              </a:rPr>
              <a:t>mol</a:t>
            </a:r>
            <a:r>
              <a:rPr lang="en-US" dirty="0" smtClean="0">
                <a:solidFill>
                  <a:srgbClr val="FF0000"/>
                </a:solidFill>
              </a:rPr>
              <a:t> O</a:t>
            </a:r>
            <a:r>
              <a:rPr lang="en-US" baseline="-25000" dirty="0" smtClean="0">
                <a:solidFill>
                  <a:srgbClr val="FF0000"/>
                </a:solidFill>
              </a:rPr>
              <a:t>2 </a:t>
            </a:r>
            <a:r>
              <a:rPr lang="en-US" dirty="0" smtClean="0">
                <a:solidFill>
                  <a:srgbClr val="FF0000"/>
                </a:solidFill>
              </a:rPr>
              <a:t>/ 1 </a:t>
            </a:r>
            <a:r>
              <a:rPr lang="en-US" dirty="0" err="1" smtClean="0">
                <a:solidFill>
                  <a:srgbClr val="FF0000"/>
                </a:solidFill>
              </a:rPr>
              <a:t>mol</a:t>
            </a:r>
            <a:r>
              <a:rPr lang="en-US" dirty="0" smtClean="0">
                <a:solidFill>
                  <a:srgbClr val="FF0000"/>
                </a:solidFill>
              </a:rPr>
              <a:t> CH</a:t>
            </a:r>
            <a:r>
              <a:rPr lang="en-US" baseline="-25000" dirty="0" smtClean="0">
                <a:solidFill>
                  <a:srgbClr val="FF0000"/>
                </a:solidFill>
              </a:rPr>
              <a:t>4</a:t>
            </a:r>
            <a:r>
              <a:rPr lang="en-US" dirty="0" smtClean="0">
                <a:solidFill>
                  <a:srgbClr val="FF0000"/>
                </a:solidFill>
              </a:rPr>
              <a:t>) = 6.94 </a:t>
            </a:r>
            <a:r>
              <a:rPr lang="en-US" dirty="0" err="1" smtClean="0">
                <a:solidFill>
                  <a:srgbClr val="FF0000"/>
                </a:solidFill>
              </a:rPr>
              <a:t>mol</a:t>
            </a:r>
            <a:r>
              <a:rPr lang="en-US" dirty="0" smtClean="0">
                <a:solidFill>
                  <a:srgbClr val="FF0000"/>
                </a:solidFill>
              </a:rPr>
              <a:t> O</a:t>
            </a:r>
            <a:r>
              <a:rPr lang="en-US" baseline="-25000" dirty="0" smtClean="0">
                <a:solidFill>
                  <a:srgbClr val="FF0000"/>
                </a:solidFill>
              </a:rPr>
              <a:t>2 </a:t>
            </a:r>
            <a:r>
              <a:rPr lang="en-US" dirty="0" smtClean="0">
                <a:solidFill>
                  <a:srgbClr val="FF0000"/>
                </a:solidFill>
              </a:rPr>
              <a:t>needed</a:t>
            </a:r>
          </a:p>
          <a:p>
            <a:r>
              <a:rPr lang="en-US" dirty="0" smtClean="0"/>
              <a:t>In the reaction CH</a:t>
            </a:r>
            <a:r>
              <a:rPr lang="en-US" baseline="-25000" dirty="0" smtClean="0"/>
              <a:t>4</a:t>
            </a:r>
            <a:r>
              <a:rPr lang="en-US" dirty="0" smtClean="0"/>
              <a:t> + 2 O</a:t>
            </a:r>
            <a:r>
              <a:rPr lang="en-US" baseline="-25000" dirty="0" smtClean="0"/>
              <a:t>2</a:t>
            </a:r>
            <a:r>
              <a:rPr lang="en-US" dirty="0" smtClean="0"/>
              <a:t> </a:t>
            </a:r>
            <a:r>
              <a:rPr lang="en-US" dirty="0" smtClean="0">
                <a:sym typeface="Wingdings" panose="05000000000000000000" pitchFamily="2" charset="2"/>
              </a:rPr>
              <a:t> CO</a:t>
            </a:r>
            <a:r>
              <a:rPr lang="en-US" baseline="-25000" dirty="0" smtClean="0"/>
              <a:t>2</a:t>
            </a:r>
            <a:r>
              <a:rPr lang="en-US" dirty="0" smtClean="0">
                <a:sym typeface="Wingdings" panose="05000000000000000000" pitchFamily="2" charset="2"/>
              </a:rPr>
              <a:t> + 2 </a:t>
            </a:r>
            <a:r>
              <a:rPr lang="en-US" dirty="0" smtClean="0"/>
              <a:t>H</a:t>
            </a:r>
            <a:r>
              <a:rPr lang="en-US" baseline="-25000" dirty="0" smtClean="0"/>
              <a:t>2</a:t>
            </a:r>
            <a:r>
              <a:rPr lang="en-US" dirty="0" smtClean="0"/>
              <a:t>O, if we had 25.7 g methane and enough oxygen, how many moles of water would be produced?</a:t>
            </a:r>
          </a:p>
          <a:p>
            <a:r>
              <a:rPr lang="en-US" dirty="0" smtClean="0">
                <a:solidFill>
                  <a:srgbClr val="FF0000"/>
                </a:solidFill>
              </a:rPr>
              <a:t>(25.7 g)(1 </a:t>
            </a:r>
            <a:r>
              <a:rPr lang="en-US" dirty="0" err="1" smtClean="0">
                <a:solidFill>
                  <a:srgbClr val="FF0000"/>
                </a:solidFill>
              </a:rPr>
              <a:t>mol</a:t>
            </a:r>
            <a:r>
              <a:rPr lang="en-US" dirty="0" smtClean="0">
                <a:solidFill>
                  <a:srgbClr val="FF0000"/>
                </a:solidFill>
              </a:rPr>
              <a:t> CH</a:t>
            </a:r>
            <a:r>
              <a:rPr lang="en-US" baseline="-25000" dirty="0" smtClean="0">
                <a:solidFill>
                  <a:srgbClr val="FF0000"/>
                </a:solidFill>
              </a:rPr>
              <a:t>4</a:t>
            </a:r>
            <a:r>
              <a:rPr lang="en-US" dirty="0" smtClean="0">
                <a:solidFill>
                  <a:srgbClr val="FF0000"/>
                </a:solidFill>
              </a:rPr>
              <a:t>/16.043 g)(2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O/1 </a:t>
            </a:r>
            <a:r>
              <a:rPr lang="en-US" dirty="0" err="1" smtClean="0">
                <a:solidFill>
                  <a:srgbClr val="FF0000"/>
                </a:solidFill>
              </a:rPr>
              <a:t>mol</a:t>
            </a:r>
            <a:r>
              <a:rPr lang="en-US" dirty="0" smtClean="0">
                <a:solidFill>
                  <a:srgbClr val="FF0000"/>
                </a:solidFill>
              </a:rPr>
              <a:t> CH</a:t>
            </a:r>
            <a:r>
              <a:rPr lang="en-US" baseline="-25000" dirty="0" smtClean="0">
                <a:solidFill>
                  <a:srgbClr val="FF0000"/>
                </a:solidFill>
              </a:rPr>
              <a:t>4</a:t>
            </a:r>
            <a:r>
              <a:rPr lang="en-US" dirty="0" smtClean="0">
                <a:solidFill>
                  <a:srgbClr val="FF0000"/>
                </a:solidFill>
              </a:rPr>
              <a:t>) =  3.20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O</a:t>
            </a:r>
          </a:p>
          <a:p>
            <a:endParaRPr lang="en-US" dirty="0" smtClean="0">
              <a:solidFill>
                <a:srgbClr val="FF0000"/>
              </a:solidFill>
            </a:endParaRPr>
          </a:p>
          <a:p>
            <a:r>
              <a:rPr lang="en-US" dirty="0" smtClean="0">
                <a:solidFill>
                  <a:srgbClr val="FF0000"/>
                </a:solidFill>
              </a:rPr>
              <a:t>Can also find (3.20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O)(18.015 g/</a:t>
            </a:r>
            <a:r>
              <a:rPr lang="en-US" dirty="0" err="1" smtClean="0">
                <a:solidFill>
                  <a:srgbClr val="FF0000"/>
                </a:solidFill>
              </a:rPr>
              <a:t>mol</a:t>
            </a:r>
            <a:r>
              <a:rPr lang="en-US" dirty="0" smtClean="0">
                <a:solidFill>
                  <a:srgbClr val="FF0000"/>
                </a:solidFill>
              </a:rPr>
              <a:t>) = 57.7 g H</a:t>
            </a:r>
            <a:r>
              <a:rPr lang="en-US" baseline="-25000" dirty="0" smtClean="0">
                <a:solidFill>
                  <a:srgbClr val="FF0000"/>
                </a:solidFill>
              </a:rPr>
              <a:t>2</a:t>
            </a:r>
            <a:r>
              <a:rPr lang="en-US" dirty="0" smtClean="0">
                <a:solidFill>
                  <a:srgbClr val="FF0000"/>
                </a:solidFill>
              </a:rPr>
              <a:t>O</a:t>
            </a:r>
          </a:p>
          <a:p>
            <a:pPr marL="0" indent="0">
              <a:buNone/>
            </a:pPr>
            <a:endParaRPr lang="en-US" dirty="0" smtClean="0">
              <a:solidFill>
                <a:srgbClr val="FF0000"/>
              </a:solidFill>
            </a:endParaRPr>
          </a:p>
          <a:p>
            <a:pPr marL="0" indent="0">
              <a:buNone/>
            </a:pPr>
            <a:endParaRPr lang="en-US" dirty="0" smtClean="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043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Predicting Chemical Properties from the Periodic Table</a:t>
            </a:r>
            <a:endParaRPr lang="en-US" dirty="0"/>
          </a:p>
        </p:txBody>
      </p:sp>
      <p:sp>
        <p:nvSpPr>
          <p:cNvPr id="3" name="Content Placeholder 2"/>
          <p:cNvSpPr>
            <a:spLocks noGrp="1"/>
          </p:cNvSpPr>
          <p:nvPr>
            <p:ph idx="1"/>
          </p:nvPr>
        </p:nvSpPr>
        <p:spPr>
          <a:xfrm>
            <a:off x="838200" y="1836016"/>
            <a:ext cx="10515600" cy="4351338"/>
          </a:xfrm>
        </p:spPr>
        <p:txBody>
          <a:bodyPr/>
          <a:lstStyle/>
          <a:p>
            <a:endParaRPr lang="en-US"/>
          </a:p>
        </p:txBody>
      </p:sp>
      <p:pic>
        <p:nvPicPr>
          <p:cNvPr id="1028" name="Picture 4" descr="https://upload.wikimedia.org/wikipedia/commons/thumb/9/98/Periodic_table_%28polyatomic%29.svg/1000px-Periodic_table_%28polyatomic%29.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0" y="1516135"/>
            <a:ext cx="9525000" cy="52197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6457890"/>
            <a:ext cx="2369127" cy="400110"/>
          </a:xfrm>
          <a:prstGeom prst="rect">
            <a:avLst/>
          </a:prstGeom>
          <a:noFill/>
        </p:spPr>
        <p:txBody>
          <a:bodyPr wrap="square" rtlCol="0">
            <a:spAutoFit/>
          </a:bodyPr>
          <a:lstStyle/>
          <a:p>
            <a:r>
              <a:rPr lang="en-US" sz="1000" dirty="0" smtClean="0"/>
              <a:t>https://commons.wikimedia.org/wiki/File:Periodic_table_%28polyatomic%29.svg</a:t>
            </a:r>
            <a:endParaRPr lang="en-US" sz="1000" dirty="0"/>
          </a:p>
        </p:txBody>
      </p:sp>
    </p:spTree>
    <p:extLst>
      <p:ext uri="{BB962C8B-B14F-4D97-AF65-F5344CB8AC3E}">
        <p14:creationId xmlns:p14="http://schemas.microsoft.com/office/powerpoint/2010/main" val="11025673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Stoichiometry and</a:t>
            </a:r>
            <a:br>
              <a:rPr lang="en-US" dirty="0" smtClean="0"/>
            </a:br>
            <a:r>
              <a:rPr lang="en-US" dirty="0" smtClean="0"/>
              <a:t>Limiting Reactant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the real world, amounts of </a:t>
            </a:r>
            <a:r>
              <a:rPr lang="en-US" dirty="0" err="1" smtClean="0"/>
              <a:t>rectants</a:t>
            </a:r>
            <a:r>
              <a:rPr lang="en-US" dirty="0" smtClean="0"/>
              <a:t> are often not exactly what is needed, and one reactant will run out first – we call this the “limiting reactant” (or “limiting reagent”), often abbreviated LR.</a:t>
            </a:r>
          </a:p>
          <a:p>
            <a:r>
              <a:rPr lang="en-US" dirty="0" smtClean="0"/>
              <a:t>LR because it limits / controls the amount of products made – once the LR is gone, the reaction stops and no more product is made.</a:t>
            </a:r>
          </a:p>
          <a:p>
            <a:r>
              <a:rPr lang="en-US" dirty="0" smtClean="0"/>
              <a:t>An everyday example – if you were making cheese sandwiches and had 3 cheese slices and 10 bread slices, the stoichiometry would be 1 cheese slice per 2 bread slices. You could make 3 sandwiches based on cheese, and 5 based on bread. Cheese is the LR, once it is gone (3 sandwiches), no more sandwiches can be made (4 bread left over).</a:t>
            </a:r>
          </a:p>
          <a:p>
            <a:r>
              <a:rPr lang="en-US" dirty="0" smtClean="0"/>
              <a:t>LR is always based on the smallest amount of product that can be made</a:t>
            </a:r>
          </a:p>
          <a:p>
            <a:pPr marL="0" indent="0">
              <a:buNone/>
            </a:pP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67317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the Limiting Reactant</a:t>
            </a:r>
            <a:endParaRPr lang="en-US" dirty="0"/>
          </a:p>
        </p:txBody>
      </p:sp>
      <p:sp>
        <p:nvSpPr>
          <p:cNvPr id="3" name="Content Placeholder 2"/>
          <p:cNvSpPr>
            <a:spLocks noGrp="1"/>
          </p:cNvSpPr>
          <p:nvPr>
            <p:ph idx="1"/>
          </p:nvPr>
        </p:nvSpPr>
        <p:spPr/>
        <p:txBody>
          <a:bodyPr>
            <a:normAutofit/>
          </a:bodyPr>
          <a:lstStyle/>
          <a:p>
            <a:r>
              <a:rPr lang="en-US" dirty="0" smtClean="0"/>
              <a:t>LR is always based on the smallest amount of product that can be made</a:t>
            </a:r>
            <a:endParaRPr lang="en-US" dirty="0"/>
          </a:p>
          <a:p>
            <a:r>
              <a:rPr lang="en-US" dirty="0" smtClean="0"/>
              <a:t>To find LR for a chemical reaction, you need a balanced equation</a:t>
            </a:r>
          </a:p>
          <a:p>
            <a:r>
              <a:rPr lang="en-US" dirty="0" smtClean="0"/>
              <a:t>First calculate moles of each reactant </a:t>
            </a:r>
          </a:p>
          <a:p>
            <a:r>
              <a:rPr lang="en-US" dirty="0" smtClean="0"/>
              <a:t>Use the stoichiometry to convert moles of each reactant to moles of one product</a:t>
            </a:r>
          </a:p>
          <a:p>
            <a:r>
              <a:rPr lang="en-US" dirty="0" smtClean="0"/>
              <a:t>The reactant that makes the smallest number of moles of product is the LR (limiting reactant)</a:t>
            </a:r>
          </a:p>
          <a:p>
            <a:r>
              <a:rPr lang="en-US" dirty="0" smtClean="0"/>
              <a:t>Can also calculate mass of a product for each, least mass is still LR</a:t>
            </a:r>
          </a:p>
          <a:p>
            <a:endParaRPr lang="en-US" dirty="0" smtClean="0"/>
          </a:p>
          <a:p>
            <a:pPr marL="0" indent="0">
              <a:buNone/>
            </a:pP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74098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Limiting Reactant </a:t>
            </a:r>
            <a:r>
              <a:rPr lang="en-US" dirty="0" err="1" smtClean="0"/>
              <a:t>Calc</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the reaction CH</a:t>
            </a:r>
            <a:r>
              <a:rPr lang="en-US" baseline="-25000" dirty="0" smtClean="0"/>
              <a:t>4</a:t>
            </a:r>
            <a:r>
              <a:rPr lang="en-US" dirty="0" smtClean="0"/>
              <a:t> + 2 O</a:t>
            </a:r>
            <a:r>
              <a:rPr lang="en-US" baseline="-25000" dirty="0" smtClean="0"/>
              <a:t>2</a:t>
            </a:r>
            <a:r>
              <a:rPr lang="en-US" dirty="0" smtClean="0"/>
              <a:t> </a:t>
            </a:r>
            <a:r>
              <a:rPr lang="en-US" dirty="0" smtClean="0">
                <a:sym typeface="Wingdings" panose="05000000000000000000" pitchFamily="2" charset="2"/>
              </a:rPr>
              <a:t> CO</a:t>
            </a:r>
            <a:r>
              <a:rPr lang="en-US" baseline="-25000" dirty="0" smtClean="0"/>
              <a:t>2</a:t>
            </a:r>
            <a:r>
              <a:rPr lang="en-US" dirty="0" smtClean="0">
                <a:sym typeface="Wingdings" panose="05000000000000000000" pitchFamily="2" charset="2"/>
              </a:rPr>
              <a:t> + 2 </a:t>
            </a:r>
            <a:r>
              <a:rPr lang="en-US" dirty="0" smtClean="0"/>
              <a:t>H</a:t>
            </a:r>
            <a:r>
              <a:rPr lang="en-US" baseline="-25000" dirty="0" smtClean="0"/>
              <a:t>2</a:t>
            </a:r>
            <a:r>
              <a:rPr lang="en-US" dirty="0" smtClean="0"/>
              <a:t>O, there are 20 g each of methane and oxygen, what is the limiting reagent? How much water is made?</a:t>
            </a:r>
          </a:p>
          <a:p>
            <a:endParaRPr lang="en-US" dirty="0" smtClean="0"/>
          </a:p>
          <a:p>
            <a:r>
              <a:rPr lang="en-US" dirty="0" smtClean="0"/>
              <a:t>(20 g)(1 </a:t>
            </a:r>
            <a:r>
              <a:rPr lang="en-US" dirty="0" err="1" smtClean="0"/>
              <a:t>mol</a:t>
            </a:r>
            <a:r>
              <a:rPr lang="en-US" dirty="0" smtClean="0"/>
              <a:t> CH</a:t>
            </a:r>
            <a:r>
              <a:rPr lang="en-US" baseline="-25000" dirty="0" smtClean="0"/>
              <a:t>4</a:t>
            </a:r>
            <a:r>
              <a:rPr lang="en-US" dirty="0" smtClean="0"/>
              <a:t>/16.043 g)(2 </a:t>
            </a:r>
            <a:r>
              <a:rPr lang="en-US" dirty="0" err="1" smtClean="0"/>
              <a:t>mol</a:t>
            </a:r>
            <a:r>
              <a:rPr lang="en-US" dirty="0" smtClean="0"/>
              <a:t> H</a:t>
            </a:r>
            <a:r>
              <a:rPr lang="en-US" baseline="-25000" dirty="0" smtClean="0"/>
              <a:t>2</a:t>
            </a:r>
            <a:r>
              <a:rPr lang="en-US" dirty="0" smtClean="0"/>
              <a:t>O/1 </a:t>
            </a:r>
            <a:r>
              <a:rPr lang="en-US" dirty="0" err="1" smtClean="0"/>
              <a:t>mol</a:t>
            </a:r>
            <a:r>
              <a:rPr lang="en-US" dirty="0" smtClean="0"/>
              <a:t> CH</a:t>
            </a:r>
            <a:r>
              <a:rPr lang="en-US" baseline="-25000" dirty="0" smtClean="0"/>
              <a:t>4</a:t>
            </a:r>
            <a:r>
              <a:rPr lang="en-US" dirty="0" smtClean="0"/>
              <a:t>) = 2.493 </a:t>
            </a:r>
            <a:r>
              <a:rPr lang="en-US" dirty="0" err="1" smtClean="0"/>
              <a:t>mol</a:t>
            </a:r>
            <a:r>
              <a:rPr lang="en-US" dirty="0" smtClean="0"/>
              <a:t> H</a:t>
            </a:r>
            <a:r>
              <a:rPr lang="en-US" baseline="-25000" dirty="0" smtClean="0"/>
              <a:t>2</a:t>
            </a:r>
            <a:r>
              <a:rPr lang="en-US" dirty="0" smtClean="0"/>
              <a:t>O</a:t>
            </a:r>
          </a:p>
          <a:p>
            <a:pPr marL="0" indent="0">
              <a:buNone/>
            </a:pPr>
            <a:r>
              <a:rPr lang="en-US" dirty="0"/>
              <a:t> </a:t>
            </a:r>
            <a:r>
              <a:rPr lang="en-US" dirty="0" smtClean="0"/>
              <a:t>                                                                                             (from CH</a:t>
            </a:r>
            <a:r>
              <a:rPr lang="en-US" baseline="-25000" dirty="0" smtClean="0"/>
              <a:t>4</a:t>
            </a:r>
            <a:r>
              <a:rPr lang="en-US" dirty="0" smtClean="0"/>
              <a:t>) </a:t>
            </a:r>
          </a:p>
          <a:p>
            <a:endParaRPr lang="en-US" dirty="0" smtClean="0"/>
          </a:p>
          <a:p>
            <a:r>
              <a:rPr lang="en-US" dirty="0" smtClean="0"/>
              <a:t>(20 g)(1 </a:t>
            </a:r>
            <a:r>
              <a:rPr lang="en-US" dirty="0" err="1" smtClean="0"/>
              <a:t>mol</a:t>
            </a:r>
            <a:r>
              <a:rPr lang="en-US" dirty="0" smtClean="0"/>
              <a:t> O</a:t>
            </a:r>
            <a:r>
              <a:rPr lang="en-US" baseline="-25000" dirty="0" smtClean="0"/>
              <a:t>2</a:t>
            </a:r>
            <a:r>
              <a:rPr lang="en-US" dirty="0" smtClean="0"/>
              <a:t>/31.998 g)(2 </a:t>
            </a:r>
            <a:r>
              <a:rPr lang="en-US" dirty="0" err="1" smtClean="0"/>
              <a:t>mol</a:t>
            </a:r>
            <a:r>
              <a:rPr lang="en-US" dirty="0" smtClean="0"/>
              <a:t> H</a:t>
            </a:r>
            <a:r>
              <a:rPr lang="en-US" baseline="-25000" dirty="0" smtClean="0"/>
              <a:t>2</a:t>
            </a:r>
            <a:r>
              <a:rPr lang="en-US" dirty="0" smtClean="0"/>
              <a:t>O/2 </a:t>
            </a:r>
            <a:r>
              <a:rPr lang="en-US" dirty="0" err="1" smtClean="0"/>
              <a:t>mol</a:t>
            </a:r>
            <a:r>
              <a:rPr lang="en-US" dirty="0" smtClean="0"/>
              <a:t> O</a:t>
            </a:r>
            <a:r>
              <a:rPr lang="en-US" baseline="-25000" dirty="0" smtClean="0"/>
              <a:t>2</a:t>
            </a:r>
            <a:r>
              <a:rPr lang="en-US" dirty="0" smtClean="0"/>
              <a:t>) = 0.625 </a:t>
            </a:r>
            <a:r>
              <a:rPr lang="en-US" dirty="0" err="1" smtClean="0"/>
              <a:t>mol</a:t>
            </a:r>
            <a:r>
              <a:rPr lang="en-US" dirty="0" smtClean="0"/>
              <a:t> H</a:t>
            </a:r>
            <a:r>
              <a:rPr lang="en-US" baseline="-25000" dirty="0" smtClean="0"/>
              <a:t>2</a:t>
            </a:r>
            <a:r>
              <a:rPr lang="en-US" dirty="0" smtClean="0"/>
              <a:t>O</a:t>
            </a:r>
          </a:p>
          <a:p>
            <a:pPr marL="0" indent="0">
              <a:buNone/>
            </a:pPr>
            <a:r>
              <a:rPr lang="en-US" dirty="0" smtClean="0"/>
              <a:t>                                                                                              (from O</a:t>
            </a:r>
            <a:r>
              <a:rPr lang="en-US" baseline="-25000" dirty="0" smtClean="0"/>
              <a:t>2</a:t>
            </a:r>
            <a:r>
              <a:rPr lang="en-US" dirty="0" smtClean="0"/>
              <a:t>, LR)</a:t>
            </a:r>
          </a:p>
          <a:p>
            <a:endParaRPr lang="en-US" dirty="0" smtClean="0"/>
          </a:p>
          <a:p>
            <a:r>
              <a:rPr lang="en-US" dirty="0" smtClean="0"/>
              <a:t>Oxygen yields less product (water), so it is the Limiting Reactant, and only 0.625 moles of water is made</a:t>
            </a: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54204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Limiting Reactant Problem</a:t>
            </a:r>
            <a:endParaRPr lang="en-US" dirty="0"/>
          </a:p>
        </p:txBody>
      </p:sp>
      <p:sp>
        <p:nvSpPr>
          <p:cNvPr id="3" name="Content Placeholder 2"/>
          <p:cNvSpPr>
            <a:spLocks noGrp="1"/>
          </p:cNvSpPr>
          <p:nvPr>
            <p:ph idx="1"/>
          </p:nvPr>
        </p:nvSpPr>
        <p:spPr/>
        <p:txBody>
          <a:bodyPr>
            <a:normAutofit/>
          </a:bodyPr>
          <a:lstStyle/>
          <a:p>
            <a:r>
              <a:rPr lang="en-US" dirty="0" smtClean="0"/>
              <a:t>In the reaction SO</a:t>
            </a:r>
            <a:r>
              <a:rPr lang="en-US" baseline="-25000" dirty="0" smtClean="0"/>
              <a:t>3</a:t>
            </a:r>
            <a:r>
              <a:rPr lang="en-US" dirty="0" smtClean="0"/>
              <a:t> + H</a:t>
            </a:r>
            <a:r>
              <a:rPr lang="en-US" baseline="-25000" dirty="0" smtClean="0"/>
              <a:t>2</a:t>
            </a:r>
            <a:r>
              <a:rPr lang="en-US" dirty="0" smtClean="0"/>
              <a:t>O </a:t>
            </a:r>
            <a:r>
              <a:rPr lang="en-US" dirty="0" smtClean="0">
                <a:sym typeface="Wingdings" panose="05000000000000000000" pitchFamily="2" charset="2"/>
              </a:rPr>
              <a:t> H</a:t>
            </a:r>
            <a:r>
              <a:rPr lang="en-US" baseline="-25000" dirty="0" smtClean="0"/>
              <a:t>2</a:t>
            </a:r>
            <a:r>
              <a:rPr lang="en-US" dirty="0" smtClean="0">
                <a:sym typeface="Wingdings" panose="05000000000000000000" pitchFamily="2" charset="2"/>
              </a:rPr>
              <a:t>SO</a:t>
            </a:r>
            <a:r>
              <a:rPr lang="en-US" baseline="-25000" dirty="0">
                <a:sym typeface="Wingdings" panose="05000000000000000000" pitchFamily="2" charset="2"/>
              </a:rPr>
              <a:t>4</a:t>
            </a:r>
            <a:r>
              <a:rPr lang="en-US" dirty="0" smtClean="0"/>
              <a:t>, there are 20.0 g SO</a:t>
            </a:r>
            <a:r>
              <a:rPr lang="en-US" baseline="-25000" dirty="0" smtClean="0"/>
              <a:t>3</a:t>
            </a:r>
            <a:r>
              <a:rPr lang="en-US" dirty="0" smtClean="0"/>
              <a:t> and 10.0 g H</a:t>
            </a:r>
            <a:r>
              <a:rPr lang="en-US" baseline="-25000" dirty="0" smtClean="0"/>
              <a:t>2</a:t>
            </a:r>
            <a:r>
              <a:rPr lang="en-US" dirty="0" smtClean="0"/>
              <a:t>O. What is the LR and how many grams of </a:t>
            </a:r>
            <a:r>
              <a:rPr lang="en-US" dirty="0" smtClean="0">
                <a:sym typeface="Wingdings" panose="05000000000000000000" pitchFamily="2" charset="2"/>
              </a:rPr>
              <a:t>H</a:t>
            </a:r>
            <a:r>
              <a:rPr lang="en-US" baseline="-25000" dirty="0" smtClean="0"/>
              <a:t>2</a:t>
            </a:r>
            <a:r>
              <a:rPr lang="en-US" dirty="0" smtClean="0">
                <a:sym typeface="Wingdings" panose="05000000000000000000" pitchFamily="2" charset="2"/>
              </a:rPr>
              <a:t>SO</a:t>
            </a:r>
            <a:r>
              <a:rPr lang="en-US" baseline="-25000" dirty="0" smtClean="0">
                <a:sym typeface="Wingdings" panose="05000000000000000000" pitchFamily="2" charset="2"/>
              </a:rPr>
              <a:t>4</a:t>
            </a:r>
            <a:r>
              <a:rPr lang="en-US" dirty="0">
                <a:sym typeface="Wingdings" panose="05000000000000000000" pitchFamily="2" charset="2"/>
              </a:rPr>
              <a:t> </a:t>
            </a:r>
            <a:r>
              <a:rPr lang="en-US" dirty="0" smtClean="0">
                <a:sym typeface="Wingdings" panose="05000000000000000000" pitchFamily="2" charset="2"/>
              </a:rPr>
              <a:t>a</a:t>
            </a:r>
            <a:r>
              <a:rPr lang="en-US" dirty="0" smtClean="0"/>
              <a:t>re produced?</a:t>
            </a:r>
          </a:p>
          <a:p>
            <a:endParaRPr lang="en-US" dirty="0" smtClean="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2159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Limiting Reactant </a:t>
            </a:r>
            <a:r>
              <a:rPr lang="en-US" dirty="0" smtClean="0">
                <a:solidFill>
                  <a:srgbClr val="FF0000"/>
                </a:solidFill>
              </a:rPr>
              <a:t>Solution</a:t>
            </a:r>
            <a:endParaRPr lang="en-US" dirty="0">
              <a:solidFill>
                <a:srgbClr val="FF0000"/>
              </a:solidFill>
            </a:endParaRPr>
          </a:p>
        </p:txBody>
      </p:sp>
      <p:sp>
        <p:nvSpPr>
          <p:cNvPr id="3" name="Content Placeholder 2"/>
          <p:cNvSpPr>
            <a:spLocks noGrp="1"/>
          </p:cNvSpPr>
          <p:nvPr>
            <p:ph idx="1"/>
          </p:nvPr>
        </p:nvSpPr>
        <p:spPr/>
        <p:txBody>
          <a:bodyPr>
            <a:normAutofit fontScale="92500"/>
          </a:bodyPr>
          <a:lstStyle/>
          <a:p>
            <a:r>
              <a:rPr lang="en-US" dirty="0" smtClean="0"/>
              <a:t>In the reaction SO</a:t>
            </a:r>
            <a:r>
              <a:rPr lang="en-US" baseline="-25000" dirty="0" smtClean="0"/>
              <a:t>3</a:t>
            </a:r>
            <a:r>
              <a:rPr lang="en-US" dirty="0" smtClean="0"/>
              <a:t> + H</a:t>
            </a:r>
            <a:r>
              <a:rPr lang="en-US" baseline="-25000" dirty="0" smtClean="0"/>
              <a:t>2</a:t>
            </a:r>
            <a:r>
              <a:rPr lang="en-US" dirty="0" smtClean="0"/>
              <a:t>O </a:t>
            </a:r>
            <a:r>
              <a:rPr lang="en-US" dirty="0" smtClean="0">
                <a:sym typeface="Wingdings" panose="05000000000000000000" pitchFamily="2" charset="2"/>
              </a:rPr>
              <a:t> H</a:t>
            </a:r>
            <a:r>
              <a:rPr lang="en-US" baseline="-25000" dirty="0" smtClean="0"/>
              <a:t>2</a:t>
            </a:r>
            <a:r>
              <a:rPr lang="en-US" dirty="0" smtClean="0">
                <a:sym typeface="Wingdings" panose="05000000000000000000" pitchFamily="2" charset="2"/>
              </a:rPr>
              <a:t>SO</a:t>
            </a:r>
            <a:r>
              <a:rPr lang="en-US" baseline="-25000" dirty="0">
                <a:sym typeface="Wingdings" panose="05000000000000000000" pitchFamily="2" charset="2"/>
              </a:rPr>
              <a:t>4</a:t>
            </a:r>
            <a:r>
              <a:rPr lang="en-US" dirty="0" smtClean="0"/>
              <a:t>, there are 20.0 g SO</a:t>
            </a:r>
            <a:r>
              <a:rPr lang="en-US" baseline="-25000" dirty="0" smtClean="0"/>
              <a:t>3</a:t>
            </a:r>
            <a:r>
              <a:rPr lang="en-US" dirty="0" smtClean="0"/>
              <a:t> and 10.0 g H</a:t>
            </a:r>
            <a:r>
              <a:rPr lang="en-US" baseline="-25000" dirty="0" smtClean="0"/>
              <a:t>2</a:t>
            </a:r>
            <a:r>
              <a:rPr lang="en-US" dirty="0" smtClean="0"/>
              <a:t>O. What is the LR and how many grams of </a:t>
            </a:r>
            <a:r>
              <a:rPr lang="en-US" dirty="0" smtClean="0">
                <a:sym typeface="Wingdings" panose="05000000000000000000" pitchFamily="2" charset="2"/>
              </a:rPr>
              <a:t>H</a:t>
            </a:r>
            <a:r>
              <a:rPr lang="en-US" baseline="-25000" dirty="0" smtClean="0"/>
              <a:t>2</a:t>
            </a:r>
            <a:r>
              <a:rPr lang="en-US" dirty="0" smtClean="0">
                <a:sym typeface="Wingdings" panose="05000000000000000000" pitchFamily="2" charset="2"/>
              </a:rPr>
              <a:t>SO</a:t>
            </a:r>
            <a:r>
              <a:rPr lang="en-US" baseline="-25000" dirty="0" smtClean="0">
                <a:sym typeface="Wingdings" panose="05000000000000000000" pitchFamily="2" charset="2"/>
              </a:rPr>
              <a:t>4</a:t>
            </a:r>
            <a:r>
              <a:rPr lang="en-US" dirty="0">
                <a:sym typeface="Wingdings" panose="05000000000000000000" pitchFamily="2" charset="2"/>
              </a:rPr>
              <a:t> </a:t>
            </a:r>
            <a:r>
              <a:rPr lang="en-US" dirty="0" smtClean="0">
                <a:sym typeface="Wingdings" panose="05000000000000000000" pitchFamily="2" charset="2"/>
              </a:rPr>
              <a:t>a</a:t>
            </a:r>
            <a:r>
              <a:rPr lang="en-US" dirty="0" smtClean="0"/>
              <a:t>re produced?</a:t>
            </a:r>
          </a:p>
          <a:p>
            <a:endParaRPr lang="en-US" dirty="0" smtClean="0"/>
          </a:p>
          <a:p>
            <a:r>
              <a:rPr lang="en-US" dirty="0" smtClean="0">
                <a:solidFill>
                  <a:srgbClr val="FF0000"/>
                </a:solidFill>
              </a:rPr>
              <a:t>(20.0 g)(1 </a:t>
            </a:r>
            <a:r>
              <a:rPr lang="en-US" dirty="0" err="1" smtClean="0">
                <a:solidFill>
                  <a:srgbClr val="FF0000"/>
                </a:solidFill>
              </a:rPr>
              <a:t>mol</a:t>
            </a:r>
            <a:r>
              <a:rPr lang="en-US" dirty="0" smtClean="0">
                <a:solidFill>
                  <a:srgbClr val="FF0000"/>
                </a:solidFill>
              </a:rPr>
              <a:t> SO</a:t>
            </a:r>
            <a:r>
              <a:rPr lang="en-US" baseline="-25000" dirty="0" smtClean="0">
                <a:solidFill>
                  <a:srgbClr val="FF0000"/>
                </a:solidFill>
              </a:rPr>
              <a:t>3</a:t>
            </a:r>
            <a:r>
              <a:rPr lang="en-US" dirty="0" smtClean="0">
                <a:solidFill>
                  <a:srgbClr val="FF0000"/>
                </a:solidFill>
              </a:rPr>
              <a:t>/80.06 g)(1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SO</a:t>
            </a:r>
            <a:r>
              <a:rPr lang="en-US" baseline="-25000" dirty="0" smtClean="0">
                <a:solidFill>
                  <a:srgbClr val="FF0000"/>
                </a:solidFill>
              </a:rPr>
              <a:t>4</a:t>
            </a:r>
            <a:r>
              <a:rPr lang="en-US" dirty="0" smtClean="0">
                <a:solidFill>
                  <a:srgbClr val="FF0000"/>
                </a:solidFill>
              </a:rPr>
              <a:t>/1 </a:t>
            </a:r>
            <a:r>
              <a:rPr lang="en-US" dirty="0" err="1" smtClean="0">
                <a:solidFill>
                  <a:srgbClr val="FF0000"/>
                </a:solidFill>
              </a:rPr>
              <a:t>mol</a:t>
            </a:r>
            <a:r>
              <a:rPr lang="en-US" dirty="0" smtClean="0">
                <a:solidFill>
                  <a:srgbClr val="FF0000"/>
                </a:solidFill>
              </a:rPr>
              <a:t> SO</a:t>
            </a:r>
            <a:r>
              <a:rPr lang="en-US" baseline="-25000" dirty="0" smtClean="0">
                <a:solidFill>
                  <a:srgbClr val="FF0000"/>
                </a:solidFill>
              </a:rPr>
              <a:t>3</a:t>
            </a:r>
            <a:r>
              <a:rPr lang="en-US" dirty="0" smtClean="0">
                <a:solidFill>
                  <a:srgbClr val="FF0000"/>
                </a:solidFill>
              </a:rPr>
              <a:t>) = 0.2498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SO</a:t>
            </a:r>
            <a:r>
              <a:rPr lang="en-US" baseline="-25000" dirty="0" smtClean="0">
                <a:solidFill>
                  <a:srgbClr val="FF0000"/>
                </a:solidFill>
              </a:rPr>
              <a:t>4</a:t>
            </a:r>
            <a:endParaRPr lang="en-US" dirty="0" smtClean="0">
              <a:solidFill>
                <a:srgbClr val="FF0000"/>
              </a:solidFill>
            </a:endParaRPr>
          </a:p>
          <a:p>
            <a:pPr marL="0" indent="0">
              <a:buNone/>
            </a:pPr>
            <a:r>
              <a:rPr lang="en-US" dirty="0">
                <a:solidFill>
                  <a:srgbClr val="FF0000"/>
                </a:solidFill>
              </a:rPr>
              <a:t> </a:t>
            </a:r>
            <a:r>
              <a:rPr lang="en-US" dirty="0" smtClean="0">
                <a:solidFill>
                  <a:srgbClr val="FF0000"/>
                </a:solidFill>
              </a:rPr>
              <a:t>                                                                                             (from SO</a:t>
            </a:r>
            <a:r>
              <a:rPr lang="en-US" baseline="-25000" dirty="0" smtClean="0">
                <a:solidFill>
                  <a:srgbClr val="FF0000"/>
                </a:solidFill>
              </a:rPr>
              <a:t>3</a:t>
            </a:r>
            <a:r>
              <a:rPr lang="en-US" dirty="0" smtClean="0">
                <a:solidFill>
                  <a:srgbClr val="FF0000"/>
                </a:solidFill>
              </a:rPr>
              <a:t>, LR) </a:t>
            </a:r>
          </a:p>
          <a:p>
            <a:endParaRPr lang="en-US" dirty="0" smtClean="0">
              <a:solidFill>
                <a:srgbClr val="FF0000"/>
              </a:solidFill>
            </a:endParaRPr>
          </a:p>
          <a:p>
            <a:r>
              <a:rPr lang="en-US" dirty="0" smtClean="0">
                <a:solidFill>
                  <a:srgbClr val="FF0000"/>
                </a:solidFill>
              </a:rPr>
              <a:t>(10.0 g)(1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O/18.02 g)(1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SO</a:t>
            </a:r>
            <a:r>
              <a:rPr lang="en-US" baseline="-25000" dirty="0" smtClean="0">
                <a:solidFill>
                  <a:srgbClr val="FF0000"/>
                </a:solidFill>
              </a:rPr>
              <a:t>4</a:t>
            </a:r>
            <a:r>
              <a:rPr lang="en-US" dirty="0" smtClean="0">
                <a:solidFill>
                  <a:srgbClr val="FF0000"/>
                </a:solidFill>
              </a:rPr>
              <a:t>/1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O) = 0.5549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SO</a:t>
            </a:r>
            <a:r>
              <a:rPr lang="en-US" baseline="-25000" dirty="0" smtClean="0">
                <a:solidFill>
                  <a:srgbClr val="FF0000"/>
                </a:solidFill>
              </a:rPr>
              <a:t>4</a:t>
            </a:r>
            <a:endParaRPr lang="en-US" dirty="0" smtClean="0">
              <a:solidFill>
                <a:srgbClr val="FF0000"/>
              </a:solidFill>
            </a:endParaRPr>
          </a:p>
          <a:p>
            <a:pPr marL="0" indent="0">
              <a:buNone/>
            </a:pPr>
            <a:r>
              <a:rPr lang="en-US" dirty="0" smtClean="0">
                <a:solidFill>
                  <a:srgbClr val="FF0000"/>
                </a:solidFill>
              </a:rPr>
              <a:t>                                                                                              (from H</a:t>
            </a:r>
            <a:r>
              <a:rPr lang="en-US" baseline="-25000" dirty="0" smtClean="0">
                <a:solidFill>
                  <a:srgbClr val="FF0000"/>
                </a:solidFill>
              </a:rPr>
              <a:t>2</a:t>
            </a:r>
            <a:r>
              <a:rPr lang="en-US" dirty="0" smtClean="0">
                <a:solidFill>
                  <a:srgbClr val="FF0000"/>
                </a:solidFill>
              </a:rPr>
              <a:t>O)</a:t>
            </a:r>
          </a:p>
          <a:p>
            <a:r>
              <a:rPr lang="en-US" dirty="0" smtClean="0">
                <a:solidFill>
                  <a:srgbClr val="FF0000"/>
                </a:solidFill>
              </a:rPr>
              <a:t>(0.2498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SO</a:t>
            </a:r>
            <a:r>
              <a:rPr lang="en-US" baseline="-25000" dirty="0" smtClean="0">
                <a:solidFill>
                  <a:srgbClr val="FF0000"/>
                </a:solidFill>
              </a:rPr>
              <a:t>4</a:t>
            </a:r>
            <a:r>
              <a:rPr lang="en-US" dirty="0" smtClean="0">
                <a:solidFill>
                  <a:srgbClr val="FF0000"/>
                </a:solidFill>
              </a:rPr>
              <a:t>)(98.08 g/</a:t>
            </a:r>
            <a:r>
              <a:rPr lang="en-US" dirty="0" err="1" smtClean="0">
                <a:solidFill>
                  <a:srgbClr val="FF0000"/>
                </a:solidFill>
              </a:rPr>
              <a:t>mol</a:t>
            </a:r>
            <a:r>
              <a:rPr lang="en-US" dirty="0" smtClean="0">
                <a:solidFill>
                  <a:srgbClr val="FF0000"/>
                </a:solidFill>
              </a:rPr>
              <a:t>) = 24.5 g H</a:t>
            </a:r>
            <a:r>
              <a:rPr lang="en-US" baseline="-25000" dirty="0" smtClean="0">
                <a:solidFill>
                  <a:srgbClr val="FF0000"/>
                </a:solidFill>
              </a:rPr>
              <a:t>2</a:t>
            </a:r>
            <a:r>
              <a:rPr lang="en-US" dirty="0" smtClean="0">
                <a:solidFill>
                  <a:srgbClr val="FF0000"/>
                </a:solidFill>
              </a:rPr>
              <a:t>SO</a:t>
            </a:r>
            <a:r>
              <a:rPr lang="en-US" baseline="-25000" dirty="0" smtClean="0">
                <a:solidFill>
                  <a:srgbClr val="FF0000"/>
                </a:solidFill>
              </a:rPr>
              <a:t>4</a:t>
            </a:r>
            <a:endParaRPr lang="en-US" dirty="0" smtClean="0">
              <a:solidFill>
                <a:srgbClr val="FF0000"/>
              </a:solidFill>
            </a:endParaRPr>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4232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Limiting Reactant and </a:t>
            </a:r>
            <a:br>
              <a:rPr lang="en-US" dirty="0" smtClean="0"/>
            </a:br>
            <a:r>
              <a:rPr lang="en-US" dirty="0" smtClean="0"/>
              <a:t>Percent Yield</a:t>
            </a:r>
            <a:endParaRPr lang="en-US" dirty="0"/>
          </a:p>
        </p:txBody>
      </p:sp>
      <p:sp>
        <p:nvSpPr>
          <p:cNvPr id="3" name="Content Placeholder 2"/>
          <p:cNvSpPr>
            <a:spLocks noGrp="1"/>
          </p:cNvSpPr>
          <p:nvPr>
            <p:ph idx="1"/>
          </p:nvPr>
        </p:nvSpPr>
        <p:spPr/>
        <p:txBody>
          <a:bodyPr>
            <a:normAutofit/>
          </a:bodyPr>
          <a:lstStyle/>
          <a:p>
            <a:r>
              <a:rPr lang="en-US" dirty="0" smtClean="0"/>
              <a:t>The amount of product made in a reaction based on the limiting reactant is called the theoretical yield</a:t>
            </a:r>
          </a:p>
          <a:p>
            <a:r>
              <a:rPr lang="en-US" dirty="0" smtClean="0"/>
              <a:t>Often the actual (experimental) yield in a chemical reaction is less than this</a:t>
            </a:r>
          </a:p>
          <a:p>
            <a:r>
              <a:rPr lang="en-US" dirty="0" smtClean="0"/>
              <a:t>Percent yield = (actual yield/theoretical yield) x 100%</a:t>
            </a:r>
          </a:p>
          <a:p>
            <a:pPr marL="0" indent="0">
              <a:buNone/>
            </a:pPr>
            <a:endParaRPr lang="en-US" dirty="0"/>
          </a:p>
          <a:p>
            <a:r>
              <a:rPr lang="en-US" dirty="0" smtClean="0"/>
              <a:t>So if a reaction was expected to produce 56.3 g of A, and actually only made 42.5 g of A, the percent yield in this case would be:</a:t>
            </a:r>
          </a:p>
          <a:p>
            <a:pPr marL="0" indent="0">
              <a:buNone/>
            </a:pPr>
            <a:r>
              <a:rPr lang="en-US" dirty="0" smtClean="0"/>
              <a:t>	Percent yield = (42.5 g/56.3 g) x 100% = 75.5%</a:t>
            </a: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7368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Percent Yield Problem</a:t>
            </a:r>
            <a:endParaRPr lang="en-US" dirty="0"/>
          </a:p>
        </p:txBody>
      </p:sp>
      <p:sp>
        <p:nvSpPr>
          <p:cNvPr id="3" name="Content Placeholder 2"/>
          <p:cNvSpPr>
            <a:spLocks noGrp="1"/>
          </p:cNvSpPr>
          <p:nvPr>
            <p:ph idx="1"/>
          </p:nvPr>
        </p:nvSpPr>
        <p:spPr/>
        <p:txBody>
          <a:bodyPr>
            <a:normAutofit/>
          </a:bodyPr>
          <a:lstStyle/>
          <a:p>
            <a:r>
              <a:rPr lang="en-US" dirty="0" smtClean="0"/>
              <a:t>In the reaction N</a:t>
            </a:r>
            <a:r>
              <a:rPr lang="en-US" baseline="-25000" dirty="0" smtClean="0"/>
              <a:t>2 </a:t>
            </a:r>
            <a:r>
              <a:rPr lang="en-US" dirty="0" smtClean="0"/>
              <a:t>+ 3 H</a:t>
            </a:r>
            <a:r>
              <a:rPr lang="en-US" baseline="-25000" dirty="0" smtClean="0"/>
              <a:t>2</a:t>
            </a:r>
            <a:r>
              <a:rPr lang="en-US" dirty="0" smtClean="0"/>
              <a:t> </a:t>
            </a:r>
            <a:r>
              <a:rPr lang="en-US" dirty="0" smtClean="0">
                <a:sym typeface="Wingdings" panose="05000000000000000000" pitchFamily="2" charset="2"/>
              </a:rPr>
              <a:t> 2 NH</a:t>
            </a:r>
            <a:r>
              <a:rPr lang="en-US" baseline="-25000" dirty="0" smtClean="0">
                <a:sym typeface="Wingdings" panose="05000000000000000000" pitchFamily="2" charset="2"/>
              </a:rPr>
              <a:t>3</a:t>
            </a:r>
            <a:r>
              <a:rPr lang="en-US" dirty="0" smtClean="0">
                <a:sym typeface="Wingdings" panose="05000000000000000000" pitchFamily="2" charset="2"/>
              </a:rPr>
              <a:t>, 18.20 kg NH</a:t>
            </a:r>
            <a:r>
              <a:rPr lang="en-US" baseline="-25000" dirty="0" smtClean="0">
                <a:sym typeface="Wingdings" panose="05000000000000000000" pitchFamily="2" charset="2"/>
              </a:rPr>
              <a:t>3 </a:t>
            </a:r>
            <a:r>
              <a:rPr lang="en-US" dirty="0" smtClean="0">
                <a:sym typeface="Wingdings" panose="05000000000000000000" pitchFamily="2" charset="2"/>
              </a:rPr>
              <a:t>is produced when 6.00 kg </a:t>
            </a:r>
            <a:r>
              <a:rPr lang="en-US" dirty="0">
                <a:sym typeface="Wingdings" panose="05000000000000000000" pitchFamily="2" charset="2"/>
              </a:rPr>
              <a:t>H</a:t>
            </a:r>
            <a:r>
              <a:rPr lang="en-US" baseline="-25000" dirty="0" smtClean="0"/>
              <a:t>2 </a:t>
            </a:r>
            <a:r>
              <a:rPr lang="en-US" dirty="0" smtClean="0"/>
              <a:t>and excess N</a:t>
            </a:r>
            <a:r>
              <a:rPr lang="en-US" baseline="-25000" dirty="0" smtClean="0"/>
              <a:t>2</a:t>
            </a:r>
            <a:r>
              <a:rPr lang="en-US" dirty="0" smtClean="0"/>
              <a:t> react. What is the reaction’s percent yield?</a:t>
            </a: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12857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Percent Yield Problem</a:t>
            </a:r>
            <a:endParaRPr lang="en-US" dirty="0"/>
          </a:p>
        </p:txBody>
      </p:sp>
      <p:sp>
        <p:nvSpPr>
          <p:cNvPr id="3" name="Content Placeholder 2"/>
          <p:cNvSpPr>
            <a:spLocks noGrp="1"/>
          </p:cNvSpPr>
          <p:nvPr>
            <p:ph idx="1"/>
          </p:nvPr>
        </p:nvSpPr>
        <p:spPr/>
        <p:txBody>
          <a:bodyPr>
            <a:normAutofit/>
          </a:bodyPr>
          <a:lstStyle/>
          <a:p>
            <a:r>
              <a:rPr lang="en-US" dirty="0" smtClean="0"/>
              <a:t>In the reaction N</a:t>
            </a:r>
            <a:r>
              <a:rPr lang="en-US" baseline="-25000" dirty="0" smtClean="0"/>
              <a:t>2 </a:t>
            </a:r>
            <a:r>
              <a:rPr lang="en-US" dirty="0" smtClean="0"/>
              <a:t>+ 3 H</a:t>
            </a:r>
            <a:r>
              <a:rPr lang="en-US" baseline="-25000" dirty="0" smtClean="0"/>
              <a:t>2</a:t>
            </a:r>
            <a:r>
              <a:rPr lang="en-US" dirty="0" smtClean="0"/>
              <a:t> </a:t>
            </a:r>
            <a:r>
              <a:rPr lang="en-US" dirty="0" smtClean="0">
                <a:sym typeface="Wingdings" panose="05000000000000000000" pitchFamily="2" charset="2"/>
              </a:rPr>
              <a:t> 2 NH</a:t>
            </a:r>
            <a:r>
              <a:rPr lang="en-US" baseline="-25000" dirty="0" smtClean="0">
                <a:sym typeface="Wingdings" panose="05000000000000000000" pitchFamily="2" charset="2"/>
              </a:rPr>
              <a:t>3</a:t>
            </a:r>
            <a:r>
              <a:rPr lang="en-US" dirty="0" smtClean="0">
                <a:sym typeface="Wingdings" panose="05000000000000000000" pitchFamily="2" charset="2"/>
              </a:rPr>
              <a:t>, 18.20 kg NH</a:t>
            </a:r>
            <a:r>
              <a:rPr lang="en-US" baseline="-25000" dirty="0" smtClean="0">
                <a:sym typeface="Wingdings" panose="05000000000000000000" pitchFamily="2" charset="2"/>
              </a:rPr>
              <a:t>3 </a:t>
            </a:r>
            <a:r>
              <a:rPr lang="en-US" dirty="0" smtClean="0">
                <a:sym typeface="Wingdings" panose="05000000000000000000" pitchFamily="2" charset="2"/>
              </a:rPr>
              <a:t>is produced when 6.00 kg </a:t>
            </a:r>
            <a:r>
              <a:rPr lang="en-US" dirty="0">
                <a:sym typeface="Wingdings" panose="05000000000000000000" pitchFamily="2" charset="2"/>
              </a:rPr>
              <a:t>H</a:t>
            </a:r>
            <a:r>
              <a:rPr lang="en-US" baseline="-25000" dirty="0" smtClean="0"/>
              <a:t>2 </a:t>
            </a:r>
            <a:r>
              <a:rPr lang="en-US" dirty="0" smtClean="0"/>
              <a:t>and excess N</a:t>
            </a:r>
            <a:r>
              <a:rPr lang="en-US" baseline="-25000" dirty="0" smtClean="0"/>
              <a:t>2</a:t>
            </a:r>
            <a:r>
              <a:rPr lang="en-US" dirty="0" smtClean="0"/>
              <a:t> react. What is the reaction’s percent yield?</a:t>
            </a:r>
          </a:p>
          <a:p>
            <a:endParaRPr lang="en-US" dirty="0" smtClean="0"/>
          </a:p>
          <a:p>
            <a:r>
              <a:rPr lang="en-US" dirty="0" smtClean="0">
                <a:solidFill>
                  <a:srgbClr val="FF0000"/>
                </a:solidFill>
              </a:rPr>
              <a:t>(6.00 kg H</a:t>
            </a:r>
            <a:r>
              <a:rPr lang="en-US" baseline="-25000" dirty="0" smtClean="0">
                <a:solidFill>
                  <a:srgbClr val="FF0000"/>
                </a:solidFill>
              </a:rPr>
              <a:t>2</a:t>
            </a:r>
            <a:r>
              <a:rPr lang="en-US" dirty="0" smtClean="0">
                <a:solidFill>
                  <a:srgbClr val="FF0000"/>
                </a:solidFill>
              </a:rPr>
              <a:t>)(1000 g/1 kg)(1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/2.016 g)(2 </a:t>
            </a:r>
            <a:r>
              <a:rPr lang="en-US" dirty="0" err="1" smtClean="0">
                <a:solidFill>
                  <a:srgbClr val="FF0000"/>
                </a:solidFill>
              </a:rPr>
              <a:t>mol</a:t>
            </a:r>
            <a:r>
              <a:rPr lang="en-US" dirty="0" smtClean="0">
                <a:solidFill>
                  <a:srgbClr val="FF0000"/>
                </a:solidFill>
              </a:rPr>
              <a:t> NH</a:t>
            </a:r>
            <a:r>
              <a:rPr lang="en-US" baseline="-25000" dirty="0" smtClean="0">
                <a:solidFill>
                  <a:srgbClr val="FF0000"/>
                </a:solidFill>
              </a:rPr>
              <a:t>3</a:t>
            </a:r>
            <a:r>
              <a:rPr lang="en-US" dirty="0" smtClean="0">
                <a:solidFill>
                  <a:srgbClr val="FF0000"/>
                </a:solidFill>
              </a:rPr>
              <a:t>/3 </a:t>
            </a:r>
            <a:r>
              <a:rPr lang="en-US" dirty="0" err="1" smtClean="0">
                <a:solidFill>
                  <a:srgbClr val="FF0000"/>
                </a:solidFill>
              </a:rPr>
              <a:t>mol</a:t>
            </a:r>
            <a:r>
              <a:rPr lang="en-US" dirty="0" smtClean="0">
                <a:solidFill>
                  <a:srgbClr val="FF0000"/>
                </a:solidFill>
              </a:rPr>
              <a:t> H</a:t>
            </a:r>
            <a:r>
              <a:rPr lang="en-US" baseline="-25000" dirty="0" smtClean="0">
                <a:solidFill>
                  <a:srgbClr val="FF0000"/>
                </a:solidFill>
              </a:rPr>
              <a:t>2</a:t>
            </a:r>
            <a:r>
              <a:rPr lang="en-US" dirty="0" smtClean="0">
                <a:solidFill>
                  <a:srgbClr val="FF0000"/>
                </a:solidFill>
              </a:rPr>
              <a:t>) = 1984 moles NH</a:t>
            </a:r>
            <a:r>
              <a:rPr lang="en-US" baseline="-25000" dirty="0" smtClean="0">
                <a:solidFill>
                  <a:srgbClr val="FF0000"/>
                </a:solidFill>
              </a:rPr>
              <a:t>3</a:t>
            </a:r>
          </a:p>
          <a:p>
            <a:endParaRPr lang="en-US" dirty="0" smtClean="0">
              <a:solidFill>
                <a:srgbClr val="FF0000"/>
              </a:solidFill>
            </a:endParaRPr>
          </a:p>
          <a:p>
            <a:r>
              <a:rPr lang="en-US" dirty="0" smtClean="0">
                <a:solidFill>
                  <a:srgbClr val="FF0000"/>
                </a:solidFill>
              </a:rPr>
              <a:t>(1984 </a:t>
            </a:r>
            <a:r>
              <a:rPr lang="en-US" dirty="0" err="1" smtClean="0">
                <a:solidFill>
                  <a:srgbClr val="FF0000"/>
                </a:solidFill>
              </a:rPr>
              <a:t>mol</a:t>
            </a:r>
            <a:r>
              <a:rPr lang="en-US" dirty="0" smtClean="0">
                <a:solidFill>
                  <a:srgbClr val="FF0000"/>
                </a:solidFill>
              </a:rPr>
              <a:t> NH</a:t>
            </a:r>
            <a:r>
              <a:rPr lang="en-US" baseline="-25000" dirty="0">
                <a:solidFill>
                  <a:srgbClr val="FF0000"/>
                </a:solidFill>
              </a:rPr>
              <a:t>3</a:t>
            </a:r>
            <a:r>
              <a:rPr lang="en-US" dirty="0" smtClean="0">
                <a:solidFill>
                  <a:srgbClr val="FF0000"/>
                </a:solidFill>
              </a:rPr>
              <a:t>)(17.03 g/</a:t>
            </a:r>
            <a:r>
              <a:rPr lang="en-US" dirty="0" err="1" smtClean="0">
                <a:solidFill>
                  <a:srgbClr val="FF0000"/>
                </a:solidFill>
              </a:rPr>
              <a:t>mol</a:t>
            </a:r>
            <a:r>
              <a:rPr lang="en-US" dirty="0" smtClean="0">
                <a:solidFill>
                  <a:srgbClr val="FF0000"/>
                </a:solidFill>
              </a:rPr>
              <a:t> NH</a:t>
            </a:r>
            <a:r>
              <a:rPr lang="en-US" baseline="-25000" dirty="0">
                <a:solidFill>
                  <a:srgbClr val="FF0000"/>
                </a:solidFill>
              </a:rPr>
              <a:t>3</a:t>
            </a:r>
            <a:r>
              <a:rPr lang="en-US" dirty="0" smtClean="0">
                <a:solidFill>
                  <a:srgbClr val="FF0000"/>
                </a:solidFill>
              </a:rPr>
              <a:t>)(1 kg/1000 g) = 33.79 kg NH</a:t>
            </a:r>
            <a:r>
              <a:rPr lang="en-US" baseline="-25000" dirty="0" smtClean="0">
                <a:solidFill>
                  <a:srgbClr val="FF0000"/>
                </a:solidFill>
              </a:rPr>
              <a:t>3</a:t>
            </a:r>
            <a:r>
              <a:rPr lang="en-US" dirty="0" smtClean="0">
                <a:solidFill>
                  <a:srgbClr val="FF0000"/>
                </a:solidFill>
              </a:rPr>
              <a:t> </a:t>
            </a:r>
            <a:r>
              <a:rPr lang="en-US" sz="2400" dirty="0" smtClean="0">
                <a:solidFill>
                  <a:srgbClr val="FF0000"/>
                </a:solidFill>
              </a:rPr>
              <a:t>(theory)</a:t>
            </a:r>
          </a:p>
          <a:p>
            <a:endParaRPr lang="en-US" dirty="0">
              <a:solidFill>
                <a:srgbClr val="FF0000"/>
              </a:solidFill>
            </a:endParaRPr>
          </a:p>
          <a:p>
            <a:r>
              <a:rPr lang="en-US" dirty="0" smtClean="0">
                <a:solidFill>
                  <a:srgbClr val="FF0000"/>
                </a:solidFill>
              </a:rPr>
              <a:t>Percent yield = (18.20 kg/33.79 kg) x 100% = 53.8% yield</a:t>
            </a:r>
            <a:endParaRPr lang="en-US" dirty="0">
              <a:solidFill>
                <a:srgbClr val="FF0000"/>
              </a:solidFill>
            </a:endParaRPr>
          </a:p>
          <a:p>
            <a:pPr marL="0" indent="0">
              <a:buNone/>
            </a:pPr>
            <a:endParaRPr lang="en-US" dirty="0"/>
          </a:p>
        </p:txBody>
      </p:sp>
      <p:pic>
        <p:nvPicPr>
          <p:cNvPr id="11266" name="Picture 2" descr="https://upload.wikimedia.org/wikipedia/commons/7/7c/Combustion_reaction_of_metha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75" y="251475"/>
            <a:ext cx="3370825" cy="1506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9275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Equilibrium and </a:t>
            </a:r>
            <a:br>
              <a:rPr lang="en-US" dirty="0" smtClean="0"/>
            </a:br>
            <a:r>
              <a:rPr lang="en-US" dirty="0" smtClean="0"/>
              <a:t>Le </a:t>
            </a:r>
            <a:r>
              <a:rPr lang="en-US" dirty="0" err="1" smtClean="0"/>
              <a:t>Chatelier’s</a:t>
            </a:r>
            <a:r>
              <a:rPr lang="en-US" dirty="0" smtClean="0"/>
              <a:t> Principle</a:t>
            </a:r>
            <a:endParaRPr lang="en-US" dirty="0"/>
          </a:p>
        </p:txBody>
      </p:sp>
      <p:sp>
        <p:nvSpPr>
          <p:cNvPr id="3" name="Content Placeholder 2"/>
          <p:cNvSpPr>
            <a:spLocks noGrp="1"/>
          </p:cNvSpPr>
          <p:nvPr>
            <p:ph idx="1"/>
          </p:nvPr>
        </p:nvSpPr>
        <p:spPr/>
        <p:txBody>
          <a:bodyPr/>
          <a:lstStyle/>
          <a:p>
            <a:r>
              <a:rPr lang="en-US" dirty="0" smtClean="0"/>
              <a:t>Chemical equilibrium is a dynamic process</a:t>
            </a:r>
          </a:p>
          <a:p>
            <a:r>
              <a:rPr lang="en-US" dirty="0" smtClean="0"/>
              <a:t>The forward and reverse reactions continue at equilibrium, but the concentrations do not change</a:t>
            </a:r>
          </a:p>
          <a:p>
            <a:r>
              <a:rPr lang="en-US" dirty="0" smtClean="0"/>
              <a:t>For a given reaction a </a:t>
            </a:r>
            <a:r>
              <a:rPr lang="en-US" dirty="0" err="1" smtClean="0"/>
              <a:t>A</a:t>
            </a:r>
            <a:r>
              <a:rPr lang="en-US" dirty="0" smtClean="0"/>
              <a:t> + b </a:t>
            </a:r>
            <a:r>
              <a:rPr lang="en-US" dirty="0" err="1" smtClean="0"/>
              <a:t>B</a:t>
            </a:r>
            <a:r>
              <a:rPr lang="en-US" dirty="0" smtClean="0"/>
              <a:t> </a:t>
            </a:r>
            <a:r>
              <a:rPr lang="en-US" dirty="0" smtClean="0">
                <a:sym typeface="Wingdings" panose="05000000000000000000" pitchFamily="2" charset="2"/>
              </a:rPr>
              <a:t> c </a:t>
            </a:r>
            <a:r>
              <a:rPr lang="en-US" dirty="0" err="1" smtClean="0">
                <a:sym typeface="Wingdings" panose="05000000000000000000" pitchFamily="2" charset="2"/>
              </a:rPr>
              <a:t>C</a:t>
            </a:r>
            <a:r>
              <a:rPr lang="en-US" dirty="0" smtClean="0">
                <a:sym typeface="Wingdings" panose="05000000000000000000" pitchFamily="2" charset="2"/>
              </a:rPr>
              <a:t>  + d </a:t>
            </a:r>
            <a:r>
              <a:rPr lang="en-US" dirty="0" err="1" smtClean="0">
                <a:sym typeface="Wingdings" panose="05000000000000000000" pitchFamily="2" charset="2"/>
              </a:rPr>
              <a:t>D</a:t>
            </a:r>
            <a:r>
              <a:rPr lang="en-US" dirty="0" smtClean="0">
                <a:sym typeface="Wingdings" panose="05000000000000000000" pitchFamily="2" charset="2"/>
              </a:rPr>
              <a:t>, the equilibrium constant is</a:t>
            </a:r>
          </a:p>
          <a:p>
            <a:r>
              <a:rPr lang="en-US" dirty="0" smtClean="0">
                <a:sym typeface="Wingdings" panose="05000000000000000000" pitchFamily="2" charset="2"/>
              </a:rPr>
              <a:t>K = 	</a:t>
            </a:r>
            <a:r>
              <a:rPr lang="en-US" u="sng" dirty="0" smtClean="0">
                <a:sym typeface="Wingdings" panose="05000000000000000000" pitchFamily="2" charset="2"/>
              </a:rPr>
              <a:t>[C]</a:t>
            </a:r>
            <a:r>
              <a:rPr lang="en-US" u="sng" baseline="30000" dirty="0" smtClean="0">
                <a:sym typeface="Wingdings" panose="05000000000000000000" pitchFamily="2" charset="2"/>
              </a:rPr>
              <a:t>c</a:t>
            </a:r>
            <a:r>
              <a:rPr lang="en-US" u="sng" dirty="0" smtClean="0">
                <a:sym typeface="Wingdings" panose="05000000000000000000" pitchFamily="2" charset="2"/>
              </a:rPr>
              <a:t>[D]</a:t>
            </a:r>
            <a:r>
              <a:rPr lang="en-US" u="sng" baseline="30000" dirty="0" smtClean="0">
                <a:sym typeface="Wingdings" panose="05000000000000000000" pitchFamily="2" charset="2"/>
              </a:rPr>
              <a:t>d</a:t>
            </a:r>
            <a:r>
              <a:rPr lang="en-US" dirty="0" smtClean="0">
                <a:sym typeface="Wingdings" panose="05000000000000000000" pitchFamily="2" charset="2"/>
              </a:rPr>
              <a:t/>
            </a:r>
            <a:br>
              <a:rPr lang="en-US" dirty="0" smtClean="0">
                <a:sym typeface="Wingdings" panose="05000000000000000000" pitchFamily="2" charset="2"/>
              </a:rPr>
            </a:br>
            <a:r>
              <a:rPr lang="en-US" dirty="0" smtClean="0">
                <a:sym typeface="Wingdings" panose="05000000000000000000" pitchFamily="2" charset="2"/>
              </a:rPr>
              <a:t> 	[A]</a:t>
            </a:r>
            <a:r>
              <a:rPr lang="en-US" baseline="30000" dirty="0" smtClean="0">
                <a:sym typeface="Wingdings" panose="05000000000000000000" pitchFamily="2" charset="2"/>
              </a:rPr>
              <a:t>a</a:t>
            </a:r>
            <a:r>
              <a:rPr lang="en-US" dirty="0" smtClean="0">
                <a:sym typeface="Wingdings" panose="05000000000000000000" pitchFamily="2" charset="2"/>
              </a:rPr>
              <a:t>[B]</a:t>
            </a:r>
            <a:r>
              <a:rPr lang="en-US" baseline="30000" dirty="0" smtClean="0">
                <a:sym typeface="Wingdings" panose="05000000000000000000" pitchFamily="2" charset="2"/>
              </a:rPr>
              <a:t>b</a:t>
            </a:r>
          </a:p>
          <a:p>
            <a:r>
              <a:rPr lang="en-US" dirty="0" smtClean="0"/>
              <a:t>The reaction quotient Q is calculated the same way, but does not have to be at equilibrium (so K is a special case of Q, where the system is at equilibrium)</a:t>
            </a:r>
            <a:endParaRPr lang="en-US" dirty="0"/>
          </a:p>
        </p:txBody>
      </p:sp>
      <p:pic>
        <p:nvPicPr>
          <p:cNvPr id="4" name="Picture 3"/>
          <p:cNvPicPr>
            <a:picLocks noChangeAspect="1"/>
          </p:cNvPicPr>
          <p:nvPr/>
        </p:nvPicPr>
        <p:blipFill>
          <a:blip r:embed="rId2"/>
          <a:stretch>
            <a:fillRect/>
          </a:stretch>
        </p:blipFill>
        <p:spPr>
          <a:xfrm>
            <a:off x="6570232" y="365125"/>
            <a:ext cx="5013467" cy="1214293"/>
          </a:xfrm>
          <a:prstGeom prst="rect">
            <a:avLst/>
          </a:prstGeom>
        </p:spPr>
      </p:pic>
    </p:spTree>
    <p:extLst>
      <p:ext uri="{BB962C8B-B14F-4D97-AF65-F5344CB8AC3E}">
        <p14:creationId xmlns:p14="http://schemas.microsoft.com/office/powerpoint/2010/main" val="25857911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 </a:t>
            </a:r>
            <a:r>
              <a:rPr lang="en-US" dirty="0" err="1" smtClean="0"/>
              <a:t>Chatelier’s</a:t>
            </a:r>
            <a:r>
              <a:rPr lang="en-US" dirty="0" smtClean="0"/>
              <a:t> Principle</a:t>
            </a:r>
            <a:endParaRPr lang="en-US" dirty="0"/>
          </a:p>
        </p:txBody>
      </p:sp>
      <p:sp>
        <p:nvSpPr>
          <p:cNvPr id="3" name="Content Placeholder 2"/>
          <p:cNvSpPr>
            <a:spLocks noGrp="1"/>
          </p:cNvSpPr>
          <p:nvPr>
            <p:ph idx="1"/>
          </p:nvPr>
        </p:nvSpPr>
        <p:spPr>
          <a:xfrm>
            <a:off x="838200" y="2012661"/>
            <a:ext cx="10515600" cy="4351338"/>
          </a:xfrm>
        </p:spPr>
        <p:txBody>
          <a:bodyPr>
            <a:normAutofit lnSpcReduction="10000"/>
          </a:bodyPr>
          <a:lstStyle/>
          <a:p>
            <a:r>
              <a:rPr lang="en-US" dirty="0" smtClean="0"/>
              <a:t>Le </a:t>
            </a:r>
            <a:r>
              <a:rPr lang="en-US" dirty="0" err="1" smtClean="0"/>
              <a:t>Chatelier’s</a:t>
            </a:r>
            <a:r>
              <a:rPr lang="en-US" dirty="0" smtClean="0"/>
              <a:t> principle applies to systems at equilibrium which are disturbed in some way. If a system at equilibrium is disturbed by a change (or stress), the system will respond so as to minimize the change and return to equilibrium</a:t>
            </a:r>
          </a:p>
          <a:p>
            <a:r>
              <a:rPr lang="en-US" dirty="0" smtClean="0"/>
              <a:t>Silly example – most sitcoms have a well established plot scenario (like equilibrium, i.e. Niles secretly loves Daphne on </a:t>
            </a:r>
            <a:r>
              <a:rPr lang="en-US" i="1" dirty="0" smtClean="0"/>
              <a:t>Frasier</a:t>
            </a:r>
            <a:r>
              <a:rPr lang="en-US" dirty="0" smtClean="0"/>
              <a:t>), the plot usually involves some threat to the equilibrium (Niles says he adores Daphne when they dance in Season 3), but the status quo is quickly restored (Daphne thinks Niles is just putting on an act for the crowd at the dance, and he is too shy to tell her the truth). </a:t>
            </a:r>
          </a:p>
          <a:p>
            <a:r>
              <a:rPr lang="en-US" dirty="0" smtClean="0"/>
              <a:t>P.S. They did not get together for good until Season 8!</a:t>
            </a:r>
            <a:endParaRPr lang="en-US" dirty="0"/>
          </a:p>
        </p:txBody>
      </p:sp>
      <p:pic>
        <p:nvPicPr>
          <p:cNvPr id="4" name="Picture 3"/>
          <p:cNvPicPr>
            <a:picLocks noChangeAspect="1"/>
          </p:cNvPicPr>
          <p:nvPr/>
        </p:nvPicPr>
        <p:blipFill>
          <a:blip r:embed="rId2"/>
          <a:stretch>
            <a:fillRect/>
          </a:stretch>
        </p:blipFill>
        <p:spPr>
          <a:xfrm>
            <a:off x="6570232" y="365125"/>
            <a:ext cx="5013467" cy="1214293"/>
          </a:xfrm>
          <a:prstGeom prst="rect">
            <a:avLst/>
          </a:prstGeom>
        </p:spPr>
      </p:pic>
    </p:spTree>
    <p:extLst>
      <p:ext uri="{BB962C8B-B14F-4D97-AF65-F5344CB8AC3E}">
        <p14:creationId xmlns:p14="http://schemas.microsoft.com/office/powerpoint/2010/main" val="2005671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Ionic Bonding</a:t>
            </a:r>
            <a:endParaRPr lang="en-US" dirty="0"/>
          </a:p>
        </p:txBody>
      </p:sp>
      <p:sp>
        <p:nvSpPr>
          <p:cNvPr id="3" name="Content Placeholder 2"/>
          <p:cNvSpPr>
            <a:spLocks noGrp="1"/>
          </p:cNvSpPr>
          <p:nvPr>
            <p:ph idx="1"/>
          </p:nvPr>
        </p:nvSpPr>
        <p:spPr/>
        <p:txBody>
          <a:bodyPr/>
          <a:lstStyle/>
          <a:p>
            <a:r>
              <a:rPr lang="en-US" dirty="0" smtClean="0"/>
              <a:t>Ionic bonding involves positive </a:t>
            </a:r>
            <a:r>
              <a:rPr lang="en-US" dirty="0" err="1" smtClean="0"/>
              <a:t>cations</a:t>
            </a:r>
            <a:r>
              <a:rPr lang="en-US" dirty="0" smtClean="0"/>
              <a:t> </a:t>
            </a:r>
            <a:br>
              <a:rPr lang="en-US" dirty="0" smtClean="0"/>
            </a:br>
            <a:r>
              <a:rPr lang="en-US" dirty="0" smtClean="0"/>
              <a:t>(that have lost electrons) and negative </a:t>
            </a:r>
            <a:br>
              <a:rPr lang="en-US" dirty="0" smtClean="0"/>
            </a:br>
            <a:r>
              <a:rPr lang="en-US" dirty="0" smtClean="0"/>
              <a:t>anions (that have gained electrons)</a:t>
            </a:r>
          </a:p>
          <a:p>
            <a:r>
              <a:rPr lang="en-US" dirty="0" smtClean="0"/>
              <a:t>Usually this involves a compound formed by a metal (on the left side of the periodic table, red, orange, grey, pink, and purple) and a non-metal (on the right side of the periodic table, gold, green, and yellow)</a:t>
            </a:r>
          </a:p>
          <a:p>
            <a:r>
              <a:rPr lang="en-US" dirty="0" smtClean="0"/>
              <a:t>Examples: sodium bromide (</a:t>
            </a:r>
            <a:r>
              <a:rPr lang="en-US" dirty="0" err="1" smtClean="0"/>
              <a:t>NaBr</a:t>
            </a:r>
            <a:r>
              <a:rPr lang="en-US" dirty="0" smtClean="0"/>
              <a:t>) has positive Na +1 </a:t>
            </a:r>
            <a:r>
              <a:rPr lang="en-US" dirty="0" err="1" smtClean="0"/>
              <a:t>cations</a:t>
            </a:r>
            <a:r>
              <a:rPr lang="en-US" dirty="0" smtClean="0"/>
              <a:t> and negative Br -1 anions; zinc sulfide (</a:t>
            </a:r>
            <a:r>
              <a:rPr lang="en-US" dirty="0" err="1" smtClean="0"/>
              <a:t>ZnS</a:t>
            </a:r>
            <a:r>
              <a:rPr lang="en-US" dirty="0" smtClean="0"/>
              <a:t>) with Zn +2 and S -2; and aluminum chloride (AlCl</a:t>
            </a:r>
            <a:r>
              <a:rPr lang="en-US" baseline="-25000" dirty="0" smtClean="0"/>
              <a:t>3</a:t>
            </a:r>
            <a:r>
              <a:rPr lang="en-US" dirty="0" smtClean="0"/>
              <a:t>) with Al +3 and three Cl -1.</a:t>
            </a:r>
          </a:p>
          <a:p>
            <a:r>
              <a:rPr lang="en-US" dirty="0" smtClean="0"/>
              <a:t>Convention is to list the positive </a:t>
            </a:r>
            <a:r>
              <a:rPr lang="en-US" dirty="0" err="1" smtClean="0"/>
              <a:t>cation</a:t>
            </a:r>
            <a:r>
              <a:rPr lang="en-US" dirty="0" smtClean="0"/>
              <a:t> first, then the negative anion</a:t>
            </a:r>
            <a:endParaRPr lang="en-US" dirty="0"/>
          </a:p>
        </p:txBody>
      </p:sp>
      <p:pic>
        <p:nvPicPr>
          <p:cNvPr id="4" name="Picture 4" descr="https://upload.wikimedia.org/wikipedia/commons/thumb/9/98/Periodic_table_%28polyatomic%29.svg/1000px-Periodic_table_%28polyatomic%29.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6319" y="638206"/>
            <a:ext cx="3841173" cy="210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10667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 </a:t>
            </a:r>
            <a:r>
              <a:rPr lang="en-US" dirty="0" err="1" smtClean="0"/>
              <a:t>Chatelier’s</a:t>
            </a:r>
            <a:r>
              <a:rPr lang="en-US" dirty="0" smtClean="0"/>
              <a:t> Principle</a:t>
            </a:r>
            <a:endParaRPr lang="en-US" dirty="0"/>
          </a:p>
        </p:txBody>
      </p:sp>
      <p:sp>
        <p:nvSpPr>
          <p:cNvPr id="3" name="Content Placeholder 2"/>
          <p:cNvSpPr>
            <a:spLocks noGrp="1"/>
          </p:cNvSpPr>
          <p:nvPr>
            <p:ph idx="1"/>
          </p:nvPr>
        </p:nvSpPr>
        <p:spPr/>
        <p:txBody>
          <a:bodyPr>
            <a:normAutofit/>
          </a:bodyPr>
          <a:lstStyle/>
          <a:p>
            <a:r>
              <a:rPr lang="en-US" dirty="0" smtClean="0"/>
              <a:t>Le </a:t>
            </a:r>
            <a:r>
              <a:rPr lang="en-US" dirty="0" err="1" smtClean="0"/>
              <a:t>Chatelier’s</a:t>
            </a:r>
            <a:r>
              <a:rPr lang="en-US" dirty="0" smtClean="0"/>
              <a:t> principle examples involving amounts of reagents</a:t>
            </a:r>
          </a:p>
          <a:p>
            <a:r>
              <a:rPr lang="en-US" dirty="0" smtClean="0"/>
              <a:t>If reactant is added, the system responds by making more products (it shifts to the right)</a:t>
            </a:r>
          </a:p>
          <a:p>
            <a:r>
              <a:rPr lang="en-US" dirty="0" smtClean="0"/>
              <a:t>If product is added, the system responds by making more reactants (it shifts to the left)</a:t>
            </a:r>
          </a:p>
          <a:p>
            <a:r>
              <a:rPr lang="en-US" dirty="0" smtClean="0"/>
              <a:t>If reactant is removed, the system responds by making more reactants (it shifts to the left)</a:t>
            </a:r>
          </a:p>
          <a:p>
            <a:r>
              <a:rPr lang="en-US" dirty="0" smtClean="0"/>
              <a:t>If product is removed, the system responds by making more products (it shifts to the right)</a:t>
            </a:r>
          </a:p>
          <a:p>
            <a:endParaRPr lang="en-US" dirty="0" smtClean="0"/>
          </a:p>
          <a:p>
            <a:endParaRPr lang="en-US" dirty="0"/>
          </a:p>
        </p:txBody>
      </p:sp>
      <p:pic>
        <p:nvPicPr>
          <p:cNvPr id="4" name="Picture 3"/>
          <p:cNvPicPr>
            <a:picLocks noChangeAspect="1"/>
          </p:cNvPicPr>
          <p:nvPr/>
        </p:nvPicPr>
        <p:blipFill>
          <a:blip r:embed="rId2"/>
          <a:stretch>
            <a:fillRect/>
          </a:stretch>
        </p:blipFill>
        <p:spPr>
          <a:xfrm>
            <a:off x="6570232" y="365125"/>
            <a:ext cx="5013467" cy="1214293"/>
          </a:xfrm>
          <a:prstGeom prst="rect">
            <a:avLst/>
          </a:prstGeom>
        </p:spPr>
      </p:pic>
    </p:spTree>
    <p:extLst>
      <p:ext uri="{BB962C8B-B14F-4D97-AF65-F5344CB8AC3E}">
        <p14:creationId xmlns:p14="http://schemas.microsoft.com/office/powerpoint/2010/main" val="24708133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 </a:t>
            </a:r>
            <a:r>
              <a:rPr lang="en-US" dirty="0" err="1" smtClean="0"/>
              <a:t>Chatelier’s</a:t>
            </a:r>
            <a:r>
              <a:rPr lang="en-US" dirty="0" smtClean="0"/>
              <a:t> Principle</a:t>
            </a:r>
            <a:endParaRPr lang="en-US" dirty="0"/>
          </a:p>
        </p:txBody>
      </p:sp>
      <p:sp>
        <p:nvSpPr>
          <p:cNvPr id="3" name="Content Placeholder 2"/>
          <p:cNvSpPr>
            <a:spLocks noGrp="1"/>
          </p:cNvSpPr>
          <p:nvPr>
            <p:ph idx="1"/>
          </p:nvPr>
        </p:nvSpPr>
        <p:spPr>
          <a:xfrm>
            <a:off x="838200" y="2012661"/>
            <a:ext cx="10515600" cy="4351338"/>
          </a:xfrm>
        </p:spPr>
        <p:txBody>
          <a:bodyPr>
            <a:normAutofit/>
          </a:bodyPr>
          <a:lstStyle/>
          <a:p>
            <a:r>
              <a:rPr lang="en-US" dirty="0" smtClean="0"/>
              <a:t>Ways to think about Le </a:t>
            </a:r>
            <a:r>
              <a:rPr lang="en-US" dirty="0" err="1" smtClean="0"/>
              <a:t>Chatelier’s</a:t>
            </a:r>
            <a:r>
              <a:rPr lang="en-US" dirty="0" smtClean="0"/>
              <a:t> principle</a:t>
            </a:r>
          </a:p>
          <a:p>
            <a:r>
              <a:rPr lang="en-US" dirty="0" smtClean="0"/>
              <a:t>In terms of the examples given on the previous slide (adding shifts to the opposite side, removing material shifts back to the same side)</a:t>
            </a:r>
          </a:p>
          <a:p>
            <a:r>
              <a:rPr lang="en-US" dirty="0" smtClean="0"/>
              <a:t>Water in a U-shaped tube (if water is added to the left side, the right side will soon go higher (add to the left, shifts right)</a:t>
            </a:r>
          </a:p>
          <a:p>
            <a:r>
              <a:rPr lang="en-US" dirty="0" smtClean="0"/>
              <a:t>Comparing K and Q (in that order) If K &gt; Q, reaction shifts to the right (where the greater than symbol is pointing), but if K &lt; Q, the reaction shifts to the left (where the less than symbol is pointing). If doing this, it is helpful to pretend all equilibrium concentrations are 1, then a change is easy to calculate (double A, Q = ½, K &gt; Q, reaction </a:t>
            </a:r>
            <a:r>
              <a:rPr lang="en-US" dirty="0" smtClean="0">
                <a:sym typeface="Wingdings" panose="05000000000000000000" pitchFamily="2" charset="2"/>
              </a:rPr>
              <a:t>)</a:t>
            </a:r>
            <a:endParaRPr lang="en-US" dirty="0"/>
          </a:p>
        </p:txBody>
      </p:sp>
      <p:pic>
        <p:nvPicPr>
          <p:cNvPr id="4" name="Picture 3"/>
          <p:cNvPicPr>
            <a:picLocks noChangeAspect="1"/>
          </p:cNvPicPr>
          <p:nvPr/>
        </p:nvPicPr>
        <p:blipFill>
          <a:blip r:embed="rId2"/>
          <a:stretch>
            <a:fillRect/>
          </a:stretch>
        </p:blipFill>
        <p:spPr>
          <a:xfrm>
            <a:off x="6570232" y="365125"/>
            <a:ext cx="5013467" cy="1214293"/>
          </a:xfrm>
          <a:prstGeom prst="rect">
            <a:avLst/>
          </a:prstGeom>
        </p:spPr>
      </p:pic>
    </p:spTree>
    <p:extLst>
      <p:ext uri="{BB962C8B-B14F-4D97-AF65-F5344CB8AC3E}">
        <p14:creationId xmlns:p14="http://schemas.microsoft.com/office/powerpoint/2010/main" val="15467667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 </a:t>
            </a:r>
            <a:r>
              <a:rPr lang="en-US" dirty="0" err="1" smtClean="0"/>
              <a:t>Chatelier’s</a:t>
            </a:r>
            <a:r>
              <a:rPr lang="en-US" dirty="0" smtClean="0"/>
              <a:t> Principle</a:t>
            </a:r>
            <a:endParaRPr lang="en-US" dirty="0"/>
          </a:p>
        </p:txBody>
      </p:sp>
      <p:sp>
        <p:nvSpPr>
          <p:cNvPr id="3" name="Content Placeholder 2"/>
          <p:cNvSpPr>
            <a:spLocks noGrp="1"/>
          </p:cNvSpPr>
          <p:nvPr>
            <p:ph idx="1"/>
          </p:nvPr>
        </p:nvSpPr>
        <p:spPr>
          <a:xfrm>
            <a:off x="838200" y="2012661"/>
            <a:ext cx="10515600" cy="4351338"/>
          </a:xfrm>
        </p:spPr>
        <p:txBody>
          <a:bodyPr>
            <a:normAutofit/>
          </a:bodyPr>
          <a:lstStyle/>
          <a:p>
            <a:r>
              <a:rPr lang="en-US" dirty="0" smtClean="0"/>
              <a:t>For pressure changes, if gas phase species are present, </a:t>
            </a:r>
          </a:p>
          <a:p>
            <a:r>
              <a:rPr lang="en-US" dirty="0" smtClean="0"/>
              <a:t>an increase in overall pressure favors the side with fewer total gas molecules</a:t>
            </a:r>
          </a:p>
          <a:p>
            <a:r>
              <a:rPr lang="en-US" dirty="0" smtClean="0"/>
              <a:t>a decrease in overall pressure favors the side with more total gas molecules</a:t>
            </a:r>
          </a:p>
          <a:p>
            <a:r>
              <a:rPr lang="en-US" dirty="0" smtClean="0"/>
              <a:t>If both sides have the same number of gas molecules, a change in pressure will have no effect (neither side is favored)</a:t>
            </a:r>
          </a:p>
          <a:p>
            <a:endParaRPr lang="en-US" dirty="0"/>
          </a:p>
        </p:txBody>
      </p:sp>
      <p:pic>
        <p:nvPicPr>
          <p:cNvPr id="4" name="Picture 3"/>
          <p:cNvPicPr>
            <a:picLocks noChangeAspect="1"/>
          </p:cNvPicPr>
          <p:nvPr/>
        </p:nvPicPr>
        <p:blipFill>
          <a:blip r:embed="rId2"/>
          <a:stretch>
            <a:fillRect/>
          </a:stretch>
        </p:blipFill>
        <p:spPr>
          <a:xfrm>
            <a:off x="6570232" y="365125"/>
            <a:ext cx="5013467" cy="1214293"/>
          </a:xfrm>
          <a:prstGeom prst="rect">
            <a:avLst/>
          </a:prstGeom>
        </p:spPr>
      </p:pic>
    </p:spTree>
    <p:extLst>
      <p:ext uri="{BB962C8B-B14F-4D97-AF65-F5344CB8AC3E}">
        <p14:creationId xmlns:p14="http://schemas.microsoft.com/office/powerpoint/2010/main" val="32076250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 </a:t>
            </a:r>
            <a:r>
              <a:rPr lang="en-US" dirty="0" err="1" smtClean="0"/>
              <a:t>Chatelier’s</a:t>
            </a:r>
            <a:r>
              <a:rPr lang="en-US" dirty="0" smtClean="0"/>
              <a:t> Principle</a:t>
            </a:r>
            <a:endParaRPr lang="en-US" dirty="0"/>
          </a:p>
        </p:txBody>
      </p:sp>
      <p:sp>
        <p:nvSpPr>
          <p:cNvPr id="3" name="Content Placeholder 2"/>
          <p:cNvSpPr>
            <a:spLocks noGrp="1"/>
          </p:cNvSpPr>
          <p:nvPr>
            <p:ph idx="1"/>
          </p:nvPr>
        </p:nvSpPr>
        <p:spPr>
          <a:xfrm>
            <a:off x="838200" y="2012661"/>
            <a:ext cx="10515600" cy="4351338"/>
          </a:xfrm>
        </p:spPr>
        <p:txBody>
          <a:bodyPr>
            <a:normAutofit/>
          </a:bodyPr>
          <a:lstStyle/>
          <a:p>
            <a:r>
              <a:rPr lang="en-US" dirty="0" smtClean="0"/>
              <a:t>For exothermic and endothermic reactions, think of heat as a product (if exothermic) or a reactant (if endothermic)</a:t>
            </a:r>
          </a:p>
          <a:p>
            <a:r>
              <a:rPr lang="en-US" dirty="0" smtClean="0"/>
              <a:t>Raising the temperature is like adding heat, so raising the temperature will shift an exothermic reaction to the left (heat is a product, add heat (product), make more reactants) and will shift an endothermic reaction to the right (more reactant heat makes more products)</a:t>
            </a:r>
          </a:p>
          <a:p>
            <a:r>
              <a:rPr lang="en-US" dirty="0" smtClean="0"/>
              <a:t>Lowering the temperature is like removing heat (exothermic </a:t>
            </a:r>
            <a:r>
              <a:rPr lang="en-US" dirty="0" smtClean="0">
                <a:sym typeface="Wingdings" panose="05000000000000000000" pitchFamily="2" charset="2"/>
              </a:rPr>
              <a:t>, endothermic )</a:t>
            </a:r>
          </a:p>
          <a:p>
            <a:r>
              <a:rPr lang="en-US" dirty="0" smtClean="0">
                <a:sym typeface="Wingdings" panose="05000000000000000000" pitchFamily="2" charset="2"/>
              </a:rPr>
              <a:t>This fits well with what we already know for adding / removing stuff</a:t>
            </a:r>
            <a:endParaRPr lang="en-US" dirty="0"/>
          </a:p>
        </p:txBody>
      </p:sp>
      <p:pic>
        <p:nvPicPr>
          <p:cNvPr id="4" name="Picture 3"/>
          <p:cNvPicPr>
            <a:picLocks noChangeAspect="1"/>
          </p:cNvPicPr>
          <p:nvPr/>
        </p:nvPicPr>
        <p:blipFill>
          <a:blip r:embed="rId2"/>
          <a:stretch>
            <a:fillRect/>
          </a:stretch>
        </p:blipFill>
        <p:spPr>
          <a:xfrm>
            <a:off x="6570232" y="365125"/>
            <a:ext cx="5013467" cy="1214293"/>
          </a:xfrm>
          <a:prstGeom prst="rect">
            <a:avLst/>
          </a:prstGeom>
        </p:spPr>
      </p:pic>
    </p:spTree>
    <p:extLst>
      <p:ext uri="{BB962C8B-B14F-4D97-AF65-F5344CB8AC3E}">
        <p14:creationId xmlns:p14="http://schemas.microsoft.com/office/powerpoint/2010/main" val="42543282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Practice Problems</a:t>
            </a:r>
            <a:endParaRPr lang="en-US" dirty="0"/>
          </a:p>
        </p:txBody>
      </p:sp>
      <p:sp>
        <p:nvSpPr>
          <p:cNvPr id="3" name="Content Placeholder 2"/>
          <p:cNvSpPr>
            <a:spLocks noGrp="1"/>
          </p:cNvSpPr>
          <p:nvPr>
            <p:ph idx="1"/>
          </p:nvPr>
        </p:nvSpPr>
        <p:spPr/>
        <p:txBody>
          <a:bodyPr/>
          <a:lstStyle/>
          <a:p>
            <a:r>
              <a:rPr lang="en-US" dirty="0" smtClean="0"/>
              <a:t>Le </a:t>
            </a:r>
            <a:r>
              <a:rPr lang="en-US" dirty="0" err="1" smtClean="0"/>
              <a:t>Chatelier’s</a:t>
            </a:r>
            <a:r>
              <a:rPr lang="en-US" dirty="0" smtClean="0"/>
              <a:t> principle </a:t>
            </a:r>
            <a:r>
              <a:rPr lang="en-US" dirty="0" smtClean="0">
                <a:hlinkClick r:id="rId2"/>
              </a:rPr>
              <a:t>http://www.sciencegeek.net/Chemistry/taters/LeChatelier.htm</a:t>
            </a:r>
            <a:r>
              <a:rPr lang="en-US" dirty="0" smtClean="0"/>
              <a:t> </a:t>
            </a:r>
          </a:p>
          <a:p>
            <a:endParaRPr lang="en-US" dirty="0" smtClean="0"/>
          </a:p>
          <a:p>
            <a:r>
              <a:rPr lang="en-US" dirty="0" smtClean="0"/>
              <a:t>Limiting Reactant</a:t>
            </a:r>
          </a:p>
          <a:p>
            <a:r>
              <a:rPr lang="en-US" smtClean="0">
                <a:hlinkClick r:id="rId3"/>
              </a:rPr>
              <a:t>https://www.khanacademy.org/science/chemistry/chemical-reactions-stoichiome/limiting-reagent-stoichiometry/e/limiting_reagent_stoichiometry</a:t>
            </a:r>
            <a:r>
              <a:rPr lang="en-US" smtClean="0"/>
              <a:t> </a:t>
            </a:r>
            <a:endParaRPr lang="en-US" dirty="0"/>
          </a:p>
        </p:txBody>
      </p:sp>
    </p:spTree>
    <p:extLst>
      <p:ext uri="{BB962C8B-B14F-4D97-AF65-F5344CB8AC3E}">
        <p14:creationId xmlns:p14="http://schemas.microsoft.com/office/powerpoint/2010/main" val="3516639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Covalent Bonding</a:t>
            </a:r>
            <a:endParaRPr lang="en-US" dirty="0"/>
          </a:p>
        </p:txBody>
      </p:sp>
      <p:sp>
        <p:nvSpPr>
          <p:cNvPr id="3" name="Content Placeholder 2"/>
          <p:cNvSpPr>
            <a:spLocks noGrp="1"/>
          </p:cNvSpPr>
          <p:nvPr>
            <p:ph idx="1"/>
          </p:nvPr>
        </p:nvSpPr>
        <p:spPr/>
        <p:txBody>
          <a:bodyPr/>
          <a:lstStyle/>
          <a:p>
            <a:r>
              <a:rPr lang="en-US" dirty="0" smtClean="0"/>
              <a:t>Covalent bonds involve sharing (pairs of)</a:t>
            </a:r>
            <a:br>
              <a:rPr lang="en-US" dirty="0" smtClean="0"/>
            </a:br>
            <a:r>
              <a:rPr lang="en-US" dirty="0" smtClean="0"/>
              <a:t>electrons, usually between two non-metals </a:t>
            </a:r>
            <a:br>
              <a:rPr lang="en-US" dirty="0" smtClean="0"/>
            </a:br>
            <a:r>
              <a:rPr lang="en-US" dirty="0" smtClean="0"/>
              <a:t>(gold, green, and yellow elements)</a:t>
            </a:r>
          </a:p>
          <a:p>
            <a:r>
              <a:rPr lang="en-US" dirty="0" smtClean="0"/>
              <a:t>Sharing can be equal, especially if the two atoms are the same (as in H</a:t>
            </a:r>
            <a:r>
              <a:rPr lang="en-US" baseline="-25000" dirty="0" smtClean="0"/>
              <a:t>2</a:t>
            </a:r>
            <a:r>
              <a:rPr lang="en-US" dirty="0" smtClean="0"/>
              <a:t> or O</a:t>
            </a:r>
            <a:r>
              <a:rPr lang="en-US" baseline="-25000" dirty="0" smtClean="0"/>
              <a:t>2</a:t>
            </a:r>
            <a:r>
              <a:rPr lang="en-US" dirty="0" smtClean="0"/>
              <a:t>) or unequal if one atom has a greater portion of the electron density in the bond (like HF). Unequal sharing leads to polar bonds.</a:t>
            </a:r>
          </a:p>
          <a:p>
            <a:r>
              <a:rPr lang="en-US" dirty="0" smtClean="0"/>
              <a:t>Electronegativity explains </a:t>
            </a:r>
            <a:r>
              <a:rPr lang="en-US" dirty="0"/>
              <a:t>u</a:t>
            </a:r>
            <a:r>
              <a:rPr lang="en-US" dirty="0" smtClean="0"/>
              <a:t>nequal sharing. Electronegativity (the tendency of an atom to attract electrons to itself within a molecule) increases going across (right) the periodic table and decreases going down. Fluorine (F) is the most electronegative element, Cs the least.</a:t>
            </a:r>
          </a:p>
          <a:p>
            <a:endParaRPr lang="en-US" dirty="0" smtClean="0"/>
          </a:p>
          <a:p>
            <a:endParaRPr lang="en-US" dirty="0"/>
          </a:p>
        </p:txBody>
      </p:sp>
      <p:pic>
        <p:nvPicPr>
          <p:cNvPr id="4" name="Picture 4" descr="https://upload.wikimedia.org/wikipedia/commons/thumb/9/98/Periodic_table_%28polyatomic%29.svg/1000px-Periodic_table_%28polyatomic%29.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6319" y="638206"/>
            <a:ext cx="3841173" cy="210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7949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Octet rule</a:t>
            </a:r>
            <a:endParaRPr lang="en-US" dirty="0"/>
          </a:p>
        </p:txBody>
      </p:sp>
      <p:sp>
        <p:nvSpPr>
          <p:cNvPr id="3" name="Content Placeholder 2"/>
          <p:cNvSpPr>
            <a:spLocks noGrp="1"/>
          </p:cNvSpPr>
          <p:nvPr>
            <p:ph idx="1"/>
          </p:nvPr>
        </p:nvSpPr>
        <p:spPr/>
        <p:txBody>
          <a:bodyPr/>
          <a:lstStyle/>
          <a:p>
            <a:r>
              <a:rPr lang="en-US" dirty="0" smtClean="0"/>
              <a:t>Elements that have the same number of </a:t>
            </a:r>
            <a:br>
              <a:rPr lang="en-US" dirty="0" smtClean="0"/>
            </a:br>
            <a:r>
              <a:rPr lang="en-US" dirty="0" smtClean="0"/>
              <a:t>valence electrons as a noble gas (shown </a:t>
            </a:r>
            <a:br>
              <a:rPr lang="en-US" dirty="0" smtClean="0"/>
            </a:br>
            <a:r>
              <a:rPr lang="en-US" dirty="0" smtClean="0"/>
              <a:t>in light blue) are especially stable</a:t>
            </a:r>
          </a:p>
          <a:p>
            <a:r>
              <a:rPr lang="en-US" dirty="0" smtClean="0"/>
              <a:t>This is often 8 valence electrons, so it is known as the “octet rule”</a:t>
            </a:r>
          </a:p>
          <a:p>
            <a:r>
              <a:rPr lang="en-US" dirty="0" smtClean="0"/>
              <a:t>The octet rule helps explain both ionic and covalent bonding</a:t>
            </a:r>
          </a:p>
          <a:p>
            <a:r>
              <a:rPr lang="en-US" dirty="0" smtClean="0"/>
              <a:t>For example, oxygen with 6 valence electrons, will gain 2 electrons (to get to 8) and form a -2 anion (ionic bonding). </a:t>
            </a:r>
          </a:p>
          <a:p>
            <a:r>
              <a:rPr lang="en-US" dirty="0" smtClean="0"/>
              <a:t>Oxygen can also share 2 additional electrons to get to 8 (in water, H</a:t>
            </a:r>
            <a:r>
              <a:rPr lang="en-US" baseline="-25000" dirty="0" smtClean="0"/>
              <a:t>2</a:t>
            </a:r>
            <a:r>
              <a:rPr lang="en-US" dirty="0" smtClean="0"/>
              <a:t>O, oxygen shares two electrons from the two H atoms to get to 8)</a:t>
            </a:r>
          </a:p>
          <a:p>
            <a:endParaRPr lang="en-US" dirty="0"/>
          </a:p>
        </p:txBody>
      </p:sp>
      <p:pic>
        <p:nvPicPr>
          <p:cNvPr id="4" name="Picture 4" descr="https://upload.wikimedia.org/wikipedia/commons/thumb/9/98/Periodic_table_%28polyatomic%29.svg/1000px-Periodic_table_%28polyatomic%29.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6319" y="638206"/>
            <a:ext cx="3841173" cy="210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11988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Octet Rule </a:t>
            </a:r>
            <a:br>
              <a:rPr lang="en-US" dirty="0" smtClean="0"/>
            </a:br>
            <a:r>
              <a:rPr lang="en-US" dirty="0" smtClean="0"/>
              <a:t>Practice Problems I</a:t>
            </a:r>
            <a:endParaRPr lang="en-US" dirty="0"/>
          </a:p>
        </p:txBody>
      </p:sp>
      <p:sp>
        <p:nvSpPr>
          <p:cNvPr id="3" name="Content Placeholder 2"/>
          <p:cNvSpPr>
            <a:spLocks noGrp="1"/>
          </p:cNvSpPr>
          <p:nvPr>
            <p:ph idx="1"/>
          </p:nvPr>
        </p:nvSpPr>
        <p:spPr/>
        <p:txBody>
          <a:bodyPr/>
          <a:lstStyle/>
          <a:p>
            <a:r>
              <a:rPr lang="en-US" dirty="0" smtClean="0"/>
              <a:t>Predict the ion each element will form</a:t>
            </a:r>
          </a:p>
          <a:p>
            <a:r>
              <a:rPr lang="en-US" dirty="0" smtClean="0"/>
              <a:t>S		K		Mg 		Al</a:t>
            </a:r>
          </a:p>
          <a:p>
            <a:endParaRPr lang="en-US" dirty="0"/>
          </a:p>
          <a:p>
            <a:r>
              <a:rPr lang="en-US" dirty="0" smtClean="0"/>
              <a:t>N		Br		Cs		C		</a:t>
            </a:r>
          </a:p>
          <a:p>
            <a:endParaRPr lang="en-US" dirty="0"/>
          </a:p>
          <a:p>
            <a:r>
              <a:rPr lang="en-US" dirty="0" err="1" smtClean="0"/>
              <a:t>Te</a:t>
            </a:r>
            <a:r>
              <a:rPr lang="en-US" dirty="0" smtClean="0"/>
              <a:t>		P		H		Kr</a:t>
            </a:r>
            <a:endParaRPr lang="en-US" dirty="0"/>
          </a:p>
        </p:txBody>
      </p:sp>
      <p:pic>
        <p:nvPicPr>
          <p:cNvPr id="4" name="Picture 4" descr="https://upload.wikimedia.org/wikipedia/commons/thumb/9/98/Periodic_table_%28polyatomic%29.svg/1000px-Periodic_table_%28polyatomic%29.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6319" y="638206"/>
            <a:ext cx="3841173" cy="210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761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Octet Rule </a:t>
            </a:r>
            <a:br>
              <a:rPr lang="en-US" dirty="0" smtClean="0"/>
            </a:br>
            <a:r>
              <a:rPr lang="en-US" dirty="0" smtClean="0"/>
              <a:t>Practice Problems I </a:t>
            </a:r>
            <a:r>
              <a:rPr lang="en-US" dirty="0" smtClean="0">
                <a:solidFill>
                  <a:srgbClr val="FF0000"/>
                </a:solidFill>
              </a:rPr>
              <a:t>Answers</a:t>
            </a:r>
            <a:endParaRPr lang="en-US" dirty="0"/>
          </a:p>
        </p:txBody>
      </p:sp>
      <p:sp>
        <p:nvSpPr>
          <p:cNvPr id="3" name="Content Placeholder 2"/>
          <p:cNvSpPr>
            <a:spLocks noGrp="1"/>
          </p:cNvSpPr>
          <p:nvPr>
            <p:ph idx="1"/>
          </p:nvPr>
        </p:nvSpPr>
        <p:spPr/>
        <p:txBody>
          <a:bodyPr/>
          <a:lstStyle/>
          <a:p>
            <a:r>
              <a:rPr lang="en-US" dirty="0" smtClean="0"/>
              <a:t>Predict the ion each element will form</a:t>
            </a:r>
          </a:p>
          <a:p>
            <a:r>
              <a:rPr lang="en-US" dirty="0" smtClean="0"/>
              <a:t>S</a:t>
            </a:r>
            <a:r>
              <a:rPr lang="en-US" dirty="0"/>
              <a:t> </a:t>
            </a:r>
            <a:r>
              <a:rPr lang="en-US" dirty="0" smtClean="0">
                <a:solidFill>
                  <a:srgbClr val="FF0000"/>
                </a:solidFill>
              </a:rPr>
              <a:t>-2</a:t>
            </a:r>
            <a:r>
              <a:rPr lang="en-US" dirty="0"/>
              <a:t>	</a:t>
            </a:r>
            <a:r>
              <a:rPr lang="en-US" dirty="0" smtClean="0"/>
              <a:t>	K </a:t>
            </a:r>
            <a:r>
              <a:rPr lang="en-US" dirty="0" smtClean="0">
                <a:solidFill>
                  <a:srgbClr val="FF0000"/>
                </a:solidFill>
              </a:rPr>
              <a:t>+1</a:t>
            </a:r>
            <a:r>
              <a:rPr lang="en-US" dirty="0" smtClean="0"/>
              <a:t>		Mg </a:t>
            </a:r>
            <a:r>
              <a:rPr lang="en-US" dirty="0" smtClean="0">
                <a:solidFill>
                  <a:srgbClr val="FF0000"/>
                </a:solidFill>
              </a:rPr>
              <a:t>+2</a:t>
            </a:r>
            <a:r>
              <a:rPr lang="en-US" dirty="0" smtClean="0"/>
              <a:t>		Al </a:t>
            </a:r>
            <a:r>
              <a:rPr lang="en-US" dirty="0" smtClean="0">
                <a:solidFill>
                  <a:srgbClr val="FF0000"/>
                </a:solidFill>
              </a:rPr>
              <a:t>+3</a:t>
            </a:r>
            <a:endParaRPr lang="en-US" dirty="0" smtClean="0"/>
          </a:p>
          <a:p>
            <a:endParaRPr lang="en-US" dirty="0"/>
          </a:p>
          <a:p>
            <a:r>
              <a:rPr lang="en-US" dirty="0" smtClean="0"/>
              <a:t>N </a:t>
            </a:r>
            <a:r>
              <a:rPr lang="en-US" dirty="0" smtClean="0">
                <a:solidFill>
                  <a:srgbClr val="FF0000"/>
                </a:solidFill>
              </a:rPr>
              <a:t>-3</a:t>
            </a:r>
            <a:r>
              <a:rPr lang="en-US" dirty="0" smtClean="0"/>
              <a:t>		Br </a:t>
            </a:r>
            <a:r>
              <a:rPr lang="en-US" dirty="0" smtClean="0">
                <a:solidFill>
                  <a:srgbClr val="FF0000"/>
                </a:solidFill>
              </a:rPr>
              <a:t>-1</a:t>
            </a:r>
            <a:r>
              <a:rPr lang="en-US" dirty="0" smtClean="0"/>
              <a:t>		Cs </a:t>
            </a:r>
            <a:r>
              <a:rPr lang="en-US" dirty="0" smtClean="0">
                <a:solidFill>
                  <a:srgbClr val="FF0000"/>
                </a:solidFill>
              </a:rPr>
              <a:t>+1</a:t>
            </a:r>
            <a:r>
              <a:rPr lang="en-US" dirty="0" smtClean="0"/>
              <a:t>		C </a:t>
            </a:r>
            <a:r>
              <a:rPr lang="en-US" dirty="0" smtClean="0">
                <a:solidFill>
                  <a:srgbClr val="FF0000"/>
                </a:solidFill>
              </a:rPr>
              <a:t>+4 OR -4</a:t>
            </a:r>
            <a:r>
              <a:rPr lang="en-US" dirty="0" smtClean="0"/>
              <a:t>		</a:t>
            </a:r>
          </a:p>
          <a:p>
            <a:endParaRPr lang="en-US" dirty="0"/>
          </a:p>
          <a:p>
            <a:r>
              <a:rPr lang="en-US" dirty="0" err="1" smtClean="0"/>
              <a:t>Te</a:t>
            </a:r>
            <a:r>
              <a:rPr lang="en-US" dirty="0" smtClean="0"/>
              <a:t> </a:t>
            </a:r>
            <a:r>
              <a:rPr lang="en-US" dirty="0" smtClean="0">
                <a:solidFill>
                  <a:srgbClr val="FF0000"/>
                </a:solidFill>
              </a:rPr>
              <a:t>-2</a:t>
            </a:r>
            <a:r>
              <a:rPr lang="en-US" dirty="0" smtClean="0"/>
              <a:t>	P </a:t>
            </a:r>
            <a:r>
              <a:rPr lang="en-US" dirty="0" smtClean="0">
                <a:solidFill>
                  <a:srgbClr val="FF0000"/>
                </a:solidFill>
              </a:rPr>
              <a:t>-3</a:t>
            </a:r>
            <a:r>
              <a:rPr lang="en-US" dirty="0" smtClean="0"/>
              <a:t>		H </a:t>
            </a:r>
            <a:r>
              <a:rPr lang="en-US" dirty="0" smtClean="0">
                <a:solidFill>
                  <a:srgbClr val="FF0000"/>
                </a:solidFill>
              </a:rPr>
              <a:t>+1</a:t>
            </a:r>
            <a:r>
              <a:rPr lang="en-US" dirty="0" smtClean="0"/>
              <a:t>		Kr </a:t>
            </a:r>
            <a:r>
              <a:rPr lang="en-US" dirty="0" smtClean="0">
                <a:solidFill>
                  <a:srgbClr val="FF0000"/>
                </a:solidFill>
              </a:rPr>
              <a:t>0 (it already is a noble gas)</a:t>
            </a:r>
            <a:endParaRPr lang="en-US" dirty="0"/>
          </a:p>
        </p:txBody>
      </p:sp>
      <p:pic>
        <p:nvPicPr>
          <p:cNvPr id="4" name="Picture 4" descr="https://upload.wikimedia.org/wikipedia/commons/thumb/9/98/Periodic_table_%28polyatomic%29.svg/1000px-Periodic_table_%28polyatomic%29.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6319" y="638206"/>
            <a:ext cx="3841173" cy="210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77348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Octet Rule </a:t>
            </a:r>
            <a:br>
              <a:rPr lang="en-US" dirty="0" smtClean="0"/>
            </a:br>
            <a:r>
              <a:rPr lang="en-US" dirty="0" smtClean="0"/>
              <a:t>Practice Problems II</a:t>
            </a:r>
            <a:endParaRPr lang="en-US" dirty="0"/>
          </a:p>
        </p:txBody>
      </p:sp>
      <p:sp>
        <p:nvSpPr>
          <p:cNvPr id="3" name="Content Placeholder 2"/>
          <p:cNvSpPr>
            <a:spLocks noGrp="1"/>
          </p:cNvSpPr>
          <p:nvPr>
            <p:ph idx="1"/>
          </p:nvPr>
        </p:nvSpPr>
        <p:spPr/>
        <p:txBody>
          <a:bodyPr/>
          <a:lstStyle/>
          <a:p>
            <a:r>
              <a:rPr lang="en-US" dirty="0" smtClean="0"/>
              <a:t>Count the number of valence electrons in</a:t>
            </a:r>
          </a:p>
          <a:p>
            <a:r>
              <a:rPr lang="en-US" dirty="0" smtClean="0"/>
              <a:t>C		</a:t>
            </a:r>
            <a:r>
              <a:rPr lang="en-US" dirty="0"/>
              <a:t>H</a:t>
            </a:r>
            <a:r>
              <a:rPr lang="en-US" dirty="0" smtClean="0"/>
              <a:t>		O 		F</a:t>
            </a:r>
          </a:p>
          <a:p>
            <a:endParaRPr lang="en-US" dirty="0"/>
          </a:p>
          <a:p>
            <a:r>
              <a:rPr lang="en-US" dirty="0" smtClean="0"/>
              <a:t>N		B		S		P		K		Mg</a:t>
            </a:r>
          </a:p>
          <a:p>
            <a:endParaRPr lang="en-US" dirty="0"/>
          </a:p>
          <a:p>
            <a:r>
              <a:rPr lang="en-US" dirty="0" smtClean="0"/>
              <a:t>Predict compounds between:		C &amp; H			O &amp;H		</a:t>
            </a:r>
          </a:p>
          <a:p>
            <a:endParaRPr lang="en-US" dirty="0" smtClean="0"/>
          </a:p>
          <a:p>
            <a:r>
              <a:rPr lang="en-US" dirty="0" smtClean="0"/>
              <a:t>N &amp; H		K &amp; S			Mg &amp; F		B &amp; F		</a:t>
            </a:r>
            <a:endParaRPr lang="en-US" dirty="0"/>
          </a:p>
        </p:txBody>
      </p:sp>
      <p:pic>
        <p:nvPicPr>
          <p:cNvPr id="4" name="Picture 4" descr="https://upload.wikimedia.org/wikipedia/commons/thumb/9/98/Periodic_table_%28polyatomic%29.svg/1000px-Periodic_table_%28polyatomic%29.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6319" y="638206"/>
            <a:ext cx="3841173" cy="210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372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Octet Rule </a:t>
            </a:r>
            <a:br>
              <a:rPr lang="en-US" dirty="0" smtClean="0"/>
            </a:br>
            <a:r>
              <a:rPr lang="en-US" dirty="0" smtClean="0"/>
              <a:t>Practice Problems II </a:t>
            </a:r>
            <a:r>
              <a:rPr lang="en-US" dirty="0" smtClean="0">
                <a:solidFill>
                  <a:srgbClr val="FF0000"/>
                </a:solidFill>
              </a:rPr>
              <a:t>Answers</a:t>
            </a:r>
            <a:endParaRPr lang="en-US" dirty="0"/>
          </a:p>
        </p:txBody>
      </p:sp>
      <p:sp>
        <p:nvSpPr>
          <p:cNvPr id="3" name="Content Placeholder 2"/>
          <p:cNvSpPr>
            <a:spLocks noGrp="1"/>
          </p:cNvSpPr>
          <p:nvPr>
            <p:ph idx="1"/>
          </p:nvPr>
        </p:nvSpPr>
        <p:spPr/>
        <p:txBody>
          <a:bodyPr>
            <a:normAutofit/>
          </a:bodyPr>
          <a:lstStyle/>
          <a:p>
            <a:r>
              <a:rPr lang="en-US" dirty="0" smtClean="0"/>
              <a:t>Count the number of valence electrons in</a:t>
            </a:r>
          </a:p>
          <a:p>
            <a:r>
              <a:rPr lang="en-US" dirty="0" smtClean="0"/>
              <a:t>C </a:t>
            </a:r>
            <a:r>
              <a:rPr lang="en-US" dirty="0" smtClean="0">
                <a:solidFill>
                  <a:srgbClr val="FF0000"/>
                </a:solidFill>
              </a:rPr>
              <a:t>4</a:t>
            </a:r>
            <a:r>
              <a:rPr lang="en-US" dirty="0" smtClean="0"/>
              <a:t>		H </a:t>
            </a:r>
            <a:r>
              <a:rPr lang="en-US" dirty="0" smtClean="0">
                <a:solidFill>
                  <a:srgbClr val="FF0000"/>
                </a:solidFill>
              </a:rPr>
              <a:t>1</a:t>
            </a:r>
            <a:r>
              <a:rPr lang="en-US" dirty="0" smtClean="0"/>
              <a:t>		O </a:t>
            </a:r>
            <a:r>
              <a:rPr lang="en-US" dirty="0" smtClean="0">
                <a:solidFill>
                  <a:srgbClr val="FF0000"/>
                </a:solidFill>
              </a:rPr>
              <a:t>6</a:t>
            </a:r>
            <a:r>
              <a:rPr lang="en-US" dirty="0" smtClean="0"/>
              <a:t>		F</a:t>
            </a:r>
            <a:r>
              <a:rPr lang="en-US" dirty="0" smtClean="0">
                <a:solidFill>
                  <a:srgbClr val="FF0000"/>
                </a:solidFill>
              </a:rPr>
              <a:t> 7</a:t>
            </a:r>
            <a:endParaRPr lang="en-US" dirty="0" smtClean="0"/>
          </a:p>
          <a:p>
            <a:endParaRPr lang="en-US" dirty="0"/>
          </a:p>
          <a:p>
            <a:r>
              <a:rPr lang="en-US" dirty="0" smtClean="0"/>
              <a:t>N </a:t>
            </a:r>
            <a:r>
              <a:rPr lang="en-US" dirty="0" smtClean="0">
                <a:solidFill>
                  <a:srgbClr val="FF0000"/>
                </a:solidFill>
              </a:rPr>
              <a:t>5</a:t>
            </a:r>
            <a:r>
              <a:rPr lang="en-US" dirty="0" smtClean="0"/>
              <a:t>		B </a:t>
            </a:r>
            <a:r>
              <a:rPr lang="en-US" dirty="0" smtClean="0">
                <a:solidFill>
                  <a:srgbClr val="FF0000"/>
                </a:solidFill>
              </a:rPr>
              <a:t>3</a:t>
            </a:r>
            <a:r>
              <a:rPr lang="en-US" dirty="0" smtClean="0"/>
              <a:t>		S </a:t>
            </a:r>
            <a:r>
              <a:rPr lang="en-US" dirty="0" smtClean="0">
                <a:solidFill>
                  <a:srgbClr val="FF0000"/>
                </a:solidFill>
              </a:rPr>
              <a:t>6</a:t>
            </a:r>
            <a:r>
              <a:rPr lang="en-US" dirty="0" smtClean="0"/>
              <a:t>		P </a:t>
            </a:r>
            <a:r>
              <a:rPr lang="en-US" dirty="0" smtClean="0">
                <a:solidFill>
                  <a:srgbClr val="FF0000"/>
                </a:solidFill>
              </a:rPr>
              <a:t>5		</a:t>
            </a:r>
            <a:r>
              <a:rPr lang="en-US" dirty="0" smtClean="0"/>
              <a:t>K </a:t>
            </a:r>
            <a:r>
              <a:rPr lang="en-US" dirty="0" smtClean="0">
                <a:solidFill>
                  <a:srgbClr val="FF0000"/>
                </a:solidFill>
              </a:rPr>
              <a:t>1</a:t>
            </a:r>
            <a:r>
              <a:rPr lang="en-US" dirty="0" smtClean="0"/>
              <a:t>		Mg </a:t>
            </a:r>
            <a:r>
              <a:rPr lang="en-US" dirty="0" smtClean="0">
                <a:solidFill>
                  <a:srgbClr val="FF0000"/>
                </a:solidFill>
              </a:rPr>
              <a:t>2</a:t>
            </a:r>
            <a:endParaRPr lang="en-US" dirty="0" smtClean="0"/>
          </a:p>
          <a:p>
            <a:endParaRPr lang="en-US" dirty="0" smtClean="0">
              <a:solidFill>
                <a:srgbClr val="FF0000"/>
              </a:solidFill>
            </a:endParaRPr>
          </a:p>
          <a:p>
            <a:r>
              <a:rPr lang="en-US" dirty="0" smtClean="0"/>
              <a:t>Predict compounds between:		C &amp; H	</a:t>
            </a:r>
            <a:r>
              <a:rPr lang="en-US" dirty="0" smtClean="0">
                <a:solidFill>
                  <a:srgbClr val="FF0000"/>
                </a:solidFill>
              </a:rPr>
              <a:t>CH</a:t>
            </a:r>
            <a:r>
              <a:rPr lang="en-US" baseline="-25000" dirty="0" smtClean="0">
                <a:solidFill>
                  <a:srgbClr val="FF0000"/>
                </a:solidFill>
              </a:rPr>
              <a:t>4</a:t>
            </a:r>
            <a:r>
              <a:rPr lang="en-US" dirty="0" smtClean="0"/>
              <a:t>		O &amp;H	</a:t>
            </a:r>
            <a:r>
              <a:rPr lang="en-US" dirty="0" smtClean="0">
                <a:solidFill>
                  <a:srgbClr val="FF0000"/>
                </a:solidFill>
              </a:rPr>
              <a:t>H</a:t>
            </a:r>
            <a:r>
              <a:rPr lang="en-US" baseline="-25000" dirty="0">
                <a:solidFill>
                  <a:srgbClr val="FF0000"/>
                </a:solidFill>
              </a:rPr>
              <a:t>2</a:t>
            </a:r>
            <a:r>
              <a:rPr lang="en-US" dirty="0" smtClean="0">
                <a:solidFill>
                  <a:srgbClr val="FF0000"/>
                </a:solidFill>
              </a:rPr>
              <a:t>O</a:t>
            </a:r>
            <a:r>
              <a:rPr lang="en-US" dirty="0" smtClean="0"/>
              <a:t>	</a:t>
            </a:r>
          </a:p>
          <a:p>
            <a:endParaRPr lang="en-US" dirty="0" smtClean="0"/>
          </a:p>
          <a:p>
            <a:r>
              <a:rPr lang="en-US" dirty="0" smtClean="0"/>
              <a:t>N &amp; H </a:t>
            </a:r>
            <a:r>
              <a:rPr lang="en-US" dirty="0" smtClean="0">
                <a:solidFill>
                  <a:srgbClr val="FF0000"/>
                </a:solidFill>
              </a:rPr>
              <a:t>NH</a:t>
            </a:r>
            <a:r>
              <a:rPr lang="en-US" baseline="-25000" dirty="0" smtClean="0">
                <a:solidFill>
                  <a:srgbClr val="FF0000"/>
                </a:solidFill>
              </a:rPr>
              <a:t>3</a:t>
            </a:r>
            <a:r>
              <a:rPr lang="en-US" dirty="0" smtClean="0"/>
              <a:t>		K &amp; S	</a:t>
            </a:r>
            <a:r>
              <a:rPr lang="en-US" dirty="0" smtClean="0">
                <a:solidFill>
                  <a:srgbClr val="FF0000"/>
                </a:solidFill>
              </a:rPr>
              <a:t>K</a:t>
            </a:r>
            <a:r>
              <a:rPr lang="en-US" baseline="-25000" dirty="0" smtClean="0">
                <a:solidFill>
                  <a:srgbClr val="FF0000"/>
                </a:solidFill>
              </a:rPr>
              <a:t>2</a:t>
            </a:r>
            <a:r>
              <a:rPr lang="en-US" dirty="0" smtClean="0">
                <a:solidFill>
                  <a:srgbClr val="FF0000"/>
                </a:solidFill>
              </a:rPr>
              <a:t>S</a:t>
            </a:r>
            <a:r>
              <a:rPr lang="en-US" dirty="0" smtClean="0"/>
              <a:t>		Mg &amp; F </a:t>
            </a:r>
            <a:r>
              <a:rPr lang="en-US" dirty="0" smtClean="0">
                <a:solidFill>
                  <a:srgbClr val="FF0000"/>
                </a:solidFill>
              </a:rPr>
              <a:t>MgF</a:t>
            </a:r>
            <a:r>
              <a:rPr lang="en-US" baseline="-25000" dirty="0" smtClean="0">
                <a:solidFill>
                  <a:srgbClr val="FF0000"/>
                </a:solidFill>
              </a:rPr>
              <a:t>2	</a:t>
            </a:r>
            <a:r>
              <a:rPr lang="en-US" dirty="0" smtClean="0"/>
              <a:t>B &amp; F </a:t>
            </a:r>
            <a:r>
              <a:rPr lang="en-US" dirty="0" smtClean="0">
                <a:solidFill>
                  <a:srgbClr val="FF0000"/>
                </a:solidFill>
              </a:rPr>
              <a:t>BF</a:t>
            </a:r>
            <a:r>
              <a:rPr lang="en-US" baseline="-25000" dirty="0" smtClean="0">
                <a:solidFill>
                  <a:srgbClr val="FF0000"/>
                </a:solidFill>
              </a:rPr>
              <a:t>3</a:t>
            </a:r>
            <a:r>
              <a:rPr lang="en-US" dirty="0" smtClean="0"/>
              <a:t>	</a:t>
            </a:r>
            <a:endParaRPr lang="en-US" dirty="0"/>
          </a:p>
        </p:txBody>
      </p:sp>
      <p:pic>
        <p:nvPicPr>
          <p:cNvPr id="4" name="Picture 4" descr="https://upload.wikimedia.org/wikipedia/commons/thumb/9/98/Periodic_table_%28polyatomic%29.svg/1000px-Periodic_table_%28polyatomic%29.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6319" y="638206"/>
            <a:ext cx="3841173" cy="210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04689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914</TotalTime>
  <Words>1921</Words>
  <Application>Microsoft Office PowerPoint</Application>
  <PresentationFormat>Widescreen</PresentationFormat>
  <Paragraphs>197</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Calibri Light</vt:lpstr>
      <vt:lpstr>Wingdings</vt:lpstr>
      <vt:lpstr>Office Theme</vt:lpstr>
      <vt:lpstr>Chemistry Review for Pennsylvania STEM  Multi-Region Grant</vt:lpstr>
      <vt:lpstr>Predicting Chemical Properties from the Periodic Table</vt:lpstr>
      <vt:lpstr>Ionic Bonding</vt:lpstr>
      <vt:lpstr>Covalent Bonding</vt:lpstr>
      <vt:lpstr>Octet rule</vt:lpstr>
      <vt:lpstr>Octet Rule  Practice Problems I</vt:lpstr>
      <vt:lpstr>Octet Rule  Practice Problems I Answers</vt:lpstr>
      <vt:lpstr>Octet Rule  Practice Problems II</vt:lpstr>
      <vt:lpstr>Octet Rule  Practice Problems II Answers</vt:lpstr>
      <vt:lpstr>Octet Rule  Practice Problems II Answers</vt:lpstr>
      <vt:lpstr>Moles, Mass, Stoichiometry,  Percent Yield, and Limiting Reactants</vt:lpstr>
      <vt:lpstr>Mole concept I</vt:lpstr>
      <vt:lpstr>Mole Problems I</vt:lpstr>
      <vt:lpstr>Mole Problems I</vt:lpstr>
      <vt:lpstr>Mole Problems II</vt:lpstr>
      <vt:lpstr>Mole Problems II  Answers</vt:lpstr>
      <vt:lpstr>Stoichiometry I</vt:lpstr>
      <vt:lpstr>Stoichiometry Problems</vt:lpstr>
      <vt:lpstr>Stoichiometry Answers</vt:lpstr>
      <vt:lpstr>Stoichiometry and Limiting Reactant</vt:lpstr>
      <vt:lpstr>Finding the Limiting Reactant</vt:lpstr>
      <vt:lpstr>Sample Limiting Reactant Calc</vt:lpstr>
      <vt:lpstr>Limiting Reactant Problem</vt:lpstr>
      <vt:lpstr>Limiting Reactant Solution</vt:lpstr>
      <vt:lpstr>Limiting Reactant and  Percent Yield</vt:lpstr>
      <vt:lpstr>Percent Yield Problem</vt:lpstr>
      <vt:lpstr>Percent Yield Problem</vt:lpstr>
      <vt:lpstr>Equilibrium and  Le Chatelier’s Principle</vt:lpstr>
      <vt:lpstr>Le Chatelier’s Principle</vt:lpstr>
      <vt:lpstr>Le Chatelier’s Principle</vt:lpstr>
      <vt:lpstr>Le Chatelier’s Principle</vt:lpstr>
      <vt:lpstr>Le Chatelier’s Principle</vt:lpstr>
      <vt:lpstr>Le Chatelier’s Principle</vt:lpstr>
      <vt:lpstr>More Practice Problems</vt:lpstr>
    </vt:vector>
  </TitlesOfParts>
  <Company>Lycoming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Chemistry Review for Pennsylvania STEM  Multi-Region Grant</dc:title>
  <dc:creator>CHARLES H. MAHLER</dc:creator>
  <cp:lastModifiedBy>Carl Pratt</cp:lastModifiedBy>
  <cp:revision>40</cp:revision>
  <dcterms:created xsi:type="dcterms:W3CDTF">2015-03-08T20:12:56Z</dcterms:created>
  <dcterms:modified xsi:type="dcterms:W3CDTF">2015-03-15T15:21:53Z</dcterms:modified>
</cp:coreProperties>
</file>