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handoutMasterIdLst>
    <p:handoutMasterId r:id="rId51"/>
  </p:handoutMasterIdLst>
  <p:sldIdLst>
    <p:sldId id="348" r:id="rId2"/>
    <p:sldId id="329" r:id="rId3"/>
    <p:sldId id="328" r:id="rId4"/>
    <p:sldId id="347" r:id="rId5"/>
    <p:sldId id="384" r:id="rId6"/>
    <p:sldId id="264" r:id="rId7"/>
    <p:sldId id="265" r:id="rId8"/>
    <p:sldId id="381" r:id="rId9"/>
    <p:sldId id="382" r:id="rId10"/>
    <p:sldId id="383" r:id="rId11"/>
    <p:sldId id="409" r:id="rId12"/>
    <p:sldId id="278" r:id="rId13"/>
    <p:sldId id="375" r:id="rId14"/>
    <p:sldId id="388" r:id="rId15"/>
    <p:sldId id="376" r:id="rId16"/>
    <p:sldId id="279" r:id="rId17"/>
    <p:sldId id="282" r:id="rId18"/>
    <p:sldId id="283" r:id="rId19"/>
    <p:sldId id="285" r:id="rId20"/>
    <p:sldId id="286" r:id="rId21"/>
    <p:sldId id="327" r:id="rId22"/>
    <p:sldId id="373" r:id="rId23"/>
    <p:sldId id="385" r:id="rId24"/>
    <p:sldId id="284" r:id="rId25"/>
    <p:sldId id="378" r:id="rId26"/>
    <p:sldId id="386" r:id="rId27"/>
    <p:sldId id="377" r:id="rId28"/>
    <p:sldId id="387" r:id="rId29"/>
    <p:sldId id="379" r:id="rId30"/>
    <p:sldId id="380" r:id="rId31"/>
    <p:sldId id="390" r:id="rId32"/>
    <p:sldId id="374" r:id="rId33"/>
    <p:sldId id="389" r:id="rId34"/>
    <p:sldId id="391" r:id="rId35"/>
    <p:sldId id="392" r:id="rId36"/>
    <p:sldId id="393" r:id="rId37"/>
    <p:sldId id="394" r:id="rId38"/>
    <p:sldId id="395" r:id="rId39"/>
    <p:sldId id="399" r:id="rId40"/>
    <p:sldId id="400" r:id="rId41"/>
    <p:sldId id="401" r:id="rId42"/>
    <p:sldId id="402" r:id="rId43"/>
    <p:sldId id="403" r:id="rId44"/>
    <p:sldId id="406" r:id="rId45"/>
    <p:sldId id="407" r:id="rId46"/>
    <p:sldId id="408" r:id="rId47"/>
    <p:sldId id="404" r:id="rId48"/>
    <p:sldId id="405" r:id="rId49"/>
  </p:sldIdLst>
  <p:sldSz cx="9144000" cy="6858000" type="screen4x3"/>
  <p:notesSz cx="7077075" cy="9383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6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08438" y="0"/>
            <a:ext cx="3067050" cy="469900"/>
          </a:xfrm>
          <a:prstGeom prst="rect">
            <a:avLst/>
          </a:prstGeom>
        </p:spPr>
        <p:txBody>
          <a:bodyPr vert="horz" lIns="91440" tIns="45720" rIns="91440" bIns="45720" rtlCol="0"/>
          <a:lstStyle>
            <a:lvl1pPr algn="r">
              <a:defRPr sz="1200"/>
            </a:lvl1pPr>
          </a:lstStyle>
          <a:p>
            <a:fld id="{139E6EAD-2D7B-4738-A866-AF605D01B082}" type="datetimeFigureOut">
              <a:rPr lang="en-US" smtClean="0"/>
              <a:pPr/>
              <a:t>7/29/2014</a:t>
            </a:fld>
            <a:endParaRPr lang="en-US"/>
          </a:p>
        </p:txBody>
      </p:sp>
      <p:sp>
        <p:nvSpPr>
          <p:cNvPr id="4" name="Footer Placeholder 3"/>
          <p:cNvSpPr>
            <a:spLocks noGrp="1"/>
          </p:cNvSpPr>
          <p:nvPr>
            <p:ph type="ftr" sz="quarter" idx="2"/>
          </p:nvPr>
        </p:nvSpPr>
        <p:spPr>
          <a:xfrm>
            <a:off x="0" y="8912225"/>
            <a:ext cx="3067050" cy="469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08438" y="8912225"/>
            <a:ext cx="3067050" cy="469900"/>
          </a:xfrm>
          <a:prstGeom prst="rect">
            <a:avLst/>
          </a:prstGeom>
        </p:spPr>
        <p:txBody>
          <a:bodyPr vert="horz" lIns="91440" tIns="45720" rIns="91440" bIns="45720" rtlCol="0" anchor="b"/>
          <a:lstStyle>
            <a:lvl1pPr algn="r">
              <a:defRPr sz="1200"/>
            </a:lvl1pPr>
          </a:lstStyle>
          <a:p>
            <a:fld id="{7B482974-7777-49CB-A128-6593E86F4EDC}" type="slidenum">
              <a:rPr lang="en-US" smtClean="0"/>
              <a:pPr/>
              <a:t>‹#›</a:t>
            </a:fld>
            <a:endParaRPr lang="en-US"/>
          </a:p>
        </p:txBody>
      </p:sp>
    </p:spTree>
    <p:extLst>
      <p:ext uri="{BB962C8B-B14F-4D97-AF65-F5344CB8AC3E}">
        <p14:creationId xmlns:p14="http://schemas.microsoft.com/office/powerpoint/2010/main" val="30361337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9186"/>
          </a:xfrm>
          <a:prstGeom prst="rect">
            <a:avLst/>
          </a:prstGeom>
        </p:spPr>
        <p:txBody>
          <a:bodyPr vert="horz" lIns="94055" tIns="47028" rIns="94055" bIns="47028" rtlCol="0"/>
          <a:lstStyle>
            <a:lvl1pPr algn="l">
              <a:defRPr sz="1200"/>
            </a:lvl1pPr>
          </a:lstStyle>
          <a:p>
            <a:endParaRPr lang="en-US"/>
          </a:p>
        </p:txBody>
      </p:sp>
      <p:sp>
        <p:nvSpPr>
          <p:cNvPr id="3" name="Date Placeholder 2"/>
          <p:cNvSpPr>
            <a:spLocks noGrp="1"/>
          </p:cNvSpPr>
          <p:nvPr>
            <p:ph type="dt" idx="1"/>
          </p:nvPr>
        </p:nvSpPr>
        <p:spPr>
          <a:xfrm>
            <a:off x="4008705" y="0"/>
            <a:ext cx="3066733" cy="469186"/>
          </a:xfrm>
          <a:prstGeom prst="rect">
            <a:avLst/>
          </a:prstGeom>
        </p:spPr>
        <p:txBody>
          <a:bodyPr vert="horz" lIns="94055" tIns="47028" rIns="94055" bIns="47028" rtlCol="0"/>
          <a:lstStyle>
            <a:lvl1pPr algn="r">
              <a:defRPr sz="1200"/>
            </a:lvl1pPr>
          </a:lstStyle>
          <a:p>
            <a:fld id="{431FAABE-858D-4062-8BF4-58657FB568D6}" type="datetimeFigureOut">
              <a:rPr lang="en-US" smtClean="0"/>
              <a:pPr/>
              <a:t>7/29/2014</a:t>
            </a:fld>
            <a:endParaRPr lang="en-US"/>
          </a:p>
        </p:txBody>
      </p:sp>
      <p:sp>
        <p:nvSpPr>
          <p:cNvPr id="4" name="Slide Image Placeholder 3"/>
          <p:cNvSpPr>
            <a:spLocks noGrp="1" noRot="1" noChangeAspect="1"/>
          </p:cNvSpPr>
          <p:nvPr>
            <p:ph type="sldImg" idx="2"/>
          </p:nvPr>
        </p:nvSpPr>
        <p:spPr>
          <a:xfrm>
            <a:off x="1192213" y="703263"/>
            <a:ext cx="4692650" cy="3519487"/>
          </a:xfrm>
          <a:prstGeom prst="rect">
            <a:avLst/>
          </a:prstGeom>
          <a:noFill/>
          <a:ln w="12700">
            <a:solidFill>
              <a:prstClr val="black"/>
            </a:solidFill>
          </a:ln>
        </p:spPr>
        <p:txBody>
          <a:bodyPr vert="horz" lIns="94055" tIns="47028" rIns="94055" bIns="47028" rtlCol="0" anchor="ctr"/>
          <a:lstStyle/>
          <a:p>
            <a:endParaRPr lang="en-US"/>
          </a:p>
        </p:txBody>
      </p:sp>
      <p:sp>
        <p:nvSpPr>
          <p:cNvPr id="5" name="Notes Placeholder 4"/>
          <p:cNvSpPr>
            <a:spLocks noGrp="1"/>
          </p:cNvSpPr>
          <p:nvPr>
            <p:ph type="body" sz="quarter" idx="3"/>
          </p:nvPr>
        </p:nvSpPr>
        <p:spPr>
          <a:xfrm>
            <a:off x="707708" y="4457264"/>
            <a:ext cx="5661660" cy="4222671"/>
          </a:xfrm>
          <a:prstGeom prst="rect">
            <a:avLst/>
          </a:prstGeom>
        </p:spPr>
        <p:txBody>
          <a:bodyPr vert="horz" lIns="94055" tIns="47028" rIns="94055" bIns="4702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12899"/>
            <a:ext cx="3066733" cy="469186"/>
          </a:xfrm>
          <a:prstGeom prst="rect">
            <a:avLst/>
          </a:prstGeom>
        </p:spPr>
        <p:txBody>
          <a:bodyPr vert="horz" lIns="94055" tIns="47028" rIns="94055" bIns="47028" rtlCol="0" anchor="b"/>
          <a:lstStyle>
            <a:lvl1pPr algn="l">
              <a:defRPr sz="1200"/>
            </a:lvl1pPr>
          </a:lstStyle>
          <a:p>
            <a:endParaRPr lang="en-US"/>
          </a:p>
        </p:txBody>
      </p:sp>
      <p:sp>
        <p:nvSpPr>
          <p:cNvPr id="7" name="Slide Number Placeholder 6"/>
          <p:cNvSpPr>
            <a:spLocks noGrp="1"/>
          </p:cNvSpPr>
          <p:nvPr>
            <p:ph type="sldNum" sz="quarter" idx="5"/>
          </p:nvPr>
        </p:nvSpPr>
        <p:spPr>
          <a:xfrm>
            <a:off x="4008705" y="8912899"/>
            <a:ext cx="3066733" cy="469186"/>
          </a:xfrm>
          <a:prstGeom prst="rect">
            <a:avLst/>
          </a:prstGeom>
        </p:spPr>
        <p:txBody>
          <a:bodyPr vert="horz" lIns="94055" tIns="47028" rIns="94055" bIns="47028" rtlCol="0" anchor="b"/>
          <a:lstStyle>
            <a:lvl1pPr algn="r">
              <a:defRPr sz="1200"/>
            </a:lvl1pPr>
          </a:lstStyle>
          <a:p>
            <a:fld id="{ACA98767-C747-4B30-96A7-B3B0A8345650}" type="slidenum">
              <a:rPr lang="en-US" smtClean="0"/>
              <a:pPr/>
              <a:t>‹#›</a:t>
            </a:fld>
            <a:endParaRPr lang="en-US"/>
          </a:p>
        </p:txBody>
      </p:sp>
    </p:spTree>
    <p:extLst>
      <p:ext uri="{BB962C8B-B14F-4D97-AF65-F5344CB8AC3E}">
        <p14:creationId xmlns:p14="http://schemas.microsoft.com/office/powerpoint/2010/main" val="18587544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E332E4-3A67-4F86-928C-65F0A145400E}" type="slidenum">
              <a:rPr lang="en-US"/>
              <a:pPr/>
              <a:t>6</a:t>
            </a:fld>
            <a:endParaRPr lang="en-US"/>
          </a:p>
        </p:txBody>
      </p:sp>
      <p:sp>
        <p:nvSpPr>
          <p:cNvPr id="225282" name="Rectangle 2"/>
          <p:cNvSpPr>
            <a:spLocks noGrp="1" noRot="1" noChangeAspect="1" noChangeArrowheads="1" noTextEdit="1"/>
          </p:cNvSpPr>
          <p:nvPr>
            <p:ph type="sldImg"/>
          </p:nvPr>
        </p:nvSpPr>
        <p:spPr>
          <a:ln/>
        </p:spPr>
      </p:sp>
      <p:sp>
        <p:nvSpPr>
          <p:cNvPr id="22528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821853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miter lim="800000"/>
            <a:headEnd/>
            <a:tailEnd/>
          </a:ln>
        </p:spPr>
        <p:txBody>
          <a:bodyPr/>
          <a:lstStyle/>
          <a:p>
            <a:fld id="{26DF468D-5351-4445-9490-4901A310D175}" type="slidenum">
              <a:rPr lang="en-US">
                <a:latin typeface="Arial" charset="0"/>
                <a:cs typeface="Arial" charset="0"/>
              </a:rPr>
              <a:pPr/>
              <a:t>35</a:t>
            </a:fld>
            <a:endParaRPr lang="en-US">
              <a:latin typeface="Arial" charset="0"/>
              <a:cs typeface="Arial"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endParaRPr lang="en-US" smtClean="0">
              <a:ea typeface="ＭＳ Ｐゴシック" pitchFamily="34" charset="-128"/>
            </a:endParaRPr>
          </a:p>
        </p:txBody>
      </p:sp>
    </p:spTree>
    <p:extLst>
      <p:ext uri="{BB962C8B-B14F-4D97-AF65-F5344CB8AC3E}">
        <p14:creationId xmlns:p14="http://schemas.microsoft.com/office/powerpoint/2010/main" val="12127055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miter lim="800000"/>
            <a:headEnd/>
            <a:tailEnd/>
          </a:ln>
        </p:spPr>
        <p:txBody>
          <a:bodyPr/>
          <a:lstStyle/>
          <a:p>
            <a:fld id="{8CB20F56-D323-4275-9024-118081DB7759}" type="slidenum">
              <a:rPr lang="en-US">
                <a:latin typeface="Arial" charset="0"/>
                <a:cs typeface="Arial" charset="0"/>
              </a:rPr>
              <a:pPr/>
              <a:t>36</a:t>
            </a:fld>
            <a:endParaRPr lang="en-US">
              <a:latin typeface="Arial" charset="0"/>
              <a:cs typeface="Arial"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p:spPr>
        <p:txBody>
          <a:bodyPr/>
          <a:lstStyle/>
          <a:p>
            <a:pPr eaLnBrk="1" hangingPunct="1"/>
            <a:endParaRPr lang="en-US" smtClean="0">
              <a:ea typeface="ＭＳ Ｐゴシック" pitchFamily="34" charset="-128"/>
            </a:endParaRPr>
          </a:p>
        </p:txBody>
      </p:sp>
    </p:spTree>
    <p:extLst>
      <p:ext uri="{BB962C8B-B14F-4D97-AF65-F5344CB8AC3E}">
        <p14:creationId xmlns:p14="http://schemas.microsoft.com/office/powerpoint/2010/main" val="11519055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miter lim="800000"/>
            <a:headEnd/>
            <a:tailEnd/>
          </a:ln>
        </p:spPr>
        <p:txBody>
          <a:bodyPr/>
          <a:lstStyle/>
          <a:p>
            <a:fld id="{1111D818-3D44-4196-B6A3-F1F9EB9A5EED}" type="slidenum">
              <a:rPr lang="en-US">
                <a:latin typeface="Arial" charset="0"/>
                <a:cs typeface="Arial" charset="0"/>
              </a:rPr>
              <a:pPr/>
              <a:t>37</a:t>
            </a:fld>
            <a:endParaRPr lang="en-US">
              <a:latin typeface="Arial" charset="0"/>
              <a:cs typeface="Arial"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p:spPr>
        <p:txBody>
          <a:bodyPr/>
          <a:lstStyle/>
          <a:p>
            <a:pPr eaLnBrk="1" hangingPunct="1"/>
            <a:endParaRPr lang="en-US" smtClean="0">
              <a:ea typeface="ＭＳ Ｐゴシック" pitchFamily="34" charset="-128"/>
            </a:endParaRPr>
          </a:p>
        </p:txBody>
      </p:sp>
    </p:spTree>
    <p:extLst>
      <p:ext uri="{BB962C8B-B14F-4D97-AF65-F5344CB8AC3E}">
        <p14:creationId xmlns:p14="http://schemas.microsoft.com/office/powerpoint/2010/main" val="26154221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miter lim="800000"/>
            <a:headEnd/>
            <a:tailEnd/>
          </a:ln>
        </p:spPr>
        <p:txBody>
          <a:bodyPr/>
          <a:lstStyle/>
          <a:p>
            <a:fld id="{C8F36685-43B7-40AA-8DAC-0C56EBE6D110}" type="slidenum">
              <a:rPr lang="en-US">
                <a:latin typeface="Arial" charset="0"/>
                <a:cs typeface="Arial" charset="0"/>
              </a:rPr>
              <a:pPr/>
              <a:t>38</a:t>
            </a:fld>
            <a:endParaRPr lang="en-US">
              <a:latin typeface="Arial" charset="0"/>
              <a:cs typeface="Arial"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p:spPr>
        <p:txBody>
          <a:bodyPr/>
          <a:lstStyle/>
          <a:p>
            <a:pPr eaLnBrk="1" hangingPunct="1"/>
            <a:endParaRPr lang="en-US" smtClean="0">
              <a:ea typeface="ＭＳ Ｐゴシック" pitchFamily="34" charset="-128"/>
            </a:endParaRPr>
          </a:p>
        </p:txBody>
      </p:sp>
    </p:spTree>
    <p:extLst>
      <p:ext uri="{BB962C8B-B14F-4D97-AF65-F5344CB8AC3E}">
        <p14:creationId xmlns:p14="http://schemas.microsoft.com/office/powerpoint/2010/main" val="40832985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miter lim="800000"/>
            <a:headEnd/>
            <a:tailEnd/>
          </a:ln>
        </p:spPr>
        <p:txBody>
          <a:bodyPr/>
          <a:lstStyle/>
          <a:p>
            <a:fld id="{A90F1A85-AED0-443D-8E3B-C872AE2E99D1}" type="slidenum">
              <a:rPr lang="en-US">
                <a:latin typeface="Arial" charset="0"/>
                <a:cs typeface="Arial" charset="0"/>
              </a:rPr>
              <a:pPr/>
              <a:t>39</a:t>
            </a:fld>
            <a:endParaRPr lang="en-US">
              <a:latin typeface="Arial" charset="0"/>
              <a:cs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en-US" smtClean="0">
              <a:ea typeface="ＭＳ Ｐゴシック" pitchFamily="34" charset="-128"/>
            </a:endParaRPr>
          </a:p>
        </p:txBody>
      </p:sp>
    </p:spTree>
    <p:extLst>
      <p:ext uri="{BB962C8B-B14F-4D97-AF65-F5344CB8AC3E}">
        <p14:creationId xmlns:p14="http://schemas.microsoft.com/office/powerpoint/2010/main" val="6738267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miter lim="800000"/>
            <a:headEnd/>
            <a:tailEnd/>
          </a:ln>
        </p:spPr>
        <p:txBody>
          <a:bodyPr/>
          <a:lstStyle/>
          <a:p>
            <a:fld id="{8F478D4E-9770-4A52-AAE2-9EED6E9E778D}" type="slidenum">
              <a:rPr lang="en-US">
                <a:latin typeface="Arial" charset="0"/>
                <a:cs typeface="Arial" charset="0"/>
              </a:rPr>
              <a:pPr/>
              <a:t>40</a:t>
            </a:fld>
            <a:endParaRPr lang="en-US">
              <a:latin typeface="Arial" charset="0"/>
              <a:cs typeface="Arial"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p:spPr>
        <p:txBody>
          <a:bodyPr/>
          <a:lstStyle/>
          <a:p>
            <a:pPr eaLnBrk="1" hangingPunct="1"/>
            <a:endParaRPr lang="en-US" smtClean="0">
              <a:ea typeface="ＭＳ Ｐゴシック" pitchFamily="34" charset="-128"/>
            </a:endParaRPr>
          </a:p>
        </p:txBody>
      </p:sp>
    </p:spTree>
    <p:extLst>
      <p:ext uri="{BB962C8B-B14F-4D97-AF65-F5344CB8AC3E}">
        <p14:creationId xmlns:p14="http://schemas.microsoft.com/office/powerpoint/2010/main" val="33225308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miter lim="800000"/>
            <a:headEnd/>
            <a:tailEnd/>
          </a:ln>
        </p:spPr>
        <p:txBody>
          <a:bodyPr/>
          <a:lstStyle/>
          <a:p>
            <a:fld id="{241965F2-B9A3-44A6-8AF9-B049491B2296}" type="slidenum">
              <a:rPr lang="en-US">
                <a:latin typeface="Arial" charset="0"/>
                <a:cs typeface="Arial" charset="0"/>
              </a:rPr>
              <a:pPr/>
              <a:t>41</a:t>
            </a:fld>
            <a:endParaRPr lang="en-US">
              <a:latin typeface="Arial" charset="0"/>
              <a:cs typeface="Arial"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p:spPr>
        <p:txBody>
          <a:bodyPr/>
          <a:lstStyle/>
          <a:p>
            <a:pPr eaLnBrk="1" hangingPunct="1"/>
            <a:endParaRPr lang="en-US" smtClean="0">
              <a:ea typeface="ＭＳ Ｐゴシック" pitchFamily="34" charset="-128"/>
            </a:endParaRPr>
          </a:p>
        </p:txBody>
      </p:sp>
    </p:spTree>
    <p:extLst>
      <p:ext uri="{BB962C8B-B14F-4D97-AF65-F5344CB8AC3E}">
        <p14:creationId xmlns:p14="http://schemas.microsoft.com/office/powerpoint/2010/main" val="9251464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miter lim="800000"/>
            <a:headEnd/>
            <a:tailEnd/>
          </a:ln>
        </p:spPr>
        <p:txBody>
          <a:bodyPr/>
          <a:lstStyle/>
          <a:p>
            <a:fld id="{89EFC133-D839-4EBC-A41A-C89FFAB7D776}" type="slidenum">
              <a:rPr lang="en-US">
                <a:latin typeface="Arial" charset="0"/>
                <a:cs typeface="Arial" charset="0"/>
              </a:rPr>
              <a:pPr/>
              <a:t>42</a:t>
            </a:fld>
            <a:endParaRPr lang="en-US">
              <a:latin typeface="Arial" charset="0"/>
              <a:cs typeface="Arial"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p:spPr>
        <p:txBody>
          <a:bodyPr/>
          <a:lstStyle/>
          <a:p>
            <a:pPr eaLnBrk="1" hangingPunct="1"/>
            <a:endParaRPr lang="en-US" smtClean="0">
              <a:ea typeface="ＭＳ Ｐゴシック" pitchFamily="34" charset="-128"/>
            </a:endParaRPr>
          </a:p>
        </p:txBody>
      </p:sp>
    </p:spTree>
    <p:extLst>
      <p:ext uri="{BB962C8B-B14F-4D97-AF65-F5344CB8AC3E}">
        <p14:creationId xmlns:p14="http://schemas.microsoft.com/office/powerpoint/2010/main" val="7082179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miter lim="800000"/>
            <a:headEnd/>
            <a:tailEnd/>
          </a:ln>
        </p:spPr>
        <p:txBody>
          <a:bodyPr/>
          <a:lstStyle/>
          <a:p>
            <a:fld id="{F3ED37F6-6DAD-4DAA-B027-A535008B4653}" type="slidenum">
              <a:rPr lang="en-US">
                <a:latin typeface="Arial" charset="0"/>
                <a:cs typeface="Arial" charset="0"/>
              </a:rPr>
              <a:pPr/>
              <a:t>43</a:t>
            </a:fld>
            <a:endParaRPr lang="en-US">
              <a:latin typeface="Arial" charset="0"/>
              <a:cs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p:spPr>
        <p:txBody>
          <a:bodyPr/>
          <a:lstStyle/>
          <a:p>
            <a:pPr eaLnBrk="1" hangingPunct="1"/>
            <a:endParaRPr lang="en-US" smtClean="0">
              <a:ea typeface="ＭＳ Ｐゴシック" pitchFamily="34" charset="-128"/>
            </a:endParaRPr>
          </a:p>
        </p:txBody>
      </p:sp>
    </p:spTree>
    <p:extLst>
      <p:ext uri="{BB962C8B-B14F-4D97-AF65-F5344CB8AC3E}">
        <p14:creationId xmlns:p14="http://schemas.microsoft.com/office/powerpoint/2010/main" val="12375666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miter lim="800000"/>
            <a:headEnd/>
            <a:tailEnd/>
          </a:ln>
        </p:spPr>
        <p:txBody>
          <a:bodyPr/>
          <a:lstStyle/>
          <a:p>
            <a:fld id="{E67CCAD9-0D4B-48B8-AB25-163403FCB893}" type="slidenum">
              <a:rPr lang="en-US">
                <a:latin typeface="Arial" charset="0"/>
                <a:cs typeface="Arial" charset="0"/>
              </a:rPr>
              <a:pPr/>
              <a:t>44</a:t>
            </a:fld>
            <a:endParaRPr lang="en-US">
              <a:latin typeface="Arial" charset="0"/>
              <a:cs typeface="Arial"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p:spPr>
        <p:txBody>
          <a:bodyPr/>
          <a:lstStyle/>
          <a:p>
            <a:pPr eaLnBrk="1" hangingPunct="1"/>
            <a:endParaRPr lang="en-US" smtClean="0">
              <a:ea typeface="ＭＳ Ｐゴシック" pitchFamily="34" charset="-128"/>
            </a:endParaRPr>
          </a:p>
        </p:txBody>
      </p:sp>
    </p:spTree>
    <p:extLst>
      <p:ext uri="{BB962C8B-B14F-4D97-AF65-F5344CB8AC3E}">
        <p14:creationId xmlns:p14="http://schemas.microsoft.com/office/powerpoint/2010/main" val="10002240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E3B21F-9E29-4FA9-AAC0-356BF4CFDF5D}" type="slidenum">
              <a:rPr lang="en-US"/>
              <a:pPr/>
              <a:t>12</a:t>
            </a:fld>
            <a:endParaRPr lang="en-US"/>
          </a:p>
        </p:txBody>
      </p:sp>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1161690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miter lim="800000"/>
            <a:headEnd/>
            <a:tailEnd/>
          </a:ln>
        </p:spPr>
        <p:txBody>
          <a:bodyPr/>
          <a:lstStyle/>
          <a:p>
            <a:fld id="{C9F8D755-07D8-40C4-AC67-F9F6CA275C93}" type="slidenum">
              <a:rPr lang="en-US">
                <a:latin typeface="Arial" charset="0"/>
                <a:cs typeface="Arial" charset="0"/>
              </a:rPr>
              <a:pPr/>
              <a:t>45</a:t>
            </a:fld>
            <a:endParaRPr lang="en-US">
              <a:latin typeface="Arial" charset="0"/>
              <a:cs typeface="Arial"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p:spPr>
        <p:txBody>
          <a:bodyPr/>
          <a:lstStyle/>
          <a:p>
            <a:pPr eaLnBrk="1" hangingPunct="1"/>
            <a:endParaRPr lang="en-US" smtClean="0">
              <a:ea typeface="ＭＳ Ｐゴシック" pitchFamily="34" charset="-128"/>
            </a:endParaRPr>
          </a:p>
        </p:txBody>
      </p:sp>
    </p:spTree>
    <p:extLst>
      <p:ext uri="{BB962C8B-B14F-4D97-AF65-F5344CB8AC3E}">
        <p14:creationId xmlns:p14="http://schemas.microsoft.com/office/powerpoint/2010/main" val="2576160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miter lim="800000"/>
            <a:headEnd/>
            <a:tailEnd/>
          </a:ln>
        </p:spPr>
        <p:txBody>
          <a:bodyPr/>
          <a:lstStyle/>
          <a:p>
            <a:fld id="{2EC59852-315F-40FF-ADD9-7007D3C72EB6}" type="slidenum">
              <a:rPr lang="en-US">
                <a:latin typeface="Arial" charset="0"/>
                <a:cs typeface="Arial" charset="0"/>
              </a:rPr>
              <a:pPr/>
              <a:t>46</a:t>
            </a:fld>
            <a:endParaRPr lang="en-US">
              <a:latin typeface="Arial" charset="0"/>
              <a:cs typeface="Arial"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p:spPr>
        <p:txBody>
          <a:bodyPr/>
          <a:lstStyle/>
          <a:p>
            <a:pPr eaLnBrk="1" hangingPunct="1"/>
            <a:endParaRPr lang="en-US" smtClean="0">
              <a:ea typeface="ＭＳ Ｐゴシック" pitchFamily="34" charset="-128"/>
            </a:endParaRPr>
          </a:p>
        </p:txBody>
      </p:sp>
    </p:spTree>
    <p:extLst>
      <p:ext uri="{BB962C8B-B14F-4D97-AF65-F5344CB8AC3E}">
        <p14:creationId xmlns:p14="http://schemas.microsoft.com/office/powerpoint/2010/main" val="12685669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miter lim="800000"/>
            <a:headEnd/>
            <a:tailEnd/>
          </a:ln>
        </p:spPr>
        <p:txBody>
          <a:bodyPr/>
          <a:lstStyle/>
          <a:p>
            <a:fld id="{A9CE3470-DCA7-4D0F-897C-3ECF6399B46D}" type="slidenum">
              <a:rPr lang="en-US">
                <a:latin typeface="Arial" charset="0"/>
                <a:cs typeface="Arial" charset="0"/>
              </a:rPr>
              <a:pPr/>
              <a:t>47</a:t>
            </a:fld>
            <a:endParaRPr lang="en-US">
              <a:latin typeface="Arial" charset="0"/>
              <a:cs typeface="Arial"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p:spPr>
        <p:txBody>
          <a:bodyPr/>
          <a:lstStyle/>
          <a:p>
            <a:pPr eaLnBrk="1" hangingPunct="1"/>
            <a:endParaRPr lang="en-US" smtClean="0">
              <a:ea typeface="ＭＳ Ｐゴシック" pitchFamily="34" charset="-128"/>
            </a:endParaRPr>
          </a:p>
        </p:txBody>
      </p:sp>
    </p:spTree>
    <p:extLst>
      <p:ext uri="{BB962C8B-B14F-4D97-AF65-F5344CB8AC3E}">
        <p14:creationId xmlns:p14="http://schemas.microsoft.com/office/powerpoint/2010/main" val="17362975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miter lim="800000"/>
            <a:headEnd/>
            <a:tailEnd/>
          </a:ln>
        </p:spPr>
        <p:txBody>
          <a:bodyPr/>
          <a:lstStyle/>
          <a:p>
            <a:fld id="{D7A1D488-7150-4237-A0AC-730DB2B8ABCF}" type="slidenum">
              <a:rPr lang="en-US">
                <a:latin typeface="Arial" charset="0"/>
                <a:cs typeface="Arial" charset="0"/>
              </a:rPr>
              <a:pPr/>
              <a:t>48</a:t>
            </a:fld>
            <a:endParaRPr lang="en-US">
              <a:latin typeface="Arial" charset="0"/>
              <a:cs typeface="Arial"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p:spPr>
        <p:txBody>
          <a:bodyPr/>
          <a:lstStyle/>
          <a:p>
            <a:pPr eaLnBrk="1" hangingPunct="1"/>
            <a:endParaRPr lang="en-US" smtClean="0">
              <a:ea typeface="ＭＳ Ｐゴシック" pitchFamily="34" charset="-128"/>
            </a:endParaRPr>
          </a:p>
        </p:txBody>
      </p:sp>
    </p:spTree>
    <p:extLst>
      <p:ext uri="{BB962C8B-B14F-4D97-AF65-F5344CB8AC3E}">
        <p14:creationId xmlns:p14="http://schemas.microsoft.com/office/powerpoint/2010/main" val="1751221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562659-1558-4369-821F-665729B80164}" type="slidenum">
              <a:rPr lang="en-US"/>
              <a:pPr/>
              <a:t>16</a:t>
            </a:fld>
            <a:endParaRPr lang="en-US"/>
          </a:p>
        </p:txBody>
      </p:sp>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154858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9C1D8A-2C63-476F-AAA4-04243EFB2552}" type="slidenum">
              <a:rPr lang="en-US"/>
              <a:pPr/>
              <a:t>17</a:t>
            </a:fld>
            <a:endParaRPr lang="en-US"/>
          </a:p>
        </p:txBody>
      </p:sp>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52002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BA1644-9921-490D-82D1-A74D71A6CF70}" type="slidenum">
              <a:rPr lang="en-US"/>
              <a:pPr/>
              <a:t>18</a:t>
            </a:fld>
            <a:endParaRPr lang="en-US"/>
          </a:p>
        </p:txBody>
      </p:sp>
      <p:sp>
        <p:nvSpPr>
          <p:cNvPr id="204802" name="Rectangle 2"/>
          <p:cNvSpPr>
            <a:spLocks noGrp="1" noRot="1" noChangeAspect="1" noChangeArrowheads="1" noTextEdit="1"/>
          </p:cNvSpPr>
          <p:nvPr>
            <p:ph type="sldImg"/>
          </p:nvPr>
        </p:nvSpPr>
        <p:spPr>
          <a:ln/>
        </p:spPr>
      </p:sp>
      <p:sp>
        <p:nvSpPr>
          <p:cNvPr id="20480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026004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592DB4-4A7C-4876-858D-208F8FF3A999}" type="slidenum">
              <a:rPr lang="en-US"/>
              <a:pPr/>
              <a:t>19</a:t>
            </a:fld>
            <a:endParaRPr lang="en-US"/>
          </a:p>
        </p:txBody>
      </p:sp>
      <p:sp>
        <p:nvSpPr>
          <p:cNvPr id="208898" name="Rectangle 2"/>
          <p:cNvSpPr>
            <a:spLocks noGrp="1" noRot="1" noChangeAspect="1" noChangeArrowheads="1" noTextEdit="1"/>
          </p:cNvSpPr>
          <p:nvPr>
            <p:ph type="sldImg"/>
          </p:nvPr>
        </p:nvSpPr>
        <p:spPr>
          <a:ln/>
        </p:spPr>
      </p:sp>
      <p:sp>
        <p:nvSpPr>
          <p:cNvPr id="20889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7433779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FDF143-8C9C-4787-A480-049D86FAE52E}" type="slidenum">
              <a:rPr lang="en-US"/>
              <a:pPr/>
              <a:t>20</a:t>
            </a:fld>
            <a:endParaRPr lang="en-US"/>
          </a:p>
        </p:txBody>
      </p:sp>
      <p:sp>
        <p:nvSpPr>
          <p:cNvPr id="210946" name="Rectangle 2"/>
          <p:cNvSpPr>
            <a:spLocks noGrp="1" noRot="1" noChangeAspect="1" noChangeArrowheads="1" noTextEdit="1"/>
          </p:cNvSpPr>
          <p:nvPr>
            <p:ph type="sldImg"/>
          </p:nvPr>
        </p:nvSpPr>
        <p:spPr>
          <a:ln/>
        </p:spPr>
      </p:sp>
      <p:sp>
        <p:nvSpPr>
          <p:cNvPr id="2109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516949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3543F8-A55D-4886-B31E-57CD55A4B481}" type="slidenum">
              <a:rPr lang="en-US"/>
              <a:pPr/>
              <a:t>24</a:t>
            </a:fld>
            <a:endParaRPr lang="en-US"/>
          </a:p>
        </p:txBody>
      </p:sp>
      <p:sp>
        <p:nvSpPr>
          <p:cNvPr id="206850" name="Rectangle 2"/>
          <p:cNvSpPr>
            <a:spLocks noGrp="1" noRot="1" noChangeAspect="1" noChangeArrowheads="1" noTextEdit="1"/>
          </p:cNvSpPr>
          <p:nvPr>
            <p:ph type="sldImg"/>
          </p:nvPr>
        </p:nvSpPr>
        <p:spPr>
          <a:ln/>
        </p:spPr>
      </p:sp>
      <p:sp>
        <p:nvSpPr>
          <p:cNvPr id="20685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36580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miter lim="800000"/>
            <a:headEnd/>
            <a:tailEnd/>
          </a:ln>
        </p:spPr>
        <p:txBody>
          <a:bodyPr/>
          <a:lstStyle/>
          <a:p>
            <a:fld id="{5A287DDE-B4B6-4370-BA8C-95CC8B845D15}" type="slidenum">
              <a:rPr lang="en-US">
                <a:latin typeface="Arial" charset="0"/>
                <a:cs typeface="Arial" charset="0"/>
              </a:rPr>
              <a:pPr/>
              <a:t>34</a:t>
            </a:fld>
            <a:endParaRPr lang="en-US">
              <a:latin typeface="Arial" charset="0"/>
              <a:cs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endParaRPr lang="en-US" smtClean="0">
              <a:ea typeface="ＭＳ Ｐゴシック" pitchFamily="34" charset="-128"/>
            </a:endParaRPr>
          </a:p>
        </p:txBody>
      </p:sp>
    </p:spTree>
    <p:extLst>
      <p:ext uri="{BB962C8B-B14F-4D97-AF65-F5344CB8AC3E}">
        <p14:creationId xmlns:p14="http://schemas.microsoft.com/office/powerpoint/2010/main" val="25165816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3CD9E72-532C-4021-AC89-CE6C66F64154}" type="datetimeFigureOut">
              <a:rPr lang="en-US" smtClean="0"/>
              <a:pPr/>
              <a:t>7/29/2014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7458B-2FA3-4CD0-BB8C-59EA1BC21E2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CD9E72-532C-4021-AC89-CE6C66F64154}" type="datetimeFigureOut">
              <a:rPr lang="en-US" smtClean="0"/>
              <a:pPr/>
              <a:t>7/29/2014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7458B-2FA3-4CD0-BB8C-59EA1BC21E2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CD9E72-532C-4021-AC89-CE6C66F64154}" type="datetimeFigureOut">
              <a:rPr lang="en-US" smtClean="0"/>
              <a:pPr/>
              <a:t>7/29/2014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7458B-2FA3-4CD0-BB8C-59EA1BC21E2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CD9E72-532C-4021-AC89-CE6C66F64154}" type="datetimeFigureOut">
              <a:rPr lang="en-US" smtClean="0"/>
              <a:pPr/>
              <a:t>7/29/2014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7458B-2FA3-4CD0-BB8C-59EA1BC21E2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CD9E72-532C-4021-AC89-CE6C66F64154}" type="datetimeFigureOut">
              <a:rPr lang="en-US" smtClean="0"/>
              <a:pPr/>
              <a:t>7/29/2014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7458B-2FA3-4CD0-BB8C-59EA1BC21E2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3CD9E72-532C-4021-AC89-CE6C66F64154}" type="datetimeFigureOut">
              <a:rPr lang="en-US" smtClean="0"/>
              <a:pPr/>
              <a:t>7/29/2014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D7458B-2FA3-4CD0-BB8C-59EA1BC21E2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3CD9E72-532C-4021-AC89-CE6C66F64154}" type="datetimeFigureOut">
              <a:rPr lang="en-US" smtClean="0"/>
              <a:pPr/>
              <a:t>7/29/2014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D7458B-2FA3-4CD0-BB8C-59EA1BC21E2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3CD9E72-532C-4021-AC89-CE6C66F64154}" type="datetimeFigureOut">
              <a:rPr lang="en-US" smtClean="0"/>
              <a:pPr/>
              <a:t>7/29/2014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D7458B-2FA3-4CD0-BB8C-59EA1BC21E2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CD9E72-532C-4021-AC89-CE6C66F64154}" type="datetimeFigureOut">
              <a:rPr lang="en-US" smtClean="0"/>
              <a:pPr/>
              <a:t>7/29/2014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D7458B-2FA3-4CD0-BB8C-59EA1BC21E2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CD9E72-532C-4021-AC89-CE6C66F64154}" type="datetimeFigureOut">
              <a:rPr lang="en-US" smtClean="0"/>
              <a:pPr/>
              <a:t>7/29/2014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D7458B-2FA3-4CD0-BB8C-59EA1BC21E2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CD9E72-532C-4021-AC89-CE6C66F64154}" type="datetimeFigureOut">
              <a:rPr lang="en-US" smtClean="0"/>
              <a:pPr/>
              <a:t>7/29/2014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D7458B-2FA3-4CD0-BB8C-59EA1BC21E2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CD9E72-532C-4021-AC89-CE6C66F64154}" type="datetimeFigureOut">
              <a:rPr lang="en-US" smtClean="0"/>
              <a:pPr/>
              <a:t>7/29/2014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D7458B-2FA3-4CD0-BB8C-59EA1BC21E2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mcramer@alb.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upload.wikimedia.org/wikipedia/commons/b/bb/Mendeleev's_1869_periodic_table.png"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chemicool.com/" TargetMode="External"/><Relationship Id="rId2" Type="http://schemas.openxmlformats.org/officeDocument/2006/relationships/hyperlink" Target="http://periodictable.co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youtube.com/watch?v=m55kgyApYrY" TargetMode="External"/><Relationship Id="rId2" Type="http://schemas.openxmlformats.org/officeDocument/2006/relationships/hyperlink" Target="https://www.youtube.com/watch?v=eaChisV5uR0"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0"/>
            <a:ext cx="7543800" cy="1981200"/>
          </a:xfrm>
        </p:spPr>
        <p:txBody>
          <a:bodyPr>
            <a:normAutofit fontScale="90000"/>
          </a:bodyPr>
          <a:lstStyle/>
          <a:p>
            <a:r>
              <a:rPr lang="en-US" dirty="0" smtClean="0"/>
              <a:t>Welcome to Chemistry </a:t>
            </a:r>
            <a:br>
              <a:rPr lang="en-US" dirty="0" smtClean="0"/>
            </a:br>
            <a:r>
              <a:rPr lang="en-US" dirty="0" smtClean="0"/>
              <a:t>Standards 101! </a:t>
            </a:r>
            <a:br>
              <a:rPr lang="en-US" dirty="0" smtClean="0"/>
            </a:br>
            <a:endParaRPr lang="en-US" dirty="0"/>
          </a:p>
        </p:txBody>
      </p:sp>
      <p:sp>
        <p:nvSpPr>
          <p:cNvPr id="3" name="Subtitle 2"/>
          <p:cNvSpPr>
            <a:spLocks noGrp="1"/>
          </p:cNvSpPr>
          <p:nvPr>
            <p:ph type="subTitle" idx="1"/>
          </p:nvPr>
        </p:nvSpPr>
        <p:spPr>
          <a:xfrm>
            <a:off x="1371600" y="3048000"/>
            <a:ext cx="6400800" cy="1752600"/>
          </a:xfrm>
        </p:spPr>
        <p:txBody>
          <a:bodyPr>
            <a:noAutofit/>
          </a:bodyPr>
          <a:lstStyle/>
          <a:p>
            <a:r>
              <a:rPr lang="en-US" dirty="0" smtClean="0"/>
              <a:t>Mrs. Michele L. Cramer</a:t>
            </a:r>
          </a:p>
          <a:p>
            <a:r>
              <a:rPr lang="en-US" dirty="0" smtClean="0"/>
              <a:t>Instructor of Chemistry</a:t>
            </a:r>
          </a:p>
          <a:p>
            <a:r>
              <a:rPr lang="en-US" dirty="0" smtClean="0"/>
              <a:t>Albright College</a:t>
            </a:r>
          </a:p>
          <a:p>
            <a:r>
              <a:rPr lang="en-US" dirty="0" smtClean="0"/>
              <a:t>Email: </a:t>
            </a:r>
            <a:r>
              <a:rPr lang="en-US" dirty="0" smtClean="0">
                <a:hlinkClick r:id="rId2"/>
              </a:rPr>
              <a:t>mcramer@alb.edu</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Electrons</a:t>
            </a:r>
            <a:endParaRPr lang="en-US" dirty="0"/>
          </a:p>
        </p:txBody>
      </p:sp>
      <p:sp>
        <p:nvSpPr>
          <p:cNvPr id="3" name="Content Placeholder 2"/>
          <p:cNvSpPr>
            <a:spLocks noGrp="1"/>
          </p:cNvSpPr>
          <p:nvPr>
            <p:ph idx="1"/>
          </p:nvPr>
        </p:nvSpPr>
        <p:spPr/>
        <p:txBody>
          <a:bodyPr/>
          <a:lstStyle/>
          <a:p>
            <a:pPr>
              <a:buFontTx/>
              <a:buNone/>
            </a:pPr>
            <a:r>
              <a:rPr lang="en-US" dirty="0" smtClean="0"/>
              <a:t>Electrons:</a:t>
            </a:r>
          </a:p>
          <a:p>
            <a:pPr lvl="1">
              <a:buFont typeface="Times" pitchFamily="18" charset="0"/>
              <a:buChar char="•"/>
            </a:pPr>
            <a:r>
              <a:rPr lang="en-US" dirty="0" smtClean="0"/>
              <a:t>are identical</a:t>
            </a:r>
          </a:p>
          <a:p>
            <a:pPr lvl="1">
              <a:buFont typeface="Times" pitchFamily="18" charset="0"/>
              <a:buChar char="•"/>
            </a:pPr>
            <a:r>
              <a:rPr lang="en-US" dirty="0" smtClean="0"/>
              <a:t>repel electrons of neighboring atoms</a:t>
            </a:r>
          </a:p>
          <a:p>
            <a:pPr lvl="1">
              <a:buFont typeface="Times" pitchFamily="18" charset="0"/>
              <a:buChar char="•"/>
            </a:pPr>
            <a:r>
              <a:rPr lang="en-US" dirty="0" smtClean="0"/>
              <a:t>have electrical repulsion that prevents atomic closeness</a:t>
            </a:r>
          </a:p>
          <a:p>
            <a:pPr lvl="1">
              <a:buFont typeface="Times" pitchFamily="18" charset="0"/>
              <a:buChar char="•"/>
            </a:pPr>
            <a:r>
              <a:rPr lang="en-US" dirty="0" smtClean="0"/>
              <a:t>located outside the nucleus</a:t>
            </a:r>
          </a:p>
          <a:p>
            <a:pPr lvl="1">
              <a:buFont typeface="Times" pitchFamily="18" charset="0"/>
              <a:buChar char="•"/>
            </a:pPr>
            <a:r>
              <a:rPr lang="en-US" dirty="0" smtClean="0"/>
              <a:t>in a neutral atom, the number of electrons is equal to the number of protons (atomic number)</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Periodic Table</a:t>
            </a:r>
            <a:endParaRPr lang="en-US" dirty="0"/>
          </a:p>
        </p:txBody>
      </p:sp>
      <p:sp>
        <p:nvSpPr>
          <p:cNvPr id="3" name="Content Placeholder 2"/>
          <p:cNvSpPr>
            <a:spLocks noGrp="1"/>
          </p:cNvSpPr>
          <p:nvPr>
            <p:ph idx="1"/>
          </p:nvPr>
        </p:nvSpPr>
        <p:spPr/>
        <p:txBody>
          <a:bodyPr>
            <a:normAutofit lnSpcReduction="10000"/>
          </a:bodyPr>
          <a:lstStyle/>
          <a:p>
            <a:r>
              <a:rPr lang="en-US" b="1" dirty="0" smtClean="0">
                <a:solidFill>
                  <a:srgbClr val="FF0000"/>
                </a:solidFill>
              </a:rPr>
              <a:t>HS-PS1-1 </a:t>
            </a:r>
          </a:p>
          <a:p>
            <a:pPr lvl="1"/>
            <a:r>
              <a:rPr lang="en-US" dirty="0" smtClean="0">
                <a:solidFill>
                  <a:srgbClr val="FF0000"/>
                </a:solidFill>
              </a:rPr>
              <a:t>Use the periodic table as a model to predict the relative properties of elements based on the patterns of electrons in the outermost energy level of atoms. </a:t>
            </a:r>
          </a:p>
          <a:p>
            <a:pPr lvl="1"/>
            <a:r>
              <a:rPr lang="en-US" dirty="0" smtClean="0">
                <a:solidFill>
                  <a:srgbClr val="FF0000"/>
                </a:solidFill>
              </a:rPr>
              <a:t>Clarification Statement: Examples of properties that could be predicted from patterns could include reactivity of metals, types of bonds formed, numbers of bonds formed, and reactions with oxygen.</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p:txBody>
          <a:bodyPr/>
          <a:lstStyle/>
          <a:p>
            <a:r>
              <a:rPr lang="en-US" sz="4000"/>
              <a:t>The Periodic Table</a:t>
            </a:r>
            <a:endParaRPr lang="en-US"/>
          </a:p>
        </p:txBody>
      </p:sp>
      <p:sp>
        <p:nvSpPr>
          <p:cNvPr id="193539" name="Rectangle 3"/>
          <p:cNvSpPr>
            <a:spLocks noGrp="1" noChangeArrowheads="1"/>
          </p:cNvSpPr>
          <p:nvPr>
            <p:ph type="body" idx="1"/>
          </p:nvPr>
        </p:nvSpPr>
        <p:spPr/>
        <p:txBody>
          <a:bodyPr/>
          <a:lstStyle/>
          <a:p>
            <a:r>
              <a:rPr lang="en-US"/>
              <a:t>The Periodic Table is a listing of all the known elements.</a:t>
            </a:r>
          </a:p>
          <a:p>
            <a:r>
              <a:rPr lang="en-US"/>
              <a:t>It is NOT something to be memorized.</a:t>
            </a:r>
          </a:p>
          <a:p>
            <a:r>
              <a:rPr lang="en-US"/>
              <a:t>Instead, we learn how to READ the Periodic Table.</a:t>
            </a:r>
          </a:p>
          <a:p>
            <a:r>
              <a:rPr lang="en-US"/>
              <a:t>A chemist uses the Periodic Table much like a writer uses a dictionary. NEITHER need be memorized!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 to the Periodic Table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Scientists knew that certain elements behaved like other elements.</a:t>
            </a:r>
          </a:p>
          <a:p>
            <a:r>
              <a:rPr lang="en-US" dirty="0" smtClean="0"/>
              <a:t>In the late 1870’s, Julius </a:t>
            </a:r>
            <a:r>
              <a:rPr lang="en-US" dirty="0" err="1" smtClean="0"/>
              <a:t>Lothar</a:t>
            </a:r>
            <a:r>
              <a:rPr lang="en-US" dirty="0" smtClean="0"/>
              <a:t> Meyer and Dmitri Mendeleev independently came up with periodic tables which grouped elements by similarities in properties.</a:t>
            </a:r>
          </a:p>
          <a:p>
            <a:r>
              <a:rPr lang="en-US" dirty="0" smtClean="0"/>
              <a:t>The Path to the Periodic Table activity will allow you to organize and group elements to create your own periodic table and then to compare it to our modern day table.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Mendeleev’s Periodic Table (1869)</a:t>
            </a:r>
            <a:endParaRPr lang="en-US" dirty="0"/>
          </a:p>
        </p:txBody>
      </p:sp>
      <p:pic>
        <p:nvPicPr>
          <p:cNvPr id="66562" name="Picture 2" descr="File:Mendeleev's 1869 periodic table.png">
            <a:hlinkClick r:id="rId2"/>
          </p:cNvPr>
          <p:cNvPicPr>
            <a:picLocks noChangeAspect="1" noChangeArrowheads="1"/>
          </p:cNvPicPr>
          <p:nvPr/>
        </p:nvPicPr>
        <p:blipFill>
          <a:blip r:embed="rId3" cstate="print"/>
          <a:srcRect/>
          <a:stretch>
            <a:fillRect/>
          </a:stretch>
        </p:blipFill>
        <p:spPr bwMode="auto">
          <a:xfrm>
            <a:off x="2514600" y="914400"/>
            <a:ext cx="4638675" cy="570547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1143000"/>
          </a:xfrm>
        </p:spPr>
        <p:txBody>
          <a:bodyPr>
            <a:normAutofit fontScale="90000"/>
          </a:bodyPr>
          <a:lstStyle/>
          <a:p>
            <a:r>
              <a:rPr lang="en-US" dirty="0" smtClean="0"/>
              <a:t>Modern Day Periodic Table of Elements</a:t>
            </a:r>
            <a:endParaRPr lang="en-US" dirty="0"/>
          </a:p>
        </p:txBody>
      </p:sp>
      <p:pic>
        <p:nvPicPr>
          <p:cNvPr id="9" name="Picture 8"/>
          <p:cNvPicPr/>
          <p:nvPr/>
        </p:nvPicPr>
        <p:blipFill>
          <a:blip r:embed="rId2" cstate="print"/>
          <a:srcRect/>
          <a:stretch>
            <a:fillRect/>
          </a:stretch>
        </p:blipFill>
        <p:spPr bwMode="auto">
          <a:xfrm>
            <a:off x="838200" y="1371600"/>
            <a:ext cx="7377023" cy="431994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5587" name="Picture 3" descr="12_09Figure-P"/>
          <p:cNvPicPr>
            <a:picLocks noChangeAspect="1" noChangeArrowheads="1"/>
          </p:cNvPicPr>
          <p:nvPr/>
        </p:nvPicPr>
        <p:blipFill>
          <a:blip r:embed="rId3" cstate="print"/>
          <a:srcRect b="2480"/>
          <a:stretch>
            <a:fillRect/>
          </a:stretch>
        </p:blipFill>
        <p:spPr bwMode="auto">
          <a:xfrm>
            <a:off x="381000" y="228600"/>
            <a:ext cx="8382000" cy="6218238"/>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p:txBody>
          <a:bodyPr/>
          <a:lstStyle/>
          <a:p>
            <a:r>
              <a:rPr lang="en-US" sz="4000"/>
              <a:t>The Periodic Table</a:t>
            </a:r>
            <a:endParaRPr lang="en-US"/>
          </a:p>
        </p:txBody>
      </p:sp>
      <p:sp>
        <p:nvSpPr>
          <p:cNvPr id="201731" name="Rectangle 3"/>
          <p:cNvSpPr>
            <a:spLocks noGrp="1" noChangeArrowheads="1"/>
          </p:cNvSpPr>
          <p:nvPr>
            <p:ph type="body" idx="1"/>
          </p:nvPr>
        </p:nvSpPr>
        <p:spPr/>
        <p:txBody>
          <a:bodyPr>
            <a:normAutofit fontScale="85000" lnSpcReduction="10000"/>
          </a:bodyPr>
          <a:lstStyle/>
          <a:p>
            <a:r>
              <a:rPr lang="en-US" dirty="0"/>
              <a:t>The elements are highly organized within the Periodic </a:t>
            </a:r>
            <a:r>
              <a:rPr lang="en-US" dirty="0" smtClean="0"/>
              <a:t>Table due to various physical properties, similarities between those properties, and periodic trends.</a:t>
            </a:r>
          </a:p>
          <a:p>
            <a:r>
              <a:rPr lang="en-US" dirty="0" smtClean="0"/>
              <a:t>"If all the elements are arranged in the order of their atomic weights, a periodic repetition of properties is obtained. This is expressed by the law of periodicity." </a:t>
            </a:r>
            <a:br>
              <a:rPr lang="en-US" dirty="0" smtClean="0"/>
            </a:br>
            <a:r>
              <a:rPr lang="en-US" i="1" dirty="0" smtClean="0"/>
              <a:t>Dmitri Mendeleev, Principles of Chemistry, Vol. 2, 1902, P. F. Collier, p17.</a:t>
            </a:r>
            <a:endParaRPr lang="en-US" dirty="0"/>
          </a:p>
          <a:p>
            <a:r>
              <a:rPr lang="en-US" dirty="0"/>
              <a:t>Each vertical column is called a “group.”</a:t>
            </a:r>
          </a:p>
          <a:p>
            <a:r>
              <a:rPr lang="en-US" dirty="0"/>
              <a:t>Each horizontal row is called a “period</a:t>
            </a:r>
            <a:r>
              <a:rPr lang="en-US" dirty="0" smtClean="0"/>
              <a:t>.”</a:t>
            </a:r>
          </a:p>
          <a:p>
            <a:pPr>
              <a:buNone/>
            </a:pPr>
            <a:endParaRPr lang="en-US" dirty="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p:txBody>
          <a:bodyPr/>
          <a:lstStyle/>
          <a:p>
            <a:r>
              <a:rPr lang="en-US" sz="4000"/>
              <a:t>The Periodic Table</a:t>
            </a:r>
            <a:endParaRPr lang="en-US"/>
          </a:p>
        </p:txBody>
      </p:sp>
      <p:pic>
        <p:nvPicPr>
          <p:cNvPr id="203780" name="Picture 4" descr="12_11Figure-F"/>
          <p:cNvPicPr>
            <a:picLocks noChangeAspect="1" noChangeArrowheads="1"/>
          </p:cNvPicPr>
          <p:nvPr/>
        </p:nvPicPr>
        <p:blipFill>
          <a:blip r:embed="rId3" cstate="print"/>
          <a:srcRect b="3416"/>
          <a:stretch>
            <a:fillRect/>
          </a:stretch>
        </p:blipFill>
        <p:spPr bwMode="auto">
          <a:xfrm>
            <a:off x="304800" y="1371600"/>
            <a:ext cx="8547100" cy="498157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p:txBody>
          <a:bodyPr/>
          <a:lstStyle/>
          <a:p>
            <a:r>
              <a:rPr lang="en-US" sz="4000"/>
              <a:t>The Periodic Table</a:t>
            </a:r>
            <a:endParaRPr lang="en-US"/>
          </a:p>
        </p:txBody>
      </p:sp>
      <p:pic>
        <p:nvPicPr>
          <p:cNvPr id="207876" name="Picture 4" descr="12_13Figure-F"/>
          <p:cNvPicPr>
            <a:picLocks noChangeAspect="1" noChangeArrowheads="1"/>
          </p:cNvPicPr>
          <p:nvPr/>
        </p:nvPicPr>
        <p:blipFill>
          <a:blip r:embed="rId3" cstate="print"/>
          <a:srcRect b="3893"/>
          <a:stretch>
            <a:fillRect/>
          </a:stretch>
        </p:blipFill>
        <p:spPr bwMode="auto">
          <a:xfrm>
            <a:off x="304800" y="1676400"/>
            <a:ext cx="8547100" cy="391953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Chemistry</a:t>
            </a:r>
            <a:endParaRPr lang="en-US" dirty="0"/>
          </a:p>
        </p:txBody>
      </p:sp>
      <p:sp>
        <p:nvSpPr>
          <p:cNvPr id="3" name="Subtitle 2"/>
          <p:cNvSpPr>
            <a:spLocks noGrp="1"/>
          </p:cNvSpPr>
          <p:nvPr>
            <p:ph type="subTitle" idx="1"/>
          </p:nvPr>
        </p:nvSpPr>
        <p:spPr/>
        <p:txBody>
          <a:bodyPr/>
          <a:lstStyle/>
          <a:p>
            <a:r>
              <a:rPr lang="en-US" dirty="0" smtClean="0"/>
              <a:t>Study of matter and the changes it undergoes</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3" name="Rectangle 3"/>
          <p:cNvSpPr>
            <a:spLocks noGrp="1" noChangeArrowheads="1"/>
          </p:cNvSpPr>
          <p:nvPr>
            <p:ph type="title"/>
          </p:nvPr>
        </p:nvSpPr>
        <p:spPr/>
        <p:txBody>
          <a:bodyPr/>
          <a:lstStyle/>
          <a:p>
            <a:r>
              <a:rPr lang="en-US" sz="4000"/>
              <a:t>The Periodic Table</a:t>
            </a:r>
            <a:endParaRPr lang="en-US"/>
          </a:p>
        </p:txBody>
      </p:sp>
      <p:pic>
        <p:nvPicPr>
          <p:cNvPr id="209924" name="Picture 4" descr="12_16Figure-F"/>
          <p:cNvPicPr>
            <a:picLocks noChangeAspect="1" noChangeArrowheads="1"/>
          </p:cNvPicPr>
          <p:nvPr/>
        </p:nvPicPr>
        <p:blipFill>
          <a:blip r:embed="rId3" cstate="print"/>
          <a:srcRect b="2679"/>
          <a:stretch>
            <a:fillRect/>
          </a:stretch>
        </p:blipFill>
        <p:spPr bwMode="auto">
          <a:xfrm>
            <a:off x="228600" y="1143000"/>
            <a:ext cx="8547100" cy="5303838"/>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Interactive Periodic Table Tools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hlinkClick r:id="rId2"/>
              </a:rPr>
              <a:t>http://periodictable.com/</a:t>
            </a:r>
            <a:endParaRPr lang="en-US" dirty="0" smtClean="0"/>
          </a:p>
          <a:p>
            <a:pPr lvl="1"/>
            <a:r>
              <a:rPr lang="en-US" dirty="0" smtClean="0"/>
              <a:t>Interactive periodic table with pictures of all elements</a:t>
            </a:r>
          </a:p>
          <a:p>
            <a:pPr lvl="1"/>
            <a:r>
              <a:rPr lang="en-US" dirty="0" smtClean="0"/>
              <a:t>Also available as an app for the </a:t>
            </a:r>
            <a:r>
              <a:rPr lang="en-US" dirty="0" err="1" smtClean="0"/>
              <a:t>iPad</a:t>
            </a:r>
            <a:r>
              <a:rPr lang="en-US" dirty="0" smtClean="0"/>
              <a:t> (“The Elements a Visual Exploration”- $13.99 on iTunes)</a:t>
            </a:r>
          </a:p>
          <a:p>
            <a:r>
              <a:rPr lang="en-US" dirty="0" smtClean="0">
                <a:hlinkClick r:id="rId3"/>
              </a:rPr>
              <a:t>www.chemicool.com</a:t>
            </a:r>
            <a:r>
              <a:rPr lang="en-US" dirty="0" smtClean="0"/>
              <a:t> </a:t>
            </a:r>
          </a:p>
          <a:p>
            <a:pPr lvl="1"/>
            <a:r>
              <a:rPr lang="en-US" dirty="0" smtClean="0"/>
              <a:t>Interactive periodic table with ample information on each element</a:t>
            </a:r>
          </a:p>
          <a:p>
            <a:r>
              <a:rPr lang="en-US" dirty="0" smtClean="0"/>
              <a:t>Nova Elements app (free from iTunes)</a:t>
            </a:r>
          </a:p>
          <a:p>
            <a:pPr lvl="1"/>
            <a:r>
              <a:rPr lang="en-US" dirty="0" smtClean="0"/>
              <a:t>Also interactive, allows you to build elements, also to build molecules in “Essential Elements”</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Periodic Table Activity</a:t>
            </a:r>
            <a:endParaRPr lang="en-US" dirty="0"/>
          </a:p>
        </p:txBody>
      </p:sp>
      <p:sp>
        <p:nvSpPr>
          <p:cNvPr id="3" name="Content Placeholder 2"/>
          <p:cNvSpPr>
            <a:spLocks noGrp="1"/>
          </p:cNvSpPr>
          <p:nvPr>
            <p:ph idx="1"/>
          </p:nvPr>
        </p:nvSpPr>
        <p:spPr/>
        <p:txBody>
          <a:bodyPr/>
          <a:lstStyle/>
          <a:p>
            <a:r>
              <a:rPr lang="en-US" dirty="0" smtClean="0"/>
              <a:t>Analyzing data for properties of the elements</a:t>
            </a:r>
          </a:p>
          <a:p>
            <a:pPr lvl="1"/>
            <a:r>
              <a:rPr lang="en-US" dirty="0" smtClean="0"/>
              <a:t>Atomic radius </a:t>
            </a:r>
          </a:p>
          <a:p>
            <a:pPr lvl="2"/>
            <a:r>
              <a:rPr lang="en-US" dirty="0" smtClean="0"/>
              <a:t>Half of the distance between two nuclei</a:t>
            </a:r>
          </a:p>
          <a:p>
            <a:pPr lvl="1"/>
            <a:r>
              <a:rPr lang="en-US" dirty="0" smtClean="0"/>
              <a:t>Electronegativity </a:t>
            </a:r>
          </a:p>
          <a:p>
            <a:pPr lvl="2"/>
            <a:r>
              <a:rPr lang="en-US" dirty="0" smtClean="0"/>
              <a:t>Atom’s ability to attract and bind to electrons</a:t>
            </a:r>
          </a:p>
          <a:p>
            <a:pPr lvl="1"/>
            <a:r>
              <a:rPr lang="en-US" dirty="0" smtClean="0"/>
              <a:t>1</a:t>
            </a:r>
            <a:r>
              <a:rPr lang="en-US" baseline="30000" dirty="0" smtClean="0"/>
              <a:t>st</a:t>
            </a:r>
            <a:r>
              <a:rPr lang="en-US" dirty="0" smtClean="0"/>
              <a:t> Ionization energy </a:t>
            </a:r>
          </a:p>
          <a:p>
            <a:pPr lvl="2"/>
            <a:r>
              <a:rPr lang="en-US" dirty="0" smtClean="0"/>
              <a:t>amount of energy required to remove an electron from a neutral atom</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Atomic Radius Results</a:t>
            </a:r>
            <a:endParaRPr lang="en-US" dirty="0"/>
          </a:p>
        </p:txBody>
      </p:sp>
      <p:graphicFrame>
        <p:nvGraphicFramePr>
          <p:cNvPr id="5" name="Content Placeholder 4"/>
          <p:cNvGraphicFramePr>
            <a:graphicFrameLocks noGrp="1"/>
          </p:cNvGraphicFramePr>
          <p:nvPr>
            <p:ph idx="1"/>
          </p:nvPr>
        </p:nvGraphicFramePr>
        <p:xfrm>
          <a:off x="457200" y="1600200"/>
          <a:ext cx="8229600" cy="225171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pPr algn="ctr" fontAlgn="t"/>
                      <a:r>
                        <a:rPr lang="en-US" sz="2400" b="1" i="0" u="none" strike="noStrike" dirty="0">
                          <a:solidFill>
                            <a:srgbClr val="000000"/>
                          </a:solidFill>
                          <a:latin typeface="Times New Roman"/>
                        </a:rPr>
                        <a:t>Element</a:t>
                      </a:r>
                    </a:p>
                  </a:txBody>
                  <a:tcPr marL="9525" marR="9525" marT="9525" marB="0"/>
                </a:tc>
                <a:tc>
                  <a:txBody>
                    <a:bodyPr/>
                    <a:lstStyle/>
                    <a:p>
                      <a:pPr algn="ctr" fontAlgn="t"/>
                      <a:r>
                        <a:rPr lang="en-US" sz="2400" b="1" i="0" u="none" strike="noStrike" dirty="0">
                          <a:solidFill>
                            <a:srgbClr val="000000"/>
                          </a:solidFill>
                          <a:latin typeface="Times New Roman"/>
                        </a:rPr>
                        <a:t>Atomic Radius</a:t>
                      </a:r>
                    </a:p>
                  </a:txBody>
                  <a:tcPr marL="9525" marR="9525" marT="9525" marB="0"/>
                </a:tc>
                <a:tc>
                  <a:txBody>
                    <a:bodyPr/>
                    <a:lstStyle/>
                    <a:p>
                      <a:pPr algn="ctr" fontAlgn="t"/>
                      <a:r>
                        <a:rPr lang="en-US" sz="2400" b="1" i="0" u="none" strike="noStrike" dirty="0">
                          <a:solidFill>
                            <a:srgbClr val="000000"/>
                          </a:solidFill>
                          <a:latin typeface="Times New Roman"/>
                        </a:rPr>
                        <a:t>Element</a:t>
                      </a:r>
                    </a:p>
                  </a:txBody>
                  <a:tcPr marL="9525" marR="9525" marT="9525" marB="0"/>
                </a:tc>
                <a:tc>
                  <a:txBody>
                    <a:bodyPr/>
                    <a:lstStyle/>
                    <a:p>
                      <a:pPr algn="ctr" fontAlgn="t"/>
                      <a:r>
                        <a:rPr lang="en-US" sz="2400" b="1" i="0" u="none" strike="noStrike" dirty="0">
                          <a:solidFill>
                            <a:srgbClr val="000000"/>
                          </a:solidFill>
                          <a:latin typeface="Times New Roman"/>
                        </a:rPr>
                        <a:t>Atomic Radius</a:t>
                      </a:r>
                    </a:p>
                  </a:txBody>
                  <a:tcPr marL="9525" marR="9525" marT="9525" marB="0"/>
                </a:tc>
              </a:tr>
              <a:tr h="370840">
                <a:tc>
                  <a:txBody>
                    <a:bodyPr/>
                    <a:lstStyle/>
                    <a:p>
                      <a:pPr algn="ctr" fontAlgn="t"/>
                      <a:r>
                        <a:rPr lang="en-US" sz="2400" b="1" i="0" u="none" strike="noStrike">
                          <a:solidFill>
                            <a:srgbClr val="000000"/>
                          </a:solidFill>
                          <a:latin typeface="Times New Roman"/>
                        </a:rPr>
                        <a:t>Li</a:t>
                      </a:r>
                    </a:p>
                  </a:txBody>
                  <a:tcPr marL="9525" marR="9525" marT="9525" marB="0"/>
                </a:tc>
                <a:tc>
                  <a:txBody>
                    <a:bodyPr/>
                    <a:lstStyle/>
                    <a:p>
                      <a:pPr algn="ctr" fontAlgn="t"/>
                      <a:r>
                        <a:rPr lang="en-US" sz="2400" b="1" i="0" u="none" strike="noStrike" dirty="0">
                          <a:solidFill>
                            <a:srgbClr val="000000"/>
                          </a:solidFill>
                          <a:latin typeface="Times New Roman"/>
                        </a:rPr>
                        <a:t>145 pm</a:t>
                      </a:r>
                    </a:p>
                  </a:txBody>
                  <a:tcPr marL="9525" marR="9525" marT="9525" marB="0"/>
                </a:tc>
                <a:tc>
                  <a:txBody>
                    <a:bodyPr/>
                    <a:lstStyle/>
                    <a:p>
                      <a:pPr algn="ctr" fontAlgn="t"/>
                      <a:r>
                        <a:rPr lang="en-US" sz="2400" b="1" i="0" u="none" strike="noStrike" dirty="0">
                          <a:solidFill>
                            <a:srgbClr val="000000"/>
                          </a:solidFill>
                          <a:latin typeface="Times New Roman"/>
                        </a:rPr>
                        <a:t>Al</a:t>
                      </a:r>
                    </a:p>
                  </a:txBody>
                  <a:tcPr marL="9525" marR="9525" marT="9525" marB="0"/>
                </a:tc>
                <a:tc>
                  <a:txBody>
                    <a:bodyPr/>
                    <a:lstStyle/>
                    <a:p>
                      <a:pPr algn="ctr" fontAlgn="t"/>
                      <a:r>
                        <a:rPr lang="en-US" sz="2400" b="1" i="0" u="none" strike="noStrike">
                          <a:solidFill>
                            <a:srgbClr val="000000"/>
                          </a:solidFill>
                          <a:latin typeface="Times New Roman"/>
                        </a:rPr>
                        <a:t>125 pm</a:t>
                      </a:r>
                    </a:p>
                  </a:txBody>
                  <a:tcPr marL="9525" marR="9525" marT="9525" marB="0"/>
                </a:tc>
              </a:tr>
              <a:tr h="370840">
                <a:tc>
                  <a:txBody>
                    <a:bodyPr/>
                    <a:lstStyle/>
                    <a:p>
                      <a:pPr algn="ctr" fontAlgn="t"/>
                      <a:r>
                        <a:rPr lang="en-US" sz="2400" b="1" i="0" u="none" strike="noStrike">
                          <a:solidFill>
                            <a:srgbClr val="000000"/>
                          </a:solidFill>
                          <a:latin typeface="Times New Roman"/>
                        </a:rPr>
                        <a:t>Be</a:t>
                      </a:r>
                    </a:p>
                  </a:txBody>
                  <a:tcPr marL="9525" marR="9525" marT="9525" marB="0"/>
                </a:tc>
                <a:tc>
                  <a:txBody>
                    <a:bodyPr/>
                    <a:lstStyle/>
                    <a:p>
                      <a:pPr algn="ctr" fontAlgn="t"/>
                      <a:r>
                        <a:rPr lang="en-US" sz="2400" b="1" i="0" u="none" strike="noStrike" dirty="0">
                          <a:solidFill>
                            <a:srgbClr val="000000"/>
                          </a:solidFill>
                          <a:latin typeface="Times New Roman"/>
                        </a:rPr>
                        <a:t>112 pm</a:t>
                      </a:r>
                    </a:p>
                  </a:txBody>
                  <a:tcPr marL="9525" marR="9525" marT="9525" marB="0"/>
                </a:tc>
                <a:tc>
                  <a:txBody>
                    <a:bodyPr/>
                    <a:lstStyle/>
                    <a:p>
                      <a:pPr algn="ctr" fontAlgn="t"/>
                      <a:r>
                        <a:rPr lang="en-US" sz="2400" b="1" i="0" u="none" strike="noStrike" dirty="0">
                          <a:solidFill>
                            <a:srgbClr val="000000"/>
                          </a:solidFill>
                          <a:latin typeface="Times New Roman"/>
                        </a:rPr>
                        <a:t>C</a:t>
                      </a:r>
                    </a:p>
                  </a:txBody>
                  <a:tcPr marL="9525" marR="9525" marT="9525" marB="0"/>
                </a:tc>
                <a:tc>
                  <a:txBody>
                    <a:bodyPr/>
                    <a:lstStyle/>
                    <a:p>
                      <a:pPr algn="ctr" fontAlgn="t"/>
                      <a:r>
                        <a:rPr lang="en-US" sz="2400" b="1" i="0" u="none" strike="noStrike">
                          <a:solidFill>
                            <a:srgbClr val="000000"/>
                          </a:solidFill>
                          <a:latin typeface="Times New Roman"/>
                        </a:rPr>
                        <a:t>70 pm</a:t>
                      </a:r>
                    </a:p>
                  </a:txBody>
                  <a:tcPr marL="9525" marR="9525" marT="9525" marB="0"/>
                </a:tc>
              </a:tr>
              <a:tr h="370840">
                <a:tc>
                  <a:txBody>
                    <a:bodyPr/>
                    <a:lstStyle/>
                    <a:p>
                      <a:pPr algn="ctr" fontAlgn="t"/>
                      <a:r>
                        <a:rPr lang="en-US" sz="2400" b="1" i="0" u="none" strike="noStrike">
                          <a:solidFill>
                            <a:srgbClr val="000000"/>
                          </a:solidFill>
                          <a:latin typeface="Times New Roman"/>
                        </a:rPr>
                        <a:t>B</a:t>
                      </a:r>
                    </a:p>
                  </a:txBody>
                  <a:tcPr marL="9525" marR="9525" marT="9525" marB="0"/>
                </a:tc>
                <a:tc>
                  <a:txBody>
                    <a:bodyPr/>
                    <a:lstStyle/>
                    <a:p>
                      <a:pPr algn="ctr" fontAlgn="t"/>
                      <a:r>
                        <a:rPr lang="en-US" sz="2400" b="1" i="0" u="none" strike="noStrike">
                          <a:solidFill>
                            <a:srgbClr val="000000"/>
                          </a:solidFill>
                          <a:latin typeface="Times New Roman"/>
                        </a:rPr>
                        <a:t>85 pm</a:t>
                      </a:r>
                    </a:p>
                  </a:txBody>
                  <a:tcPr marL="9525" marR="9525" marT="9525" marB="0"/>
                </a:tc>
                <a:tc>
                  <a:txBody>
                    <a:bodyPr/>
                    <a:lstStyle/>
                    <a:p>
                      <a:pPr algn="ctr" fontAlgn="t"/>
                      <a:r>
                        <a:rPr lang="en-US" sz="2400" b="1" i="0" u="none" strike="noStrike">
                          <a:solidFill>
                            <a:srgbClr val="000000"/>
                          </a:solidFill>
                          <a:latin typeface="Times New Roman"/>
                        </a:rPr>
                        <a:t>Si</a:t>
                      </a:r>
                    </a:p>
                  </a:txBody>
                  <a:tcPr marL="9525" marR="9525" marT="9525" marB="0"/>
                </a:tc>
                <a:tc>
                  <a:txBody>
                    <a:bodyPr/>
                    <a:lstStyle/>
                    <a:p>
                      <a:pPr algn="ctr" fontAlgn="t"/>
                      <a:r>
                        <a:rPr lang="en-US" sz="2400" b="1" i="0" u="none" strike="noStrike" dirty="0">
                          <a:solidFill>
                            <a:srgbClr val="000000"/>
                          </a:solidFill>
                          <a:latin typeface="Times New Roman"/>
                        </a:rPr>
                        <a:t>110 pm</a:t>
                      </a:r>
                    </a:p>
                  </a:txBody>
                  <a:tcPr marL="9525" marR="9525" marT="9525" marB="0"/>
                </a:tc>
              </a:tr>
              <a:tr h="370840">
                <a:tc>
                  <a:txBody>
                    <a:bodyPr/>
                    <a:lstStyle/>
                    <a:p>
                      <a:pPr algn="ctr" fontAlgn="t"/>
                      <a:r>
                        <a:rPr lang="en-US" sz="2400" b="1" i="0" u="none" strike="noStrike">
                          <a:solidFill>
                            <a:srgbClr val="000000"/>
                          </a:solidFill>
                          <a:latin typeface="Times New Roman"/>
                        </a:rPr>
                        <a:t>Na</a:t>
                      </a:r>
                    </a:p>
                  </a:txBody>
                  <a:tcPr marL="9525" marR="9525" marT="9525" marB="0"/>
                </a:tc>
                <a:tc>
                  <a:txBody>
                    <a:bodyPr/>
                    <a:lstStyle/>
                    <a:p>
                      <a:pPr algn="ctr" fontAlgn="t"/>
                      <a:r>
                        <a:rPr lang="en-US" sz="2400" b="1" i="0" u="none" strike="noStrike">
                          <a:solidFill>
                            <a:srgbClr val="000000"/>
                          </a:solidFill>
                          <a:latin typeface="Times New Roman"/>
                        </a:rPr>
                        <a:t>186 pm</a:t>
                      </a:r>
                    </a:p>
                  </a:txBody>
                  <a:tcPr marL="9525" marR="9525" marT="9525" marB="0"/>
                </a:tc>
                <a:tc>
                  <a:txBody>
                    <a:bodyPr/>
                    <a:lstStyle/>
                    <a:p>
                      <a:pPr algn="ctr" fontAlgn="t"/>
                      <a:r>
                        <a:rPr lang="en-US" sz="2400" b="1" i="0" u="none" strike="noStrike">
                          <a:solidFill>
                            <a:srgbClr val="000000"/>
                          </a:solidFill>
                          <a:latin typeface="Times New Roman"/>
                        </a:rPr>
                        <a:t>N</a:t>
                      </a:r>
                    </a:p>
                  </a:txBody>
                  <a:tcPr marL="9525" marR="9525" marT="9525" marB="0"/>
                </a:tc>
                <a:tc>
                  <a:txBody>
                    <a:bodyPr/>
                    <a:lstStyle/>
                    <a:p>
                      <a:pPr algn="ctr" fontAlgn="t"/>
                      <a:r>
                        <a:rPr lang="en-US" sz="2400" b="1" i="0" u="none" strike="noStrike" dirty="0">
                          <a:solidFill>
                            <a:srgbClr val="000000"/>
                          </a:solidFill>
                          <a:latin typeface="Times New Roman"/>
                        </a:rPr>
                        <a:t>65 pm</a:t>
                      </a:r>
                    </a:p>
                  </a:txBody>
                  <a:tcPr marL="9525" marR="9525" marT="9525" marB="0"/>
                </a:tc>
              </a:tr>
              <a:tr h="370840">
                <a:tc>
                  <a:txBody>
                    <a:bodyPr/>
                    <a:lstStyle/>
                    <a:p>
                      <a:pPr algn="ctr" fontAlgn="t"/>
                      <a:r>
                        <a:rPr lang="en-US" sz="2400" b="1" i="0" u="none" strike="noStrike" dirty="0">
                          <a:solidFill>
                            <a:srgbClr val="000000"/>
                          </a:solidFill>
                          <a:latin typeface="Times New Roman"/>
                        </a:rPr>
                        <a:t>Mg</a:t>
                      </a:r>
                    </a:p>
                  </a:txBody>
                  <a:tcPr marL="9525" marR="9525" marT="9525" marB="0"/>
                </a:tc>
                <a:tc>
                  <a:txBody>
                    <a:bodyPr/>
                    <a:lstStyle/>
                    <a:p>
                      <a:pPr algn="ctr" fontAlgn="t"/>
                      <a:r>
                        <a:rPr lang="en-US" sz="2400" b="1" i="0" u="none" strike="noStrike">
                          <a:solidFill>
                            <a:srgbClr val="000000"/>
                          </a:solidFill>
                          <a:latin typeface="Times New Roman"/>
                        </a:rPr>
                        <a:t>150 pm</a:t>
                      </a:r>
                    </a:p>
                  </a:txBody>
                  <a:tcPr marL="9525" marR="9525" marT="9525" marB="0"/>
                </a:tc>
                <a:tc>
                  <a:txBody>
                    <a:bodyPr/>
                    <a:lstStyle/>
                    <a:p>
                      <a:pPr algn="ctr" fontAlgn="t"/>
                      <a:r>
                        <a:rPr lang="en-US" sz="2400" b="1" i="0" u="none" strike="noStrike">
                          <a:solidFill>
                            <a:srgbClr val="000000"/>
                          </a:solidFill>
                          <a:latin typeface="Times New Roman"/>
                        </a:rPr>
                        <a:t>P</a:t>
                      </a:r>
                    </a:p>
                  </a:txBody>
                  <a:tcPr marL="9525" marR="9525" marT="9525" marB="0"/>
                </a:tc>
                <a:tc>
                  <a:txBody>
                    <a:bodyPr/>
                    <a:lstStyle/>
                    <a:p>
                      <a:pPr algn="ctr" fontAlgn="t"/>
                      <a:r>
                        <a:rPr lang="en-US" sz="2400" b="1" i="0" u="none" strike="noStrike" dirty="0">
                          <a:solidFill>
                            <a:srgbClr val="000000"/>
                          </a:solidFill>
                          <a:latin typeface="Times New Roman"/>
                        </a:rPr>
                        <a:t>100 pm</a:t>
                      </a:r>
                    </a:p>
                  </a:txBody>
                  <a:tcPr marL="9525" marR="9525" marT="9525" marB="0"/>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p:txBody>
          <a:bodyPr/>
          <a:lstStyle/>
          <a:p>
            <a:r>
              <a:rPr lang="en-US" sz="4000" dirty="0" smtClean="0"/>
              <a:t>Atomic Radius</a:t>
            </a:r>
            <a:endParaRPr lang="en-US" dirty="0"/>
          </a:p>
        </p:txBody>
      </p:sp>
      <p:pic>
        <p:nvPicPr>
          <p:cNvPr id="205828" name="Picture 4" descr="12_12Figure-F"/>
          <p:cNvPicPr>
            <a:picLocks noChangeAspect="1" noChangeArrowheads="1"/>
          </p:cNvPicPr>
          <p:nvPr/>
        </p:nvPicPr>
        <p:blipFill>
          <a:blip r:embed="rId3" cstate="print"/>
          <a:srcRect b="3018"/>
          <a:stretch>
            <a:fillRect/>
          </a:stretch>
        </p:blipFill>
        <p:spPr bwMode="auto">
          <a:xfrm>
            <a:off x="228600" y="1219200"/>
            <a:ext cx="8547100" cy="489585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Atomic Radius Trend</a:t>
            </a:r>
            <a:endParaRPr lang="en-US" dirty="0"/>
          </a:p>
        </p:txBody>
      </p:sp>
      <p:pic>
        <p:nvPicPr>
          <p:cNvPr id="63490" name="Picture 2" descr="Atomic Radius Trend IK.png"/>
          <p:cNvPicPr>
            <a:picLocks noChangeAspect="1" noChangeArrowheads="1"/>
          </p:cNvPicPr>
          <p:nvPr/>
        </p:nvPicPr>
        <p:blipFill>
          <a:blip r:embed="rId2" cstate="print"/>
          <a:srcRect/>
          <a:stretch>
            <a:fillRect/>
          </a:stretch>
        </p:blipFill>
        <p:spPr bwMode="auto">
          <a:xfrm>
            <a:off x="1600200" y="2133600"/>
            <a:ext cx="6191250" cy="3333750"/>
          </a:xfrm>
          <a:prstGeom prst="rect">
            <a:avLst/>
          </a:prstGeom>
          <a:noFill/>
        </p:spPr>
      </p:pic>
      <p:sp>
        <p:nvSpPr>
          <p:cNvPr id="4" name="Rectangle 3"/>
          <p:cNvSpPr/>
          <p:nvPr/>
        </p:nvSpPr>
        <p:spPr>
          <a:xfrm>
            <a:off x="3124200" y="5257800"/>
            <a:ext cx="2877134" cy="369332"/>
          </a:xfrm>
          <a:prstGeom prst="rect">
            <a:avLst/>
          </a:prstGeom>
        </p:spPr>
        <p:txBody>
          <a:bodyPr wrap="none">
            <a:spAutoFit/>
          </a:bodyPr>
          <a:lstStyle/>
          <a:p>
            <a:r>
              <a:rPr lang="en-US" dirty="0" smtClean="0"/>
              <a:t>http://chemwiki.ucdavis.edu</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Electronegativity Results</a:t>
            </a:r>
            <a:endParaRPr lang="en-US" dirty="0"/>
          </a:p>
        </p:txBody>
      </p:sp>
      <p:graphicFrame>
        <p:nvGraphicFramePr>
          <p:cNvPr id="4" name="Content Placeholder 3"/>
          <p:cNvGraphicFramePr>
            <a:graphicFrameLocks noGrp="1"/>
          </p:cNvGraphicFramePr>
          <p:nvPr>
            <p:ph idx="1"/>
          </p:nvPr>
        </p:nvGraphicFramePr>
        <p:xfrm>
          <a:off x="457200" y="1600200"/>
          <a:ext cx="8229600" cy="2251710"/>
        </p:xfrm>
        <a:graphic>
          <a:graphicData uri="http://schemas.openxmlformats.org/drawingml/2006/table">
            <a:tbl>
              <a:tblPr firstRow="1" bandRow="1">
                <a:tableStyleId>{5C22544A-7EE6-4342-B048-85BDC9FD1C3A}</a:tableStyleId>
              </a:tblPr>
              <a:tblGrid>
                <a:gridCol w="1828800"/>
                <a:gridCol w="2438400"/>
                <a:gridCol w="1752600"/>
                <a:gridCol w="2209800"/>
              </a:tblGrid>
              <a:tr h="370840">
                <a:tc>
                  <a:txBody>
                    <a:bodyPr/>
                    <a:lstStyle/>
                    <a:p>
                      <a:pPr algn="ctr" fontAlgn="t"/>
                      <a:r>
                        <a:rPr lang="en-US" sz="2400" b="1" i="0" u="none" strike="noStrike" dirty="0">
                          <a:solidFill>
                            <a:srgbClr val="000000"/>
                          </a:solidFill>
                          <a:latin typeface="+mn-lt"/>
                        </a:rPr>
                        <a:t>Element</a:t>
                      </a:r>
                    </a:p>
                  </a:txBody>
                  <a:tcPr marL="9525" marR="9525" marT="9525" marB="0"/>
                </a:tc>
                <a:tc>
                  <a:txBody>
                    <a:bodyPr/>
                    <a:lstStyle/>
                    <a:p>
                      <a:pPr algn="ctr" fontAlgn="t"/>
                      <a:r>
                        <a:rPr lang="en-US" sz="2400" b="1" i="0" u="none" strike="noStrike" dirty="0">
                          <a:solidFill>
                            <a:srgbClr val="000000"/>
                          </a:solidFill>
                          <a:latin typeface="+mn-lt"/>
                        </a:rPr>
                        <a:t>Electronegativity</a:t>
                      </a:r>
                    </a:p>
                  </a:txBody>
                  <a:tcPr marL="9525" marR="9525" marT="9525" marB="0"/>
                </a:tc>
                <a:tc>
                  <a:txBody>
                    <a:bodyPr/>
                    <a:lstStyle/>
                    <a:p>
                      <a:pPr algn="ctr" fontAlgn="t"/>
                      <a:r>
                        <a:rPr lang="en-US" sz="2400" b="1" i="0" u="none" strike="noStrike" dirty="0">
                          <a:solidFill>
                            <a:srgbClr val="000000"/>
                          </a:solidFill>
                          <a:latin typeface="+mn-lt"/>
                        </a:rPr>
                        <a:t>Element</a:t>
                      </a:r>
                    </a:p>
                  </a:txBody>
                  <a:tcPr marL="9525" marR="9525" marT="9525" marB="0"/>
                </a:tc>
                <a:tc>
                  <a:txBody>
                    <a:bodyPr/>
                    <a:lstStyle/>
                    <a:p>
                      <a:pPr algn="ctr" fontAlgn="t"/>
                      <a:r>
                        <a:rPr lang="en-US" sz="2400" b="1" i="0" u="none" strike="noStrike" dirty="0">
                          <a:solidFill>
                            <a:srgbClr val="000000"/>
                          </a:solidFill>
                          <a:latin typeface="+mn-lt"/>
                        </a:rPr>
                        <a:t>Electronegativity</a:t>
                      </a:r>
                    </a:p>
                  </a:txBody>
                  <a:tcPr marL="9525" marR="9525" marT="9525" marB="0"/>
                </a:tc>
              </a:tr>
              <a:tr h="370840">
                <a:tc>
                  <a:txBody>
                    <a:bodyPr/>
                    <a:lstStyle/>
                    <a:p>
                      <a:pPr algn="ctr" fontAlgn="t"/>
                      <a:r>
                        <a:rPr lang="en-US" sz="2400" b="1" i="0" u="none" strike="noStrike" dirty="0">
                          <a:solidFill>
                            <a:srgbClr val="000000"/>
                          </a:solidFill>
                          <a:latin typeface="+mn-lt"/>
                        </a:rPr>
                        <a:t>Li</a:t>
                      </a:r>
                    </a:p>
                  </a:txBody>
                  <a:tcPr marL="9525" marR="9525" marT="9525" marB="0"/>
                </a:tc>
                <a:tc>
                  <a:txBody>
                    <a:bodyPr/>
                    <a:lstStyle/>
                    <a:p>
                      <a:pPr algn="ctr" fontAlgn="t"/>
                      <a:r>
                        <a:rPr lang="en-US" sz="2400" b="1" i="0" u="none" strike="noStrike" dirty="0">
                          <a:solidFill>
                            <a:srgbClr val="000000"/>
                          </a:solidFill>
                          <a:latin typeface="+mn-lt"/>
                        </a:rPr>
                        <a:t>0.98</a:t>
                      </a:r>
                    </a:p>
                  </a:txBody>
                  <a:tcPr marL="9525" marR="9525" marT="9525" marB="0"/>
                </a:tc>
                <a:tc>
                  <a:txBody>
                    <a:bodyPr/>
                    <a:lstStyle/>
                    <a:p>
                      <a:pPr algn="ctr" fontAlgn="t"/>
                      <a:r>
                        <a:rPr lang="en-US" sz="2400" b="1" i="0" u="none" strike="noStrike" dirty="0">
                          <a:solidFill>
                            <a:srgbClr val="000000"/>
                          </a:solidFill>
                          <a:latin typeface="+mn-lt"/>
                        </a:rPr>
                        <a:t>Al</a:t>
                      </a:r>
                    </a:p>
                  </a:txBody>
                  <a:tcPr marL="9525" marR="9525" marT="9525" marB="0"/>
                </a:tc>
                <a:tc>
                  <a:txBody>
                    <a:bodyPr/>
                    <a:lstStyle/>
                    <a:p>
                      <a:pPr algn="ctr" fontAlgn="t"/>
                      <a:r>
                        <a:rPr lang="en-US" sz="2400" b="1" i="0" u="none" strike="noStrike" dirty="0">
                          <a:solidFill>
                            <a:srgbClr val="000000"/>
                          </a:solidFill>
                          <a:latin typeface="+mn-lt"/>
                        </a:rPr>
                        <a:t>1.61</a:t>
                      </a:r>
                    </a:p>
                  </a:txBody>
                  <a:tcPr marL="9525" marR="9525" marT="9525" marB="0"/>
                </a:tc>
              </a:tr>
              <a:tr h="370840">
                <a:tc>
                  <a:txBody>
                    <a:bodyPr/>
                    <a:lstStyle/>
                    <a:p>
                      <a:pPr algn="ctr" fontAlgn="t"/>
                      <a:r>
                        <a:rPr lang="en-US" sz="2400" b="1" i="0" u="none" strike="noStrike" dirty="0">
                          <a:solidFill>
                            <a:srgbClr val="000000"/>
                          </a:solidFill>
                          <a:latin typeface="+mn-lt"/>
                        </a:rPr>
                        <a:t>Be</a:t>
                      </a:r>
                    </a:p>
                  </a:txBody>
                  <a:tcPr marL="9525" marR="9525" marT="9525" marB="0"/>
                </a:tc>
                <a:tc>
                  <a:txBody>
                    <a:bodyPr/>
                    <a:lstStyle/>
                    <a:p>
                      <a:pPr algn="ctr" fontAlgn="t"/>
                      <a:r>
                        <a:rPr lang="en-US" sz="2400" b="1" i="0" u="none" strike="noStrike">
                          <a:solidFill>
                            <a:srgbClr val="000000"/>
                          </a:solidFill>
                          <a:latin typeface="+mn-lt"/>
                        </a:rPr>
                        <a:t>1.57</a:t>
                      </a:r>
                    </a:p>
                  </a:txBody>
                  <a:tcPr marL="9525" marR="9525" marT="9525" marB="0"/>
                </a:tc>
                <a:tc>
                  <a:txBody>
                    <a:bodyPr/>
                    <a:lstStyle/>
                    <a:p>
                      <a:pPr algn="ctr" fontAlgn="t"/>
                      <a:r>
                        <a:rPr lang="en-US" sz="2400" b="1" i="0" u="none" strike="noStrike" dirty="0">
                          <a:solidFill>
                            <a:srgbClr val="000000"/>
                          </a:solidFill>
                          <a:latin typeface="+mn-lt"/>
                        </a:rPr>
                        <a:t>C</a:t>
                      </a:r>
                    </a:p>
                  </a:txBody>
                  <a:tcPr marL="9525" marR="9525" marT="9525" marB="0"/>
                </a:tc>
                <a:tc>
                  <a:txBody>
                    <a:bodyPr/>
                    <a:lstStyle/>
                    <a:p>
                      <a:pPr algn="ctr" fontAlgn="t"/>
                      <a:r>
                        <a:rPr lang="en-US" sz="2400" b="1" i="0" u="none" strike="noStrike">
                          <a:solidFill>
                            <a:srgbClr val="000000"/>
                          </a:solidFill>
                          <a:latin typeface="+mn-lt"/>
                        </a:rPr>
                        <a:t>2.55</a:t>
                      </a:r>
                    </a:p>
                  </a:txBody>
                  <a:tcPr marL="9525" marR="9525" marT="9525" marB="0"/>
                </a:tc>
              </a:tr>
              <a:tr h="370840">
                <a:tc>
                  <a:txBody>
                    <a:bodyPr/>
                    <a:lstStyle/>
                    <a:p>
                      <a:pPr algn="ctr" fontAlgn="t"/>
                      <a:r>
                        <a:rPr lang="en-US" sz="2400" b="1" i="0" u="none" strike="noStrike" dirty="0">
                          <a:solidFill>
                            <a:srgbClr val="000000"/>
                          </a:solidFill>
                          <a:latin typeface="+mn-lt"/>
                        </a:rPr>
                        <a:t>B</a:t>
                      </a:r>
                    </a:p>
                  </a:txBody>
                  <a:tcPr marL="9525" marR="9525" marT="9525" marB="0"/>
                </a:tc>
                <a:tc>
                  <a:txBody>
                    <a:bodyPr/>
                    <a:lstStyle/>
                    <a:p>
                      <a:pPr algn="ctr" fontAlgn="t"/>
                      <a:r>
                        <a:rPr lang="en-US" sz="2400" b="1" i="0" u="none" strike="noStrike">
                          <a:solidFill>
                            <a:srgbClr val="000000"/>
                          </a:solidFill>
                          <a:latin typeface="+mn-lt"/>
                        </a:rPr>
                        <a:t>2.04</a:t>
                      </a:r>
                    </a:p>
                  </a:txBody>
                  <a:tcPr marL="9525" marR="9525" marT="9525" marB="0"/>
                </a:tc>
                <a:tc>
                  <a:txBody>
                    <a:bodyPr/>
                    <a:lstStyle/>
                    <a:p>
                      <a:pPr algn="ctr" fontAlgn="t"/>
                      <a:r>
                        <a:rPr lang="en-US" sz="2400" b="1" i="0" u="none" strike="noStrike" dirty="0">
                          <a:solidFill>
                            <a:srgbClr val="000000"/>
                          </a:solidFill>
                          <a:latin typeface="+mn-lt"/>
                        </a:rPr>
                        <a:t>Si</a:t>
                      </a:r>
                    </a:p>
                  </a:txBody>
                  <a:tcPr marL="9525" marR="9525" marT="9525" marB="0"/>
                </a:tc>
                <a:tc>
                  <a:txBody>
                    <a:bodyPr/>
                    <a:lstStyle/>
                    <a:p>
                      <a:pPr algn="ctr" fontAlgn="t"/>
                      <a:r>
                        <a:rPr lang="en-US" sz="2400" b="1" i="0" u="none" strike="noStrike">
                          <a:solidFill>
                            <a:srgbClr val="000000"/>
                          </a:solidFill>
                          <a:latin typeface="+mn-lt"/>
                        </a:rPr>
                        <a:t>1.9</a:t>
                      </a:r>
                    </a:p>
                  </a:txBody>
                  <a:tcPr marL="9525" marR="9525" marT="9525" marB="0"/>
                </a:tc>
              </a:tr>
              <a:tr h="370840">
                <a:tc>
                  <a:txBody>
                    <a:bodyPr/>
                    <a:lstStyle/>
                    <a:p>
                      <a:pPr algn="ctr" fontAlgn="t"/>
                      <a:r>
                        <a:rPr lang="en-US" sz="2400" b="1" i="0" u="none" strike="noStrike" dirty="0">
                          <a:solidFill>
                            <a:srgbClr val="000000"/>
                          </a:solidFill>
                          <a:latin typeface="+mn-lt"/>
                        </a:rPr>
                        <a:t>Na</a:t>
                      </a:r>
                    </a:p>
                  </a:txBody>
                  <a:tcPr marL="9525" marR="9525" marT="9525" marB="0"/>
                </a:tc>
                <a:tc>
                  <a:txBody>
                    <a:bodyPr/>
                    <a:lstStyle/>
                    <a:p>
                      <a:pPr algn="ctr" fontAlgn="t"/>
                      <a:r>
                        <a:rPr lang="en-US" sz="2400" b="1" i="0" u="none" strike="noStrike">
                          <a:solidFill>
                            <a:srgbClr val="000000"/>
                          </a:solidFill>
                          <a:latin typeface="+mn-lt"/>
                        </a:rPr>
                        <a:t>0.93</a:t>
                      </a:r>
                    </a:p>
                  </a:txBody>
                  <a:tcPr marL="9525" marR="9525" marT="9525" marB="0"/>
                </a:tc>
                <a:tc>
                  <a:txBody>
                    <a:bodyPr/>
                    <a:lstStyle/>
                    <a:p>
                      <a:pPr algn="ctr" fontAlgn="t"/>
                      <a:r>
                        <a:rPr lang="en-US" sz="2400" b="1" i="0" u="none" strike="noStrike" dirty="0">
                          <a:solidFill>
                            <a:srgbClr val="000000"/>
                          </a:solidFill>
                          <a:latin typeface="+mn-lt"/>
                        </a:rPr>
                        <a:t>N</a:t>
                      </a:r>
                    </a:p>
                  </a:txBody>
                  <a:tcPr marL="9525" marR="9525" marT="9525" marB="0"/>
                </a:tc>
                <a:tc>
                  <a:txBody>
                    <a:bodyPr/>
                    <a:lstStyle/>
                    <a:p>
                      <a:pPr algn="ctr" fontAlgn="t"/>
                      <a:r>
                        <a:rPr lang="en-US" sz="2400" b="1" i="0" u="none" strike="noStrike" dirty="0">
                          <a:solidFill>
                            <a:srgbClr val="000000"/>
                          </a:solidFill>
                          <a:latin typeface="+mn-lt"/>
                        </a:rPr>
                        <a:t>3.04</a:t>
                      </a:r>
                    </a:p>
                  </a:txBody>
                  <a:tcPr marL="9525" marR="9525" marT="9525" marB="0"/>
                </a:tc>
              </a:tr>
              <a:tr h="370840">
                <a:tc>
                  <a:txBody>
                    <a:bodyPr/>
                    <a:lstStyle/>
                    <a:p>
                      <a:pPr algn="ctr" fontAlgn="t"/>
                      <a:r>
                        <a:rPr lang="en-US" sz="2400" b="1" i="0" u="none" strike="noStrike" dirty="0">
                          <a:solidFill>
                            <a:srgbClr val="000000"/>
                          </a:solidFill>
                          <a:latin typeface="+mn-lt"/>
                        </a:rPr>
                        <a:t>Mg</a:t>
                      </a:r>
                    </a:p>
                  </a:txBody>
                  <a:tcPr marL="9525" marR="9525" marT="9525" marB="0"/>
                </a:tc>
                <a:tc>
                  <a:txBody>
                    <a:bodyPr/>
                    <a:lstStyle/>
                    <a:p>
                      <a:pPr algn="ctr" fontAlgn="t"/>
                      <a:r>
                        <a:rPr lang="en-US" sz="2400" b="1" i="0" u="none" strike="noStrike" dirty="0">
                          <a:solidFill>
                            <a:srgbClr val="000000"/>
                          </a:solidFill>
                          <a:latin typeface="+mn-lt"/>
                        </a:rPr>
                        <a:t>1.31</a:t>
                      </a:r>
                    </a:p>
                  </a:txBody>
                  <a:tcPr marL="9525" marR="9525" marT="9525" marB="0"/>
                </a:tc>
                <a:tc>
                  <a:txBody>
                    <a:bodyPr/>
                    <a:lstStyle/>
                    <a:p>
                      <a:pPr algn="ctr" fontAlgn="t"/>
                      <a:r>
                        <a:rPr lang="en-US" sz="2400" b="1" i="0" u="none" strike="noStrike" dirty="0">
                          <a:solidFill>
                            <a:srgbClr val="000000"/>
                          </a:solidFill>
                          <a:latin typeface="+mn-lt"/>
                        </a:rPr>
                        <a:t>P</a:t>
                      </a:r>
                    </a:p>
                  </a:txBody>
                  <a:tcPr marL="9525" marR="9525" marT="9525" marB="0"/>
                </a:tc>
                <a:tc>
                  <a:txBody>
                    <a:bodyPr/>
                    <a:lstStyle/>
                    <a:p>
                      <a:pPr algn="ctr" fontAlgn="t"/>
                      <a:r>
                        <a:rPr lang="en-US" sz="2400" b="1" i="0" u="none" strike="noStrike" dirty="0">
                          <a:solidFill>
                            <a:srgbClr val="000000"/>
                          </a:solidFill>
                          <a:latin typeface="+mn-lt"/>
                        </a:rPr>
                        <a:t>2.19</a:t>
                      </a:r>
                    </a:p>
                  </a:txBody>
                  <a:tcPr marL="9525" marR="9525" marT="9525" marB="0"/>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Electronegativity Trend</a:t>
            </a:r>
            <a:endParaRPr lang="en-US" dirty="0"/>
          </a:p>
        </p:txBody>
      </p:sp>
      <p:pic>
        <p:nvPicPr>
          <p:cNvPr id="62466" name="Picture 2" descr="Electronegativity Trend IK.png"/>
          <p:cNvPicPr>
            <a:picLocks noChangeAspect="1" noChangeArrowheads="1"/>
          </p:cNvPicPr>
          <p:nvPr/>
        </p:nvPicPr>
        <p:blipFill>
          <a:blip r:embed="rId2" cstate="print"/>
          <a:srcRect/>
          <a:stretch>
            <a:fillRect/>
          </a:stretch>
        </p:blipFill>
        <p:spPr bwMode="auto">
          <a:xfrm>
            <a:off x="1371600" y="2057400"/>
            <a:ext cx="6191250" cy="3333750"/>
          </a:xfrm>
          <a:prstGeom prst="rect">
            <a:avLst/>
          </a:prstGeom>
          <a:noFill/>
        </p:spPr>
      </p:pic>
      <p:sp>
        <p:nvSpPr>
          <p:cNvPr id="5" name="Rectangle 4"/>
          <p:cNvSpPr/>
          <p:nvPr/>
        </p:nvSpPr>
        <p:spPr>
          <a:xfrm>
            <a:off x="3124200" y="5181600"/>
            <a:ext cx="2877134" cy="369332"/>
          </a:xfrm>
          <a:prstGeom prst="rect">
            <a:avLst/>
          </a:prstGeom>
        </p:spPr>
        <p:txBody>
          <a:bodyPr wrap="none">
            <a:spAutoFit/>
          </a:bodyPr>
          <a:lstStyle/>
          <a:p>
            <a:r>
              <a:rPr lang="en-US" dirty="0" smtClean="0"/>
              <a:t>http://chemwiki.ucdavis.edu</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a:t>
            </a:r>
            <a:r>
              <a:rPr lang="en-US" baseline="30000" dirty="0" smtClean="0"/>
              <a:t>st</a:t>
            </a:r>
            <a:r>
              <a:rPr lang="en-US" dirty="0" smtClean="0"/>
              <a:t> Ionization Energy Results</a:t>
            </a:r>
            <a:endParaRPr lang="en-US" dirty="0"/>
          </a:p>
        </p:txBody>
      </p:sp>
      <p:graphicFrame>
        <p:nvGraphicFramePr>
          <p:cNvPr id="4" name="Content Placeholder 3"/>
          <p:cNvGraphicFramePr>
            <a:graphicFrameLocks noGrp="1"/>
          </p:cNvGraphicFramePr>
          <p:nvPr>
            <p:ph idx="1"/>
          </p:nvPr>
        </p:nvGraphicFramePr>
        <p:xfrm>
          <a:off x="457200" y="1600200"/>
          <a:ext cx="8229600" cy="261747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pPr algn="ctr" fontAlgn="t"/>
                      <a:r>
                        <a:rPr lang="en-US" sz="2400" b="1" i="0" u="none" strike="noStrike" dirty="0">
                          <a:solidFill>
                            <a:srgbClr val="000000"/>
                          </a:solidFill>
                          <a:latin typeface="+mn-lt"/>
                        </a:rPr>
                        <a:t>Element</a:t>
                      </a:r>
                    </a:p>
                  </a:txBody>
                  <a:tcPr marL="9525" marR="9525" marT="9525" marB="0"/>
                </a:tc>
                <a:tc>
                  <a:txBody>
                    <a:bodyPr/>
                    <a:lstStyle/>
                    <a:p>
                      <a:pPr algn="ctr" fontAlgn="t"/>
                      <a:r>
                        <a:rPr lang="en-US" sz="2400" b="1" i="0" u="none" strike="noStrike" dirty="0">
                          <a:solidFill>
                            <a:srgbClr val="000000"/>
                          </a:solidFill>
                          <a:latin typeface="+mn-lt"/>
                        </a:rPr>
                        <a:t>1</a:t>
                      </a:r>
                      <a:r>
                        <a:rPr lang="en-US" sz="2400" b="1" i="0" u="none" strike="noStrike" baseline="30000" dirty="0">
                          <a:solidFill>
                            <a:srgbClr val="000000"/>
                          </a:solidFill>
                          <a:latin typeface="+mn-lt"/>
                        </a:rPr>
                        <a:t>st</a:t>
                      </a:r>
                      <a:r>
                        <a:rPr lang="en-US" sz="2400" b="1" i="0" u="none" strike="noStrike" dirty="0">
                          <a:solidFill>
                            <a:srgbClr val="000000"/>
                          </a:solidFill>
                          <a:latin typeface="+mn-lt"/>
                        </a:rPr>
                        <a:t> Ionization Energy</a:t>
                      </a:r>
                    </a:p>
                  </a:txBody>
                  <a:tcPr marL="9525" marR="9525" marT="9525" marB="0"/>
                </a:tc>
                <a:tc>
                  <a:txBody>
                    <a:bodyPr/>
                    <a:lstStyle/>
                    <a:p>
                      <a:pPr algn="ctr" fontAlgn="t"/>
                      <a:r>
                        <a:rPr lang="en-US" sz="2400" b="1" i="0" u="none" strike="noStrike" dirty="0">
                          <a:solidFill>
                            <a:srgbClr val="000000"/>
                          </a:solidFill>
                          <a:latin typeface="+mn-lt"/>
                        </a:rPr>
                        <a:t>Element</a:t>
                      </a:r>
                    </a:p>
                  </a:txBody>
                  <a:tcPr marL="9525" marR="9525" marT="9525" marB="0"/>
                </a:tc>
                <a:tc>
                  <a:txBody>
                    <a:bodyPr/>
                    <a:lstStyle/>
                    <a:p>
                      <a:pPr algn="ctr" fontAlgn="t"/>
                      <a:r>
                        <a:rPr lang="en-US" sz="2400" b="1" i="0" u="none" strike="noStrike" dirty="0">
                          <a:solidFill>
                            <a:srgbClr val="000000"/>
                          </a:solidFill>
                          <a:latin typeface="+mn-lt"/>
                        </a:rPr>
                        <a:t>1</a:t>
                      </a:r>
                      <a:r>
                        <a:rPr lang="en-US" sz="2400" b="1" i="0" u="none" strike="noStrike" baseline="30000" dirty="0">
                          <a:solidFill>
                            <a:srgbClr val="000000"/>
                          </a:solidFill>
                          <a:latin typeface="+mn-lt"/>
                        </a:rPr>
                        <a:t>st</a:t>
                      </a:r>
                      <a:r>
                        <a:rPr lang="en-US" sz="2400" b="1" i="0" u="none" strike="noStrike" dirty="0">
                          <a:solidFill>
                            <a:srgbClr val="000000"/>
                          </a:solidFill>
                          <a:latin typeface="+mn-lt"/>
                        </a:rPr>
                        <a:t> Ionization Energy</a:t>
                      </a:r>
                    </a:p>
                  </a:txBody>
                  <a:tcPr marL="9525" marR="9525" marT="9525" marB="0"/>
                </a:tc>
              </a:tr>
              <a:tr h="370840">
                <a:tc>
                  <a:txBody>
                    <a:bodyPr/>
                    <a:lstStyle/>
                    <a:p>
                      <a:pPr algn="ctr" fontAlgn="t"/>
                      <a:r>
                        <a:rPr lang="en-US" sz="2400" b="1" i="0" u="none" strike="noStrike" dirty="0">
                          <a:solidFill>
                            <a:srgbClr val="000000"/>
                          </a:solidFill>
                          <a:latin typeface="+mn-lt"/>
                        </a:rPr>
                        <a:t>Li</a:t>
                      </a:r>
                    </a:p>
                  </a:txBody>
                  <a:tcPr marL="9525" marR="9525" marT="9525" marB="0"/>
                </a:tc>
                <a:tc>
                  <a:txBody>
                    <a:bodyPr/>
                    <a:lstStyle/>
                    <a:p>
                      <a:pPr algn="ctr" fontAlgn="t"/>
                      <a:r>
                        <a:rPr lang="en-US" sz="2400" b="1" i="0" u="none" strike="noStrike" dirty="0">
                          <a:solidFill>
                            <a:srgbClr val="000000"/>
                          </a:solidFill>
                          <a:latin typeface="+mn-lt"/>
                        </a:rPr>
                        <a:t>520 kJ/mol</a:t>
                      </a:r>
                    </a:p>
                  </a:txBody>
                  <a:tcPr marL="9525" marR="9525" marT="9525" marB="0"/>
                </a:tc>
                <a:tc>
                  <a:txBody>
                    <a:bodyPr/>
                    <a:lstStyle/>
                    <a:p>
                      <a:pPr algn="ctr" fontAlgn="t"/>
                      <a:r>
                        <a:rPr lang="en-US" sz="2400" b="1" i="0" u="none" strike="noStrike" dirty="0">
                          <a:solidFill>
                            <a:srgbClr val="000000"/>
                          </a:solidFill>
                          <a:latin typeface="+mn-lt"/>
                        </a:rPr>
                        <a:t>Al</a:t>
                      </a:r>
                    </a:p>
                  </a:txBody>
                  <a:tcPr marL="9525" marR="9525" marT="9525" marB="0"/>
                </a:tc>
                <a:tc>
                  <a:txBody>
                    <a:bodyPr/>
                    <a:lstStyle/>
                    <a:p>
                      <a:pPr algn="ctr" fontAlgn="t"/>
                      <a:r>
                        <a:rPr lang="en-US" sz="2400" b="1" i="0" u="none" strike="noStrike">
                          <a:solidFill>
                            <a:srgbClr val="000000"/>
                          </a:solidFill>
                          <a:latin typeface="+mn-lt"/>
                        </a:rPr>
                        <a:t>578 kJ/mol</a:t>
                      </a:r>
                    </a:p>
                  </a:txBody>
                  <a:tcPr marL="9525" marR="9525" marT="9525" marB="0"/>
                </a:tc>
              </a:tr>
              <a:tr h="370840">
                <a:tc>
                  <a:txBody>
                    <a:bodyPr/>
                    <a:lstStyle/>
                    <a:p>
                      <a:pPr algn="ctr" fontAlgn="t"/>
                      <a:r>
                        <a:rPr lang="en-US" sz="2400" b="1" i="0" u="none" strike="noStrike" dirty="0">
                          <a:solidFill>
                            <a:srgbClr val="000000"/>
                          </a:solidFill>
                          <a:latin typeface="+mn-lt"/>
                        </a:rPr>
                        <a:t>Be</a:t>
                      </a:r>
                    </a:p>
                  </a:txBody>
                  <a:tcPr marL="9525" marR="9525" marT="9525" marB="0"/>
                </a:tc>
                <a:tc>
                  <a:txBody>
                    <a:bodyPr/>
                    <a:lstStyle/>
                    <a:p>
                      <a:pPr algn="ctr" fontAlgn="t"/>
                      <a:r>
                        <a:rPr lang="en-US" sz="2400" b="1" i="0" u="none" strike="noStrike">
                          <a:solidFill>
                            <a:srgbClr val="000000"/>
                          </a:solidFill>
                          <a:latin typeface="+mn-lt"/>
                        </a:rPr>
                        <a:t>900 kJ/mol</a:t>
                      </a:r>
                    </a:p>
                  </a:txBody>
                  <a:tcPr marL="9525" marR="9525" marT="9525" marB="0"/>
                </a:tc>
                <a:tc>
                  <a:txBody>
                    <a:bodyPr/>
                    <a:lstStyle/>
                    <a:p>
                      <a:pPr algn="ctr" fontAlgn="t"/>
                      <a:r>
                        <a:rPr lang="en-US" sz="2400" b="1" i="0" u="none" strike="noStrike" dirty="0">
                          <a:solidFill>
                            <a:srgbClr val="000000"/>
                          </a:solidFill>
                          <a:latin typeface="+mn-lt"/>
                        </a:rPr>
                        <a:t>C</a:t>
                      </a:r>
                    </a:p>
                  </a:txBody>
                  <a:tcPr marL="9525" marR="9525" marT="9525" marB="0"/>
                </a:tc>
                <a:tc>
                  <a:txBody>
                    <a:bodyPr/>
                    <a:lstStyle/>
                    <a:p>
                      <a:pPr algn="ctr" fontAlgn="t"/>
                      <a:r>
                        <a:rPr lang="en-US" sz="2400" b="1" i="0" u="none" strike="noStrike">
                          <a:solidFill>
                            <a:srgbClr val="000000"/>
                          </a:solidFill>
                          <a:latin typeface="+mn-lt"/>
                        </a:rPr>
                        <a:t>1087 kJ/mol</a:t>
                      </a:r>
                    </a:p>
                  </a:txBody>
                  <a:tcPr marL="9525" marR="9525" marT="9525" marB="0"/>
                </a:tc>
              </a:tr>
              <a:tr h="370840">
                <a:tc>
                  <a:txBody>
                    <a:bodyPr/>
                    <a:lstStyle/>
                    <a:p>
                      <a:pPr algn="ctr" fontAlgn="t"/>
                      <a:r>
                        <a:rPr lang="en-US" sz="2400" b="1" i="0" u="none" strike="noStrike" dirty="0">
                          <a:solidFill>
                            <a:srgbClr val="000000"/>
                          </a:solidFill>
                          <a:latin typeface="+mn-lt"/>
                        </a:rPr>
                        <a:t>B</a:t>
                      </a:r>
                    </a:p>
                  </a:txBody>
                  <a:tcPr marL="9525" marR="9525" marT="9525" marB="0"/>
                </a:tc>
                <a:tc>
                  <a:txBody>
                    <a:bodyPr/>
                    <a:lstStyle/>
                    <a:p>
                      <a:pPr algn="ctr" fontAlgn="t"/>
                      <a:r>
                        <a:rPr lang="en-US" sz="2400" b="1" i="0" u="none" strike="noStrike">
                          <a:solidFill>
                            <a:srgbClr val="000000"/>
                          </a:solidFill>
                          <a:latin typeface="+mn-lt"/>
                        </a:rPr>
                        <a:t>801 kJ/mol</a:t>
                      </a:r>
                    </a:p>
                  </a:txBody>
                  <a:tcPr marL="9525" marR="9525" marT="9525" marB="0"/>
                </a:tc>
                <a:tc>
                  <a:txBody>
                    <a:bodyPr/>
                    <a:lstStyle/>
                    <a:p>
                      <a:pPr algn="ctr" fontAlgn="t"/>
                      <a:r>
                        <a:rPr lang="en-US" sz="2400" b="1" i="0" u="none" strike="noStrike" dirty="0">
                          <a:solidFill>
                            <a:srgbClr val="000000"/>
                          </a:solidFill>
                          <a:latin typeface="+mn-lt"/>
                        </a:rPr>
                        <a:t>Si</a:t>
                      </a:r>
                    </a:p>
                  </a:txBody>
                  <a:tcPr marL="9525" marR="9525" marT="9525" marB="0"/>
                </a:tc>
                <a:tc>
                  <a:txBody>
                    <a:bodyPr/>
                    <a:lstStyle/>
                    <a:p>
                      <a:pPr algn="ctr" fontAlgn="t"/>
                      <a:r>
                        <a:rPr lang="en-US" sz="2400" b="1" i="0" u="none" strike="noStrike" dirty="0">
                          <a:solidFill>
                            <a:srgbClr val="000000"/>
                          </a:solidFill>
                          <a:latin typeface="+mn-lt"/>
                        </a:rPr>
                        <a:t>786 kJ/mol</a:t>
                      </a:r>
                    </a:p>
                  </a:txBody>
                  <a:tcPr marL="9525" marR="9525" marT="9525" marB="0"/>
                </a:tc>
              </a:tr>
              <a:tr h="370840">
                <a:tc>
                  <a:txBody>
                    <a:bodyPr/>
                    <a:lstStyle/>
                    <a:p>
                      <a:pPr algn="ctr" fontAlgn="t"/>
                      <a:r>
                        <a:rPr lang="en-US" sz="2400" b="1" i="0" u="none" strike="noStrike" dirty="0">
                          <a:solidFill>
                            <a:srgbClr val="000000"/>
                          </a:solidFill>
                          <a:latin typeface="+mn-lt"/>
                        </a:rPr>
                        <a:t>Na</a:t>
                      </a:r>
                    </a:p>
                  </a:txBody>
                  <a:tcPr marL="9525" marR="9525" marT="9525" marB="0"/>
                </a:tc>
                <a:tc>
                  <a:txBody>
                    <a:bodyPr/>
                    <a:lstStyle/>
                    <a:p>
                      <a:pPr algn="ctr" fontAlgn="t"/>
                      <a:r>
                        <a:rPr lang="en-US" sz="2400" b="1" i="0" u="none" strike="noStrike">
                          <a:solidFill>
                            <a:srgbClr val="000000"/>
                          </a:solidFill>
                          <a:latin typeface="+mn-lt"/>
                        </a:rPr>
                        <a:t>496 kJ/mol</a:t>
                      </a:r>
                    </a:p>
                  </a:txBody>
                  <a:tcPr marL="9525" marR="9525" marT="9525" marB="0"/>
                </a:tc>
                <a:tc>
                  <a:txBody>
                    <a:bodyPr/>
                    <a:lstStyle/>
                    <a:p>
                      <a:pPr algn="ctr" fontAlgn="t"/>
                      <a:r>
                        <a:rPr lang="en-US" sz="2400" b="1" i="0" u="none" strike="noStrike" dirty="0">
                          <a:solidFill>
                            <a:srgbClr val="000000"/>
                          </a:solidFill>
                          <a:latin typeface="+mn-lt"/>
                        </a:rPr>
                        <a:t>N</a:t>
                      </a:r>
                    </a:p>
                  </a:txBody>
                  <a:tcPr marL="9525" marR="9525" marT="9525" marB="0"/>
                </a:tc>
                <a:tc>
                  <a:txBody>
                    <a:bodyPr/>
                    <a:lstStyle/>
                    <a:p>
                      <a:pPr algn="ctr" fontAlgn="t"/>
                      <a:r>
                        <a:rPr lang="en-US" sz="2400" b="1" i="0" u="none" strike="noStrike" dirty="0">
                          <a:solidFill>
                            <a:srgbClr val="000000"/>
                          </a:solidFill>
                          <a:latin typeface="+mn-lt"/>
                        </a:rPr>
                        <a:t>1402 kJ/mol</a:t>
                      </a:r>
                    </a:p>
                  </a:txBody>
                  <a:tcPr marL="9525" marR="9525" marT="9525" marB="0"/>
                </a:tc>
              </a:tr>
              <a:tr h="370840">
                <a:tc>
                  <a:txBody>
                    <a:bodyPr/>
                    <a:lstStyle/>
                    <a:p>
                      <a:pPr algn="ctr" fontAlgn="t"/>
                      <a:r>
                        <a:rPr lang="en-US" sz="2400" b="1" i="0" u="none" strike="noStrike" dirty="0">
                          <a:solidFill>
                            <a:srgbClr val="000000"/>
                          </a:solidFill>
                          <a:latin typeface="+mn-lt"/>
                        </a:rPr>
                        <a:t>Mg</a:t>
                      </a:r>
                    </a:p>
                  </a:txBody>
                  <a:tcPr marL="9525" marR="9525" marT="9525" marB="0"/>
                </a:tc>
                <a:tc>
                  <a:txBody>
                    <a:bodyPr/>
                    <a:lstStyle/>
                    <a:p>
                      <a:pPr algn="ctr" fontAlgn="t"/>
                      <a:r>
                        <a:rPr lang="en-US" sz="2400" b="1" i="0" u="none" strike="noStrike" dirty="0">
                          <a:solidFill>
                            <a:srgbClr val="000000"/>
                          </a:solidFill>
                          <a:latin typeface="+mn-lt"/>
                        </a:rPr>
                        <a:t>738 kJ/mol</a:t>
                      </a:r>
                    </a:p>
                  </a:txBody>
                  <a:tcPr marL="9525" marR="9525" marT="9525" marB="0"/>
                </a:tc>
                <a:tc>
                  <a:txBody>
                    <a:bodyPr/>
                    <a:lstStyle/>
                    <a:p>
                      <a:pPr algn="ctr" fontAlgn="t"/>
                      <a:r>
                        <a:rPr lang="en-US" sz="2400" b="1" i="0" u="none" strike="noStrike" dirty="0">
                          <a:solidFill>
                            <a:srgbClr val="000000"/>
                          </a:solidFill>
                          <a:latin typeface="+mn-lt"/>
                        </a:rPr>
                        <a:t>P</a:t>
                      </a:r>
                    </a:p>
                  </a:txBody>
                  <a:tcPr marL="9525" marR="9525" marT="9525" marB="0"/>
                </a:tc>
                <a:tc>
                  <a:txBody>
                    <a:bodyPr/>
                    <a:lstStyle/>
                    <a:p>
                      <a:pPr algn="ctr" fontAlgn="t"/>
                      <a:r>
                        <a:rPr lang="en-US" sz="2400" b="1" i="0" u="none" strike="noStrike" dirty="0">
                          <a:solidFill>
                            <a:srgbClr val="000000"/>
                          </a:solidFill>
                          <a:latin typeface="+mn-lt"/>
                        </a:rPr>
                        <a:t>1012 kJ/mol</a:t>
                      </a:r>
                    </a:p>
                  </a:txBody>
                  <a:tcPr marL="9525" marR="9525" marT="9525" marB="0"/>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a:t>
            </a:r>
            <a:r>
              <a:rPr lang="en-US" baseline="30000" dirty="0" smtClean="0"/>
              <a:t>st</a:t>
            </a:r>
            <a:r>
              <a:rPr lang="en-US" dirty="0" smtClean="0"/>
              <a:t> Ionization Energy</a:t>
            </a:r>
            <a:endParaRPr lang="en-US" dirty="0"/>
          </a:p>
        </p:txBody>
      </p:sp>
      <p:pic>
        <p:nvPicPr>
          <p:cNvPr id="64514" name="Picture 2" descr="Ionization Energy Graph IK.png"/>
          <p:cNvPicPr>
            <a:picLocks noChangeAspect="1" noChangeArrowheads="1"/>
          </p:cNvPicPr>
          <p:nvPr/>
        </p:nvPicPr>
        <p:blipFill>
          <a:blip r:embed="rId2" cstate="print"/>
          <a:srcRect/>
          <a:stretch>
            <a:fillRect/>
          </a:stretch>
        </p:blipFill>
        <p:spPr bwMode="auto">
          <a:xfrm>
            <a:off x="1447800" y="1905000"/>
            <a:ext cx="6191250" cy="3333750"/>
          </a:xfrm>
          <a:prstGeom prst="rect">
            <a:avLst/>
          </a:prstGeom>
          <a:noFill/>
        </p:spPr>
      </p:pic>
      <p:sp>
        <p:nvSpPr>
          <p:cNvPr id="4" name="Rectangle 3"/>
          <p:cNvSpPr/>
          <p:nvPr/>
        </p:nvSpPr>
        <p:spPr>
          <a:xfrm>
            <a:off x="3200400" y="5334000"/>
            <a:ext cx="2877134" cy="369332"/>
          </a:xfrm>
          <a:prstGeom prst="rect">
            <a:avLst/>
          </a:prstGeom>
        </p:spPr>
        <p:txBody>
          <a:bodyPr wrap="none">
            <a:spAutoFit/>
          </a:bodyPr>
          <a:lstStyle/>
          <a:p>
            <a:r>
              <a:rPr lang="en-US" dirty="0" smtClean="0"/>
              <a:t>http://chemwiki.ucdavis.edu</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study chemistry?</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Chemistry is all around us</a:t>
            </a:r>
          </a:p>
          <a:p>
            <a:r>
              <a:rPr lang="en-US" dirty="0" smtClean="0"/>
              <a:t>Chemistry is the central science- connects other areas of science</a:t>
            </a:r>
          </a:p>
          <a:p>
            <a:r>
              <a:rPr lang="en-US" dirty="0" smtClean="0"/>
              <a:t>Chemistry helps you understand the world around you</a:t>
            </a:r>
          </a:p>
          <a:p>
            <a:r>
              <a:rPr lang="en-US" dirty="0" smtClean="0"/>
              <a:t>Makes you a more informed consumer</a:t>
            </a:r>
          </a:p>
          <a:p>
            <a:r>
              <a:rPr lang="en-US" dirty="0" smtClean="0"/>
              <a:t>Chemistry is central to cooking</a:t>
            </a:r>
          </a:p>
          <a:p>
            <a:r>
              <a:rPr lang="en-US" dirty="0" smtClean="0"/>
              <a:t>Teaches you how to solve problems, utilize the scientific method</a:t>
            </a:r>
          </a:p>
          <a:p>
            <a:r>
              <a:rPr lang="en-US" dirty="0" smtClean="0"/>
              <a:t>Helps you understand current events</a:t>
            </a:r>
          </a:p>
          <a:p>
            <a:r>
              <a:rPr lang="en-US" dirty="0" smtClean="0"/>
              <a:t>Chemistry is fun!</a:t>
            </a:r>
          </a:p>
          <a:p>
            <a:endParaRPr lang="en-US" dirty="0" smtClean="0"/>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a:t>
            </a:r>
            <a:r>
              <a:rPr lang="en-US" baseline="30000" dirty="0" smtClean="0"/>
              <a:t>st</a:t>
            </a:r>
            <a:r>
              <a:rPr lang="en-US" dirty="0" smtClean="0"/>
              <a:t> Ionization Energy Trend</a:t>
            </a:r>
            <a:endParaRPr lang="en-US" dirty="0"/>
          </a:p>
        </p:txBody>
      </p:sp>
      <p:pic>
        <p:nvPicPr>
          <p:cNvPr id="65538" name="Picture 2" descr="Ionization Energy Trend IK.png"/>
          <p:cNvPicPr>
            <a:picLocks noChangeAspect="1" noChangeArrowheads="1"/>
          </p:cNvPicPr>
          <p:nvPr/>
        </p:nvPicPr>
        <p:blipFill>
          <a:blip r:embed="rId2" cstate="print"/>
          <a:srcRect/>
          <a:stretch>
            <a:fillRect/>
          </a:stretch>
        </p:blipFill>
        <p:spPr bwMode="auto">
          <a:xfrm>
            <a:off x="1371600" y="1828800"/>
            <a:ext cx="6191250" cy="3333750"/>
          </a:xfrm>
          <a:prstGeom prst="rect">
            <a:avLst/>
          </a:prstGeom>
          <a:noFill/>
        </p:spPr>
      </p:pic>
      <p:sp>
        <p:nvSpPr>
          <p:cNvPr id="5" name="Rectangle 4"/>
          <p:cNvSpPr/>
          <p:nvPr/>
        </p:nvSpPr>
        <p:spPr>
          <a:xfrm>
            <a:off x="3048000" y="4953000"/>
            <a:ext cx="2877134" cy="369332"/>
          </a:xfrm>
          <a:prstGeom prst="rect">
            <a:avLst/>
          </a:prstGeom>
        </p:spPr>
        <p:txBody>
          <a:bodyPr wrap="none">
            <a:spAutoFit/>
          </a:bodyPr>
          <a:lstStyle/>
          <a:p>
            <a:r>
              <a:rPr lang="en-US" dirty="0" smtClean="0"/>
              <a:t>http://chemwiki.ucdavis.edu</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Periodic Table Trends</a:t>
            </a:r>
            <a:endParaRPr lang="en-US" dirty="0"/>
          </a:p>
        </p:txBody>
      </p:sp>
      <p:pic>
        <p:nvPicPr>
          <p:cNvPr id="1025" name="Picture 1"/>
          <p:cNvPicPr>
            <a:picLocks noChangeAspect="1" noChangeArrowheads="1"/>
          </p:cNvPicPr>
          <p:nvPr/>
        </p:nvPicPr>
        <p:blipFill>
          <a:blip r:embed="rId2" cstate="print"/>
          <a:srcRect l="20498" t="11459" r="19180" b="6250"/>
          <a:stretch>
            <a:fillRect/>
          </a:stretch>
        </p:blipFill>
        <p:spPr bwMode="auto">
          <a:xfrm>
            <a:off x="1524000" y="1539536"/>
            <a:ext cx="6934200" cy="53184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Reactivity</a:t>
            </a:r>
            <a:endParaRPr lang="en-US" dirty="0"/>
          </a:p>
        </p:txBody>
      </p:sp>
      <p:sp>
        <p:nvSpPr>
          <p:cNvPr id="3" name="Content Placeholder 2"/>
          <p:cNvSpPr>
            <a:spLocks noGrp="1"/>
          </p:cNvSpPr>
          <p:nvPr>
            <p:ph idx="1"/>
          </p:nvPr>
        </p:nvSpPr>
        <p:spPr/>
        <p:txBody>
          <a:bodyPr/>
          <a:lstStyle/>
          <a:p>
            <a:r>
              <a:rPr lang="en-US" dirty="0" smtClean="0"/>
              <a:t>Reactivity with water</a:t>
            </a:r>
            <a:endParaRPr lang="en-US" dirty="0" smtClean="0">
              <a:hlinkClick r:id="rId2"/>
            </a:endParaRPr>
          </a:p>
          <a:p>
            <a:pPr lvl="1"/>
            <a:r>
              <a:rPr lang="en-US" dirty="0" smtClean="0">
                <a:hlinkClick r:id="rId2"/>
              </a:rPr>
              <a:t>https://www.youtube.com/watch?v=eaChisV5uR0</a:t>
            </a:r>
            <a:endParaRPr lang="en-US" dirty="0" smtClean="0"/>
          </a:p>
          <a:p>
            <a:pPr lvl="1"/>
            <a:r>
              <a:rPr lang="en-US" dirty="0" smtClean="0"/>
              <a:t>What is the trend in reactivity of the alkali metals with water?</a:t>
            </a:r>
          </a:p>
          <a:p>
            <a:pPr lvl="1"/>
            <a:r>
              <a:rPr lang="en-US" dirty="0" smtClean="0"/>
              <a:t>What alkali metal is most reactive with water</a:t>
            </a:r>
            <a:r>
              <a:rPr lang="en-US" dirty="0" smtClean="0"/>
              <a:t>?</a:t>
            </a:r>
          </a:p>
          <a:p>
            <a:pPr lvl="1"/>
            <a:r>
              <a:rPr lang="en-US" dirty="0">
                <a:hlinkClick r:id="rId3"/>
              </a:rPr>
              <a:t>http://</a:t>
            </a:r>
            <a:r>
              <a:rPr lang="en-US" dirty="0" smtClean="0">
                <a:hlinkClick r:id="rId3"/>
              </a:rPr>
              <a:t>www.youtube.com/watch?v=m55kgyApYrY</a:t>
            </a:r>
            <a:endParaRPr lang="en-US" dirty="0" smtClean="0"/>
          </a:p>
          <a:p>
            <a:pPr marL="457200" lvl="1" indent="0">
              <a:buNone/>
            </a:pPr>
            <a:endParaRPr lang="en-US" dirty="0" smtClean="0"/>
          </a:p>
          <a:p>
            <a:pPr lvl="1">
              <a:buNone/>
            </a:pP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Predicting Products of Reactions</a:t>
            </a:r>
            <a:endParaRPr lang="en-US" dirty="0"/>
          </a:p>
        </p:txBody>
      </p:sp>
      <p:sp>
        <p:nvSpPr>
          <p:cNvPr id="3" name="Content Placeholder 2"/>
          <p:cNvSpPr>
            <a:spLocks noGrp="1"/>
          </p:cNvSpPr>
          <p:nvPr>
            <p:ph idx="1"/>
          </p:nvPr>
        </p:nvSpPr>
        <p:spPr/>
        <p:txBody>
          <a:bodyPr/>
          <a:lstStyle/>
          <a:p>
            <a:r>
              <a:rPr lang="en-US" dirty="0" smtClean="0"/>
              <a:t>The arrangement of electrons within an atom determines the reactivity of the atom</a:t>
            </a:r>
          </a:p>
          <a:p>
            <a:r>
              <a:rPr lang="en-US" dirty="0" smtClean="0"/>
              <a:t>Standard HS-PS1-1 focuses on knowing how many bonds an atom can form as well as to know what products will result from the reaction of two atoms or ions</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5"/>
          <p:cNvSpPr>
            <a:spLocks noGrp="1" noChangeArrowheads="1"/>
          </p:cNvSpPr>
          <p:nvPr>
            <p:ph type="title"/>
          </p:nvPr>
        </p:nvSpPr>
        <p:spPr/>
        <p:txBody>
          <a:bodyPr/>
          <a:lstStyle/>
          <a:p>
            <a:pPr eaLnBrk="1" hangingPunct="1"/>
            <a:r>
              <a:rPr lang="en-US" dirty="0" smtClean="0">
                <a:ea typeface="ＭＳ Ｐゴシック" pitchFamily="34" charset="-128"/>
              </a:rPr>
              <a:t>Electron-Dot Structures</a:t>
            </a:r>
          </a:p>
        </p:txBody>
      </p:sp>
      <p:sp>
        <p:nvSpPr>
          <p:cNvPr id="5123" name="Rectangle 6"/>
          <p:cNvSpPr>
            <a:spLocks noGrp="1" noChangeArrowheads="1"/>
          </p:cNvSpPr>
          <p:nvPr>
            <p:ph type="body" idx="1"/>
          </p:nvPr>
        </p:nvSpPr>
        <p:spPr/>
        <p:txBody>
          <a:bodyPr>
            <a:normAutofit lnSpcReduction="10000"/>
          </a:bodyPr>
          <a:lstStyle/>
          <a:p>
            <a:pPr eaLnBrk="1" hangingPunct="1"/>
            <a:r>
              <a:rPr lang="en-US" smtClean="0">
                <a:ea typeface="ＭＳ Ｐゴシック" pitchFamily="34" charset="-128"/>
              </a:rPr>
              <a:t>Valence Electrons</a:t>
            </a:r>
          </a:p>
          <a:p>
            <a:pPr lvl="1" eaLnBrk="1" hangingPunct="1"/>
            <a:r>
              <a:rPr lang="en-US" smtClean="0">
                <a:ea typeface="ＭＳ Ｐゴシック" pitchFamily="34" charset="-128"/>
              </a:rPr>
              <a:t>Outermost electrons of an atom</a:t>
            </a:r>
          </a:p>
          <a:p>
            <a:pPr lvl="1" eaLnBrk="1" hangingPunct="1"/>
            <a:endParaRPr lang="en-US" smtClean="0">
              <a:ea typeface="ＭＳ Ｐゴシック" pitchFamily="34" charset="-128"/>
            </a:endParaRPr>
          </a:p>
          <a:p>
            <a:pPr eaLnBrk="1" hangingPunct="1"/>
            <a:r>
              <a:rPr lang="en-US" smtClean="0">
                <a:ea typeface="ＭＳ Ｐゴシック" pitchFamily="34" charset="-128"/>
              </a:rPr>
              <a:t>Valence Shell</a:t>
            </a:r>
          </a:p>
          <a:p>
            <a:pPr lvl="1" eaLnBrk="1" hangingPunct="1"/>
            <a:r>
              <a:rPr lang="en-US" smtClean="0">
                <a:ea typeface="ＭＳ Ｐゴシック" pitchFamily="34" charset="-128"/>
              </a:rPr>
              <a:t>The outer shell containing electrons</a:t>
            </a:r>
          </a:p>
          <a:p>
            <a:pPr lvl="1" eaLnBrk="1" hangingPunct="1"/>
            <a:endParaRPr lang="en-US" smtClean="0">
              <a:ea typeface="ＭＳ Ｐゴシック" pitchFamily="34" charset="-128"/>
            </a:endParaRPr>
          </a:p>
          <a:p>
            <a:pPr eaLnBrk="1" hangingPunct="1"/>
            <a:r>
              <a:rPr lang="en-US" smtClean="0">
                <a:ea typeface="ＭＳ Ｐゴシック" pitchFamily="34" charset="-128"/>
              </a:rPr>
              <a:t>Electron-Dot Structure</a:t>
            </a:r>
          </a:p>
          <a:p>
            <a:pPr lvl="1" eaLnBrk="1" hangingPunct="1"/>
            <a:r>
              <a:rPr lang="en-US" smtClean="0">
                <a:ea typeface="ＭＳ Ｐゴシック" pitchFamily="34" charset="-128"/>
              </a:rPr>
              <a:t>Convenient notation showing the valence electrons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5"/>
          <p:cNvSpPr>
            <a:spLocks noGrp="1" noChangeArrowheads="1"/>
          </p:cNvSpPr>
          <p:nvPr>
            <p:ph type="title"/>
          </p:nvPr>
        </p:nvSpPr>
        <p:spPr/>
        <p:txBody>
          <a:bodyPr/>
          <a:lstStyle/>
          <a:p>
            <a:pPr eaLnBrk="1" hangingPunct="1"/>
            <a:r>
              <a:rPr lang="en-US" dirty="0" smtClean="0">
                <a:ea typeface="ＭＳ Ｐゴシック" pitchFamily="34" charset="-128"/>
              </a:rPr>
              <a:t>Electron-Dot Structures</a:t>
            </a:r>
          </a:p>
        </p:txBody>
      </p:sp>
      <p:sp>
        <p:nvSpPr>
          <p:cNvPr id="5124" name="Rectangle 6"/>
          <p:cNvSpPr>
            <a:spLocks noGrp="1" noChangeArrowheads="1"/>
          </p:cNvSpPr>
          <p:nvPr>
            <p:ph type="body" idx="1"/>
          </p:nvPr>
        </p:nvSpPr>
        <p:spPr/>
        <p:txBody>
          <a:bodyPr/>
          <a:lstStyle/>
          <a:p>
            <a:pPr eaLnBrk="1" hangingPunct="1">
              <a:defRPr/>
            </a:pPr>
            <a:r>
              <a:rPr lang="en-US" dirty="0">
                <a:cs typeface="+mn-cs"/>
              </a:rPr>
              <a:t>Electron-Dot Structures</a:t>
            </a:r>
          </a:p>
          <a:p>
            <a:pPr lvl="1" eaLnBrk="1" hangingPunct="1">
              <a:defRPr/>
            </a:pPr>
            <a:r>
              <a:rPr lang="en-US" dirty="0"/>
              <a:t>Model showing the valence electron arrangements within an atom</a:t>
            </a:r>
          </a:p>
          <a:p>
            <a:pPr lvl="1" eaLnBrk="1" hangingPunct="1">
              <a:defRPr/>
            </a:pPr>
            <a:r>
              <a:rPr lang="en-US" dirty="0"/>
              <a:t>Explains ionic and covalent bonding</a:t>
            </a:r>
          </a:p>
          <a:p>
            <a:pPr lvl="1" eaLnBrk="1" hangingPunct="1">
              <a:defRPr/>
            </a:pPr>
            <a:endParaRPr lang="en-US" dirty="0"/>
          </a:p>
          <a:p>
            <a:pPr marL="457200" lvl="1" indent="0" eaLnBrk="1" hangingPunct="1">
              <a:buFontTx/>
              <a:buNone/>
              <a:defRPr/>
            </a:pPr>
            <a:endParaRPr lang="en-US" dirty="0"/>
          </a:p>
        </p:txBody>
      </p:sp>
      <p:pic>
        <p:nvPicPr>
          <p:cNvPr id="6148" name="Picture 1" descr="06_02_Figure.jpg"/>
          <p:cNvPicPr>
            <a:picLocks noChangeAspect="1"/>
          </p:cNvPicPr>
          <p:nvPr/>
        </p:nvPicPr>
        <p:blipFill>
          <a:blip r:embed="rId3" cstate="print"/>
          <a:srcRect/>
          <a:stretch>
            <a:fillRect/>
          </a:stretch>
        </p:blipFill>
        <p:spPr bwMode="auto">
          <a:xfrm>
            <a:off x="3429000" y="3810000"/>
            <a:ext cx="2375707" cy="26670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5"/>
          <p:cNvSpPr>
            <a:spLocks noGrp="1" noChangeArrowheads="1"/>
          </p:cNvSpPr>
          <p:nvPr>
            <p:ph type="title"/>
          </p:nvPr>
        </p:nvSpPr>
        <p:spPr/>
        <p:txBody>
          <a:bodyPr/>
          <a:lstStyle/>
          <a:p>
            <a:pPr eaLnBrk="1" hangingPunct="1"/>
            <a:r>
              <a:rPr lang="en-US" dirty="0" smtClean="0">
                <a:ea typeface="ＭＳ Ｐゴシック" pitchFamily="34" charset="-128"/>
              </a:rPr>
              <a:t>Electron-Dot Structures</a:t>
            </a:r>
          </a:p>
        </p:txBody>
      </p:sp>
      <p:sp>
        <p:nvSpPr>
          <p:cNvPr id="6148" name="Rectangle 6"/>
          <p:cNvSpPr>
            <a:spLocks noGrp="1" noChangeArrowheads="1"/>
          </p:cNvSpPr>
          <p:nvPr>
            <p:ph type="body" idx="1"/>
          </p:nvPr>
        </p:nvSpPr>
        <p:spPr/>
        <p:txBody>
          <a:bodyPr/>
          <a:lstStyle/>
          <a:p>
            <a:pPr eaLnBrk="1" hangingPunct="1">
              <a:defRPr/>
            </a:pPr>
            <a:r>
              <a:rPr lang="en-US" dirty="0">
                <a:cs typeface="+mn-cs"/>
              </a:rPr>
              <a:t>Important information in the dot-diagram</a:t>
            </a:r>
          </a:p>
          <a:p>
            <a:pPr lvl="1" eaLnBrk="1" hangingPunct="1">
              <a:defRPr/>
            </a:pPr>
            <a:r>
              <a:rPr lang="en-US" dirty="0"/>
              <a:t>Number of valence electrons</a:t>
            </a:r>
          </a:p>
          <a:p>
            <a:pPr lvl="1" eaLnBrk="1" hangingPunct="1">
              <a:defRPr/>
            </a:pPr>
            <a:r>
              <a:rPr lang="en-US" dirty="0"/>
              <a:t>Number of paired and unpaired electrons</a:t>
            </a:r>
          </a:p>
          <a:p>
            <a:pPr lvl="1" eaLnBrk="1" hangingPunct="1">
              <a:defRPr/>
            </a:pPr>
            <a:endParaRPr lang="en-US" dirty="0"/>
          </a:p>
          <a:p>
            <a:pPr marL="457200" lvl="1" indent="0" eaLnBrk="1" hangingPunct="1">
              <a:buFontTx/>
              <a:buNone/>
              <a:defRPr/>
            </a:pPr>
            <a:endParaRPr lang="en-US" dirty="0"/>
          </a:p>
        </p:txBody>
      </p:sp>
      <p:pic>
        <p:nvPicPr>
          <p:cNvPr id="7172" name="Picture 1" descr="pg3.jpg"/>
          <p:cNvPicPr>
            <a:picLocks noChangeAspect="1"/>
          </p:cNvPicPr>
          <p:nvPr/>
        </p:nvPicPr>
        <p:blipFill>
          <a:blip r:embed="rId3" cstate="print"/>
          <a:srcRect/>
          <a:stretch>
            <a:fillRect/>
          </a:stretch>
        </p:blipFill>
        <p:spPr bwMode="auto">
          <a:xfrm>
            <a:off x="2438400" y="3200400"/>
            <a:ext cx="4267200" cy="216535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p:cNvSpPr>
            <a:spLocks noGrp="1" noChangeArrowheads="1"/>
          </p:cNvSpPr>
          <p:nvPr>
            <p:ph type="title"/>
          </p:nvPr>
        </p:nvSpPr>
        <p:spPr/>
        <p:txBody>
          <a:bodyPr/>
          <a:lstStyle/>
          <a:p>
            <a:pPr eaLnBrk="1" hangingPunct="1"/>
            <a:r>
              <a:rPr lang="en-US" dirty="0" smtClean="0">
                <a:ea typeface="ＭＳ Ｐゴシック" pitchFamily="34" charset="-128"/>
              </a:rPr>
              <a:t>Electron-Dot Structures</a:t>
            </a:r>
          </a:p>
        </p:txBody>
      </p:sp>
      <p:sp>
        <p:nvSpPr>
          <p:cNvPr id="8195" name="Rectangle 6"/>
          <p:cNvSpPr>
            <a:spLocks noGrp="1" noChangeArrowheads="1"/>
          </p:cNvSpPr>
          <p:nvPr>
            <p:ph type="body" idx="1"/>
          </p:nvPr>
        </p:nvSpPr>
        <p:spPr/>
        <p:txBody>
          <a:bodyPr/>
          <a:lstStyle/>
          <a:p>
            <a:pPr eaLnBrk="1" hangingPunct="1"/>
            <a:r>
              <a:rPr lang="en-US" smtClean="0">
                <a:ea typeface="ＭＳ Ｐゴシック" pitchFamily="34" charset="-128"/>
              </a:rPr>
              <a:t>Nonbonding Electron Pairs </a:t>
            </a:r>
          </a:p>
          <a:p>
            <a:pPr lvl="1" eaLnBrk="1" hangingPunct="1"/>
            <a:r>
              <a:rPr lang="en-US" smtClean="0">
                <a:ea typeface="ＭＳ Ｐゴシック" pitchFamily="34" charset="-128"/>
              </a:rPr>
              <a:t>Nonbonding electron pairs do not normally form bonds</a:t>
            </a:r>
          </a:p>
          <a:p>
            <a:pPr lvl="1" eaLnBrk="1" hangingPunct="1"/>
            <a:endParaRPr lang="en-US" smtClean="0">
              <a:ea typeface="ＭＳ Ｐゴシック" pitchFamily="34" charset="-128"/>
            </a:endParaRPr>
          </a:p>
          <a:p>
            <a:pPr eaLnBrk="1" hangingPunct="1"/>
            <a:r>
              <a:rPr lang="en-US" smtClean="0">
                <a:ea typeface="ＭＳ Ｐゴシック" pitchFamily="34" charset="-128"/>
              </a:rPr>
              <a:t>Unpaired Electrons</a:t>
            </a:r>
          </a:p>
          <a:p>
            <a:pPr lvl="1" eaLnBrk="1" hangingPunct="1"/>
            <a:r>
              <a:rPr lang="en-US" smtClean="0">
                <a:ea typeface="ＭＳ Ｐゴシック" pitchFamily="34" charset="-128"/>
              </a:rPr>
              <a:t>Have a strong tendency to form bonds</a:t>
            </a:r>
          </a:p>
          <a:p>
            <a:pPr lvl="1" eaLnBrk="1" hangingPunct="1"/>
            <a:r>
              <a:rPr lang="en-US" smtClean="0">
                <a:ea typeface="ＭＳ Ｐゴシック" pitchFamily="34" charset="-128"/>
              </a:rPr>
              <a:t>Become paired as they form bonds</a:t>
            </a:r>
          </a:p>
          <a:p>
            <a:pPr lvl="1" eaLnBrk="1" hangingPunct="1"/>
            <a:endParaRPr lang="en-US" smtClean="0">
              <a:ea typeface="ＭＳ Ｐゴシック" pitchFamily="34" charset="-128"/>
            </a:endParaRPr>
          </a:p>
          <a:p>
            <a:pPr lvl="1" eaLnBrk="1" hangingPunct="1">
              <a:buFontTx/>
              <a:buNone/>
            </a:pPr>
            <a:endParaRPr lang="en-US" smtClean="0">
              <a:ea typeface="ＭＳ Ｐゴシック" pitchFamily="34" charset="-128"/>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5"/>
          <p:cNvSpPr>
            <a:spLocks noGrp="1" noChangeArrowheads="1"/>
          </p:cNvSpPr>
          <p:nvPr>
            <p:ph type="title"/>
          </p:nvPr>
        </p:nvSpPr>
        <p:spPr/>
        <p:txBody>
          <a:bodyPr/>
          <a:lstStyle/>
          <a:p>
            <a:pPr eaLnBrk="1" hangingPunct="1"/>
            <a:r>
              <a:rPr lang="en-US" dirty="0" smtClean="0">
                <a:ea typeface="ＭＳ Ｐゴシック" pitchFamily="34" charset="-128"/>
              </a:rPr>
              <a:t>Electron-Dot Structures</a:t>
            </a:r>
          </a:p>
        </p:txBody>
      </p:sp>
      <p:pic>
        <p:nvPicPr>
          <p:cNvPr id="9219" name="Picture 2"/>
          <p:cNvPicPr>
            <a:picLocks noGrp="1" noChangeAspect="1" noChangeArrowheads="1"/>
          </p:cNvPicPr>
          <p:nvPr>
            <p:ph idx="1"/>
          </p:nvPr>
        </p:nvPicPr>
        <p:blipFill>
          <a:blip r:embed="rId3" cstate="print"/>
          <a:srcRect/>
          <a:stretch>
            <a:fillRect/>
          </a:stretch>
        </p:blipFill>
        <p:spPr>
          <a:xfrm>
            <a:off x="3124200" y="1295400"/>
            <a:ext cx="5414963" cy="5106988"/>
          </a:xfrm>
          <a:noFill/>
        </p:spPr>
      </p:pic>
      <p:sp>
        <p:nvSpPr>
          <p:cNvPr id="9220" name="TextBox 5"/>
          <p:cNvSpPr txBox="1">
            <a:spLocks noChangeArrowheads="1"/>
          </p:cNvSpPr>
          <p:nvPr/>
        </p:nvSpPr>
        <p:spPr bwMode="auto">
          <a:xfrm>
            <a:off x="381000" y="2209800"/>
            <a:ext cx="2438400" cy="3139321"/>
          </a:xfrm>
          <a:prstGeom prst="rect">
            <a:avLst/>
          </a:prstGeom>
          <a:noFill/>
          <a:ln w="9525">
            <a:noFill/>
            <a:miter lim="800000"/>
            <a:headEnd/>
            <a:tailEnd/>
          </a:ln>
        </p:spPr>
        <p:txBody>
          <a:bodyPr>
            <a:spAutoFit/>
          </a:bodyPr>
          <a:lstStyle/>
          <a:p>
            <a:r>
              <a:rPr lang="en-US" dirty="0" smtClean="0"/>
              <a:t>The </a:t>
            </a:r>
            <a:r>
              <a:rPr lang="en-US" dirty="0"/>
              <a:t>valence electrons of an atom shown in its electron-dot structure</a:t>
            </a:r>
            <a:r>
              <a:rPr lang="en-US" dirty="0" smtClean="0"/>
              <a:t>.</a:t>
            </a:r>
          </a:p>
          <a:p>
            <a:endParaRPr lang="en-US" dirty="0" smtClean="0"/>
          </a:p>
          <a:p>
            <a:r>
              <a:rPr lang="en-US" dirty="0" smtClean="0"/>
              <a:t>Use the periodic table to help you determine the number of valence electrons and then the number of unpaired electrons available for bonding.</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5"/>
          <p:cNvSpPr>
            <a:spLocks noGrp="1" noChangeArrowheads="1"/>
          </p:cNvSpPr>
          <p:nvPr>
            <p:ph type="title"/>
          </p:nvPr>
        </p:nvSpPr>
        <p:spPr>
          <a:xfrm>
            <a:off x="0" y="304800"/>
            <a:ext cx="9144000" cy="1077913"/>
          </a:xfrm>
        </p:spPr>
        <p:txBody>
          <a:bodyPr>
            <a:normAutofit fontScale="90000"/>
          </a:bodyPr>
          <a:lstStyle/>
          <a:p>
            <a:pPr eaLnBrk="1" hangingPunct="1"/>
            <a:r>
              <a:rPr lang="en-US" dirty="0" smtClean="0">
                <a:ea typeface="ＭＳ Ｐゴシック" pitchFamily="34" charset="-128"/>
              </a:rPr>
              <a:t>Atoms Can Lose or Gain Electrons to Become Ions</a:t>
            </a:r>
          </a:p>
        </p:txBody>
      </p:sp>
      <p:sp>
        <p:nvSpPr>
          <p:cNvPr id="13315" name="Rectangle 6"/>
          <p:cNvSpPr>
            <a:spLocks noGrp="1" noChangeArrowheads="1"/>
          </p:cNvSpPr>
          <p:nvPr>
            <p:ph type="body" idx="1"/>
          </p:nvPr>
        </p:nvSpPr>
        <p:spPr/>
        <p:txBody>
          <a:bodyPr/>
          <a:lstStyle/>
          <a:p>
            <a:pPr eaLnBrk="1" hangingPunct="1"/>
            <a:r>
              <a:rPr lang="en-US" smtClean="0">
                <a:ea typeface="ＭＳ Ｐゴシック" pitchFamily="34" charset="-128"/>
              </a:rPr>
              <a:t>Atoms can gain or lose electrons</a:t>
            </a:r>
          </a:p>
          <a:p>
            <a:pPr lvl="1" eaLnBrk="1" hangingPunct="1"/>
            <a:r>
              <a:rPr lang="en-US" smtClean="0">
                <a:ea typeface="ＭＳ Ｐゴシック" pitchFamily="34" charset="-128"/>
              </a:rPr>
              <a:t>Unequal number of electrons and protons results in a charge</a:t>
            </a:r>
          </a:p>
          <a:p>
            <a:pPr lvl="1" eaLnBrk="1" hangingPunct="1"/>
            <a:r>
              <a:rPr lang="en-US" smtClean="0">
                <a:ea typeface="ＭＳ Ｐゴシック" pitchFamily="34" charset="-128"/>
              </a:rPr>
              <a:t>Atom with a charge is called an ion</a:t>
            </a:r>
          </a:p>
          <a:p>
            <a:pPr lvl="2" eaLnBrk="1" hangingPunct="1"/>
            <a:r>
              <a:rPr lang="en-US" smtClean="0">
                <a:ea typeface="ＭＳ Ｐゴシック" pitchFamily="34" charset="-128"/>
              </a:rPr>
              <a:t>A positive charge is seen when an atom has more protons, called a cation</a:t>
            </a:r>
          </a:p>
          <a:p>
            <a:pPr lvl="2" eaLnBrk="1" hangingPunct="1"/>
            <a:r>
              <a:rPr lang="en-US" smtClean="0">
                <a:ea typeface="ＭＳ Ｐゴシック" pitchFamily="34" charset="-128"/>
              </a:rPr>
              <a:t>A negative charge is seen when an atom has more electrons, referred to as an anion</a:t>
            </a:r>
          </a:p>
          <a:p>
            <a:pPr lvl="1" eaLnBrk="1" hangingPunct="1"/>
            <a:r>
              <a:rPr lang="en-US" smtClean="0">
                <a:ea typeface="ＭＳ Ｐゴシック" pitchFamily="34" charset="-128"/>
              </a:rPr>
              <a:t>Superscripts are used to denote charges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Chemistry Standards for 2014-15</a:t>
            </a:r>
            <a:endParaRPr lang="en-US" dirty="0"/>
          </a:p>
        </p:txBody>
      </p:sp>
      <p:sp>
        <p:nvSpPr>
          <p:cNvPr id="3" name="Content Placeholder 2"/>
          <p:cNvSpPr>
            <a:spLocks noGrp="1"/>
          </p:cNvSpPr>
          <p:nvPr>
            <p:ph idx="1"/>
          </p:nvPr>
        </p:nvSpPr>
        <p:spPr>
          <a:xfrm>
            <a:off x="457200" y="1295400"/>
            <a:ext cx="8458200" cy="5562600"/>
          </a:xfrm>
        </p:spPr>
        <p:txBody>
          <a:bodyPr>
            <a:normAutofit fontScale="70000" lnSpcReduction="20000"/>
          </a:bodyPr>
          <a:lstStyle/>
          <a:p>
            <a:r>
              <a:rPr lang="en-US" b="1" dirty="0" smtClean="0"/>
              <a:t>HS-PS1-1 </a:t>
            </a:r>
          </a:p>
          <a:p>
            <a:pPr lvl="1"/>
            <a:r>
              <a:rPr lang="en-US" dirty="0" smtClean="0"/>
              <a:t>Use the periodic table as a model to predict the relative properties of elements based on the patterns of electrons in the outermost energy level of atoms. </a:t>
            </a:r>
          </a:p>
          <a:p>
            <a:pPr lvl="1"/>
            <a:r>
              <a:rPr lang="en-US" dirty="0" smtClean="0"/>
              <a:t>Clarification Statement: Examples of properties that could be predicted from patterns could include reactivity of metals, types of bonds formed, numbers of bonds formed, and reactions with oxygen.</a:t>
            </a:r>
          </a:p>
          <a:p>
            <a:r>
              <a:rPr lang="en-US" b="1" dirty="0" smtClean="0"/>
              <a:t>HS-PS1-6</a:t>
            </a:r>
          </a:p>
          <a:p>
            <a:pPr lvl="1"/>
            <a:r>
              <a:rPr lang="en-US" dirty="0" smtClean="0"/>
              <a:t>Refine the design of a chemical system by specifying a change in conditions that would produce increased amounts of products at equilibrium.* </a:t>
            </a:r>
          </a:p>
          <a:p>
            <a:pPr lvl="1"/>
            <a:r>
              <a:rPr lang="en-US" dirty="0" smtClean="0"/>
              <a:t>Clarification Statement: Emphasis is on the application of Le </a:t>
            </a:r>
            <a:r>
              <a:rPr lang="en-US" dirty="0" err="1" smtClean="0"/>
              <a:t>Chatelier’s</a:t>
            </a:r>
            <a:r>
              <a:rPr lang="en-US" dirty="0" smtClean="0"/>
              <a:t> Principle and on refining designs of chemical reaction systems, including descriptions of the connection between changes made at the macroscopic level and what happens at the molecular level. Examples of designs could include different ways to increase product formation including adding reactants or removing products.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5"/>
          <p:cNvSpPr>
            <a:spLocks noGrp="1" noChangeArrowheads="1"/>
          </p:cNvSpPr>
          <p:nvPr>
            <p:ph type="title"/>
          </p:nvPr>
        </p:nvSpPr>
        <p:spPr>
          <a:xfrm>
            <a:off x="0" y="228600"/>
            <a:ext cx="9144000" cy="1077913"/>
          </a:xfrm>
        </p:spPr>
        <p:txBody>
          <a:bodyPr>
            <a:normAutofit fontScale="90000"/>
          </a:bodyPr>
          <a:lstStyle/>
          <a:p>
            <a:pPr eaLnBrk="1" hangingPunct="1"/>
            <a:r>
              <a:rPr lang="en-US" dirty="0" smtClean="0">
                <a:ea typeface="ＭＳ Ｐゴシック" pitchFamily="34" charset="-128"/>
              </a:rPr>
              <a:t>Atoms Can Lose or Gain Electrons to Become Ions</a:t>
            </a:r>
          </a:p>
        </p:txBody>
      </p:sp>
      <p:pic>
        <p:nvPicPr>
          <p:cNvPr id="14339" name="Picture 2" descr="06_04_Figure.jpg"/>
          <p:cNvPicPr>
            <a:picLocks noChangeAspect="1"/>
          </p:cNvPicPr>
          <p:nvPr/>
        </p:nvPicPr>
        <p:blipFill>
          <a:blip r:embed="rId3" cstate="print"/>
          <a:srcRect b="3435"/>
          <a:stretch>
            <a:fillRect/>
          </a:stretch>
        </p:blipFill>
        <p:spPr bwMode="auto">
          <a:xfrm>
            <a:off x="304800" y="1447800"/>
            <a:ext cx="8534400" cy="4891088"/>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5"/>
          <p:cNvSpPr>
            <a:spLocks noGrp="1" noChangeArrowheads="1"/>
          </p:cNvSpPr>
          <p:nvPr>
            <p:ph type="title"/>
          </p:nvPr>
        </p:nvSpPr>
        <p:spPr>
          <a:xfrm>
            <a:off x="0" y="304800"/>
            <a:ext cx="9144000" cy="1077913"/>
          </a:xfrm>
        </p:spPr>
        <p:txBody>
          <a:bodyPr>
            <a:normAutofit fontScale="90000"/>
          </a:bodyPr>
          <a:lstStyle/>
          <a:p>
            <a:pPr eaLnBrk="1" hangingPunct="1"/>
            <a:r>
              <a:rPr lang="en-US" dirty="0" smtClean="0">
                <a:ea typeface="ＭＳ Ｐゴシック" pitchFamily="34" charset="-128"/>
              </a:rPr>
              <a:t>Atoms Can Lose or Gain Electrons to Become Ions</a:t>
            </a:r>
          </a:p>
        </p:txBody>
      </p:sp>
      <p:pic>
        <p:nvPicPr>
          <p:cNvPr id="15363" name="Picture 2" descr="06_05_Figure.jpg"/>
          <p:cNvPicPr>
            <a:picLocks noChangeAspect="1"/>
          </p:cNvPicPr>
          <p:nvPr/>
        </p:nvPicPr>
        <p:blipFill>
          <a:blip r:embed="rId3" cstate="print"/>
          <a:srcRect b="4370"/>
          <a:stretch>
            <a:fillRect/>
          </a:stretch>
        </p:blipFill>
        <p:spPr bwMode="auto">
          <a:xfrm>
            <a:off x="304800" y="1966913"/>
            <a:ext cx="8534400" cy="3824287"/>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Grp="1" noChangeArrowheads="1"/>
          </p:cNvSpPr>
          <p:nvPr>
            <p:ph type="title"/>
          </p:nvPr>
        </p:nvSpPr>
        <p:spPr>
          <a:xfrm>
            <a:off x="0" y="228600"/>
            <a:ext cx="9144000" cy="1077913"/>
          </a:xfrm>
        </p:spPr>
        <p:txBody>
          <a:bodyPr>
            <a:normAutofit fontScale="90000"/>
          </a:bodyPr>
          <a:lstStyle/>
          <a:p>
            <a:pPr eaLnBrk="1" hangingPunct="1"/>
            <a:r>
              <a:rPr lang="en-US" dirty="0" smtClean="0">
                <a:ea typeface="ＭＳ Ｐゴシック" pitchFamily="34" charset="-128"/>
              </a:rPr>
              <a:t>Atoms Can Lose or Gain Electrons to Become Ions</a:t>
            </a:r>
          </a:p>
        </p:txBody>
      </p:sp>
      <p:sp>
        <p:nvSpPr>
          <p:cNvPr id="16387" name="Rectangle 6"/>
          <p:cNvSpPr>
            <a:spLocks noGrp="1" noChangeArrowheads="1"/>
          </p:cNvSpPr>
          <p:nvPr>
            <p:ph type="body" idx="1"/>
          </p:nvPr>
        </p:nvSpPr>
        <p:spPr/>
        <p:txBody>
          <a:bodyPr/>
          <a:lstStyle/>
          <a:p>
            <a:pPr eaLnBrk="1" hangingPunct="1"/>
            <a:r>
              <a:rPr lang="en-US" dirty="0" smtClean="0">
                <a:ea typeface="ＭＳ Ｐゴシック" pitchFamily="34" charset="-128"/>
              </a:rPr>
              <a:t>Atoms tend to lose or gain electrons to reach a noble gas shell model (octet for first 3 periods, 18 electrons for periods 4 and 5)</a:t>
            </a:r>
          </a:p>
          <a:p>
            <a:pPr lvl="1" eaLnBrk="1" hangingPunct="1"/>
            <a:r>
              <a:rPr lang="en-US" dirty="0" smtClean="0">
                <a:ea typeface="ＭＳ Ｐゴシック" pitchFamily="34" charset="-128"/>
              </a:rPr>
              <a:t>Atoms with few electrons tend to lose electrons</a:t>
            </a:r>
          </a:p>
          <a:p>
            <a:pPr lvl="1" eaLnBrk="1" hangingPunct="1"/>
            <a:r>
              <a:rPr lang="en-US" dirty="0" smtClean="0">
                <a:ea typeface="ＭＳ Ｐゴシック" pitchFamily="34" charset="-128"/>
              </a:rPr>
              <a:t>Atoms with many electrons tend to gain electrons</a:t>
            </a:r>
          </a:p>
          <a:p>
            <a:pPr lvl="1" eaLnBrk="1" hangingPunct="1">
              <a:buFontTx/>
              <a:buNone/>
            </a:pPr>
            <a:endParaRPr lang="en-US" dirty="0" smtClean="0">
              <a:ea typeface="ＭＳ Ｐゴシック" pitchFamily="34" charset="-128"/>
            </a:endParaRPr>
          </a:p>
        </p:txBody>
      </p:sp>
      <p:pic>
        <p:nvPicPr>
          <p:cNvPr id="16388" name="Picture 1" descr="06_05_Figure.jpg"/>
          <p:cNvPicPr>
            <a:picLocks noChangeAspect="1"/>
          </p:cNvPicPr>
          <p:nvPr/>
        </p:nvPicPr>
        <p:blipFill>
          <a:blip r:embed="rId3" cstate="print"/>
          <a:srcRect b="4370"/>
          <a:stretch>
            <a:fillRect/>
          </a:stretch>
        </p:blipFill>
        <p:spPr bwMode="auto">
          <a:xfrm>
            <a:off x="2667000" y="4343400"/>
            <a:ext cx="4267200" cy="1911994"/>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5"/>
          <p:cNvSpPr>
            <a:spLocks noGrp="1" noChangeArrowheads="1"/>
          </p:cNvSpPr>
          <p:nvPr>
            <p:ph type="title"/>
          </p:nvPr>
        </p:nvSpPr>
        <p:spPr>
          <a:xfrm>
            <a:off x="0" y="228600"/>
            <a:ext cx="9144000" cy="1077913"/>
          </a:xfrm>
        </p:spPr>
        <p:txBody>
          <a:bodyPr>
            <a:normAutofit fontScale="90000"/>
          </a:bodyPr>
          <a:lstStyle/>
          <a:p>
            <a:pPr eaLnBrk="1" hangingPunct="1"/>
            <a:r>
              <a:rPr lang="en-US" dirty="0" smtClean="0">
                <a:ea typeface="ＭＳ Ｐゴシック" pitchFamily="34" charset="-128"/>
              </a:rPr>
              <a:t>Atoms Can Lose or Gain Electrons to Become Ions</a:t>
            </a:r>
          </a:p>
        </p:txBody>
      </p:sp>
      <p:pic>
        <p:nvPicPr>
          <p:cNvPr id="17411" name="Picture 2" descr="06_06_Figure.jpg"/>
          <p:cNvPicPr>
            <a:picLocks noChangeAspect="1"/>
          </p:cNvPicPr>
          <p:nvPr/>
        </p:nvPicPr>
        <p:blipFill>
          <a:blip r:embed="rId3" cstate="print"/>
          <a:srcRect b="6479"/>
          <a:stretch>
            <a:fillRect/>
          </a:stretch>
        </p:blipFill>
        <p:spPr bwMode="auto">
          <a:xfrm>
            <a:off x="304800" y="2009775"/>
            <a:ext cx="8534400" cy="2867025"/>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5"/>
          <p:cNvSpPr>
            <a:spLocks noGrp="1" noChangeArrowheads="1"/>
          </p:cNvSpPr>
          <p:nvPr>
            <p:ph type="title"/>
          </p:nvPr>
        </p:nvSpPr>
        <p:spPr>
          <a:xfrm>
            <a:off x="0" y="304800"/>
            <a:ext cx="9144000" cy="1077913"/>
          </a:xfrm>
        </p:spPr>
        <p:txBody>
          <a:bodyPr>
            <a:normAutofit fontScale="90000"/>
          </a:bodyPr>
          <a:lstStyle/>
          <a:p>
            <a:pPr eaLnBrk="1" hangingPunct="1"/>
            <a:r>
              <a:rPr lang="en-US" dirty="0" smtClean="0">
                <a:ea typeface="ＭＳ Ｐゴシック" pitchFamily="34" charset="-128"/>
              </a:rPr>
              <a:t>Ionic Bonds Result from a Transfer of Electrons</a:t>
            </a:r>
          </a:p>
        </p:txBody>
      </p:sp>
      <p:sp>
        <p:nvSpPr>
          <p:cNvPr id="25603" name="Rectangle 6"/>
          <p:cNvSpPr>
            <a:spLocks noGrp="1" noChangeArrowheads="1"/>
          </p:cNvSpPr>
          <p:nvPr>
            <p:ph type="body" idx="1"/>
          </p:nvPr>
        </p:nvSpPr>
        <p:spPr/>
        <p:txBody>
          <a:bodyPr>
            <a:normAutofit lnSpcReduction="10000"/>
          </a:bodyPr>
          <a:lstStyle/>
          <a:p>
            <a:pPr eaLnBrk="1" hangingPunct="1"/>
            <a:r>
              <a:rPr lang="en-US" dirty="0" smtClean="0">
                <a:ea typeface="ＭＳ Ｐゴシック" pitchFamily="34" charset="-128"/>
              </a:rPr>
              <a:t>Ionic Compound </a:t>
            </a:r>
          </a:p>
          <a:p>
            <a:pPr lvl="1" eaLnBrk="1" hangingPunct="1"/>
            <a:r>
              <a:rPr lang="en-US" dirty="0" smtClean="0">
                <a:ea typeface="ＭＳ Ｐゴシック" pitchFamily="34" charset="-128"/>
              </a:rPr>
              <a:t>A compound containing ions</a:t>
            </a:r>
          </a:p>
          <a:p>
            <a:pPr lvl="1" eaLnBrk="1" hangingPunct="1"/>
            <a:r>
              <a:rPr lang="en-US" dirty="0" smtClean="0">
                <a:ea typeface="ＭＳ Ｐゴシック" pitchFamily="34" charset="-128"/>
              </a:rPr>
              <a:t>Typically form with elements from different sides of the periodic table</a:t>
            </a:r>
          </a:p>
          <a:p>
            <a:pPr lvl="2" eaLnBrk="1" hangingPunct="1"/>
            <a:r>
              <a:rPr lang="en-US" dirty="0" smtClean="0">
                <a:ea typeface="ＭＳ Ｐゴシック" pitchFamily="34" charset="-128"/>
              </a:rPr>
              <a:t>Metals tend to exhibit positive charges</a:t>
            </a:r>
          </a:p>
          <a:p>
            <a:pPr lvl="2" eaLnBrk="1" hangingPunct="1"/>
            <a:r>
              <a:rPr lang="en-US" dirty="0" smtClean="0">
                <a:ea typeface="ＭＳ Ｐゴシック" pitchFamily="34" charset="-128"/>
              </a:rPr>
              <a:t>Nonmetals tend to exhibit negative charges</a:t>
            </a:r>
          </a:p>
          <a:p>
            <a:pPr lvl="1" eaLnBrk="1" hangingPunct="1"/>
            <a:r>
              <a:rPr lang="en-US" dirty="0" smtClean="0">
                <a:ea typeface="ＭＳ Ｐゴシック" pitchFamily="34" charset="-128"/>
              </a:rPr>
              <a:t>Positive and negative charges must balance resulting in no charge on the compound</a:t>
            </a:r>
          </a:p>
          <a:p>
            <a:pPr lvl="1" eaLnBrk="1" hangingPunct="1"/>
            <a:r>
              <a:rPr lang="en-US" dirty="0" smtClean="0">
                <a:ea typeface="ＭＳ Ｐゴシック" pitchFamily="34" charset="-128"/>
              </a:rPr>
              <a:t>Processes properties different from those of the original elements</a:t>
            </a:r>
          </a:p>
          <a:p>
            <a:pPr lvl="1" eaLnBrk="1" hangingPunct="1">
              <a:buFontTx/>
              <a:buNone/>
            </a:pPr>
            <a:endParaRPr lang="en-US" dirty="0" smtClean="0">
              <a:ea typeface="ＭＳ Ｐゴシック" pitchFamily="34" charset="-128"/>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5"/>
          <p:cNvSpPr>
            <a:spLocks noGrp="1" noChangeArrowheads="1"/>
          </p:cNvSpPr>
          <p:nvPr>
            <p:ph type="title"/>
          </p:nvPr>
        </p:nvSpPr>
        <p:spPr>
          <a:xfrm>
            <a:off x="0" y="304800"/>
            <a:ext cx="9144000" cy="1077913"/>
          </a:xfrm>
        </p:spPr>
        <p:txBody>
          <a:bodyPr>
            <a:normAutofit fontScale="90000"/>
          </a:bodyPr>
          <a:lstStyle/>
          <a:p>
            <a:pPr eaLnBrk="1" hangingPunct="1"/>
            <a:r>
              <a:rPr lang="en-US" dirty="0" smtClean="0">
                <a:ea typeface="ＭＳ Ｐゴシック" pitchFamily="34" charset="-128"/>
              </a:rPr>
              <a:t>Ionic Bonds Result from a Transfer of Electrons</a:t>
            </a:r>
          </a:p>
        </p:txBody>
      </p:sp>
      <p:pic>
        <p:nvPicPr>
          <p:cNvPr id="26627" name="Picture 4" descr="06_09_Figure.jpg"/>
          <p:cNvPicPr>
            <a:picLocks noChangeAspect="1"/>
          </p:cNvPicPr>
          <p:nvPr/>
        </p:nvPicPr>
        <p:blipFill>
          <a:blip r:embed="rId3" cstate="print"/>
          <a:srcRect b="7043"/>
          <a:stretch>
            <a:fillRect/>
          </a:stretch>
        </p:blipFill>
        <p:spPr bwMode="auto">
          <a:xfrm>
            <a:off x="304800" y="2197100"/>
            <a:ext cx="8534400" cy="2278063"/>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5"/>
          <p:cNvSpPr>
            <a:spLocks noGrp="1" noChangeArrowheads="1"/>
          </p:cNvSpPr>
          <p:nvPr>
            <p:ph type="title"/>
          </p:nvPr>
        </p:nvSpPr>
        <p:spPr>
          <a:xfrm>
            <a:off x="0" y="304800"/>
            <a:ext cx="9144000" cy="1077913"/>
          </a:xfrm>
        </p:spPr>
        <p:txBody>
          <a:bodyPr>
            <a:normAutofit fontScale="90000"/>
          </a:bodyPr>
          <a:lstStyle/>
          <a:p>
            <a:pPr eaLnBrk="1" hangingPunct="1"/>
            <a:r>
              <a:rPr lang="en-US" dirty="0" smtClean="0">
                <a:ea typeface="ＭＳ Ｐゴシック" pitchFamily="34" charset="-128"/>
              </a:rPr>
              <a:t>Ionic Bonds Result from a Transfer of Electrons</a:t>
            </a:r>
          </a:p>
        </p:txBody>
      </p:sp>
      <p:pic>
        <p:nvPicPr>
          <p:cNvPr id="27651" name="Picture 2" descr="06_10_Figure.jpg"/>
          <p:cNvPicPr>
            <a:picLocks noChangeAspect="1"/>
          </p:cNvPicPr>
          <p:nvPr/>
        </p:nvPicPr>
        <p:blipFill>
          <a:blip r:embed="rId3" cstate="print"/>
          <a:srcRect b="5830"/>
          <a:stretch>
            <a:fillRect/>
          </a:stretch>
        </p:blipFill>
        <p:spPr bwMode="auto">
          <a:xfrm>
            <a:off x="304800" y="2133600"/>
            <a:ext cx="8534400" cy="2743200"/>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5"/>
          <p:cNvSpPr>
            <a:spLocks noGrp="1" noChangeArrowheads="1"/>
          </p:cNvSpPr>
          <p:nvPr>
            <p:ph type="title"/>
          </p:nvPr>
        </p:nvSpPr>
        <p:spPr/>
        <p:txBody>
          <a:bodyPr/>
          <a:lstStyle/>
          <a:p>
            <a:pPr eaLnBrk="1" hangingPunct="1"/>
            <a:r>
              <a:rPr lang="en-US" smtClean="0">
                <a:ea typeface="ＭＳ Ｐゴシック" pitchFamily="34" charset="-128"/>
              </a:rPr>
              <a:t>Concept Check</a:t>
            </a:r>
          </a:p>
        </p:txBody>
      </p:sp>
      <p:sp>
        <p:nvSpPr>
          <p:cNvPr id="18435" name="Rectangle 6"/>
          <p:cNvSpPr>
            <a:spLocks noGrp="1" noChangeArrowheads="1"/>
          </p:cNvSpPr>
          <p:nvPr>
            <p:ph type="body" idx="1"/>
          </p:nvPr>
        </p:nvSpPr>
        <p:spPr/>
        <p:txBody>
          <a:bodyPr/>
          <a:lstStyle/>
          <a:p>
            <a:pPr marL="0" indent="0" eaLnBrk="1" hangingPunct="1">
              <a:buFontTx/>
              <a:buNone/>
            </a:pPr>
            <a:r>
              <a:rPr lang="en-US" sz="2800" dirty="0" smtClean="0">
                <a:ea typeface="ＭＳ Ｐゴシック" pitchFamily="34" charset="-128"/>
              </a:rPr>
              <a:t>What type of ion does the magnesium atom, Mg, tend to form?</a:t>
            </a:r>
          </a:p>
          <a:p>
            <a:pPr marL="0" indent="0" eaLnBrk="1" hangingPunct="1">
              <a:buFontTx/>
              <a:buNone/>
            </a:pPr>
            <a:endParaRPr lang="en-US" sz="2800" dirty="0" smtClean="0">
              <a:ea typeface="ＭＳ Ｐゴシック" pitchFamily="34" charset="-128"/>
            </a:endParaRPr>
          </a:p>
          <a:p>
            <a:pPr marL="0" indent="0" eaLnBrk="1" hangingPunct="1">
              <a:buFontTx/>
              <a:buNone/>
            </a:pPr>
            <a:endParaRPr lang="en-US" sz="2800" dirty="0" smtClean="0">
              <a:ea typeface="ＭＳ Ｐゴシック" pitchFamily="34" charset="-128"/>
            </a:endParaRPr>
          </a:p>
          <a:p>
            <a:pPr marL="0" indent="0" eaLnBrk="1" hangingPunct="1">
              <a:buFontTx/>
              <a:buNone/>
            </a:pPr>
            <a:r>
              <a:rPr lang="en-US" sz="2800" dirty="0" smtClean="0">
                <a:ea typeface="ＭＳ Ｐゴシック" pitchFamily="34" charset="-128"/>
              </a:rPr>
              <a:t>What product would form if magnesium is reacted with oxygen?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5"/>
          <p:cNvSpPr>
            <a:spLocks noGrp="1" noChangeArrowheads="1"/>
          </p:cNvSpPr>
          <p:nvPr>
            <p:ph type="title"/>
          </p:nvPr>
        </p:nvSpPr>
        <p:spPr/>
        <p:txBody>
          <a:bodyPr/>
          <a:lstStyle/>
          <a:p>
            <a:pPr eaLnBrk="1" hangingPunct="1"/>
            <a:r>
              <a:rPr lang="en-US" smtClean="0">
                <a:ea typeface="ＭＳ Ｐゴシック" pitchFamily="34" charset="-128"/>
              </a:rPr>
              <a:t>Concept Check</a:t>
            </a:r>
          </a:p>
        </p:txBody>
      </p:sp>
      <p:sp>
        <p:nvSpPr>
          <p:cNvPr id="19459" name="Rectangle 6"/>
          <p:cNvSpPr>
            <a:spLocks noGrp="1" noChangeArrowheads="1"/>
          </p:cNvSpPr>
          <p:nvPr>
            <p:ph type="body" idx="1"/>
          </p:nvPr>
        </p:nvSpPr>
        <p:spPr/>
        <p:txBody>
          <a:bodyPr/>
          <a:lstStyle/>
          <a:p>
            <a:pPr marL="0" indent="0">
              <a:buFontTx/>
              <a:buNone/>
            </a:pPr>
            <a:r>
              <a:rPr lang="en-US" sz="2800" dirty="0" smtClean="0">
                <a:ea typeface="ＭＳ Ｐゴシック" pitchFamily="34" charset="-128"/>
              </a:rPr>
              <a:t>The magnesium atom (atomic number 12) is found in group 2 and has two valence electrons to lose. Therefore, it tends to form the 2</a:t>
            </a:r>
            <a:r>
              <a:rPr lang="en-US" sz="2800" dirty="0" smtClean="0"/>
              <a:t>+</a:t>
            </a:r>
            <a:r>
              <a:rPr lang="en-US" sz="2800" dirty="0" smtClean="0">
                <a:ea typeface="ＭＳ Ｐゴシック" pitchFamily="34" charset="-128"/>
              </a:rPr>
              <a:t> ion.</a:t>
            </a:r>
          </a:p>
          <a:p>
            <a:pPr marL="0" indent="0">
              <a:buFontTx/>
              <a:buNone/>
            </a:pPr>
            <a:endParaRPr lang="en-US" sz="2800" dirty="0" smtClean="0">
              <a:ea typeface="ＭＳ Ｐゴシック" pitchFamily="34" charset="-128"/>
            </a:endParaRPr>
          </a:p>
          <a:p>
            <a:pPr marL="0" indent="0">
              <a:buFontTx/>
              <a:buNone/>
            </a:pPr>
            <a:endParaRPr lang="en-US" sz="2800" dirty="0" smtClean="0">
              <a:ea typeface="ＭＳ Ｐゴシック" pitchFamily="34" charset="-128"/>
            </a:endParaRPr>
          </a:p>
          <a:p>
            <a:pPr marL="0" indent="0">
              <a:buFontTx/>
              <a:buNone/>
            </a:pPr>
            <a:r>
              <a:rPr lang="en-US" sz="2800" dirty="0" smtClean="0">
                <a:ea typeface="ＭＳ Ｐゴシック" pitchFamily="34" charset="-128"/>
              </a:rPr>
              <a:t>If the Mg</a:t>
            </a:r>
            <a:r>
              <a:rPr lang="en-US" sz="2800" baseline="30000" dirty="0" smtClean="0">
                <a:ea typeface="ＭＳ Ｐゴシック" pitchFamily="34" charset="-128"/>
              </a:rPr>
              <a:t>2+ </a:t>
            </a:r>
            <a:r>
              <a:rPr lang="en-US" sz="2800" dirty="0" smtClean="0"/>
              <a:t>reacts</a:t>
            </a:r>
            <a:r>
              <a:rPr lang="en-US" sz="2800" dirty="0" smtClean="0">
                <a:ea typeface="ＭＳ Ｐゴシック" pitchFamily="34" charset="-128"/>
              </a:rPr>
              <a:t> with oxygen (O</a:t>
            </a:r>
            <a:r>
              <a:rPr lang="en-US" sz="2800" baseline="30000" dirty="0" smtClean="0">
                <a:ea typeface="ＭＳ Ｐゴシック" pitchFamily="34" charset="-128"/>
              </a:rPr>
              <a:t>2-</a:t>
            </a:r>
            <a:r>
              <a:rPr lang="en-US" sz="2800" dirty="0" smtClean="0">
                <a:ea typeface="ＭＳ Ｐゴシック" pitchFamily="34" charset="-128"/>
              </a:rPr>
              <a:t>), the resulting compound would be magnesium oxide, </a:t>
            </a:r>
            <a:r>
              <a:rPr lang="en-US" sz="2800" dirty="0" err="1" smtClean="0">
                <a:ea typeface="ＭＳ Ｐゴシック" pitchFamily="34" charset="-128"/>
              </a:rPr>
              <a:t>MgO</a:t>
            </a:r>
            <a:r>
              <a:rPr lang="en-US" sz="2800" dirty="0" smtClean="0">
                <a:ea typeface="ＭＳ Ｐゴシック" pitchFamily="34" charset="-128"/>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z="3200"/>
              <a:t>Atoms Are Ancient and Empty</a:t>
            </a:r>
            <a:endParaRPr lang="en-US"/>
          </a:p>
        </p:txBody>
      </p:sp>
      <p:sp>
        <p:nvSpPr>
          <p:cNvPr id="37891" name="Rectangle 3"/>
          <p:cNvSpPr>
            <a:spLocks noGrp="1" noChangeArrowheads="1"/>
          </p:cNvSpPr>
          <p:nvPr>
            <p:ph type="body" idx="1"/>
          </p:nvPr>
        </p:nvSpPr>
        <p:spPr/>
        <p:txBody>
          <a:bodyPr/>
          <a:lstStyle/>
          <a:p>
            <a:pPr>
              <a:buFontTx/>
              <a:buNone/>
            </a:pPr>
            <a:r>
              <a:rPr lang="en-US" sz="2800" dirty="0"/>
              <a:t>Atoms are </a:t>
            </a:r>
          </a:p>
          <a:p>
            <a:pPr lvl="1">
              <a:buFont typeface="Times" pitchFamily="18" charset="0"/>
              <a:buChar char="•"/>
            </a:pPr>
            <a:r>
              <a:rPr lang="en-US" dirty="0"/>
              <a:t>ancient</a:t>
            </a:r>
          </a:p>
          <a:p>
            <a:pPr marL="1206500" lvl="2" indent="-292100">
              <a:buFont typeface="Arial" charset="0"/>
              <a:buChar char="—"/>
            </a:pPr>
            <a:r>
              <a:rPr lang="en-US" dirty="0"/>
              <a:t>origin of most atoms goes back to birth of universe</a:t>
            </a:r>
          </a:p>
          <a:p>
            <a:pPr lvl="1">
              <a:buFont typeface="Times" pitchFamily="18" charset="0"/>
              <a:buChar char="•"/>
            </a:pPr>
            <a:r>
              <a:rPr lang="en-US" dirty="0"/>
              <a:t>mostly empty space</a:t>
            </a:r>
          </a:p>
          <a:p>
            <a:pPr>
              <a:buFontTx/>
              <a:buNone/>
            </a:pPr>
            <a:endParaRPr lang="en-US" sz="2800" dirty="0"/>
          </a:p>
          <a:p>
            <a:pPr>
              <a:buFontTx/>
              <a:buNone/>
            </a:pPr>
            <a:r>
              <a:rPr lang="en-US" sz="2800" dirty="0"/>
              <a:t>Elements heavier than hydrogen and much of the helium were produced in the interiors of stars</a:t>
            </a:r>
            <a:r>
              <a:rPr lang="en-US" sz="2800" dirty="0" smtClean="0"/>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sz="4000"/>
              <a:t> The Elements</a:t>
            </a:r>
            <a:endParaRPr lang="en-US"/>
          </a:p>
        </p:txBody>
      </p:sp>
      <p:sp>
        <p:nvSpPr>
          <p:cNvPr id="224259" name="Rectangle 3"/>
          <p:cNvSpPr>
            <a:spLocks noGrp="1" noChangeArrowheads="1"/>
          </p:cNvSpPr>
          <p:nvPr>
            <p:ph type="body" idx="1"/>
          </p:nvPr>
        </p:nvSpPr>
        <p:spPr/>
        <p:txBody>
          <a:bodyPr/>
          <a:lstStyle/>
          <a:p>
            <a:r>
              <a:rPr lang="en-US"/>
              <a:t>Element: A material made of only one kind of atom. Pure gold is an example as it is made of only gold atoms.</a:t>
            </a:r>
          </a:p>
          <a:p>
            <a:r>
              <a:rPr lang="en-US"/>
              <a:t>Atom: The fundamental unit of an element.</a:t>
            </a:r>
          </a:p>
        </p:txBody>
      </p:sp>
      <p:sp>
        <p:nvSpPr>
          <p:cNvPr id="224260" name="Text Box 4"/>
          <p:cNvSpPr txBox="1">
            <a:spLocks noChangeArrowheads="1"/>
          </p:cNvSpPr>
          <p:nvPr/>
        </p:nvSpPr>
        <p:spPr bwMode="auto">
          <a:xfrm>
            <a:off x="762000" y="4267200"/>
            <a:ext cx="7910513" cy="396875"/>
          </a:xfrm>
          <a:prstGeom prst="rect">
            <a:avLst/>
          </a:prstGeom>
          <a:noFill/>
          <a:ln w="9525">
            <a:noFill/>
            <a:miter lim="800000"/>
            <a:headEnd/>
            <a:tailEnd/>
          </a:ln>
          <a:effectLst/>
        </p:spPr>
        <p:txBody>
          <a:bodyPr wrap="none">
            <a:spAutoFit/>
          </a:bodyPr>
          <a:lstStyle/>
          <a:p>
            <a:r>
              <a:rPr lang="en-US" sz="2000"/>
              <a:t>The term “element” is used when referring to macroscopic quantities.</a:t>
            </a:r>
          </a:p>
        </p:txBody>
      </p:sp>
      <p:sp>
        <p:nvSpPr>
          <p:cNvPr id="224261" name="Text Box 5"/>
          <p:cNvSpPr txBox="1">
            <a:spLocks noChangeArrowheads="1"/>
          </p:cNvSpPr>
          <p:nvPr/>
        </p:nvSpPr>
        <p:spPr bwMode="auto">
          <a:xfrm>
            <a:off x="762000" y="5105400"/>
            <a:ext cx="7123113" cy="396875"/>
          </a:xfrm>
          <a:prstGeom prst="rect">
            <a:avLst/>
          </a:prstGeom>
          <a:noFill/>
          <a:ln w="9525">
            <a:noFill/>
            <a:miter lim="800000"/>
            <a:headEnd/>
            <a:tailEnd/>
          </a:ln>
          <a:effectLst/>
        </p:spPr>
        <p:txBody>
          <a:bodyPr wrap="none">
            <a:spAutoFit/>
          </a:bodyPr>
          <a:lstStyle/>
          <a:p>
            <a:r>
              <a:rPr lang="en-US" sz="2000"/>
              <a:t>The term “atom” is used when discussing the submicroscopic.</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t>The Elements</a:t>
            </a:r>
          </a:p>
        </p:txBody>
      </p:sp>
      <p:sp>
        <p:nvSpPr>
          <p:cNvPr id="6147" name="Rectangle 3"/>
          <p:cNvSpPr>
            <a:spLocks noGrp="1" noChangeArrowheads="1"/>
          </p:cNvSpPr>
          <p:nvPr>
            <p:ph type="body" idx="1"/>
          </p:nvPr>
        </p:nvSpPr>
        <p:spPr/>
        <p:txBody>
          <a:bodyPr/>
          <a:lstStyle/>
          <a:p>
            <a:pPr>
              <a:buFontTx/>
              <a:buNone/>
            </a:pPr>
            <a:r>
              <a:rPr lang="en-US" dirty="0"/>
              <a:t>Atoms: </a:t>
            </a:r>
          </a:p>
          <a:p>
            <a:pPr lvl="1">
              <a:buFont typeface="Times" pitchFamily="18" charset="0"/>
              <a:buChar char="•"/>
            </a:pPr>
            <a:r>
              <a:rPr lang="en-US" dirty="0"/>
              <a:t>make up all matter around us</a:t>
            </a:r>
          </a:p>
          <a:p>
            <a:pPr lvl="1">
              <a:buFont typeface="Times" pitchFamily="18" charset="0"/>
              <a:buChar char="•"/>
            </a:pPr>
            <a:r>
              <a:rPr lang="en-US" dirty="0"/>
              <a:t>to date, </a:t>
            </a:r>
            <a:r>
              <a:rPr lang="en-US" dirty="0" smtClean="0"/>
              <a:t>116 </a:t>
            </a:r>
            <a:r>
              <a:rPr lang="en-US" dirty="0"/>
              <a:t>distinct kinds of atoms—</a:t>
            </a:r>
          </a:p>
          <a:p>
            <a:pPr lvl="1">
              <a:buFontTx/>
              <a:buNone/>
            </a:pPr>
            <a:r>
              <a:rPr lang="en-US" dirty="0"/>
              <a:t>		90 found in nature, remainder synthesized</a:t>
            </a:r>
          </a:p>
          <a:p>
            <a:pPr>
              <a:buFontTx/>
              <a:buNone/>
            </a:pPr>
            <a:r>
              <a:rPr lang="en-US" dirty="0"/>
              <a:t>Element</a:t>
            </a:r>
          </a:p>
          <a:p>
            <a:pPr>
              <a:buFontTx/>
              <a:buNone/>
            </a:pPr>
            <a:r>
              <a:rPr lang="en-US" dirty="0"/>
              <a:t>	</a:t>
            </a:r>
            <a:r>
              <a:rPr lang="en-US" sz="2800" dirty="0"/>
              <a:t>any material consisting of only one type of atom</a:t>
            </a:r>
            <a:endParaRPr lang="en-US" dirty="0"/>
          </a:p>
          <a:p>
            <a:pPr lvl="1">
              <a:buFontTx/>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r>
              <a:rPr lang="en-US" dirty="0" smtClean="0"/>
              <a:t>Protons </a:t>
            </a:r>
            <a:r>
              <a:rPr lang="en-US" dirty="0"/>
              <a:t>and Neutrons</a:t>
            </a:r>
          </a:p>
        </p:txBody>
      </p:sp>
      <p:sp>
        <p:nvSpPr>
          <p:cNvPr id="11267" name="Rectangle 3"/>
          <p:cNvSpPr>
            <a:spLocks noGrp="1" noChangeArrowheads="1"/>
          </p:cNvSpPr>
          <p:nvPr>
            <p:ph type="body" idx="1"/>
          </p:nvPr>
        </p:nvSpPr>
        <p:spPr>
          <a:xfrm>
            <a:off x="457200" y="1600200"/>
            <a:ext cx="8229600" cy="4724400"/>
          </a:xfrm>
        </p:spPr>
        <p:txBody>
          <a:bodyPr>
            <a:normAutofit lnSpcReduction="10000"/>
          </a:bodyPr>
          <a:lstStyle/>
          <a:p>
            <a:pPr>
              <a:buFontTx/>
              <a:buNone/>
            </a:pPr>
            <a:r>
              <a:rPr lang="en-US" dirty="0"/>
              <a:t>Protons:</a:t>
            </a:r>
          </a:p>
          <a:p>
            <a:pPr lvl="1">
              <a:buFont typeface="Times" pitchFamily="18" charset="0"/>
              <a:buChar char="•"/>
            </a:pPr>
            <a:r>
              <a:rPr lang="en-US" dirty="0"/>
              <a:t>carry a positive charge—same quantity of charge as electrons</a:t>
            </a:r>
          </a:p>
          <a:p>
            <a:pPr lvl="1">
              <a:buFont typeface="Times" pitchFamily="18" charset="0"/>
              <a:buChar char="•"/>
            </a:pPr>
            <a:r>
              <a:rPr lang="en-US" dirty="0"/>
              <a:t>are about 1800 times as massive as an electron</a:t>
            </a:r>
          </a:p>
          <a:p>
            <a:pPr lvl="1">
              <a:buFont typeface="Times" pitchFamily="18" charset="0"/>
              <a:buChar char="•"/>
            </a:pPr>
            <a:r>
              <a:rPr lang="en-US" dirty="0"/>
              <a:t>have the same number of protons in the nucleus as electrons surrounding the nucleus of an electrically neutral </a:t>
            </a:r>
            <a:r>
              <a:rPr lang="en-US" dirty="0" smtClean="0"/>
              <a:t>atom</a:t>
            </a:r>
          </a:p>
          <a:p>
            <a:pPr lvl="1">
              <a:buFont typeface="Times" pitchFamily="18" charset="0"/>
              <a:buChar char="•"/>
            </a:pPr>
            <a:r>
              <a:rPr lang="en-US" dirty="0" smtClean="0"/>
              <a:t>the atomic number is the number of protons in each element listed in the periodic table.</a:t>
            </a:r>
          </a:p>
          <a:p>
            <a:pPr>
              <a:lnSpc>
                <a:spcPct val="90000"/>
              </a:lnSpc>
              <a:buFontTx/>
              <a:buNone/>
            </a:pPr>
            <a:r>
              <a:rPr lang="en-US" dirty="0" smtClean="0"/>
              <a:t>	</a:t>
            </a:r>
            <a:endParaRPr lang="en-US" sz="2800" dirty="0" smtClean="0"/>
          </a:p>
          <a:p>
            <a:pPr lvl="1">
              <a:buFont typeface="Times" pitchFamily="18" charset="0"/>
              <a:buChar char="•"/>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Protons and Neutrons</a:t>
            </a:r>
          </a:p>
        </p:txBody>
      </p:sp>
      <p:sp>
        <p:nvSpPr>
          <p:cNvPr id="10243" name="Rectangle 3"/>
          <p:cNvSpPr>
            <a:spLocks noGrp="1" noChangeArrowheads="1"/>
          </p:cNvSpPr>
          <p:nvPr>
            <p:ph type="body" idx="1"/>
          </p:nvPr>
        </p:nvSpPr>
        <p:spPr/>
        <p:txBody>
          <a:bodyPr>
            <a:normAutofit/>
          </a:bodyPr>
          <a:lstStyle/>
          <a:p>
            <a:pPr>
              <a:lnSpc>
                <a:spcPct val="90000"/>
              </a:lnSpc>
              <a:buFontTx/>
              <a:buNone/>
            </a:pPr>
            <a:r>
              <a:rPr lang="en-US" dirty="0" smtClean="0"/>
              <a:t>Neutrons:</a:t>
            </a:r>
          </a:p>
          <a:p>
            <a:pPr lvl="1">
              <a:lnSpc>
                <a:spcPct val="90000"/>
              </a:lnSpc>
              <a:buFont typeface="Times" pitchFamily="18" charset="0"/>
              <a:buChar char="•"/>
            </a:pPr>
            <a:r>
              <a:rPr lang="en-US" dirty="0" smtClean="0"/>
              <a:t>accompany protons in the nucleus</a:t>
            </a:r>
          </a:p>
          <a:p>
            <a:pPr lvl="1">
              <a:lnSpc>
                <a:spcPct val="90000"/>
              </a:lnSpc>
              <a:buFont typeface="Times" pitchFamily="18" charset="0"/>
              <a:buChar char="•"/>
            </a:pPr>
            <a:r>
              <a:rPr lang="en-US" dirty="0" smtClean="0"/>
              <a:t>have about the same mass as protons but no charge, so are electrically neutral</a:t>
            </a:r>
          </a:p>
          <a:p>
            <a:pPr lvl="1">
              <a:lnSpc>
                <a:spcPct val="90000"/>
              </a:lnSpc>
              <a:buFont typeface="Times" pitchFamily="18" charset="0"/>
              <a:buChar char="•"/>
            </a:pPr>
            <a:endParaRPr lang="en-US" dirty="0" smtClean="0"/>
          </a:p>
          <a:p>
            <a:pPr lvl="1">
              <a:lnSpc>
                <a:spcPct val="90000"/>
              </a:lnSpc>
              <a:buFontTx/>
              <a:buNone/>
            </a:pPr>
            <a:endParaRPr lang="en-US" dirty="0" smtClean="0"/>
          </a:p>
          <a:p>
            <a:pPr lvl="1">
              <a:lnSpc>
                <a:spcPct val="90000"/>
              </a:lnSpc>
              <a:buFontTx/>
              <a:buNone/>
            </a:pPr>
            <a:r>
              <a:rPr lang="en-US" sz="3200" dirty="0" smtClean="0"/>
              <a:t>Both protons and neutrons are </a:t>
            </a:r>
            <a:r>
              <a:rPr lang="en-US" sz="3200" i="1" dirty="0" smtClean="0"/>
              <a:t>nucleons </a:t>
            </a:r>
            <a:r>
              <a:rPr lang="en-US" sz="3200" dirty="0" smtClean="0"/>
              <a:t>which means they reside within the nucleus of the atom.</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1713</TotalTime>
  <Words>1551</Words>
  <Application>Microsoft Office PowerPoint</Application>
  <PresentationFormat>On-screen Show (4:3)</PresentationFormat>
  <Paragraphs>281</Paragraphs>
  <Slides>48</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48</vt:i4>
      </vt:variant>
    </vt:vector>
  </HeadingPairs>
  <TitlesOfParts>
    <vt:vector size="54" baseType="lpstr">
      <vt:lpstr>ＭＳ Ｐゴシック</vt:lpstr>
      <vt:lpstr>Arial</vt:lpstr>
      <vt:lpstr>Calibri</vt:lpstr>
      <vt:lpstr>Times</vt:lpstr>
      <vt:lpstr>Times New Roman</vt:lpstr>
      <vt:lpstr>Office Theme</vt:lpstr>
      <vt:lpstr>Welcome to Chemistry  Standards 101!  </vt:lpstr>
      <vt:lpstr>Chemistry</vt:lpstr>
      <vt:lpstr>Why study chemistry?</vt:lpstr>
      <vt:lpstr>Chemistry Standards for 2014-15</vt:lpstr>
      <vt:lpstr>Atoms Are Ancient and Empty</vt:lpstr>
      <vt:lpstr> The Elements</vt:lpstr>
      <vt:lpstr>The Elements</vt:lpstr>
      <vt:lpstr>Protons and Neutrons</vt:lpstr>
      <vt:lpstr>Protons and Neutrons</vt:lpstr>
      <vt:lpstr>Electrons</vt:lpstr>
      <vt:lpstr>The Periodic Table</vt:lpstr>
      <vt:lpstr>The Periodic Table</vt:lpstr>
      <vt:lpstr>Path to the Periodic Table</vt:lpstr>
      <vt:lpstr>Mendeleev’s Periodic Table (1869)</vt:lpstr>
      <vt:lpstr>Modern Day Periodic Table of Elements</vt:lpstr>
      <vt:lpstr>PowerPoint Presentation</vt:lpstr>
      <vt:lpstr>The Periodic Table</vt:lpstr>
      <vt:lpstr>The Periodic Table</vt:lpstr>
      <vt:lpstr>The Periodic Table</vt:lpstr>
      <vt:lpstr>The Periodic Table</vt:lpstr>
      <vt:lpstr>Interactive Periodic Table Tools</vt:lpstr>
      <vt:lpstr>Periodic Table Activity</vt:lpstr>
      <vt:lpstr>Atomic Radius Results</vt:lpstr>
      <vt:lpstr>Atomic Radius</vt:lpstr>
      <vt:lpstr>Atomic Radius Trend</vt:lpstr>
      <vt:lpstr>Electronegativity Results</vt:lpstr>
      <vt:lpstr>Electronegativity Trend</vt:lpstr>
      <vt:lpstr>1st Ionization Energy Results</vt:lpstr>
      <vt:lpstr>1st Ionization Energy</vt:lpstr>
      <vt:lpstr>1st Ionization Energy Trend</vt:lpstr>
      <vt:lpstr>Periodic Table Trends</vt:lpstr>
      <vt:lpstr>Reactivity</vt:lpstr>
      <vt:lpstr>Predicting Products of Reactions</vt:lpstr>
      <vt:lpstr>Electron-Dot Structures</vt:lpstr>
      <vt:lpstr>Electron-Dot Structures</vt:lpstr>
      <vt:lpstr>Electron-Dot Structures</vt:lpstr>
      <vt:lpstr>Electron-Dot Structures</vt:lpstr>
      <vt:lpstr>Electron-Dot Structures</vt:lpstr>
      <vt:lpstr>Atoms Can Lose or Gain Electrons to Become Ions</vt:lpstr>
      <vt:lpstr>Atoms Can Lose or Gain Electrons to Become Ions</vt:lpstr>
      <vt:lpstr>Atoms Can Lose or Gain Electrons to Become Ions</vt:lpstr>
      <vt:lpstr>Atoms Can Lose or Gain Electrons to Become Ions</vt:lpstr>
      <vt:lpstr>Atoms Can Lose or Gain Electrons to Become Ions</vt:lpstr>
      <vt:lpstr>Ionic Bonds Result from a Transfer of Electrons</vt:lpstr>
      <vt:lpstr>Ionic Bonds Result from a Transfer of Electrons</vt:lpstr>
      <vt:lpstr>Ionic Bonds Result from a Transfer of Electrons</vt:lpstr>
      <vt:lpstr>Concept Check</vt:lpstr>
      <vt:lpstr>Concept Check</vt:lpstr>
    </vt:vector>
  </TitlesOfParts>
  <Company>Albright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itservices</dc:creator>
  <cp:lastModifiedBy>Pratt, Carl</cp:lastModifiedBy>
  <cp:revision>114</cp:revision>
  <dcterms:created xsi:type="dcterms:W3CDTF">2012-10-17T19:35:37Z</dcterms:created>
  <dcterms:modified xsi:type="dcterms:W3CDTF">2014-07-29T13:44:05Z</dcterms:modified>
</cp:coreProperties>
</file>