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11" r:id="rId2"/>
    <p:sldId id="259" r:id="rId3"/>
    <p:sldId id="261" r:id="rId4"/>
    <p:sldId id="263" r:id="rId5"/>
    <p:sldId id="264" r:id="rId6"/>
    <p:sldId id="265" r:id="rId7"/>
    <p:sldId id="266" r:id="rId8"/>
    <p:sldId id="268" r:id="rId9"/>
    <p:sldId id="270" r:id="rId10"/>
    <p:sldId id="272" r:id="rId11"/>
    <p:sldId id="276" r:id="rId12"/>
    <p:sldId id="277" r:id="rId13"/>
    <p:sldId id="278" r:id="rId14"/>
    <p:sldId id="279" r:id="rId15"/>
    <p:sldId id="280" r:id="rId16"/>
    <p:sldId id="295" r:id="rId17"/>
    <p:sldId id="296" r:id="rId18"/>
    <p:sldId id="297" r:id="rId19"/>
    <p:sldId id="298" r:id="rId20"/>
    <p:sldId id="300" r:id="rId21"/>
    <p:sldId id="301" r:id="rId22"/>
    <p:sldId id="302" r:id="rId23"/>
    <p:sldId id="303" r:id="rId24"/>
    <p:sldId id="305" r:id="rId25"/>
    <p:sldId id="306" r:id="rId26"/>
    <p:sldId id="304" r:id="rId27"/>
    <p:sldId id="307" r:id="rId28"/>
    <p:sldId id="313" r:id="rId29"/>
    <p:sldId id="31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EA661-CD08-4E9B-A9EE-828DC09103DA}" type="datetimeFigureOut">
              <a:rPr lang="en-US" smtClean="0"/>
              <a:pPr/>
              <a:t>7/30/2014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FE207D-F083-4C1E-81ED-F7610D913A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757EA3-6A4F-460E-81F5-1291352DC55A}" type="slidenum">
              <a:rPr lang="en-US"/>
              <a:pPr/>
              <a:t>4</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A4E718-BFD5-46EF-9ECD-DC715FB06995}" type="slidenum">
              <a:rPr lang="en-US"/>
              <a:pPr/>
              <a:t>13</a:t>
            </a:fld>
            <a:endParaRPr lang="en-U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CB2C7A-CAED-47B7-93DE-EF6966B63B19}" type="slidenum">
              <a:rPr lang="en-US"/>
              <a:pPr/>
              <a:t>14</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75B447-CAFE-45F1-9B9E-CCBBD779A0DD}" type="slidenum">
              <a:rPr lang="en-US"/>
              <a:pPr/>
              <a:t>15</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4E35EC-97C4-4EC2-86DA-DA3B1D074218}" type="slidenum">
              <a:rPr lang="en-US"/>
              <a:pPr/>
              <a:t>16</a:t>
            </a:fld>
            <a:endParaRPr lang="en-US"/>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0B34AD-6000-4D30-BA20-413357295863}" type="slidenum">
              <a:rPr lang="en-US"/>
              <a:pPr/>
              <a:t>17</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865F6-1019-4466-A59D-F31EF4AB5C1E}" type="slidenum">
              <a:rPr lang="en-US"/>
              <a:pPr/>
              <a:t>18</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9E76C1-B031-4C0D-875A-DA23BAE09F80}" type="slidenum">
              <a:rPr lang="en-US"/>
              <a:pPr/>
              <a:t>19</a:t>
            </a:fld>
            <a:endParaRPr lang="en-US"/>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04668C-B17D-413A-9583-3409DB1CB12A}" type="slidenum">
              <a:rPr lang="en-US"/>
              <a:pPr/>
              <a:t>20</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19F9A2-B650-43AB-8397-DA54234F65BD}" type="slidenum">
              <a:rPr lang="en-US"/>
              <a:pPr/>
              <a:t>21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3E2AB-A4FB-470B-B2DF-43F38F32CA55}" type="slidenum">
              <a:rPr lang="en-US"/>
              <a:pPr/>
              <a:t>22</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465FB3-EC51-42A0-B601-A24398EF90A5}" type="slidenum">
              <a:rPr lang="en-US"/>
              <a:pPr/>
              <a:t>5</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59920C-DA44-4495-B0B7-232050FB0A21}" type="slidenum">
              <a:rPr lang="en-US"/>
              <a:pPr/>
              <a:t>23</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60D4E8-C86D-4696-ABBA-D16626DAD3A2}" type="slidenum">
              <a:rPr lang="en-US"/>
              <a:pPr/>
              <a:t>26</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5D3BE9-7248-430D-8F2F-E9BB5351B687}" type="slidenum">
              <a:rPr lang="en-US"/>
              <a:pPr/>
              <a:t>6</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569CD-4258-4C77-B2DC-1879970EF009}" type="slidenum">
              <a:rPr lang="en-US"/>
              <a:pPr/>
              <a:t>7</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671737-0D80-47CF-8A4C-14666ED1E0C8}" type="slidenum">
              <a:rPr lang="en-US"/>
              <a:pPr/>
              <a:t>8</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C92086-6DC4-4409-84B7-E60B48E0F54C}" type="slidenum">
              <a:rPr lang="en-US"/>
              <a:pPr/>
              <a:t>9</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D276C7-D9F3-48C2-A323-6C01779102D9}" type="slidenum">
              <a:rPr lang="en-US"/>
              <a:pPr/>
              <a:t>10</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52E35A-B7F1-4F97-94DC-28F6BB912971}" type="slidenum">
              <a:rPr lang="en-US"/>
              <a:pPr/>
              <a:t>11</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C6FAC-473C-4904-9F80-FC340C8F922F}" type="slidenum">
              <a:rPr lang="en-US"/>
              <a:pPr/>
              <a:t>12</a:t>
            </a:fld>
            <a:endParaRPr 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A060D7-BD8F-458B-84D6-8CDBD39F9F7D}" type="datetimeFigureOut">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060D7-BD8F-458B-84D6-8CDBD39F9F7D}" type="datetimeFigureOut">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060D7-BD8F-458B-84D6-8CDBD39F9F7D}" type="datetimeFigureOut">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1905000" cy="457200"/>
          </a:xfrm>
        </p:spPr>
        <p:txBody>
          <a:bodyPr/>
          <a:lstStyle>
            <a:lvl1pPr>
              <a:defRPr/>
            </a:lvl1pPr>
          </a:lstStyle>
          <a:p>
            <a:fld id="{D30FE305-B8E0-40EA-82BE-F734919B55A8}" type="slidenum">
              <a:rPr lang="en-US"/>
              <a:pPr/>
              <a:t>‹#›</a:t>
            </a:fld>
            <a:endParaRPr lang="en-US"/>
          </a:p>
        </p:txBody>
      </p:sp>
      <p:sp>
        <p:nvSpPr>
          <p:cNvPr id="7" name="Footer Placeholder 6"/>
          <p:cNvSpPr>
            <a:spLocks noGrp="1"/>
          </p:cNvSpPr>
          <p:nvPr>
            <p:ph type="ftr" sz="quarter" idx="12"/>
          </p:nvPr>
        </p:nvSpPr>
        <p:spPr>
          <a:xfrm>
            <a:off x="7543800" y="6629400"/>
            <a:ext cx="1676400" cy="228600"/>
          </a:xfrm>
        </p:spPr>
        <p:txBody>
          <a:bodyPr/>
          <a:lstStyle>
            <a:lvl1pPr>
              <a:defRPr/>
            </a:lvl1pPr>
          </a:lstStyle>
          <a:p>
            <a:r>
              <a:rPr lang="en-US"/>
              <a:t>© </a:t>
            </a:r>
            <a:r>
              <a:rPr lang="en-US" sz="1000"/>
              <a:t>2009, Prentice-Hall, Inc.</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1905000" cy="457200"/>
          </a:xfrm>
        </p:spPr>
        <p:txBody>
          <a:bodyPr/>
          <a:lstStyle>
            <a:lvl1pPr>
              <a:defRPr/>
            </a:lvl1pPr>
          </a:lstStyle>
          <a:p>
            <a:fld id="{5FF4FA3A-A74A-402F-B9E2-A6672D469607}" type="slidenum">
              <a:rPr lang="en-US"/>
              <a:pPr/>
              <a:t>‹#›</a:t>
            </a:fld>
            <a:endParaRPr lang="en-US"/>
          </a:p>
        </p:txBody>
      </p:sp>
      <p:sp>
        <p:nvSpPr>
          <p:cNvPr id="7" name="Footer Placeholder 6"/>
          <p:cNvSpPr>
            <a:spLocks noGrp="1"/>
          </p:cNvSpPr>
          <p:nvPr>
            <p:ph type="ftr" sz="quarter" idx="12"/>
          </p:nvPr>
        </p:nvSpPr>
        <p:spPr>
          <a:xfrm>
            <a:off x="7543800" y="6629400"/>
            <a:ext cx="1676400" cy="228600"/>
          </a:xfrm>
        </p:spPr>
        <p:txBody>
          <a:bodyPr/>
          <a:lstStyle>
            <a:lvl1pPr>
              <a:defRPr/>
            </a:lvl1pPr>
          </a:lstStyle>
          <a:p>
            <a:r>
              <a:rPr lang="en-US"/>
              <a:t>© </a:t>
            </a:r>
            <a:r>
              <a:rPr lang="en-US" sz="1000"/>
              <a:t>2009, Prentice-Hall, Inc.</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1905000" cy="457200"/>
          </a:xfrm>
        </p:spPr>
        <p:txBody>
          <a:bodyPr/>
          <a:lstStyle>
            <a:lvl1pPr>
              <a:defRPr/>
            </a:lvl1pPr>
          </a:lstStyle>
          <a:p>
            <a:fld id="{A172D662-3C4F-47A1-809A-31A9E35EA2C3}" type="slidenum">
              <a:rPr lang="en-US"/>
              <a:pPr/>
              <a:t>‹#›</a:t>
            </a:fld>
            <a:endParaRPr lang="en-US"/>
          </a:p>
        </p:txBody>
      </p:sp>
      <p:sp>
        <p:nvSpPr>
          <p:cNvPr id="7" name="Footer Placeholder 6"/>
          <p:cNvSpPr>
            <a:spLocks noGrp="1"/>
          </p:cNvSpPr>
          <p:nvPr>
            <p:ph type="ftr" sz="quarter" idx="12"/>
          </p:nvPr>
        </p:nvSpPr>
        <p:spPr>
          <a:xfrm>
            <a:off x="7543800" y="6629400"/>
            <a:ext cx="1676400" cy="228600"/>
          </a:xfrm>
        </p:spPr>
        <p:txBody>
          <a:bodyPr/>
          <a:lstStyle>
            <a:lvl1pPr>
              <a:defRPr/>
            </a:lvl1pPr>
          </a:lstStyle>
          <a:p>
            <a:r>
              <a:rPr lang="en-US"/>
              <a:t>© </a:t>
            </a:r>
            <a:r>
              <a:rPr lang="en-US" sz="1000"/>
              <a:t>2009, Prentice-Hall, Inc.</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1905000" cy="457200"/>
          </a:xfrm>
        </p:spPr>
        <p:txBody>
          <a:bodyPr/>
          <a:lstStyle>
            <a:lvl1pPr>
              <a:defRPr/>
            </a:lvl1pPr>
          </a:lstStyle>
          <a:p>
            <a:fld id="{E555CFF7-EBEF-43FF-8594-723662474B62}" type="slidenum">
              <a:rPr lang="en-US"/>
              <a:pPr/>
              <a:t>‹#›</a:t>
            </a:fld>
            <a:endParaRPr lang="en-US"/>
          </a:p>
        </p:txBody>
      </p:sp>
      <p:sp>
        <p:nvSpPr>
          <p:cNvPr id="7" name="Footer Placeholder 6"/>
          <p:cNvSpPr>
            <a:spLocks noGrp="1"/>
          </p:cNvSpPr>
          <p:nvPr>
            <p:ph type="ftr" sz="quarter" idx="12"/>
          </p:nvPr>
        </p:nvSpPr>
        <p:spPr>
          <a:xfrm>
            <a:off x="7543800" y="6629400"/>
            <a:ext cx="1676400" cy="228600"/>
          </a:xfrm>
        </p:spPr>
        <p:txBody>
          <a:bodyPr/>
          <a:lstStyle>
            <a:lvl1pPr>
              <a:defRPr/>
            </a:lvl1pPr>
          </a:lstStyle>
          <a:p>
            <a:r>
              <a:rPr lang="en-US"/>
              <a:t>© </a:t>
            </a:r>
            <a:r>
              <a:rPr lang="en-US" sz="1000"/>
              <a:t>2009, Prentice-Hall, Inc.</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1905000" cy="457200"/>
          </a:xfrm>
        </p:spPr>
        <p:txBody>
          <a:bodyPr/>
          <a:lstStyle>
            <a:lvl1pPr>
              <a:defRPr/>
            </a:lvl1pPr>
          </a:lstStyle>
          <a:p>
            <a:fld id="{A16244FF-0D2C-4D2F-B1C1-6A8A4B2B34BB}" type="slidenum">
              <a:rPr lang="en-US"/>
              <a:pPr/>
              <a:t>‹#›</a:t>
            </a:fld>
            <a:endParaRPr lang="en-US"/>
          </a:p>
        </p:txBody>
      </p:sp>
      <p:sp>
        <p:nvSpPr>
          <p:cNvPr id="8" name="Footer Placeholder 7"/>
          <p:cNvSpPr>
            <a:spLocks noGrp="1"/>
          </p:cNvSpPr>
          <p:nvPr>
            <p:ph type="ftr" sz="quarter" idx="12"/>
          </p:nvPr>
        </p:nvSpPr>
        <p:spPr>
          <a:xfrm>
            <a:off x="7543800" y="6629400"/>
            <a:ext cx="1676400" cy="228600"/>
          </a:xfrm>
        </p:spPr>
        <p:txBody>
          <a:bodyPr/>
          <a:lstStyle>
            <a:lvl1pPr>
              <a:defRPr/>
            </a:lvl1pPr>
          </a:lstStyle>
          <a:p>
            <a:r>
              <a:rPr lang="en-US"/>
              <a:t>© </a:t>
            </a:r>
            <a:r>
              <a:rPr lang="en-US" sz="1000"/>
              <a:t>2009, Prentice-Hall, Inc.</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060D7-BD8F-458B-84D6-8CDBD39F9F7D}" type="datetimeFigureOut">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A060D7-BD8F-458B-84D6-8CDBD39F9F7D}" type="datetimeFigureOut">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A060D7-BD8F-458B-84D6-8CDBD39F9F7D}" type="datetimeFigureOut">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A060D7-BD8F-458B-84D6-8CDBD39F9F7D}" type="datetimeFigureOut">
              <a:rPr lang="en-US" smtClean="0"/>
              <a:pPr/>
              <a:t>7/30/2014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A060D7-BD8F-458B-84D6-8CDBD39F9F7D}" type="datetimeFigureOut">
              <a:rPr lang="en-US" smtClean="0"/>
              <a:pPr/>
              <a:t>7/30/2014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A060D7-BD8F-458B-84D6-8CDBD39F9F7D}" type="datetimeFigureOut">
              <a:rPr lang="en-US" smtClean="0"/>
              <a:pPr/>
              <a:t>7/30/2014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A060D7-BD8F-458B-84D6-8CDBD39F9F7D}" type="datetimeFigureOut">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A060D7-BD8F-458B-84D6-8CDBD39F9F7D}" type="datetimeFigureOut">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B23282-849E-4F9C-804C-8EB82489F2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060D7-BD8F-458B-84D6-8CDBD39F9F7D}" type="datetimeFigureOut">
              <a:rPr lang="en-US" smtClean="0"/>
              <a:pPr/>
              <a:t>7/30/2014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B23282-849E-4F9C-804C-8EB82489F2E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cramer@alb.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7zuUV455zF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upload.wikimedia.org/wikipedia/commons/9/96/Equilibrium.sv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commons.wikimedia.org/wiki/File:Equilibrium.sv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kGSPAkOgN3U" TargetMode="External"/><Relationship Id="rId2" Type="http://schemas.openxmlformats.org/officeDocument/2006/relationships/hyperlink" Target="https://www.youtube.com/watch?v=_jypU3FvS_o"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upload.wikimedia.org/wikipedia/commons/9/96/Equilibrium.svg"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t_jQ33ftjr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wlD_ImYQAgQ"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990600"/>
            <a:ext cx="7543800" cy="19812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Welcome Back to Chemistry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4400" b="0" i="0" u="none" strike="noStrike" kern="1200" cap="none" spc="0" normalizeH="0" baseline="0" noProof="0" dirty="0" smtClean="0">
                <a:ln>
                  <a:noFill/>
                </a:ln>
                <a:solidFill>
                  <a:schemeClr val="tx1"/>
                </a:solidFill>
                <a:effectLst/>
                <a:uLnTx/>
                <a:uFillTx/>
                <a:latin typeface="+mj-lt"/>
                <a:ea typeface="+mj-ea"/>
                <a:cs typeface="+mj-cs"/>
              </a:rPr>
              <a:t>Standards 101!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Subtitle 2"/>
          <p:cNvSpPr txBox="1">
            <a:spLocks/>
          </p:cNvSpPr>
          <p:nvPr/>
        </p:nvSpPr>
        <p:spPr>
          <a:xfrm>
            <a:off x="1371600" y="3048000"/>
            <a:ext cx="6400800" cy="1752600"/>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Mrs. Michele L. Cramer</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Instructor of Chemistry</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Albright College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Email: </a:t>
            </a: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hlinkClick r:id="rId2"/>
              </a:rPr>
              <a:t>mcramer@alb.edu</a:t>
            </a: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5"/>
          <p:cNvSpPr>
            <a:spLocks noGrp="1"/>
          </p:cNvSpPr>
          <p:nvPr>
            <p:ph type="ftr" sz="quarter" idx="12"/>
          </p:nvPr>
        </p:nvSpPr>
        <p:spPr/>
        <p:txBody>
          <a:bodyPr/>
          <a:lstStyle/>
          <a:p>
            <a:r>
              <a:rPr lang="en-US"/>
              <a:t>© </a:t>
            </a:r>
            <a:r>
              <a:rPr lang="en-US" sz="1000"/>
              <a:t>2009, Prentice-Hall, Inc.</a:t>
            </a:r>
          </a:p>
        </p:txBody>
      </p:sp>
      <p:sp>
        <p:nvSpPr>
          <p:cNvPr id="25602" name="Rectangle 2"/>
          <p:cNvSpPr>
            <a:spLocks noGrp="1" noChangeArrowheads="1"/>
          </p:cNvSpPr>
          <p:nvPr>
            <p:ph type="title"/>
          </p:nvPr>
        </p:nvSpPr>
        <p:spPr/>
        <p:txBody>
          <a:bodyPr/>
          <a:lstStyle/>
          <a:p>
            <a:r>
              <a:rPr lang="en-US"/>
              <a:t>The Equilibrium Constant</a:t>
            </a:r>
          </a:p>
        </p:txBody>
      </p:sp>
      <p:sp>
        <p:nvSpPr>
          <p:cNvPr id="25603" name="Rectangle 3"/>
          <p:cNvSpPr>
            <a:spLocks noGrp="1" noChangeArrowheads="1"/>
          </p:cNvSpPr>
          <p:nvPr>
            <p:ph type="body" idx="1"/>
          </p:nvPr>
        </p:nvSpPr>
        <p:spPr>
          <a:xfrm>
            <a:off x="685800" y="1981200"/>
            <a:ext cx="7772400" cy="1219200"/>
          </a:xfrm>
        </p:spPr>
        <p:txBody>
          <a:bodyPr/>
          <a:lstStyle/>
          <a:p>
            <a:r>
              <a:rPr lang="en-US"/>
              <a:t>Consider the generalized reaction</a:t>
            </a:r>
          </a:p>
        </p:txBody>
      </p:sp>
      <p:sp>
        <p:nvSpPr>
          <p:cNvPr id="25606" name="Rectangle 6"/>
          <p:cNvSpPr>
            <a:spLocks noChangeArrowheads="1"/>
          </p:cNvSpPr>
          <p:nvPr/>
        </p:nvSpPr>
        <p:spPr bwMode="auto">
          <a:xfrm>
            <a:off x="685800" y="3886200"/>
            <a:ext cx="7772400" cy="1219200"/>
          </a:xfrm>
          <a:prstGeom prst="rect">
            <a:avLst/>
          </a:prstGeom>
          <a:noFill/>
          <a:ln w="9525">
            <a:noFill/>
            <a:miter lim="800000"/>
            <a:headEnd/>
            <a:tailEnd/>
          </a:ln>
        </p:spPr>
        <p:txBody>
          <a:bodyPr/>
          <a:lstStyle/>
          <a:p>
            <a:pPr marL="342900" indent="-342900" eaLnBrk="1" hangingPunct="1">
              <a:spcBef>
                <a:spcPct val="20000"/>
              </a:spcBef>
              <a:buFontTx/>
              <a:buChar char="•"/>
            </a:pPr>
            <a:r>
              <a:rPr lang="en-US" sz="3200" dirty="0">
                <a:solidFill>
                  <a:srgbClr val="C82E32"/>
                </a:solidFill>
              </a:rPr>
              <a:t>The equilibrium expression for this reaction would be</a:t>
            </a:r>
          </a:p>
        </p:txBody>
      </p:sp>
      <p:grpSp>
        <p:nvGrpSpPr>
          <p:cNvPr id="2" name="Group 13"/>
          <p:cNvGrpSpPr>
            <a:grpSpLocks/>
          </p:cNvGrpSpPr>
          <p:nvPr/>
        </p:nvGrpSpPr>
        <p:grpSpPr bwMode="auto">
          <a:xfrm>
            <a:off x="1371600" y="5029200"/>
            <a:ext cx="3190875" cy="1311275"/>
            <a:chOff x="2078" y="3168"/>
            <a:chExt cx="2010" cy="826"/>
          </a:xfrm>
        </p:grpSpPr>
        <p:sp>
          <p:nvSpPr>
            <p:cNvPr id="25609" name="Rectangle 9"/>
            <p:cNvSpPr>
              <a:spLocks noChangeArrowheads="1"/>
            </p:cNvSpPr>
            <p:nvPr/>
          </p:nvSpPr>
          <p:spPr bwMode="auto">
            <a:xfrm>
              <a:off x="2078" y="3360"/>
              <a:ext cx="802" cy="442"/>
            </a:xfrm>
            <a:prstGeom prst="rect">
              <a:avLst/>
            </a:prstGeom>
            <a:noFill/>
            <a:ln w="9525">
              <a:noFill/>
              <a:miter lim="800000"/>
              <a:headEnd/>
              <a:tailEnd/>
            </a:ln>
          </p:spPr>
          <p:txBody>
            <a:bodyPr wrap="none">
              <a:spAutoFit/>
            </a:bodyPr>
            <a:lstStyle/>
            <a:p>
              <a:r>
                <a:rPr lang="en-US" sz="4000" i="1" dirty="0" err="1">
                  <a:solidFill>
                    <a:srgbClr val="C82E32"/>
                  </a:solidFill>
                </a:rPr>
                <a:t>K</a:t>
              </a:r>
              <a:r>
                <a:rPr lang="en-US" sz="4000" baseline="-25000" dirty="0" err="1">
                  <a:solidFill>
                    <a:srgbClr val="C82E32"/>
                  </a:solidFill>
                </a:rPr>
                <a:t>c</a:t>
              </a:r>
              <a:r>
                <a:rPr lang="en-US" sz="4000" dirty="0">
                  <a:solidFill>
                    <a:srgbClr val="C82E32"/>
                  </a:solidFill>
                </a:rPr>
                <a:t> = </a:t>
              </a:r>
            </a:p>
          </p:txBody>
        </p:sp>
        <p:grpSp>
          <p:nvGrpSpPr>
            <p:cNvPr id="3" name="Group 12"/>
            <p:cNvGrpSpPr>
              <a:grpSpLocks/>
            </p:cNvGrpSpPr>
            <p:nvPr/>
          </p:nvGrpSpPr>
          <p:grpSpPr bwMode="auto">
            <a:xfrm>
              <a:off x="2880" y="3168"/>
              <a:ext cx="1208" cy="826"/>
              <a:chOff x="3312" y="3156"/>
              <a:chExt cx="1208" cy="826"/>
            </a:xfrm>
          </p:grpSpPr>
          <p:sp>
            <p:nvSpPr>
              <p:cNvPr id="25610" name="Rectangle 10"/>
              <p:cNvSpPr>
                <a:spLocks noChangeArrowheads="1"/>
              </p:cNvSpPr>
              <p:nvPr/>
            </p:nvSpPr>
            <p:spPr bwMode="auto">
              <a:xfrm>
                <a:off x="3358" y="3156"/>
                <a:ext cx="1162" cy="826"/>
              </a:xfrm>
              <a:prstGeom prst="rect">
                <a:avLst/>
              </a:prstGeom>
              <a:noFill/>
              <a:ln w="9525">
                <a:noFill/>
                <a:miter lim="800000"/>
                <a:headEnd/>
                <a:tailEnd/>
              </a:ln>
            </p:spPr>
            <p:txBody>
              <a:bodyPr wrap="none">
                <a:spAutoFit/>
              </a:bodyPr>
              <a:lstStyle/>
              <a:p>
                <a:r>
                  <a:rPr lang="en-US" sz="4000" dirty="0">
                    <a:solidFill>
                      <a:srgbClr val="C82E32"/>
                    </a:solidFill>
                  </a:rPr>
                  <a:t>[C]</a:t>
                </a:r>
                <a:r>
                  <a:rPr lang="en-US" sz="4000" baseline="30000" dirty="0">
                    <a:solidFill>
                      <a:srgbClr val="C82E32"/>
                    </a:solidFill>
                  </a:rPr>
                  <a:t>c</a:t>
                </a:r>
                <a:r>
                  <a:rPr lang="en-US" sz="4000" dirty="0">
                    <a:solidFill>
                      <a:srgbClr val="C82E32"/>
                    </a:solidFill>
                  </a:rPr>
                  <a:t>[D]</a:t>
                </a:r>
                <a:r>
                  <a:rPr lang="en-US" sz="4000" baseline="30000" dirty="0">
                    <a:solidFill>
                      <a:srgbClr val="C82E32"/>
                    </a:solidFill>
                  </a:rPr>
                  <a:t>d</a:t>
                </a:r>
                <a:endParaRPr lang="en-US" sz="4000" dirty="0">
                  <a:solidFill>
                    <a:srgbClr val="C82E32"/>
                  </a:solidFill>
                </a:endParaRPr>
              </a:p>
              <a:p>
                <a:r>
                  <a:rPr lang="en-US" sz="4000" dirty="0">
                    <a:solidFill>
                      <a:srgbClr val="C82E32"/>
                    </a:solidFill>
                  </a:rPr>
                  <a:t>[A]</a:t>
                </a:r>
                <a:r>
                  <a:rPr lang="en-US" sz="4000" baseline="30000" dirty="0">
                    <a:solidFill>
                      <a:srgbClr val="C82E32"/>
                    </a:solidFill>
                  </a:rPr>
                  <a:t>a</a:t>
                </a:r>
                <a:r>
                  <a:rPr lang="en-US" sz="4000" dirty="0">
                    <a:solidFill>
                      <a:srgbClr val="C82E32"/>
                    </a:solidFill>
                  </a:rPr>
                  <a:t>[B]</a:t>
                </a:r>
                <a:r>
                  <a:rPr lang="en-US" sz="4000" baseline="30000" dirty="0">
                    <a:solidFill>
                      <a:srgbClr val="C82E32"/>
                    </a:solidFill>
                  </a:rPr>
                  <a:t>b</a:t>
                </a:r>
                <a:endParaRPr lang="en-US" sz="4000" dirty="0">
                  <a:solidFill>
                    <a:srgbClr val="C82E32"/>
                  </a:solidFill>
                </a:endParaRPr>
              </a:p>
            </p:txBody>
          </p:sp>
          <p:sp>
            <p:nvSpPr>
              <p:cNvPr id="25611" name="Line 11"/>
              <p:cNvSpPr>
                <a:spLocks noChangeShapeType="1"/>
              </p:cNvSpPr>
              <p:nvPr/>
            </p:nvSpPr>
            <p:spPr bwMode="auto">
              <a:xfrm>
                <a:off x="3312" y="3591"/>
                <a:ext cx="1200" cy="0"/>
              </a:xfrm>
              <a:prstGeom prst="line">
                <a:avLst/>
              </a:prstGeom>
              <a:noFill/>
              <a:ln w="28575">
                <a:solidFill>
                  <a:srgbClr val="C82E32"/>
                </a:solidFill>
                <a:round/>
                <a:headEnd/>
                <a:tailEnd/>
              </a:ln>
            </p:spPr>
            <p:txBody>
              <a:bodyPr wrap="none" anchor="ctr"/>
              <a:lstStyle/>
              <a:p>
                <a:endParaRPr lang="en-US"/>
              </a:p>
            </p:txBody>
          </p:sp>
        </p:grpSp>
      </p:grpSp>
      <p:grpSp>
        <p:nvGrpSpPr>
          <p:cNvPr id="4" name="Group 19"/>
          <p:cNvGrpSpPr>
            <a:grpSpLocks/>
          </p:cNvGrpSpPr>
          <p:nvPr/>
        </p:nvGrpSpPr>
        <p:grpSpPr bwMode="auto">
          <a:xfrm>
            <a:off x="2133600" y="2819400"/>
            <a:ext cx="4787900" cy="579438"/>
            <a:chOff x="1344" y="1978"/>
            <a:chExt cx="3016" cy="365"/>
          </a:xfrm>
        </p:grpSpPr>
        <p:sp>
          <p:nvSpPr>
            <p:cNvPr id="25616" name="Rectangle 16"/>
            <p:cNvSpPr>
              <a:spLocks noChangeArrowheads="1"/>
            </p:cNvSpPr>
            <p:nvPr/>
          </p:nvSpPr>
          <p:spPr bwMode="auto">
            <a:xfrm>
              <a:off x="1344" y="1978"/>
              <a:ext cx="1034" cy="365"/>
            </a:xfrm>
            <a:prstGeom prst="rect">
              <a:avLst/>
            </a:prstGeom>
            <a:noFill/>
            <a:ln w="9525">
              <a:noFill/>
              <a:miter lim="800000"/>
              <a:headEnd/>
              <a:tailEnd/>
            </a:ln>
          </p:spPr>
          <p:txBody>
            <a:bodyPr wrap="none">
              <a:spAutoFit/>
            </a:bodyPr>
            <a:lstStyle/>
            <a:p>
              <a:r>
                <a:rPr lang="en-US" sz="3200">
                  <a:solidFill>
                    <a:srgbClr val="C82E32"/>
                  </a:solidFill>
                </a:rPr>
                <a:t>aA + bB</a:t>
              </a:r>
            </a:p>
          </p:txBody>
        </p:sp>
        <p:sp>
          <p:nvSpPr>
            <p:cNvPr id="25617" name="Rectangle 17"/>
            <p:cNvSpPr>
              <a:spLocks noChangeArrowheads="1"/>
            </p:cNvSpPr>
            <p:nvPr/>
          </p:nvSpPr>
          <p:spPr bwMode="auto">
            <a:xfrm>
              <a:off x="3312" y="1978"/>
              <a:ext cx="1048" cy="365"/>
            </a:xfrm>
            <a:prstGeom prst="rect">
              <a:avLst/>
            </a:prstGeom>
            <a:noFill/>
            <a:ln w="9525">
              <a:noFill/>
              <a:miter lim="800000"/>
              <a:headEnd/>
              <a:tailEnd/>
            </a:ln>
          </p:spPr>
          <p:txBody>
            <a:bodyPr wrap="none">
              <a:spAutoFit/>
            </a:bodyPr>
            <a:lstStyle/>
            <a:p>
              <a:r>
                <a:rPr lang="en-US" sz="3200">
                  <a:solidFill>
                    <a:srgbClr val="C82E32"/>
                  </a:solidFill>
                </a:rPr>
                <a:t>cC + dD</a:t>
              </a:r>
            </a:p>
          </p:txBody>
        </p:sp>
        <p:pic>
          <p:nvPicPr>
            <p:cNvPr id="25618" name="Picture 18" descr="equilibrium"/>
            <p:cNvPicPr>
              <a:picLocks noChangeAspect="1" noChangeArrowheads="1"/>
            </p:cNvPicPr>
            <p:nvPr/>
          </p:nvPicPr>
          <p:blipFill>
            <a:blip r:embed="rId3" cstate="print"/>
            <a:srcRect/>
            <a:stretch>
              <a:fillRect/>
            </a:stretch>
          </p:blipFill>
          <p:spPr bwMode="auto">
            <a:xfrm>
              <a:off x="2453" y="2101"/>
              <a:ext cx="784" cy="120"/>
            </a:xfrm>
            <a:prstGeom prst="rect">
              <a:avLst/>
            </a:prstGeom>
            <a:noFill/>
          </p:spPr>
        </p:pic>
      </p:grpSp>
      <p:sp>
        <p:nvSpPr>
          <p:cNvPr id="16" name="Rectangle 10"/>
          <p:cNvSpPr>
            <a:spLocks noChangeArrowheads="1"/>
          </p:cNvSpPr>
          <p:nvPr/>
        </p:nvSpPr>
        <p:spPr bwMode="auto">
          <a:xfrm>
            <a:off x="5334000" y="5029200"/>
            <a:ext cx="2435154" cy="1323439"/>
          </a:xfrm>
          <a:prstGeom prst="rect">
            <a:avLst/>
          </a:prstGeom>
          <a:noFill/>
          <a:ln w="9525">
            <a:noFill/>
            <a:miter lim="800000"/>
            <a:headEnd/>
            <a:tailEnd/>
          </a:ln>
        </p:spPr>
        <p:txBody>
          <a:bodyPr wrap="none">
            <a:spAutoFit/>
          </a:bodyPr>
          <a:lstStyle/>
          <a:p>
            <a:r>
              <a:rPr lang="en-US" sz="4000" dirty="0" smtClean="0">
                <a:solidFill>
                  <a:srgbClr val="C82E32"/>
                </a:solidFill>
              </a:rPr>
              <a:t>[products]</a:t>
            </a:r>
            <a:endParaRPr lang="en-US" sz="4000" dirty="0">
              <a:solidFill>
                <a:srgbClr val="C82E32"/>
              </a:solidFill>
            </a:endParaRPr>
          </a:p>
          <a:p>
            <a:r>
              <a:rPr lang="en-US" sz="4000" dirty="0" smtClean="0">
                <a:solidFill>
                  <a:srgbClr val="C82E32"/>
                </a:solidFill>
              </a:rPr>
              <a:t>[reactants]</a:t>
            </a:r>
            <a:endParaRPr lang="en-US" sz="4000" dirty="0">
              <a:solidFill>
                <a:srgbClr val="C82E32"/>
              </a:solidFill>
            </a:endParaRPr>
          </a:p>
        </p:txBody>
      </p:sp>
      <p:sp>
        <p:nvSpPr>
          <p:cNvPr id="17" name="Line 11"/>
          <p:cNvSpPr>
            <a:spLocks noChangeShapeType="1"/>
          </p:cNvSpPr>
          <p:nvPr/>
        </p:nvSpPr>
        <p:spPr bwMode="auto">
          <a:xfrm>
            <a:off x="5410200" y="5715000"/>
            <a:ext cx="2209800" cy="0"/>
          </a:xfrm>
          <a:prstGeom prst="line">
            <a:avLst/>
          </a:prstGeom>
          <a:noFill/>
          <a:ln w="28575">
            <a:solidFill>
              <a:srgbClr val="C82E32"/>
            </a:solidFill>
            <a:round/>
            <a:headEnd/>
            <a:tailEnd/>
          </a:ln>
        </p:spPr>
        <p:txBody>
          <a:bodyPr wrap="none" anchor="ctr"/>
          <a:lstStyle/>
          <a:p>
            <a:endParaRPr lang="en-US"/>
          </a:p>
        </p:txBody>
      </p:sp>
      <p:sp>
        <p:nvSpPr>
          <p:cNvPr id="18" name="Rectangle 9"/>
          <p:cNvSpPr>
            <a:spLocks noChangeArrowheads="1"/>
          </p:cNvSpPr>
          <p:nvPr/>
        </p:nvSpPr>
        <p:spPr bwMode="auto">
          <a:xfrm>
            <a:off x="4724400" y="5334000"/>
            <a:ext cx="554960" cy="707886"/>
          </a:xfrm>
          <a:prstGeom prst="rect">
            <a:avLst/>
          </a:prstGeom>
          <a:noFill/>
          <a:ln w="9525">
            <a:noFill/>
            <a:miter lim="800000"/>
            <a:headEnd/>
            <a:tailEnd/>
          </a:ln>
        </p:spPr>
        <p:txBody>
          <a:bodyPr wrap="none">
            <a:spAutoFit/>
          </a:bodyPr>
          <a:lstStyle/>
          <a:p>
            <a:r>
              <a:rPr lang="en-US" sz="4000" dirty="0" smtClean="0">
                <a:solidFill>
                  <a:srgbClr val="C82E32"/>
                </a:solidFill>
              </a:rPr>
              <a:t>= </a:t>
            </a:r>
            <a:endParaRPr lang="en-US" sz="4000" dirty="0">
              <a:solidFill>
                <a:srgbClr val="C82E32"/>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6"/>
                                        </p:tgtEl>
                                        <p:attrNameLst>
                                          <p:attrName>style.visibility</p:attrName>
                                        </p:attrNameLst>
                                      </p:cBhvr>
                                      <p:to>
                                        <p:strVal val="visible"/>
                                      </p:to>
                                    </p:set>
                                    <p:animEffect transition="in" filter="fade">
                                      <p:cBhvr>
                                        <p:cTn id="7" dur="2000"/>
                                        <p:tgtEl>
                                          <p:spTgt spid="2560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2"/>
          </p:nvPr>
        </p:nvSpPr>
        <p:spPr/>
        <p:txBody>
          <a:bodyPr/>
          <a:lstStyle/>
          <a:p>
            <a:r>
              <a:rPr lang="en-US"/>
              <a:t>© </a:t>
            </a:r>
            <a:r>
              <a:rPr lang="en-US" sz="1000"/>
              <a:t>2009, Prentice-Hall, Inc.</a:t>
            </a:r>
          </a:p>
        </p:txBody>
      </p:sp>
      <p:sp>
        <p:nvSpPr>
          <p:cNvPr id="32770" name="Rectangle 2"/>
          <p:cNvSpPr>
            <a:spLocks noGrp="1" noChangeArrowheads="1"/>
          </p:cNvSpPr>
          <p:nvPr>
            <p:ph type="title"/>
          </p:nvPr>
        </p:nvSpPr>
        <p:spPr/>
        <p:txBody>
          <a:bodyPr>
            <a:normAutofit fontScale="90000"/>
          </a:bodyPr>
          <a:lstStyle/>
          <a:p>
            <a:r>
              <a:rPr lang="en-US"/>
              <a:t>Equilibrium Can Be Reached from Either Direction</a:t>
            </a:r>
          </a:p>
        </p:txBody>
      </p:sp>
      <p:sp>
        <p:nvSpPr>
          <p:cNvPr id="32772" name="Rectangle 4"/>
          <p:cNvSpPr>
            <a:spLocks noGrp="1" noChangeArrowheads="1"/>
          </p:cNvSpPr>
          <p:nvPr>
            <p:ph type="body" sz="half" idx="2"/>
          </p:nvPr>
        </p:nvSpPr>
        <p:spPr>
          <a:xfrm>
            <a:off x="114300" y="3657600"/>
            <a:ext cx="8915400" cy="1447800"/>
          </a:xfrm>
        </p:spPr>
        <p:txBody>
          <a:bodyPr/>
          <a:lstStyle/>
          <a:p>
            <a:pPr>
              <a:buFontTx/>
              <a:buNone/>
            </a:pPr>
            <a:r>
              <a:rPr lang="en-US" sz="2800"/>
              <a:t>	As you can see, the ratio of [NO</a:t>
            </a:r>
            <a:r>
              <a:rPr lang="en-US" sz="2800" baseline="-25000"/>
              <a:t>2</a:t>
            </a:r>
            <a:r>
              <a:rPr lang="en-US" sz="2800"/>
              <a:t>]</a:t>
            </a:r>
            <a:r>
              <a:rPr lang="en-US" sz="2800" baseline="30000"/>
              <a:t>2</a:t>
            </a:r>
            <a:r>
              <a:rPr lang="en-US" sz="2800"/>
              <a:t> to [N</a:t>
            </a:r>
            <a:r>
              <a:rPr lang="en-US" sz="2800" baseline="-25000"/>
              <a:t>2</a:t>
            </a:r>
            <a:r>
              <a:rPr lang="en-US" sz="2800"/>
              <a:t>O</a:t>
            </a:r>
            <a:r>
              <a:rPr lang="en-US" sz="2800" baseline="-25000"/>
              <a:t>4</a:t>
            </a:r>
            <a:r>
              <a:rPr lang="en-US" sz="2800"/>
              <a:t>] remains constant at this temperature no matter what the initial concentrations of NO</a:t>
            </a:r>
            <a:r>
              <a:rPr lang="en-US" sz="2800" baseline="-25000"/>
              <a:t>2</a:t>
            </a:r>
            <a:r>
              <a:rPr lang="en-US" sz="2800"/>
              <a:t> and N</a:t>
            </a:r>
            <a:r>
              <a:rPr lang="en-US" sz="2800" baseline="-25000"/>
              <a:t>2</a:t>
            </a:r>
            <a:r>
              <a:rPr lang="en-US" sz="2800"/>
              <a:t>O</a:t>
            </a:r>
            <a:r>
              <a:rPr lang="en-US" sz="2800" baseline="-25000"/>
              <a:t>4</a:t>
            </a:r>
            <a:r>
              <a:rPr lang="en-US" sz="2800"/>
              <a:t> are.</a:t>
            </a:r>
          </a:p>
        </p:txBody>
      </p:sp>
      <p:pic>
        <p:nvPicPr>
          <p:cNvPr id="32779" name="Picture 11" descr="15_T01"/>
          <p:cNvPicPr>
            <a:picLocks noGrp="1" noChangeAspect="1" noChangeArrowheads="1"/>
          </p:cNvPicPr>
          <p:nvPr>
            <p:ph sz="half" idx="1"/>
          </p:nvPr>
        </p:nvPicPr>
        <p:blipFill>
          <a:blip r:embed="rId3" cstate="print"/>
          <a:srcRect b="15211"/>
          <a:stretch>
            <a:fillRect/>
          </a:stretch>
        </p:blipFill>
        <p:spPr>
          <a:xfrm>
            <a:off x="342900" y="1676400"/>
            <a:ext cx="8458200" cy="1492250"/>
          </a:xfrm>
        </p:spPr>
      </p:pic>
      <p:sp>
        <p:nvSpPr>
          <p:cNvPr id="32780" name="Rectangle 12"/>
          <p:cNvSpPr>
            <a:spLocks noChangeArrowheads="1"/>
          </p:cNvSpPr>
          <p:nvPr/>
        </p:nvSpPr>
        <p:spPr bwMode="auto">
          <a:xfrm>
            <a:off x="414338" y="1774825"/>
            <a:ext cx="990600" cy="152400"/>
          </a:xfrm>
          <a:prstGeom prst="rect">
            <a:avLst/>
          </a:prstGeom>
          <a:solidFill>
            <a:srgbClr val="007CB2"/>
          </a:solidFill>
          <a:ln w="9525">
            <a:solidFill>
              <a:srgbClr val="007CB2"/>
            </a:solidFill>
            <a:miter lim="800000"/>
            <a:headEnd/>
            <a:tailEnd/>
          </a:ln>
        </p:spPr>
        <p:txBody>
          <a:bodyPr wrap="none" anchor="ctr"/>
          <a:lstStyle/>
          <a:p>
            <a:endParaRPr lang="en-US"/>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33794" name="Rectangle 2"/>
          <p:cNvSpPr>
            <a:spLocks noGrp="1" noChangeArrowheads="1"/>
          </p:cNvSpPr>
          <p:nvPr>
            <p:ph type="title"/>
          </p:nvPr>
        </p:nvSpPr>
        <p:spPr/>
        <p:txBody>
          <a:bodyPr>
            <a:normAutofit fontScale="90000"/>
          </a:bodyPr>
          <a:lstStyle/>
          <a:p>
            <a:r>
              <a:rPr lang="en-US"/>
              <a:t>Equilibrium Can Be Reached from Either Direction</a:t>
            </a:r>
          </a:p>
        </p:txBody>
      </p:sp>
      <p:sp>
        <p:nvSpPr>
          <p:cNvPr id="33795" name="Rectangle 3"/>
          <p:cNvSpPr>
            <a:spLocks noGrp="1" noChangeArrowheads="1"/>
          </p:cNvSpPr>
          <p:nvPr>
            <p:ph type="body" sz="half" idx="2"/>
          </p:nvPr>
        </p:nvSpPr>
        <p:spPr>
          <a:xfrm>
            <a:off x="4648200" y="1981200"/>
            <a:ext cx="4114800" cy="4114800"/>
          </a:xfrm>
        </p:spPr>
        <p:txBody>
          <a:bodyPr/>
          <a:lstStyle/>
          <a:p>
            <a:pPr>
              <a:buFontTx/>
              <a:buNone/>
            </a:pPr>
            <a:r>
              <a:rPr lang="en-US" sz="2800"/>
              <a:t>	This is the data from the last two trials from the table on the previous slide.</a:t>
            </a:r>
          </a:p>
        </p:txBody>
      </p:sp>
      <p:pic>
        <p:nvPicPr>
          <p:cNvPr id="33800" name="Picture 8" descr="15_06"/>
          <p:cNvPicPr>
            <a:picLocks noGrp="1" noChangeAspect="1" noChangeArrowheads="1"/>
          </p:cNvPicPr>
          <p:nvPr>
            <p:ph sz="half" idx="1"/>
          </p:nvPr>
        </p:nvPicPr>
        <p:blipFill>
          <a:blip r:embed="rId3" cstate="print"/>
          <a:srcRect b="4181"/>
          <a:stretch>
            <a:fillRect/>
          </a:stretch>
        </p:blipFill>
        <p:spPr>
          <a:xfrm>
            <a:off x="304800" y="1822450"/>
            <a:ext cx="4267200" cy="3963988"/>
          </a:xfrm>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37890" name="Rectangle 2"/>
          <p:cNvSpPr>
            <a:spLocks noGrp="1" noChangeArrowheads="1"/>
          </p:cNvSpPr>
          <p:nvPr>
            <p:ph type="title"/>
          </p:nvPr>
        </p:nvSpPr>
        <p:spPr/>
        <p:txBody>
          <a:bodyPr>
            <a:normAutofit fontScale="90000"/>
          </a:bodyPr>
          <a:lstStyle/>
          <a:p>
            <a:r>
              <a:rPr lang="en-US"/>
              <a:t>Equilibrium Can Be Reached from Either Direction</a:t>
            </a:r>
          </a:p>
        </p:txBody>
      </p:sp>
      <p:sp>
        <p:nvSpPr>
          <p:cNvPr id="37892" name="Rectangle 4"/>
          <p:cNvSpPr>
            <a:spLocks noGrp="1" noChangeArrowheads="1"/>
          </p:cNvSpPr>
          <p:nvPr>
            <p:ph type="body" sz="half" idx="2"/>
          </p:nvPr>
        </p:nvSpPr>
        <p:spPr/>
        <p:txBody>
          <a:bodyPr/>
          <a:lstStyle/>
          <a:p>
            <a:pPr>
              <a:buFontTx/>
              <a:buNone/>
            </a:pPr>
            <a:r>
              <a:rPr lang="en-US" sz="2800"/>
              <a:t>	It doesn’t matter whether we start with N</a:t>
            </a:r>
            <a:r>
              <a:rPr lang="en-US" sz="2800" baseline="-25000"/>
              <a:t>2</a:t>
            </a:r>
            <a:r>
              <a:rPr lang="en-US" sz="2800"/>
              <a:t> and H</a:t>
            </a:r>
            <a:r>
              <a:rPr lang="en-US" sz="2800" baseline="-25000"/>
              <a:t>2</a:t>
            </a:r>
            <a:r>
              <a:rPr lang="en-US" sz="2800"/>
              <a:t> or whether we start with NH</a:t>
            </a:r>
            <a:r>
              <a:rPr lang="en-US" sz="2800" baseline="-25000"/>
              <a:t>3</a:t>
            </a:r>
            <a:r>
              <a:rPr lang="en-US" sz="2800"/>
              <a:t>:  we will have the same proportions of all three substances at equilibrium.</a:t>
            </a:r>
          </a:p>
        </p:txBody>
      </p:sp>
      <p:pic>
        <p:nvPicPr>
          <p:cNvPr id="37897" name="Picture 9" descr="15_03"/>
          <p:cNvPicPr>
            <a:picLocks noGrp="1" noChangeAspect="1" noChangeArrowheads="1"/>
          </p:cNvPicPr>
          <p:nvPr>
            <p:ph sz="half" idx="1"/>
          </p:nvPr>
        </p:nvPicPr>
        <p:blipFill>
          <a:blip r:embed="rId3" cstate="print"/>
          <a:srcRect b="19231"/>
          <a:stretch>
            <a:fillRect/>
          </a:stretch>
        </p:blipFill>
        <p:spPr>
          <a:xfrm>
            <a:off x="719138" y="1703388"/>
            <a:ext cx="7696200" cy="2268537"/>
          </a:xfrm>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39938" name="Rectangle 2"/>
          <p:cNvSpPr>
            <a:spLocks noGrp="1" noChangeArrowheads="1"/>
          </p:cNvSpPr>
          <p:nvPr>
            <p:ph type="title"/>
          </p:nvPr>
        </p:nvSpPr>
        <p:spPr/>
        <p:txBody>
          <a:bodyPr/>
          <a:lstStyle/>
          <a:p>
            <a:r>
              <a:rPr lang="en-US"/>
              <a:t>What Does the Value of </a:t>
            </a:r>
            <a:r>
              <a:rPr lang="en-US" i="1"/>
              <a:t>K</a:t>
            </a:r>
            <a:r>
              <a:rPr lang="en-US"/>
              <a:t> Mean?</a:t>
            </a:r>
          </a:p>
        </p:txBody>
      </p:sp>
      <p:sp>
        <p:nvSpPr>
          <p:cNvPr id="39939" name="Rectangle 3"/>
          <p:cNvSpPr>
            <a:spLocks noGrp="1" noChangeArrowheads="1"/>
          </p:cNvSpPr>
          <p:nvPr>
            <p:ph type="body" sz="half" idx="2"/>
          </p:nvPr>
        </p:nvSpPr>
        <p:spPr>
          <a:xfrm>
            <a:off x="4572000" y="1524000"/>
            <a:ext cx="4267200" cy="1905000"/>
          </a:xfrm>
        </p:spPr>
        <p:txBody>
          <a:bodyPr/>
          <a:lstStyle/>
          <a:p>
            <a:r>
              <a:rPr lang="en-US" sz="2800"/>
              <a:t>If </a:t>
            </a:r>
            <a:r>
              <a:rPr lang="en-US" sz="2800" i="1"/>
              <a:t>K</a:t>
            </a:r>
            <a:r>
              <a:rPr lang="en-US" sz="2800"/>
              <a:t>&gt;&gt;1, the reaction is </a:t>
            </a:r>
            <a:r>
              <a:rPr lang="en-US" sz="2800" i="1"/>
              <a:t>product-favored</a:t>
            </a:r>
            <a:r>
              <a:rPr lang="en-US" sz="2800"/>
              <a:t>; product predominates at equilibrium.</a:t>
            </a:r>
          </a:p>
        </p:txBody>
      </p:sp>
      <p:pic>
        <p:nvPicPr>
          <p:cNvPr id="39943" name="Picture 7" descr="15_07"/>
          <p:cNvPicPr>
            <a:picLocks noGrp="1" noChangeAspect="1" noChangeArrowheads="1"/>
          </p:cNvPicPr>
          <p:nvPr>
            <p:ph sz="half" idx="1"/>
          </p:nvPr>
        </p:nvPicPr>
        <p:blipFill>
          <a:blip r:embed="rId3" cstate="print"/>
          <a:srcRect b="49254"/>
          <a:stretch>
            <a:fillRect/>
          </a:stretch>
        </p:blipFill>
        <p:spPr>
          <a:xfrm>
            <a:off x="690563" y="1447800"/>
            <a:ext cx="3744912" cy="2590800"/>
          </a:xfrm>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2"/>
          </p:nvPr>
        </p:nvSpPr>
        <p:spPr/>
        <p:txBody>
          <a:bodyPr/>
          <a:lstStyle/>
          <a:p>
            <a:r>
              <a:rPr lang="en-US"/>
              <a:t>© </a:t>
            </a:r>
            <a:r>
              <a:rPr lang="en-US" sz="1000"/>
              <a:t>2009, Prentice-Hall, Inc.</a:t>
            </a:r>
          </a:p>
        </p:txBody>
      </p:sp>
      <p:sp>
        <p:nvSpPr>
          <p:cNvPr id="146434" name="Rectangle 2"/>
          <p:cNvSpPr>
            <a:spLocks noGrp="1" noChangeArrowheads="1"/>
          </p:cNvSpPr>
          <p:nvPr>
            <p:ph type="title"/>
          </p:nvPr>
        </p:nvSpPr>
        <p:spPr/>
        <p:txBody>
          <a:bodyPr/>
          <a:lstStyle/>
          <a:p>
            <a:r>
              <a:rPr lang="en-US"/>
              <a:t>What Does the Value of </a:t>
            </a:r>
            <a:r>
              <a:rPr lang="en-US" i="1"/>
              <a:t>K</a:t>
            </a:r>
            <a:r>
              <a:rPr lang="en-US"/>
              <a:t> Mean?</a:t>
            </a:r>
          </a:p>
        </p:txBody>
      </p:sp>
      <p:sp>
        <p:nvSpPr>
          <p:cNvPr id="146435" name="Rectangle 3"/>
          <p:cNvSpPr>
            <a:spLocks noGrp="1" noChangeArrowheads="1"/>
          </p:cNvSpPr>
          <p:nvPr>
            <p:ph type="body" sz="half" idx="2"/>
          </p:nvPr>
        </p:nvSpPr>
        <p:spPr>
          <a:xfrm>
            <a:off x="4572000" y="1524000"/>
            <a:ext cx="4267200" cy="1905000"/>
          </a:xfrm>
        </p:spPr>
        <p:txBody>
          <a:bodyPr/>
          <a:lstStyle/>
          <a:p>
            <a:r>
              <a:rPr lang="en-US" sz="2800"/>
              <a:t>If </a:t>
            </a:r>
            <a:r>
              <a:rPr lang="en-US" sz="2800" i="1"/>
              <a:t>K</a:t>
            </a:r>
            <a:r>
              <a:rPr lang="en-US" sz="2800"/>
              <a:t>&gt;&gt;1, the reaction is </a:t>
            </a:r>
            <a:r>
              <a:rPr lang="en-US" sz="2800" i="1"/>
              <a:t>product-favored</a:t>
            </a:r>
            <a:r>
              <a:rPr lang="en-US" sz="2800"/>
              <a:t>; product predominates at equilibrium.</a:t>
            </a:r>
          </a:p>
        </p:txBody>
      </p:sp>
      <p:sp>
        <p:nvSpPr>
          <p:cNvPr id="146436" name="Rectangle 4"/>
          <p:cNvSpPr>
            <a:spLocks noChangeArrowheads="1"/>
          </p:cNvSpPr>
          <p:nvPr/>
        </p:nvSpPr>
        <p:spPr bwMode="auto">
          <a:xfrm>
            <a:off x="4572000" y="4114800"/>
            <a:ext cx="4343400" cy="19050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a:solidFill>
                  <a:srgbClr val="C82E32"/>
                </a:solidFill>
              </a:rPr>
              <a:t>If </a:t>
            </a:r>
            <a:r>
              <a:rPr lang="en-US" sz="2800" i="1">
                <a:solidFill>
                  <a:srgbClr val="C82E32"/>
                </a:solidFill>
              </a:rPr>
              <a:t>K</a:t>
            </a:r>
            <a:r>
              <a:rPr lang="en-US" sz="2800">
                <a:solidFill>
                  <a:srgbClr val="C82E32"/>
                </a:solidFill>
              </a:rPr>
              <a:t>&lt;&lt;1, the reaction is </a:t>
            </a:r>
            <a:r>
              <a:rPr lang="en-US" sz="2800" i="1">
                <a:solidFill>
                  <a:srgbClr val="C82E32"/>
                </a:solidFill>
              </a:rPr>
              <a:t>reactant-favored</a:t>
            </a:r>
            <a:r>
              <a:rPr lang="en-US" sz="2800">
                <a:solidFill>
                  <a:srgbClr val="C82E32"/>
                </a:solidFill>
              </a:rPr>
              <a:t>; reactant predominates at equilibrium.</a:t>
            </a:r>
          </a:p>
        </p:txBody>
      </p:sp>
      <p:pic>
        <p:nvPicPr>
          <p:cNvPr id="146437" name="Picture 5" descr="15_07"/>
          <p:cNvPicPr>
            <a:picLocks noGrp="1" noChangeAspect="1" noChangeArrowheads="1"/>
          </p:cNvPicPr>
          <p:nvPr>
            <p:ph sz="half" idx="1"/>
          </p:nvPr>
        </p:nvPicPr>
        <p:blipFill>
          <a:blip r:embed="rId3" cstate="print"/>
          <a:srcRect b="4477"/>
          <a:stretch>
            <a:fillRect/>
          </a:stretch>
        </p:blipFill>
        <p:spPr>
          <a:xfrm>
            <a:off x="690563" y="1447800"/>
            <a:ext cx="3744912" cy="4876800"/>
          </a:xfrm>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2"/>
          </p:nvPr>
        </p:nvSpPr>
        <p:spPr/>
        <p:txBody>
          <a:bodyPr/>
          <a:lstStyle/>
          <a:p>
            <a:r>
              <a:rPr lang="en-US"/>
              <a:t>© </a:t>
            </a:r>
            <a:r>
              <a:rPr lang="en-US" sz="1000"/>
              <a:t>2009, Prentice-Hall, Inc.</a:t>
            </a:r>
          </a:p>
        </p:txBody>
      </p:sp>
      <p:sp>
        <p:nvSpPr>
          <p:cNvPr id="128002" name="Rectangle 2"/>
          <p:cNvSpPr>
            <a:spLocks noGrp="1" noChangeArrowheads="1"/>
          </p:cNvSpPr>
          <p:nvPr>
            <p:ph type="title"/>
          </p:nvPr>
        </p:nvSpPr>
        <p:spPr/>
        <p:txBody>
          <a:bodyPr/>
          <a:lstStyle/>
          <a:p>
            <a:r>
              <a:rPr lang="en-US"/>
              <a:t>The Reaction Quotient (</a:t>
            </a:r>
            <a:r>
              <a:rPr lang="en-US" i="1"/>
              <a:t>Q</a:t>
            </a:r>
            <a:r>
              <a:rPr lang="en-US"/>
              <a:t>)</a:t>
            </a:r>
          </a:p>
        </p:txBody>
      </p:sp>
      <p:sp>
        <p:nvSpPr>
          <p:cNvPr id="128003" name="Rectangle 3"/>
          <p:cNvSpPr>
            <a:spLocks noGrp="1" noChangeArrowheads="1"/>
          </p:cNvSpPr>
          <p:nvPr>
            <p:ph type="body" idx="1"/>
          </p:nvPr>
        </p:nvSpPr>
        <p:spPr>
          <a:xfrm>
            <a:off x="685800" y="1981200"/>
            <a:ext cx="8001000" cy="4114800"/>
          </a:xfrm>
        </p:spPr>
        <p:txBody>
          <a:bodyPr/>
          <a:lstStyle/>
          <a:p>
            <a:r>
              <a:rPr lang="en-US" i="1"/>
              <a:t>Q</a:t>
            </a:r>
            <a:r>
              <a:rPr lang="en-US"/>
              <a:t> gives the same ratio the equilibrium expression gives, but for a system that is </a:t>
            </a:r>
            <a:r>
              <a:rPr lang="en-US" i="1"/>
              <a:t>not</a:t>
            </a:r>
            <a:r>
              <a:rPr lang="en-US"/>
              <a:t> at equilibrium.</a:t>
            </a:r>
          </a:p>
          <a:p>
            <a:r>
              <a:rPr lang="en-US"/>
              <a:t>To calculate </a:t>
            </a:r>
            <a:r>
              <a:rPr lang="en-US" i="1"/>
              <a:t>Q</a:t>
            </a:r>
            <a:r>
              <a:rPr lang="en-US"/>
              <a:t>, one substitutes the initial concentrations on reactants and products into the equilibrium expression.</a:t>
            </a:r>
          </a:p>
        </p:txBody>
      </p:sp>
      <p:sp>
        <p:nvSpPr>
          <p:cNvPr id="6" name="Rectangle 10"/>
          <p:cNvSpPr>
            <a:spLocks noChangeArrowheads="1"/>
          </p:cNvSpPr>
          <p:nvPr/>
        </p:nvSpPr>
        <p:spPr bwMode="auto">
          <a:xfrm>
            <a:off x="3733800" y="5181600"/>
            <a:ext cx="2885598" cy="1323439"/>
          </a:xfrm>
          <a:prstGeom prst="rect">
            <a:avLst/>
          </a:prstGeom>
          <a:noFill/>
          <a:ln w="9525">
            <a:noFill/>
            <a:miter lim="800000"/>
            <a:headEnd/>
            <a:tailEnd/>
          </a:ln>
        </p:spPr>
        <p:txBody>
          <a:bodyPr wrap="none">
            <a:spAutoFit/>
          </a:bodyPr>
          <a:lstStyle/>
          <a:p>
            <a:r>
              <a:rPr lang="en-US" sz="4000" dirty="0" smtClean="0">
                <a:solidFill>
                  <a:srgbClr val="C82E32"/>
                </a:solidFill>
              </a:rPr>
              <a:t>[products]</a:t>
            </a:r>
            <a:r>
              <a:rPr lang="en-US" sz="4000" baseline="-25000" dirty="0" smtClean="0">
                <a:solidFill>
                  <a:srgbClr val="C82E32"/>
                </a:solidFill>
              </a:rPr>
              <a:t>init</a:t>
            </a:r>
            <a:endParaRPr lang="en-US" sz="4000" dirty="0">
              <a:solidFill>
                <a:srgbClr val="C82E32"/>
              </a:solidFill>
            </a:endParaRPr>
          </a:p>
          <a:p>
            <a:r>
              <a:rPr lang="en-US" sz="4000" dirty="0" smtClean="0">
                <a:solidFill>
                  <a:srgbClr val="C82E32"/>
                </a:solidFill>
              </a:rPr>
              <a:t>[reactants]</a:t>
            </a:r>
            <a:r>
              <a:rPr lang="en-US" sz="4000" baseline="-25000" dirty="0" smtClean="0">
                <a:solidFill>
                  <a:srgbClr val="C82E32"/>
                </a:solidFill>
              </a:rPr>
              <a:t>init</a:t>
            </a:r>
            <a:endParaRPr lang="en-US" sz="4000" dirty="0">
              <a:solidFill>
                <a:srgbClr val="C82E32"/>
              </a:solidFill>
            </a:endParaRPr>
          </a:p>
        </p:txBody>
      </p:sp>
      <p:sp>
        <p:nvSpPr>
          <p:cNvPr id="7" name="Rectangle 9"/>
          <p:cNvSpPr>
            <a:spLocks noChangeArrowheads="1"/>
          </p:cNvSpPr>
          <p:nvPr/>
        </p:nvSpPr>
        <p:spPr bwMode="auto">
          <a:xfrm>
            <a:off x="2667000" y="5410200"/>
            <a:ext cx="1011815" cy="707886"/>
          </a:xfrm>
          <a:prstGeom prst="rect">
            <a:avLst/>
          </a:prstGeom>
          <a:noFill/>
          <a:ln w="9525">
            <a:noFill/>
            <a:miter lim="800000"/>
            <a:headEnd/>
            <a:tailEnd/>
          </a:ln>
        </p:spPr>
        <p:txBody>
          <a:bodyPr wrap="none">
            <a:spAutoFit/>
          </a:bodyPr>
          <a:lstStyle/>
          <a:p>
            <a:r>
              <a:rPr lang="en-US" sz="4000" i="1" dirty="0" smtClean="0">
                <a:solidFill>
                  <a:srgbClr val="C82E32"/>
                </a:solidFill>
              </a:rPr>
              <a:t>Q</a:t>
            </a:r>
            <a:r>
              <a:rPr lang="en-US" sz="4000" dirty="0" smtClean="0">
                <a:solidFill>
                  <a:srgbClr val="C82E32"/>
                </a:solidFill>
              </a:rPr>
              <a:t> </a:t>
            </a:r>
            <a:r>
              <a:rPr lang="en-US" sz="4000" dirty="0">
                <a:solidFill>
                  <a:srgbClr val="C82E32"/>
                </a:solidFill>
              </a:rPr>
              <a:t>= </a:t>
            </a:r>
          </a:p>
        </p:txBody>
      </p:sp>
      <p:sp>
        <p:nvSpPr>
          <p:cNvPr id="8" name="Line 11"/>
          <p:cNvSpPr>
            <a:spLocks noChangeShapeType="1"/>
          </p:cNvSpPr>
          <p:nvPr/>
        </p:nvSpPr>
        <p:spPr bwMode="auto">
          <a:xfrm>
            <a:off x="3810000" y="5867400"/>
            <a:ext cx="2667000" cy="0"/>
          </a:xfrm>
          <a:prstGeom prst="line">
            <a:avLst/>
          </a:prstGeom>
          <a:noFill/>
          <a:ln w="28575">
            <a:solidFill>
              <a:srgbClr val="C82E32"/>
            </a:solidFill>
            <a:round/>
            <a:headEnd/>
            <a:tailEnd/>
          </a:ln>
        </p:spPr>
        <p:txBody>
          <a:bodyPr wrap="none" anchor="ctr"/>
          <a:lstStyle/>
          <a:p>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8003">
                                            <p:txEl>
                                              <p:pRg st="1" end="1"/>
                                            </p:txEl>
                                          </p:spTgt>
                                        </p:tgtEl>
                                        <p:attrNameLst>
                                          <p:attrName>style.visibility</p:attrName>
                                        </p:attrNameLst>
                                      </p:cBhvr>
                                      <p:to>
                                        <p:strVal val="visible"/>
                                      </p:to>
                                    </p:set>
                                    <p:animEffect transition="in" filter="fade">
                                      <p:cBhvr>
                                        <p:cTn id="7" dur="2000"/>
                                        <p:tgtEl>
                                          <p:spTgt spid="1280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5"/>
          <p:cNvSpPr>
            <a:spLocks noGrp="1"/>
          </p:cNvSpPr>
          <p:nvPr>
            <p:ph type="ftr" sz="quarter" idx="12"/>
          </p:nvPr>
        </p:nvSpPr>
        <p:spPr/>
        <p:txBody>
          <a:bodyPr/>
          <a:lstStyle/>
          <a:p>
            <a:r>
              <a:rPr lang="en-US"/>
              <a:t>© </a:t>
            </a:r>
            <a:r>
              <a:rPr lang="en-US" sz="1000"/>
              <a:t>2009, Prentice-Hall, Inc.</a:t>
            </a:r>
          </a:p>
        </p:txBody>
      </p:sp>
      <p:sp>
        <p:nvSpPr>
          <p:cNvPr id="135170" name="Rectangle 2"/>
          <p:cNvSpPr>
            <a:spLocks noGrp="1" noChangeArrowheads="1"/>
          </p:cNvSpPr>
          <p:nvPr>
            <p:ph type="title"/>
          </p:nvPr>
        </p:nvSpPr>
        <p:spPr>
          <a:xfrm>
            <a:off x="0" y="-76200"/>
            <a:ext cx="9144000" cy="1143000"/>
          </a:xfrm>
        </p:spPr>
        <p:txBody>
          <a:bodyPr/>
          <a:lstStyle/>
          <a:p>
            <a:r>
              <a:rPr lang="en-US" sz="3600"/>
              <a:t>If </a:t>
            </a:r>
            <a:r>
              <a:rPr lang="en-US" sz="3600" i="1"/>
              <a:t>Q</a:t>
            </a:r>
            <a:r>
              <a:rPr lang="en-US" sz="3600"/>
              <a:t> = </a:t>
            </a:r>
            <a:r>
              <a:rPr lang="en-US" sz="3600" i="1"/>
              <a:t>K</a:t>
            </a:r>
            <a:r>
              <a:rPr lang="en-US" sz="3600"/>
              <a:t>,</a:t>
            </a:r>
            <a:endParaRPr lang="en-US"/>
          </a:p>
        </p:txBody>
      </p:sp>
      <p:sp>
        <p:nvSpPr>
          <p:cNvPr id="135178" name="Rectangle 10"/>
          <p:cNvSpPr>
            <a:spLocks noChangeArrowheads="1"/>
          </p:cNvSpPr>
          <p:nvPr/>
        </p:nvSpPr>
        <p:spPr bwMode="auto">
          <a:xfrm>
            <a:off x="0" y="685800"/>
            <a:ext cx="9144000" cy="1143000"/>
          </a:xfrm>
          <a:prstGeom prst="rect">
            <a:avLst/>
          </a:prstGeom>
          <a:noFill/>
          <a:ln w="9525">
            <a:noFill/>
            <a:miter lim="800000"/>
            <a:headEnd/>
            <a:tailEnd/>
          </a:ln>
        </p:spPr>
        <p:txBody>
          <a:bodyPr anchor="ctr"/>
          <a:lstStyle/>
          <a:p>
            <a:pPr algn="ctr" eaLnBrk="1" hangingPunct="1"/>
            <a:r>
              <a:rPr lang="en-US" sz="3600">
                <a:solidFill>
                  <a:srgbClr val="C82E32"/>
                </a:solidFill>
              </a:rPr>
              <a:t>the system is at equilibrium.</a:t>
            </a:r>
            <a:endParaRPr lang="en-US" sz="4400">
              <a:solidFill>
                <a:srgbClr val="C82E32"/>
              </a:solidFill>
            </a:endParaRPr>
          </a:p>
        </p:txBody>
      </p:sp>
      <p:grpSp>
        <p:nvGrpSpPr>
          <p:cNvPr id="2" name="Group 25"/>
          <p:cNvGrpSpPr>
            <a:grpSpLocks/>
          </p:cNvGrpSpPr>
          <p:nvPr/>
        </p:nvGrpSpPr>
        <p:grpSpPr bwMode="auto">
          <a:xfrm>
            <a:off x="2424113" y="2028825"/>
            <a:ext cx="4281487" cy="4348163"/>
            <a:chOff x="1527" y="1278"/>
            <a:chExt cx="2697" cy="2739"/>
          </a:xfrm>
        </p:grpSpPr>
        <p:sp>
          <p:nvSpPr>
            <p:cNvPr id="135182" name="Rectangle 14"/>
            <p:cNvSpPr>
              <a:spLocks noChangeArrowheads="1"/>
            </p:cNvSpPr>
            <p:nvPr/>
          </p:nvSpPr>
          <p:spPr bwMode="auto">
            <a:xfrm>
              <a:off x="1584" y="1863"/>
              <a:ext cx="970" cy="1456"/>
            </a:xfrm>
            <a:prstGeom prst="rect">
              <a:avLst/>
            </a:prstGeom>
            <a:solidFill>
              <a:schemeClr val="bg1">
                <a:alpha val="50000"/>
              </a:schemeClr>
            </a:solidFill>
            <a:ln w="9525">
              <a:noFill/>
              <a:miter lim="800000"/>
              <a:headEnd/>
              <a:tailEnd/>
            </a:ln>
          </p:spPr>
          <p:txBody>
            <a:bodyPr wrap="none" anchor="ctr"/>
            <a:lstStyle/>
            <a:p>
              <a:endParaRPr lang="en-US"/>
            </a:p>
          </p:txBody>
        </p:sp>
        <p:sp>
          <p:nvSpPr>
            <p:cNvPr id="135184" name="Rectangle 16"/>
            <p:cNvSpPr>
              <a:spLocks noChangeArrowheads="1"/>
            </p:cNvSpPr>
            <p:nvPr/>
          </p:nvSpPr>
          <p:spPr bwMode="auto">
            <a:xfrm>
              <a:off x="1527" y="3360"/>
              <a:ext cx="816" cy="657"/>
            </a:xfrm>
            <a:prstGeom prst="rect">
              <a:avLst/>
            </a:prstGeom>
            <a:solidFill>
              <a:schemeClr val="bg1">
                <a:alpha val="50000"/>
              </a:schemeClr>
            </a:solidFill>
            <a:ln w="9525">
              <a:noFill/>
              <a:miter lim="800000"/>
              <a:headEnd/>
              <a:tailEnd/>
            </a:ln>
          </p:spPr>
          <p:txBody>
            <a:bodyPr wrap="none" anchor="ctr"/>
            <a:lstStyle/>
            <a:p>
              <a:endParaRPr lang="en-US"/>
            </a:p>
          </p:txBody>
        </p:sp>
        <p:grpSp>
          <p:nvGrpSpPr>
            <p:cNvPr id="3" name="Group 19"/>
            <p:cNvGrpSpPr>
              <a:grpSpLocks/>
            </p:cNvGrpSpPr>
            <p:nvPr/>
          </p:nvGrpSpPr>
          <p:grpSpPr bwMode="auto">
            <a:xfrm>
              <a:off x="3254" y="1278"/>
              <a:ext cx="970" cy="2688"/>
              <a:chOff x="3254" y="1200"/>
              <a:chExt cx="970" cy="2784"/>
            </a:xfrm>
          </p:grpSpPr>
          <p:sp>
            <p:nvSpPr>
              <p:cNvPr id="135181" name="Rectangle 13"/>
              <p:cNvSpPr>
                <a:spLocks noChangeArrowheads="1"/>
              </p:cNvSpPr>
              <p:nvPr/>
            </p:nvSpPr>
            <p:spPr bwMode="auto">
              <a:xfrm>
                <a:off x="3254" y="1200"/>
                <a:ext cx="922" cy="2112"/>
              </a:xfrm>
              <a:prstGeom prst="rect">
                <a:avLst/>
              </a:prstGeom>
              <a:solidFill>
                <a:schemeClr val="bg1">
                  <a:alpha val="50000"/>
                </a:schemeClr>
              </a:solidFill>
              <a:ln w="9525">
                <a:noFill/>
                <a:miter lim="800000"/>
                <a:headEnd/>
                <a:tailEnd/>
              </a:ln>
            </p:spPr>
            <p:txBody>
              <a:bodyPr wrap="none" anchor="ctr"/>
              <a:lstStyle/>
              <a:p>
                <a:endParaRPr lang="en-US"/>
              </a:p>
            </p:txBody>
          </p:sp>
          <p:sp>
            <p:nvSpPr>
              <p:cNvPr id="135186" name="Rectangle 18"/>
              <p:cNvSpPr>
                <a:spLocks noChangeArrowheads="1"/>
              </p:cNvSpPr>
              <p:nvPr/>
            </p:nvSpPr>
            <p:spPr bwMode="auto">
              <a:xfrm>
                <a:off x="3408" y="3360"/>
                <a:ext cx="816" cy="624"/>
              </a:xfrm>
              <a:prstGeom prst="rect">
                <a:avLst/>
              </a:prstGeom>
              <a:solidFill>
                <a:schemeClr val="bg1">
                  <a:alpha val="50000"/>
                </a:schemeClr>
              </a:solidFill>
              <a:ln w="9525">
                <a:solidFill>
                  <a:schemeClr val="bg1"/>
                </a:solidFill>
                <a:miter lim="800000"/>
                <a:headEnd/>
                <a:tailEnd/>
              </a:ln>
            </p:spPr>
            <p:txBody>
              <a:bodyPr wrap="none" anchor="ctr"/>
              <a:lstStyle/>
              <a:p>
                <a:endParaRPr lang="en-US"/>
              </a:p>
            </p:txBody>
          </p:sp>
        </p:grpSp>
      </p:grpSp>
      <p:pic>
        <p:nvPicPr>
          <p:cNvPr id="135196" name="Picture 28" descr="15_09"/>
          <p:cNvPicPr>
            <a:picLocks noGrp="1" noChangeAspect="1" noChangeArrowheads="1"/>
          </p:cNvPicPr>
          <p:nvPr>
            <p:ph idx="1"/>
          </p:nvPr>
        </p:nvPicPr>
        <p:blipFill>
          <a:blip r:embed="rId3" cstate="print"/>
          <a:srcRect b="4688"/>
          <a:stretch>
            <a:fillRect/>
          </a:stretch>
        </p:blipFill>
        <p:spPr>
          <a:xfrm>
            <a:off x="2530475" y="1752600"/>
            <a:ext cx="4081463" cy="4648200"/>
          </a:xfrm>
        </p:spPr>
      </p:pic>
      <p:grpSp>
        <p:nvGrpSpPr>
          <p:cNvPr id="4" name="Group 31"/>
          <p:cNvGrpSpPr>
            <a:grpSpLocks/>
          </p:cNvGrpSpPr>
          <p:nvPr/>
        </p:nvGrpSpPr>
        <p:grpSpPr bwMode="auto">
          <a:xfrm>
            <a:off x="2286000" y="1752600"/>
            <a:ext cx="4633913" cy="4876800"/>
            <a:chOff x="1440" y="1104"/>
            <a:chExt cx="2919" cy="3072"/>
          </a:xfrm>
        </p:grpSpPr>
        <p:sp>
          <p:nvSpPr>
            <p:cNvPr id="135197" name="Rectangle 29"/>
            <p:cNvSpPr>
              <a:spLocks noChangeArrowheads="1"/>
            </p:cNvSpPr>
            <p:nvPr/>
          </p:nvSpPr>
          <p:spPr bwMode="auto">
            <a:xfrm>
              <a:off x="3207" y="1104"/>
              <a:ext cx="1152" cy="3023"/>
            </a:xfrm>
            <a:prstGeom prst="rect">
              <a:avLst/>
            </a:prstGeom>
            <a:solidFill>
              <a:schemeClr val="bg1">
                <a:alpha val="67000"/>
              </a:schemeClr>
            </a:solidFill>
            <a:ln w="9525">
              <a:noFill/>
              <a:miter lim="800000"/>
              <a:headEnd/>
              <a:tailEnd/>
            </a:ln>
          </p:spPr>
          <p:txBody>
            <a:bodyPr wrap="none" anchor="ctr"/>
            <a:lstStyle/>
            <a:p>
              <a:endParaRPr lang="en-US"/>
            </a:p>
          </p:txBody>
        </p:sp>
        <p:sp>
          <p:nvSpPr>
            <p:cNvPr id="135198" name="Rectangle 30"/>
            <p:cNvSpPr>
              <a:spLocks noChangeArrowheads="1"/>
            </p:cNvSpPr>
            <p:nvPr/>
          </p:nvSpPr>
          <p:spPr bwMode="auto">
            <a:xfrm>
              <a:off x="1440" y="1153"/>
              <a:ext cx="1152" cy="3023"/>
            </a:xfrm>
            <a:prstGeom prst="rect">
              <a:avLst/>
            </a:prstGeom>
            <a:solidFill>
              <a:schemeClr val="bg1">
                <a:alpha val="67000"/>
              </a:schemeClr>
            </a:solidFill>
            <a:ln w="9525">
              <a:noFill/>
              <a:miter lim="800000"/>
              <a:headEnd/>
              <a:tailEnd/>
            </a:ln>
          </p:spPr>
          <p:txBody>
            <a:bodyPr wrap="none" anchor="ctr"/>
            <a:lstStyle/>
            <a:p>
              <a:endParaRPr lang="en-US"/>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35178"/>
                                        </p:tgtEl>
                                        <p:attrNameLst>
                                          <p:attrName>style.visibility</p:attrName>
                                        </p:attrNameLst>
                                      </p:cBhvr>
                                      <p:to>
                                        <p:strVal val="visible"/>
                                      </p:to>
                                    </p:set>
                                    <p:animEffect transition="in" filter="fade">
                                      <p:cBhvr>
                                        <p:cTn id="7" dur="2000"/>
                                        <p:tgtEl>
                                          <p:spTgt spid="135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5"/>
          <p:cNvSpPr>
            <a:spLocks noGrp="1"/>
          </p:cNvSpPr>
          <p:nvPr>
            <p:ph type="ftr" sz="quarter" idx="12"/>
          </p:nvPr>
        </p:nvSpPr>
        <p:spPr/>
        <p:txBody>
          <a:bodyPr/>
          <a:lstStyle/>
          <a:p>
            <a:r>
              <a:rPr lang="en-US"/>
              <a:t>© </a:t>
            </a:r>
            <a:r>
              <a:rPr lang="en-US" sz="1000"/>
              <a:t>2009, Prentice-Hall, Inc.</a:t>
            </a:r>
          </a:p>
        </p:txBody>
      </p:sp>
      <p:sp>
        <p:nvSpPr>
          <p:cNvPr id="161794" name="Rectangle 2"/>
          <p:cNvSpPr>
            <a:spLocks noGrp="1" noChangeArrowheads="1"/>
          </p:cNvSpPr>
          <p:nvPr>
            <p:ph type="title"/>
          </p:nvPr>
        </p:nvSpPr>
        <p:spPr>
          <a:xfrm>
            <a:off x="0" y="-76200"/>
            <a:ext cx="9144000" cy="1143000"/>
          </a:xfrm>
        </p:spPr>
        <p:txBody>
          <a:bodyPr/>
          <a:lstStyle/>
          <a:p>
            <a:r>
              <a:rPr lang="en-US" sz="3600"/>
              <a:t>If </a:t>
            </a:r>
            <a:r>
              <a:rPr lang="en-US" sz="3600" i="1"/>
              <a:t>Q</a:t>
            </a:r>
            <a:r>
              <a:rPr lang="en-US" sz="3600"/>
              <a:t> &gt; </a:t>
            </a:r>
            <a:r>
              <a:rPr lang="en-US" sz="3600" i="1"/>
              <a:t>K</a:t>
            </a:r>
            <a:r>
              <a:rPr lang="en-US" sz="3600"/>
              <a:t>,</a:t>
            </a:r>
            <a:endParaRPr lang="en-US"/>
          </a:p>
        </p:txBody>
      </p:sp>
      <p:sp>
        <p:nvSpPr>
          <p:cNvPr id="161795" name="Rectangle 3"/>
          <p:cNvSpPr>
            <a:spLocks noChangeArrowheads="1"/>
          </p:cNvSpPr>
          <p:nvPr/>
        </p:nvSpPr>
        <p:spPr bwMode="auto">
          <a:xfrm>
            <a:off x="0" y="685800"/>
            <a:ext cx="9144000" cy="1143000"/>
          </a:xfrm>
          <a:prstGeom prst="rect">
            <a:avLst/>
          </a:prstGeom>
          <a:noFill/>
          <a:ln w="9525">
            <a:noFill/>
            <a:miter lim="800000"/>
            <a:headEnd/>
            <a:tailEnd/>
          </a:ln>
        </p:spPr>
        <p:txBody>
          <a:bodyPr anchor="ctr"/>
          <a:lstStyle/>
          <a:p>
            <a:pPr algn="ctr" eaLnBrk="1" hangingPunct="1"/>
            <a:r>
              <a:rPr lang="en-US" sz="3600">
                <a:solidFill>
                  <a:srgbClr val="C82E32"/>
                </a:solidFill>
              </a:rPr>
              <a:t>there is too much product, and the equilibrium shifts to the left.</a:t>
            </a:r>
          </a:p>
        </p:txBody>
      </p:sp>
      <p:grpSp>
        <p:nvGrpSpPr>
          <p:cNvPr id="2" name="Group 4"/>
          <p:cNvGrpSpPr>
            <a:grpSpLocks/>
          </p:cNvGrpSpPr>
          <p:nvPr/>
        </p:nvGrpSpPr>
        <p:grpSpPr bwMode="auto">
          <a:xfrm>
            <a:off x="2424113" y="2028825"/>
            <a:ext cx="4281487" cy="4348163"/>
            <a:chOff x="1527" y="1278"/>
            <a:chExt cx="2697" cy="2739"/>
          </a:xfrm>
        </p:grpSpPr>
        <p:sp>
          <p:nvSpPr>
            <p:cNvPr id="161797" name="Rectangle 5"/>
            <p:cNvSpPr>
              <a:spLocks noChangeArrowheads="1"/>
            </p:cNvSpPr>
            <p:nvPr/>
          </p:nvSpPr>
          <p:spPr bwMode="auto">
            <a:xfrm>
              <a:off x="1584" y="1863"/>
              <a:ext cx="970" cy="1456"/>
            </a:xfrm>
            <a:prstGeom prst="rect">
              <a:avLst/>
            </a:prstGeom>
            <a:solidFill>
              <a:schemeClr val="bg1">
                <a:alpha val="50000"/>
              </a:schemeClr>
            </a:solidFill>
            <a:ln w="9525">
              <a:noFill/>
              <a:miter lim="800000"/>
              <a:headEnd/>
              <a:tailEnd/>
            </a:ln>
          </p:spPr>
          <p:txBody>
            <a:bodyPr wrap="none" anchor="ctr"/>
            <a:lstStyle/>
            <a:p>
              <a:endParaRPr lang="en-US"/>
            </a:p>
          </p:txBody>
        </p:sp>
        <p:sp>
          <p:nvSpPr>
            <p:cNvPr id="161798" name="Rectangle 6"/>
            <p:cNvSpPr>
              <a:spLocks noChangeArrowheads="1"/>
            </p:cNvSpPr>
            <p:nvPr/>
          </p:nvSpPr>
          <p:spPr bwMode="auto">
            <a:xfrm>
              <a:off x="1527" y="3360"/>
              <a:ext cx="816" cy="657"/>
            </a:xfrm>
            <a:prstGeom prst="rect">
              <a:avLst/>
            </a:prstGeom>
            <a:solidFill>
              <a:schemeClr val="bg1">
                <a:alpha val="50000"/>
              </a:schemeClr>
            </a:solidFill>
            <a:ln w="9525">
              <a:noFill/>
              <a:miter lim="800000"/>
              <a:headEnd/>
              <a:tailEnd/>
            </a:ln>
          </p:spPr>
          <p:txBody>
            <a:bodyPr wrap="none" anchor="ctr"/>
            <a:lstStyle/>
            <a:p>
              <a:endParaRPr lang="en-US"/>
            </a:p>
          </p:txBody>
        </p:sp>
        <p:grpSp>
          <p:nvGrpSpPr>
            <p:cNvPr id="3" name="Group 7"/>
            <p:cNvGrpSpPr>
              <a:grpSpLocks/>
            </p:cNvGrpSpPr>
            <p:nvPr/>
          </p:nvGrpSpPr>
          <p:grpSpPr bwMode="auto">
            <a:xfrm>
              <a:off x="3254" y="1278"/>
              <a:ext cx="970" cy="2688"/>
              <a:chOff x="3254" y="1200"/>
              <a:chExt cx="970" cy="2784"/>
            </a:xfrm>
          </p:grpSpPr>
          <p:sp>
            <p:nvSpPr>
              <p:cNvPr id="161800" name="Rectangle 8"/>
              <p:cNvSpPr>
                <a:spLocks noChangeArrowheads="1"/>
              </p:cNvSpPr>
              <p:nvPr/>
            </p:nvSpPr>
            <p:spPr bwMode="auto">
              <a:xfrm>
                <a:off x="3254" y="1200"/>
                <a:ext cx="922" cy="2112"/>
              </a:xfrm>
              <a:prstGeom prst="rect">
                <a:avLst/>
              </a:prstGeom>
              <a:solidFill>
                <a:schemeClr val="bg1">
                  <a:alpha val="50000"/>
                </a:schemeClr>
              </a:solidFill>
              <a:ln w="9525">
                <a:noFill/>
                <a:miter lim="800000"/>
                <a:headEnd/>
                <a:tailEnd/>
              </a:ln>
            </p:spPr>
            <p:txBody>
              <a:bodyPr wrap="none" anchor="ctr"/>
              <a:lstStyle/>
              <a:p>
                <a:endParaRPr lang="en-US"/>
              </a:p>
            </p:txBody>
          </p:sp>
          <p:sp>
            <p:nvSpPr>
              <p:cNvPr id="161801" name="Rectangle 9"/>
              <p:cNvSpPr>
                <a:spLocks noChangeArrowheads="1"/>
              </p:cNvSpPr>
              <p:nvPr/>
            </p:nvSpPr>
            <p:spPr bwMode="auto">
              <a:xfrm>
                <a:off x="3408" y="3360"/>
                <a:ext cx="816" cy="624"/>
              </a:xfrm>
              <a:prstGeom prst="rect">
                <a:avLst/>
              </a:prstGeom>
              <a:solidFill>
                <a:schemeClr val="bg1">
                  <a:alpha val="50000"/>
                </a:schemeClr>
              </a:solidFill>
              <a:ln w="9525">
                <a:solidFill>
                  <a:schemeClr val="bg1"/>
                </a:solidFill>
                <a:miter lim="800000"/>
                <a:headEnd/>
                <a:tailEnd/>
              </a:ln>
            </p:spPr>
            <p:txBody>
              <a:bodyPr wrap="none" anchor="ctr"/>
              <a:lstStyle/>
              <a:p>
                <a:endParaRPr lang="en-US"/>
              </a:p>
            </p:txBody>
          </p:sp>
        </p:grpSp>
      </p:grpSp>
      <p:pic>
        <p:nvPicPr>
          <p:cNvPr id="161802" name="Picture 10" descr="15_09"/>
          <p:cNvPicPr>
            <a:picLocks noGrp="1" noChangeAspect="1" noChangeArrowheads="1"/>
          </p:cNvPicPr>
          <p:nvPr>
            <p:ph idx="1"/>
          </p:nvPr>
        </p:nvPicPr>
        <p:blipFill>
          <a:blip r:embed="rId3" cstate="print"/>
          <a:srcRect b="4688"/>
          <a:stretch>
            <a:fillRect/>
          </a:stretch>
        </p:blipFill>
        <p:spPr>
          <a:xfrm>
            <a:off x="2530475" y="1752600"/>
            <a:ext cx="4081463" cy="4648200"/>
          </a:xfrm>
        </p:spPr>
      </p:pic>
      <p:grpSp>
        <p:nvGrpSpPr>
          <p:cNvPr id="4" name="Group 14"/>
          <p:cNvGrpSpPr>
            <a:grpSpLocks/>
          </p:cNvGrpSpPr>
          <p:nvPr/>
        </p:nvGrpSpPr>
        <p:grpSpPr bwMode="auto">
          <a:xfrm>
            <a:off x="1763713" y="1830388"/>
            <a:ext cx="3722687" cy="4799012"/>
            <a:chOff x="1111" y="1153"/>
            <a:chExt cx="2345" cy="3023"/>
          </a:xfrm>
        </p:grpSpPr>
        <p:sp>
          <p:nvSpPr>
            <p:cNvPr id="161803" name="Rectangle 11"/>
            <p:cNvSpPr>
              <a:spLocks noChangeArrowheads="1"/>
            </p:cNvSpPr>
            <p:nvPr/>
          </p:nvSpPr>
          <p:spPr bwMode="auto">
            <a:xfrm>
              <a:off x="2256" y="1153"/>
              <a:ext cx="1152" cy="3023"/>
            </a:xfrm>
            <a:prstGeom prst="rect">
              <a:avLst/>
            </a:prstGeom>
            <a:solidFill>
              <a:schemeClr val="bg1">
                <a:alpha val="67000"/>
              </a:schemeClr>
            </a:solidFill>
            <a:ln w="9525">
              <a:noFill/>
              <a:miter lim="800000"/>
              <a:headEnd/>
              <a:tailEnd/>
            </a:ln>
          </p:spPr>
          <p:txBody>
            <a:bodyPr wrap="none" anchor="ctr"/>
            <a:lstStyle/>
            <a:p>
              <a:endParaRPr lang="en-US"/>
            </a:p>
          </p:txBody>
        </p:sp>
        <p:sp>
          <p:nvSpPr>
            <p:cNvPr id="161804" name="Rectangle 12"/>
            <p:cNvSpPr>
              <a:spLocks noChangeArrowheads="1"/>
            </p:cNvSpPr>
            <p:nvPr/>
          </p:nvSpPr>
          <p:spPr bwMode="auto">
            <a:xfrm>
              <a:off x="1111" y="1153"/>
              <a:ext cx="1152" cy="3023"/>
            </a:xfrm>
            <a:prstGeom prst="rect">
              <a:avLst/>
            </a:prstGeom>
            <a:solidFill>
              <a:schemeClr val="bg1">
                <a:alpha val="67000"/>
              </a:schemeClr>
            </a:solidFill>
            <a:ln w="9525">
              <a:noFill/>
              <a:miter lim="800000"/>
              <a:headEnd/>
              <a:tailEnd/>
            </a:ln>
          </p:spPr>
          <p:txBody>
            <a:bodyPr wrap="none" anchor="ctr"/>
            <a:lstStyle/>
            <a:p>
              <a:endParaRPr lang="en-US"/>
            </a:p>
          </p:txBody>
        </p:sp>
        <p:sp>
          <p:nvSpPr>
            <p:cNvPr id="161805" name="Rectangle 13"/>
            <p:cNvSpPr>
              <a:spLocks noChangeArrowheads="1"/>
            </p:cNvSpPr>
            <p:nvPr/>
          </p:nvSpPr>
          <p:spPr bwMode="auto">
            <a:xfrm>
              <a:off x="3408" y="2640"/>
              <a:ext cx="48" cy="144"/>
            </a:xfrm>
            <a:prstGeom prst="rect">
              <a:avLst/>
            </a:prstGeom>
            <a:solidFill>
              <a:schemeClr val="bg1">
                <a:alpha val="67000"/>
              </a:schemeClr>
            </a:solidFill>
            <a:ln w="9525">
              <a:noFill/>
              <a:miter lim="800000"/>
              <a:headEnd/>
              <a:tailEnd/>
            </a:ln>
          </p:spPr>
          <p:txBody>
            <a:bodyPr wrap="none" anchor="ctr"/>
            <a:lstStyle/>
            <a:p>
              <a:endParaRPr lang="en-US"/>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61795"/>
                                        </p:tgtEl>
                                        <p:attrNameLst>
                                          <p:attrName>style.visibility</p:attrName>
                                        </p:attrNameLst>
                                      </p:cBhvr>
                                      <p:to>
                                        <p:strVal val="visible"/>
                                      </p:to>
                                    </p:set>
                                    <p:animEffect transition="in" filter="fade">
                                      <p:cBhvr>
                                        <p:cTn id="7" dur="2000"/>
                                        <p:tgtEl>
                                          <p:spTgt spid="161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5"/>
          <p:cNvSpPr>
            <a:spLocks noGrp="1"/>
          </p:cNvSpPr>
          <p:nvPr>
            <p:ph type="ftr" sz="quarter" idx="12"/>
          </p:nvPr>
        </p:nvSpPr>
        <p:spPr/>
        <p:txBody>
          <a:bodyPr/>
          <a:lstStyle/>
          <a:p>
            <a:r>
              <a:rPr lang="en-US"/>
              <a:t>© </a:t>
            </a:r>
            <a:r>
              <a:rPr lang="en-US" sz="1000"/>
              <a:t>2009, Prentice-Hall, Inc.</a:t>
            </a:r>
          </a:p>
        </p:txBody>
      </p:sp>
      <p:sp>
        <p:nvSpPr>
          <p:cNvPr id="163842" name="Rectangle 2"/>
          <p:cNvSpPr>
            <a:spLocks noGrp="1" noChangeArrowheads="1"/>
          </p:cNvSpPr>
          <p:nvPr>
            <p:ph type="title"/>
          </p:nvPr>
        </p:nvSpPr>
        <p:spPr>
          <a:xfrm>
            <a:off x="0" y="-76200"/>
            <a:ext cx="9144000" cy="1143000"/>
          </a:xfrm>
        </p:spPr>
        <p:txBody>
          <a:bodyPr/>
          <a:lstStyle/>
          <a:p>
            <a:r>
              <a:rPr lang="en-US" sz="3600"/>
              <a:t>If </a:t>
            </a:r>
            <a:r>
              <a:rPr lang="en-US" sz="3600" i="1"/>
              <a:t>Q</a:t>
            </a:r>
            <a:r>
              <a:rPr lang="en-US" sz="3600"/>
              <a:t> &lt; </a:t>
            </a:r>
            <a:r>
              <a:rPr lang="en-US" sz="3600" i="1"/>
              <a:t>K</a:t>
            </a:r>
            <a:r>
              <a:rPr lang="en-US" sz="3600"/>
              <a:t>,</a:t>
            </a:r>
            <a:endParaRPr lang="en-US"/>
          </a:p>
        </p:txBody>
      </p:sp>
      <p:sp>
        <p:nvSpPr>
          <p:cNvPr id="163843" name="Rectangle 3"/>
          <p:cNvSpPr>
            <a:spLocks noChangeArrowheads="1"/>
          </p:cNvSpPr>
          <p:nvPr/>
        </p:nvSpPr>
        <p:spPr bwMode="auto">
          <a:xfrm>
            <a:off x="0" y="685800"/>
            <a:ext cx="9144000" cy="1143000"/>
          </a:xfrm>
          <a:prstGeom prst="rect">
            <a:avLst/>
          </a:prstGeom>
          <a:noFill/>
          <a:ln w="9525">
            <a:noFill/>
            <a:miter lim="800000"/>
            <a:headEnd/>
            <a:tailEnd/>
          </a:ln>
        </p:spPr>
        <p:txBody>
          <a:bodyPr anchor="ctr"/>
          <a:lstStyle/>
          <a:p>
            <a:pPr algn="ctr" eaLnBrk="1" hangingPunct="1"/>
            <a:r>
              <a:rPr lang="en-US" sz="3600">
                <a:solidFill>
                  <a:srgbClr val="C82E32"/>
                </a:solidFill>
              </a:rPr>
              <a:t>there is too much reactant, and the equilibrium shifts to the right.</a:t>
            </a:r>
          </a:p>
        </p:txBody>
      </p:sp>
      <p:grpSp>
        <p:nvGrpSpPr>
          <p:cNvPr id="2" name="Group 4"/>
          <p:cNvGrpSpPr>
            <a:grpSpLocks/>
          </p:cNvGrpSpPr>
          <p:nvPr/>
        </p:nvGrpSpPr>
        <p:grpSpPr bwMode="auto">
          <a:xfrm>
            <a:off x="2424113" y="2028825"/>
            <a:ext cx="4281487" cy="4348163"/>
            <a:chOff x="1527" y="1278"/>
            <a:chExt cx="2697" cy="2739"/>
          </a:xfrm>
        </p:grpSpPr>
        <p:sp>
          <p:nvSpPr>
            <p:cNvPr id="163845" name="Rectangle 5"/>
            <p:cNvSpPr>
              <a:spLocks noChangeArrowheads="1"/>
            </p:cNvSpPr>
            <p:nvPr/>
          </p:nvSpPr>
          <p:spPr bwMode="auto">
            <a:xfrm>
              <a:off x="1584" y="1863"/>
              <a:ext cx="970" cy="1456"/>
            </a:xfrm>
            <a:prstGeom prst="rect">
              <a:avLst/>
            </a:prstGeom>
            <a:solidFill>
              <a:schemeClr val="bg1">
                <a:alpha val="50000"/>
              </a:schemeClr>
            </a:solidFill>
            <a:ln w="9525">
              <a:noFill/>
              <a:miter lim="800000"/>
              <a:headEnd/>
              <a:tailEnd/>
            </a:ln>
          </p:spPr>
          <p:txBody>
            <a:bodyPr wrap="none" anchor="ctr"/>
            <a:lstStyle/>
            <a:p>
              <a:endParaRPr lang="en-US"/>
            </a:p>
          </p:txBody>
        </p:sp>
        <p:sp>
          <p:nvSpPr>
            <p:cNvPr id="163846" name="Rectangle 6"/>
            <p:cNvSpPr>
              <a:spLocks noChangeArrowheads="1"/>
            </p:cNvSpPr>
            <p:nvPr/>
          </p:nvSpPr>
          <p:spPr bwMode="auto">
            <a:xfrm>
              <a:off x="1527" y="3360"/>
              <a:ext cx="816" cy="657"/>
            </a:xfrm>
            <a:prstGeom prst="rect">
              <a:avLst/>
            </a:prstGeom>
            <a:solidFill>
              <a:schemeClr val="bg1">
                <a:alpha val="50000"/>
              </a:schemeClr>
            </a:solidFill>
            <a:ln w="9525">
              <a:noFill/>
              <a:miter lim="800000"/>
              <a:headEnd/>
              <a:tailEnd/>
            </a:ln>
          </p:spPr>
          <p:txBody>
            <a:bodyPr wrap="none" anchor="ctr"/>
            <a:lstStyle/>
            <a:p>
              <a:endParaRPr lang="en-US"/>
            </a:p>
          </p:txBody>
        </p:sp>
        <p:grpSp>
          <p:nvGrpSpPr>
            <p:cNvPr id="3" name="Group 7"/>
            <p:cNvGrpSpPr>
              <a:grpSpLocks/>
            </p:cNvGrpSpPr>
            <p:nvPr/>
          </p:nvGrpSpPr>
          <p:grpSpPr bwMode="auto">
            <a:xfrm>
              <a:off x="3254" y="1278"/>
              <a:ext cx="970" cy="2688"/>
              <a:chOff x="3254" y="1200"/>
              <a:chExt cx="970" cy="2784"/>
            </a:xfrm>
          </p:grpSpPr>
          <p:sp>
            <p:nvSpPr>
              <p:cNvPr id="163848" name="Rectangle 8"/>
              <p:cNvSpPr>
                <a:spLocks noChangeArrowheads="1"/>
              </p:cNvSpPr>
              <p:nvPr/>
            </p:nvSpPr>
            <p:spPr bwMode="auto">
              <a:xfrm>
                <a:off x="3254" y="1200"/>
                <a:ext cx="922" cy="2112"/>
              </a:xfrm>
              <a:prstGeom prst="rect">
                <a:avLst/>
              </a:prstGeom>
              <a:solidFill>
                <a:schemeClr val="bg1">
                  <a:alpha val="50000"/>
                </a:schemeClr>
              </a:solidFill>
              <a:ln w="9525">
                <a:noFill/>
                <a:miter lim="800000"/>
                <a:headEnd/>
                <a:tailEnd/>
              </a:ln>
            </p:spPr>
            <p:txBody>
              <a:bodyPr wrap="none" anchor="ctr"/>
              <a:lstStyle/>
              <a:p>
                <a:endParaRPr lang="en-US"/>
              </a:p>
            </p:txBody>
          </p:sp>
          <p:sp>
            <p:nvSpPr>
              <p:cNvPr id="163849" name="Rectangle 9"/>
              <p:cNvSpPr>
                <a:spLocks noChangeArrowheads="1"/>
              </p:cNvSpPr>
              <p:nvPr/>
            </p:nvSpPr>
            <p:spPr bwMode="auto">
              <a:xfrm>
                <a:off x="3408" y="3360"/>
                <a:ext cx="816" cy="624"/>
              </a:xfrm>
              <a:prstGeom prst="rect">
                <a:avLst/>
              </a:prstGeom>
              <a:solidFill>
                <a:schemeClr val="bg1">
                  <a:alpha val="50000"/>
                </a:schemeClr>
              </a:solidFill>
              <a:ln w="9525">
                <a:solidFill>
                  <a:schemeClr val="bg1"/>
                </a:solidFill>
                <a:miter lim="800000"/>
                <a:headEnd/>
                <a:tailEnd/>
              </a:ln>
            </p:spPr>
            <p:txBody>
              <a:bodyPr wrap="none" anchor="ctr"/>
              <a:lstStyle/>
              <a:p>
                <a:endParaRPr lang="en-US"/>
              </a:p>
            </p:txBody>
          </p:sp>
        </p:grpSp>
      </p:grpSp>
      <p:pic>
        <p:nvPicPr>
          <p:cNvPr id="163850" name="Picture 10" descr="15_09"/>
          <p:cNvPicPr>
            <a:picLocks noGrp="1" noChangeAspect="1" noChangeArrowheads="1"/>
          </p:cNvPicPr>
          <p:nvPr>
            <p:ph idx="1"/>
          </p:nvPr>
        </p:nvPicPr>
        <p:blipFill>
          <a:blip r:embed="rId3" cstate="print"/>
          <a:srcRect b="4688"/>
          <a:stretch>
            <a:fillRect/>
          </a:stretch>
        </p:blipFill>
        <p:spPr>
          <a:xfrm>
            <a:off x="2530475" y="1752600"/>
            <a:ext cx="4081463" cy="4648200"/>
          </a:xfrm>
        </p:spPr>
      </p:pic>
      <p:grpSp>
        <p:nvGrpSpPr>
          <p:cNvPr id="4" name="Group 15"/>
          <p:cNvGrpSpPr>
            <a:grpSpLocks/>
          </p:cNvGrpSpPr>
          <p:nvPr/>
        </p:nvGrpSpPr>
        <p:grpSpPr bwMode="auto">
          <a:xfrm>
            <a:off x="3635375" y="1785938"/>
            <a:ext cx="3832225" cy="4843462"/>
            <a:chOff x="2290" y="1125"/>
            <a:chExt cx="2414" cy="3051"/>
          </a:xfrm>
        </p:grpSpPr>
        <p:sp>
          <p:nvSpPr>
            <p:cNvPr id="163851" name="Rectangle 11"/>
            <p:cNvSpPr>
              <a:spLocks noChangeArrowheads="1"/>
            </p:cNvSpPr>
            <p:nvPr/>
          </p:nvSpPr>
          <p:spPr bwMode="auto">
            <a:xfrm>
              <a:off x="3552" y="1125"/>
              <a:ext cx="1152" cy="3023"/>
            </a:xfrm>
            <a:prstGeom prst="rect">
              <a:avLst/>
            </a:prstGeom>
            <a:solidFill>
              <a:schemeClr val="bg1">
                <a:alpha val="67000"/>
              </a:schemeClr>
            </a:solidFill>
            <a:ln w="9525">
              <a:noFill/>
              <a:miter lim="800000"/>
              <a:headEnd/>
              <a:tailEnd/>
            </a:ln>
          </p:spPr>
          <p:txBody>
            <a:bodyPr wrap="none" anchor="ctr"/>
            <a:lstStyle/>
            <a:p>
              <a:endParaRPr lang="en-US"/>
            </a:p>
          </p:txBody>
        </p:sp>
        <p:sp>
          <p:nvSpPr>
            <p:cNvPr id="163852" name="Rectangle 12"/>
            <p:cNvSpPr>
              <a:spLocks noChangeArrowheads="1"/>
            </p:cNvSpPr>
            <p:nvPr/>
          </p:nvSpPr>
          <p:spPr bwMode="auto">
            <a:xfrm>
              <a:off x="2400" y="1153"/>
              <a:ext cx="1152" cy="3023"/>
            </a:xfrm>
            <a:prstGeom prst="rect">
              <a:avLst/>
            </a:prstGeom>
            <a:solidFill>
              <a:schemeClr val="bg1">
                <a:alpha val="67000"/>
              </a:schemeClr>
            </a:solidFill>
            <a:ln w="9525">
              <a:noFill/>
              <a:miter lim="800000"/>
              <a:headEnd/>
              <a:tailEnd/>
            </a:ln>
          </p:spPr>
          <p:txBody>
            <a:bodyPr wrap="none" anchor="ctr"/>
            <a:lstStyle/>
            <a:p>
              <a:endParaRPr lang="en-US"/>
            </a:p>
          </p:txBody>
        </p:sp>
        <p:sp>
          <p:nvSpPr>
            <p:cNvPr id="163854" name="Rectangle 14"/>
            <p:cNvSpPr>
              <a:spLocks noChangeArrowheads="1"/>
            </p:cNvSpPr>
            <p:nvPr/>
          </p:nvSpPr>
          <p:spPr bwMode="auto">
            <a:xfrm>
              <a:off x="2290" y="2640"/>
              <a:ext cx="110" cy="144"/>
            </a:xfrm>
            <a:prstGeom prst="rect">
              <a:avLst/>
            </a:prstGeom>
            <a:solidFill>
              <a:schemeClr val="bg1">
                <a:alpha val="67000"/>
              </a:schemeClr>
            </a:solidFill>
            <a:ln w="9525">
              <a:noFill/>
              <a:miter lim="800000"/>
              <a:headEnd/>
              <a:tailEnd/>
            </a:ln>
          </p:spPr>
          <p:txBody>
            <a:bodyPr wrap="none" anchor="ctr"/>
            <a:lstStyle/>
            <a:p>
              <a:endParaRPr lang="en-US"/>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63843"/>
                                        </p:tgtEl>
                                        <p:attrNameLst>
                                          <p:attrName>style.visibility</p:attrName>
                                        </p:attrNameLst>
                                      </p:cBhvr>
                                      <p:to>
                                        <p:strVal val="visible"/>
                                      </p:to>
                                    </p:set>
                                    <p:animEffect transition="in" filter="fade">
                                      <p:cBhvr>
                                        <p:cTn id="7" dur="2000"/>
                                        <p:tgtEl>
                                          <p:spTgt spid="163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 Standards for 2014-15</a:t>
            </a:r>
            <a:endParaRPr lang="en-US" dirty="0"/>
          </a:p>
        </p:txBody>
      </p:sp>
      <p:sp>
        <p:nvSpPr>
          <p:cNvPr id="3" name="Content Placeholder 2"/>
          <p:cNvSpPr>
            <a:spLocks noGrp="1"/>
          </p:cNvSpPr>
          <p:nvPr>
            <p:ph idx="1"/>
          </p:nvPr>
        </p:nvSpPr>
        <p:spPr>
          <a:xfrm>
            <a:off x="457200" y="1295400"/>
            <a:ext cx="8458200" cy="5562600"/>
          </a:xfrm>
        </p:spPr>
        <p:txBody>
          <a:bodyPr>
            <a:normAutofit fontScale="70000" lnSpcReduction="20000"/>
          </a:bodyPr>
          <a:lstStyle/>
          <a:p>
            <a:r>
              <a:rPr lang="en-US" b="1" dirty="0" smtClean="0"/>
              <a:t>HS-PS1-1 </a:t>
            </a:r>
          </a:p>
          <a:p>
            <a:pPr lvl="1"/>
            <a:r>
              <a:rPr lang="en-US" dirty="0" smtClean="0"/>
              <a:t>Use the periodic table as a model to predict the relative properties of elements based on the patterns of electrons in the outermost energy level of atoms. </a:t>
            </a:r>
          </a:p>
          <a:p>
            <a:pPr lvl="1"/>
            <a:r>
              <a:rPr lang="en-US" dirty="0" smtClean="0"/>
              <a:t>Clarification Statement: Examples of properties that could be predicted from patterns could include reactivity of metals, types of bonds formed, numbers of bonds formed, and reactions with oxygen.</a:t>
            </a:r>
          </a:p>
          <a:p>
            <a:r>
              <a:rPr lang="en-US" b="1" dirty="0" smtClean="0">
                <a:solidFill>
                  <a:srgbClr val="FF0000"/>
                </a:solidFill>
              </a:rPr>
              <a:t>HS-PS1-6</a:t>
            </a:r>
          </a:p>
          <a:p>
            <a:pPr lvl="1"/>
            <a:r>
              <a:rPr lang="en-US" dirty="0" smtClean="0">
                <a:solidFill>
                  <a:srgbClr val="FF0000"/>
                </a:solidFill>
              </a:rPr>
              <a:t>Refine the design of a chemical system by specifying a change in conditions that would produce increased amounts of products at equilibrium.* </a:t>
            </a:r>
          </a:p>
          <a:p>
            <a:pPr lvl="1"/>
            <a:r>
              <a:rPr lang="en-US" dirty="0" smtClean="0">
                <a:solidFill>
                  <a:srgbClr val="FF0000"/>
                </a:solidFill>
              </a:rPr>
              <a:t>Clarification Statement: Emphasis is on the application of Le </a:t>
            </a:r>
            <a:r>
              <a:rPr lang="en-US" dirty="0" err="1" smtClean="0">
                <a:solidFill>
                  <a:srgbClr val="FF0000"/>
                </a:solidFill>
              </a:rPr>
              <a:t>Chatelier’s</a:t>
            </a:r>
            <a:r>
              <a:rPr lang="en-US" dirty="0" smtClean="0">
                <a:solidFill>
                  <a:srgbClr val="FF0000"/>
                </a:solidFill>
              </a:rPr>
              <a:t> Principle and on refining designs of chemical reaction systems, including descriptions of the connection between changes made at the macroscopic level and what happens at the molecular level. Examples of designs could include different ways to increase product formation including adding reactants or removing products.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2"/>
          </p:nvPr>
        </p:nvSpPr>
        <p:spPr/>
        <p:txBody>
          <a:bodyPr/>
          <a:lstStyle/>
          <a:p>
            <a:r>
              <a:rPr lang="en-US"/>
              <a:t>© </a:t>
            </a:r>
            <a:r>
              <a:rPr lang="en-US" sz="1000"/>
              <a:t>2009, Prentice-Hall, Inc.</a:t>
            </a:r>
          </a:p>
        </p:txBody>
      </p:sp>
      <p:sp>
        <p:nvSpPr>
          <p:cNvPr id="98306" name="Rectangle 2"/>
          <p:cNvSpPr>
            <a:spLocks noGrp="1" noChangeArrowheads="1"/>
          </p:cNvSpPr>
          <p:nvPr>
            <p:ph type="title"/>
          </p:nvPr>
        </p:nvSpPr>
        <p:spPr/>
        <p:txBody>
          <a:bodyPr/>
          <a:lstStyle/>
          <a:p>
            <a:r>
              <a:rPr lang="en-US"/>
              <a:t>Le Châtelier’s Principle</a:t>
            </a:r>
          </a:p>
        </p:txBody>
      </p:sp>
      <p:sp>
        <p:nvSpPr>
          <p:cNvPr id="98307" name="Rectangle 3"/>
          <p:cNvSpPr>
            <a:spLocks noGrp="1" noChangeArrowheads="1"/>
          </p:cNvSpPr>
          <p:nvPr>
            <p:ph type="body" idx="1"/>
          </p:nvPr>
        </p:nvSpPr>
        <p:spPr/>
        <p:txBody>
          <a:bodyPr/>
          <a:lstStyle/>
          <a:p>
            <a:pPr>
              <a:buFontTx/>
              <a:buNone/>
            </a:pPr>
            <a:r>
              <a:rPr lang="en-US" dirty="0"/>
              <a:t>	“If a system at equilibrium is disturbed by a change in temperature, pressure, or the concentration of one of the components, the system will shift its equilibrium position so as to counteract the effect of the disturbance</a:t>
            </a:r>
            <a:r>
              <a:rPr lang="en-US" dirty="0" smtClean="0"/>
              <a:t>.”</a:t>
            </a:r>
          </a:p>
          <a:p>
            <a:pPr>
              <a:buFontTx/>
              <a:buNone/>
            </a:pPr>
            <a:endParaRPr lang="en-US" baseline="30000" dirty="0" smtClean="0"/>
          </a:p>
          <a:p>
            <a:pPr>
              <a:buFontTx/>
              <a:buNone/>
            </a:pPr>
            <a:endParaRPr lang="en-US" sz="4000" baseline="30000" dirty="0" smtClean="0">
              <a:hlinkClick r:id="rId3"/>
            </a:endParaRPr>
          </a:p>
          <a:p>
            <a:pPr algn="ctr">
              <a:buFontTx/>
              <a:buNone/>
            </a:pPr>
            <a:r>
              <a:rPr lang="en-US" sz="4000" baseline="30000" dirty="0" smtClean="0">
                <a:hlinkClick r:id="rId3"/>
              </a:rPr>
              <a:t>https://www.youtube.com/watch?v=7zuUV455zFs</a:t>
            </a:r>
            <a:endParaRPr lang="en-US" sz="4000" baseline="30000" dirty="0" smtClean="0"/>
          </a:p>
          <a:p>
            <a:pPr>
              <a:buFontTx/>
              <a:buNone/>
            </a:pPr>
            <a:endParaRPr lang="en-US" baseline="30000" dirty="0"/>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12290" name="Rectangle 2"/>
          <p:cNvSpPr>
            <a:spLocks noGrp="1" noChangeArrowheads="1"/>
          </p:cNvSpPr>
          <p:nvPr>
            <p:ph type="title"/>
          </p:nvPr>
        </p:nvSpPr>
        <p:spPr/>
        <p:txBody>
          <a:bodyPr/>
          <a:lstStyle/>
          <a:p>
            <a:r>
              <a:rPr lang="en-US"/>
              <a:t>The Haber Process</a:t>
            </a:r>
          </a:p>
        </p:txBody>
      </p:sp>
      <p:sp>
        <p:nvSpPr>
          <p:cNvPr id="12291" name="Rectangle 3"/>
          <p:cNvSpPr>
            <a:spLocks noGrp="1" noChangeArrowheads="1"/>
          </p:cNvSpPr>
          <p:nvPr>
            <p:ph type="body" sz="half" idx="1"/>
          </p:nvPr>
        </p:nvSpPr>
        <p:spPr>
          <a:xfrm>
            <a:off x="0" y="1600200"/>
            <a:ext cx="9144000" cy="1981200"/>
          </a:xfrm>
        </p:spPr>
        <p:txBody>
          <a:bodyPr/>
          <a:lstStyle/>
          <a:p>
            <a:pPr>
              <a:buFontTx/>
              <a:buNone/>
            </a:pPr>
            <a:r>
              <a:rPr lang="en-US" sz="2800"/>
              <a:t>	The transformation of nitrogen and hydrogen into ammonia (NH</a:t>
            </a:r>
            <a:r>
              <a:rPr lang="en-US" sz="2800" baseline="-25000"/>
              <a:t>3</a:t>
            </a:r>
            <a:r>
              <a:rPr lang="en-US" sz="2800"/>
              <a:t>) is of tremendous significance in agriculture, where ammonia-based fertilizers are of utmost importance.</a:t>
            </a:r>
          </a:p>
        </p:txBody>
      </p:sp>
      <p:pic>
        <p:nvPicPr>
          <p:cNvPr id="12296" name="Picture 8" descr="15_04"/>
          <p:cNvPicPr>
            <a:picLocks noGrp="1" noChangeAspect="1" noChangeArrowheads="1"/>
          </p:cNvPicPr>
          <p:nvPr>
            <p:ph sz="half" idx="2"/>
          </p:nvPr>
        </p:nvPicPr>
        <p:blipFill>
          <a:blip r:embed="rId3" cstate="print"/>
          <a:srcRect b="4536"/>
          <a:stretch>
            <a:fillRect/>
          </a:stretch>
        </p:blipFill>
        <p:spPr>
          <a:xfrm>
            <a:off x="1447800" y="3124200"/>
            <a:ext cx="5943600" cy="2797175"/>
          </a:xfrm>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7"/>
          <p:cNvSpPr>
            <a:spLocks noGrp="1"/>
          </p:cNvSpPr>
          <p:nvPr>
            <p:ph type="ftr" sz="quarter" idx="12"/>
          </p:nvPr>
        </p:nvSpPr>
        <p:spPr/>
        <p:txBody>
          <a:bodyPr/>
          <a:lstStyle/>
          <a:p>
            <a:r>
              <a:rPr lang="en-US"/>
              <a:t>© </a:t>
            </a:r>
            <a:r>
              <a:rPr lang="en-US" sz="1000"/>
              <a:t>2009, Prentice-Hall, Inc.</a:t>
            </a:r>
          </a:p>
        </p:txBody>
      </p:sp>
      <p:sp>
        <p:nvSpPr>
          <p:cNvPr id="113666" name="Rectangle 2"/>
          <p:cNvSpPr>
            <a:spLocks noGrp="1" noChangeArrowheads="1"/>
          </p:cNvSpPr>
          <p:nvPr>
            <p:ph type="title"/>
          </p:nvPr>
        </p:nvSpPr>
        <p:spPr/>
        <p:txBody>
          <a:bodyPr/>
          <a:lstStyle/>
          <a:p>
            <a:r>
              <a:rPr lang="en-US" dirty="0"/>
              <a:t>The Haber Process</a:t>
            </a:r>
          </a:p>
        </p:txBody>
      </p:sp>
      <p:sp>
        <p:nvSpPr>
          <p:cNvPr id="113668" name="Rectangle 4"/>
          <p:cNvSpPr>
            <a:spLocks noGrp="1" noChangeArrowheads="1"/>
          </p:cNvSpPr>
          <p:nvPr>
            <p:ph type="body" sz="half" idx="3"/>
          </p:nvPr>
        </p:nvSpPr>
        <p:spPr/>
        <p:txBody>
          <a:bodyPr/>
          <a:lstStyle/>
          <a:p>
            <a:pPr>
              <a:buFontTx/>
              <a:buNone/>
            </a:pPr>
            <a:r>
              <a:rPr lang="en-US" sz="2800" dirty="0"/>
              <a:t>	If H</a:t>
            </a:r>
            <a:r>
              <a:rPr lang="en-US" sz="2800" baseline="-25000" dirty="0"/>
              <a:t>2</a:t>
            </a:r>
            <a:r>
              <a:rPr lang="en-US" sz="2800" dirty="0"/>
              <a:t> is added to the system, N</a:t>
            </a:r>
            <a:r>
              <a:rPr lang="en-US" sz="2800" baseline="-25000" dirty="0"/>
              <a:t>2</a:t>
            </a:r>
            <a:r>
              <a:rPr lang="en-US" sz="2800" dirty="0"/>
              <a:t> will be consumed and the two reagents will form more NH</a:t>
            </a:r>
            <a:r>
              <a:rPr lang="en-US" sz="2800" baseline="-25000" dirty="0"/>
              <a:t>3</a:t>
            </a:r>
            <a:r>
              <a:rPr lang="en-US" sz="2800" dirty="0"/>
              <a:t>.</a:t>
            </a:r>
          </a:p>
        </p:txBody>
      </p:sp>
      <p:pic>
        <p:nvPicPr>
          <p:cNvPr id="113673" name="Picture 9" descr="15_04"/>
          <p:cNvPicPr>
            <a:picLocks noGrp="1" noChangeAspect="1" noChangeArrowheads="1"/>
          </p:cNvPicPr>
          <p:nvPr>
            <p:ph sz="quarter" idx="1"/>
          </p:nvPr>
        </p:nvPicPr>
        <p:blipFill>
          <a:blip r:embed="rId3" cstate="print"/>
          <a:srcRect b="7077"/>
          <a:stretch>
            <a:fillRect/>
          </a:stretch>
        </p:blipFill>
        <p:spPr>
          <a:xfrm>
            <a:off x="609600" y="1219200"/>
            <a:ext cx="3657600" cy="1676400"/>
          </a:xfrm>
        </p:spPr>
      </p:pic>
      <p:pic>
        <p:nvPicPr>
          <p:cNvPr id="113674" name="Picture 10" descr="15_11"/>
          <p:cNvPicPr>
            <a:picLocks noGrp="1" noChangeAspect="1" noChangeArrowheads="1"/>
          </p:cNvPicPr>
          <p:nvPr>
            <p:ph sz="quarter" idx="2"/>
          </p:nvPr>
        </p:nvPicPr>
        <p:blipFill>
          <a:blip r:embed="rId4" cstate="print"/>
          <a:srcRect b="3279"/>
          <a:stretch>
            <a:fillRect/>
          </a:stretch>
        </p:blipFill>
        <p:spPr>
          <a:xfrm>
            <a:off x="619125" y="3352800"/>
            <a:ext cx="3444875" cy="3375025"/>
          </a:xfrm>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114690" name="Rectangle 2"/>
          <p:cNvSpPr>
            <a:spLocks noGrp="1" noChangeArrowheads="1"/>
          </p:cNvSpPr>
          <p:nvPr>
            <p:ph type="title"/>
          </p:nvPr>
        </p:nvSpPr>
        <p:spPr/>
        <p:txBody>
          <a:bodyPr/>
          <a:lstStyle/>
          <a:p>
            <a:r>
              <a:rPr lang="en-US" dirty="0"/>
              <a:t>The Haber Process</a:t>
            </a:r>
          </a:p>
        </p:txBody>
      </p:sp>
      <p:sp>
        <p:nvSpPr>
          <p:cNvPr id="114691" name="Rectangle 3"/>
          <p:cNvSpPr>
            <a:spLocks noGrp="1" noChangeArrowheads="1"/>
          </p:cNvSpPr>
          <p:nvPr>
            <p:ph type="body" sz="half" idx="2"/>
          </p:nvPr>
        </p:nvSpPr>
        <p:spPr/>
        <p:txBody>
          <a:bodyPr/>
          <a:lstStyle/>
          <a:p>
            <a:pPr>
              <a:buFontTx/>
              <a:buNone/>
            </a:pPr>
            <a:r>
              <a:rPr lang="en-US" sz="2800"/>
              <a:t>	This apparatus helps push the equilibrium to the right by removing the ammonia (NH</a:t>
            </a:r>
            <a:r>
              <a:rPr lang="en-US" sz="2800" baseline="-25000"/>
              <a:t>3</a:t>
            </a:r>
            <a:r>
              <a:rPr lang="en-US" sz="2800"/>
              <a:t>) from the system as a liquid.</a:t>
            </a:r>
          </a:p>
        </p:txBody>
      </p:sp>
      <p:pic>
        <p:nvPicPr>
          <p:cNvPr id="114696" name="Picture 8" descr="15_12"/>
          <p:cNvPicPr>
            <a:picLocks noGrp="1" noChangeAspect="1" noChangeArrowheads="1"/>
          </p:cNvPicPr>
          <p:nvPr>
            <p:ph sz="half" idx="1"/>
          </p:nvPr>
        </p:nvPicPr>
        <p:blipFill>
          <a:blip r:embed="rId3" cstate="print"/>
          <a:srcRect b="3334"/>
          <a:stretch>
            <a:fillRect/>
          </a:stretch>
        </p:blipFill>
        <p:spPr>
          <a:xfrm>
            <a:off x="180975" y="1524000"/>
            <a:ext cx="4524375" cy="4572000"/>
          </a:xfrm>
        </p:spPr>
      </p:pic>
      <p:sp>
        <p:nvSpPr>
          <p:cNvPr id="7" name="Line 10"/>
          <p:cNvSpPr>
            <a:spLocks noChangeShapeType="1"/>
          </p:cNvSpPr>
          <p:nvPr/>
        </p:nvSpPr>
        <p:spPr bwMode="auto">
          <a:xfrm>
            <a:off x="304800" y="304800"/>
            <a:ext cx="8439150" cy="0"/>
          </a:xfrm>
          <a:prstGeom prst="line">
            <a:avLst/>
          </a:prstGeom>
          <a:noFill/>
          <a:ln w="28575">
            <a:solidFill>
              <a:schemeClr val="bg2"/>
            </a:solidFill>
            <a:round/>
            <a:headEnd/>
            <a:tailEnd/>
          </a:ln>
        </p:spPr>
        <p:txBody>
          <a:bodyPr wrap="none" anchor="ctr"/>
          <a:lstStyle/>
          <a:p>
            <a:endParaRPr lang="en-US"/>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in Chemical Reactions</a:t>
            </a:r>
            <a:endParaRPr lang="en-US" dirty="0"/>
          </a:p>
        </p:txBody>
      </p:sp>
      <p:sp>
        <p:nvSpPr>
          <p:cNvPr id="3" name="Content Placeholder 2"/>
          <p:cNvSpPr>
            <a:spLocks noGrp="1"/>
          </p:cNvSpPr>
          <p:nvPr>
            <p:ph idx="1"/>
          </p:nvPr>
        </p:nvSpPr>
        <p:spPr/>
        <p:txBody>
          <a:bodyPr>
            <a:normAutofit/>
          </a:bodyPr>
          <a:lstStyle/>
          <a:p>
            <a:r>
              <a:rPr lang="en-US" u="sng" dirty="0" smtClean="0"/>
              <a:t>Endothermic</a:t>
            </a:r>
            <a:r>
              <a:rPr lang="en-US" dirty="0" smtClean="0"/>
              <a:t>-  a process that absorbs heat from the surroundings, heat is put into the reaction</a:t>
            </a:r>
          </a:p>
          <a:p>
            <a:pPr lvl="1">
              <a:buNone/>
            </a:pPr>
            <a:r>
              <a:rPr lang="en-US" dirty="0" smtClean="0"/>
              <a:t>	reactants + heat </a:t>
            </a:r>
            <a:r>
              <a:rPr lang="en-US" dirty="0" smtClean="0">
                <a:sym typeface="Wingdings" pitchFamily="2" charset="2"/>
              </a:rPr>
              <a:t> products	</a:t>
            </a:r>
            <a:r>
              <a:rPr lang="en-US" dirty="0" smtClean="0">
                <a:latin typeface="Symbol" pitchFamily="18" charset="2"/>
                <a:sym typeface="Wingdings" pitchFamily="2" charset="2"/>
              </a:rPr>
              <a:t>D</a:t>
            </a:r>
            <a:r>
              <a:rPr lang="en-US" dirty="0" smtClean="0">
                <a:sym typeface="Wingdings" pitchFamily="2" charset="2"/>
              </a:rPr>
              <a:t>H = +</a:t>
            </a:r>
            <a:endParaRPr lang="en-US" dirty="0" smtClean="0"/>
          </a:p>
          <a:p>
            <a:pPr lvl="1"/>
            <a:endParaRPr lang="en-US" dirty="0" smtClean="0"/>
          </a:p>
          <a:p>
            <a:r>
              <a:rPr lang="en-US" u="sng" dirty="0" smtClean="0"/>
              <a:t>Exothermic</a:t>
            </a:r>
            <a:r>
              <a:rPr lang="en-US" dirty="0" smtClean="0"/>
              <a:t>- a process that releases heat to its surroundings</a:t>
            </a:r>
          </a:p>
          <a:p>
            <a:pPr lvl="1">
              <a:buNone/>
            </a:pPr>
            <a:r>
              <a:rPr lang="en-US" dirty="0" smtClean="0"/>
              <a:t>	reactants </a:t>
            </a:r>
            <a:r>
              <a:rPr lang="en-US" dirty="0" smtClean="0">
                <a:sym typeface="Wingdings" pitchFamily="2" charset="2"/>
              </a:rPr>
              <a:t> products </a:t>
            </a:r>
            <a:r>
              <a:rPr lang="en-US" dirty="0" smtClean="0"/>
              <a:t>+ heat 	</a:t>
            </a:r>
            <a:r>
              <a:rPr lang="en-US" dirty="0" smtClean="0">
                <a:latin typeface="Symbol" pitchFamily="18" charset="2"/>
                <a:sym typeface="Wingdings" pitchFamily="2" charset="2"/>
              </a:rPr>
              <a:t> D</a:t>
            </a:r>
            <a:r>
              <a:rPr lang="en-US" dirty="0" smtClean="0">
                <a:sym typeface="Wingdings" pitchFamily="2" charset="2"/>
              </a:rPr>
              <a:t>H = -</a:t>
            </a:r>
            <a:endParaRPr lang="en-US" dirty="0" smtClean="0"/>
          </a:p>
          <a:p>
            <a:pPr lv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in </a:t>
            </a:r>
            <a:r>
              <a:rPr lang="en-US" dirty="0" err="1" smtClean="0"/>
              <a:t>Equilibria</a:t>
            </a:r>
            <a:endParaRPr lang="en-US" dirty="0"/>
          </a:p>
        </p:txBody>
      </p:sp>
      <p:sp>
        <p:nvSpPr>
          <p:cNvPr id="8" name="Content Placeholder 7"/>
          <p:cNvSpPr>
            <a:spLocks noGrp="1"/>
          </p:cNvSpPr>
          <p:nvPr>
            <p:ph idx="1"/>
          </p:nvPr>
        </p:nvSpPr>
        <p:spPr/>
        <p:txBody>
          <a:bodyPr/>
          <a:lstStyle/>
          <a:p>
            <a:r>
              <a:rPr lang="en-US" dirty="0" smtClean="0"/>
              <a:t>Treat heat as you would another reactant or product</a:t>
            </a:r>
          </a:p>
          <a:p>
            <a:r>
              <a:rPr lang="en-US" dirty="0" smtClean="0"/>
              <a:t>If endothermic, heat is a reactant </a:t>
            </a:r>
          </a:p>
          <a:p>
            <a:pPr>
              <a:buNone/>
            </a:pPr>
            <a:r>
              <a:rPr lang="en-US" dirty="0" smtClean="0"/>
              <a:t>		reactants + heat </a:t>
            </a:r>
            <a:r>
              <a:rPr lang="en-US" dirty="0" smtClean="0">
                <a:sym typeface="Wingdings" pitchFamily="2" charset="2"/>
              </a:rPr>
              <a:t>	 products	</a:t>
            </a:r>
            <a:r>
              <a:rPr lang="en-US" dirty="0" smtClean="0">
                <a:latin typeface="Symbol" pitchFamily="18" charset="2"/>
                <a:sym typeface="Wingdings" pitchFamily="2" charset="2"/>
              </a:rPr>
              <a:t>D</a:t>
            </a:r>
            <a:r>
              <a:rPr lang="en-US" dirty="0" smtClean="0">
                <a:sym typeface="Wingdings" pitchFamily="2" charset="2"/>
              </a:rPr>
              <a:t>H = +</a:t>
            </a:r>
            <a:endParaRPr lang="en-US" dirty="0" smtClean="0"/>
          </a:p>
          <a:p>
            <a:r>
              <a:rPr lang="en-US" dirty="0" smtClean="0"/>
              <a:t>If exothermic, heat is a product</a:t>
            </a:r>
          </a:p>
          <a:p>
            <a:pPr lvl="1">
              <a:buNone/>
            </a:pPr>
            <a:r>
              <a:rPr lang="en-US" dirty="0" smtClean="0"/>
              <a:t>	</a:t>
            </a:r>
            <a:r>
              <a:rPr lang="en-US" sz="3200" dirty="0" smtClean="0"/>
              <a:t> 	reactants </a:t>
            </a:r>
            <a:r>
              <a:rPr lang="en-US" sz="3200" dirty="0" smtClean="0">
                <a:sym typeface="Wingdings" pitchFamily="2" charset="2"/>
              </a:rPr>
              <a:t>		 products </a:t>
            </a:r>
            <a:r>
              <a:rPr lang="en-US" sz="3200" dirty="0" smtClean="0"/>
              <a:t>+ heat </a:t>
            </a:r>
            <a:r>
              <a:rPr lang="en-US" sz="3200" dirty="0" smtClean="0">
                <a:latin typeface="Symbol" pitchFamily="18" charset="2"/>
                <a:sym typeface="Wingdings" pitchFamily="2" charset="2"/>
              </a:rPr>
              <a:t> D</a:t>
            </a:r>
            <a:r>
              <a:rPr lang="en-US" sz="3200" dirty="0" smtClean="0">
                <a:sym typeface="Wingdings" pitchFamily="2" charset="2"/>
              </a:rPr>
              <a:t>H = -</a:t>
            </a:r>
            <a:endParaRPr lang="en-US" sz="3200" dirty="0"/>
          </a:p>
        </p:txBody>
      </p:sp>
      <p:pic>
        <p:nvPicPr>
          <p:cNvPr id="7170" name="Picture 2" descr="File:Equilibrium.svg">
            <a:hlinkClick r:id="rId2"/>
          </p:cNvPr>
          <p:cNvPicPr>
            <a:picLocks noChangeAspect="1" noChangeArrowheads="1"/>
          </p:cNvPicPr>
          <p:nvPr/>
        </p:nvPicPr>
        <p:blipFill>
          <a:blip r:embed="rId3" cstate="print"/>
          <a:srcRect/>
          <a:stretch>
            <a:fillRect/>
          </a:stretch>
        </p:blipFill>
        <p:spPr bwMode="auto">
          <a:xfrm>
            <a:off x="4419600" y="3352800"/>
            <a:ext cx="534040" cy="457200"/>
          </a:xfrm>
          <a:prstGeom prst="rect">
            <a:avLst/>
          </a:prstGeom>
          <a:noFill/>
        </p:spPr>
      </p:pic>
      <p:pic>
        <p:nvPicPr>
          <p:cNvPr id="5" name="Picture 2" descr="File:Equilibrium.svg">
            <a:hlinkClick r:id="rId2"/>
          </p:cNvPr>
          <p:cNvPicPr>
            <a:picLocks noChangeAspect="1" noChangeArrowheads="1"/>
          </p:cNvPicPr>
          <p:nvPr/>
        </p:nvPicPr>
        <p:blipFill>
          <a:blip r:embed="rId3" cstate="print"/>
          <a:srcRect/>
          <a:stretch>
            <a:fillRect/>
          </a:stretch>
        </p:blipFill>
        <p:spPr bwMode="auto">
          <a:xfrm>
            <a:off x="3352800" y="4572000"/>
            <a:ext cx="534040" cy="4572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2"/>
          </p:nvPr>
        </p:nvSpPr>
        <p:spPr/>
        <p:txBody>
          <a:bodyPr/>
          <a:lstStyle/>
          <a:p>
            <a:r>
              <a:rPr lang="en-US"/>
              <a:t>© </a:t>
            </a:r>
            <a:r>
              <a:rPr lang="en-US" sz="1000"/>
              <a:t>2009, Prentice-Hall, Inc.</a:t>
            </a:r>
          </a:p>
        </p:txBody>
      </p:sp>
      <p:sp>
        <p:nvSpPr>
          <p:cNvPr id="115714" name="Rectangle 2"/>
          <p:cNvSpPr>
            <a:spLocks noGrp="1" noChangeArrowheads="1"/>
          </p:cNvSpPr>
          <p:nvPr>
            <p:ph type="title"/>
          </p:nvPr>
        </p:nvSpPr>
        <p:spPr>
          <a:xfrm>
            <a:off x="0" y="381000"/>
            <a:ext cx="9144000" cy="1143000"/>
          </a:xfrm>
        </p:spPr>
        <p:txBody>
          <a:bodyPr/>
          <a:lstStyle/>
          <a:p>
            <a:r>
              <a:rPr lang="en-US"/>
              <a:t>The Effect of Changes in Temperature</a:t>
            </a:r>
          </a:p>
        </p:txBody>
      </p:sp>
      <p:grpSp>
        <p:nvGrpSpPr>
          <p:cNvPr id="2" name="Group 15"/>
          <p:cNvGrpSpPr>
            <a:grpSpLocks/>
          </p:cNvGrpSpPr>
          <p:nvPr/>
        </p:nvGrpSpPr>
        <p:grpSpPr bwMode="auto">
          <a:xfrm>
            <a:off x="685801" y="1600200"/>
            <a:ext cx="7859713" cy="519112"/>
            <a:chOff x="457" y="871"/>
            <a:chExt cx="4951" cy="327"/>
          </a:xfrm>
        </p:grpSpPr>
        <p:sp>
          <p:nvSpPr>
            <p:cNvPr id="115723" name="Rectangle 11"/>
            <p:cNvSpPr>
              <a:spLocks noChangeArrowheads="1"/>
            </p:cNvSpPr>
            <p:nvPr/>
          </p:nvSpPr>
          <p:spPr bwMode="auto">
            <a:xfrm>
              <a:off x="457" y="871"/>
              <a:ext cx="2424" cy="327"/>
            </a:xfrm>
            <a:prstGeom prst="rect">
              <a:avLst/>
            </a:prstGeom>
            <a:noFill/>
            <a:ln w="9525">
              <a:noFill/>
              <a:miter lim="800000"/>
              <a:headEnd/>
              <a:tailEnd/>
            </a:ln>
          </p:spPr>
          <p:txBody>
            <a:bodyPr wrap="none">
              <a:spAutoFit/>
            </a:bodyPr>
            <a:lstStyle/>
            <a:p>
              <a:r>
                <a:rPr lang="en-US" sz="2800">
                  <a:solidFill>
                    <a:srgbClr val="C82E32"/>
                  </a:solidFill>
                </a:rPr>
                <a:t>Co(H</a:t>
              </a:r>
              <a:r>
                <a:rPr lang="en-US" sz="2800" baseline="-25000">
                  <a:solidFill>
                    <a:srgbClr val="C82E32"/>
                  </a:solidFill>
                </a:rPr>
                <a:t>2</a:t>
              </a:r>
              <a:r>
                <a:rPr lang="en-US" sz="2800">
                  <a:solidFill>
                    <a:srgbClr val="C82E32"/>
                  </a:solidFill>
                </a:rPr>
                <a:t>O)</a:t>
              </a:r>
              <a:r>
                <a:rPr lang="en-US" sz="2800" baseline="-25000">
                  <a:solidFill>
                    <a:srgbClr val="C82E32"/>
                  </a:solidFill>
                </a:rPr>
                <a:t>6</a:t>
              </a:r>
              <a:r>
                <a:rPr lang="en-US" sz="2800" baseline="30000">
                  <a:solidFill>
                    <a:srgbClr val="C82E32"/>
                  </a:solidFill>
                </a:rPr>
                <a:t>2+</a:t>
              </a:r>
              <a:r>
                <a:rPr lang="en-US" sz="2800" baseline="-25000">
                  <a:solidFill>
                    <a:srgbClr val="C82E32"/>
                  </a:solidFill>
                </a:rPr>
                <a:t>(</a:t>
              </a:r>
              <a:r>
                <a:rPr lang="en-US" sz="2800" i="1" baseline="-25000">
                  <a:solidFill>
                    <a:srgbClr val="C82E32"/>
                  </a:solidFill>
                </a:rPr>
                <a:t>aq</a:t>
              </a:r>
              <a:r>
                <a:rPr lang="en-US" sz="2800" baseline="-25000">
                  <a:solidFill>
                    <a:srgbClr val="C82E32"/>
                  </a:solidFill>
                </a:rPr>
                <a:t>)</a:t>
              </a:r>
              <a:r>
                <a:rPr lang="en-US" sz="2800">
                  <a:solidFill>
                    <a:srgbClr val="C82E32"/>
                  </a:solidFill>
                </a:rPr>
                <a:t> + 4 Cl</a:t>
              </a:r>
              <a:r>
                <a:rPr lang="en-US" sz="2800" baseline="-25000">
                  <a:solidFill>
                    <a:srgbClr val="C82E32"/>
                  </a:solidFill>
                </a:rPr>
                <a:t>(</a:t>
              </a:r>
              <a:r>
                <a:rPr lang="en-US" sz="2800" i="1" baseline="-25000">
                  <a:solidFill>
                    <a:srgbClr val="C82E32"/>
                  </a:solidFill>
                </a:rPr>
                <a:t>aq</a:t>
              </a:r>
              <a:r>
                <a:rPr lang="en-US" sz="2800" baseline="-25000">
                  <a:solidFill>
                    <a:srgbClr val="C82E32"/>
                  </a:solidFill>
                </a:rPr>
                <a:t>)</a:t>
              </a:r>
              <a:endParaRPr lang="en-US" sz="2800">
                <a:solidFill>
                  <a:srgbClr val="C82E32"/>
                </a:solidFill>
              </a:endParaRPr>
            </a:p>
          </p:txBody>
        </p:sp>
        <p:sp>
          <p:nvSpPr>
            <p:cNvPr id="115724" name="Rectangle 12"/>
            <p:cNvSpPr>
              <a:spLocks noChangeArrowheads="1"/>
            </p:cNvSpPr>
            <p:nvPr/>
          </p:nvSpPr>
          <p:spPr bwMode="auto">
            <a:xfrm>
              <a:off x="3337" y="871"/>
              <a:ext cx="2071" cy="327"/>
            </a:xfrm>
            <a:prstGeom prst="rect">
              <a:avLst/>
            </a:prstGeom>
            <a:noFill/>
            <a:ln w="9525">
              <a:noFill/>
              <a:miter lim="800000"/>
              <a:headEnd/>
              <a:tailEnd/>
            </a:ln>
          </p:spPr>
          <p:txBody>
            <a:bodyPr wrap="none">
              <a:spAutoFit/>
            </a:bodyPr>
            <a:lstStyle/>
            <a:p>
              <a:r>
                <a:rPr lang="en-US" sz="2800" dirty="0">
                  <a:solidFill>
                    <a:srgbClr val="C82E32"/>
                  </a:solidFill>
                </a:rPr>
                <a:t>CoCl</a:t>
              </a:r>
              <a:r>
                <a:rPr lang="en-US" sz="2800" baseline="-25000" dirty="0">
                  <a:solidFill>
                    <a:srgbClr val="C82E32"/>
                  </a:solidFill>
                </a:rPr>
                <a:t>4 (</a:t>
              </a:r>
              <a:r>
                <a:rPr lang="en-US" sz="2800" i="1" baseline="-25000" dirty="0">
                  <a:solidFill>
                    <a:srgbClr val="C82E32"/>
                  </a:solidFill>
                </a:rPr>
                <a:t>aq</a:t>
              </a:r>
              <a:r>
                <a:rPr lang="en-US" sz="2800" baseline="-25000" dirty="0">
                  <a:solidFill>
                    <a:srgbClr val="C82E32"/>
                  </a:solidFill>
                </a:rPr>
                <a:t>)</a:t>
              </a:r>
              <a:r>
                <a:rPr lang="en-US" sz="2800" dirty="0">
                  <a:solidFill>
                    <a:srgbClr val="C82E32"/>
                  </a:solidFill>
                </a:rPr>
                <a:t> + 6 H</a:t>
              </a:r>
              <a:r>
                <a:rPr lang="en-US" sz="2800" baseline="-25000" dirty="0">
                  <a:solidFill>
                    <a:srgbClr val="C82E32"/>
                  </a:solidFill>
                </a:rPr>
                <a:t>2</a:t>
              </a:r>
              <a:r>
                <a:rPr lang="en-US" sz="2800" dirty="0">
                  <a:solidFill>
                    <a:srgbClr val="C82E32"/>
                  </a:solidFill>
                </a:rPr>
                <a:t>O </a:t>
              </a:r>
              <a:r>
                <a:rPr lang="en-US" sz="2800" baseline="-25000" dirty="0">
                  <a:solidFill>
                    <a:srgbClr val="C82E32"/>
                  </a:solidFill>
                </a:rPr>
                <a:t>(</a:t>
              </a:r>
              <a:r>
                <a:rPr lang="en-US" sz="2800" i="1" baseline="-25000" dirty="0">
                  <a:solidFill>
                    <a:srgbClr val="C82E32"/>
                  </a:solidFill>
                </a:rPr>
                <a:t>l</a:t>
              </a:r>
              <a:r>
                <a:rPr lang="en-US" sz="2800" baseline="-25000" dirty="0">
                  <a:solidFill>
                    <a:srgbClr val="C82E32"/>
                  </a:solidFill>
                </a:rPr>
                <a:t>)</a:t>
              </a:r>
              <a:endParaRPr lang="en-US" sz="2800" dirty="0">
                <a:solidFill>
                  <a:srgbClr val="C82E32"/>
                </a:solidFill>
              </a:endParaRPr>
            </a:p>
          </p:txBody>
        </p:sp>
      </p:grpSp>
      <p:pic>
        <p:nvPicPr>
          <p:cNvPr id="115730" name="Picture 18" descr="15_14"/>
          <p:cNvPicPr>
            <a:picLocks noGrp="1" noChangeAspect="1" noChangeArrowheads="1"/>
          </p:cNvPicPr>
          <p:nvPr>
            <p:ph idx="1"/>
          </p:nvPr>
        </p:nvPicPr>
        <p:blipFill>
          <a:blip r:embed="rId3" cstate="print"/>
          <a:srcRect l="7895" t="21661" r="7895" b="18970"/>
          <a:stretch>
            <a:fillRect/>
          </a:stretch>
        </p:blipFill>
        <p:spPr>
          <a:xfrm>
            <a:off x="1638300" y="2362200"/>
            <a:ext cx="5867400" cy="4089400"/>
          </a:xfrm>
        </p:spPr>
      </p:pic>
      <p:pic>
        <p:nvPicPr>
          <p:cNvPr id="3074" name="Picture 2" descr="New SVG image">
            <a:hlinkClick r:id="rId4" tooltip="New SVG image"/>
          </p:cNvPr>
          <p:cNvPicPr>
            <a:picLocks noChangeAspect="1" noChangeArrowheads="1"/>
          </p:cNvPicPr>
          <p:nvPr/>
        </p:nvPicPr>
        <p:blipFill>
          <a:blip r:embed="rId5" cstate="print"/>
          <a:srcRect/>
          <a:stretch>
            <a:fillRect/>
          </a:stretch>
        </p:blipFill>
        <p:spPr bwMode="auto">
          <a:xfrm>
            <a:off x="4343400" y="1676400"/>
            <a:ext cx="609600" cy="520193"/>
          </a:xfrm>
          <a:prstGeom prst="rect">
            <a:avLst/>
          </a:prstGeom>
          <a:noFill/>
        </p:spPr>
      </p:pic>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LeChatelier’s</a:t>
            </a:r>
            <a:r>
              <a:rPr lang="en-US" dirty="0" smtClean="0"/>
              <a:t> Principle Examples</a:t>
            </a:r>
            <a:endParaRPr lang="en-US" dirty="0"/>
          </a:p>
        </p:txBody>
      </p:sp>
      <p:sp>
        <p:nvSpPr>
          <p:cNvPr id="6" name="Content Placeholder 5"/>
          <p:cNvSpPr>
            <a:spLocks noGrp="1"/>
          </p:cNvSpPr>
          <p:nvPr>
            <p:ph idx="1"/>
          </p:nvPr>
        </p:nvSpPr>
        <p:spPr/>
        <p:txBody>
          <a:bodyPr/>
          <a:lstStyle/>
          <a:p>
            <a:r>
              <a:rPr lang="en-US" dirty="0" smtClean="0"/>
              <a:t>Cr</a:t>
            </a:r>
            <a:r>
              <a:rPr lang="en-US" baseline="-25000" dirty="0" smtClean="0"/>
              <a:t>2</a:t>
            </a:r>
            <a:r>
              <a:rPr lang="en-US" dirty="0" smtClean="0"/>
              <a:t>O</a:t>
            </a:r>
            <a:r>
              <a:rPr lang="en-US" baseline="-25000" dirty="0" smtClean="0"/>
              <a:t>7</a:t>
            </a:r>
            <a:r>
              <a:rPr lang="en-US" baseline="30000" dirty="0" smtClean="0"/>
              <a:t>-2</a:t>
            </a:r>
            <a:r>
              <a:rPr lang="en-US" baseline="-25000" dirty="0" smtClean="0"/>
              <a:t>(aq)</a:t>
            </a:r>
            <a:r>
              <a:rPr lang="en-US" dirty="0" smtClean="0"/>
              <a:t>  +  H</a:t>
            </a:r>
            <a:r>
              <a:rPr lang="en-US" baseline="-25000" dirty="0" smtClean="0"/>
              <a:t>2</a:t>
            </a:r>
            <a:r>
              <a:rPr lang="en-US" dirty="0" smtClean="0"/>
              <a:t>O 	    2 CrO</a:t>
            </a:r>
            <a:r>
              <a:rPr lang="en-US" baseline="-25000" dirty="0" smtClean="0"/>
              <a:t>4</a:t>
            </a:r>
            <a:r>
              <a:rPr lang="en-US" baseline="30000" dirty="0" smtClean="0"/>
              <a:t>-2</a:t>
            </a:r>
            <a:r>
              <a:rPr lang="en-US" baseline="-25000" dirty="0" smtClean="0"/>
              <a:t>(aq)</a:t>
            </a:r>
            <a:r>
              <a:rPr lang="en-US" dirty="0" smtClean="0"/>
              <a:t>  +  2H</a:t>
            </a:r>
            <a:r>
              <a:rPr lang="en-US" baseline="30000" dirty="0" smtClean="0"/>
              <a:t>+</a:t>
            </a:r>
            <a:r>
              <a:rPr lang="en-US" baseline="-25000" dirty="0" smtClean="0"/>
              <a:t>(aq)</a:t>
            </a:r>
          </a:p>
          <a:p>
            <a:pPr>
              <a:buNone/>
            </a:pPr>
            <a:r>
              <a:rPr lang="en-US" dirty="0" smtClean="0">
                <a:hlinkClick r:id="rId2"/>
              </a:rPr>
              <a:t>https://www.youtube.com/watch?v=_jypU3FvS_o</a:t>
            </a:r>
            <a:endParaRPr lang="en-US" dirty="0" smtClean="0"/>
          </a:p>
          <a:p>
            <a:endParaRPr lang="en-US" dirty="0" smtClean="0"/>
          </a:p>
          <a:p>
            <a:r>
              <a:rPr lang="en-US" dirty="0" smtClean="0"/>
              <a:t>Blue bottle demo</a:t>
            </a:r>
          </a:p>
          <a:p>
            <a:pPr lvl="1">
              <a:buNone/>
            </a:pPr>
            <a:r>
              <a:rPr lang="en-US" dirty="0" smtClean="0">
                <a:hlinkClick r:id="rId3"/>
              </a:rPr>
              <a:t>https://www.youtube.com/watch?v=kGSPAkOgN3U</a:t>
            </a:r>
            <a:r>
              <a:rPr lang="en-US" dirty="0" smtClean="0"/>
              <a:t>  </a:t>
            </a:r>
          </a:p>
          <a:p>
            <a:endParaRPr lang="en-US" dirty="0" smtClean="0"/>
          </a:p>
          <a:p>
            <a:endParaRPr lang="en-US" dirty="0"/>
          </a:p>
        </p:txBody>
      </p:sp>
      <p:pic>
        <p:nvPicPr>
          <p:cNvPr id="4" name="Picture 2" descr="File:Equilibrium.svg">
            <a:hlinkClick r:id="rId4"/>
          </p:cNvPr>
          <p:cNvPicPr>
            <a:picLocks noChangeAspect="1" noChangeArrowheads="1"/>
          </p:cNvPicPr>
          <p:nvPr/>
        </p:nvPicPr>
        <p:blipFill>
          <a:blip r:embed="rId5" cstate="print"/>
          <a:srcRect/>
          <a:stretch>
            <a:fillRect/>
          </a:stretch>
        </p:blipFill>
        <p:spPr bwMode="auto">
          <a:xfrm>
            <a:off x="3886200" y="1752600"/>
            <a:ext cx="534040" cy="4572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Le </a:t>
            </a:r>
            <a:r>
              <a:rPr lang="en-US" dirty="0" err="1" smtClean="0"/>
              <a:t>Ch</a:t>
            </a:r>
            <a:r>
              <a:rPr lang="en-US" dirty="0" err="1" smtClean="0">
                <a:cs typeface="Arial" charset="0"/>
              </a:rPr>
              <a:t>â</a:t>
            </a:r>
            <a:r>
              <a:rPr lang="en-US" dirty="0" err="1" smtClean="0"/>
              <a:t>telier’s</a:t>
            </a:r>
            <a:r>
              <a:rPr lang="en-US" dirty="0" smtClean="0"/>
              <a:t> Principle to Predict Shifts in Equilibrium</a:t>
            </a:r>
            <a:endParaRPr lang="en-US" dirty="0"/>
          </a:p>
        </p:txBody>
      </p:sp>
      <p:sp>
        <p:nvSpPr>
          <p:cNvPr id="3" name="Content Placeholder 2"/>
          <p:cNvSpPr>
            <a:spLocks noGrp="1"/>
          </p:cNvSpPr>
          <p:nvPr>
            <p:ph idx="1"/>
          </p:nvPr>
        </p:nvSpPr>
        <p:spPr/>
        <p:txBody>
          <a:bodyPr/>
          <a:lstStyle/>
          <a:p>
            <a:r>
              <a:rPr lang="en-US" dirty="0" smtClean="0"/>
              <a:t>Consider the equilibrium</a:t>
            </a:r>
          </a:p>
          <a:p>
            <a:pPr>
              <a:buNone/>
            </a:pPr>
            <a:r>
              <a:rPr lang="en-US" dirty="0" smtClean="0"/>
              <a:t>		</a:t>
            </a:r>
          </a:p>
          <a:p>
            <a:endParaRPr lang="en-US" b="1" dirty="0" smtClean="0"/>
          </a:p>
          <a:p>
            <a:r>
              <a:rPr lang="en-US" dirty="0" smtClean="0"/>
              <a:t>In which direction will the equilibrium shift when </a:t>
            </a:r>
            <a:r>
              <a:rPr lang="en-US" b="1" dirty="0" smtClean="0"/>
              <a:t>(a) </a:t>
            </a:r>
            <a:r>
              <a:rPr lang="en-US" dirty="0" smtClean="0"/>
              <a:t>N</a:t>
            </a:r>
            <a:r>
              <a:rPr lang="en-US" baseline="-25000" dirty="0" smtClean="0"/>
              <a:t>2</a:t>
            </a:r>
            <a:r>
              <a:rPr lang="en-US" dirty="0" smtClean="0"/>
              <a:t>O</a:t>
            </a:r>
            <a:r>
              <a:rPr lang="en-US" baseline="-25000" dirty="0" smtClean="0"/>
              <a:t>4</a:t>
            </a:r>
            <a:r>
              <a:rPr lang="en-US" dirty="0" smtClean="0"/>
              <a:t> is added, </a:t>
            </a:r>
            <a:r>
              <a:rPr lang="en-US" b="1" dirty="0" smtClean="0"/>
              <a:t>(b) </a:t>
            </a:r>
            <a:r>
              <a:rPr lang="en-US" dirty="0" smtClean="0"/>
              <a:t>NO</a:t>
            </a:r>
            <a:r>
              <a:rPr lang="en-US" baseline="-25000" dirty="0" smtClean="0"/>
              <a:t>2</a:t>
            </a:r>
            <a:r>
              <a:rPr lang="en-US" dirty="0" smtClean="0"/>
              <a:t> is removed,  </a:t>
            </a:r>
            <a:r>
              <a:rPr lang="en-US" b="1" dirty="0" smtClean="0"/>
              <a:t>(c) </a:t>
            </a:r>
            <a:r>
              <a:rPr lang="en-US" dirty="0" smtClean="0"/>
              <a:t>the temperature is decreased?</a:t>
            </a:r>
            <a:endParaRPr lang="en-US" dirty="0"/>
          </a:p>
        </p:txBody>
      </p:sp>
      <p:pic>
        <p:nvPicPr>
          <p:cNvPr id="4" name="Picture 12" descr="15"/>
          <p:cNvPicPr>
            <a:picLocks noChangeAspect="1" noChangeArrowheads="1"/>
          </p:cNvPicPr>
          <p:nvPr/>
        </p:nvPicPr>
        <p:blipFill>
          <a:blip r:embed="rId2" cstate="print"/>
          <a:srcRect/>
          <a:stretch>
            <a:fillRect/>
          </a:stretch>
        </p:blipFill>
        <p:spPr bwMode="auto">
          <a:xfrm>
            <a:off x="838200" y="2362200"/>
            <a:ext cx="7806813" cy="6096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Le </a:t>
            </a:r>
            <a:r>
              <a:rPr lang="en-US" dirty="0" err="1" smtClean="0"/>
              <a:t>Ch</a:t>
            </a:r>
            <a:r>
              <a:rPr lang="en-US" dirty="0" err="1" smtClean="0">
                <a:cs typeface="Arial" charset="0"/>
              </a:rPr>
              <a:t>â</a:t>
            </a:r>
            <a:r>
              <a:rPr lang="en-US" dirty="0" err="1" smtClean="0"/>
              <a:t>telier’s</a:t>
            </a:r>
            <a:r>
              <a:rPr lang="en-US" dirty="0" smtClean="0"/>
              <a:t> Principle to Predict Shifts in Equilibrium</a:t>
            </a:r>
            <a:endParaRPr lang="en-US" dirty="0"/>
          </a:p>
        </p:txBody>
      </p:sp>
      <p:sp>
        <p:nvSpPr>
          <p:cNvPr id="3" name="Content Placeholder 2"/>
          <p:cNvSpPr>
            <a:spLocks noGrp="1"/>
          </p:cNvSpPr>
          <p:nvPr>
            <p:ph idx="1"/>
          </p:nvPr>
        </p:nvSpPr>
        <p:spPr/>
        <p:txBody>
          <a:bodyPr/>
          <a:lstStyle/>
          <a:p>
            <a:r>
              <a:rPr lang="en-US" dirty="0" smtClean="0"/>
              <a:t>Consider the equilibrium</a:t>
            </a:r>
          </a:p>
          <a:p>
            <a:pPr>
              <a:buNone/>
            </a:pPr>
            <a:r>
              <a:rPr lang="en-US" dirty="0" smtClean="0"/>
              <a:t>		</a:t>
            </a:r>
          </a:p>
          <a:p>
            <a:endParaRPr lang="en-US" b="1" dirty="0" smtClean="0"/>
          </a:p>
          <a:p>
            <a:r>
              <a:rPr lang="en-US" dirty="0" smtClean="0"/>
              <a:t>In which direction will the equilibrium shift when </a:t>
            </a:r>
            <a:r>
              <a:rPr lang="en-US" b="1" dirty="0" smtClean="0"/>
              <a:t>(a) </a:t>
            </a:r>
            <a:r>
              <a:rPr lang="en-US" dirty="0" smtClean="0"/>
              <a:t>Cl</a:t>
            </a:r>
            <a:r>
              <a:rPr lang="en-US" baseline="-25000" dirty="0" smtClean="0"/>
              <a:t>2</a:t>
            </a:r>
            <a:r>
              <a:rPr lang="en-US" dirty="0" smtClean="0"/>
              <a:t>(</a:t>
            </a:r>
            <a:r>
              <a:rPr lang="en-US" i="1" dirty="0" smtClean="0"/>
              <a:t>g</a:t>
            </a:r>
            <a:r>
              <a:rPr lang="en-US" dirty="0" smtClean="0"/>
              <a:t>) is removed, </a:t>
            </a:r>
            <a:r>
              <a:rPr lang="en-US" b="1" dirty="0" smtClean="0"/>
              <a:t>(b) </a:t>
            </a:r>
            <a:r>
              <a:rPr lang="en-US" dirty="0" smtClean="0"/>
              <a:t>the temperature is decreased?</a:t>
            </a:r>
          </a:p>
          <a:p>
            <a:r>
              <a:rPr lang="en-US" dirty="0" smtClean="0"/>
              <a:t>What could you do to increase the production of PCl</a:t>
            </a:r>
            <a:r>
              <a:rPr lang="en-US" baseline="-25000" dirty="0" smtClean="0"/>
              <a:t>5</a:t>
            </a:r>
            <a:r>
              <a:rPr lang="en-US" dirty="0" smtClean="0"/>
              <a:t>?</a:t>
            </a:r>
            <a:endParaRPr lang="en-US" dirty="0"/>
          </a:p>
        </p:txBody>
      </p:sp>
      <p:pic>
        <p:nvPicPr>
          <p:cNvPr id="5" name="Picture 12" descr="15"/>
          <p:cNvPicPr>
            <a:picLocks noChangeAspect="1" noChangeArrowheads="1"/>
          </p:cNvPicPr>
          <p:nvPr/>
        </p:nvPicPr>
        <p:blipFill>
          <a:blip r:embed="rId2" cstate="print"/>
          <a:srcRect/>
          <a:stretch>
            <a:fillRect/>
          </a:stretch>
        </p:blipFill>
        <p:spPr bwMode="auto">
          <a:xfrm>
            <a:off x="533400" y="2362200"/>
            <a:ext cx="8332076" cy="533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Chemical Equilibrium</a:t>
            </a:r>
            <a:endParaRPr lang="en-US" dirty="0"/>
          </a:p>
        </p:txBody>
      </p:sp>
      <p:sp>
        <p:nvSpPr>
          <p:cNvPr id="3" name="Content Placeholder 2"/>
          <p:cNvSpPr>
            <a:spLocks noGrp="1"/>
          </p:cNvSpPr>
          <p:nvPr>
            <p:ph idx="1"/>
          </p:nvPr>
        </p:nvSpPr>
        <p:spPr/>
        <p:txBody>
          <a:bodyPr>
            <a:normAutofit/>
          </a:bodyPr>
          <a:lstStyle/>
          <a:p>
            <a:r>
              <a:rPr lang="en-US" dirty="0" smtClean="0"/>
              <a:t>Water demonstration</a:t>
            </a:r>
          </a:p>
          <a:p>
            <a:pPr lvl="1"/>
            <a:r>
              <a:rPr lang="en-US" dirty="0" smtClean="0"/>
              <a:t>Difference between a reaction that runs to completion and one that is at equilibrium</a:t>
            </a:r>
          </a:p>
          <a:p>
            <a:r>
              <a:rPr lang="en-US" dirty="0" smtClean="0"/>
              <a:t>Video demonstration</a:t>
            </a:r>
          </a:p>
          <a:p>
            <a:pPr lvl="1"/>
            <a:r>
              <a:rPr lang="en-US" dirty="0" smtClean="0">
                <a:hlinkClick r:id="rId2"/>
              </a:rPr>
              <a:t>https://www.youtube.com/watch?v=t_jQ33ftjrk</a:t>
            </a:r>
            <a:endParaRPr lang="en-US" dirty="0" smtClean="0"/>
          </a:p>
          <a:p>
            <a:pPr lvl="1"/>
            <a:r>
              <a:rPr lang="en-US" dirty="0" smtClean="0"/>
              <a:t>Combustion of octane- reaction that goes to completion</a:t>
            </a:r>
          </a:p>
          <a:p>
            <a:pPr lvl="1"/>
            <a:r>
              <a:rPr lang="en-US" dirty="0" smtClean="0"/>
              <a:t>Nitrogen dioxide equilibrium- equilibrium reaction</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3074" name="Rectangle 2"/>
          <p:cNvSpPr>
            <a:spLocks noGrp="1" noChangeArrowheads="1"/>
          </p:cNvSpPr>
          <p:nvPr>
            <p:ph type="title"/>
          </p:nvPr>
        </p:nvSpPr>
        <p:spPr/>
        <p:txBody>
          <a:bodyPr/>
          <a:lstStyle/>
          <a:p>
            <a:r>
              <a:rPr lang="en-US"/>
              <a:t>The Concept of Equilibrium</a:t>
            </a:r>
          </a:p>
        </p:txBody>
      </p:sp>
      <p:sp>
        <p:nvSpPr>
          <p:cNvPr id="3076" name="Rectangle 4"/>
          <p:cNvSpPr>
            <a:spLocks noGrp="1" noChangeArrowheads="1"/>
          </p:cNvSpPr>
          <p:nvPr>
            <p:ph type="body" sz="half" idx="2"/>
          </p:nvPr>
        </p:nvSpPr>
        <p:spPr>
          <a:xfrm>
            <a:off x="381000" y="5181600"/>
            <a:ext cx="7391400" cy="1676400"/>
          </a:xfrm>
        </p:spPr>
        <p:txBody>
          <a:bodyPr/>
          <a:lstStyle/>
          <a:p>
            <a:pPr>
              <a:buFontTx/>
              <a:buNone/>
            </a:pPr>
            <a:r>
              <a:rPr lang="en-US" sz="2800"/>
              <a:t>	Chemical equilibrium occurs when a reaction and its reverse reaction proceed at the same rate.</a:t>
            </a:r>
          </a:p>
        </p:txBody>
      </p:sp>
      <p:pic>
        <p:nvPicPr>
          <p:cNvPr id="3083" name="Picture 11" descr="15_01"/>
          <p:cNvPicPr>
            <a:picLocks noGrp="1" noChangeAspect="1" noChangeArrowheads="1"/>
          </p:cNvPicPr>
          <p:nvPr>
            <p:ph sz="half" idx="1"/>
          </p:nvPr>
        </p:nvPicPr>
        <p:blipFill>
          <a:blip r:embed="rId3" cstate="print"/>
          <a:srcRect l="7626" t="14983" r="5933" b="19826"/>
          <a:stretch>
            <a:fillRect/>
          </a:stretch>
        </p:blipFill>
        <p:spPr>
          <a:xfrm>
            <a:off x="1733550" y="1143000"/>
            <a:ext cx="5676900" cy="3875088"/>
          </a:xfrm>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2"/>
          </p:nvPr>
        </p:nvSpPr>
        <p:spPr/>
        <p:txBody>
          <a:bodyPr/>
          <a:lstStyle/>
          <a:p>
            <a:r>
              <a:rPr lang="en-US"/>
              <a:t>© </a:t>
            </a:r>
            <a:r>
              <a:rPr lang="en-US" sz="1000"/>
              <a:t>2009, Prentice-Hall, Inc.</a:t>
            </a:r>
          </a:p>
        </p:txBody>
      </p:sp>
      <p:sp>
        <p:nvSpPr>
          <p:cNvPr id="5122" name="Rectangle 2"/>
          <p:cNvSpPr>
            <a:spLocks noGrp="1" noChangeArrowheads="1"/>
          </p:cNvSpPr>
          <p:nvPr>
            <p:ph type="title"/>
          </p:nvPr>
        </p:nvSpPr>
        <p:spPr/>
        <p:txBody>
          <a:bodyPr/>
          <a:lstStyle/>
          <a:p>
            <a:r>
              <a:rPr lang="en-US"/>
              <a:t>The Concept of Equilibrium</a:t>
            </a:r>
          </a:p>
        </p:txBody>
      </p:sp>
      <p:sp>
        <p:nvSpPr>
          <p:cNvPr id="5123" name="Rectangle 3"/>
          <p:cNvSpPr>
            <a:spLocks noGrp="1" noChangeArrowheads="1"/>
          </p:cNvSpPr>
          <p:nvPr>
            <p:ph type="body" sz="half" idx="2"/>
          </p:nvPr>
        </p:nvSpPr>
        <p:spPr>
          <a:xfrm>
            <a:off x="4648200" y="1295400"/>
            <a:ext cx="4343400" cy="4648200"/>
          </a:xfrm>
        </p:spPr>
        <p:txBody>
          <a:bodyPr/>
          <a:lstStyle/>
          <a:p>
            <a:r>
              <a:rPr lang="en-US" sz="2800"/>
              <a:t>As a system approaches equilibrium, both the forward and reverse reactions are occurring.</a:t>
            </a:r>
          </a:p>
          <a:p>
            <a:r>
              <a:rPr lang="en-US" sz="2800"/>
              <a:t>At equilibrium, the forward and reverse reactions are proceeding </a:t>
            </a:r>
            <a:r>
              <a:rPr lang="en-US" sz="2800" i="1"/>
              <a:t>at the same rate</a:t>
            </a:r>
            <a:r>
              <a:rPr lang="en-US" sz="2800"/>
              <a:t>.</a:t>
            </a:r>
          </a:p>
        </p:txBody>
      </p:sp>
      <p:pic>
        <p:nvPicPr>
          <p:cNvPr id="5127" name="Picture 7" descr="15_02"/>
          <p:cNvPicPr>
            <a:picLocks noGrp="1" noChangeAspect="1" noChangeArrowheads="1"/>
          </p:cNvPicPr>
          <p:nvPr>
            <p:ph sz="half" idx="1"/>
          </p:nvPr>
        </p:nvPicPr>
        <p:blipFill>
          <a:blip r:embed="rId3" cstate="print"/>
          <a:srcRect t="46428" b="9723"/>
          <a:stretch>
            <a:fillRect/>
          </a:stretch>
        </p:blipFill>
        <p:spPr>
          <a:xfrm>
            <a:off x="265113" y="1433513"/>
            <a:ext cx="3925887" cy="3011487"/>
          </a:xfrm>
        </p:spPr>
      </p:pic>
      <p:sp>
        <p:nvSpPr>
          <p:cNvPr id="5131" name="Rectangle 11"/>
          <p:cNvSpPr>
            <a:spLocks noChangeArrowheads="1"/>
          </p:cNvSpPr>
          <p:nvPr/>
        </p:nvSpPr>
        <p:spPr bwMode="auto">
          <a:xfrm>
            <a:off x="2305050" y="1876425"/>
            <a:ext cx="1806575" cy="2122488"/>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2000"/>
                                        <p:tgtEl>
                                          <p:spTgt spid="5123">
                                            <p:txEl>
                                              <p:pRg st="1" end="1"/>
                                            </p:txEl>
                                          </p:spTgt>
                                        </p:tgtEl>
                                      </p:cBhvr>
                                    </p:animEffect>
                                  </p:childTnLst>
                                </p:cTn>
                              </p:par>
                              <p:par>
                                <p:cTn id="8" presetID="10" presetClass="exit" presetSubtype="0" fill="hold" grpId="0" nodeType="withEffect">
                                  <p:stCondLst>
                                    <p:cond delay="0"/>
                                  </p:stCondLst>
                                  <p:childTnLst>
                                    <p:animEffect transition="out" filter="fade">
                                      <p:cBhvr>
                                        <p:cTn id="9" dur="2000"/>
                                        <p:tgtEl>
                                          <p:spTgt spid="5131"/>
                                        </p:tgtEl>
                                      </p:cBhvr>
                                    </p:animEffect>
                                    <p:set>
                                      <p:cBhvr>
                                        <p:cTn id="10" dur="1" fill="hold">
                                          <p:stCondLst>
                                            <p:cond delay="1999"/>
                                          </p:stCondLst>
                                        </p:cTn>
                                        <p:tgtEl>
                                          <p:spTgt spid="51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51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2"/>
          </p:nvPr>
        </p:nvSpPr>
        <p:spPr/>
        <p:txBody>
          <a:bodyPr/>
          <a:lstStyle/>
          <a:p>
            <a:r>
              <a:rPr lang="en-US"/>
              <a:t>© </a:t>
            </a:r>
            <a:r>
              <a:rPr lang="en-US" sz="1000"/>
              <a:t>2009, Prentice-Hall, Inc.</a:t>
            </a:r>
          </a:p>
        </p:txBody>
      </p:sp>
      <p:sp>
        <p:nvSpPr>
          <p:cNvPr id="11266" name="Rectangle 2"/>
          <p:cNvSpPr>
            <a:spLocks noGrp="1" noChangeArrowheads="1"/>
          </p:cNvSpPr>
          <p:nvPr>
            <p:ph type="title"/>
          </p:nvPr>
        </p:nvSpPr>
        <p:spPr/>
        <p:txBody>
          <a:bodyPr/>
          <a:lstStyle/>
          <a:p>
            <a:r>
              <a:rPr lang="en-US"/>
              <a:t>A System at Equilibrium</a:t>
            </a:r>
          </a:p>
        </p:txBody>
      </p:sp>
      <p:sp>
        <p:nvSpPr>
          <p:cNvPr id="11267" name="Rectangle 3"/>
          <p:cNvSpPr>
            <a:spLocks noGrp="1" noChangeArrowheads="1"/>
          </p:cNvSpPr>
          <p:nvPr>
            <p:ph type="body" sz="half" idx="1"/>
          </p:nvPr>
        </p:nvSpPr>
        <p:spPr>
          <a:xfrm>
            <a:off x="228600" y="1981200"/>
            <a:ext cx="3810000" cy="4114800"/>
          </a:xfrm>
        </p:spPr>
        <p:txBody>
          <a:bodyPr/>
          <a:lstStyle/>
          <a:p>
            <a:pPr>
              <a:buFontTx/>
              <a:buNone/>
            </a:pPr>
            <a:r>
              <a:rPr lang="en-US" sz="2800"/>
              <a:t>	Once equilibrium is achieved, the </a:t>
            </a:r>
            <a:r>
              <a:rPr lang="en-US" sz="2800" i="1"/>
              <a:t>amount</a:t>
            </a:r>
            <a:r>
              <a:rPr lang="en-US" sz="2800"/>
              <a:t> of each reactant and product remains constant.</a:t>
            </a:r>
          </a:p>
        </p:txBody>
      </p:sp>
      <p:pic>
        <p:nvPicPr>
          <p:cNvPr id="11271" name="Picture 7" descr="15_02"/>
          <p:cNvPicPr>
            <a:picLocks noGrp="1" noChangeAspect="1" noChangeArrowheads="1"/>
          </p:cNvPicPr>
          <p:nvPr>
            <p:ph sz="half" idx="2"/>
          </p:nvPr>
        </p:nvPicPr>
        <p:blipFill>
          <a:blip r:embed="rId3" cstate="print"/>
          <a:srcRect b="59259"/>
          <a:stretch>
            <a:fillRect/>
          </a:stretch>
        </p:blipFill>
        <p:spPr>
          <a:xfrm>
            <a:off x="4038600" y="1735138"/>
            <a:ext cx="4724400" cy="3370262"/>
          </a:xfrm>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2"/>
          </p:nvPr>
        </p:nvSpPr>
        <p:spPr/>
        <p:txBody>
          <a:bodyPr/>
          <a:lstStyle/>
          <a:p>
            <a:r>
              <a:rPr lang="en-US"/>
              <a:t>© </a:t>
            </a:r>
            <a:r>
              <a:rPr lang="en-US" sz="1000"/>
              <a:t>2009, Prentice-Hall, Inc.</a:t>
            </a:r>
          </a:p>
        </p:txBody>
      </p:sp>
      <p:sp>
        <p:nvSpPr>
          <p:cNvPr id="13314" name="Rectangle 2"/>
          <p:cNvSpPr>
            <a:spLocks noGrp="1" noChangeArrowheads="1"/>
          </p:cNvSpPr>
          <p:nvPr>
            <p:ph type="title"/>
          </p:nvPr>
        </p:nvSpPr>
        <p:spPr/>
        <p:txBody>
          <a:bodyPr/>
          <a:lstStyle/>
          <a:p>
            <a:r>
              <a:rPr lang="en-US"/>
              <a:t>Depicting Equilibrium</a:t>
            </a:r>
          </a:p>
        </p:txBody>
      </p:sp>
      <p:sp>
        <p:nvSpPr>
          <p:cNvPr id="13315" name="Rectangle 3"/>
          <p:cNvSpPr>
            <a:spLocks noGrp="1" noChangeArrowheads="1"/>
          </p:cNvSpPr>
          <p:nvPr>
            <p:ph type="body" idx="1"/>
          </p:nvPr>
        </p:nvSpPr>
        <p:spPr>
          <a:xfrm>
            <a:off x="685800" y="1981200"/>
            <a:ext cx="7772400" cy="4114800"/>
          </a:xfrm>
        </p:spPr>
        <p:txBody>
          <a:bodyPr>
            <a:normAutofit fontScale="47500" lnSpcReduction="20000"/>
          </a:bodyPr>
          <a:lstStyle/>
          <a:p>
            <a:pPr>
              <a:buFontTx/>
              <a:buNone/>
            </a:pPr>
            <a:r>
              <a:rPr lang="en-US" dirty="0"/>
              <a:t>	</a:t>
            </a:r>
            <a:r>
              <a:rPr lang="en-US" sz="6700" dirty="0"/>
              <a:t>Since, in a system at equilibrium, both the forward and reverse reactions are being carried out, we write its equation with a double arrow</a:t>
            </a:r>
            <a:r>
              <a:rPr lang="en-US" sz="6700" dirty="0" smtClean="0"/>
              <a:t>.</a:t>
            </a:r>
          </a:p>
          <a:p>
            <a:pPr>
              <a:buFontTx/>
              <a:buNone/>
            </a:pPr>
            <a:endParaRPr lang="en-US" sz="6700" dirty="0" smtClean="0"/>
          </a:p>
          <a:p>
            <a:pPr>
              <a:buFontTx/>
              <a:buNone/>
            </a:pPr>
            <a:endParaRPr lang="en-US" sz="6700" dirty="0" smtClean="0"/>
          </a:p>
          <a:p>
            <a:pPr>
              <a:buFontTx/>
              <a:buNone/>
            </a:pPr>
            <a:endParaRPr lang="en-US" sz="6700" dirty="0" smtClean="0">
              <a:hlinkClick r:id="rId3"/>
            </a:endParaRPr>
          </a:p>
          <a:p>
            <a:pPr>
              <a:buFontTx/>
              <a:buNone/>
            </a:pPr>
            <a:r>
              <a:rPr lang="en-US" sz="6700" dirty="0" smtClean="0">
                <a:hlinkClick r:id="rId3"/>
              </a:rPr>
              <a:t>https://www.youtube.com/watch?v=wlD_ImYQAgQ</a:t>
            </a:r>
            <a:endParaRPr lang="en-US" sz="6700" dirty="0" smtClean="0"/>
          </a:p>
          <a:p>
            <a:pPr>
              <a:buFontTx/>
              <a:buNone/>
            </a:pPr>
            <a:endParaRPr lang="en-US" dirty="0" smtClean="0"/>
          </a:p>
        </p:txBody>
      </p:sp>
      <p:grpSp>
        <p:nvGrpSpPr>
          <p:cNvPr id="2" name="Group 20"/>
          <p:cNvGrpSpPr>
            <a:grpSpLocks/>
          </p:cNvGrpSpPr>
          <p:nvPr/>
        </p:nvGrpSpPr>
        <p:grpSpPr bwMode="auto">
          <a:xfrm>
            <a:off x="2286000" y="3810000"/>
            <a:ext cx="4652962" cy="579438"/>
            <a:chOff x="1440" y="3504"/>
            <a:chExt cx="2931" cy="365"/>
          </a:xfrm>
        </p:grpSpPr>
        <p:sp>
          <p:nvSpPr>
            <p:cNvPr id="13328" name="Rectangle 16"/>
            <p:cNvSpPr>
              <a:spLocks noChangeArrowheads="1"/>
            </p:cNvSpPr>
            <p:nvPr/>
          </p:nvSpPr>
          <p:spPr bwMode="auto">
            <a:xfrm>
              <a:off x="1440" y="3504"/>
              <a:ext cx="939" cy="365"/>
            </a:xfrm>
            <a:prstGeom prst="rect">
              <a:avLst/>
            </a:prstGeom>
            <a:noFill/>
            <a:ln w="9525">
              <a:noFill/>
              <a:miter lim="800000"/>
              <a:headEnd/>
              <a:tailEnd/>
            </a:ln>
          </p:spPr>
          <p:txBody>
            <a:bodyPr wrap="none">
              <a:spAutoFit/>
            </a:bodyPr>
            <a:lstStyle/>
            <a:p>
              <a:r>
                <a:rPr lang="en-US" sz="3200">
                  <a:solidFill>
                    <a:srgbClr val="C82E32"/>
                  </a:solidFill>
                </a:rPr>
                <a:t>N</a:t>
              </a:r>
              <a:r>
                <a:rPr lang="en-US" sz="3200" baseline="-25000">
                  <a:solidFill>
                    <a:srgbClr val="C82E32"/>
                  </a:solidFill>
                </a:rPr>
                <a:t>2</a:t>
              </a:r>
              <a:r>
                <a:rPr lang="en-US" sz="3200">
                  <a:solidFill>
                    <a:srgbClr val="C82E32"/>
                  </a:solidFill>
                </a:rPr>
                <a:t>O</a:t>
              </a:r>
              <a:r>
                <a:rPr lang="en-US" sz="3200" baseline="-25000">
                  <a:solidFill>
                    <a:srgbClr val="C82E32"/>
                  </a:solidFill>
                </a:rPr>
                <a:t>4 (</a:t>
              </a:r>
              <a:r>
                <a:rPr lang="en-US" sz="3200" i="1" baseline="-25000">
                  <a:solidFill>
                    <a:srgbClr val="C82E32"/>
                  </a:solidFill>
                </a:rPr>
                <a:t>g</a:t>
              </a:r>
              <a:r>
                <a:rPr lang="en-US" sz="3200" baseline="-25000">
                  <a:solidFill>
                    <a:srgbClr val="C82E32"/>
                  </a:solidFill>
                </a:rPr>
                <a:t>)</a:t>
              </a:r>
              <a:endParaRPr lang="en-US" sz="3200">
                <a:solidFill>
                  <a:srgbClr val="C82E32"/>
                </a:solidFill>
              </a:endParaRPr>
            </a:p>
          </p:txBody>
        </p:sp>
        <p:pic>
          <p:nvPicPr>
            <p:cNvPr id="13330" name="Picture 18" descr="equilibrium"/>
            <p:cNvPicPr>
              <a:picLocks noChangeAspect="1" noChangeArrowheads="1"/>
            </p:cNvPicPr>
            <p:nvPr/>
          </p:nvPicPr>
          <p:blipFill>
            <a:blip r:embed="rId4" cstate="print"/>
            <a:srcRect/>
            <a:stretch>
              <a:fillRect/>
            </a:stretch>
          </p:blipFill>
          <p:spPr bwMode="auto">
            <a:xfrm>
              <a:off x="2453" y="3627"/>
              <a:ext cx="784" cy="120"/>
            </a:xfrm>
            <a:prstGeom prst="rect">
              <a:avLst/>
            </a:prstGeom>
            <a:noFill/>
          </p:spPr>
        </p:pic>
        <p:sp>
          <p:nvSpPr>
            <p:cNvPr id="13331" name="Rectangle 19"/>
            <p:cNvSpPr>
              <a:spLocks noChangeArrowheads="1"/>
            </p:cNvSpPr>
            <p:nvPr/>
          </p:nvSpPr>
          <p:spPr bwMode="auto">
            <a:xfrm>
              <a:off x="3312" y="3504"/>
              <a:ext cx="1059" cy="365"/>
            </a:xfrm>
            <a:prstGeom prst="rect">
              <a:avLst/>
            </a:prstGeom>
            <a:noFill/>
            <a:ln w="9525">
              <a:noFill/>
              <a:miter lim="800000"/>
              <a:headEnd/>
              <a:tailEnd/>
            </a:ln>
          </p:spPr>
          <p:txBody>
            <a:bodyPr wrap="none">
              <a:spAutoFit/>
            </a:bodyPr>
            <a:lstStyle/>
            <a:p>
              <a:r>
                <a:rPr lang="en-US" sz="3200">
                  <a:solidFill>
                    <a:srgbClr val="C82E32"/>
                  </a:solidFill>
                </a:rPr>
                <a:t>2 NO</a:t>
              </a:r>
              <a:r>
                <a:rPr lang="en-US" sz="3200" baseline="-25000">
                  <a:solidFill>
                    <a:srgbClr val="C82E32"/>
                  </a:solidFill>
                </a:rPr>
                <a:t>2 (</a:t>
              </a:r>
              <a:r>
                <a:rPr lang="en-US" sz="3200" i="1" baseline="-25000">
                  <a:solidFill>
                    <a:srgbClr val="C82E32"/>
                  </a:solidFill>
                </a:rPr>
                <a:t>g</a:t>
              </a:r>
              <a:r>
                <a:rPr lang="en-US" sz="3200" baseline="-25000">
                  <a:solidFill>
                    <a:srgbClr val="C82E32"/>
                  </a:solidFill>
                </a:rPr>
                <a:t>)</a:t>
              </a:r>
              <a:endParaRPr lang="en-US" sz="3200">
                <a:solidFill>
                  <a:srgbClr val="C82E32"/>
                </a:solidFill>
              </a:endParaRPr>
            </a:p>
          </p:txBody>
        </p:sp>
      </p:gr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2"/>
          </p:nvPr>
        </p:nvSpPr>
        <p:spPr/>
        <p:txBody>
          <a:bodyPr/>
          <a:lstStyle/>
          <a:p>
            <a:r>
              <a:rPr lang="en-US"/>
              <a:t>© </a:t>
            </a:r>
            <a:r>
              <a:rPr lang="en-US" sz="1000"/>
              <a:t>2009, Prentice-Hall, Inc.</a:t>
            </a:r>
          </a:p>
        </p:txBody>
      </p:sp>
      <p:sp>
        <p:nvSpPr>
          <p:cNvPr id="17410" name="Rectangle 2"/>
          <p:cNvSpPr>
            <a:spLocks noGrp="1" noChangeArrowheads="1"/>
          </p:cNvSpPr>
          <p:nvPr>
            <p:ph type="title"/>
          </p:nvPr>
        </p:nvSpPr>
        <p:spPr/>
        <p:txBody>
          <a:bodyPr/>
          <a:lstStyle/>
          <a:p>
            <a:r>
              <a:rPr lang="en-US" dirty="0" smtClean="0"/>
              <a:t>The Equilibrium Constant</a:t>
            </a:r>
            <a:endParaRPr lang="en-US" dirty="0"/>
          </a:p>
        </p:txBody>
      </p:sp>
      <p:sp>
        <p:nvSpPr>
          <p:cNvPr id="17411" name="Rectangle 3"/>
          <p:cNvSpPr>
            <a:spLocks noGrp="1" noChangeArrowheads="1"/>
          </p:cNvSpPr>
          <p:nvPr>
            <p:ph type="body" idx="1"/>
          </p:nvPr>
        </p:nvSpPr>
        <p:spPr/>
        <p:txBody>
          <a:bodyPr>
            <a:normAutofit lnSpcReduction="10000"/>
          </a:bodyPr>
          <a:lstStyle/>
          <a:p>
            <a:r>
              <a:rPr lang="en-US" dirty="0" smtClean="0"/>
              <a:t>Forward reaction:</a:t>
            </a:r>
          </a:p>
          <a:p>
            <a:pPr marL="342900" lvl="1" indent="-342900">
              <a:buNone/>
            </a:pPr>
            <a:r>
              <a:rPr lang="en-US" dirty="0" smtClean="0"/>
              <a:t>	N</a:t>
            </a:r>
            <a:r>
              <a:rPr lang="en-US" baseline="-25000" dirty="0" smtClean="0"/>
              <a:t>2</a:t>
            </a:r>
            <a:r>
              <a:rPr lang="en-US" dirty="0" smtClean="0"/>
              <a:t>O</a:t>
            </a:r>
            <a:r>
              <a:rPr lang="en-US" baseline="-25000" dirty="0" smtClean="0"/>
              <a:t>4 (g)</a:t>
            </a:r>
            <a:r>
              <a:rPr lang="en-US" dirty="0" smtClean="0"/>
              <a:t>  </a:t>
            </a:r>
            <a:r>
              <a:rPr lang="en-US" dirty="0" smtClean="0">
                <a:sym typeface="Symbol" pitchFamily="-80" charset="2"/>
              </a:rPr>
              <a:t> 2 NO</a:t>
            </a:r>
            <a:r>
              <a:rPr lang="en-US" baseline="-25000" dirty="0" smtClean="0">
                <a:sym typeface="Symbol" pitchFamily="-80" charset="2"/>
              </a:rPr>
              <a:t>2 (g)		</a:t>
            </a:r>
            <a:r>
              <a:rPr lang="en-US" dirty="0" smtClean="0"/>
              <a:t>Rate = </a:t>
            </a:r>
            <a:r>
              <a:rPr lang="en-US" i="1" dirty="0" err="1" smtClean="0"/>
              <a:t>k</a:t>
            </a:r>
            <a:r>
              <a:rPr lang="en-US" baseline="-25000" dirty="0" err="1" smtClean="0"/>
              <a:t>f</a:t>
            </a:r>
            <a:r>
              <a:rPr lang="en-US" dirty="0" smtClean="0"/>
              <a:t> [N</a:t>
            </a:r>
            <a:r>
              <a:rPr lang="en-US" baseline="-25000" dirty="0" smtClean="0"/>
              <a:t>2</a:t>
            </a:r>
            <a:r>
              <a:rPr lang="en-US" dirty="0" smtClean="0"/>
              <a:t>O</a:t>
            </a:r>
            <a:r>
              <a:rPr lang="en-US" baseline="-25000" dirty="0" smtClean="0"/>
              <a:t>4</a:t>
            </a:r>
            <a:r>
              <a:rPr lang="en-US" dirty="0" smtClean="0"/>
              <a:t>]</a:t>
            </a:r>
          </a:p>
          <a:p>
            <a:endParaRPr lang="en-US" dirty="0" smtClean="0"/>
          </a:p>
          <a:p>
            <a:r>
              <a:rPr lang="en-US" dirty="0" smtClean="0"/>
              <a:t>Reverse reaction:</a:t>
            </a:r>
          </a:p>
          <a:p>
            <a:pPr lvl="1">
              <a:buNone/>
            </a:pPr>
            <a:r>
              <a:rPr lang="en-US" dirty="0" smtClean="0"/>
              <a:t>2 NO</a:t>
            </a:r>
            <a:r>
              <a:rPr lang="en-US" baseline="-25000" dirty="0" smtClean="0"/>
              <a:t>2 (g)</a:t>
            </a:r>
            <a:r>
              <a:rPr lang="en-US" dirty="0" smtClean="0"/>
              <a:t>  </a:t>
            </a:r>
            <a:r>
              <a:rPr lang="en-US" dirty="0" smtClean="0">
                <a:sym typeface="Symbol" pitchFamily="-80" charset="2"/>
              </a:rPr>
              <a:t> N</a:t>
            </a:r>
            <a:r>
              <a:rPr lang="en-US" baseline="-25000" dirty="0" smtClean="0">
                <a:sym typeface="Symbol" pitchFamily="-80" charset="2"/>
              </a:rPr>
              <a:t>2</a:t>
            </a:r>
            <a:r>
              <a:rPr lang="en-US" dirty="0" smtClean="0">
                <a:sym typeface="Symbol" pitchFamily="-80" charset="2"/>
              </a:rPr>
              <a:t>O</a:t>
            </a:r>
            <a:r>
              <a:rPr lang="en-US" baseline="-25000" dirty="0" smtClean="0">
                <a:sym typeface="Symbol" pitchFamily="-80" charset="2"/>
              </a:rPr>
              <a:t>4 (g)		</a:t>
            </a:r>
            <a:r>
              <a:rPr lang="en-US" dirty="0" smtClean="0"/>
              <a:t>Rate = </a:t>
            </a:r>
            <a:r>
              <a:rPr lang="en-US" i="1" dirty="0" err="1" smtClean="0"/>
              <a:t>k</a:t>
            </a:r>
            <a:r>
              <a:rPr lang="en-US" baseline="-25000" dirty="0" err="1" smtClean="0"/>
              <a:t>r</a:t>
            </a:r>
            <a:r>
              <a:rPr lang="en-US" dirty="0" smtClean="0"/>
              <a:t> [NO</a:t>
            </a:r>
            <a:r>
              <a:rPr lang="en-US" baseline="-25000" dirty="0" smtClean="0"/>
              <a:t>2</a:t>
            </a:r>
            <a:r>
              <a:rPr lang="en-US" dirty="0" smtClean="0"/>
              <a:t>]</a:t>
            </a:r>
            <a:r>
              <a:rPr lang="en-US" baseline="30000" dirty="0" smtClean="0"/>
              <a:t>2</a:t>
            </a:r>
            <a:endParaRPr lang="en-US" dirty="0" smtClean="0"/>
          </a:p>
          <a:p>
            <a:pPr lvl="1">
              <a:buFontTx/>
              <a:buNone/>
            </a:pPr>
            <a:endParaRPr lang="en-US" baseline="-25000" dirty="0" smtClean="0">
              <a:sym typeface="Symbol" pitchFamily="-80" charset="2"/>
            </a:endParaRPr>
          </a:p>
          <a:p>
            <a:r>
              <a:rPr lang="en-US" dirty="0" smtClean="0"/>
              <a:t>Therefore, at equilibrium</a:t>
            </a:r>
          </a:p>
          <a:p>
            <a:pPr algn="ctr">
              <a:buFontTx/>
              <a:buNone/>
            </a:pPr>
            <a:r>
              <a:rPr lang="en-US" dirty="0" err="1" smtClean="0"/>
              <a:t>Rate</a:t>
            </a:r>
            <a:r>
              <a:rPr lang="en-US" baseline="-25000" dirty="0" err="1" smtClean="0"/>
              <a:t>f</a:t>
            </a:r>
            <a:r>
              <a:rPr lang="en-US" dirty="0" smtClean="0"/>
              <a:t> = Rate</a:t>
            </a:r>
            <a:r>
              <a:rPr lang="en-US" baseline="-25000" dirty="0" smtClean="0"/>
              <a:t>r</a:t>
            </a:r>
            <a:endParaRPr lang="en-US" dirty="0" smtClean="0"/>
          </a:p>
          <a:p>
            <a:pPr algn="ctr">
              <a:buFontTx/>
              <a:buNone/>
            </a:pPr>
            <a:r>
              <a:rPr lang="en-US" i="1" dirty="0" err="1" smtClean="0"/>
              <a:t>k</a:t>
            </a:r>
            <a:r>
              <a:rPr lang="en-US" baseline="-25000" dirty="0" err="1" smtClean="0"/>
              <a:t>f</a:t>
            </a:r>
            <a:r>
              <a:rPr lang="en-US" dirty="0" smtClean="0"/>
              <a:t> [N</a:t>
            </a:r>
            <a:r>
              <a:rPr lang="en-US" baseline="-25000" dirty="0" smtClean="0"/>
              <a:t>2</a:t>
            </a:r>
            <a:r>
              <a:rPr lang="en-US" dirty="0" smtClean="0"/>
              <a:t>O</a:t>
            </a:r>
            <a:r>
              <a:rPr lang="en-US" baseline="-25000" dirty="0" smtClean="0"/>
              <a:t>4</a:t>
            </a:r>
            <a:r>
              <a:rPr lang="en-US" dirty="0" smtClean="0"/>
              <a:t>] = </a:t>
            </a:r>
            <a:r>
              <a:rPr lang="en-US" i="1" dirty="0" err="1" smtClean="0"/>
              <a:t>k</a:t>
            </a:r>
            <a:r>
              <a:rPr lang="en-US" baseline="-25000" dirty="0" err="1" smtClean="0"/>
              <a:t>r</a:t>
            </a:r>
            <a:r>
              <a:rPr lang="en-US" dirty="0" smtClean="0"/>
              <a:t> [NO</a:t>
            </a:r>
            <a:r>
              <a:rPr lang="en-US" baseline="-25000" dirty="0" smtClean="0"/>
              <a:t>2</a:t>
            </a:r>
            <a:r>
              <a:rPr lang="en-US" dirty="0" smtClean="0"/>
              <a:t>]</a:t>
            </a:r>
            <a:r>
              <a:rPr lang="en-US" baseline="30000" dirty="0" smtClean="0"/>
              <a:t>2</a:t>
            </a:r>
            <a:endParaRPr lang="en-US" dirty="0" smtClean="0"/>
          </a:p>
          <a:p>
            <a:endParaRPr lang="en-US" dirty="0" smtClean="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5"/>
          <p:cNvSpPr>
            <a:spLocks noGrp="1"/>
          </p:cNvSpPr>
          <p:nvPr>
            <p:ph type="ftr" sz="quarter" idx="12"/>
          </p:nvPr>
        </p:nvSpPr>
        <p:spPr/>
        <p:txBody>
          <a:bodyPr/>
          <a:lstStyle/>
          <a:p>
            <a:r>
              <a:rPr lang="en-US"/>
              <a:t>© </a:t>
            </a:r>
            <a:r>
              <a:rPr lang="en-US" sz="1000"/>
              <a:t>2009, Prentice-Hall, Inc.</a:t>
            </a:r>
          </a:p>
        </p:txBody>
      </p:sp>
      <p:sp>
        <p:nvSpPr>
          <p:cNvPr id="21506" name="Rectangle 2"/>
          <p:cNvSpPr>
            <a:spLocks noGrp="1" noChangeArrowheads="1"/>
          </p:cNvSpPr>
          <p:nvPr>
            <p:ph type="title"/>
          </p:nvPr>
        </p:nvSpPr>
        <p:spPr/>
        <p:txBody>
          <a:bodyPr/>
          <a:lstStyle/>
          <a:p>
            <a:r>
              <a:rPr lang="en-US"/>
              <a:t>The Equilibrium Constant</a:t>
            </a:r>
          </a:p>
        </p:txBody>
      </p:sp>
      <p:sp>
        <p:nvSpPr>
          <p:cNvPr id="21507" name="Rectangle 3"/>
          <p:cNvSpPr>
            <a:spLocks noGrp="1" noChangeArrowheads="1"/>
          </p:cNvSpPr>
          <p:nvPr>
            <p:ph type="body" idx="1"/>
          </p:nvPr>
        </p:nvSpPr>
        <p:spPr>
          <a:xfrm>
            <a:off x="685800" y="1524000"/>
            <a:ext cx="7772400" cy="4648200"/>
          </a:xfrm>
        </p:spPr>
        <p:txBody>
          <a:bodyPr/>
          <a:lstStyle/>
          <a:p>
            <a:r>
              <a:rPr lang="en-US" dirty="0" smtClean="0"/>
              <a:t>Rewriting </a:t>
            </a:r>
            <a:r>
              <a:rPr lang="en-US" dirty="0"/>
              <a:t>this, it </a:t>
            </a:r>
            <a:r>
              <a:rPr lang="en-US" dirty="0" smtClean="0"/>
              <a:t>becomes</a:t>
            </a:r>
          </a:p>
          <a:p>
            <a:endParaRPr lang="en-US" dirty="0" smtClean="0"/>
          </a:p>
          <a:p>
            <a:endParaRPr lang="en-US" dirty="0" smtClean="0"/>
          </a:p>
          <a:p>
            <a:r>
              <a:rPr lang="en-US" dirty="0" smtClean="0"/>
              <a:t>The ratio of the rate constants is a constant at that temperature, and the expression becomes</a:t>
            </a:r>
            <a:endParaRPr lang="en-US" dirty="0"/>
          </a:p>
        </p:txBody>
      </p:sp>
      <p:grpSp>
        <p:nvGrpSpPr>
          <p:cNvPr id="2" name="Group 14"/>
          <p:cNvGrpSpPr>
            <a:grpSpLocks/>
          </p:cNvGrpSpPr>
          <p:nvPr/>
        </p:nvGrpSpPr>
        <p:grpSpPr bwMode="auto">
          <a:xfrm>
            <a:off x="2971800" y="2057400"/>
            <a:ext cx="3052762" cy="1311275"/>
            <a:chOff x="1911" y="2736"/>
            <a:chExt cx="1923" cy="826"/>
          </a:xfrm>
        </p:grpSpPr>
        <p:grpSp>
          <p:nvGrpSpPr>
            <p:cNvPr id="3" name="Group 8"/>
            <p:cNvGrpSpPr>
              <a:grpSpLocks/>
            </p:cNvGrpSpPr>
            <p:nvPr/>
          </p:nvGrpSpPr>
          <p:grpSpPr bwMode="auto">
            <a:xfrm>
              <a:off x="1911" y="2736"/>
              <a:ext cx="482" cy="826"/>
              <a:chOff x="1971" y="2976"/>
              <a:chExt cx="482" cy="826"/>
            </a:xfrm>
          </p:grpSpPr>
          <p:sp>
            <p:nvSpPr>
              <p:cNvPr id="21510" name="Rectangle 6"/>
              <p:cNvSpPr>
                <a:spLocks noChangeArrowheads="1"/>
              </p:cNvSpPr>
              <p:nvPr/>
            </p:nvSpPr>
            <p:spPr bwMode="auto">
              <a:xfrm>
                <a:off x="2016" y="2976"/>
                <a:ext cx="437" cy="826"/>
              </a:xfrm>
              <a:prstGeom prst="rect">
                <a:avLst/>
              </a:prstGeom>
              <a:noFill/>
              <a:ln w="9525">
                <a:noFill/>
                <a:miter lim="800000"/>
                <a:headEnd/>
                <a:tailEnd/>
              </a:ln>
            </p:spPr>
            <p:txBody>
              <a:bodyPr wrap="none" anchor="ctr">
                <a:spAutoFit/>
              </a:bodyPr>
              <a:lstStyle/>
              <a:p>
                <a:r>
                  <a:rPr lang="en-US" sz="4000" i="1" dirty="0" err="1">
                    <a:solidFill>
                      <a:srgbClr val="C82E32"/>
                    </a:solidFill>
                  </a:rPr>
                  <a:t>k</a:t>
                </a:r>
                <a:r>
                  <a:rPr lang="en-US" sz="4000" i="1" baseline="-25000" dirty="0" err="1">
                    <a:solidFill>
                      <a:srgbClr val="C82E32"/>
                    </a:solidFill>
                  </a:rPr>
                  <a:t>f</a:t>
                </a:r>
                <a:endParaRPr lang="en-US" sz="4000" dirty="0">
                  <a:solidFill>
                    <a:srgbClr val="C82E32"/>
                  </a:solidFill>
                </a:endParaRPr>
              </a:p>
              <a:p>
                <a:r>
                  <a:rPr lang="en-US" sz="4000" i="1" dirty="0" err="1">
                    <a:solidFill>
                      <a:srgbClr val="C82E32"/>
                    </a:solidFill>
                  </a:rPr>
                  <a:t>k</a:t>
                </a:r>
                <a:r>
                  <a:rPr lang="en-US" sz="4000" i="1" baseline="-25000" dirty="0" err="1">
                    <a:solidFill>
                      <a:srgbClr val="C82E32"/>
                    </a:solidFill>
                  </a:rPr>
                  <a:t>r</a:t>
                </a:r>
                <a:r>
                  <a:rPr lang="en-US" sz="4000" dirty="0">
                    <a:solidFill>
                      <a:srgbClr val="C82E32"/>
                    </a:solidFill>
                  </a:rPr>
                  <a:t> </a:t>
                </a:r>
                <a:endParaRPr lang="en-US" sz="3600" dirty="0">
                  <a:solidFill>
                    <a:srgbClr val="C82E32"/>
                  </a:solidFill>
                </a:endParaRPr>
              </a:p>
            </p:txBody>
          </p:sp>
          <p:sp>
            <p:nvSpPr>
              <p:cNvPr id="21511" name="Line 7"/>
              <p:cNvSpPr>
                <a:spLocks noChangeShapeType="1"/>
              </p:cNvSpPr>
              <p:nvPr/>
            </p:nvSpPr>
            <p:spPr bwMode="auto">
              <a:xfrm>
                <a:off x="1971" y="3429"/>
                <a:ext cx="432" cy="0"/>
              </a:xfrm>
              <a:prstGeom prst="line">
                <a:avLst/>
              </a:prstGeom>
              <a:noFill/>
              <a:ln w="28575">
                <a:solidFill>
                  <a:srgbClr val="C82E32"/>
                </a:solidFill>
                <a:round/>
                <a:headEnd/>
                <a:tailEnd/>
              </a:ln>
            </p:spPr>
            <p:txBody>
              <a:bodyPr wrap="none" anchor="ctr"/>
              <a:lstStyle/>
              <a:p>
                <a:endParaRPr lang="en-US"/>
              </a:p>
            </p:txBody>
          </p:sp>
        </p:grpSp>
        <p:grpSp>
          <p:nvGrpSpPr>
            <p:cNvPr id="4" name="Group 11"/>
            <p:cNvGrpSpPr>
              <a:grpSpLocks/>
            </p:cNvGrpSpPr>
            <p:nvPr/>
          </p:nvGrpSpPr>
          <p:grpSpPr bwMode="auto">
            <a:xfrm>
              <a:off x="2820" y="2736"/>
              <a:ext cx="1014" cy="826"/>
              <a:chOff x="2695" y="2869"/>
              <a:chExt cx="1014" cy="826"/>
            </a:xfrm>
          </p:grpSpPr>
          <p:sp>
            <p:nvSpPr>
              <p:cNvPr id="21513" name="Rectangle 9"/>
              <p:cNvSpPr>
                <a:spLocks noChangeArrowheads="1"/>
              </p:cNvSpPr>
              <p:nvPr/>
            </p:nvSpPr>
            <p:spPr bwMode="auto">
              <a:xfrm>
                <a:off x="2695" y="2869"/>
                <a:ext cx="1014" cy="826"/>
              </a:xfrm>
              <a:prstGeom prst="rect">
                <a:avLst/>
              </a:prstGeom>
              <a:noFill/>
              <a:ln w="9525">
                <a:noFill/>
                <a:miter lim="800000"/>
                <a:headEnd/>
                <a:tailEnd/>
              </a:ln>
            </p:spPr>
            <p:txBody>
              <a:bodyPr wrap="none" anchor="ctr">
                <a:spAutoFit/>
              </a:bodyPr>
              <a:lstStyle/>
              <a:p>
                <a:pPr algn="ctr"/>
                <a:r>
                  <a:rPr lang="en-US" sz="4000">
                    <a:solidFill>
                      <a:srgbClr val="C82E32"/>
                    </a:solidFill>
                  </a:rPr>
                  <a:t>[NO</a:t>
                </a:r>
                <a:r>
                  <a:rPr lang="en-US" sz="4000" baseline="-25000">
                    <a:solidFill>
                      <a:srgbClr val="C82E32"/>
                    </a:solidFill>
                  </a:rPr>
                  <a:t>2</a:t>
                </a:r>
                <a:r>
                  <a:rPr lang="en-US" sz="4000">
                    <a:solidFill>
                      <a:srgbClr val="C82E32"/>
                    </a:solidFill>
                  </a:rPr>
                  <a:t>]</a:t>
                </a:r>
                <a:r>
                  <a:rPr lang="en-US" sz="4000" baseline="30000">
                    <a:solidFill>
                      <a:srgbClr val="C82E32"/>
                    </a:solidFill>
                  </a:rPr>
                  <a:t>2</a:t>
                </a:r>
                <a:endParaRPr lang="en-US" sz="4000">
                  <a:solidFill>
                    <a:srgbClr val="C82E32"/>
                  </a:solidFill>
                </a:endParaRPr>
              </a:p>
              <a:p>
                <a:pPr algn="ctr"/>
                <a:r>
                  <a:rPr lang="en-US" sz="4000">
                    <a:solidFill>
                      <a:srgbClr val="C82E32"/>
                    </a:solidFill>
                  </a:rPr>
                  <a:t>[N</a:t>
                </a:r>
                <a:r>
                  <a:rPr lang="en-US" sz="4000" baseline="-25000">
                    <a:solidFill>
                      <a:srgbClr val="C82E32"/>
                    </a:solidFill>
                  </a:rPr>
                  <a:t>2</a:t>
                </a:r>
                <a:r>
                  <a:rPr lang="en-US" sz="4000">
                    <a:solidFill>
                      <a:srgbClr val="C82E32"/>
                    </a:solidFill>
                  </a:rPr>
                  <a:t>O</a:t>
                </a:r>
                <a:r>
                  <a:rPr lang="en-US" sz="4000" baseline="-25000">
                    <a:solidFill>
                      <a:srgbClr val="C82E32"/>
                    </a:solidFill>
                  </a:rPr>
                  <a:t>4</a:t>
                </a:r>
                <a:r>
                  <a:rPr lang="en-US" sz="4000">
                    <a:solidFill>
                      <a:srgbClr val="C82E32"/>
                    </a:solidFill>
                  </a:rPr>
                  <a:t>]</a:t>
                </a:r>
              </a:p>
            </p:txBody>
          </p:sp>
          <p:sp>
            <p:nvSpPr>
              <p:cNvPr id="21514" name="Line 10"/>
              <p:cNvSpPr>
                <a:spLocks noChangeShapeType="1"/>
              </p:cNvSpPr>
              <p:nvPr/>
            </p:nvSpPr>
            <p:spPr bwMode="auto">
              <a:xfrm>
                <a:off x="2706" y="3312"/>
                <a:ext cx="960" cy="0"/>
              </a:xfrm>
              <a:prstGeom prst="line">
                <a:avLst/>
              </a:prstGeom>
              <a:noFill/>
              <a:ln w="28575">
                <a:solidFill>
                  <a:srgbClr val="C82E32"/>
                </a:solidFill>
                <a:round/>
                <a:headEnd/>
                <a:tailEnd/>
              </a:ln>
            </p:spPr>
            <p:txBody>
              <a:bodyPr wrap="none" anchor="ctr"/>
              <a:lstStyle/>
              <a:p>
                <a:endParaRPr lang="en-US"/>
              </a:p>
            </p:txBody>
          </p:sp>
        </p:grpSp>
        <p:sp>
          <p:nvSpPr>
            <p:cNvPr id="21516" name="Rectangle 12"/>
            <p:cNvSpPr>
              <a:spLocks noChangeArrowheads="1"/>
            </p:cNvSpPr>
            <p:nvPr/>
          </p:nvSpPr>
          <p:spPr bwMode="auto">
            <a:xfrm>
              <a:off x="2448" y="2952"/>
              <a:ext cx="303" cy="442"/>
            </a:xfrm>
            <a:prstGeom prst="rect">
              <a:avLst/>
            </a:prstGeom>
            <a:noFill/>
            <a:ln w="9525">
              <a:noFill/>
              <a:miter lim="800000"/>
              <a:headEnd/>
              <a:tailEnd/>
            </a:ln>
          </p:spPr>
          <p:txBody>
            <a:bodyPr wrap="none" anchor="ctr">
              <a:spAutoFit/>
            </a:bodyPr>
            <a:lstStyle/>
            <a:p>
              <a:r>
                <a:rPr lang="en-US" sz="4000" dirty="0">
                  <a:solidFill>
                    <a:srgbClr val="C82E32"/>
                  </a:solidFill>
                </a:rPr>
                <a:t>=</a:t>
              </a:r>
            </a:p>
          </p:txBody>
        </p:sp>
      </p:grpSp>
      <p:grpSp>
        <p:nvGrpSpPr>
          <p:cNvPr id="14" name="Group 15"/>
          <p:cNvGrpSpPr>
            <a:grpSpLocks/>
          </p:cNvGrpSpPr>
          <p:nvPr/>
        </p:nvGrpSpPr>
        <p:grpSpPr bwMode="auto">
          <a:xfrm>
            <a:off x="2133600" y="4876800"/>
            <a:ext cx="4622800" cy="1311275"/>
            <a:chOff x="1891" y="2736"/>
            <a:chExt cx="2912" cy="826"/>
          </a:xfrm>
        </p:grpSpPr>
        <p:sp>
          <p:nvSpPr>
            <p:cNvPr id="15" name="Rectangle 6"/>
            <p:cNvSpPr>
              <a:spLocks noChangeArrowheads="1"/>
            </p:cNvSpPr>
            <p:nvPr/>
          </p:nvSpPr>
          <p:spPr bwMode="auto">
            <a:xfrm>
              <a:off x="1891" y="2928"/>
              <a:ext cx="845" cy="442"/>
            </a:xfrm>
            <a:prstGeom prst="rect">
              <a:avLst/>
            </a:prstGeom>
            <a:noFill/>
            <a:ln w="9525">
              <a:noFill/>
              <a:miter lim="800000"/>
              <a:headEnd/>
              <a:tailEnd/>
            </a:ln>
          </p:spPr>
          <p:txBody>
            <a:bodyPr wrap="none">
              <a:spAutoFit/>
            </a:bodyPr>
            <a:lstStyle/>
            <a:p>
              <a:r>
                <a:rPr lang="en-US" sz="4000" i="1">
                  <a:solidFill>
                    <a:srgbClr val="C82E32"/>
                  </a:solidFill>
                </a:rPr>
                <a:t>K</a:t>
              </a:r>
              <a:r>
                <a:rPr lang="en-US" sz="4000" baseline="-25000">
                  <a:solidFill>
                    <a:srgbClr val="C82E32"/>
                  </a:solidFill>
                </a:rPr>
                <a:t>eq</a:t>
              </a:r>
              <a:r>
                <a:rPr lang="en-US" sz="4000">
                  <a:solidFill>
                    <a:srgbClr val="C82E32"/>
                  </a:solidFill>
                </a:rPr>
                <a:t> =</a:t>
              </a:r>
            </a:p>
          </p:txBody>
        </p:sp>
        <p:grpSp>
          <p:nvGrpSpPr>
            <p:cNvPr id="16" name="Group 7"/>
            <p:cNvGrpSpPr>
              <a:grpSpLocks/>
            </p:cNvGrpSpPr>
            <p:nvPr/>
          </p:nvGrpSpPr>
          <p:grpSpPr bwMode="auto">
            <a:xfrm>
              <a:off x="2880" y="2736"/>
              <a:ext cx="1923" cy="826"/>
              <a:chOff x="1971" y="2976"/>
              <a:chExt cx="1923" cy="826"/>
            </a:xfrm>
          </p:grpSpPr>
          <p:grpSp>
            <p:nvGrpSpPr>
              <p:cNvPr id="17" name="Group 8"/>
              <p:cNvGrpSpPr>
                <a:grpSpLocks/>
              </p:cNvGrpSpPr>
              <p:nvPr/>
            </p:nvGrpSpPr>
            <p:grpSpPr bwMode="auto">
              <a:xfrm>
                <a:off x="1971" y="2976"/>
                <a:ext cx="482" cy="826"/>
                <a:chOff x="1971" y="2976"/>
                <a:chExt cx="482" cy="826"/>
              </a:xfrm>
            </p:grpSpPr>
            <p:sp>
              <p:nvSpPr>
                <p:cNvPr id="22" name="Rectangle 9"/>
                <p:cNvSpPr>
                  <a:spLocks noChangeArrowheads="1"/>
                </p:cNvSpPr>
                <p:nvPr/>
              </p:nvSpPr>
              <p:spPr bwMode="auto">
                <a:xfrm>
                  <a:off x="2016" y="2976"/>
                  <a:ext cx="437" cy="826"/>
                </a:xfrm>
                <a:prstGeom prst="rect">
                  <a:avLst/>
                </a:prstGeom>
                <a:noFill/>
                <a:ln w="9525">
                  <a:noFill/>
                  <a:miter lim="800000"/>
                  <a:headEnd/>
                  <a:tailEnd/>
                </a:ln>
              </p:spPr>
              <p:txBody>
                <a:bodyPr wrap="none" anchor="ctr">
                  <a:spAutoFit/>
                </a:bodyPr>
                <a:lstStyle/>
                <a:p>
                  <a:r>
                    <a:rPr lang="en-US" sz="4000" i="1">
                      <a:solidFill>
                        <a:srgbClr val="C82E32"/>
                      </a:solidFill>
                    </a:rPr>
                    <a:t>k</a:t>
                  </a:r>
                  <a:r>
                    <a:rPr lang="en-US" sz="4000" i="1" baseline="-25000">
                      <a:solidFill>
                        <a:srgbClr val="C82E32"/>
                      </a:solidFill>
                    </a:rPr>
                    <a:t>f</a:t>
                  </a:r>
                  <a:endParaRPr lang="en-US" sz="4000">
                    <a:solidFill>
                      <a:srgbClr val="C82E32"/>
                    </a:solidFill>
                  </a:endParaRPr>
                </a:p>
                <a:p>
                  <a:r>
                    <a:rPr lang="en-US" sz="4000" i="1">
                      <a:solidFill>
                        <a:srgbClr val="C82E32"/>
                      </a:solidFill>
                    </a:rPr>
                    <a:t>k</a:t>
                  </a:r>
                  <a:r>
                    <a:rPr lang="en-US" sz="4000" i="1" baseline="-25000">
                      <a:solidFill>
                        <a:srgbClr val="C82E32"/>
                      </a:solidFill>
                    </a:rPr>
                    <a:t>r</a:t>
                  </a:r>
                  <a:r>
                    <a:rPr lang="en-US" sz="4000">
                      <a:solidFill>
                        <a:srgbClr val="C82E32"/>
                      </a:solidFill>
                    </a:rPr>
                    <a:t> </a:t>
                  </a:r>
                  <a:endParaRPr lang="en-US" sz="3600">
                    <a:solidFill>
                      <a:srgbClr val="C82E32"/>
                    </a:solidFill>
                  </a:endParaRPr>
                </a:p>
              </p:txBody>
            </p:sp>
            <p:sp>
              <p:nvSpPr>
                <p:cNvPr id="23" name="Line 10"/>
                <p:cNvSpPr>
                  <a:spLocks noChangeShapeType="1"/>
                </p:cNvSpPr>
                <p:nvPr/>
              </p:nvSpPr>
              <p:spPr bwMode="auto">
                <a:xfrm>
                  <a:off x="1971" y="3429"/>
                  <a:ext cx="432" cy="0"/>
                </a:xfrm>
                <a:prstGeom prst="line">
                  <a:avLst/>
                </a:prstGeom>
                <a:noFill/>
                <a:ln w="28575">
                  <a:solidFill>
                    <a:srgbClr val="C82E32"/>
                  </a:solidFill>
                  <a:round/>
                  <a:headEnd/>
                  <a:tailEnd/>
                </a:ln>
              </p:spPr>
              <p:txBody>
                <a:bodyPr wrap="none" anchor="ctr"/>
                <a:lstStyle/>
                <a:p>
                  <a:endParaRPr lang="en-US"/>
                </a:p>
              </p:txBody>
            </p:sp>
          </p:grpSp>
          <p:grpSp>
            <p:nvGrpSpPr>
              <p:cNvPr id="18" name="Group 11"/>
              <p:cNvGrpSpPr>
                <a:grpSpLocks/>
              </p:cNvGrpSpPr>
              <p:nvPr/>
            </p:nvGrpSpPr>
            <p:grpSpPr bwMode="auto">
              <a:xfrm>
                <a:off x="2880" y="2976"/>
                <a:ext cx="1014" cy="826"/>
                <a:chOff x="2695" y="2869"/>
                <a:chExt cx="1014" cy="826"/>
              </a:xfrm>
            </p:grpSpPr>
            <p:sp>
              <p:nvSpPr>
                <p:cNvPr id="20" name="Rectangle 12"/>
                <p:cNvSpPr>
                  <a:spLocks noChangeArrowheads="1"/>
                </p:cNvSpPr>
                <p:nvPr/>
              </p:nvSpPr>
              <p:spPr bwMode="auto">
                <a:xfrm>
                  <a:off x="2695" y="2869"/>
                  <a:ext cx="1014" cy="826"/>
                </a:xfrm>
                <a:prstGeom prst="rect">
                  <a:avLst/>
                </a:prstGeom>
                <a:noFill/>
                <a:ln w="9525">
                  <a:noFill/>
                  <a:miter lim="800000"/>
                  <a:headEnd/>
                  <a:tailEnd/>
                </a:ln>
              </p:spPr>
              <p:txBody>
                <a:bodyPr wrap="none" anchor="ctr">
                  <a:spAutoFit/>
                </a:bodyPr>
                <a:lstStyle/>
                <a:p>
                  <a:pPr algn="ctr"/>
                  <a:r>
                    <a:rPr lang="en-US" sz="4000">
                      <a:solidFill>
                        <a:srgbClr val="C82E32"/>
                      </a:solidFill>
                    </a:rPr>
                    <a:t>[NO</a:t>
                  </a:r>
                  <a:r>
                    <a:rPr lang="en-US" sz="4000" baseline="-25000">
                      <a:solidFill>
                        <a:srgbClr val="C82E32"/>
                      </a:solidFill>
                    </a:rPr>
                    <a:t>2</a:t>
                  </a:r>
                  <a:r>
                    <a:rPr lang="en-US" sz="4000">
                      <a:solidFill>
                        <a:srgbClr val="C82E32"/>
                      </a:solidFill>
                    </a:rPr>
                    <a:t>]</a:t>
                  </a:r>
                  <a:r>
                    <a:rPr lang="en-US" sz="4000" baseline="30000">
                      <a:solidFill>
                        <a:srgbClr val="C82E32"/>
                      </a:solidFill>
                    </a:rPr>
                    <a:t>2</a:t>
                  </a:r>
                  <a:endParaRPr lang="en-US" sz="4000">
                    <a:solidFill>
                      <a:srgbClr val="C82E32"/>
                    </a:solidFill>
                  </a:endParaRPr>
                </a:p>
                <a:p>
                  <a:pPr algn="ctr"/>
                  <a:r>
                    <a:rPr lang="en-US" sz="4000">
                      <a:solidFill>
                        <a:srgbClr val="C82E32"/>
                      </a:solidFill>
                    </a:rPr>
                    <a:t>[N</a:t>
                  </a:r>
                  <a:r>
                    <a:rPr lang="en-US" sz="4000" baseline="-25000">
                      <a:solidFill>
                        <a:srgbClr val="C82E32"/>
                      </a:solidFill>
                    </a:rPr>
                    <a:t>2</a:t>
                  </a:r>
                  <a:r>
                    <a:rPr lang="en-US" sz="4000">
                      <a:solidFill>
                        <a:srgbClr val="C82E32"/>
                      </a:solidFill>
                    </a:rPr>
                    <a:t>O</a:t>
                  </a:r>
                  <a:r>
                    <a:rPr lang="en-US" sz="4000" baseline="-25000">
                      <a:solidFill>
                        <a:srgbClr val="C82E32"/>
                      </a:solidFill>
                    </a:rPr>
                    <a:t>4</a:t>
                  </a:r>
                  <a:r>
                    <a:rPr lang="en-US" sz="4000">
                      <a:solidFill>
                        <a:srgbClr val="C82E32"/>
                      </a:solidFill>
                    </a:rPr>
                    <a:t>]</a:t>
                  </a:r>
                </a:p>
              </p:txBody>
            </p:sp>
            <p:sp>
              <p:nvSpPr>
                <p:cNvPr id="21" name="Line 13"/>
                <p:cNvSpPr>
                  <a:spLocks noChangeShapeType="1"/>
                </p:cNvSpPr>
                <p:nvPr/>
              </p:nvSpPr>
              <p:spPr bwMode="auto">
                <a:xfrm>
                  <a:off x="2706" y="3312"/>
                  <a:ext cx="960" cy="0"/>
                </a:xfrm>
                <a:prstGeom prst="line">
                  <a:avLst/>
                </a:prstGeom>
                <a:noFill/>
                <a:ln w="28575">
                  <a:solidFill>
                    <a:srgbClr val="C82E32"/>
                  </a:solidFill>
                  <a:round/>
                  <a:headEnd/>
                  <a:tailEnd/>
                </a:ln>
              </p:spPr>
              <p:txBody>
                <a:bodyPr wrap="none" anchor="ctr"/>
                <a:lstStyle/>
                <a:p>
                  <a:endParaRPr lang="en-US"/>
                </a:p>
              </p:txBody>
            </p:sp>
          </p:grpSp>
          <p:sp>
            <p:nvSpPr>
              <p:cNvPr id="19" name="Rectangle 14"/>
              <p:cNvSpPr>
                <a:spLocks noChangeArrowheads="1"/>
              </p:cNvSpPr>
              <p:nvPr/>
            </p:nvSpPr>
            <p:spPr bwMode="auto">
              <a:xfrm>
                <a:off x="2577" y="3168"/>
                <a:ext cx="303" cy="442"/>
              </a:xfrm>
              <a:prstGeom prst="rect">
                <a:avLst/>
              </a:prstGeom>
              <a:noFill/>
              <a:ln w="9525">
                <a:noFill/>
                <a:miter lim="800000"/>
                <a:headEnd/>
                <a:tailEnd/>
              </a:ln>
            </p:spPr>
            <p:txBody>
              <a:bodyPr wrap="none" anchor="ctr">
                <a:spAutoFit/>
              </a:bodyPr>
              <a:lstStyle/>
              <a:p>
                <a:r>
                  <a:rPr lang="en-US" sz="4000" dirty="0">
                    <a:solidFill>
                      <a:srgbClr val="C82E32"/>
                    </a:solidFill>
                  </a:rPr>
                  <a:t>=</a:t>
                </a: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20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7">
                                            <p:txEl>
                                              <p:pRg st="3" end="3"/>
                                            </p:txEl>
                                          </p:spTgt>
                                        </p:tgtEl>
                                        <p:attrNameLst>
                                          <p:attrName>style.visibility</p:attrName>
                                        </p:attrNameLst>
                                      </p:cBhvr>
                                      <p:to>
                                        <p:strVal val="visible"/>
                                      </p:to>
                                    </p:set>
                                    <p:animEffect transition="in" filter="fade">
                                      <p:cBhvr>
                                        <p:cTn id="12" dur="2000"/>
                                        <p:tgtEl>
                                          <p:spTgt spid="21507">
                                            <p:txEl>
                                              <p:pRg st="3" end="3"/>
                                            </p:txEl>
                                          </p:spTgt>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0"/>
                                        <p:tgtEl>
                                          <p:spTgt spid="2"/>
                                        </p:tgtEl>
                                      </p:cBhvr>
                                    </p:animEffect>
                                  </p:childTnLst>
                                </p:cTn>
                              </p:par>
                              <p:par>
                                <p:cTn id="17" presetID="10" presetClass="entr" presetSubtype="0" fill="hold" nodeType="withEffect">
                                  <p:stCondLst>
                                    <p:cond delay="10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795</Words>
  <Application>Microsoft Office PowerPoint</Application>
  <PresentationFormat>On-screen Show (4:3)</PresentationFormat>
  <Paragraphs>179</Paragraphs>
  <Slides>29</Slides>
  <Notes>21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Slide 1</vt:lpstr>
      <vt:lpstr>Chemistry Standards for 2014-15</vt:lpstr>
      <vt:lpstr>Introducing Chemical Equilibrium</vt:lpstr>
      <vt:lpstr>The Concept of Equilibrium</vt:lpstr>
      <vt:lpstr>The Concept of Equilibrium</vt:lpstr>
      <vt:lpstr>A System at Equilibrium</vt:lpstr>
      <vt:lpstr>Depicting Equilibrium</vt:lpstr>
      <vt:lpstr>The Equilibrium Constant</vt:lpstr>
      <vt:lpstr>The Equilibrium Constant</vt:lpstr>
      <vt:lpstr>The Equilibrium Constant</vt:lpstr>
      <vt:lpstr>Equilibrium Can Be Reached from Either Direction</vt:lpstr>
      <vt:lpstr>Equilibrium Can Be Reached from Either Direction</vt:lpstr>
      <vt:lpstr>Equilibrium Can Be Reached from Either Direction</vt:lpstr>
      <vt:lpstr>What Does the Value of K Mean?</vt:lpstr>
      <vt:lpstr>What Does the Value of K Mean?</vt:lpstr>
      <vt:lpstr>The Reaction Quotient (Q)</vt:lpstr>
      <vt:lpstr>If Q = K,</vt:lpstr>
      <vt:lpstr>If Q &gt; K,</vt:lpstr>
      <vt:lpstr>If Q &lt; K,</vt:lpstr>
      <vt:lpstr>Le Châtelier’s Principle</vt:lpstr>
      <vt:lpstr>The Haber Process</vt:lpstr>
      <vt:lpstr>The Haber Process</vt:lpstr>
      <vt:lpstr>The Haber Process</vt:lpstr>
      <vt:lpstr>Heat in Chemical Reactions</vt:lpstr>
      <vt:lpstr>Heat in Equilibria</vt:lpstr>
      <vt:lpstr>The Effect of Changes in Temperature</vt:lpstr>
      <vt:lpstr>LeChatelier’s Principle Examples</vt:lpstr>
      <vt:lpstr>Using Le Châtelier’s Principle to Predict Shifts in Equilibrium</vt:lpstr>
      <vt:lpstr>Using Le Châtelier’s Principle to Predict Shifts in Equilibrium</vt:lpstr>
    </vt:vector>
  </TitlesOfParts>
  <Company>Albright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itservices</dc:creator>
  <cp:lastModifiedBy>itservices</cp:lastModifiedBy>
  <cp:revision>21</cp:revision>
  <dcterms:created xsi:type="dcterms:W3CDTF">2014-07-21T19:49:47Z</dcterms:created>
  <dcterms:modified xsi:type="dcterms:W3CDTF">2014-07-30T16:13:53Z</dcterms:modified>
</cp:coreProperties>
</file>