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58" r:id="rId4"/>
    <p:sldId id="259" r:id="rId5"/>
    <p:sldId id="260" r:id="rId6"/>
    <p:sldId id="267" r:id="rId7"/>
    <p:sldId id="261" r:id="rId8"/>
    <p:sldId id="262" r:id="rId9"/>
    <p:sldId id="268" r:id="rId10"/>
    <p:sldId id="269" r:id="rId11"/>
    <p:sldId id="263" r:id="rId12"/>
    <p:sldId id="270" r:id="rId13"/>
    <p:sldId id="264" r:id="rId14"/>
    <p:sldId id="265" r:id="rId15"/>
    <p:sldId id="266" r:id="rId16"/>
    <p:sldId id="272" r:id="rId17"/>
    <p:sldId id="275" r:id="rId18"/>
    <p:sldId id="276" r:id="rId19"/>
    <p:sldId id="277" r:id="rId20"/>
    <p:sldId id="279" r:id="rId21"/>
    <p:sldId id="280" r:id="rId22"/>
    <p:sldId id="281" r:id="rId23"/>
    <p:sldId id="282" r:id="rId24"/>
    <p:sldId id="283" r:id="rId25"/>
    <p:sldId id="284" r:id="rId26"/>
  </p:sldIdLst>
  <p:sldSz cx="9144000" cy="6858000" type="overhead"/>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33CC"/>
    <a:srgbClr val="3333FF"/>
    <a:srgbClr val="CC0000"/>
    <a:srgbClr val="FF66CC"/>
    <a:srgbClr val="003399"/>
    <a:srgbClr val="FF6600"/>
    <a:srgbClr val="990099"/>
    <a:srgbClr val="33CC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14" autoAdjust="0"/>
    <p:restoredTop sz="90709" autoAdjust="0"/>
  </p:normalViewPr>
  <p:slideViewPr>
    <p:cSldViewPr>
      <p:cViewPr>
        <p:scale>
          <a:sx n="86" d="100"/>
          <a:sy n="86" d="100"/>
        </p:scale>
        <p:origin x="-414" y="-3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74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74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74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E0296499-2A2C-4826-851D-0D78E157D78A}" type="slidenum">
              <a:rPr lang="en-US"/>
              <a:pPr/>
              <a:t>‹#›</a:t>
            </a:fld>
            <a:endParaRPr lang="en-US"/>
          </a:p>
        </p:txBody>
      </p:sp>
    </p:spTree>
    <p:extLst>
      <p:ext uri="{BB962C8B-B14F-4D97-AF65-F5344CB8AC3E}">
        <p14:creationId xmlns="" xmlns:p14="http://schemas.microsoft.com/office/powerpoint/2010/main" val="2173193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F1AF552E-A434-4A9A-B91F-C834F99F03D4}" type="slidenum">
              <a:rPr lang="en-US"/>
              <a:pPr/>
              <a:t>‹#›</a:t>
            </a:fld>
            <a:endParaRPr lang="en-US"/>
          </a:p>
        </p:txBody>
      </p:sp>
    </p:spTree>
    <p:extLst>
      <p:ext uri="{BB962C8B-B14F-4D97-AF65-F5344CB8AC3E}">
        <p14:creationId xmlns="" xmlns:p14="http://schemas.microsoft.com/office/powerpoint/2010/main" val="2818494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fld id="{36074BF1-81CE-4A70-976F-FF3DEFD2241A}" type="datetime1">
              <a:rPr lang="en-US"/>
              <a:pPr/>
              <a:t>4/29/2016</a:t>
            </a:fld>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3A5F6E8-9759-4C89-806F-35993A5D88B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A7E07A8-070D-4EA6-B64E-BF16F7A1C208}"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BF0298-15B6-40E5-A6A2-03CEF7BD54A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F4C9E88-72C6-4383-81BB-7975735689B8}"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3CF030-A068-408E-9601-AE77A5EE239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279D80D-D46B-4F15-83D9-5F58C38FFDE0}"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3DA3F-FAFA-4853-BA7D-B126461760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811F07D-57FA-46E5-8F7E-69AE2BF5FDAF}" type="datetime1">
              <a:rPr lang="en-US"/>
              <a:pPr/>
              <a:t>4/29/2016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3C817-597A-436C-BDE3-6DA84A7E2D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C1DD64F-269B-47ED-B0B2-18A8F65AFDE2}"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4AED-FCD4-45B4-8C8E-017DF1BC6A3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5E7CA5E-ECB0-4BCC-8E44-021819A059D3}" type="datetime1">
              <a:rPr lang="en-US"/>
              <a:pPr/>
              <a:t>4/29/2016</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E490BA-9BB6-43C8-A3CF-D9180C4EE2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D36417D-809C-4AF4-9418-46018CACCACB}" type="datetime1">
              <a:rPr lang="en-US"/>
              <a:pPr/>
              <a:t>4/29/2016</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CD57BB-100A-449E-80BC-9FF11D8DC6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7E3B0F-9418-4417-AFC3-B4901D155C76}" type="datetime1">
              <a:rPr lang="en-US"/>
              <a:pPr/>
              <a:t>4/29/2016</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3B41C06-A657-43F8-B113-92A87438A1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D3E70ED-A70C-414C-B38C-312443CE8557}"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95C1A6-9EF2-4A70-9B51-FA89616C0E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C1A850-E751-4789-8915-81B905558128}" type="datetime1">
              <a:rPr lang="en-US"/>
              <a:pPr/>
              <a:t>4/29/2016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843098-2797-4447-9133-9DD29BC4EDE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endParaRPr kumimoji="1"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fld id="{D830E797-22F5-46B0-8058-3AF757B14EE9}" type="datetime1">
              <a:rPr lang="en-US"/>
              <a:pPr/>
              <a:t>4/29/2016</a:t>
            </a:fld>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ED8DE4E-DFDF-421C-B2BD-12B8EF5D29D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fontAlgn="base">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tx2"/>
        </a:buClr>
        <a:buSzPct val="100000"/>
        <a:buChar char="•"/>
        <a:defRPr sz="2000">
          <a:solidFill>
            <a:schemeClr val="tx1"/>
          </a:solidFill>
          <a:latin typeface="+mn-lt"/>
        </a:defRPr>
      </a:lvl4pPr>
      <a:lvl5pPr marL="2057400" indent="-228600" algn="l" rtl="0" fontAlgn="base">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838200" y="457200"/>
            <a:ext cx="7924800" cy="1219200"/>
          </a:xfrm>
        </p:spPr>
        <p:txBody>
          <a:bodyPr/>
          <a:lstStyle/>
          <a:p>
            <a:pPr>
              <a:lnSpc>
                <a:spcPct val="80000"/>
              </a:lnSpc>
            </a:pPr>
            <a:r>
              <a:rPr lang="en-US" dirty="0" smtClean="0">
                <a:solidFill>
                  <a:srgbClr val="0070C0"/>
                </a:solidFill>
                <a:latin typeface="Arial" charset="0"/>
              </a:rPr>
              <a:t>Climate: Earth’s Dynamic </a:t>
            </a:r>
            <a:r>
              <a:rPr lang="en-US" dirty="0" smtClean="0">
                <a:solidFill>
                  <a:srgbClr val="0070C0"/>
                </a:solidFill>
                <a:latin typeface="Arial" charset="0"/>
              </a:rPr>
              <a:t>Equilibrium</a:t>
            </a:r>
            <a:endParaRPr lang="en-US" baseline="-25000" dirty="0">
              <a:solidFill>
                <a:srgbClr val="0070C0"/>
              </a:solidFill>
              <a:latin typeface="Arial" charset="0"/>
            </a:endParaRPr>
          </a:p>
        </p:txBody>
      </p:sp>
      <p:sp>
        <p:nvSpPr>
          <p:cNvPr id="9" name="Rectangle 6"/>
          <p:cNvSpPr txBox="1">
            <a:spLocks noChangeArrowheads="1"/>
          </p:cNvSpPr>
          <p:nvPr/>
        </p:nvSpPr>
        <p:spPr bwMode="auto">
          <a:xfrm>
            <a:off x="6248400" y="2743200"/>
            <a:ext cx="2514600" cy="2131424"/>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fontAlgn="base">
              <a:lnSpc>
                <a:spcPct val="70000"/>
              </a:lnSpc>
              <a:spcBef>
                <a:spcPct val="0"/>
              </a:spcBef>
              <a:spcAft>
                <a:spcPct val="0"/>
              </a:spcAft>
              <a:defRPr sz="4800" b="1">
                <a:solidFill>
                  <a:schemeClr val="tx2"/>
                </a:solidFill>
                <a:latin typeface="+mj-lt"/>
                <a:ea typeface="+mj-ea"/>
                <a:cs typeface="+mj-cs"/>
              </a:defRPr>
            </a:lvl1pPr>
            <a:lvl2pPr algn="l" rtl="0" fontAlgn="base">
              <a:lnSpc>
                <a:spcPct val="70000"/>
              </a:lnSpc>
              <a:spcBef>
                <a:spcPct val="0"/>
              </a:spcBef>
              <a:spcAft>
                <a:spcPct val="0"/>
              </a:spcAft>
              <a:defRPr sz="4800" b="1">
                <a:solidFill>
                  <a:schemeClr val="tx2"/>
                </a:solidFill>
                <a:latin typeface="Arial Narrow" pitchFamily="34" charset="0"/>
              </a:defRPr>
            </a:lvl2pPr>
            <a:lvl3pPr algn="l" rtl="0" fontAlgn="base">
              <a:lnSpc>
                <a:spcPct val="70000"/>
              </a:lnSpc>
              <a:spcBef>
                <a:spcPct val="0"/>
              </a:spcBef>
              <a:spcAft>
                <a:spcPct val="0"/>
              </a:spcAft>
              <a:defRPr sz="4800" b="1">
                <a:solidFill>
                  <a:schemeClr val="tx2"/>
                </a:solidFill>
                <a:latin typeface="Arial Narrow" pitchFamily="34" charset="0"/>
              </a:defRPr>
            </a:lvl3pPr>
            <a:lvl4pPr algn="l" rtl="0" fontAlgn="base">
              <a:lnSpc>
                <a:spcPct val="70000"/>
              </a:lnSpc>
              <a:spcBef>
                <a:spcPct val="0"/>
              </a:spcBef>
              <a:spcAft>
                <a:spcPct val="0"/>
              </a:spcAft>
              <a:defRPr sz="4800" b="1">
                <a:solidFill>
                  <a:schemeClr val="tx2"/>
                </a:solidFill>
                <a:latin typeface="Arial Narrow" pitchFamily="34" charset="0"/>
              </a:defRPr>
            </a:lvl4pPr>
            <a:lvl5pPr algn="l" rtl="0" fontAlgn="base">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a:lstStyle>
          <a:p>
            <a:pPr>
              <a:lnSpc>
                <a:spcPct val="80000"/>
              </a:lnSpc>
            </a:pPr>
            <a:r>
              <a:rPr lang="en-US" sz="2400" kern="0" dirty="0" smtClean="0">
                <a:solidFill>
                  <a:srgbClr val="0070C0"/>
                </a:solidFill>
                <a:latin typeface="Arial" charset="0"/>
              </a:rPr>
              <a:t>PA STEM</a:t>
            </a:r>
          </a:p>
          <a:p>
            <a:pPr>
              <a:lnSpc>
                <a:spcPct val="80000"/>
              </a:lnSpc>
            </a:pPr>
            <a:r>
              <a:rPr lang="en-US" sz="2400" kern="0" dirty="0" smtClean="0">
                <a:solidFill>
                  <a:srgbClr val="0070C0"/>
                </a:solidFill>
                <a:latin typeface="Arial" charset="0"/>
              </a:rPr>
              <a:t>review session</a:t>
            </a:r>
          </a:p>
          <a:p>
            <a:pPr>
              <a:lnSpc>
                <a:spcPct val="80000"/>
              </a:lnSpc>
            </a:pPr>
            <a:endParaRPr lang="en-US" sz="2400" kern="0" dirty="0" smtClean="0">
              <a:solidFill>
                <a:srgbClr val="0070C0"/>
              </a:solidFill>
              <a:latin typeface="Arial" charset="0"/>
            </a:endParaRPr>
          </a:p>
          <a:p>
            <a:pPr>
              <a:lnSpc>
                <a:spcPct val="80000"/>
              </a:lnSpc>
            </a:pPr>
            <a:r>
              <a:rPr lang="en-US" sz="2400" kern="0" dirty="0" smtClean="0">
                <a:solidFill>
                  <a:srgbClr val="0070C0"/>
                </a:solidFill>
                <a:latin typeface="Arial" charset="0"/>
              </a:rPr>
              <a:t>CCIU</a:t>
            </a:r>
          </a:p>
          <a:p>
            <a:pPr>
              <a:lnSpc>
                <a:spcPct val="80000"/>
              </a:lnSpc>
            </a:pPr>
            <a:endParaRPr lang="en-US" sz="2400" kern="0" dirty="0" smtClean="0">
              <a:solidFill>
                <a:srgbClr val="0070C0"/>
              </a:solidFill>
              <a:latin typeface="Arial" charset="0"/>
            </a:endParaRPr>
          </a:p>
          <a:p>
            <a:pPr>
              <a:lnSpc>
                <a:spcPct val="80000"/>
              </a:lnSpc>
            </a:pPr>
            <a:r>
              <a:rPr lang="en-US" sz="2400" kern="0" dirty="0" smtClean="0">
                <a:solidFill>
                  <a:srgbClr val="0070C0"/>
                </a:solidFill>
                <a:latin typeface="Arial" charset="0"/>
              </a:rPr>
              <a:t>April 30, 2016</a:t>
            </a:r>
          </a:p>
          <a:p>
            <a:pPr>
              <a:lnSpc>
                <a:spcPct val="80000"/>
              </a:lnSpc>
            </a:pPr>
            <a:endParaRPr lang="en-US" sz="2400" kern="0" dirty="0" smtClean="0">
              <a:latin typeface="Arial" charset="0"/>
            </a:endParaRP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14400" y="2209800"/>
            <a:ext cx="5205249" cy="29309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blackbody model is reasonably good at predicting Earth’s equilibrium temperature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8001000" cy="4801314"/>
          </a:xfrm>
          <a:prstGeom prst="rect">
            <a:avLst/>
          </a:prstGeom>
        </p:spPr>
        <p:txBody>
          <a:bodyPr wrap="square">
            <a:spAutoFit/>
          </a:bodyPr>
          <a:lstStyle/>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Question: Why is the Earth’s surface temperature significantly above the temperature predicted by the blackbody (Stefan-Boltzmann) law?</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p>
          <a:p>
            <a:r>
              <a:rPr lang="en-US" sz="1800" b="1" dirty="0" smtClean="0">
                <a:solidFill>
                  <a:srgbClr val="0033CC"/>
                </a:solidFill>
                <a:latin typeface="Arial" charset="0"/>
              </a:rPr>
              <a:t>	</a:t>
            </a:r>
            <a:r>
              <a:rPr lang="en-US" sz="1800" b="1" dirty="0" smtClean="0">
                <a:solidFill>
                  <a:srgbClr val="FF0000"/>
                </a:solidFill>
                <a:latin typeface="Arial" charset="0"/>
              </a:rPr>
              <a:t>A blackbody is a perfect absorber </a:t>
            </a:r>
            <a:r>
              <a:rPr lang="en-US" sz="1800" b="1" i="1" dirty="0" smtClean="0">
                <a:solidFill>
                  <a:srgbClr val="FF0000"/>
                </a:solidFill>
                <a:latin typeface="Arial" charset="0"/>
              </a:rPr>
              <a:t>and</a:t>
            </a:r>
            <a:r>
              <a:rPr lang="en-US" sz="1800" b="1" dirty="0" smtClean="0">
                <a:solidFill>
                  <a:srgbClr val="FF0000"/>
                </a:solidFill>
                <a:latin typeface="Arial" charset="0"/>
              </a:rPr>
              <a:t> emitter. It gives off as 	much energy for a given temperature as is possible.</a:t>
            </a:r>
          </a:p>
          <a:p>
            <a:endParaRPr lang="en-US" sz="1800" b="1" dirty="0">
              <a:solidFill>
                <a:srgbClr val="FF0000"/>
              </a:solidFill>
              <a:latin typeface="Arial" charset="0"/>
            </a:endParaRPr>
          </a:p>
          <a:p>
            <a:r>
              <a:rPr lang="en-US" sz="1800" b="1" dirty="0" smtClean="0">
                <a:solidFill>
                  <a:srgbClr val="FF0000"/>
                </a:solidFill>
                <a:latin typeface="Arial" charset="0"/>
              </a:rPr>
              <a:t>	Gases in Earth’s atmosphere absorb energy and prevent it 	from giving off the full blackbody energy. The temperature 	needs to be raised higher to reach equilibrium than what is 	needed for a blackbody.</a:t>
            </a:r>
          </a:p>
          <a:p>
            <a:endParaRPr lang="en-US" sz="1800" b="1" dirty="0" smtClean="0">
              <a:solidFill>
                <a:srgbClr val="C00000"/>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p>
        </p:txBody>
      </p:sp>
    </p:spTree>
    <p:extLst>
      <p:ext uri="{BB962C8B-B14F-4D97-AF65-F5344CB8AC3E}">
        <p14:creationId xmlns="" xmlns:p14="http://schemas.microsoft.com/office/powerpoint/2010/main" val="4141714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Sunlight is absorbed in the atmosphere by a variety of gases, especially ozone, carbon dioxide, and water vapor</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1" name="Picture 10"/>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64733" y="1704327"/>
            <a:ext cx="6214533" cy="4622059"/>
          </a:xfrm>
          <a:prstGeom prst="rect">
            <a:avLst/>
          </a:prstGeom>
        </p:spPr>
      </p:pic>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Much of the Sun’s radiation is absorbed as visible light, but radiated by Earth as infrared light</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3124200" y="6172200"/>
            <a:ext cx="4953000" cy="307777"/>
          </a:xfrm>
          <a:prstGeom prst="rect">
            <a:avLst/>
          </a:prstGeom>
        </p:spPr>
        <p:txBody>
          <a:bodyPr wrap="square">
            <a:spAutoFit/>
          </a:bodyPr>
          <a:lstStyle/>
          <a:p>
            <a:r>
              <a:rPr lang="en-US" sz="1400" b="1" dirty="0" smtClean="0">
                <a:solidFill>
                  <a:srgbClr val="0033CC"/>
                </a:solidFill>
                <a:latin typeface="Arial" charset="0"/>
              </a:rPr>
              <a:t>Visible light                         Infrared light  (heat energy)                                                                          </a:t>
            </a:r>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rcRect r="16822"/>
          <a:stretch>
            <a:fillRect/>
          </a:stretch>
        </p:blipFill>
        <p:spPr>
          <a:xfrm>
            <a:off x="838200" y="1676400"/>
            <a:ext cx="7543800" cy="4184809"/>
          </a:xfrm>
          <a:prstGeom prst="rect">
            <a:avLst/>
          </a:prstGeom>
        </p:spPr>
      </p:pic>
      <p:cxnSp>
        <p:nvCxnSpPr>
          <p:cNvPr id="14" name="Straight Arrow Connector 13"/>
          <p:cNvCxnSpPr/>
          <p:nvPr/>
        </p:nvCxnSpPr>
        <p:spPr>
          <a:xfrm flipH="1" flipV="1">
            <a:off x="3581400" y="5715000"/>
            <a:ext cx="152400" cy="457200"/>
          </a:xfrm>
          <a:prstGeom prst="straightConnector1">
            <a:avLst/>
          </a:prstGeom>
          <a:ln w="28575">
            <a:solidFill>
              <a:srgbClr val="0033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096000" y="5715000"/>
            <a:ext cx="0" cy="457200"/>
          </a:xfrm>
          <a:prstGeom prst="straightConnector1">
            <a:avLst/>
          </a:prstGeom>
          <a:ln w="28575">
            <a:solidFill>
              <a:srgbClr val="0033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676374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Different wavelengths of light reach different levels in the atmosphere, causing variations in temperature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1" name="Picture 2" descr="https://upload.wikimedia.org/wikipedia/commons/thumb/6/6b/Endeavour_silhouette_STS-130.jpg/400px-Endeavour_silhouette_STS-130.jpg"/>
          <p:cNvPicPr>
            <a:picLocks noChangeAspect="1" noChangeArrowheads="1"/>
          </p:cNvPicPr>
          <p:nvPr/>
        </p:nvPicPr>
        <p:blipFill>
          <a:blip r:embed="rId2" cstate="print"/>
          <a:srcRect/>
          <a:stretch>
            <a:fillRect/>
          </a:stretch>
        </p:blipFill>
        <p:spPr bwMode="auto">
          <a:xfrm>
            <a:off x="914401" y="1676401"/>
            <a:ext cx="3310562" cy="2209800"/>
          </a:xfrm>
          <a:prstGeom prst="rect">
            <a:avLst/>
          </a:prstGeom>
          <a:noFill/>
        </p:spPr>
      </p:pic>
      <p:pic>
        <p:nvPicPr>
          <p:cNvPr id="12" name="Picture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276600" y="2667000"/>
            <a:ext cx="5562600" cy="3911491"/>
          </a:xfrm>
          <a:prstGeom prst="rect">
            <a:avLst/>
          </a:prstGeom>
        </p:spPr>
      </p:pic>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Temperature is also significantly affected by Earth’s </a:t>
            </a:r>
            <a:r>
              <a:rPr lang="en-US" sz="2400" i="1" dirty="0" smtClean="0">
                <a:latin typeface="Arial" charset="0"/>
              </a:rPr>
              <a:t>albedo</a:t>
            </a:r>
            <a:r>
              <a:rPr lang="en-US" sz="2400" dirty="0" smtClean="0">
                <a:latin typeface="Arial" charset="0"/>
              </a:rPr>
              <a:t>, which is how much light is reflected</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3" name="Rectangle 12"/>
          <p:cNvSpPr/>
          <p:nvPr/>
        </p:nvSpPr>
        <p:spPr>
          <a:xfrm>
            <a:off x="5657850" y="3200400"/>
            <a:ext cx="3048000" cy="1384995"/>
          </a:xfrm>
          <a:prstGeom prst="rect">
            <a:avLst/>
          </a:prstGeom>
        </p:spPr>
        <p:txBody>
          <a:bodyPr wrap="square">
            <a:spAutoFit/>
          </a:bodyPr>
          <a:lstStyle/>
          <a:p>
            <a:r>
              <a:rPr lang="en-US" sz="1400" b="1" dirty="0" smtClean="0">
                <a:solidFill>
                  <a:srgbClr val="0033CC"/>
                </a:solidFill>
                <a:latin typeface="Arial" charset="0"/>
              </a:rPr>
              <a:t>Snow and clouds reflect 40 – 80% of visible light</a:t>
            </a:r>
          </a:p>
          <a:p>
            <a:endParaRPr lang="en-US" sz="1400" b="1" dirty="0" smtClean="0">
              <a:solidFill>
                <a:srgbClr val="0033CC"/>
              </a:solidFill>
              <a:latin typeface="Arial" charset="0"/>
            </a:endParaRPr>
          </a:p>
          <a:p>
            <a:endParaRPr lang="en-US" sz="1400" b="1" dirty="0" smtClean="0">
              <a:solidFill>
                <a:srgbClr val="0033CC"/>
              </a:solidFill>
              <a:latin typeface="Arial" charset="0"/>
            </a:endParaRPr>
          </a:p>
          <a:p>
            <a:r>
              <a:rPr lang="en-US" sz="1400" b="1" dirty="0" smtClean="0">
                <a:solidFill>
                  <a:srgbClr val="0033CC"/>
                </a:solidFill>
                <a:latin typeface="Arial" charset="0"/>
              </a:rPr>
              <a:t>Oceans reflect less than 10% of visible light                                                                                    </a:t>
            </a:r>
          </a:p>
        </p:txBody>
      </p:sp>
      <p:pic>
        <p:nvPicPr>
          <p:cNvPr id="11" name="Picture 2" descr="http://images.nationalgeographic.com/wpf/media-live/photos/000/061/cache/earth-full-view_6125_990x742.jpg"/>
          <p:cNvPicPr>
            <a:picLocks noChangeAspect="1" noChangeArrowheads="1"/>
          </p:cNvPicPr>
          <p:nvPr/>
        </p:nvPicPr>
        <p:blipFill>
          <a:blip r:embed="rId2" cstate="print"/>
          <a:srcRect l="11111" r="7407"/>
          <a:stretch>
            <a:fillRect/>
          </a:stretch>
        </p:blipFill>
        <p:spPr bwMode="auto">
          <a:xfrm>
            <a:off x="914399" y="1828800"/>
            <a:ext cx="4551651" cy="4191000"/>
          </a:xfrm>
          <a:prstGeom prst="rect">
            <a:avLst/>
          </a:prstGeom>
          <a:noFill/>
        </p:spPr>
      </p:pic>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Earth reflects about 30% of the sunlight back into space and emits the remaining energy as infrared light to stay in equilibrium</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4" name="Picture 2" descr="Diagram of global energy budget components."/>
          <p:cNvPicPr>
            <a:picLocks noChangeAspect="1" noChangeArrowheads="1"/>
          </p:cNvPicPr>
          <p:nvPr/>
        </p:nvPicPr>
        <p:blipFill>
          <a:blip r:embed="rId2" cstate="print"/>
          <a:srcRect/>
          <a:stretch>
            <a:fillRect/>
          </a:stretch>
        </p:blipFill>
        <p:spPr bwMode="auto">
          <a:xfrm>
            <a:off x="957160" y="1828800"/>
            <a:ext cx="6879431" cy="4586287"/>
          </a:xfrm>
          <a:prstGeom prst="rect">
            <a:avLst/>
          </a:prstGeom>
          <a:noFill/>
        </p:spPr>
      </p:pic>
    </p:spTree>
    <p:extLst>
      <p:ext uri="{BB962C8B-B14F-4D97-AF65-F5344CB8AC3E}">
        <p14:creationId xmlns="" xmlns:p14="http://schemas.microsoft.com/office/powerpoint/2010/main" val="458076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Earth’s climate system can occur when external “</a:t>
            </a:r>
            <a:r>
              <a:rPr lang="en-US" sz="2400" dirty="0" err="1" smtClean="0">
                <a:latin typeface="Arial" charset="0"/>
              </a:rPr>
              <a:t>forcings</a:t>
            </a:r>
            <a:r>
              <a:rPr lang="en-US" sz="2400" dirty="0" smtClean="0">
                <a:latin typeface="Arial" charset="0"/>
              </a:rPr>
              <a:t>” cause an imbalance in the absorption and emission of energy</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3" name="TextBox 2"/>
          <p:cNvSpPr txBox="1"/>
          <p:nvPr/>
        </p:nvSpPr>
        <p:spPr>
          <a:xfrm>
            <a:off x="990600" y="1828800"/>
            <a:ext cx="6172200" cy="1477328"/>
          </a:xfrm>
          <a:prstGeom prst="rect">
            <a:avLst/>
          </a:prstGeom>
          <a:noFill/>
        </p:spPr>
        <p:txBody>
          <a:bodyPr wrap="square" rtlCol="0">
            <a:spAutoFit/>
          </a:bodyPr>
          <a:lstStyle/>
          <a:p>
            <a:r>
              <a:rPr lang="en-US" sz="1800" b="1" dirty="0" smtClean="0">
                <a:solidFill>
                  <a:srgbClr val="0033CC"/>
                </a:solidFill>
                <a:latin typeface="+mn-lt"/>
              </a:rPr>
              <a:t>Question: What are the main </a:t>
            </a:r>
            <a:r>
              <a:rPr lang="en-US" sz="1800" b="1" dirty="0" err="1" smtClean="0">
                <a:solidFill>
                  <a:srgbClr val="0033CC"/>
                </a:solidFill>
                <a:latin typeface="+mn-lt"/>
              </a:rPr>
              <a:t>forcings</a:t>
            </a:r>
            <a:r>
              <a:rPr lang="en-US" sz="1800" b="1" dirty="0" smtClean="0">
                <a:solidFill>
                  <a:srgbClr val="0033CC"/>
                </a:solidFill>
                <a:latin typeface="+mn-lt"/>
              </a:rPr>
              <a:t> that can cause Earth’s climate system to change?</a:t>
            </a:r>
          </a:p>
          <a:p>
            <a:endParaRPr lang="en-US" sz="1800" b="1" dirty="0" smtClean="0">
              <a:solidFill>
                <a:srgbClr val="0033CC"/>
              </a:solidFill>
              <a:latin typeface="+mn-lt"/>
            </a:endParaRPr>
          </a:p>
          <a:p>
            <a:endParaRPr lang="en-US" sz="1800" b="1" dirty="0">
              <a:solidFill>
                <a:srgbClr val="0033CC"/>
              </a:solidFill>
              <a:latin typeface="+mn-lt"/>
            </a:endParaRPr>
          </a:p>
          <a:p>
            <a:endParaRPr lang="en-US" sz="1800" b="1" dirty="0">
              <a:solidFill>
                <a:srgbClr val="0033CC"/>
              </a:solidFill>
              <a:latin typeface="+mn-lt"/>
            </a:endParaRPr>
          </a:p>
        </p:txBody>
      </p:sp>
      <p:sp>
        <p:nvSpPr>
          <p:cNvPr id="8" name="TextBox 7"/>
          <p:cNvSpPr txBox="1"/>
          <p:nvPr/>
        </p:nvSpPr>
        <p:spPr>
          <a:xfrm>
            <a:off x="685800" y="6019800"/>
            <a:ext cx="8001000" cy="369332"/>
          </a:xfrm>
          <a:prstGeom prst="rect">
            <a:avLst/>
          </a:prstGeom>
          <a:noFill/>
        </p:spPr>
        <p:txBody>
          <a:bodyPr wrap="square" rtlCol="0">
            <a:spAutoFit/>
          </a:bodyPr>
          <a:lstStyle/>
          <a:p>
            <a:r>
              <a:rPr lang="en-US" sz="1800" b="1" dirty="0" smtClean="0">
                <a:solidFill>
                  <a:srgbClr val="0033CC"/>
                </a:solidFill>
                <a:latin typeface="+mn-lt"/>
              </a:rPr>
              <a:t>Climate change occurs as part of Earth’s attempt to restore equilibrium</a:t>
            </a:r>
            <a:endParaRPr lang="en-US" sz="1800" b="1" dirty="0">
              <a:solidFill>
                <a:srgbClr val="0033CC"/>
              </a:solidFill>
              <a:latin typeface="+mn-lt"/>
            </a:endParaRPr>
          </a:p>
        </p:txBody>
      </p:sp>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Earth’s climate system can occur when external “</a:t>
            </a:r>
            <a:r>
              <a:rPr lang="en-US" sz="2400" dirty="0" err="1" smtClean="0">
                <a:latin typeface="Arial" charset="0"/>
              </a:rPr>
              <a:t>forcings</a:t>
            </a:r>
            <a:r>
              <a:rPr lang="en-US" sz="2400" dirty="0" smtClean="0">
                <a:latin typeface="Arial" charset="0"/>
              </a:rPr>
              <a:t>” cause an imbalance in the absorption and emission of energy</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3" name="TextBox 2"/>
          <p:cNvSpPr txBox="1"/>
          <p:nvPr/>
        </p:nvSpPr>
        <p:spPr>
          <a:xfrm>
            <a:off x="990600" y="1828800"/>
            <a:ext cx="6172200" cy="3693319"/>
          </a:xfrm>
          <a:prstGeom prst="rect">
            <a:avLst/>
          </a:prstGeom>
          <a:noFill/>
        </p:spPr>
        <p:txBody>
          <a:bodyPr wrap="square" rtlCol="0">
            <a:spAutoFit/>
          </a:bodyPr>
          <a:lstStyle/>
          <a:p>
            <a:r>
              <a:rPr lang="en-US" sz="1800" b="1" dirty="0" smtClean="0">
                <a:solidFill>
                  <a:srgbClr val="0033CC"/>
                </a:solidFill>
                <a:latin typeface="+mn-lt"/>
              </a:rPr>
              <a:t>Question: What are the main </a:t>
            </a:r>
            <a:r>
              <a:rPr lang="en-US" sz="1800" b="1" dirty="0" err="1" smtClean="0">
                <a:solidFill>
                  <a:srgbClr val="0033CC"/>
                </a:solidFill>
                <a:latin typeface="+mn-lt"/>
              </a:rPr>
              <a:t>forcings</a:t>
            </a:r>
            <a:r>
              <a:rPr lang="en-US" sz="1800" b="1" dirty="0" smtClean="0">
                <a:solidFill>
                  <a:srgbClr val="0033CC"/>
                </a:solidFill>
                <a:latin typeface="+mn-lt"/>
              </a:rPr>
              <a:t> that can cause Earth’s climate system to change?</a:t>
            </a:r>
          </a:p>
          <a:p>
            <a:endParaRPr lang="en-US" sz="1800" b="1" dirty="0" smtClean="0">
              <a:solidFill>
                <a:srgbClr val="0033CC"/>
              </a:solidFill>
              <a:latin typeface="+mn-lt"/>
            </a:endParaRPr>
          </a:p>
          <a:p>
            <a:endParaRPr lang="en-US" sz="1800" b="1" dirty="0" smtClean="0">
              <a:solidFill>
                <a:srgbClr val="0033CC"/>
              </a:solidFill>
              <a:latin typeface="+mn-lt"/>
            </a:endParaRPr>
          </a:p>
          <a:p>
            <a:r>
              <a:rPr lang="en-US" sz="1800" b="1" dirty="0">
                <a:solidFill>
                  <a:srgbClr val="0033CC"/>
                </a:solidFill>
                <a:latin typeface="+mn-lt"/>
              </a:rPr>
              <a:t>	</a:t>
            </a:r>
            <a:r>
              <a:rPr lang="en-US" sz="1800" b="1" dirty="0" smtClean="0">
                <a:solidFill>
                  <a:srgbClr val="FF0000"/>
                </a:solidFill>
                <a:latin typeface="+mn-lt"/>
              </a:rPr>
              <a:t>1)	Changes in the amount of sunlight 		reaching Earth 	</a:t>
            </a:r>
          </a:p>
          <a:p>
            <a:endParaRPr lang="en-US" sz="1800" b="1" dirty="0">
              <a:solidFill>
                <a:srgbClr val="FF0000"/>
              </a:solidFill>
              <a:latin typeface="+mn-lt"/>
            </a:endParaRPr>
          </a:p>
          <a:p>
            <a:r>
              <a:rPr lang="en-US" sz="1800" b="1" dirty="0" smtClean="0">
                <a:solidFill>
                  <a:srgbClr val="FF0000"/>
                </a:solidFill>
                <a:latin typeface="+mn-lt"/>
              </a:rPr>
              <a:t>	2)	Changes in the reflectivity of Earth 		(albedo)	</a:t>
            </a:r>
          </a:p>
          <a:p>
            <a:endParaRPr lang="en-US" sz="1800" b="1" dirty="0">
              <a:solidFill>
                <a:srgbClr val="FF0000"/>
              </a:solidFill>
              <a:latin typeface="+mn-lt"/>
            </a:endParaRPr>
          </a:p>
          <a:p>
            <a:r>
              <a:rPr lang="en-US" sz="1800" b="1" dirty="0" smtClean="0">
                <a:solidFill>
                  <a:srgbClr val="FF0000"/>
                </a:solidFill>
                <a:latin typeface="+mn-lt"/>
              </a:rPr>
              <a:t>	3)	Changes in the </a:t>
            </a:r>
            <a:r>
              <a:rPr lang="en-US" sz="1800" b="1" dirty="0" smtClean="0">
                <a:solidFill>
                  <a:srgbClr val="FF0000"/>
                </a:solidFill>
                <a:latin typeface="+mn-lt"/>
              </a:rPr>
              <a:t>emission of energy</a:t>
            </a:r>
            <a:endParaRPr lang="en-US" sz="1800" b="1" dirty="0" smtClean="0">
              <a:solidFill>
                <a:srgbClr val="FF0000"/>
              </a:solidFill>
              <a:latin typeface="+mn-lt"/>
            </a:endParaRPr>
          </a:p>
          <a:p>
            <a:endParaRPr lang="en-US" sz="1800" b="1" dirty="0">
              <a:solidFill>
                <a:srgbClr val="0033CC"/>
              </a:solidFill>
              <a:latin typeface="+mn-lt"/>
            </a:endParaRPr>
          </a:p>
          <a:p>
            <a:endParaRPr lang="en-US" sz="1800" b="1" dirty="0">
              <a:solidFill>
                <a:srgbClr val="0033CC"/>
              </a:solidFill>
              <a:latin typeface="+mn-lt"/>
            </a:endParaRPr>
          </a:p>
        </p:txBody>
      </p:sp>
      <p:sp>
        <p:nvSpPr>
          <p:cNvPr id="8" name="TextBox 7"/>
          <p:cNvSpPr txBox="1"/>
          <p:nvPr/>
        </p:nvSpPr>
        <p:spPr>
          <a:xfrm>
            <a:off x="685800" y="6019800"/>
            <a:ext cx="8001000" cy="369332"/>
          </a:xfrm>
          <a:prstGeom prst="rect">
            <a:avLst/>
          </a:prstGeom>
          <a:noFill/>
        </p:spPr>
        <p:txBody>
          <a:bodyPr wrap="square" rtlCol="0">
            <a:spAutoFit/>
          </a:bodyPr>
          <a:lstStyle/>
          <a:p>
            <a:r>
              <a:rPr lang="en-US" sz="1800" b="1" dirty="0" smtClean="0">
                <a:solidFill>
                  <a:srgbClr val="0033CC"/>
                </a:solidFill>
                <a:latin typeface="+mn-lt"/>
              </a:rPr>
              <a:t>Climate change occurs as part of Earth’s attempt to restore equilibrium</a:t>
            </a:r>
            <a:endParaRPr lang="en-US" sz="1800" b="1" dirty="0">
              <a:solidFill>
                <a:srgbClr val="0033CC"/>
              </a:solidFill>
              <a:latin typeface="+mn-lt"/>
            </a:endParaRPr>
          </a:p>
        </p:txBody>
      </p:sp>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Solar irradiance shows little variation even over </a:t>
            </a:r>
            <a:r>
              <a:rPr lang="en-US" sz="2400" dirty="0" err="1" smtClean="0">
                <a:latin typeface="Arial" charset="0"/>
              </a:rPr>
              <a:t>millenia</a:t>
            </a:r>
            <a:r>
              <a:rPr lang="en-US" sz="2400" dirty="0" smtClean="0">
                <a:latin typeface="Arial" charset="0"/>
              </a:rPr>
              <a:t>, which implies little impact on climate change over those time scales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TextBox 7"/>
          <p:cNvSpPr txBox="1"/>
          <p:nvPr/>
        </p:nvSpPr>
        <p:spPr>
          <a:xfrm>
            <a:off x="7772400" y="2133600"/>
            <a:ext cx="1143000" cy="954107"/>
          </a:xfrm>
          <a:prstGeom prst="rect">
            <a:avLst/>
          </a:prstGeom>
          <a:noFill/>
        </p:spPr>
        <p:txBody>
          <a:bodyPr wrap="square" rtlCol="0">
            <a:spAutoFit/>
          </a:bodyPr>
          <a:lstStyle/>
          <a:p>
            <a:r>
              <a:rPr lang="en-US" sz="1400" b="1" dirty="0" smtClean="0">
                <a:solidFill>
                  <a:srgbClr val="0033CC"/>
                </a:solidFill>
                <a:latin typeface="+mn-lt"/>
              </a:rPr>
              <a:t>1366 W/m</a:t>
            </a:r>
            <a:r>
              <a:rPr lang="en-US" sz="1400" b="1" baseline="30000" dirty="0" smtClean="0">
                <a:solidFill>
                  <a:srgbClr val="0033CC"/>
                </a:solidFill>
                <a:latin typeface="+mn-lt"/>
              </a:rPr>
              <a:t>2</a:t>
            </a:r>
          </a:p>
          <a:p>
            <a:r>
              <a:rPr lang="en-US" sz="1400" b="1" dirty="0" smtClean="0">
                <a:solidFill>
                  <a:srgbClr val="0033CC"/>
                </a:solidFill>
                <a:latin typeface="+mn-lt"/>
              </a:rPr>
              <a:t>    </a:t>
            </a:r>
          </a:p>
          <a:p>
            <a:endParaRPr lang="en-US" sz="1400" b="1" dirty="0" smtClean="0">
              <a:solidFill>
                <a:srgbClr val="0033CC"/>
              </a:solidFill>
              <a:latin typeface="+mn-lt"/>
            </a:endParaRPr>
          </a:p>
          <a:p>
            <a:r>
              <a:rPr lang="en-US" sz="1400" b="1" dirty="0" smtClean="0">
                <a:solidFill>
                  <a:srgbClr val="0033CC"/>
                </a:solidFill>
                <a:latin typeface="+mn-lt"/>
              </a:rPr>
              <a:t>1364 W/m</a:t>
            </a:r>
            <a:r>
              <a:rPr lang="en-US" sz="1400" b="1" baseline="30000" dirty="0" smtClean="0">
                <a:solidFill>
                  <a:srgbClr val="0033CC"/>
                </a:solidFill>
                <a:latin typeface="+mn-lt"/>
              </a:rPr>
              <a:t>2</a:t>
            </a:r>
            <a:endParaRPr lang="en-US" sz="1400" b="1" baseline="30000" dirty="0">
              <a:solidFill>
                <a:srgbClr val="0033CC"/>
              </a:solidFill>
              <a:latin typeface="+mn-lt"/>
            </a:endParaRPr>
          </a:p>
        </p:txBody>
      </p:sp>
      <p:pic>
        <p:nvPicPr>
          <p:cNvPr id="1026" name="Picture 2" descr="Graph of reconstructions of volcanic forcing and total solar irradiance from proxies"/>
          <p:cNvPicPr>
            <a:picLocks noChangeAspect="1" noChangeArrowheads="1"/>
          </p:cNvPicPr>
          <p:nvPr/>
        </p:nvPicPr>
        <p:blipFill>
          <a:blip r:embed="rId2" cstate="print"/>
          <a:srcRect t="46951"/>
          <a:stretch>
            <a:fillRect/>
          </a:stretch>
        </p:blipFill>
        <p:spPr bwMode="auto">
          <a:xfrm>
            <a:off x="152400" y="1981200"/>
            <a:ext cx="7620000" cy="1828800"/>
          </a:xfrm>
          <a:prstGeom prst="rect">
            <a:avLst/>
          </a:prstGeom>
          <a:noFill/>
        </p:spPr>
      </p:pic>
      <p:pic>
        <p:nvPicPr>
          <p:cNvPr id="11" name="Picture 10"/>
          <p:cNvPicPr>
            <a:picLocks noChangeAspect="1"/>
          </p:cNvPicPr>
          <p:nvPr/>
        </p:nvPicPr>
        <p:blipFill>
          <a:blip r:embed="rId3" cstate="print">
            <a:extLst>
              <a:ext uri="{28A0092B-C50C-407E-A947-70E740481C1C}">
                <a14:useLocalDpi xmlns="" xmlns:a14="http://schemas.microsoft.com/office/drawing/2010/main" val="0"/>
              </a:ext>
            </a:extLst>
          </a:blip>
          <a:srcRect t="63889"/>
          <a:stretch>
            <a:fillRect/>
          </a:stretch>
        </p:blipFill>
        <p:spPr>
          <a:xfrm>
            <a:off x="3048000" y="4343400"/>
            <a:ext cx="5486400" cy="1981200"/>
          </a:xfrm>
          <a:prstGeom prst="rect">
            <a:avLst/>
          </a:prstGeom>
        </p:spPr>
      </p:pic>
      <p:cxnSp>
        <p:nvCxnSpPr>
          <p:cNvPr id="13" name="Straight Arrow Connector 12"/>
          <p:cNvCxnSpPr/>
          <p:nvPr/>
        </p:nvCxnSpPr>
        <p:spPr>
          <a:xfrm flipH="1">
            <a:off x="7467600" y="2286000"/>
            <a:ext cx="304800" cy="0"/>
          </a:xfrm>
          <a:prstGeom prst="straightConnector1">
            <a:avLst/>
          </a:prstGeom>
          <a:ln>
            <a:solidFill>
              <a:srgbClr val="0033CC"/>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7467600" y="2971800"/>
            <a:ext cx="304800" cy="0"/>
          </a:xfrm>
          <a:prstGeom prst="straightConnector1">
            <a:avLst/>
          </a:prstGeom>
          <a:ln>
            <a:solidFill>
              <a:srgbClr val="0033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Earth’s orbit around the Sun, called </a:t>
            </a:r>
            <a:r>
              <a:rPr lang="en-US" sz="2400" dirty="0" err="1" smtClean="0">
                <a:latin typeface="Arial" charset="0"/>
              </a:rPr>
              <a:t>Milankovitch</a:t>
            </a:r>
            <a:r>
              <a:rPr lang="en-US" sz="2400" dirty="0" smtClean="0">
                <a:latin typeface="Arial" charset="0"/>
              </a:rPr>
              <a:t> cycles, can affect how much energy Earth receives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12" name="Text Box 4"/>
          <p:cNvSpPr txBox="1">
            <a:spLocks noChangeArrowheads="1"/>
          </p:cNvSpPr>
          <p:nvPr/>
        </p:nvSpPr>
        <p:spPr bwMode="auto">
          <a:xfrm>
            <a:off x="990600" y="1752600"/>
            <a:ext cx="5638800" cy="4247317"/>
          </a:xfrm>
          <a:prstGeom prst="rect">
            <a:avLst/>
          </a:prstGeom>
          <a:noFill/>
          <a:ln w="9525">
            <a:noFill/>
            <a:miter lim="800000"/>
            <a:headEnd/>
            <a:tailEnd/>
          </a:ln>
        </p:spPr>
        <p:txBody>
          <a:bodyPr wrap="square">
            <a:spAutoFit/>
          </a:bodyPr>
          <a:lstStyle/>
          <a:p>
            <a:r>
              <a:rPr lang="en-US" sz="1800" b="1" dirty="0" err="1" smtClean="0">
                <a:solidFill>
                  <a:srgbClr val="0033CC"/>
                </a:solidFill>
                <a:latin typeface="+mn-lt"/>
              </a:rPr>
              <a:t>Milankovitch</a:t>
            </a:r>
            <a:r>
              <a:rPr lang="en-US" sz="1800" b="1" dirty="0" smtClean="0">
                <a:solidFill>
                  <a:srgbClr val="0033CC"/>
                </a:solidFill>
                <a:latin typeface="+mn-lt"/>
              </a:rPr>
              <a:t> Cycles are caused by variations in</a:t>
            </a:r>
            <a:endParaRPr lang="en-US" sz="1800" b="1" dirty="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shape </a:t>
            </a:r>
            <a:r>
              <a:rPr lang="en-US" sz="1800" b="1" dirty="0">
                <a:solidFill>
                  <a:srgbClr val="0033CC"/>
                </a:solidFill>
                <a:latin typeface="+mn-lt"/>
              </a:rPr>
              <a:t>of </a:t>
            </a:r>
            <a:r>
              <a:rPr lang="en-US" sz="1800" b="1" dirty="0" smtClean="0">
                <a:solidFill>
                  <a:srgbClr val="0033CC"/>
                </a:solidFill>
                <a:latin typeface="+mn-lt"/>
              </a:rPr>
              <a:t>Earth’s </a:t>
            </a:r>
            <a:r>
              <a:rPr lang="en-US" sz="1800" b="1" dirty="0">
                <a:solidFill>
                  <a:srgbClr val="0033CC"/>
                </a:solidFill>
                <a:latin typeface="+mn-lt"/>
              </a:rPr>
              <a:t>orbit (eccentricity</a:t>
            </a:r>
            <a:r>
              <a:rPr lang="en-US" sz="1800" b="1" dirty="0" smtClean="0">
                <a:solidFill>
                  <a:srgbClr val="0033CC"/>
                </a:solidFill>
                <a:latin typeface="+mn-lt"/>
              </a:rPr>
              <a:t>)</a:t>
            </a: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Earth’s </a:t>
            </a:r>
            <a:r>
              <a:rPr lang="en-US" sz="1800" b="1" dirty="0">
                <a:solidFill>
                  <a:srgbClr val="0033CC"/>
                </a:solidFill>
                <a:latin typeface="+mn-lt"/>
              </a:rPr>
              <a:t>tilt angle (obliquity</a:t>
            </a:r>
            <a:r>
              <a:rPr lang="en-US" sz="1800" b="1" dirty="0" smtClean="0">
                <a:solidFill>
                  <a:srgbClr val="0033CC"/>
                </a:solidFill>
                <a:latin typeface="+mn-lt"/>
              </a:rPr>
              <a:t>)</a:t>
            </a: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endParaRPr lang="en-US" sz="1800" b="1" dirty="0" smtClean="0">
              <a:solidFill>
                <a:srgbClr val="0033CC"/>
              </a:solidFill>
              <a:latin typeface="+mn-lt"/>
            </a:endParaRPr>
          </a:p>
          <a:p>
            <a:pPr>
              <a:buFont typeface="Arial" pitchFamily="34" charset="0"/>
              <a:buChar char="•"/>
            </a:pPr>
            <a:r>
              <a:rPr lang="en-US" sz="1800" b="1" dirty="0" smtClean="0">
                <a:solidFill>
                  <a:srgbClr val="0033CC"/>
                </a:solidFill>
                <a:latin typeface="+mn-lt"/>
              </a:rPr>
              <a:t> wobbling </a:t>
            </a:r>
            <a:r>
              <a:rPr lang="en-US" sz="1800" b="1" dirty="0">
                <a:solidFill>
                  <a:srgbClr val="0033CC"/>
                </a:solidFill>
                <a:latin typeface="+mn-lt"/>
              </a:rPr>
              <a:t>of </a:t>
            </a:r>
            <a:r>
              <a:rPr lang="en-US" sz="1800" b="1" dirty="0" smtClean="0">
                <a:solidFill>
                  <a:srgbClr val="0033CC"/>
                </a:solidFill>
                <a:latin typeface="+mn-lt"/>
              </a:rPr>
              <a:t>Earth’s </a:t>
            </a:r>
            <a:r>
              <a:rPr lang="en-US" sz="1800" b="1" dirty="0">
                <a:solidFill>
                  <a:srgbClr val="0033CC"/>
                </a:solidFill>
                <a:latin typeface="+mn-lt"/>
              </a:rPr>
              <a:t>axis (precession)</a:t>
            </a:r>
          </a:p>
          <a:p>
            <a:r>
              <a:rPr lang="en-US" sz="1800" b="1" dirty="0">
                <a:solidFill>
                  <a:srgbClr val="0033CC"/>
                </a:solidFill>
                <a:latin typeface="+mn-lt"/>
              </a:rPr>
              <a:t>		</a:t>
            </a:r>
          </a:p>
        </p:txBody>
      </p:sp>
      <p:pic>
        <p:nvPicPr>
          <p:cNvPr id="15" name="Picture 9" descr="milan1"/>
          <p:cNvPicPr>
            <a:picLocks noChangeAspect="1" noChangeArrowheads="1"/>
          </p:cNvPicPr>
          <p:nvPr/>
        </p:nvPicPr>
        <p:blipFill>
          <a:blip r:embed="rId2" cstate="print"/>
          <a:srcRect/>
          <a:stretch>
            <a:fillRect/>
          </a:stretch>
        </p:blipFill>
        <p:spPr bwMode="auto">
          <a:xfrm>
            <a:off x="7467600" y="2133600"/>
            <a:ext cx="1332624" cy="1295400"/>
          </a:xfrm>
          <a:prstGeom prst="rect">
            <a:avLst/>
          </a:prstGeom>
          <a:noFill/>
          <a:ln w="9525">
            <a:noFill/>
            <a:miter lim="800000"/>
            <a:headEnd/>
            <a:tailEnd/>
          </a:ln>
        </p:spPr>
      </p:pic>
      <p:pic>
        <p:nvPicPr>
          <p:cNvPr id="16" name="Picture 10" descr="milan2"/>
          <p:cNvPicPr>
            <a:picLocks noChangeAspect="1" noChangeArrowheads="1"/>
          </p:cNvPicPr>
          <p:nvPr/>
        </p:nvPicPr>
        <p:blipFill>
          <a:blip r:embed="rId3" cstate="print"/>
          <a:srcRect/>
          <a:stretch>
            <a:fillRect/>
          </a:stretch>
        </p:blipFill>
        <p:spPr bwMode="auto">
          <a:xfrm>
            <a:off x="5410200" y="3352800"/>
            <a:ext cx="1600200" cy="1536192"/>
          </a:xfrm>
          <a:prstGeom prst="rect">
            <a:avLst/>
          </a:prstGeom>
          <a:noFill/>
          <a:ln w="9525">
            <a:noFill/>
            <a:miter lim="800000"/>
            <a:headEnd/>
            <a:tailEnd/>
          </a:ln>
        </p:spPr>
      </p:pic>
      <p:pic>
        <p:nvPicPr>
          <p:cNvPr id="17" name="Picture 11" descr="milan3"/>
          <p:cNvPicPr>
            <a:picLocks noChangeAspect="1" noChangeArrowheads="1"/>
          </p:cNvPicPr>
          <p:nvPr/>
        </p:nvPicPr>
        <p:blipFill>
          <a:blip r:embed="rId4" cstate="print"/>
          <a:srcRect/>
          <a:stretch>
            <a:fillRect/>
          </a:stretch>
        </p:blipFill>
        <p:spPr bwMode="auto">
          <a:xfrm>
            <a:off x="7315200" y="4800600"/>
            <a:ext cx="1447800" cy="1648883"/>
          </a:xfrm>
          <a:prstGeom prst="rect">
            <a:avLst/>
          </a:prstGeom>
          <a:noFill/>
          <a:ln w="9525">
            <a:noFill/>
            <a:miter lim="800000"/>
            <a:headEnd/>
            <a:tailEnd/>
          </a:ln>
        </p:spPr>
      </p:pic>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696200" cy="1219200"/>
          </a:xfrm>
        </p:spPr>
        <p:txBody>
          <a:bodyPr/>
          <a:lstStyle/>
          <a:p>
            <a:pPr>
              <a:lnSpc>
                <a:spcPct val="80000"/>
              </a:lnSpc>
            </a:pPr>
            <a:r>
              <a:rPr lang="en-US" sz="2400" dirty="0" smtClean="0">
                <a:latin typeface="Arial" charset="0"/>
              </a:rPr>
              <a:t>High-school standard HS-ESS2-4 focuses on the role energy flows play in Earth’s climate</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2" name="Rectangle 1"/>
          <p:cNvSpPr/>
          <p:nvPr/>
        </p:nvSpPr>
        <p:spPr>
          <a:xfrm>
            <a:off x="838200" y="2438400"/>
            <a:ext cx="7687491" cy="3785652"/>
          </a:xfrm>
          <a:prstGeom prst="rect">
            <a:avLst/>
          </a:prstGeom>
        </p:spPr>
        <p:txBody>
          <a:bodyPr wrap="square">
            <a:spAutoFit/>
          </a:bodyPr>
          <a:lstStyle/>
          <a:p>
            <a:r>
              <a:rPr lang="en-US" sz="1800" b="1" dirty="0" smtClean="0">
                <a:latin typeface="+mn-lt"/>
              </a:rPr>
              <a:t>HS-ESS2-4  Use a model to describe how variations in the flow of energy into and out of Earth’s systems result in changes in climate.</a:t>
            </a:r>
          </a:p>
          <a:p>
            <a:endParaRPr lang="en-US" sz="1800" b="1" dirty="0" smtClean="0">
              <a:latin typeface="+mn-lt"/>
            </a:endParaRPr>
          </a:p>
          <a:p>
            <a:endParaRPr lang="en-US" sz="1800" b="1" dirty="0" smtClean="0">
              <a:latin typeface="+mn-lt"/>
            </a:endParaRPr>
          </a:p>
          <a:p>
            <a:r>
              <a:rPr lang="en-US" sz="1400" dirty="0" smtClean="0">
                <a:solidFill>
                  <a:srgbClr val="FF0000"/>
                </a:solidFill>
                <a:latin typeface="+mn-lt"/>
              </a:rPr>
              <a:t>[Clarification Statement: Examples of the causes of climate change differ by timescale, over 1-10 years: large volcanic eruption, ocean</a:t>
            </a:r>
            <a:r>
              <a:rPr lang="en-US" sz="1400" b="1" dirty="0" smtClean="0">
                <a:solidFill>
                  <a:srgbClr val="FF0000"/>
                </a:solidFill>
                <a:latin typeface="+mn-lt"/>
              </a:rPr>
              <a:t> </a:t>
            </a:r>
            <a:r>
              <a:rPr lang="en-US" sz="1400" dirty="0" smtClean="0">
                <a:solidFill>
                  <a:srgbClr val="FF0000"/>
                </a:solidFill>
                <a:latin typeface="+mn-lt"/>
              </a:rPr>
              <a:t>circulation; 10-100s of years: changes in human activity, ocean circulation, solar output; 10-100s of thousands of years: changes to Earth's orbit and the</a:t>
            </a:r>
            <a:r>
              <a:rPr lang="en-US" sz="1400" b="1" dirty="0" smtClean="0">
                <a:solidFill>
                  <a:srgbClr val="FF0000"/>
                </a:solidFill>
                <a:latin typeface="+mn-lt"/>
              </a:rPr>
              <a:t> </a:t>
            </a:r>
            <a:r>
              <a:rPr lang="en-US" sz="1400" dirty="0" smtClean="0">
                <a:solidFill>
                  <a:srgbClr val="FF0000"/>
                </a:solidFill>
                <a:latin typeface="+mn-lt"/>
              </a:rPr>
              <a:t>orientation of its axis; and 10-100s of millions of years: long-term changes in atmospheric composition.]</a:t>
            </a:r>
          </a:p>
          <a:p>
            <a:endParaRPr lang="en-US" sz="1400" dirty="0" smtClean="0">
              <a:solidFill>
                <a:srgbClr val="FF0000"/>
              </a:solidFill>
              <a:latin typeface="+mn-lt"/>
            </a:endParaRPr>
          </a:p>
          <a:p>
            <a:endParaRPr lang="en-US" sz="1400" dirty="0" smtClean="0">
              <a:solidFill>
                <a:srgbClr val="FF0000"/>
              </a:solidFill>
              <a:latin typeface="+mn-lt"/>
            </a:endParaRPr>
          </a:p>
          <a:p>
            <a:r>
              <a:rPr lang="en-US" sz="1400" dirty="0" smtClean="0">
                <a:solidFill>
                  <a:srgbClr val="FF0000"/>
                </a:solidFill>
                <a:latin typeface="+mn-lt"/>
              </a:rPr>
              <a:t>[Assessment Boundary: Assessment of the results of</a:t>
            </a:r>
            <a:r>
              <a:rPr lang="en-US" sz="1400" b="1" dirty="0" smtClean="0">
                <a:solidFill>
                  <a:srgbClr val="FF0000"/>
                </a:solidFill>
                <a:latin typeface="+mn-lt"/>
              </a:rPr>
              <a:t> </a:t>
            </a:r>
            <a:r>
              <a:rPr lang="en-US" sz="1400" dirty="0" smtClean="0">
                <a:solidFill>
                  <a:srgbClr val="FF0000"/>
                </a:solidFill>
                <a:latin typeface="+mn-lt"/>
              </a:rPr>
              <a:t>changes in climate is limited to changes in surface temperatures, precipitation patterns, glacial ice volumes, sea levels, and biosphere distribution.]</a:t>
            </a:r>
          </a:p>
          <a:p>
            <a:endParaRPr lang="en-US" sz="1400" dirty="0" smtClean="0">
              <a:solidFill>
                <a:srgbClr val="FF0000"/>
              </a:solidFill>
              <a:latin typeface="+mn-lt"/>
            </a:endParaRPr>
          </a:p>
          <a:p>
            <a:endParaRPr lang="en-US" sz="1400" dirty="0" smtClean="0">
              <a:solidFill>
                <a:srgbClr val="FF0000"/>
              </a:solidFill>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err="1" smtClean="0">
                <a:latin typeface="Arial" charset="0"/>
              </a:rPr>
              <a:t>Milankovitch</a:t>
            </a:r>
            <a:r>
              <a:rPr lang="en-US" sz="2400" dirty="0" smtClean="0">
                <a:latin typeface="Arial" charset="0"/>
              </a:rPr>
              <a:t> cycles, which occur over 10- and 100- thousands of years, caused past ice ages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1" name="Picture 2" descr="http://vietsciences.free.fr/lichsu/images/chuky-milankovitch.png"/>
          <p:cNvPicPr>
            <a:picLocks noChangeAspect="1" noChangeArrowheads="1"/>
          </p:cNvPicPr>
          <p:nvPr/>
        </p:nvPicPr>
        <p:blipFill>
          <a:blip r:embed="rId2" cstate="print"/>
          <a:srcRect/>
          <a:stretch>
            <a:fillRect/>
          </a:stretch>
        </p:blipFill>
        <p:spPr bwMode="auto">
          <a:xfrm>
            <a:off x="1676400" y="1752600"/>
            <a:ext cx="6172200" cy="4677472"/>
          </a:xfrm>
          <a:prstGeom prst="rect">
            <a:avLst/>
          </a:prstGeom>
          <a:noFill/>
        </p:spPr>
      </p:pic>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err="1" smtClean="0">
                <a:latin typeface="Arial" charset="0"/>
              </a:rPr>
              <a:t>Milankovitch</a:t>
            </a:r>
            <a:r>
              <a:rPr lang="en-US" sz="2400" dirty="0" smtClean="0">
                <a:latin typeface="Arial" charset="0"/>
              </a:rPr>
              <a:t> cycles, which occur over 10- and 100- thousands of years, caused past ice ages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1" name="Picture 2" descr="http://vietsciences.free.fr/lichsu/images/chuky-milankovitch.png"/>
          <p:cNvPicPr>
            <a:picLocks noChangeAspect="1" noChangeArrowheads="1"/>
          </p:cNvPicPr>
          <p:nvPr/>
        </p:nvPicPr>
        <p:blipFill>
          <a:blip r:embed="rId2" cstate="print"/>
          <a:srcRect/>
          <a:stretch>
            <a:fillRect/>
          </a:stretch>
        </p:blipFill>
        <p:spPr bwMode="auto">
          <a:xfrm>
            <a:off x="1676400" y="1752600"/>
            <a:ext cx="6172200" cy="4677472"/>
          </a:xfrm>
          <a:prstGeom prst="rect">
            <a:avLst/>
          </a:prstGeom>
          <a:noFill/>
        </p:spPr>
      </p:pic>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Earth’s </a:t>
            </a:r>
            <a:r>
              <a:rPr lang="en-US" sz="2400" dirty="0" err="1" smtClean="0">
                <a:latin typeface="Arial" charset="0"/>
              </a:rPr>
              <a:t>albedo</a:t>
            </a:r>
            <a:r>
              <a:rPr lang="en-US" sz="2400" dirty="0" smtClean="0">
                <a:latin typeface="Arial" charset="0"/>
              </a:rPr>
              <a:t> (reflectivity)  have a wide range of possible causes and operate over many time scales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TextBox 6"/>
          <p:cNvSpPr txBox="1"/>
          <p:nvPr/>
        </p:nvSpPr>
        <p:spPr>
          <a:xfrm>
            <a:off x="1295400" y="1600200"/>
            <a:ext cx="7315200" cy="1477328"/>
          </a:xfrm>
          <a:prstGeom prst="rect">
            <a:avLst/>
          </a:prstGeom>
          <a:noFill/>
        </p:spPr>
        <p:txBody>
          <a:bodyPr wrap="square" rtlCol="0">
            <a:spAutoFit/>
          </a:bodyPr>
          <a:lstStyle/>
          <a:p>
            <a:r>
              <a:rPr lang="en-US" sz="1800" b="1" dirty="0" smtClean="0">
                <a:solidFill>
                  <a:srgbClr val="0033CC"/>
                </a:solidFill>
                <a:latin typeface="+mn-lt"/>
              </a:rPr>
              <a:t>Question: What are some possible causes that contribute to Earth’s changing </a:t>
            </a:r>
            <a:r>
              <a:rPr lang="en-US" sz="1800" b="1" dirty="0" err="1" smtClean="0">
                <a:solidFill>
                  <a:srgbClr val="0033CC"/>
                </a:solidFill>
                <a:latin typeface="+mn-lt"/>
              </a:rPr>
              <a:t>albedo</a:t>
            </a:r>
            <a:r>
              <a:rPr lang="en-US" sz="1800" b="1" dirty="0" smtClean="0">
                <a:solidFill>
                  <a:srgbClr val="0033CC"/>
                </a:solidFill>
                <a:latin typeface="+mn-lt"/>
              </a:rPr>
              <a:t>?</a:t>
            </a:r>
          </a:p>
          <a:p>
            <a:endParaRPr lang="en-US" sz="1800" b="1" dirty="0" smtClean="0">
              <a:solidFill>
                <a:srgbClr val="0033CC"/>
              </a:solidFill>
              <a:latin typeface="+mn-lt"/>
            </a:endParaRPr>
          </a:p>
          <a:p>
            <a:r>
              <a:rPr lang="en-US" sz="1800" b="1" dirty="0" smtClean="0">
                <a:solidFill>
                  <a:srgbClr val="0033CC"/>
                </a:solidFill>
                <a:latin typeface="+mn-lt"/>
              </a:rPr>
              <a:t>	</a:t>
            </a:r>
            <a:r>
              <a:rPr lang="en-US" sz="1800" b="1" u="sng" dirty="0" smtClean="0">
                <a:solidFill>
                  <a:srgbClr val="0033CC"/>
                </a:solidFill>
                <a:latin typeface="+mn-lt"/>
              </a:rPr>
              <a:t>Cause</a:t>
            </a:r>
            <a:r>
              <a:rPr lang="en-US" sz="1800" b="1" dirty="0" smtClean="0">
                <a:solidFill>
                  <a:srgbClr val="0033CC"/>
                </a:solidFill>
                <a:latin typeface="+mn-lt"/>
              </a:rPr>
              <a:t>				</a:t>
            </a:r>
            <a:r>
              <a:rPr lang="en-US" sz="1800" b="1" u="sng" dirty="0" smtClean="0">
                <a:solidFill>
                  <a:srgbClr val="0033CC"/>
                </a:solidFill>
                <a:latin typeface="+mn-lt"/>
              </a:rPr>
              <a:t>Time Scale</a:t>
            </a:r>
            <a:endParaRPr lang="en-US" sz="1800" b="1" dirty="0" smtClean="0">
              <a:solidFill>
                <a:srgbClr val="0033CC"/>
              </a:solidFill>
              <a:latin typeface="+mn-lt"/>
            </a:endParaRPr>
          </a:p>
          <a:p>
            <a:endParaRPr lang="en-US" sz="1800" b="1" u="sng" dirty="0" smtClean="0">
              <a:solidFill>
                <a:srgbClr val="0033CC"/>
              </a:solidFill>
              <a:latin typeface="+mn-lt"/>
            </a:endParaRPr>
          </a:p>
        </p:txBody>
      </p:sp>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Earth’s </a:t>
            </a:r>
            <a:r>
              <a:rPr lang="en-US" sz="2400" dirty="0" err="1" smtClean="0">
                <a:latin typeface="Arial" charset="0"/>
              </a:rPr>
              <a:t>albedo</a:t>
            </a:r>
            <a:r>
              <a:rPr lang="en-US" sz="2400" dirty="0" smtClean="0">
                <a:latin typeface="Arial" charset="0"/>
              </a:rPr>
              <a:t> (reflectivity)  have a wide range of possible causes and operate over many time scales</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7" name="TextBox 6"/>
          <p:cNvSpPr txBox="1"/>
          <p:nvPr/>
        </p:nvSpPr>
        <p:spPr>
          <a:xfrm>
            <a:off x="1295400" y="1600200"/>
            <a:ext cx="7315200" cy="5078313"/>
          </a:xfrm>
          <a:prstGeom prst="rect">
            <a:avLst/>
          </a:prstGeom>
          <a:noFill/>
        </p:spPr>
        <p:txBody>
          <a:bodyPr wrap="square" rtlCol="0">
            <a:spAutoFit/>
          </a:bodyPr>
          <a:lstStyle/>
          <a:p>
            <a:r>
              <a:rPr lang="en-US" sz="1800" b="1" dirty="0" smtClean="0">
                <a:solidFill>
                  <a:srgbClr val="0033CC"/>
                </a:solidFill>
                <a:latin typeface="+mn-lt"/>
              </a:rPr>
              <a:t>Question: What are some possible causes that contribute to Earth’s changing </a:t>
            </a:r>
            <a:r>
              <a:rPr lang="en-US" sz="1800" b="1" dirty="0" err="1" smtClean="0">
                <a:solidFill>
                  <a:srgbClr val="0033CC"/>
                </a:solidFill>
                <a:latin typeface="+mn-lt"/>
              </a:rPr>
              <a:t>albedo</a:t>
            </a:r>
            <a:r>
              <a:rPr lang="en-US" sz="1800" b="1" dirty="0" smtClean="0">
                <a:solidFill>
                  <a:srgbClr val="0033CC"/>
                </a:solidFill>
                <a:latin typeface="+mn-lt"/>
              </a:rPr>
              <a:t>?</a:t>
            </a:r>
          </a:p>
          <a:p>
            <a:endParaRPr lang="en-US" sz="1800" b="1" dirty="0" smtClean="0">
              <a:solidFill>
                <a:srgbClr val="0033CC"/>
              </a:solidFill>
              <a:latin typeface="+mn-lt"/>
            </a:endParaRPr>
          </a:p>
          <a:p>
            <a:r>
              <a:rPr lang="en-US" sz="1800" b="1" dirty="0" smtClean="0">
                <a:solidFill>
                  <a:srgbClr val="0033CC"/>
                </a:solidFill>
                <a:latin typeface="+mn-lt"/>
              </a:rPr>
              <a:t>	</a:t>
            </a:r>
            <a:r>
              <a:rPr lang="en-US" sz="1800" b="1" u="sng" dirty="0" smtClean="0">
                <a:solidFill>
                  <a:srgbClr val="0033CC"/>
                </a:solidFill>
                <a:latin typeface="+mn-lt"/>
              </a:rPr>
              <a:t>Cause</a:t>
            </a:r>
            <a:r>
              <a:rPr lang="en-US" sz="1800" b="1" dirty="0" smtClean="0">
                <a:solidFill>
                  <a:srgbClr val="0033CC"/>
                </a:solidFill>
                <a:latin typeface="+mn-lt"/>
              </a:rPr>
              <a:t>				</a:t>
            </a:r>
            <a:r>
              <a:rPr lang="en-US" sz="1800" b="1" u="sng" dirty="0" smtClean="0">
                <a:solidFill>
                  <a:srgbClr val="0033CC"/>
                </a:solidFill>
                <a:latin typeface="+mn-lt"/>
              </a:rPr>
              <a:t>Time Scale</a:t>
            </a:r>
            <a:endParaRPr lang="en-US" sz="1800" b="1" dirty="0" smtClean="0">
              <a:solidFill>
                <a:srgbClr val="0033CC"/>
              </a:solidFill>
              <a:latin typeface="+mn-lt"/>
            </a:endParaRPr>
          </a:p>
          <a:p>
            <a:endParaRPr lang="en-US" sz="1800" b="1" u="sng" dirty="0" smtClean="0">
              <a:solidFill>
                <a:srgbClr val="0033CC"/>
              </a:solidFill>
              <a:latin typeface="+mn-lt"/>
            </a:endParaRPr>
          </a:p>
          <a:p>
            <a:r>
              <a:rPr lang="en-US" sz="1800" b="1" dirty="0" smtClean="0">
                <a:solidFill>
                  <a:srgbClr val="FF0000"/>
                </a:solidFill>
                <a:latin typeface="+mn-lt"/>
              </a:rPr>
              <a:t>	Clouds	 </a:t>
            </a:r>
            <a:r>
              <a:rPr lang="en-US" sz="1800" b="1" dirty="0" smtClean="0">
                <a:solidFill>
                  <a:srgbClr val="FF0000"/>
                </a:solidFill>
                <a:latin typeface="+mn-lt"/>
              </a:rPr>
              <a:t>			months</a:t>
            </a:r>
            <a:r>
              <a:rPr lang="en-US" sz="1800" b="1" dirty="0" smtClean="0">
                <a:solidFill>
                  <a:srgbClr val="FF0000"/>
                </a:solidFill>
                <a:latin typeface="+mn-lt"/>
              </a:rPr>
              <a:t>	</a:t>
            </a:r>
            <a:r>
              <a:rPr lang="en-US" sz="1800" b="1" dirty="0" smtClean="0">
                <a:solidFill>
                  <a:srgbClr val="FF0000"/>
                </a:solidFill>
                <a:latin typeface="+mn-lt"/>
              </a:rPr>
              <a:t>- decades</a:t>
            </a:r>
            <a:endParaRPr lang="en-US" sz="1800" b="1" dirty="0" smtClean="0">
              <a:solidFill>
                <a:srgbClr val="FF0000"/>
              </a:solidFill>
              <a:latin typeface="+mn-lt"/>
            </a:endParaRPr>
          </a:p>
          <a:p>
            <a:endParaRPr lang="en-US" sz="1800" b="1" dirty="0">
              <a:solidFill>
                <a:srgbClr val="FF0000"/>
              </a:solidFill>
              <a:latin typeface="+mn-lt"/>
            </a:endParaRPr>
          </a:p>
          <a:p>
            <a:pPr marL="342900" indent="-342900"/>
            <a:r>
              <a:rPr lang="en-US" sz="1800" b="1" dirty="0" smtClean="0">
                <a:solidFill>
                  <a:srgbClr val="FF0000"/>
                </a:solidFill>
                <a:latin typeface="+mn-lt"/>
              </a:rPr>
              <a:t>		Aerosols/ </a:t>
            </a:r>
            <a:r>
              <a:rPr lang="en-US" sz="1800" b="1" dirty="0" smtClean="0">
                <a:solidFill>
                  <a:srgbClr val="FF0000"/>
                </a:solidFill>
                <a:latin typeface="+mn-lt"/>
              </a:rPr>
              <a:t>pollution		years – decades</a:t>
            </a:r>
            <a:endParaRPr lang="en-US" sz="1800" b="1" dirty="0" smtClean="0">
              <a:solidFill>
                <a:srgbClr val="FF0000"/>
              </a:solidFill>
              <a:latin typeface="+mn-lt"/>
            </a:endParaRPr>
          </a:p>
          <a:p>
            <a:pPr marL="342900" indent="-342900"/>
            <a:endParaRPr lang="en-US" sz="1800" b="1" dirty="0" smtClean="0">
              <a:solidFill>
                <a:srgbClr val="FF0000"/>
              </a:solidFill>
              <a:latin typeface="+mn-lt"/>
            </a:endParaRPr>
          </a:p>
          <a:p>
            <a:pPr marL="342900" indent="-342900"/>
            <a:r>
              <a:rPr lang="en-US" sz="1800" b="1" dirty="0" smtClean="0">
                <a:solidFill>
                  <a:srgbClr val="FF0000"/>
                </a:solidFill>
                <a:latin typeface="+mn-lt"/>
              </a:rPr>
              <a:t>		</a:t>
            </a:r>
            <a:r>
              <a:rPr lang="en-US" sz="1800" b="1" dirty="0" smtClean="0">
                <a:solidFill>
                  <a:srgbClr val="FF0000"/>
                </a:solidFill>
                <a:latin typeface="+mn-lt"/>
              </a:rPr>
              <a:t>Foliage/seasons			months</a:t>
            </a:r>
            <a:endParaRPr lang="en-US" sz="1800" b="1" dirty="0" smtClean="0">
              <a:solidFill>
                <a:srgbClr val="FF0000"/>
              </a:solidFill>
              <a:latin typeface="+mn-lt"/>
            </a:endParaRPr>
          </a:p>
          <a:p>
            <a:endParaRPr lang="en-US" sz="1800" b="1" dirty="0">
              <a:solidFill>
                <a:srgbClr val="FF0000"/>
              </a:solidFill>
              <a:latin typeface="+mn-lt"/>
            </a:endParaRPr>
          </a:p>
          <a:p>
            <a:r>
              <a:rPr lang="en-US" sz="1800" b="1" dirty="0" smtClean="0">
                <a:solidFill>
                  <a:srgbClr val="FF0000"/>
                </a:solidFill>
                <a:latin typeface="+mn-lt"/>
              </a:rPr>
              <a:t>	Volcanic </a:t>
            </a:r>
            <a:r>
              <a:rPr lang="en-US" sz="1800" b="1" dirty="0" smtClean="0">
                <a:solidFill>
                  <a:srgbClr val="FF0000"/>
                </a:solidFill>
                <a:latin typeface="+mn-lt"/>
              </a:rPr>
              <a:t>eruptions		years</a:t>
            </a:r>
            <a:endParaRPr lang="en-US" sz="1800" b="1" dirty="0" smtClean="0">
              <a:solidFill>
                <a:srgbClr val="FF0000"/>
              </a:solidFill>
              <a:latin typeface="+mn-lt"/>
            </a:endParaRPr>
          </a:p>
          <a:p>
            <a:endParaRPr lang="en-US" sz="1800" b="1" dirty="0" smtClean="0">
              <a:solidFill>
                <a:srgbClr val="FF0000"/>
              </a:solidFill>
              <a:latin typeface="+mn-lt"/>
            </a:endParaRPr>
          </a:p>
          <a:p>
            <a:r>
              <a:rPr lang="en-US" sz="1800" b="1" dirty="0" smtClean="0">
                <a:solidFill>
                  <a:srgbClr val="FF0000"/>
                </a:solidFill>
                <a:latin typeface="+mn-lt"/>
              </a:rPr>
              <a:t>	Land </a:t>
            </a:r>
            <a:r>
              <a:rPr lang="en-US" sz="1800" b="1" dirty="0" smtClean="0">
                <a:solidFill>
                  <a:srgbClr val="FF0000"/>
                </a:solidFill>
                <a:latin typeface="+mn-lt"/>
              </a:rPr>
              <a:t>use			years - decades</a:t>
            </a:r>
            <a:endParaRPr lang="en-US" sz="1800" b="1" dirty="0" smtClean="0">
              <a:solidFill>
                <a:srgbClr val="FF0000"/>
              </a:solidFill>
              <a:latin typeface="+mn-lt"/>
            </a:endParaRPr>
          </a:p>
          <a:p>
            <a:endParaRPr lang="en-US" sz="1800" b="1" dirty="0" smtClean="0">
              <a:solidFill>
                <a:srgbClr val="FF0000"/>
              </a:solidFill>
              <a:latin typeface="+mn-lt"/>
            </a:endParaRPr>
          </a:p>
          <a:p>
            <a:r>
              <a:rPr lang="en-US" sz="1800" b="1" dirty="0" smtClean="0">
                <a:solidFill>
                  <a:srgbClr val="FF0000"/>
                </a:solidFill>
                <a:latin typeface="+mn-lt"/>
              </a:rPr>
              <a:t>	Ice/snow </a:t>
            </a:r>
            <a:r>
              <a:rPr lang="en-US" sz="1800" b="1" dirty="0" smtClean="0">
                <a:solidFill>
                  <a:srgbClr val="FF0000"/>
                </a:solidFill>
                <a:latin typeface="+mn-lt"/>
              </a:rPr>
              <a:t>cover			months – 100,000 yrs</a:t>
            </a:r>
            <a:endParaRPr lang="en-US" sz="1800" b="1" dirty="0" smtClean="0">
              <a:solidFill>
                <a:srgbClr val="FF0000"/>
              </a:solidFill>
              <a:latin typeface="+mn-lt"/>
            </a:endParaRPr>
          </a:p>
          <a:p>
            <a:endParaRPr lang="en-US" sz="1800" b="1" dirty="0" smtClean="0">
              <a:solidFill>
                <a:srgbClr val="FF0000"/>
              </a:solidFill>
              <a:latin typeface="+mn-lt"/>
            </a:endParaRPr>
          </a:p>
          <a:p>
            <a:r>
              <a:rPr lang="en-US" sz="1800" b="1" dirty="0" smtClean="0">
                <a:solidFill>
                  <a:srgbClr val="FF0000"/>
                </a:solidFill>
                <a:latin typeface="+mn-lt"/>
              </a:rPr>
              <a:t>	Continental </a:t>
            </a:r>
            <a:r>
              <a:rPr lang="en-US" sz="1800" b="1" dirty="0" smtClean="0">
                <a:solidFill>
                  <a:srgbClr val="FF0000"/>
                </a:solidFill>
                <a:latin typeface="+mn-lt"/>
              </a:rPr>
              <a:t>drift			&gt;100 million years</a:t>
            </a:r>
            <a:endParaRPr lang="en-US" sz="1800" b="1" dirty="0" smtClean="0">
              <a:solidFill>
                <a:srgbClr val="FF0000"/>
              </a:solidFill>
              <a:latin typeface="+mn-lt"/>
            </a:endParaRPr>
          </a:p>
        </p:txBody>
      </p:sp>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Changes in energy emission are mainly affected by changes in the concentrations of “greenhouse gases” in the atmosphere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graphicFrame>
        <p:nvGraphicFramePr>
          <p:cNvPr id="8" name="Table 7"/>
          <p:cNvGraphicFramePr>
            <a:graphicFrameLocks noGrp="1"/>
          </p:cNvGraphicFramePr>
          <p:nvPr/>
        </p:nvGraphicFramePr>
        <p:xfrm>
          <a:off x="838200" y="1828800"/>
          <a:ext cx="7772400" cy="4800602"/>
        </p:xfrm>
        <a:graphic>
          <a:graphicData uri="http://schemas.openxmlformats.org/drawingml/2006/table">
            <a:tbl>
              <a:tblPr firstRow="1" bandRow="1">
                <a:solidFill>
                  <a:srgbClr val="0070C0"/>
                </a:solidFill>
                <a:tableStyleId>{5C22544A-7EE6-4342-B048-85BDC9FD1C3A}</a:tableStyleId>
              </a:tblPr>
              <a:tblGrid>
                <a:gridCol w="1295400"/>
                <a:gridCol w="1295400"/>
                <a:gridCol w="1295400"/>
                <a:gridCol w="1295400"/>
                <a:gridCol w="1295400"/>
                <a:gridCol w="1295400"/>
              </a:tblGrid>
              <a:tr h="1200150">
                <a:tc>
                  <a:txBody>
                    <a:bodyPr/>
                    <a:lstStyle/>
                    <a:p>
                      <a:r>
                        <a:rPr lang="en-US" sz="1200" b="1" dirty="0"/>
                        <a:t>Gas </a:t>
                      </a:r>
                    </a:p>
                  </a:txBody>
                  <a:tcPr anchor="ctr"/>
                </a:tc>
                <a:tc>
                  <a:txBody>
                    <a:bodyPr/>
                    <a:lstStyle/>
                    <a:p>
                      <a:r>
                        <a:rPr lang="en-US" sz="1200" dirty="0"/>
                        <a:t>Pre-1750 </a:t>
                      </a:r>
                      <a:r>
                        <a:rPr lang="en-US" sz="1200" dirty="0" err="1"/>
                        <a:t>tropospheric</a:t>
                      </a:r>
                      <a:r>
                        <a:rPr lang="en-US" sz="1200" dirty="0"/>
                        <a:t> </a:t>
                      </a:r>
                      <a:r>
                        <a:rPr lang="en-US" sz="1200" dirty="0" smtClean="0"/>
                        <a:t>concentration</a:t>
                      </a:r>
                      <a:r>
                        <a:rPr lang="en-US" sz="1200" baseline="30000" dirty="0" smtClean="0"/>
                        <a:t>1</a:t>
                      </a:r>
                      <a:endParaRPr lang="en-US" sz="1200" dirty="0"/>
                    </a:p>
                  </a:txBody>
                  <a:tcPr anchor="ctr"/>
                </a:tc>
                <a:tc>
                  <a:txBody>
                    <a:bodyPr/>
                    <a:lstStyle/>
                    <a:p>
                      <a:r>
                        <a:rPr lang="en-US" sz="1200" dirty="0"/>
                        <a:t>Recent </a:t>
                      </a:r>
                      <a:r>
                        <a:rPr lang="en-US" sz="1200" dirty="0" err="1"/>
                        <a:t>tropospheric</a:t>
                      </a:r>
                      <a:r>
                        <a:rPr lang="en-US" sz="1200" dirty="0"/>
                        <a:t> </a:t>
                      </a:r>
                      <a:r>
                        <a:rPr lang="en-US" sz="1200" dirty="0" smtClean="0"/>
                        <a:t>concentration</a:t>
                      </a:r>
                      <a:r>
                        <a:rPr lang="en-US" sz="1200" baseline="30000" dirty="0" smtClean="0"/>
                        <a:t>2,3</a:t>
                      </a:r>
                      <a:endParaRPr lang="en-US" sz="1200" dirty="0"/>
                    </a:p>
                  </a:txBody>
                  <a:tcPr anchor="ctr"/>
                </a:tc>
                <a:tc>
                  <a:txBody>
                    <a:bodyPr/>
                    <a:lstStyle/>
                    <a:p>
                      <a:r>
                        <a:rPr lang="en-US" sz="1200" dirty="0" smtClean="0"/>
                        <a:t>GWP</a:t>
                      </a:r>
                      <a:r>
                        <a:rPr lang="en-US" sz="1200" baseline="30000" dirty="0" smtClean="0"/>
                        <a:t>4</a:t>
                      </a:r>
                      <a:endParaRPr lang="en-US" sz="1200" dirty="0" smtClean="0"/>
                    </a:p>
                    <a:p>
                      <a:r>
                        <a:rPr lang="en-US" sz="1200" dirty="0" smtClean="0"/>
                        <a:t>(100-yr </a:t>
                      </a:r>
                      <a:r>
                        <a:rPr lang="en-US" sz="1200" dirty="0"/>
                        <a:t>time horizon)</a:t>
                      </a:r>
                    </a:p>
                  </a:txBody>
                  <a:tcPr anchor="ctr"/>
                </a:tc>
                <a:tc>
                  <a:txBody>
                    <a:bodyPr/>
                    <a:lstStyle/>
                    <a:p>
                      <a:r>
                        <a:rPr lang="en-US" sz="1200" dirty="0"/>
                        <a:t>Atmospheric </a:t>
                      </a:r>
                      <a:r>
                        <a:rPr lang="en-US" sz="1200" dirty="0" smtClean="0"/>
                        <a:t>lifetime</a:t>
                      </a:r>
                      <a:r>
                        <a:rPr lang="en-US" sz="1200" baseline="30000" dirty="0" smtClean="0"/>
                        <a:t>5</a:t>
                      </a:r>
                    </a:p>
                    <a:p>
                      <a:r>
                        <a:rPr lang="en-US" sz="1200" dirty="0" smtClean="0"/>
                        <a:t>(</a:t>
                      </a:r>
                      <a:r>
                        <a:rPr lang="en-US" sz="1200" dirty="0"/>
                        <a:t>years)</a:t>
                      </a:r>
                    </a:p>
                  </a:txBody>
                  <a:tcPr anchor="ctr"/>
                </a:tc>
                <a:tc>
                  <a:txBody>
                    <a:bodyPr/>
                    <a:lstStyle/>
                    <a:p>
                      <a:r>
                        <a:rPr lang="en-US" sz="1200" b="1" dirty="0"/>
                        <a:t>Increased </a:t>
                      </a:r>
                      <a:r>
                        <a:rPr lang="en-US" sz="1200" b="1" dirty="0" err="1"/>
                        <a:t>radiative</a:t>
                      </a:r>
                      <a:r>
                        <a:rPr lang="en-US" sz="1200" b="1" dirty="0"/>
                        <a:t> forcing </a:t>
                      </a:r>
                      <a:r>
                        <a:rPr lang="en-US" sz="1200" b="1" baseline="30000" dirty="0"/>
                        <a:t>6</a:t>
                      </a:r>
                      <a:r>
                        <a:rPr lang="en-US" sz="1200" b="1" dirty="0"/>
                        <a:t> (W/m</a:t>
                      </a:r>
                      <a:r>
                        <a:rPr lang="en-US" sz="1200" b="1" baseline="30000" dirty="0"/>
                        <a:t>2</a:t>
                      </a:r>
                      <a:r>
                        <a:rPr lang="en-US" sz="1200" b="1" dirty="0"/>
                        <a:t>)</a:t>
                      </a:r>
                    </a:p>
                  </a:txBody>
                  <a:tcPr anchor="ctr"/>
                </a:tc>
              </a:tr>
              <a:tr h="300038">
                <a:tc gridSpan="6">
                  <a:txBody>
                    <a:bodyPr/>
                    <a:lstStyle/>
                    <a:p>
                      <a:r>
                        <a:rPr lang="en-US" sz="1200" b="1" dirty="0"/>
                        <a:t>Concentrations in parts per million (</a:t>
                      </a:r>
                      <a:r>
                        <a:rPr lang="en-US" sz="1200" b="1" dirty="0" err="1"/>
                        <a:t>ppm</a:t>
                      </a:r>
                      <a:r>
                        <a:rPr lang="en-US" sz="1200" b="1" dirty="0"/>
                        <a:t>)</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0094">
                <a:tc>
                  <a:txBody>
                    <a:bodyPr/>
                    <a:lstStyle/>
                    <a:p>
                      <a:r>
                        <a:rPr lang="en-US" sz="1200" b="1" dirty="0"/>
                        <a:t>Carbon dioxide (CO</a:t>
                      </a:r>
                      <a:r>
                        <a:rPr lang="en-US" sz="1200" b="1" baseline="-25000" dirty="0"/>
                        <a:t>2</a:t>
                      </a:r>
                      <a:r>
                        <a:rPr lang="en-US" sz="1200" b="1" dirty="0"/>
                        <a:t>)</a:t>
                      </a:r>
                    </a:p>
                  </a:txBody>
                  <a:tcPr anchor="ctr"/>
                </a:tc>
                <a:tc>
                  <a:txBody>
                    <a:bodyPr/>
                    <a:lstStyle/>
                    <a:p>
                      <a:pPr algn="ctr"/>
                      <a:r>
                        <a:rPr lang="en-US" sz="1200" dirty="0"/>
                        <a:t>~280</a:t>
                      </a:r>
                      <a:r>
                        <a:rPr lang="en-US" sz="1200" baseline="30000" dirty="0"/>
                        <a:t>7</a:t>
                      </a:r>
                      <a:endParaRPr lang="en-US" sz="1200" dirty="0"/>
                    </a:p>
                  </a:txBody>
                  <a:tcPr anchor="ctr"/>
                </a:tc>
                <a:tc>
                  <a:txBody>
                    <a:bodyPr/>
                    <a:lstStyle/>
                    <a:p>
                      <a:pPr algn="ctr"/>
                      <a:r>
                        <a:rPr lang="en-US" sz="1200" dirty="0"/>
                        <a:t>399.5</a:t>
                      </a:r>
                      <a:r>
                        <a:rPr lang="en-US" sz="1200" baseline="30000" dirty="0"/>
                        <a:t>2,8</a:t>
                      </a:r>
                      <a:endParaRPr lang="en-US" sz="1200" dirty="0"/>
                    </a:p>
                  </a:txBody>
                  <a:tcPr anchor="ctr"/>
                </a:tc>
                <a:tc>
                  <a:txBody>
                    <a:bodyPr/>
                    <a:lstStyle/>
                    <a:p>
                      <a:pPr algn="ctr"/>
                      <a:r>
                        <a:rPr lang="en-US" sz="1200" dirty="0"/>
                        <a:t>1</a:t>
                      </a:r>
                    </a:p>
                  </a:txBody>
                  <a:tcPr anchor="ctr"/>
                </a:tc>
                <a:tc>
                  <a:txBody>
                    <a:bodyPr/>
                    <a:lstStyle/>
                    <a:p>
                      <a:pPr algn="ctr"/>
                      <a:r>
                        <a:rPr lang="en-US" sz="1200"/>
                        <a:t>~ 100-300</a:t>
                      </a:r>
                      <a:r>
                        <a:rPr lang="en-US" sz="1200" baseline="30000"/>
                        <a:t>5</a:t>
                      </a:r>
                      <a:endParaRPr lang="en-US" sz="1200"/>
                    </a:p>
                  </a:txBody>
                  <a:tcPr anchor="ctr"/>
                </a:tc>
                <a:tc>
                  <a:txBody>
                    <a:bodyPr/>
                    <a:lstStyle/>
                    <a:p>
                      <a:pPr algn="ctr"/>
                      <a:r>
                        <a:rPr lang="en-US" sz="1200" b="1" dirty="0"/>
                        <a:t>1.94</a:t>
                      </a:r>
                    </a:p>
                  </a:txBody>
                  <a:tcPr anchor="ctr"/>
                </a:tc>
              </a:tr>
              <a:tr h="300038">
                <a:tc gridSpan="6">
                  <a:txBody>
                    <a:bodyPr/>
                    <a:lstStyle/>
                    <a:p>
                      <a:r>
                        <a:rPr lang="en-US" sz="1200" b="1" dirty="0"/>
                        <a:t>Concentrations in parts per billion (ppb)</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5066">
                <a:tc>
                  <a:txBody>
                    <a:bodyPr/>
                    <a:lstStyle/>
                    <a:p>
                      <a:r>
                        <a:rPr lang="en-US" sz="1200" b="1" dirty="0"/>
                        <a:t>Methane (CH</a:t>
                      </a:r>
                      <a:r>
                        <a:rPr lang="en-US" sz="1200" b="1" baseline="-25000" dirty="0"/>
                        <a:t>4</a:t>
                      </a:r>
                      <a:r>
                        <a:rPr lang="en-US" sz="1200" b="1" dirty="0"/>
                        <a:t>)</a:t>
                      </a:r>
                    </a:p>
                  </a:txBody>
                  <a:tcPr anchor="ctr"/>
                </a:tc>
                <a:tc>
                  <a:txBody>
                    <a:bodyPr/>
                    <a:lstStyle/>
                    <a:p>
                      <a:pPr algn="ctr"/>
                      <a:r>
                        <a:rPr lang="en-US" sz="1200"/>
                        <a:t>722</a:t>
                      </a:r>
                      <a:r>
                        <a:rPr lang="en-US" sz="1200" baseline="30000"/>
                        <a:t>9</a:t>
                      </a:r>
                      <a:endParaRPr lang="en-US" sz="1200"/>
                    </a:p>
                  </a:txBody>
                  <a:tcPr anchor="ctr"/>
                </a:tc>
                <a:tc>
                  <a:txBody>
                    <a:bodyPr/>
                    <a:lstStyle/>
                    <a:p>
                      <a:pPr algn="ctr"/>
                      <a:r>
                        <a:rPr lang="en-US" sz="1200" dirty="0"/>
                        <a:t>1834</a:t>
                      </a:r>
                      <a:r>
                        <a:rPr lang="en-US" sz="1200" baseline="30000" dirty="0"/>
                        <a:t>2</a:t>
                      </a:r>
                      <a:endParaRPr lang="en-US" sz="1200" dirty="0"/>
                    </a:p>
                  </a:txBody>
                  <a:tcPr anchor="ctr"/>
                </a:tc>
                <a:tc>
                  <a:txBody>
                    <a:bodyPr/>
                    <a:lstStyle/>
                    <a:p>
                      <a:pPr algn="ctr"/>
                      <a:r>
                        <a:rPr lang="en-US" sz="1200" dirty="0"/>
                        <a:t>28</a:t>
                      </a:r>
                    </a:p>
                  </a:txBody>
                  <a:tcPr anchor="ctr"/>
                </a:tc>
                <a:tc>
                  <a:txBody>
                    <a:bodyPr/>
                    <a:lstStyle/>
                    <a:p>
                      <a:pPr algn="ctr"/>
                      <a:r>
                        <a:rPr lang="en-US" sz="1200" dirty="0"/>
                        <a:t>12.4</a:t>
                      </a:r>
                      <a:r>
                        <a:rPr lang="en-US" sz="1200" baseline="30000" dirty="0"/>
                        <a:t>5</a:t>
                      </a:r>
                      <a:endParaRPr lang="en-US" sz="1200" dirty="0"/>
                    </a:p>
                  </a:txBody>
                  <a:tcPr anchor="ctr"/>
                </a:tc>
                <a:tc>
                  <a:txBody>
                    <a:bodyPr/>
                    <a:lstStyle/>
                    <a:p>
                      <a:pPr algn="ctr"/>
                      <a:r>
                        <a:rPr lang="en-US" sz="1200" b="1" dirty="0"/>
                        <a:t>0.50</a:t>
                      </a:r>
                    </a:p>
                  </a:txBody>
                  <a:tcPr anchor="ctr"/>
                </a:tc>
              </a:tr>
              <a:tr h="750094">
                <a:tc>
                  <a:txBody>
                    <a:bodyPr/>
                    <a:lstStyle/>
                    <a:p>
                      <a:r>
                        <a:rPr lang="en-US" sz="1200" b="1" dirty="0"/>
                        <a:t>Nitrous oxide (N</a:t>
                      </a:r>
                      <a:r>
                        <a:rPr lang="en-US" sz="1200" b="1" baseline="-25000" dirty="0"/>
                        <a:t>2</a:t>
                      </a:r>
                      <a:r>
                        <a:rPr lang="en-US" sz="1200" b="1" dirty="0"/>
                        <a:t>O)</a:t>
                      </a:r>
                    </a:p>
                  </a:txBody>
                  <a:tcPr anchor="ctr"/>
                </a:tc>
                <a:tc>
                  <a:txBody>
                    <a:bodyPr/>
                    <a:lstStyle/>
                    <a:p>
                      <a:pPr algn="ctr"/>
                      <a:r>
                        <a:rPr lang="en-US" sz="1200"/>
                        <a:t>270</a:t>
                      </a:r>
                      <a:r>
                        <a:rPr lang="en-US" sz="1200" baseline="30000"/>
                        <a:t>10</a:t>
                      </a:r>
                      <a:endParaRPr lang="en-US" sz="1200"/>
                    </a:p>
                  </a:txBody>
                  <a:tcPr anchor="ctr"/>
                </a:tc>
                <a:tc>
                  <a:txBody>
                    <a:bodyPr/>
                    <a:lstStyle/>
                    <a:p>
                      <a:pPr algn="ctr"/>
                      <a:r>
                        <a:rPr lang="en-US" sz="1200"/>
                        <a:t>328</a:t>
                      </a:r>
                      <a:r>
                        <a:rPr lang="en-US" sz="1200" baseline="30000"/>
                        <a:t>3</a:t>
                      </a:r>
                      <a:endParaRPr lang="en-US" sz="1200"/>
                    </a:p>
                  </a:txBody>
                  <a:tcPr anchor="ctr"/>
                </a:tc>
                <a:tc>
                  <a:txBody>
                    <a:bodyPr/>
                    <a:lstStyle/>
                    <a:p>
                      <a:pPr algn="ctr"/>
                      <a:r>
                        <a:rPr lang="en-US" sz="1200" dirty="0"/>
                        <a:t>265</a:t>
                      </a:r>
                    </a:p>
                  </a:txBody>
                  <a:tcPr anchor="ctr"/>
                </a:tc>
                <a:tc>
                  <a:txBody>
                    <a:bodyPr/>
                    <a:lstStyle/>
                    <a:p>
                      <a:pPr algn="ctr"/>
                      <a:r>
                        <a:rPr lang="en-US" sz="1200" dirty="0"/>
                        <a:t>121</a:t>
                      </a:r>
                      <a:r>
                        <a:rPr lang="en-US" sz="1200" baseline="30000" dirty="0"/>
                        <a:t>5</a:t>
                      </a:r>
                      <a:endParaRPr lang="en-US" sz="1200" dirty="0"/>
                    </a:p>
                  </a:txBody>
                  <a:tcPr anchor="ctr"/>
                </a:tc>
                <a:tc>
                  <a:txBody>
                    <a:bodyPr/>
                    <a:lstStyle/>
                    <a:p>
                      <a:pPr algn="ctr"/>
                      <a:r>
                        <a:rPr lang="en-US" sz="1200" b="1" dirty="0"/>
                        <a:t>0.20</a:t>
                      </a:r>
                    </a:p>
                  </a:txBody>
                  <a:tcPr anchor="ctr"/>
                </a:tc>
              </a:tr>
              <a:tr h="975122">
                <a:tc>
                  <a:txBody>
                    <a:bodyPr/>
                    <a:lstStyle/>
                    <a:p>
                      <a:r>
                        <a:rPr lang="en-US" sz="1200" b="1" dirty="0" err="1"/>
                        <a:t>Tropospheric</a:t>
                      </a:r>
                      <a:r>
                        <a:rPr lang="en-US" sz="1200" b="1" dirty="0"/>
                        <a:t> ozone (O</a:t>
                      </a:r>
                      <a:r>
                        <a:rPr lang="en-US" sz="1200" b="1" baseline="-25000" dirty="0"/>
                        <a:t>3</a:t>
                      </a:r>
                      <a:r>
                        <a:rPr lang="en-US" sz="1200" b="1" dirty="0"/>
                        <a:t>)</a:t>
                      </a:r>
                    </a:p>
                  </a:txBody>
                  <a:tcPr anchor="ctr"/>
                </a:tc>
                <a:tc>
                  <a:txBody>
                    <a:bodyPr/>
                    <a:lstStyle/>
                    <a:p>
                      <a:pPr algn="ctr"/>
                      <a:r>
                        <a:rPr lang="en-US" sz="1200"/>
                        <a:t>237</a:t>
                      </a:r>
                      <a:r>
                        <a:rPr lang="en-US" sz="1200" baseline="30000"/>
                        <a:t>1</a:t>
                      </a:r>
                      <a:endParaRPr lang="en-US" sz="1200"/>
                    </a:p>
                  </a:txBody>
                  <a:tcPr anchor="ctr"/>
                </a:tc>
                <a:tc>
                  <a:txBody>
                    <a:bodyPr/>
                    <a:lstStyle/>
                    <a:p>
                      <a:pPr algn="ctr"/>
                      <a:r>
                        <a:rPr lang="en-US" sz="1200"/>
                        <a:t>337</a:t>
                      </a:r>
                      <a:r>
                        <a:rPr lang="en-US" sz="1200" baseline="30000"/>
                        <a:t>2</a:t>
                      </a:r>
                      <a:endParaRPr lang="en-US" sz="1200"/>
                    </a:p>
                  </a:txBody>
                  <a:tcPr anchor="ctr"/>
                </a:tc>
                <a:tc>
                  <a:txBody>
                    <a:bodyPr/>
                    <a:lstStyle/>
                    <a:p>
                      <a:pPr algn="ctr"/>
                      <a:r>
                        <a:rPr lang="en-US" sz="1200" dirty="0"/>
                        <a:t>n.a.</a:t>
                      </a:r>
                      <a:r>
                        <a:rPr lang="en-US" sz="1200" baseline="30000" dirty="0"/>
                        <a:t>3</a:t>
                      </a:r>
                      <a:endParaRPr lang="en-US" sz="1200" dirty="0"/>
                    </a:p>
                  </a:txBody>
                  <a:tcPr anchor="ctr"/>
                </a:tc>
                <a:tc>
                  <a:txBody>
                    <a:bodyPr/>
                    <a:lstStyle/>
                    <a:p>
                      <a:pPr algn="ctr"/>
                      <a:r>
                        <a:rPr lang="en-US" sz="1200" dirty="0"/>
                        <a:t>hours-days</a:t>
                      </a:r>
                    </a:p>
                  </a:txBody>
                  <a:tcPr anchor="ctr"/>
                </a:tc>
                <a:tc>
                  <a:txBody>
                    <a:bodyPr/>
                    <a:lstStyle/>
                    <a:p>
                      <a:pPr algn="ctr"/>
                      <a:r>
                        <a:rPr lang="en-US" sz="1200" b="1" dirty="0"/>
                        <a:t>0.40</a:t>
                      </a:r>
                    </a:p>
                  </a:txBody>
                  <a:tcPr anchor="ctr"/>
                </a:tc>
              </a:tr>
            </a:tbl>
          </a:graphicData>
        </a:graphic>
      </p:graphicFrame>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In comparison to longer-lived greenhouse gases, water vapor plays a dominant role in controlling emission of thermal (infrared) radiation</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026" name="Picture 2" descr="https://cimss.ssec.wisc.edu/sage/meteorology/lesson1/images/AtmWindows.jpg"/>
          <p:cNvPicPr>
            <a:picLocks noChangeAspect="1" noChangeArrowheads="1"/>
          </p:cNvPicPr>
          <p:nvPr/>
        </p:nvPicPr>
        <p:blipFill>
          <a:blip r:embed="rId2" cstate="print"/>
          <a:srcRect/>
          <a:stretch>
            <a:fillRect/>
          </a:stretch>
        </p:blipFill>
        <p:spPr bwMode="auto">
          <a:xfrm>
            <a:off x="1295400" y="1752600"/>
            <a:ext cx="6553200" cy="4781731"/>
          </a:xfrm>
          <a:prstGeom prst="rect">
            <a:avLst/>
          </a:prstGeom>
          <a:noFill/>
        </p:spPr>
      </p:pic>
    </p:spTree>
    <p:extLst>
      <p:ext uri="{BB962C8B-B14F-4D97-AF65-F5344CB8AC3E}">
        <p14:creationId xmlns="" xmlns:p14="http://schemas.microsoft.com/office/powerpoint/2010/main" val="2283332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Earth’s climate is determined solely by how much light energy it receives from the Sun and how that energy is distributed on Earth </a:t>
            </a:r>
            <a:endParaRPr lang="en-US" sz="2400" baseline="-25000" dirty="0">
              <a:latin typeface="Arial" charset="0"/>
            </a:endParaRPr>
          </a:p>
        </p:txBody>
      </p:sp>
      <p:grpSp>
        <p:nvGrpSpPr>
          <p:cNvPr id="8"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pic>
        <p:nvPicPr>
          <p:cNvPr id="17" name="Picture 2" descr="https://sunstopper.files.wordpress.com/2009/07/600px-solar_prominence_from_stereo_spacecraft_september_29_2008.jpg?w=45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76400" y="1524000"/>
            <a:ext cx="3962400" cy="3962400"/>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Rectangle 19"/>
          <p:cNvSpPr/>
          <p:nvPr/>
        </p:nvSpPr>
        <p:spPr>
          <a:xfrm>
            <a:off x="1752600" y="2590800"/>
            <a:ext cx="6629400" cy="4247317"/>
          </a:xfrm>
          <a:prstGeom prst="rect">
            <a:avLst/>
          </a:prstGeom>
          <a:ln>
            <a:noFill/>
          </a:ln>
        </p:spPr>
        <p:txBody>
          <a:bodyPr wrap="square">
            <a:spAutoFit/>
          </a:bodyPr>
          <a:lstStyle/>
          <a:p>
            <a:pPr>
              <a:spcBef>
                <a:spcPct val="50000"/>
              </a:spcBef>
            </a:pPr>
            <a:r>
              <a:rPr lang="en-US" sz="1800" b="1" dirty="0" smtClean="0">
                <a:solidFill>
                  <a:srgbClr val="FFC000"/>
                </a:solidFill>
                <a:latin typeface="Arial" charset="0"/>
              </a:rPr>
              <a:t>          Luminosity of Sun (L):	               3.9 × 10</a:t>
            </a:r>
            <a:r>
              <a:rPr lang="en-US" sz="1800" b="1" baseline="30000" dirty="0" smtClean="0">
                <a:solidFill>
                  <a:srgbClr val="FFC000"/>
                </a:solidFill>
                <a:latin typeface="Arial" charset="0"/>
              </a:rPr>
              <a:t>26 </a:t>
            </a:r>
            <a:r>
              <a:rPr lang="en-US" sz="1800" b="1" dirty="0" smtClean="0">
                <a:solidFill>
                  <a:srgbClr val="FFC000"/>
                </a:solidFill>
                <a:latin typeface="Arial" charset="0"/>
              </a:rPr>
              <a:t> W</a:t>
            </a:r>
          </a:p>
          <a:p>
            <a:pPr>
              <a:spcBef>
                <a:spcPct val="50000"/>
              </a:spcBef>
            </a:pPr>
            <a:endParaRPr lang="en-US" sz="1800" b="1" dirty="0" smtClean="0">
              <a:solidFill>
                <a:srgbClr val="FFC000"/>
              </a:solidFill>
              <a:latin typeface="Arial" charset="0"/>
            </a:endParaRPr>
          </a:p>
          <a:p>
            <a:pPr>
              <a:spcBef>
                <a:spcPct val="50000"/>
              </a:spcBef>
            </a:pPr>
            <a:r>
              <a:rPr lang="en-US" sz="1800" b="1" dirty="0" smtClean="0">
                <a:solidFill>
                  <a:srgbClr val="FFC000"/>
                </a:solidFill>
                <a:latin typeface="Arial" charset="0"/>
              </a:rPr>
              <a:t> Irradiance at Sun’s surface (</a:t>
            </a:r>
            <a:r>
              <a:rPr lang="en-US" sz="1800" b="1" dirty="0" err="1" smtClean="0">
                <a:solidFill>
                  <a:srgbClr val="FFC000"/>
                </a:solidFill>
                <a:latin typeface="Arial" charset="0"/>
              </a:rPr>
              <a:t>S</a:t>
            </a:r>
            <a:r>
              <a:rPr lang="en-US" sz="1800" b="1" baseline="-25000" dirty="0" err="1" smtClean="0">
                <a:solidFill>
                  <a:srgbClr val="FFC000"/>
                </a:solidFill>
                <a:latin typeface="Arial" charset="0"/>
              </a:rPr>
              <a:t>Sun</a:t>
            </a:r>
            <a:r>
              <a:rPr lang="en-US" sz="1800" b="1" dirty="0" smtClean="0">
                <a:solidFill>
                  <a:srgbClr val="FFC000"/>
                </a:solidFill>
                <a:latin typeface="Arial" charset="0"/>
              </a:rPr>
              <a:t>):	6.33 × 10</a:t>
            </a:r>
            <a:r>
              <a:rPr lang="en-US" sz="1800" b="1" baseline="30000" dirty="0" smtClean="0">
                <a:solidFill>
                  <a:srgbClr val="FFC000"/>
                </a:solidFill>
                <a:latin typeface="Arial" charset="0"/>
              </a:rPr>
              <a:t>7 </a:t>
            </a:r>
            <a:r>
              <a:rPr lang="en-US" sz="1800" b="1" dirty="0" smtClean="0">
                <a:solidFill>
                  <a:srgbClr val="FFC000"/>
                </a:solidFill>
                <a:latin typeface="Arial" charset="0"/>
              </a:rPr>
              <a:t> W/m</a:t>
            </a:r>
            <a:r>
              <a:rPr lang="en-US" sz="1800" b="1" baseline="30000" dirty="0" smtClean="0">
                <a:solidFill>
                  <a:srgbClr val="FFC000"/>
                </a:solidFill>
                <a:latin typeface="Arial" charset="0"/>
              </a:rPr>
              <a:t>2</a:t>
            </a:r>
          </a:p>
          <a:p>
            <a:pPr>
              <a:spcBef>
                <a:spcPct val="50000"/>
              </a:spcBef>
            </a:pPr>
            <a:endParaRPr lang="en-US" sz="1800" b="1" baseline="30000" dirty="0" smtClean="0">
              <a:solidFill>
                <a:srgbClr val="FFC000"/>
              </a:solidFill>
              <a:latin typeface="Arial" charset="0"/>
            </a:endParaRPr>
          </a:p>
          <a:p>
            <a:pPr>
              <a:spcBef>
                <a:spcPct val="50000"/>
              </a:spcBef>
            </a:pPr>
            <a:endParaRPr lang="en-US" sz="1800" b="1" baseline="30000" dirty="0" smtClean="0">
              <a:solidFill>
                <a:srgbClr val="FFC000"/>
              </a:solidFill>
              <a:latin typeface="Arial" charset="0"/>
            </a:endParaRPr>
          </a:p>
          <a:p>
            <a:pPr>
              <a:spcBef>
                <a:spcPct val="50000"/>
              </a:spcBef>
            </a:pPr>
            <a:endParaRPr lang="en-US" sz="1800" b="1" dirty="0" smtClean="0">
              <a:solidFill>
                <a:srgbClr val="FFC000"/>
              </a:solidFill>
              <a:latin typeface="Arial" charset="0"/>
            </a:endParaRPr>
          </a:p>
          <a:p>
            <a:pPr>
              <a:spcBef>
                <a:spcPct val="50000"/>
              </a:spcBef>
            </a:pPr>
            <a:endParaRPr lang="en-US" sz="1800" b="1" dirty="0" smtClean="0">
              <a:solidFill>
                <a:srgbClr val="FFC000"/>
              </a:solidFill>
              <a:latin typeface="Arial" charset="0"/>
            </a:endParaRPr>
          </a:p>
          <a:p>
            <a:pPr>
              <a:spcBef>
                <a:spcPct val="50000"/>
              </a:spcBef>
            </a:pPr>
            <a:endParaRPr lang="en-US" sz="1800" b="1" dirty="0" smtClean="0">
              <a:solidFill>
                <a:srgbClr val="FFC000"/>
              </a:solidFill>
              <a:latin typeface="Arial" charset="0"/>
            </a:endParaRPr>
          </a:p>
          <a:p>
            <a:pPr>
              <a:lnSpc>
                <a:spcPct val="150000"/>
              </a:lnSpc>
              <a:spcBef>
                <a:spcPts val="0"/>
              </a:spcBef>
            </a:pPr>
            <a:r>
              <a:rPr lang="en-US" sz="1800" b="1" dirty="0" smtClean="0">
                <a:solidFill>
                  <a:srgbClr val="0070C0"/>
                </a:solidFill>
                <a:latin typeface="Arial" charset="0"/>
              </a:rPr>
              <a:t>Irradiance at Earth (S</a:t>
            </a:r>
            <a:r>
              <a:rPr lang="en-US" sz="1800" b="1" baseline="-25000" dirty="0" smtClean="0">
                <a:solidFill>
                  <a:srgbClr val="0070C0"/>
                </a:solidFill>
                <a:latin typeface="Arial" charset="0"/>
              </a:rPr>
              <a:t>E</a:t>
            </a:r>
            <a:r>
              <a:rPr lang="en-US" sz="1800" b="1" dirty="0" smtClean="0">
                <a:solidFill>
                  <a:srgbClr val="0070C0"/>
                </a:solidFill>
                <a:latin typeface="Arial" charset="0"/>
              </a:rPr>
              <a:t>):		1368 W/m</a:t>
            </a:r>
            <a:r>
              <a:rPr lang="en-US" sz="1800" b="1" baseline="30000" dirty="0" smtClean="0">
                <a:solidFill>
                  <a:srgbClr val="0070C0"/>
                </a:solidFill>
                <a:latin typeface="Arial" charset="0"/>
              </a:rPr>
              <a:t>2</a:t>
            </a:r>
            <a:endParaRPr lang="en-US" sz="1800" b="1" dirty="0" smtClean="0">
              <a:solidFill>
                <a:srgbClr val="0070C0"/>
              </a:solidFill>
              <a:latin typeface="Arial" charset="0"/>
            </a:endParaRPr>
          </a:p>
          <a:p>
            <a:pPr>
              <a:lnSpc>
                <a:spcPct val="150000"/>
              </a:lnSpc>
              <a:spcBef>
                <a:spcPts val="0"/>
              </a:spcBef>
            </a:pPr>
            <a:r>
              <a:rPr lang="en-US" sz="1800" b="1" dirty="0" smtClean="0">
                <a:solidFill>
                  <a:srgbClr val="0070C0"/>
                </a:solidFill>
                <a:latin typeface="Arial" charset="0"/>
              </a:rPr>
              <a:t>Average Irradiance (</a:t>
            </a:r>
            <a:r>
              <a:rPr lang="en-US" sz="1800" b="1" dirty="0" err="1" smtClean="0">
                <a:solidFill>
                  <a:srgbClr val="0070C0"/>
                </a:solidFill>
                <a:latin typeface="Arial" charset="0"/>
              </a:rPr>
              <a:t>S</a:t>
            </a:r>
            <a:r>
              <a:rPr lang="en-US" sz="1800" b="1" baseline="-25000" dirty="0" err="1" smtClean="0">
                <a:solidFill>
                  <a:srgbClr val="0070C0"/>
                </a:solidFill>
                <a:latin typeface="Arial" charset="0"/>
              </a:rPr>
              <a:t>toa</a:t>
            </a:r>
            <a:r>
              <a:rPr lang="en-US" sz="1800" b="1" dirty="0" smtClean="0">
                <a:solidFill>
                  <a:srgbClr val="0070C0"/>
                </a:solidFill>
                <a:latin typeface="Arial" charset="0"/>
              </a:rPr>
              <a:t>):	 	 342 W/m</a:t>
            </a:r>
            <a:r>
              <a:rPr lang="en-US" sz="1800" b="1" baseline="30000" dirty="0" smtClean="0">
                <a:solidFill>
                  <a:srgbClr val="0070C0"/>
                </a:solidFill>
                <a:latin typeface="Arial" charset="0"/>
              </a:rPr>
              <a:t>2 </a:t>
            </a:r>
            <a:r>
              <a:rPr lang="en-US" sz="1800" b="1" dirty="0" smtClean="0">
                <a:solidFill>
                  <a:srgbClr val="0070C0"/>
                </a:solidFill>
                <a:latin typeface="Arial" charset="0"/>
              </a:rPr>
              <a:t>     (S</a:t>
            </a:r>
            <a:r>
              <a:rPr lang="en-US" sz="1800" b="1" baseline="-25000" dirty="0" smtClean="0">
                <a:solidFill>
                  <a:srgbClr val="0070C0"/>
                </a:solidFill>
                <a:latin typeface="Arial" charset="0"/>
              </a:rPr>
              <a:t>E</a:t>
            </a:r>
            <a:r>
              <a:rPr lang="en-US" sz="1800" b="1" dirty="0" smtClean="0">
                <a:solidFill>
                  <a:srgbClr val="0070C0"/>
                </a:solidFill>
                <a:latin typeface="Arial" charset="0"/>
              </a:rPr>
              <a:t>/4) Irradiance absorbed:		 240 W/m</a:t>
            </a:r>
            <a:r>
              <a:rPr lang="en-US" sz="1800" b="1" baseline="30000" dirty="0" smtClean="0">
                <a:solidFill>
                  <a:srgbClr val="0070C0"/>
                </a:solidFill>
                <a:latin typeface="Arial" charset="0"/>
              </a:rPr>
              <a:t>2</a:t>
            </a:r>
            <a:r>
              <a:rPr lang="en-US" sz="1800" b="1" dirty="0" smtClean="0">
                <a:solidFill>
                  <a:srgbClr val="0070C0"/>
                </a:solidFill>
                <a:latin typeface="Arial" charset="0"/>
              </a:rPr>
              <a:t>      (70%)</a:t>
            </a:r>
          </a:p>
        </p:txBody>
      </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Temperature of a perfectly absorbing object (black body) is given by the Stefan-Boltzmann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7772400" cy="5262979"/>
          </a:xfrm>
          <a:prstGeom prst="rect">
            <a:avLst/>
          </a:prstGeom>
        </p:spPr>
        <p:txBody>
          <a:bodyPr wrap="square">
            <a:spAutoFit/>
          </a:bodyPr>
          <a:lstStyle/>
          <a:p>
            <a:r>
              <a:rPr lang="en-US" sz="1800" b="1" dirty="0" smtClean="0">
                <a:solidFill>
                  <a:srgbClr val="0033CC"/>
                </a:solidFill>
                <a:latin typeface="Arial" charset="0"/>
              </a:rPr>
              <a:t>For an irradiance (S):</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3600" b="1" dirty="0" smtClean="0">
                <a:solidFill>
                  <a:srgbClr val="0033CC"/>
                </a:solidFill>
                <a:latin typeface="Arial" charset="0"/>
              </a:rPr>
              <a:t>S    =    </a:t>
            </a:r>
            <a:r>
              <a:rPr lang="el-GR" sz="3600" b="1" dirty="0" smtClean="0">
                <a:solidFill>
                  <a:srgbClr val="0033CC"/>
                </a:solidFill>
                <a:latin typeface="Arial" charset="0"/>
              </a:rPr>
              <a:t>σ</a:t>
            </a:r>
            <a:r>
              <a:rPr lang="en-US" sz="3600" b="1" dirty="0" smtClean="0">
                <a:solidFill>
                  <a:srgbClr val="0033CC"/>
                </a:solidFill>
                <a:latin typeface="Arial" charset="0"/>
              </a:rPr>
              <a:t>T</a:t>
            </a:r>
            <a:r>
              <a:rPr lang="en-US" sz="3600" b="1" baseline="30000" dirty="0" smtClean="0">
                <a:solidFill>
                  <a:srgbClr val="0033CC"/>
                </a:solidFill>
                <a:latin typeface="Arial" charset="0"/>
              </a:rPr>
              <a:t>4</a:t>
            </a:r>
          </a:p>
          <a:p>
            <a:endParaRPr lang="en-US" sz="1800" b="1" baseline="30000"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l-GR" sz="1800" b="1" dirty="0" smtClean="0">
                <a:solidFill>
                  <a:srgbClr val="0033CC"/>
                </a:solidFill>
                <a:latin typeface="Arial" charset="0"/>
              </a:rPr>
              <a:t>σ</a:t>
            </a:r>
            <a:r>
              <a:rPr lang="en-US" sz="1800" b="1" dirty="0" smtClean="0">
                <a:solidFill>
                  <a:srgbClr val="0033CC"/>
                </a:solidFill>
                <a:latin typeface="Arial" charset="0"/>
              </a:rPr>
              <a:t>  =   5.67 x 10</a:t>
            </a:r>
            <a:r>
              <a:rPr lang="en-US" sz="1800" b="1" baseline="30000" dirty="0" smtClean="0">
                <a:solidFill>
                  <a:srgbClr val="0033CC"/>
                </a:solidFill>
                <a:latin typeface="Arial" charset="0"/>
              </a:rPr>
              <a:t>-8</a:t>
            </a:r>
            <a:r>
              <a:rPr lang="en-US" sz="1800" b="1" dirty="0" smtClean="0">
                <a:solidFill>
                  <a:srgbClr val="0033CC"/>
                </a:solidFill>
                <a:latin typeface="Arial" charset="0"/>
              </a:rPr>
              <a:t> W/m</a:t>
            </a:r>
            <a:r>
              <a:rPr lang="en-US" sz="1800" b="1" baseline="30000" dirty="0" smtClean="0">
                <a:solidFill>
                  <a:srgbClr val="0033CC"/>
                </a:solidFill>
                <a:latin typeface="Arial" charset="0"/>
              </a:rPr>
              <a:t>2</a:t>
            </a:r>
            <a:r>
              <a:rPr lang="en-US" sz="1800" b="1" dirty="0" smtClean="0">
                <a:solidFill>
                  <a:srgbClr val="0033CC"/>
                </a:solidFill>
                <a:latin typeface="Arial" charset="0"/>
              </a:rPr>
              <a:t>                 (Stefan’s constant)</a:t>
            </a:r>
          </a:p>
          <a:p>
            <a:endParaRPr lang="en-US" sz="1800" b="1" dirty="0" smtClean="0">
              <a:solidFill>
                <a:srgbClr val="0033CC"/>
              </a:solidFill>
              <a:latin typeface="Arial" charset="0"/>
            </a:endParaRPr>
          </a:p>
          <a:p>
            <a:r>
              <a:rPr lang="en-US" sz="1800" b="1" dirty="0" smtClean="0">
                <a:solidFill>
                  <a:srgbClr val="0033CC"/>
                </a:solidFill>
                <a:latin typeface="Arial" charset="0"/>
              </a:rPr>
              <a:t>		T is measured in </a:t>
            </a:r>
            <a:r>
              <a:rPr lang="en-US" sz="1800" b="1" dirty="0" err="1" smtClean="0">
                <a:solidFill>
                  <a:srgbClr val="0033CC"/>
                </a:solidFill>
                <a:latin typeface="Arial" charset="0"/>
              </a:rPr>
              <a:t>kelvins</a:t>
            </a:r>
            <a:r>
              <a:rPr lang="en-US" sz="1800" b="1" dirty="0" smtClean="0">
                <a:solidFill>
                  <a:srgbClr val="0033CC"/>
                </a:solidFill>
                <a:latin typeface="Arial" charset="0"/>
              </a:rPr>
              <a:t>            (absolute temp scale)</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Example: What is the surface temperature of the Sun?</a:t>
            </a:r>
          </a:p>
          <a:p>
            <a:endParaRPr lang="en-US" sz="1800" b="1" dirty="0" smtClean="0">
              <a:solidFill>
                <a:srgbClr val="0033CC"/>
              </a:solidFill>
              <a:latin typeface="Arial" charset="0"/>
            </a:endParaRPr>
          </a:p>
          <a:p>
            <a:r>
              <a:rPr lang="en-US" sz="1800" b="1" dirty="0" smtClean="0">
                <a:solidFill>
                  <a:srgbClr val="0033CC"/>
                </a:solidFill>
                <a:latin typeface="Arial" charset="0"/>
              </a:rPr>
              <a:t>	          T</a:t>
            </a:r>
            <a:r>
              <a:rPr lang="en-US" sz="1800" b="1" baseline="30000" dirty="0" smtClean="0">
                <a:solidFill>
                  <a:srgbClr val="0033CC"/>
                </a:solidFill>
                <a:latin typeface="Arial" charset="0"/>
              </a:rPr>
              <a:t>4</a:t>
            </a:r>
            <a:r>
              <a:rPr lang="en-US" sz="1800" b="1" dirty="0" smtClean="0">
                <a:solidFill>
                  <a:srgbClr val="3333FF"/>
                </a:solidFill>
                <a:latin typeface="Arial" charset="0"/>
              </a:rPr>
              <a:t>    </a:t>
            </a:r>
            <a:r>
              <a:rPr lang="en-US" sz="1800" b="1" dirty="0" smtClean="0">
                <a:solidFill>
                  <a:srgbClr val="0033CC"/>
                </a:solidFill>
                <a:latin typeface="Arial" charset="0"/>
              </a:rPr>
              <a:t>=    S/</a:t>
            </a:r>
            <a:r>
              <a:rPr lang="el-GR" sz="1800" b="1" dirty="0" smtClean="0">
                <a:solidFill>
                  <a:srgbClr val="0033CC"/>
                </a:solidFill>
                <a:latin typeface="Arial" charset="0"/>
              </a:rPr>
              <a:t>σ</a:t>
            </a:r>
            <a:r>
              <a:rPr lang="en-US" sz="1800" b="1" dirty="0" smtClean="0">
                <a:solidFill>
                  <a:srgbClr val="0033CC"/>
                </a:solidFill>
                <a:latin typeface="Arial" charset="0"/>
              </a:rPr>
              <a:t>                                               </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T  = </a:t>
            </a:r>
          </a:p>
          <a:p>
            <a:endParaRPr lang="en-US" sz="1800" b="1" dirty="0" smtClean="0">
              <a:solidFill>
                <a:srgbClr val="FF0000"/>
              </a:solidFill>
              <a:latin typeface="Arial" charset="0"/>
            </a:endParaRPr>
          </a:p>
          <a:p>
            <a:r>
              <a:rPr lang="en-US" sz="1800" b="1" dirty="0" smtClean="0">
                <a:solidFill>
                  <a:srgbClr val="FF0000"/>
                </a:solidFill>
                <a:latin typeface="Arial" charset="0"/>
              </a:rPr>
              <a:t>		</a:t>
            </a:r>
          </a:p>
        </p:txBody>
      </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Temperature of a perfectly absorbing object (black body) is given by the Stefan-Boltzmann law</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7772400" cy="4708981"/>
          </a:xfrm>
          <a:prstGeom prst="rect">
            <a:avLst/>
          </a:prstGeom>
        </p:spPr>
        <p:txBody>
          <a:bodyPr wrap="square">
            <a:spAutoFit/>
          </a:bodyPr>
          <a:lstStyle/>
          <a:p>
            <a:r>
              <a:rPr lang="en-US" sz="1800" b="1" dirty="0" smtClean="0">
                <a:solidFill>
                  <a:srgbClr val="0033CC"/>
                </a:solidFill>
                <a:latin typeface="Arial" charset="0"/>
              </a:rPr>
              <a:t>For an irradiance (S):</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3600" b="1" dirty="0" smtClean="0">
                <a:solidFill>
                  <a:srgbClr val="0033CC"/>
                </a:solidFill>
                <a:latin typeface="Arial" charset="0"/>
              </a:rPr>
              <a:t>S    =    </a:t>
            </a:r>
            <a:r>
              <a:rPr lang="el-GR" sz="3600" b="1" dirty="0" smtClean="0">
                <a:solidFill>
                  <a:srgbClr val="0033CC"/>
                </a:solidFill>
                <a:latin typeface="Arial" charset="0"/>
              </a:rPr>
              <a:t>σ</a:t>
            </a:r>
            <a:r>
              <a:rPr lang="en-US" sz="3600" b="1" dirty="0" smtClean="0">
                <a:solidFill>
                  <a:srgbClr val="0033CC"/>
                </a:solidFill>
                <a:latin typeface="Arial" charset="0"/>
              </a:rPr>
              <a:t>T</a:t>
            </a:r>
            <a:r>
              <a:rPr lang="en-US" sz="3600" b="1" baseline="30000" dirty="0" smtClean="0">
                <a:solidFill>
                  <a:srgbClr val="0033CC"/>
                </a:solidFill>
                <a:latin typeface="Arial" charset="0"/>
              </a:rPr>
              <a:t>4</a:t>
            </a:r>
          </a:p>
          <a:p>
            <a:endParaRPr lang="en-US" sz="1800" b="1" baseline="30000"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l-GR" sz="1800" b="1" dirty="0" smtClean="0">
                <a:solidFill>
                  <a:srgbClr val="0033CC"/>
                </a:solidFill>
                <a:latin typeface="Arial" charset="0"/>
              </a:rPr>
              <a:t>σ</a:t>
            </a:r>
            <a:r>
              <a:rPr lang="en-US" sz="1800" b="1" dirty="0" smtClean="0">
                <a:solidFill>
                  <a:srgbClr val="0033CC"/>
                </a:solidFill>
                <a:latin typeface="Arial" charset="0"/>
              </a:rPr>
              <a:t>  =   5.67 x 10</a:t>
            </a:r>
            <a:r>
              <a:rPr lang="en-US" sz="1800" b="1" baseline="30000" dirty="0" smtClean="0">
                <a:solidFill>
                  <a:srgbClr val="0033CC"/>
                </a:solidFill>
                <a:latin typeface="Arial" charset="0"/>
              </a:rPr>
              <a:t>-8</a:t>
            </a:r>
            <a:r>
              <a:rPr lang="en-US" sz="1800" b="1" dirty="0" smtClean="0">
                <a:solidFill>
                  <a:srgbClr val="0033CC"/>
                </a:solidFill>
                <a:latin typeface="Arial" charset="0"/>
              </a:rPr>
              <a:t> W/(K</a:t>
            </a:r>
            <a:r>
              <a:rPr lang="en-US" sz="1800" b="1" baseline="30000" dirty="0" smtClean="0">
                <a:solidFill>
                  <a:srgbClr val="0033CC"/>
                </a:solidFill>
                <a:latin typeface="Arial" charset="0"/>
              </a:rPr>
              <a:t>4</a:t>
            </a:r>
            <a:r>
              <a:rPr lang="en-US" sz="1800" b="1" dirty="0" smtClean="0">
                <a:solidFill>
                  <a:srgbClr val="0033CC"/>
                </a:solidFill>
                <a:latin typeface="Arial" charset="0"/>
              </a:rPr>
              <a:t>m</a:t>
            </a:r>
            <a:r>
              <a:rPr lang="en-US" sz="1800" b="1" baseline="30000" dirty="0" smtClean="0">
                <a:solidFill>
                  <a:srgbClr val="0033CC"/>
                </a:solidFill>
                <a:latin typeface="Arial" charset="0"/>
              </a:rPr>
              <a:t>2</a:t>
            </a:r>
            <a:r>
              <a:rPr lang="en-US" sz="1800" b="1" dirty="0" smtClean="0">
                <a:solidFill>
                  <a:srgbClr val="0033CC"/>
                </a:solidFill>
                <a:latin typeface="Arial" charset="0"/>
              </a:rPr>
              <a:t>)           (Stefan’s constant)</a:t>
            </a:r>
          </a:p>
          <a:p>
            <a:endParaRPr lang="en-US" sz="1800" b="1" dirty="0" smtClean="0">
              <a:solidFill>
                <a:srgbClr val="0033CC"/>
              </a:solidFill>
              <a:latin typeface="Arial" charset="0"/>
            </a:endParaRPr>
          </a:p>
          <a:p>
            <a:r>
              <a:rPr lang="en-US" sz="1800" b="1" dirty="0" smtClean="0">
                <a:solidFill>
                  <a:srgbClr val="0033CC"/>
                </a:solidFill>
                <a:latin typeface="Arial" charset="0"/>
              </a:rPr>
              <a:t>		T is measured in </a:t>
            </a:r>
            <a:r>
              <a:rPr lang="en-US" sz="1800" b="1" dirty="0" err="1" smtClean="0">
                <a:solidFill>
                  <a:srgbClr val="0033CC"/>
                </a:solidFill>
                <a:latin typeface="Arial" charset="0"/>
              </a:rPr>
              <a:t>kelvins</a:t>
            </a:r>
            <a:r>
              <a:rPr lang="en-US" sz="1800" b="1" dirty="0" smtClean="0">
                <a:solidFill>
                  <a:srgbClr val="0033CC"/>
                </a:solidFill>
                <a:latin typeface="Arial" charset="0"/>
              </a:rPr>
              <a:t>            (absolute temp scale)</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Example: What is the surface temperature of the Sun?</a:t>
            </a:r>
          </a:p>
          <a:p>
            <a:endParaRPr lang="en-US" sz="1800" b="1" dirty="0" smtClean="0">
              <a:solidFill>
                <a:srgbClr val="0033CC"/>
              </a:solidFill>
              <a:latin typeface="Arial" charset="0"/>
            </a:endParaRPr>
          </a:p>
          <a:p>
            <a:r>
              <a:rPr lang="en-US" sz="1800" b="1" dirty="0" smtClean="0">
                <a:solidFill>
                  <a:srgbClr val="0033CC"/>
                </a:solidFill>
                <a:latin typeface="Arial" charset="0"/>
              </a:rPr>
              <a:t>	          T</a:t>
            </a:r>
            <a:r>
              <a:rPr lang="en-US" sz="1800" b="1" baseline="30000" dirty="0" smtClean="0">
                <a:solidFill>
                  <a:srgbClr val="0033CC"/>
                </a:solidFill>
                <a:latin typeface="Arial" charset="0"/>
              </a:rPr>
              <a:t>4</a:t>
            </a:r>
            <a:r>
              <a:rPr lang="en-US" sz="1800" b="1" dirty="0" smtClean="0">
                <a:solidFill>
                  <a:srgbClr val="3333FF"/>
                </a:solidFill>
                <a:latin typeface="Arial" charset="0"/>
              </a:rPr>
              <a:t>    </a:t>
            </a:r>
            <a:r>
              <a:rPr lang="en-US" sz="1800" b="1" dirty="0" smtClean="0">
                <a:solidFill>
                  <a:srgbClr val="0033CC"/>
                </a:solidFill>
                <a:latin typeface="Arial" charset="0"/>
              </a:rPr>
              <a:t>=    S/</a:t>
            </a:r>
            <a:r>
              <a:rPr lang="el-GR" sz="1800" b="1" dirty="0" smtClean="0">
                <a:solidFill>
                  <a:srgbClr val="0033CC"/>
                </a:solidFill>
                <a:latin typeface="Arial" charset="0"/>
              </a:rPr>
              <a:t>σ</a:t>
            </a:r>
            <a:r>
              <a:rPr lang="en-US" sz="1800" b="1" dirty="0" smtClean="0">
                <a:solidFill>
                  <a:srgbClr val="0033CC"/>
                </a:solidFill>
                <a:latin typeface="Arial" charset="0"/>
              </a:rPr>
              <a:t>  </a:t>
            </a:r>
            <a:r>
              <a:rPr lang="en-US" sz="1800" b="1" dirty="0" smtClean="0">
                <a:solidFill>
                  <a:srgbClr val="FF0000"/>
                </a:solidFill>
                <a:latin typeface="Arial" charset="0"/>
              </a:rPr>
              <a:t>=  (6.33 × 10</a:t>
            </a:r>
            <a:r>
              <a:rPr lang="en-US" sz="1800" b="1" baseline="30000" dirty="0" smtClean="0">
                <a:solidFill>
                  <a:srgbClr val="FF0000"/>
                </a:solidFill>
                <a:latin typeface="Arial" charset="0"/>
              </a:rPr>
              <a:t>7 </a:t>
            </a:r>
            <a:r>
              <a:rPr lang="en-US" sz="1800" b="1" dirty="0" smtClean="0">
                <a:solidFill>
                  <a:srgbClr val="FF0000"/>
                </a:solidFill>
                <a:latin typeface="Arial" charset="0"/>
              </a:rPr>
              <a:t> W/m</a:t>
            </a:r>
            <a:r>
              <a:rPr lang="en-US" sz="1800" b="1" baseline="30000" dirty="0" smtClean="0">
                <a:solidFill>
                  <a:srgbClr val="FF0000"/>
                </a:solidFill>
                <a:latin typeface="Arial" charset="0"/>
              </a:rPr>
              <a:t>2</a:t>
            </a:r>
            <a:r>
              <a:rPr lang="en-US" sz="1800" b="1" dirty="0" smtClean="0">
                <a:solidFill>
                  <a:srgbClr val="FF0000"/>
                </a:solidFill>
                <a:latin typeface="Arial" charset="0"/>
              </a:rPr>
              <a:t>)</a:t>
            </a:r>
            <a:r>
              <a:rPr lang="en-US" sz="1800" b="1" dirty="0" smtClean="0">
                <a:solidFill>
                  <a:srgbClr val="0033CC"/>
                </a:solidFill>
                <a:latin typeface="Arial" charset="0"/>
              </a:rPr>
              <a:t> </a:t>
            </a:r>
            <a:r>
              <a:rPr lang="en-US" sz="1800" b="1" dirty="0" smtClean="0">
                <a:solidFill>
                  <a:srgbClr val="FF0000"/>
                </a:solidFill>
                <a:latin typeface="Arial" charset="0"/>
              </a:rPr>
              <a:t>/ (5.67 x 10</a:t>
            </a:r>
            <a:r>
              <a:rPr lang="en-US" sz="1800" b="1" baseline="30000" dirty="0" smtClean="0">
                <a:solidFill>
                  <a:srgbClr val="FF0000"/>
                </a:solidFill>
                <a:latin typeface="Arial" charset="0"/>
              </a:rPr>
              <a:t>-8</a:t>
            </a:r>
            <a:r>
              <a:rPr lang="en-US" sz="1800" b="1" dirty="0" smtClean="0">
                <a:solidFill>
                  <a:srgbClr val="FF0000"/>
                </a:solidFill>
                <a:latin typeface="Arial" charset="0"/>
              </a:rPr>
              <a:t> W/m</a:t>
            </a:r>
            <a:r>
              <a:rPr lang="en-US" sz="1800" b="1" baseline="30000" dirty="0" smtClean="0">
                <a:solidFill>
                  <a:srgbClr val="FF0000"/>
                </a:solidFill>
                <a:latin typeface="Arial" charset="0"/>
              </a:rPr>
              <a:t>2</a:t>
            </a:r>
            <a:r>
              <a:rPr lang="en-US" sz="1800" b="1" dirty="0" smtClean="0">
                <a:solidFill>
                  <a:srgbClr val="FF0000"/>
                </a:solidFill>
                <a:latin typeface="Arial" charset="0"/>
              </a:rPr>
              <a:t>)  </a:t>
            </a:r>
          </a:p>
          <a:p>
            <a:endParaRPr lang="en-US" sz="1800" b="1" dirty="0" smtClean="0">
              <a:solidFill>
                <a:srgbClr val="FF0000"/>
              </a:solidFill>
              <a:latin typeface="Arial" charset="0"/>
            </a:endParaRPr>
          </a:p>
          <a:p>
            <a:r>
              <a:rPr lang="en-US" sz="1800" b="1" dirty="0" smtClean="0">
                <a:solidFill>
                  <a:srgbClr val="FF0000"/>
                </a:solidFill>
                <a:latin typeface="Arial" charset="0"/>
              </a:rPr>
              <a:t>                   </a:t>
            </a:r>
          </a:p>
          <a:p>
            <a:r>
              <a:rPr lang="en-US" sz="1800" b="1" dirty="0" smtClean="0">
                <a:solidFill>
                  <a:srgbClr val="FF0000"/>
                </a:solidFill>
                <a:latin typeface="Arial" charset="0"/>
              </a:rPr>
              <a:t>			</a:t>
            </a:r>
            <a:r>
              <a:rPr lang="en-US" sz="1800" b="1" dirty="0" smtClean="0">
                <a:solidFill>
                  <a:srgbClr val="0033CC"/>
                </a:solidFill>
                <a:latin typeface="Arial" charset="0"/>
              </a:rPr>
              <a:t>T  = </a:t>
            </a:r>
            <a:r>
              <a:rPr lang="en-US" sz="1800" b="1" dirty="0" smtClean="0">
                <a:solidFill>
                  <a:srgbClr val="FF0000"/>
                </a:solidFill>
                <a:latin typeface="Arial" charset="0"/>
              </a:rPr>
              <a:t>  5780 K</a:t>
            </a:r>
          </a:p>
        </p:txBody>
      </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Earth’s climate is an equilibrium system in which energy in equals energy out</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7772400" cy="3970318"/>
          </a:xfrm>
          <a:prstGeom prst="rect">
            <a:avLst/>
          </a:prstGeom>
        </p:spPr>
        <p:txBody>
          <a:bodyPr wrap="square">
            <a:spAutoFit/>
          </a:bodyPr>
          <a:lstStyle/>
          <a:p>
            <a:endParaRPr lang="en-US" sz="1800" b="1" dirty="0" smtClean="0">
              <a:solidFill>
                <a:srgbClr val="0033CC"/>
              </a:solidFill>
              <a:latin typeface="Arial" charset="0"/>
            </a:endParaRPr>
          </a:p>
          <a:p>
            <a:r>
              <a:rPr lang="en-US" sz="1400" b="1" dirty="0">
                <a:solidFill>
                  <a:srgbClr val="0033CC"/>
                </a:solidFill>
                <a:latin typeface="Arial" charset="0"/>
              </a:rPr>
              <a:t> </a:t>
            </a:r>
            <a:r>
              <a:rPr lang="en-US" sz="1400" b="1" dirty="0" smtClean="0">
                <a:solidFill>
                  <a:srgbClr val="0033CC"/>
                </a:solidFill>
                <a:latin typeface="Arial" charset="0"/>
              </a:rPr>
              <a:t>          (Solar energy absorbed by Earth)     =     (Thermal energy emitted by Earth)</a:t>
            </a:r>
          </a:p>
          <a:p>
            <a:endParaRPr lang="en-US" sz="1800" b="1" dirty="0" smtClean="0">
              <a:solidFill>
                <a:srgbClr val="0033CC"/>
              </a:solidFill>
              <a:latin typeface="Arial" charset="0"/>
            </a:endParaRPr>
          </a:p>
          <a:p>
            <a:r>
              <a:rPr lang="en-US" sz="1800" b="1" dirty="0" smtClean="0">
                <a:solidFill>
                  <a:srgbClr val="0033CC"/>
                </a:solidFill>
                <a:latin typeface="Arial" charset="0"/>
              </a:rPr>
              <a:t>		   (0.70)S</a:t>
            </a:r>
            <a:r>
              <a:rPr lang="en-US" sz="1800" b="1" baseline="-25000" dirty="0" smtClean="0">
                <a:solidFill>
                  <a:srgbClr val="0033CC"/>
                </a:solidFill>
                <a:latin typeface="Arial" charset="0"/>
              </a:rPr>
              <a:t>TOA</a:t>
            </a:r>
            <a:r>
              <a:rPr lang="en-US" sz="1800" b="1" dirty="0" smtClean="0">
                <a:solidFill>
                  <a:srgbClr val="0033CC"/>
                </a:solidFill>
                <a:latin typeface="Arial" charset="0"/>
              </a:rPr>
              <a:t>        =            S</a:t>
            </a:r>
            <a:r>
              <a:rPr lang="en-US" sz="1800" b="1" baseline="-25000" dirty="0" smtClean="0">
                <a:solidFill>
                  <a:srgbClr val="0033CC"/>
                </a:solidFill>
                <a:latin typeface="Arial" charset="0"/>
              </a:rPr>
              <a:t>E</a:t>
            </a:r>
            <a:endParaRPr lang="en-US" sz="1800" b="1" baseline="-25000" dirty="0">
              <a:solidFill>
                <a:srgbClr val="0033CC"/>
              </a:solidFill>
              <a:latin typeface="Arial" charset="0"/>
            </a:endParaRP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2800" b="1" dirty="0" smtClean="0">
                <a:solidFill>
                  <a:srgbClr val="0033CC"/>
                </a:solidFill>
                <a:latin typeface="Arial" charset="0"/>
              </a:rPr>
              <a:t>S</a:t>
            </a:r>
            <a:r>
              <a:rPr lang="en-US" sz="2800" b="1" baseline="-25000" dirty="0" smtClean="0">
                <a:solidFill>
                  <a:srgbClr val="0033CC"/>
                </a:solidFill>
                <a:latin typeface="Arial" charset="0"/>
              </a:rPr>
              <a:t>E</a:t>
            </a:r>
            <a:r>
              <a:rPr lang="en-US" sz="2800" b="1" dirty="0" smtClean="0">
                <a:solidFill>
                  <a:srgbClr val="0033CC"/>
                </a:solidFill>
                <a:latin typeface="Arial" charset="0"/>
              </a:rPr>
              <a:t>    =    </a:t>
            </a:r>
            <a:r>
              <a:rPr lang="el-GR" sz="2800" b="1" dirty="0" smtClean="0">
                <a:solidFill>
                  <a:srgbClr val="0033CC"/>
                </a:solidFill>
                <a:latin typeface="Arial" charset="0"/>
              </a:rPr>
              <a:t>σ</a:t>
            </a:r>
            <a:r>
              <a:rPr lang="en-US" sz="2800" b="1" dirty="0" smtClean="0">
                <a:solidFill>
                  <a:srgbClr val="0033CC"/>
                </a:solidFill>
                <a:latin typeface="Arial" charset="0"/>
              </a:rPr>
              <a:t>(T</a:t>
            </a:r>
            <a:r>
              <a:rPr lang="en-US" sz="2800" b="1" baseline="-25000" dirty="0" smtClean="0">
                <a:solidFill>
                  <a:srgbClr val="0033CC"/>
                </a:solidFill>
                <a:latin typeface="Arial" charset="0"/>
              </a:rPr>
              <a:t>E</a:t>
            </a:r>
            <a:r>
              <a:rPr lang="en-US" sz="2800" b="1" dirty="0" smtClean="0">
                <a:solidFill>
                  <a:srgbClr val="0033CC"/>
                </a:solidFill>
                <a:latin typeface="Arial" charset="0"/>
              </a:rPr>
              <a:t>)</a:t>
            </a:r>
            <a:r>
              <a:rPr lang="en-US" sz="2800" b="1" baseline="30000" dirty="0" smtClean="0">
                <a:solidFill>
                  <a:srgbClr val="0033CC"/>
                </a:solidFill>
                <a:latin typeface="Arial" charset="0"/>
              </a:rPr>
              <a:t>4</a:t>
            </a:r>
          </a:p>
          <a:p>
            <a:endParaRPr lang="en-US" sz="1800" b="1" baseline="30000" dirty="0" smtClean="0">
              <a:solidFill>
                <a:srgbClr val="0033CC"/>
              </a:solidFill>
              <a:latin typeface="Arial" charset="0"/>
            </a:endParaRPr>
          </a:p>
          <a:p>
            <a:endParaRPr lang="en-US" sz="1800" b="1" dirty="0" smtClean="0">
              <a:solidFill>
                <a:srgbClr val="0033CC"/>
              </a:solidFill>
              <a:latin typeface="Arial" charset="0"/>
            </a:endParaRPr>
          </a:p>
          <a:p>
            <a:endParaRPr lang="en-US" sz="1800" b="1" dirty="0">
              <a:solidFill>
                <a:srgbClr val="0033CC"/>
              </a:solidFill>
              <a:latin typeface="Arial" charset="0"/>
            </a:endParaRPr>
          </a:p>
          <a:p>
            <a:r>
              <a:rPr lang="en-US" sz="1800" b="1" dirty="0" smtClean="0">
                <a:solidFill>
                  <a:srgbClr val="0033CC"/>
                </a:solidFill>
                <a:latin typeface="Arial" charset="0"/>
              </a:rPr>
              <a:t>If the Earth absorbs more or less energy than it is emitting (S</a:t>
            </a:r>
            <a:r>
              <a:rPr lang="en-US" sz="1800" b="1" baseline="-25000" dirty="0" smtClean="0">
                <a:solidFill>
                  <a:srgbClr val="0033CC"/>
                </a:solidFill>
                <a:latin typeface="Arial" charset="0"/>
              </a:rPr>
              <a:t>E</a:t>
            </a:r>
            <a:r>
              <a:rPr lang="en-US" sz="1800" b="1" dirty="0" smtClean="0">
                <a:solidFill>
                  <a:srgbClr val="0033CC"/>
                </a:solidFill>
                <a:latin typeface="Arial" charset="0"/>
              </a:rPr>
              <a:t>), the Stefan-Boltzmann law ensures that Earth can change its temperature (T</a:t>
            </a:r>
            <a:r>
              <a:rPr lang="en-US" sz="1800" b="1" baseline="-25000" dirty="0" smtClean="0">
                <a:solidFill>
                  <a:srgbClr val="0033CC"/>
                </a:solidFill>
                <a:latin typeface="Arial" charset="0"/>
              </a:rPr>
              <a:t>E</a:t>
            </a:r>
            <a:r>
              <a:rPr lang="en-US" sz="1800" b="1" dirty="0" smtClean="0">
                <a:solidFill>
                  <a:srgbClr val="0033CC"/>
                </a:solidFill>
                <a:latin typeface="Arial" charset="0"/>
              </a:rPr>
              <a:t>) until absorption and emission are equal.</a:t>
            </a:r>
          </a:p>
          <a:p>
            <a:endParaRPr lang="en-US" sz="1800" b="1" dirty="0" smtClean="0">
              <a:solidFill>
                <a:srgbClr val="0033CC"/>
              </a:solidFill>
              <a:latin typeface="Arial" charset="0"/>
            </a:endParaRPr>
          </a:p>
        </p:txBody>
      </p:sp>
    </p:spTree>
    <p:extLst>
      <p:ext uri="{BB962C8B-B14F-4D97-AF65-F5344CB8AC3E}">
        <p14:creationId xmlns="" xmlns:p14="http://schemas.microsoft.com/office/powerpoint/2010/main" val="3452303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Stefan-Boltzmann law predicts Earth’s temperature based on the average absorbed irradiance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7772400" cy="4524315"/>
          </a:xfrm>
          <a:prstGeom prst="rect">
            <a:avLst/>
          </a:prstGeom>
        </p:spPr>
        <p:txBody>
          <a:bodyPr wrap="square">
            <a:spAutoFit/>
          </a:bodyPr>
          <a:lstStyle/>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Q: What is the expected temperature of Earth with 70% absorption?</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expected</a:t>
            </a:r>
            <a:r>
              <a:rPr lang="en-US" sz="1800" b="1" dirty="0" smtClean="0">
                <a:solidFill>
                  <a:srgbClr val="0033CC"/>
                </a:solidFill>
                <a:latin typeface="Arial" charset="0"/>
              </a:rPr>
              <a:t>)</a:t>
            </a:r>
            <a:r>
              <a:rPr lang="en-US" sz="1800" b="1" baseline="30000" dirty="0" smtClean="0">
                <a:solidFill>
                  <a:srgbClr val="0033CC"/>
                </a:solidFill>
                <a:latin typeface="Arial" charset="0"/>
              </a:rPr>
              <a:t>4</a:t>
            </a:r>
            <a:r>
              <a:rPr lang="en-US" sz="1800" b="1" dirty="0" smtClean="0">
                <a:solidFill>
                  <a:srgbClr val="3333FF"/>
                </a:solidFill>
                <a:latin typeface="Arial" charset="0"/>
              </a:rPr>
              <a:t>    </a:t>
            </a:r>
            <a:r>
              <a:rPr lang="en-US" sz="1800" b="1" dirty="0" smtClean="0">
                <a:solidFill>
                  <a:srgbClr val="0033CC"/>
                </a:solidFill>
                <a:latin typeface="Arial" charset="0"/>
              </a:rPr>
              <a:t>=    (0.70)</a:t>
            </a:r>
            <a:r>
              <a:rPr lang="en-US" sz="1800" b="1" dirty="0" err="1" smtClean="0">
                <a:solidFill>
                  <a:srgbClr val="0033CC"/>
                </a:solidFill>
                <a:latin typeface="Arial" charset="0"/>
              </a:rPr>
              <a:t>S</a:t>
            </a:r>
            <a:r>
              <a:rPr lang="en-US" sz="1800" b="1" baseline="-25000" dirty="0" err="1" smtClean="0">
                <a:solidFill>
                  <a:srgbClr val="0033CC"/>
                </a:solidFill>
                <a:latin typeface="Arial" charset="0"/>
              </a:rPr>
              <a:t>toa</a:t>
            </a:r>
            <a:r>
              <a:rPr lang="en-US" sz="1800" b="1" dirty="0" smtClean="0">
                <a:solidFill>
                  <a:srgbClr val="0033CC"/>
                </a:solidFill>
                <a:latin typeface="Arial" charset="0"/>
              </a:rPr>
              <a:t>/</a:t>
            </a:r>
            <a:r>
              <a:rPr lang="el-GR" sz="1800" b="1" dirty="0" smtClean="0">
                <a:solidFill>
                  <a:srgbClr val="0033CC"/>
                </a:solidFill>
                <a:latin typeface="Arial" charset="0"/>
              </a:rPr>
              <a:t>σ</a:t>
            </a:r>
            <a:r>
              <a:rPr lang="en-US" sz="1800" b="1" dirty="0" smtClean="0">
                <a:solidFill>
                  <a:srgbClr val="0033CC"/>
                </a:solidFill>
                <a:latin typeface="Arial" charset="0"/>
              </a:rPr>
              <a:t>  =</a:t>
            </a:r>
          </a:p>
          <a:p>
            <a:endParaRPr lang="en-US" sz="1800" b="1" dirty="0" smtClean="0">
              <a:solidFill>
                <a:srgbClr val="FF0000"/>
              </a:solidFill>
              <a:latin typeface="Arial" charset="0"/>
            </a:endParaRPr>
          </a:p>
          <a:p>
            <a:r>
              <a:rPr lang="en-US" sz="1800" b="1" dirty="0" smtClean="0">
                <a:solidFill>
                  <a:srgbClr val="FF0000"/>
                </a:solidFill>
                <a:latin typeface="Arial" charset="0"/>
              </a:rPr>
              <a:t>                   </a:t>
            </a:r>
          </a:p>
          <a:p>
            <a:r>
              <a:rPr lang="en-US" sz="1800" b="1" dirty="0" smtClean="0">
                <a:solidFill>
                  <a:srgbClr val="FF0000"/>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expected</a:t>
            </a:r>
            <a:r>
              <a:rPr lang="en-US" sz="1800" b="1" dirty="0" smtClean="0">
                <a:solidFill>
                  <a:srgbClr val="0033CC"/>
                </a:solidFill>
                <a:latin typeface="Arial" charset="0"/>
              </a:rPr>
              <a:t>  = </a:t>
            </a:r>
            <a:r>
              <a:rPr lang="en-US" sz="1800" b="1" dirty="0" smtClean="0">
                <a:solidFill>
                  <a:srgbClr val="FF0000"/>
                </a:solidFill>
                <a:latin typeface="Arial" charset="0"/>
              </a:rPr>
              <a:t>  </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Compare with actual temperatures:</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surface</a:t>
            </a:r>
            <a:r>
              <a:rPr lang="en-US" sz="1800" b="1" dirty="0" smtClean="0">
                <a:solidFill>
                  <a:srgbClr val="0033CC"/>
                </a:solidFill>
                <a:latin typeface="Arial" charset="0"/>
              </a:rPr>
              <a:t>             =        288 K</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troposphere</a:t>
            </a:r>
            <a:r>
              <a:rPr lang="en-US" sz="1800" b="1" dirty="0" smtClean="0">
                <a:solidFill>
                  <a:srgbClr val="0033CC"/>
                </a:solidFill>
                <a:latin typeface="Arial" charset="0"/>
              </a:rPr>
              <a:t>       =        222 K </a:t>
            </a:r>
          </a:p>
        </p:txBody>
      </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Stefan-Boltzmann law predicts Earth’s temperature based on the average absorbed irradiance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8001000" cy="4524315"/>
          </a:xfrm>
          <a:prstGeom prst="rect">
            <a:avLst/>
          </a:prstGeom>
        </p:spPr>
        <p:txBody>
          <a:bodyPr wrap="square">
            <a:spAutoFit/>
          </a:bodyPr>
          <a:lstStyle/>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Q: What is the expected temperature of Earth with 70% absorption?</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expected</a:t>
            </a:r>
            <a:r>
              <a:rPr lang="en-US" sz="1800" b="1" dirty="0" smtClean="0">
                <a:solidFill>
                  <a:srgbClr val="0033CC"/>
                </a:solidFill>
                <a:latin typeface="Arial" charset="0"/>
              </a:rPr>
              <a:t>)</a:t>
            </a:r>
            <a:r>
              <a:rPr lang="en-US" sz="1800" b="1" baseline="30000" dirty="0" smtClean="0">
                <a:solidFill>
                  <a:srgbClr val="0033CC"/>
                </a:solidFill>
                <a:latin typeface="Arial" charset="0"/>
              </a:rPr>
              <a:t>4</a:t>
            </a:r>
            <a:r>
              <a:rPr lang="en-US" sz="1800" b="1" dirty="0" smtClean="0">
                <a:solidFill>
                  <a:srgbClr val="3333FF"/>
                </a:solidFill>
                <a:latin typeface="Arial" charset="0"/>
              </a:rPr>
              <a:t>    </a:t>
            </a:r>
            <a:r>
              <a:rPr lang="en-US" sz="1800" b="1" dirty="0" smtClean="0">
                <a:solidFill>
                  <a:srgbClr val="0033CC"/>
                </a:solidFill>
                <a:latin typeface="Arial" charset="0"/>
              </a:rPr>
              <a:t>=    (0.70)S</a:t>
            </a:r>
            <a:r>
              <a:rPr lang="en-US" sz="1800" b="1" baseline="-25000" dirty="0" smtClean="0">
                <a:solidFill>
                  <a:srgbClr val="0033CC"/>
                </a:solidFill>
                <a:latin typeface="Arial" charset="0"/>
              </a:rPr>
              <a:t>TOA</a:t>
            </a:r>
            <a:r>
              <a:rPr lang="en-US" sz="1800" b="1" dirty="0" smtClean="0">
                <a:solidFill>
                  <a:srgbClr val="0033CC"/>
                </a:solidFill>
                <a:latin typeface="Arial" charset="0"/>
              </a:rPr>
              <a:t>/</a:t>
            </a:r>
            <a:r>
              <a:rPr lang="el-GR" sz="1800" b="1" dirty="0" smtClean="0">
                <a:solidFill>
                  <a:srgbClr val="0033CC"/>
                </a:solidFill>
                <a:latin typeface="Arial" charset="0"/>
              </a:rPr>
              <a:t>σ</a:t>
            </a:r>
            <a:r>
              <a:rPr lang="en-US" sz="1800" b="1" dirty="0" smtClean="0">
                <a:solidFill>
                  <a:srgbClr val="0033CC"/>
                </a:solidFill>
                <a:latin typeface="Arial" charset="0"/>
              </a:rPr>
              <a:t>  =</a:t>
            </a:r>
            <a:r>
              <a:rPr lang="en-US" sz="1800" b="1" dirty="0" smtClean="0">
                <a:solidFill>
                  <a:srgbClr val="FF0000"/>
                </a:solidFill>
                <a:latin typeface="Arial" charset="0"/>
              </a:rPr>
              <a:t>  (240</a:t>
            </a:r>
            <a:r>
              <a:rPr lang="en-US" sz="1800" b="1" baseline="30000" dirty="0" smtClean="0">
                <a:solidFill>
                  <a:srgbClr val="FF0000"/>
                </a:solidFill>
                <a:latin typeface="Arial" charset="0"/>
              </a:rPr>
              <a:t> </a:t>
            </a:r>
            <a:r>
              <a:rPr lang="en-US" sz="1800" b="1" dirty="0" smtClean="0">
                <a:solidFill>
                  <a:srgbClr val="FF0000"/>
                </a:solidFill>
                <a:latin typeface="Arial" charset="0"/>
              </a:rPr>
              <a:t> W/m</a:t>
            </a:r>
            <a:r>
              <a:rPr lang="en-US" sz="1800" b="1" baseline="30000" dirty="0" smtClean="0">
                <a:solidFill>
                  <a:srgbClr val="FF0000"/>
                </a:solidFill>
                <a:latin typeface="Arial" charset="0"/>
              </a:rPr>
              <a:t>2</a:t>
            </a:r>
            <a:r>
              <a:rPr lang="en-US" sz="1800" b="1" dirty="0" smtClean="0">
                <a:solidFill>
                  <a:srgbClr val="FF0000"/>
                </a:solidFill>
                <a:latin typeface="Arial" charset="0"/>
              </a:rPr>
              <a:t>)</a:t>
            </a:r>
            <a:r>
              <a:rPr lang="en-US" sz="1800" b="1" dirty="0" smtClean="0">
                <a:solidFill>
                  <a:srgbClr val="0033CC"/>
                </a:solidFill>
                <a:latin typeface="Arial" charset="0"/>
              </a:rPr>
              <a:t> </a:t>
            </a:r>
            <a:r>
              <a:rPr lang="en-US" sz="1800" b="1" dirty="0" smtClean="0">
                <a:solidFill>
                  <a:srgbClr val="FF0000"/>
                </a:solidFill>
                <a:latin typeface="Arial" charset="0"/>
              </a:rPr>
              <a:t>/ (5.67 x 10</a:t>
            </a:r>
            <a:r>
              <a:rPr lang="en-US" sz="1800" b="1" baseline="30000" dirty="0" smtClean="0">
                <a:solidFill>
                  <a:srgbClr val="FF0000"/>
                </a:solidFill>
                <a:latin typeface="Arial" charset="0"/>
              </a:rPr>
              <a:t>-8</a:t>
            </a:r>
            <a:r>
              <a:rPr lang="en-US" sz="1800" b="1" dirty="0" smtClean="0">
                <a:solidFill>
                  <a:srgbClr val="FF0000"/>
                </a:solidFill>
                <a:latin typeface="Arial" charset="0"/>
              </a:rPr>
              <a:t> W/m</a:t>
            </a:r>
            <a:r>
              <a:rPr lang="en-US" sz="1800" b="1" baseline="30000" dirty="0" smtClean="0">
                <a:solidFill>
                  <a:srgbClr val="FF0000"/>
                </a:solidFill>
                <a:latin typeface="Arial" charset="0"/>
              </a:rPr>
              <a:t>2</a:t>
            </a:r>
            <a:r>
              <a:rPr lang="en-US" sz="1800" b="1" dirty="0" smtClean="0">
                <a:solidFill>
                  <a:srgbClr val="FF0000"/>
                </a:solidFill>
                <a:latin typeface="Arial" charset="0"/>
              </a:rPr>
              <a:t>)  </a:t>
            </a:r>
          </a:p>
          <a:p>
            <a:endParaRPr lang="en-US" sz="1800" b="1" dirty="0" smtClean="0">
              <a:solidFill>
                <a:srgbClr val="FF0000"/>
              </a:solidFill>
              <a:latin typeface="Arial" charset="0"/>
            </a:endParaRPr>
          </a:p>
          <a:p>
            <a:r>
              <a:rPr lang="en-US" sz="1800" b="1" dirty="0" smtClean="0">
                <a:solidFill>
                  <a:srgbClr val="FF0000"/>
                </a:solidFill>
                <a:latin typeface="Arial" charset="0"/>
              </a:rPr>
              <a:t>                   </a:t>
            </a:r>
          </a:p>
          <a:p>
            <a:r>
              <a:rPr lang="en-US" sz="1800" b="1" dirty="0" smtClean="0">
                <a:solidFill>
                  <a:srgbClr val="FF0000"/>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expected</a:t>
            </a:r>
            <a:r>
              <a:rPr lang="en-US" sz="1800" b="1" dirty="0" smtClean="0">
                <a:solidFill>
                  <a:srgbClr val="0033CC"/>
                </a:solidFill>
                <a:latin typeface="Arial" charset="0"/>
              </a:rPr>
              <a:t>  = </a:t>
            </a:r>
            <a:r>
              <a:rPr lang="en-US" sz="1800" b="1" dirty="0" smtClean="0">
                <a:solidFill>
                  <a:srgbClr val="FF0000"/>
                </a:solidFill>
                <a:latin typeface="Arial" charset="0"/>
              </a:rPr>
              <a:t>  255 K</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Compare with actual temperatures:</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surface</a:t>
            </a:r>
            <a:r>
              <a:rPr lang="en-US" sz="1800" b="1" dirty="0" smtClean="0">
                <a:solidFill>
                  <a:srgbClr val="0033CC"/>
                </a:solidFill>
                <a:latin typeface="Arial" charset="0"/>
              </a:rPr>
              <a:t>             =        288 K</a:t>
            </a:r>
          </a:p>
          <a:p>
            <a:endParaRPr lang="en-US" sz="1800" b="1" dirty="0" smtClean="0">
              <a:solidFill>
                <a:srgbClr val="0033CC"/>
              </a:solidFill>
              <a:latin typeface="Arial" charset="0"/>
            </a:endParaRPr>
          </a:p>
          <a:p>
            <a:r>
              <a:rPr lang="en-US" sz="1800" b="1" dirty="0" smtClean="0">
                <a:solidFill>
                  <a:srgbClr val="0033CC"/>
                </a:solidFill>
                <a:latin typeface="Arial" charset="0"/>
              </a:rPr>
              <a:t>			</a:t>
            </a:r>
            <a:r>
              <a:rPr lang="en-US" sz="1800" b="1" dirty="0" err="1" smtClean="0">
                <a:solidFill>
                  <a:srgbClr val="0033CC"/>
                </a:solidFill>
                <a:latin typeface="Arial" charset="0"/>
              </a:rPr>
              <a:t>T</a:t>
            </a:r>
            <a:r>
              <a:rPr lang="en-US" sz="1800" b="1" baseline="-25000" dirty="0" err="1" smtClean="0">
                <a:solidFill>
                  <a:srgbClr val="0033CC"/>
                </a:solidFill>
                <a:latin typeface="Arial" charset="0"/>
              </a:rPr>
              <a:t>troposphere</a:t>
            </a:r>
            <a:r>
              <a:rPr lang="en-US" sz="1800" b="1" dirty="0" smtClean="0">
                <a:solidFill>
                  <a:srgbClr val="0033CC"/>
                </a:solidFill>
                <a:latin typeface="Arial" charset="0"/>
              </a:rPr>
              <a:t>       =        222 K </a:t>
            </a:r>
          </a:p>
        </p:txBody>
      </p:sp>
    </p:spTree>
    <p:extLst>
      <p:ext uri="{BB962C8B-B14F-4D97-AF65-F5344CB8AC3E}">
        <p14:creationId xmlns="" xmlns:p14="http://schemas.microsoft.com/office/powerpoint/2010/main" val="3478550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a:xfrm>
            <a:off x="762000" y="381000"/>
            <a:ext cx="7924800" cy="1219200"/>
          </a:xfrm>
        </p:spPr>
        <p:txBody>
          <a:bodyPr/>
          <a:lstStyle/>
          <a:p>
            <a:pPr>
              <a:lnSpc>
                <a:spcPct val="80000"/>
              </a:lnSpc>
            </a:pPr>
            <a:r>
              <a:rPr lang="en-US" sz="2400" dirty="0" smtClean="0">
                <a:latin typeface="Arial" charset="0"/>
              </a:rPr>
              <a:t>The blackbody model is reasonably good at predicting Earth’s equilibrium temperature</a:t>
            </a:r>
            <a:endParaRPr lang="en-US" sz="2400" baseline="-25000" dirty="0">
              <a:latin typeface="Arial" charset="0"/>
            </a:endParaRPr>
          </a:p>
        </p:txBody>
      </p:sp>
      <p:grpSp>
        <p:nvGrpSpPr>
          <p:cNvPr id="2" name="Group 7"/>
          <p:cNvGrpSpPr/>
          <p:nvPr/>
        </p:nvGrpSpPr>
        <p:grpSpPr>
          <a:xfrm>
            <a:off x="914400" y="1219200"/>
            <a:ext cx="7329282" cy="461963"/>
            <a:chOff x="914400" y="1219200"/>
            <a:chExt cx="7329282" cy="461963"/>
          </a:xfrm>
        </p:grpSpPr>
        <p:sp>
          <p:nvSpPr>
            <p:cNvPr id="9" name="Line 8"/>
            <p:cNvSpPr>
              <a:spLocks noChangeShapeType="1"/>
            </p:cNvSpPr>
            <p:nvPr/>
          </p:nvSpPr>
          <p:spPr bwMode="auto">
            <a:xfrm>
              <a:off x="914400" y="1447800"/>
              <a:ext cx="7315200" cy="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7391400" y="1219200"/>
              <a:ext cx="852282" cy="461963"/>
            </a:xfrm>
            <a:prstGeom prst="rect">
              <a:avLst/>
            </a:prstGeom>
            <a:noFill/>
            <a:ln w="9525">
              <a:noFill/>
              <a:miter lim="800000"/>
              <a:headEnd/>
              <a:tailEnd/>
            </a:ln>
            <a:effectLst/>
          </p:spPr>
          <p:txBody>
            <a:bodyPr wrap="none">
              <a:spAutoFit/>
            </a:bodyPr>
            <a:lstStyle/>
            <a:p>
              <a:r>
                <a:rPr lang="en-US" sz="1200" b="1" i="1" dirty="0" smtClean="0">
                  <a:latin typeface="Arial" charset="0"/>
                </a:rPr>
                <a:t>PA STEM</a:t>
              </a:r>
            </a:p>
            <a:p>
              <a:r>
                <a:rPr lang="en-US" sz="1200" b="1" i="1" dirty="0" smtClean="0">
                  <a:latin typeface="Arial" charset="0"/>
                </a:rPr>
                <a:t>Science </a:t>
              </a:r>
              <a:endParaRPr lang="en-US" sz="1200" b="1" i="1" dirty="0">
                <a:latin typeface="Arial" charset="0"/>
              </a:endParaRPr>
            </a:p>
          </p:txBody>
        </p:sp>
      </p:grpSp>
      <p:sp>
        <p:nvSpPr>
          <p:cNvPr id="8" name="Rectangle 7"/>
          <p:cNvSpPr/>
          <p:nvPr/>
        </p:nvSpPr>
        <p:spPr>
          <a:xfrm>
            <a:off x="838200" y="1752600"/>
            <a:ext cx="8001000" cy="2585323"/>
          </a:xfrm>
          <a:prstGeom prst="rect">
            <a:avLst/>
          </a:prstGeom>
        </p:spPr>
        <p:txBody>
          <a:bodyPr wrap="square">
            <a:spAutoFit/>
          </a:bodyPr>
          <a:lstStyle/>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Q: Why is the Earth’s surface temperature significantly above the temperature predicted by the blackbody (Stefan-Boltzmann) law?</a:t>
            </a:r>
          </a:p>
          <a:p>
            <a:endParaRPr lang="en-US" sz="1800" b="1" dirty="0" smtClean="0">
              <a:solidFill>
                <a:srgbClr val="0033CC"/>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endParaRPr lang="en-US" sz="1800" b="1" dirty="0" smtClean="0">
              <a:solidFill>
                <a:srgbClr val="C00000"/>
              </a:solidFill>
              <a:latin typeface="Arial" charset="0"/>
            </a:endParaRPr>
          </a:p>
          <a:p>
            <a:endParaRPr lang="en-US" sz="1800" b="1" dirty="0" smtClean="0">
              <a:solidFill>
                <a:srgbClr val="0033CC"/>
              </a:solidFill>
              <a:latin typeface="Arial" charset="0"/>
            </a:endParaRPr>
          </a:p>
          <a:p>
            <a:r>
              <a:rPr lang="en-US" sz="1800" b="1" dirty="0" smtClean="0">
                <a:solidFill>
                  <a:srgbClr val="0033CC"/>
                </a:solidFill>
                <a:latin typeface="Arial" charset="0"/>
              </a:rPr>
              <a:t>		</a:t>
            </a:r>
          </a:p>
        </p:txBody>
      </p:sp>
    </p:spTree>
    <p:extLst>
      <p:ext uri="{BB962C8B-B14F-4D97-AF65-F5344CB8AC3E}">
        <p14:creationId xmlns="" xmlns:p14="http://schemas.microsoft.com/office/powerpoint/2010/main" val="218584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Generic">
  <a:themeElements>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3024</TotalTime>
  <Words>965</Words>
  <Application>Microsoft Office PowerPoint</Application>
  <PresentationFormat>Overhead</PresentationFormat>
  <Paragraphs>283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Generic</vt:lpstr>
      <vt:lpstr>Climate: Earth’s Dynamic Equilibrium</vt:lpstr>
      <vt:lpstr>High-school standard HS-ESS2-4 focuses on the role energy flows play in Earth’s climate</vt:lpstr>
      <vt:lpstr>Earth’s climate is determined solely by how much light energy it receives from the Sun and how that energy is distributed on Earth </vt:lpstr>
      <vt:lpstr>Temperature of a perfectly absorbing object (black body) is given by the Stefan-Boltzmann law</vt:lpstr>
      <vt:lpstr>Temperature of a perfectly absorbing object (black body) is given by the Stefan-Boltzmann law</vt:lpstr>
      <vt:lpstr>Earth’s climate is an equilibrium system in which energy in equals energy out</vt:lpstr>
      <vt:lpstr>Stefan-Boltzmann law predicts Earth’s temperature based on the average absorbed irradiance</vt:lpstr>
      <vt:lpstr>Stefan-Boltzmann law predicts Earth’s temperature based on the average absorbed irradiance</vt:lpstr>
      <vt:lpstr>The blackbody model is reasonably good at predicting Earth’s equilibrium temperature</vt:lpstr>
      <vt:lpstr>The blackbody model is reasonably good at predicting Earth’s equilibrium temperature</vt:lpstr>
      <vt:lpstr>Sunlight is absorbed in the atmosphere by a variety of gases, especially ozone, carbon dioxide, and water vapor</vt:lpstr>
      <vt:lpstr>Much of the Sun’s radiation is absorbed as visible light, but radiated by Earth as infrared light</vt:lpstr>
      <vt:lpstr>Different wavelengths of light reach different levels in the atmosphere, causing variations in temperature</vt:lpstr>
      <vt:lpstr>Temperature is also significantly affected by Earth’s albedo, which is how much light is reflected</vt:lpstr>
      <vt:lpstr>Earth reflects about 30% of the sunlight back into space and emits the remaining energy as infrared light to stay in equilibrium</vt:lpstr>
      <vt:lpstr>Changes in Earth’s climate system can occur when external “forcings” cause an imbalance in the absorption and emission of energy</vt:lpstr>
      <vt:lpstr>Changes in Earth’s climate system can occur when external “forcings” cause an imbalance in the absorption and emission of energy</vt:lpstr>
      <vt:lpstr>Solar irradiance shows little variation even over millenia, which implies little impact on climate change over those time scales</vt:lpstr>
      <vt:lpstr>Changes in Earth’s orbit around the Sun, called Milankovitch cycles, can affect how much energy Earth receives</vt:lpstr>
      <vt:lpstr>Milankovitch cycles, which occur over 10- and 100- thousands of years, caused past ice ages</vt:lpstr>
      <vt:lpstr>Milankovitch cycles, which occur over 10- and 100- thousands of years, caused past ice ages</vt:lpstr>
      <vt:lpstr>Changes in Earth’s albedo (reflectivity)  have a wide range of possible causes and operate over many time scales</vt:lpstr>
      <vt:lpstr>Changes in Earth’s albedo (reflectivity)  have a wide range of possible causes and operate over many time scales</vt:lpstr>
      <vt:lpstr>Changes in energy emission are mainly affected by changes in the concentrations of “greenhouse gases” in the atmosphere</vt:lpstr>
      <vt:lpstr>In comparison to longer-lived greenhouse gases, water vapor plays a dominant role in controlling emission of thermal (infrared) radiation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Buerke, Brian J.</dc:creator>
  <cp:lastModifiedBy>bbuerke</cp:lastModifiedBy>
  <cp:revision>302</cp:revision>
  <cp:lastPrinted>1601-01-01T00:00:00Z</cp:lastPrinted>
  <dcterms:created xsi:type="dcterms:W3CDTF">1601-01-01T00:00:00Z</dcterms:created>
  <dcterms:modified xsi:type="dcterms:W3CDTF">2016-04-30T02:42:07Z</dcterms:modified>
</cp:coreProperties>
</file>