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74"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9" r:id="rId17"/>
    <p:sldId id="290" r:id="rId18"/>
    <p:sldId id="291" r:id="rId19"/>
  </p:sldIdLst>
  <p:sldSz cx="9144000" cy="6858000" type="overhead"/>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a:srgbClr val="3333FF"/>
    <a:srgbClr val="CC0000"/>
    <a:srgbClr val="FF66CC"/>
    <a:srgbClr val="003399"/>
    <a:srgbClr val="FF6600"/>
    <a:srgbClr val="990099"/>
    <a:srgbClr val="33CC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14" autoAdjust="0"/>
    <p:restoredTop sz="90709" autoAdjust="0"/>
  </p:normalViewPr>
  <p:slideViewPr>
    <p:cSldViewPr>
      <p:cViewPr>
        <p:scale>
          <a:sx n="86" d="100"/>
          <a:sy n="86" d="100"/>
        </p:scale>
        <p:origin x="-258"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74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74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74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E0296499-2A2C-4826-851D-0D78E157D78A}" type="slidenum">
              <a:rPr lang="en-US"/>
              <a:pPr/>
              <a:t>‹#›</a:t>
            </a:fld>
            <a:endParaRPr lang="en-US"/>
          </a:p>
        </p:txBody>
      </p:sp>
    </p:spTree>
    <p:extLst>
      <p:ext uri="{BB962C8B-B14F-4D97-AF65-F5344CB8AC3E}">
        <p14:creationId xmlns:p14="http://schemas.microsoft.com/office/powerpoint/2010/main" xmlns="" val="2173193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F1AF552E-A434-4A9A-B91F-C834F99F03D4}" type="slidenum">
              <a:rPr lang="en-US"/>
              <a:pPr/>
              <a:t>‹#›</a:t>
            </a:fld>
            <a:endParaRPr lang="en-US"/>
          </a:p>
        </p:txBody>
      </p:sp>
    </p:spTree>
    <p:extLst>
      <p:ext uri="{BB962C8B-B14F-4D97-AF65-F5344CB8AC3E}">
        <p14:creationId xmlns:p14="http://schemas.microsoft.com/office/powerpoint/2010/main" xmlns="" val="2818494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fld id="{36074BF1-81CE-4A70-976F-FF3DEFD2241A}" type="datetime1">
              <a:rPr lang="en-US"/>
              <a:pPr/>
              <a:t>4/29/2016</a:t>
            </a:fld>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3A5F6E8-9759-4C89-806F-35993A5D88B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A7E07A8-070D-4EA6-B64E-BF16F7A1C208}"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BF0298-15B6-40E5-A6A2-03CEF7BD54A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F4C9E88-72C6-4383-81BB-7975735689B8}"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3CF030-A068-408E-9601-AE77A5EE23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279D80D-D46B-4F15-83D9-5F58C38FFDE0}"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3DA3F-FAFA-4853-BA7D-B126461760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811F07D-57FA-46E5-8F7E-69AE2BF5FDAF}"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3C817-597A-436C-BDE3-6DA84A7E2D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C1DD64F-269B-47ED-B0B2-18A8F65AFDE2}"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4AED-FCD4-45B4-8C8E-017DF1BC6A3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E7CA5E-ECB0-4BCC-8E44-021819A059D3}" type="datetime1">
              <a:rPr lang="en-US"/>
              <a:pPr/>
              <a:t>4/29/2016</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E490BA-9BB6-43C8-A3CF-D9180C4EE2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D36417D-809C-4AF4-9418-46018CACCACB}" type="datetime1">
              <a:rPr lang="en-US"/>
              <a:pPr/>
              <a:t>4/29/2016</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CD57BB-100A-449E-80BC-9FF11D8DC6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7E3B0F-9418-4417-AFC3-B4901D155C76}" type="datetime1">
              <a:rPr lang="en-US"/>
              <a:pPr/>
              <a:t>4/29/2016</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B41C06-A657-43F8-B113-92A87438A1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3E70ED-A70C-414C-B38C-312443CE8557}"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95C1A6-9EF2-4A70-9B51-FA89616C0E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C1A850-E751-4789-8915-81B905558128}"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843098-2797-4447-9133-9DD29BC4ED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fld id="{D830E797-22F5-46B0-8058-3AF757B14EE9}" type="datetime1">
              <a:rPr lang="en-US"/>
              <a:pPr/>
              <a:t>4/29/2016</a:t>
            </a:fld>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ED8DE4E-DFDF-421C-B2BD-12B8EF5D29D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fontAlgn="base">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tx2"/>
        </a:buClr>
        <a:buSzPct val="100000"/>
        <a:buChar char="•"/>
        <a:defRPr sz="2000">
          <a:solidFill>
            <a:schemeClr val="tx1"/>
          </a:solidFill>
          <a:latin typeface="+mn-lt"/>
        </a:defRPr>
      </a:lvl4pPr>
      <a:lvl5pPr marL="2057400" indent="-228600" algn="l" rtl="0" fontAlgn="base">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attsupwiththat.files.wordpress.com/2014/05/slr_trends_1807-2013.jpg"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6.xml"/><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457200"/>
            <a:ext cx="7924800" cy="1219200"/>
          </a:xfrm>
        </p:spPr>
        <p:txBody>
          <a:bodyPr/>
          <a:lstStyle/>
          <a:p>
            <a:pPr>
              <a:lnSpc>
                <a:spcPct val="80000"/>
              </a:lnSpc>
            </a:pPr>
            <a:r>
              <a:rPr lang="en-US" dirty="0" smtClean="0">
                <a:solidFill>
                  <a:srgbClr val="0070C0"/>
                </a:solidFill>
                <a:latin typeface="Arial" charset="0"/>
              </a:rPr>
              <a:t>Climate: Earth’s Dynamic </a:t>
            </a:r>
            <a:r>
              <a:rPr lang="en-US" dirty="0" smtClean="0">
                <a:solidFill>
                  <a:srgbClr val="0070C0"/>
                </a:solidFill>
                <a:latin typeface="Arial" charset="0"/>
              </a:rPr>
              <a:t>Equilibrium, Part 2</a:t>
            </a:r>
            <a:endParaRPr lang="en-US" baseline="-25000" dirty="0">
              <a:solidFill>
                <a:srgbClr val="0070C0"/>
              </a:solidFill>
              <a:latin typeface="Arial" charset="0"/>
            </a:endParaRPr>
          </a:p>
        </p:txBody>
      </p:sp>
      <p:sp>
        <p:nvSpPr>
          <p:cNvPr id="9" name="Rectangle 6"/>
          <p:cNvSpPr txBox="1">
            <a:spLocks noChangeArrowheads="1"/>
          </p:cNvSpPr>
          <p:nvPr/>
        </p:nvSpPr>
        <p:spPr bwMode="auto">
          <a:xfrm>
            <a:off x="6248400" y="2743200"/>
            <a:ext cx="2514600" cy="2131424"/>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a:lstStyle>
          <a:p>
            <a:pPr>
              <a:lnSpc>
                <a:spcPct val="80000"/>
              </a:lnSpc>
            </a:pPr>
            <a:r>
              <a:rPr lang="en-US" sz="2400" kern="0" dirty="0" smtClean="0">
                <a:solidFill>
                  <a:srgbClr val="0070C0"/>
                </a:solidFill>
                <a:latin typeface="Arial" charset="0"/>
              </a:rPr>
              <a:t>PA STEM</a:t>
            </a:r>
          </a:p>
          <a:p>
            <a:pPr>
              <a:lnSpc>
                <a:spcPct val="80000"/>
              </a:lnSpc>
            </a:pPr>
            <a:r>
              <a:rPr lang="en-US" sz="2400" kern="0" dirty="0" smtClean="0">
                <a:solidFill>
                  <a:srgbClr val="0070C0"/>
                </a:solidFill>
                <a:latin typeface="Arial" charset="0"/>
              </a:rPr>
              <a:t>review session</a:t>
            </a:r>
          </a:p>
          <a:p>
            <a:pPr>
              <a:lnSpc>
                <a:spcPct val="80000"/>
              </a:lnSpc>
            </a:pPr>
            <a:endParaRPr lang="en-US" sz="2400" kern="0" dirty="0" smtClean="0">
              <a:solidFill>
                <a:srgbClr val="0070C0"/>
              </a:solidFill>
              <a:latin typeface="Arial" charset="0"/>
            </a:endParaRPr>
          </a:p>
          <a:p>
            <a:pPr>
              <a:lnSpc>
                <a:spcPct val="80000"/>
              </a:lnSpc>
            </a:pPr>
            <a:r>
              <a:rPr lang="en-US" sz="2400" kern="0" dirty="0" smtClean="0">
                <a:solidFill>
                  <a:srgbClr val="0070C0"/>
                </a:solidFill>
                <a:latin typeface="Arial" charset="0"/>
              </a:rPr>
              <a:t>CCIU</a:t>
            </a:r>
          </a:p>
          <a:p>
            <a:pPr>
              <a:lnSpc>
                <a:spcPct val="80000"/>
              </a:lnSpc>
            </a:pPr>
            <a:endParaRPr lang="en-US" sz="2400" kern="0" dirty="0" smtClean="0">
              <a:solidFill>
                <a:srgbClr val="0070C0"/>
              </a:solidFill>
              <a:latin typeface="Arial" charset="0"/>
            </a:endParaRPr>
          </a:p>
          <a:p>
            <a:pPr>
              <a:lnSpc>
                <a:spcPct val="80000"/>
              </a:lnSpc>
            </a:pPr>
            <a:r>
              <a:rPr lang="en-US" sz="2400" kern="0" dirty="0" smtClean="0">
                <a:solidFill>
                  <a:srgbClr val="0070C0"/>
                </a:solidFill>
                <a:latin typeface="Arial" charset="0"/>
              </a:rPr>
              <a:t>April 30, 2016</a:t>
            </a:r>
          </a:p>
          <a:p>
            <a:pPr>
              <a:lnSpc>
                <a:spcPct val="80000"/>
              </a:lnSpc>
            </a:pPr>
            <a:endParaRPr lang="en-US" sz="2400" kern="0" dirty="0" smtClean="0">
              <a:latin typeface="Arial"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4400" y="2209800"/>
            <a:ext cx="5205249" cy="29309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Ice core data clearly show that CO</a:t>
            </a:r>
            <a:r>
              <a:rPr lang="en-US" sz="2400" baseline="-25000" dirty="0" smtClean="0">
                <a:latin typeface="Arial" charset="0"/>
              </a:rPr>
              <a:t>2</a:t>
            </a:r>
            <a:r>
              <a:rPr lang="en-US" sz="2400" dirty="0" smtClean="0">
                <a:latin typeface="Arial" charset="0"/>
              </a:rPr>
              <a:t> and warming are linked, but that CO</a:t>
            </a:r>
            <a:r>
              <a:rPr lang="en-US" sz="2400" baseline="-25000" dirty="0" smtClean="0">
                <a:latin typeface="Arial" charset="0"/>
              </a:rPr>
              <a:t>2</a:t>
            </a:r>
            <a:r>
              <a:rPr lang="en-US" sz="2400" dirty="0" smtClean="0">
                <a:latin typeface="Arial" charset="0"/>
              </a:rPr>
              <a:t> changes lag the initial warming</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Rectangle 6"/>
          <p:cNvSpPr/>
          <p:nvPr/>
        </p:nvSpPr>
        <p:spPr>
          <a:xfrm>
            <a:off x="838200" y="6324600"/>
            <a:ext cx="7848600" cy="307777"/>
          </a:xfrm>
          <a:prstGeom prst="rect">
            <a:avLst/>
          </a:prstGeom>
        </p:spPr>
        <p:txBody>
          <a:bodyPr wrap="square">
            <a:spAutoFit/>
          </a:bodyPr>
          <a:lstStyle/>
          <a:p>
            <a:r>
              <a:rPr lang="en-US" sz="1400" b="1" dirty="0" smtClean="0">
                <a:solidFill>
                  <a:srgbClr val="0033CC"/>
                </a:solidFill>
                <a:latin typeface="+mn-lt"/>
              </a:rPr>
              <a:t>Do you see evidence of a lag? Is CO</a:t>
            </a:r>
            <a:r>
              <a:rPr lang="en-US" sz="1400" b="1" baseline="-25000" dirty="0" smtClean="0">
                <a:solidFill>
                  <a:srgbClr val="0033CC"/>
                </a:solidFill>
                <a:latin typeface="+mn-lt"/>
              </a:rPr>
              <a:t>2</a:t>
            </a:r>
            <a:r>
              <a:rPr lang="en-US" sz="1400" b="1" dirty="0" smtClean="0">
                <a:solidFill>
                  <a:srgbClr val="0033CC"/>
                </a:solidFill>
                <a:latin typeface="+mn-lt"/>
              </a:rPr>
              <a:t> the response or the initial cause of the warming?</a:t>
            </a:r>
            <a:endParaRPr lang="en-US" sz="1800" b="1" dirty="0">
              <a:solidFill>
                <a:srgbClr val="0033CC"/>
              </a:solidFill>
              <a:latin typeface="+mn-lt"/>
            </a:endParaRPr>
          </a:p>
        </p:txBody>
      </p:sp>
      <p:pic>
        <p:nvPicPr>
          <p:cNvPr id="8" name="Picture 2" descr="View a larger version of this figure"/>
          <p:cNvPicPr>
            <a:picLocks noChangeAspect="1" noChangeArrowheads="1"/>
          </p:cNvPicPr>
          <p:nvPr/>
        </p:nvPicPr>
        <p:blipFill>
          <a:blip r:embed="rId2" cstate="print"/>
          <a:srcRect/>
          <a:stretch>
            <a:fillRect/>
          </a:stretch>
        </p:blipFill>
        <p:spPr bwMode="auto">
          <a:xfrm>
            <a:off x="914400" y="1524000"/>
            <a:ext cx="6346477" cy="4680527"/>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Two more standards focus on the impacts of climate change and the impact of human activity</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838200" y="1676400"/>
            <a:ext cx="7687491" cy="5386090"/>
          </a:xfrm>
          <a:prstGeom prst="rect">
            <a:avLst/>
          </a:prstGeom>
        </p:spPr>
        <p:txBody>
          <a:bodyPr wrap="square">
            <a:spAutoFit/>
          </a:bodyPr>
          <a:lstStyle/>
          <a:p>
            <a:r>
              <a:rPr lang="en-US" sz="1800" b="1" dirty="0" smtClean="0">
                <a:latin typeface="+mn-lt"/>
              </a:rPr>
              <a:t>HS-ESS3-5 </a:t>
            </a:r>
            <a:r>
              <a:rPr lang="en-US" sz="1800" b="1" dirty="0" smtClean="0">
                <a:latin typeface="+mn-lt"/>
              </a:rPr>
              <a:t> Analyze </a:t>
            </a:r>
            <a:r>
              <a:rPr lang="en-US" sz="1800" b="1" dirty="0" err="1" smtClean="0">
                <a:latin typeface="+mn-lt"/>
              </a:rPr>
              <a:t>geoscience</a:t>
            </a:r>
            <a:r>
              <a:rPr lang="en-US" sz="1800" b="1" dirty="0" smtClean="0">
                <a:latin typeface="+mn-lt"/>
              </a:rPr>
              <a:t> data and the results from global climate models to make an evidence-based forecast of the current rate of global or regional climate change and associated future impacts to Earth systems.</a:t>
            </a:r>
          </a:p>
          <a:p>
            <a:endParaRPr lang="en-US" sz="1400" b="1" dirty="0" smtClean="0">
              <a:solidFill>
                <a:srgbClr val="C00000"/>
              </a:solidFill>
              <a:latin typeface="+mn-lt"/>
            </a:endParaRPr>
          </a:p>
          <a:p>
            <a:r>
              <a:rPr lang="en-US" sz="1400" dirty="0" smtClean="0">
                <a:solidFill>
                  <a:srgbClr val="FF0000"/>
                </a:solidFill>
                <a:latin typeface="+mn-lt"/>
              </a:rPr>
              <a:t>[Clarification</a:t>
            </a:r>
            <a:r>
              <a:rPr lang="en-US" sz="1400" b="1" dirty="0" smtClean="0">
                <a:solidFill>
                  <a:srgbClr val="FF0000"/>
                </a:solidFill>
                <a:latin typeface="+mn-lt"/>
              </a:rPr>
              <a:t> </a:t>
            </a:r>
            <a:r>
              <a:rPr lang="en-US" sz="1400" dirty="0" smtClean="0">
                <a:solidFill>
                  <a:srgbClr val="FF0000"/>
                </a:solidFill>
                <a:latin typeface="+mn-lt"/>
              </a:rPr>
              <a:t>Statement: Examples of evidence, for both data and climate model outputs, are for climate changes (such as precipitation and temperature) and their associated</a:t>
            </a:r>
            <a:r>
              <a:rPr lang="en-US" sz="1400" b="1" dirty="0" smtClean="0">
                <a:solidFill>
                  <a:srgbClr val="FF0000"/>
                </a:solidFill>
                <a:latin typeface="+mn-lt"/>
              </a:rPr>
              <a:t> </a:t>
            </a:r>
            <a:r>
              <a:rPr lang="en-US" sz="1400" dirty="0" smtClean="0">
                <a:solidFill>
                  <a:srgbClr val="FF0000"/>
                </a:solidFill>
                <a:latin typeface="+mn-lt"/>
              </a:rPr>
              <a:t>impacts (such as on sea level, glacial ice volumes, or atmosphere and ocean composition</a:t>
            </a:r>
            <a:r>
              <a:rPr lang="en-US" sz="1400" dirty="0" smtClean="0">
                <a:solidFill>
                  <a:srgbClr val="FF0000"/>
                </a:solidFill>
                <a:latin typeface="+mn-lt"/>
              </a:rPr>
              <a:t>).]</a:t>
            </a:r>
          </a:p>
          <a:p>
            <a:endParaRPr lang="en-US" sz="1400" dirty="0" smtClean="0">
              <a:solidFill>
                <a:srgbClr val="FF0000"/>
              </a:solidFill>
              <a:latin typeface="+mn-lt"/>
            </a:endParaRPr>
          </a:p>
          <a:p>
            <a:endParaRPr lang="en-US" sz="1400" dirty="0" smtClean="0">
              <a:solidFill>
                <a:srgbClr val="FF0000"/>
              </a:solidFill>
              <a:latin typeface="+mn-lt"/>
            </a:endParaRPr>
          </a:p>
          <a:p>
            <a:endParaRPr lang="en-US" sz="1400" dirty="0" smtClean="0">
              <a:solidFill>
                <a:srgbClr val="FF0000"/>
              </a:solidFill>
              <a:latin typeface="+mn-lt"/>
            </a:endParaRPr>
          </a:p>
          <a:p>
            <a:r>
              <a:rPr lang="en-US" sz="1800" b="1" dirty="0" smtClean="0">
                <a:latin typeface="+mn-lt"/>
              </a:rPr>
              <a:t>HS-ESS3-6 </a:t>
            </a:r>
            <a:r>
              <a:rPr lang="en-US" sz="1800" b="1" dirty="0" smtClean="0">
                <a:latin typeface="+mn-lt"/>
              </a:rPr>
              <a:t>Use </a:t>
            </a:r>
            <a:r>
              <a:rPr lang="en-US" sz="1800" b="1" dirty="0" smtClean="0">
                <a:latin typeface="+mn-lt"/>
              </a:rPr>
              <a:t>a computational representation to illustrate the relationships among Earth systems and how those relationships are being modified due to human activity</a:t>
            </a:r>
            <a:r>
              <a:rPr lang="en-US" sz="1800" b="1" dirty="0" smtClean="0">
                <a:latin typeface="+mn-lt"/>
              </a:rPr>
              <a:t>.</a:t>
            </a:r>
          </a:p>
          <a:p>
            <a:endParaRPr lang="en-US" sz="1800" b="1" dirty="0" smtClean="0">
              <a:solidFill>
                <a:srgbClr val="FF0000"/>
              </a:solidFill>
              <a:latin typeface="+mn-lt"/>
            </a:endParaRPr>
          </a:p>
          <a:p>
            <a:r>
              <a:rPr lang="en-US" sz="1400" dirty="0" smtClean="0">
                <a:solidFill>
                  <a:srgbClr val="FF0000"/>
                </a:solidFill>
                <a:latin typeface="+mn-lt"/>
              </a:rPr>
              <a:t>[Clarification </a:t>
            </a:r>
            <a:r>
              <a:rPr lang="en-US" sz="1400" dirty="0" smtClean="0">
                <a:solidFill>
                  <a:srgbClr val="FF0000"/>
                </a:solidFill>
                <a:latin typeface="+mn-lt"/>
              </a:rPr>
              <a:t>Statement: Examples of Earth systems to be considered are the hydrosphere, atmosphere, </a:t>
            </a:r>
            <a:r>
              <a:rPr lang="en-US" sz="1400" dirty="0" err="1" smtClean="0">
                <a:solidFill>
                  <a:srgbClr val="FF0000"/>
                </a:solidFill>
                <a:latin typeface="+mn-lt"/>
              </a:rPr>
              <a:t>cryosphere</a:t>
            </a:r>
            <a:r>
              <a:rPr lang="en-US" sz="1400" dirty="0" smtClean="0">
                <a:solidFill>
                  <a:srgbClr val="FF0000"/>
                </a:solidFill>
                <a:latin typeface="+mn-lt"/>
              </a:rPr>
              <a:t>, </a:t>
            </a:r>
            <a:r>
              <a:rPr lang="en-US" sz="1400" dirty="0" err="1" smtClean="0">
                <a:solidFill>
                  <a:srgbClr val="FF0000"/>
                </a:solidFill>
                <a:latin typeface="+mn-lt"/>
              </a:rPr>
              <a:t>geosphere</a:t>
            </a:r>
            <a:r>
              <a:rPr lang="en-US" sz="1400" dirty="0" smtClean="0">
                <a:solidFill>
                  <a:srgbClr val="FF0000"/>
                </a:solidFill>
                <a:latin typeface="+mn-lt"/>
              </a:rPr>
              <a:t>, and/or biosphere. An example of the far-reaching impacts from a human activity is how an increase in atmospheric carbon dioxide results in an increase in photosynthetic biomass on land and an increase in ocean acidification, with resulting impacts on sea organism health and marine populations</a:t>
            </a:r>
            <a:r>
              <a:rPr lang="en-US" sz="1400" dirty="0" smtClean="0">
                <a:solidFill>
                  <a:srgbClr val="FF0000"/>
                </a:solidFill>
                <a:latin typeface="+mn-lt"/>
              </a:rPr>
              <a:t>.]</a:t>
            </a:r>
            <a:endParaRPr lang="en-US" sz="1400" dirty="0" smtClean="0">
              <a:solidFill>
                <a:srgbClr val="FF0000"/>
              </a:solidFill>
              <a:latin typeface="+mn-lt"/>
            </a:endParaRPr>
          </a:p>
          <a:p>
            <a:endParaRPr lang="en-US" sz="1400" dirty="0" smtClean="0">
              <a:solidFill>
                <a:srgbClr val="FF0000"/>
              </a:solidFill>
              <a:latin typeface="+mn-lt"/>
            </a:endParaRPr>
          </a:p>
          <a:p>
            <a:endParaRPr lang="en-US" sz="1800" b="1" dirty="0" smtClean="0">
              <a:solidFill>
                <a:srgbClr val="FF0000"/>
              </a:solidFill>
              <a:latin typeface="+mn-lt"/>
            </a:endParaRPr>
          </a:p>
        </p:txBody>
      </p: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Dramatic increases in CO</a:t>
            </a:r>
            <a:r>
              <a:rPr lang="en-US" sz="2400" baseline="-25000" dirty="0" smtClean="0">
                <a:latin typeface="Arial" charset="0"/>
              </a:rPr>
              <a:t>2</a:t>
            </a:r>
            <a:r>
              <a:rPr lang="en-US" sz="2400" dirty="0" smtClean="0">
                <a:latin typeface="Arial" charset="0"/>
              </a:rPr>
              <a:t> </a:t>
            </a:r>
            <a:r>
              <a:rPr lang="en-US" sz="2400" dirty="0" smtClean="0">
                <a:latin typeface="Arial" charset="0"/>
              </a:rPr>
              <a:t>over</a:t>
            </a:r>
            <a:r>
              <a:rPr lang="en-US" sz="2400" dirty="0" smtClean="0">
                <a:latin typeface="Arial" charset="0"/>
              </a:rPr>
              <a:t> the last century clearly imply its origin in human activity</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22530" name="Picture 2" descr="http://www.skepticalscience.com/images/co2_10000_years.gif"/>
          <p:cNvPicPr>
            <a:picLocks noChangeAspect="1" noChangeArrowheads="1"/>
          </p:cNvPicPr>
          <p:nvPr/>
        </p:nvPicPr>
        <p:blipFill>
          <a:blip r:embed="rId2" cstate="print"/>
          <a:srcRect/>
          <a:stretch>
            <a:fillRect/>
          </a:stretch>
        </p:blipFill>
        <p:spPr bwMode="auto">
          <a:xfrm>
            <a:off x="3581400" y="1676400"/>
            <a:ext cx="4762500" cy="3181350"/>
          </a:xfrm>
          <a:prstGeom prst="rect">
            <a:avLst/>
          </a:prstGeom>
          <a:noFill/>
        </p:spPr>
      </p:pic>
      <p:pic>
        <p:nvPicPr>
          <p:cNvPr id="11" name="Picture 2" descr="https://wattsupwiththat.files.wordpress.com/2014/09/maunaloaco2sep2014.jpg"/>
          <p:cNvPicPr>
            <a:picLocks noChangeAspect="1" noChangeArrowheads="1"/>
          </p:cNvPicPr>
          <p:nvPr/>
        </p:nvPicPr>
        <p:blipFill>
          <a:blip r:embed="rId3" cstate="print"/>
          <a:srcRect/>
          <a:stretch>
            <a:fillRect/>
          </a:stretch>
        </p:blipFill>
        <p:spPr bwMode="auto">
          <a:xfrm>
            <a:off x="838200" y="3962400"/>
            <a:ext cx="3581400" cy="2723880"/>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pitchFamily="34" charset="0"/>
              </a:rPr>
              <a:t>In the last century average surface temperatures on Earth have increased by about 1.0°C (1.8°F)</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Text Box 36"/>
          <p:cNvSpPr txBox="1">
            <a:spLocks noChangeArrowheads="1"/>
          </p:cNvSpPr>
          <p:nvPr/>
        </p:nvSpPr>
        <p:spPr bwMode="auto">
          <a:xfrm>
            <a:off x="838200" y="6248400"/>
            <a:ext cx="7848600" cy="369332"/>
          </a:xfrm>
          <a:prstGeom prst="rect">
            <a:avLst/>
          </a:prstGeom>
          <a:noFill/>
          <a:ln w="9525">
            <a:noFill/>
            <a:miter lim="800000"/>
            <a:headEnd/>
            <a:tailEnd/>
          </a:ln>
          <a:effectLst/>
        </p:spPr>
        <p:txBody>
          <a:bodyPr wrap="square">
            <a:spAutoFit/>
          </a:bodyPr>
          <a:lstStyle/>
          <a:p>
            <a:r>
              <a:rPr kumimoji="0" lang="en-US" sz="1800" b="1" dirty="0" smtClean="0">
                <a:solidFill>
                  <a:srgbClr val="3333FF"/>
                </a:solidFill>
                <a:latin typeface="Arial" pitchFamily="34" charset="0"/>
              </a:rPr>
              <a:t>Approximately half of this increase is likely caused by human activity</a:t>
            </a:r>
            <a:endParaRPr kumimoji="0" lang="en-US" sz="1800" b="1" dirty="0">
              <a:solidFill>
                <a:srgbClr val="3333FF"/>
              </a:solidFill>
              <a:latin typeface="Arial" pitchFamily="34" charset="0"/>
            </a:endParaRPr>
          </a:p>
        </p:txBody>
      </p:sp>
      <p:pic>
        <p:nvPicPr>
          <p:cNvPr id="12" name="Picture 2" descr="Global average temperature time series"/>
          <p:cNvPicPr>
            <a:picLocks noChangeAspect="1" noChangeArrowheads="1"/>
          </p:cNvPicPr>
          <p:nvPr/>
        </p:nvPicPr>
        <p:blipFill>
          <a:blip r:embed="rId2" cstate="print"/>
          <a:srcRect/>
          <a:stretch>
            <a:fillRect/>
          </a:stretch>
        </p:blipFill>
        <p:spPr bwMode="auto">
          <a:xfrm>
            <a:off x="1295400" y="1600200"/>
            <a:ext cx="6426926" cy="4572000"/>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pitchFamily="34" charset="0"/>
              </a:rPr>
              <a:t>Tide gauge data show that sea level has increased steadily over the last 150 years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1" name="Picture 10" descr="Fig. 3.  Global sea level reconstruction since 1807, blue shadow represents 5 and 95% confidence interval">
            <a:hlinkClick r:id="rId2"/>
          </p:cNvPr>
          <p:cNvPicPr/>
          <p:nvPr/>
        </p:nvPicPr>
        <p:blipFill>
          <a:blip r:embed="rId3" cstate="print"/>
          <a:srcRect/>
          <a:stretch>
            <a:fillRect/>
          </a:stretch>
        </p:blipFill>
        <p:spPr bwMode="auto">
          <a:xfrm>
            <a:off x="1143000" y="1676400"/>
            <a:ext cx="6781800" cy="4343400"/>
          </a:xfrm>
          <a:prstGeom prst="rect">
            <a:avLst/>
          </a:prstGeom>
          <a:noFill/>
          <a:ln w="9525">
            <a:noFill/>
            <a:miter lim="800000"/>
            <a:headEnd/>
            <a:tailEnd/>
          </a:ln>
        </p:spPr>
      </p:pic>
      <p:sp>
        <p:nvSpPr>
          <p:cNvPr id="13" name="Text Box 36"/>
          <p:cNvSpPr txBox="1">
            <a:spLocks noChangeArrowheads="1"/>
          </p:cNvSpPr>
          <p:nvPr/>
        </p:nvSpPr>
        <p:spPr bwMode="auto">
          <a:xfrm>
            <a:off x="1219200" y="6248400"/>
            <a:ext cx="7391400" cy="369332"/>
          </a:xfrm>
          <a:prstGeom prst="rect">
            <a:avLst/>
          </a:prstGeom>
          <a:noFill/>
          <a:ln w="9525">
            <a:noFill/>
            <a:miter lim="800000"/>
            <a:headEnd/>
            <a:tailEnd/>
          </a:ln>
          <a:effectLst/>
        </p:spPr>
        <p:txBody>
          <a:bodyPr wrap="square">
            <a:spAutoFit/>
          </a:bodyPr>
          <a:lstStyle/>
          <a:p>
            <a:r>
              <a:rPr kumimoji="0" lang="en-US" sz="1800" b="1" dirty="0" smtClean="0">
                <a:solidFill>
                  <a:srgbClr val="3333FF"/>
                </a:solidFill>
                <a:latin typeface="Arial" pitchFamily="34" charset="0"/>
              </a:rPr>
              <a:t>Most of this rise comes from thermal expansion of ocean water</a:t>
            </a:r>
            <a:endParaRPr kumimoji="0" lang="en-US" sz="1800" b="1" dirty="0">
              <a:solidFill>
                <a:srgbClr val="3333FF"/>
              </a:solidFill>
              <a:latin typeface="Arial" pitchFamily="34" charset="0"/>
            </a:endParaRPr>
          </a:p>
        </p:txBody>
      </p: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pitchFamily="34" charset="0"/>
              </a:rPr>
              <a:t>Increased CO</a:t>
            </a:r>
            <a:r>
              <a:rPr lang="en-US" sz="2400" baseline="-25000" dirty="0" smtClean="0">
                <a:latin typeface="Arial" pitchFamily="34" charset="0"/>
              </a:rPr>
              <a:t>2</a:t>
            </a:r>
            <a:r>
              <a:rPr lang="en-US" sz="2400" dirty="0" smtClean="0">
                <a:latin typeface="Arial" pitchFamily="34" charset="0"/>
              </a:rPr>
              <a:t> in the atmosphere is getting absorbed in the oceans and changing the pH</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3" name="Text Box 36"/>
          <p:cNvSpPr txBox="1">
            <a:spLocks noChangeArrowheads="1"/>
          </p:cNvSpPr>
          <p:nvPr/>
        </p:nvSpPr>
        <p:spPr bwMode="auto">
          <a:xfrm>
            <a:off x="990600" y="6248400"/>
            <a:ext cx="7391400" cy="369332"/>
          </a:xfrm>
          <a:prstGeom prst="rect">
            <a:avLst/>
          </a:prstGeom>
          <a:noFill/>
          <a:ln w="9525">
            <a:noFill/>
            <a:miter lim="800000"/>
            <a:headEnd/>
            <a:tailEnd/>
          </a:ln>
          <a:effectLst/>
        </p:spPr>
        <p:txBody>
          <a:bodyPr wrap="square">
            <a:spAutoFit/>
          </a:bodyPr>
          <a:lstStyle/>
          <a:p>
            <a:r>
              <a:rPr kumimoji="0" lang="en-US" sz="1800" b="1" dirty="0" smtClean="0">
                <a:solidFill>
                  <a:srgbClr val="3333FF"/>
                </a:solidFill>
                <a:latin typeface="Arial" pitchFamily="34" charset="0"/>
              </a:rPr>
              <a:t>Ocean pH may have fallen from 8.2 (base) to 8.1 in the last century</a:t>
            </a:r>
            <a:endParaRPr kumimoji="0" lang="en-US" sz="1800" b="1" dirty="0">
              <a:solidFill>
                <a:srgbClr val="3333FF"/>
              </a:solidFill>
              <a:latin typeface="Arial" pitchFamily="34" charset="0"/>
            </a:endParaRPr>
          </a:p>
        </p:txBody>
      </p:sp>
      <p:pic>
        <p:nvPicPr>
          <p:cNvPr id="8" name="Picture 7" descr="http://globalcommunitywebnet.com/Dialogue2014/Newsletters/November2013/images/AR5_acidification.png"/>
          <p:cNvPicPr>
            <a:picLocks noChangeAspect="1" noChangeArrowheads="1"/>
          </p:cNvPicPr>
          <p:nvPr/>
        </p:nvPicPr>
        <p:blipFill>
          <a:blip r:embed="rId2" cstate="print"/>
          <a:srcRect/>
          <a:stretch>
            <a:fillRect/>
          </a:stretch>
        </p:blipFill>
        <p:spPr bwMode="auto">
          <a:xfrm>
            <a:off x="762000" y="1676401"/>
            <a:ext cx="3352800" cy="2224365"/>
          </a:xfrm>
          <a:prstGeom prst="rect">
            <a:avLst/>
          </a:prstGeom>
          <a:noFill/>
          <a:ln>
            <a:solidFill>
              <a:schemeClr val="tx1"/>
            </a:solidFill>
          </a:ln>
        </p:spPr>
      </p:pic>
      <p:pic>
        <p:nvPicPr>
          <p:cNvPr id="12" name="Picture 4" descr="http://jo.nova.s3.amazonaws.com/graph/ocean/acidification/mwacompilationofglobalocean_phjan82014.jpg"/>
          <p:cNvPicPr>
            <a:picLocks noChangeAspect="1" noChangeArrowheads="1"/>
          </p:cNvPicPr>
          <p:nvPr/>
        </p:nvPicPr>
        <p:blipFill>
          <a:blip r:embed="rId3" cstate="print"/>
          <a:srcRect/>
          <a:stretch>
            <a:fillRect/>
          </a:stretch>
        </p:blipFill>
        <p:spPr bwMode="auto">
          <a:xfrm>
            <a:off x="4267200" y="2590800"/>
            <a:ext cx="4495800" cy="3459268"/>
          </a:xfrm>
          <a:prstGeom prst="rect">
            <a:avLst/>
          </a:prstGeom>
          <a:noFill/>
          <a:ln>
            <a:solidFill>
              <a:schemeClr val="tx1"/>
            </a:solidFill>
          </a:ln>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304800"/>
            <a:ext cx="7467600" cy="1219200"/>
          </a:xfrm>
        </p:spPr>
        <p:txBody>
          <a:bodyPr/>
          <a:lstStyle/>
          <a:p>
            <a:pPr>
              <a:lnSpc>
                <a:spcPct val="80000"/>
              </a:lnSpc>
            </a:pPr>
            <a:r>
              <a:rPr lang="en-US" sz="2400" dirty="0" smtClean="0">
                <a:latin typeface="Arial" pitchFamily="34" charset="0"/>
              </a:rPr>
              <a:t>Despite </a:t>
            </a:r>
            <a:r>
              <a:rPr lang="en-US" sz="2400" dirty="0" smtClean="0">
                <a:latin typeface="Arial" pitchFamily="34" charset="0"/>
              </a:rPr>
              <a:t>frequent claims to the contrary, </a:t>
            </a:r>
            <a:r>
              <a:rPr lang="en-US" sz="2400" dirty="0" smtClean="0">
                <a:latin typeface="Arial" pitchFamily="34" charset="0"/>
              </a:rPr>
              <a:t>r</a:t>
            </a:r>
            <a:r>
              <a:rPr lang="en-US" sz="2400" dirty="0" smtClean="0">
                <a:latin typeface="Arial" pitchFamily="34" charset="0"/>
              </a:rPr>
              <a:t>ecent </a:t>
            </a:r>
            <a:r>
              <a:rPr lang="en-US" sz="2400" dirty="0" smtClean="0">
                <a:latin typeface="Arial" pitchFamily="34" charset="0"/>
              </a:rPr>
              <a:t>observed warming is not occurring faster than natural warming in Earth’s past</a:t>
            </a:r>
            <a:endParaRPr lang="en-US" sz="2400" baseline="-25000" dirty="0">
              <a:latin typeface="Arial" pitchFamily="34" charset="0"/>
            </a:endParaRPr>
          </a:p>
        </p:txBody>
      </p:sp>
      <p:sp>
        <p:nvSpPr>
          <p:cNvPr id="4104" name="Line 8"/>
          <p:cNvSpPr>
            <a:spLocks noChangeShapeType="1"/>
          </p:cNvSpPr>
          <p:nvPr/>
        </p:nvSpPr>
        <p:spPr bwMode="auto">
          <a:xfrm>
            <a:off x="914400" y="1371600"/>
            <a:ext cx="7315200" cy="0"/>
          </a:xfrm>
          <a:prstGeom prst="line">
            <a:avLst/>
          </a:prstGeom>
          <a:noFill/>
          <a:ln w="9525">
            <a:solidFill>
              <a:schemeClr val="tx1"/>
            </a:solidFill>
            <a:round/>
            <a:headEnd/>
            <a:tailEnd/>
          </a:ln>
          <a:effectLst/>
        </p:spPr>
        <p:txBody>
          <a:bodyPr/>
          <a:lstStyle/>
          <a:p>
            <a:endParaRPr lang="en-US"/>
          </a:p>
        </p:txBody>
      </p:sp>
      <p:sp>
        <p:nvSpPr>
          <p:cNvPr id="4132" name="Text Box 36"/>
          <p:cNvSpPr txBox="1">
            <a:spLocks noChangeArrowheads="1"/>
          </p:cNvSpPr>
          <p:nvPr/>
        </p:nvSpPr>
        <p:spPr bwMode="auto">
          <a:xfrm>
            <a:off x="1143000" y="6096000"/>
            <a:ext cx="7391400" cy="523220"/>
          </a:xfrm>
          <a:prstGeom prst="rect">
            <a:avLst/>
          </a:prstGeom>
          <a:noFill/>
          <a:ln w="9525">
            <a:noFill/>
            <a:miter lim="800000"/>
            <a:headEnd/>
            <a:tailEnd/>
          </a:ln>
          <a:effectLst/>
        </p:spPr>
        <p:txBody>
          <a:bodyPr wrap="square">
            <a:spAutoFit/>
          </a:bodyPr>
          <a:lstStyle/>
          <a:p>
            <a:r>
              <a:rPr kumimoji="0" lang="en-US" sz="1400" b="1" dirty="0" smtClean="0">
                <a:solidFill>
                  <a:srgbClr val="0033CC"/>
                </a:solidFill>
                <a:latin typeface="Arial" pitchFamily="34" charset="0"/>
              </a:rPr>
              <a:t>The long-standing perception of “unprecedented” warming rates is due to limited resolution in </a:t>
            </a:r>
            <a:r>
              <a:rPr kumimoji="0" lang="en-US" sz="1400" b="1" dirty="0" err="1" smtClean="0">
                <a:solidFill>
                  <a:srgbClr val="0033CC"/>
                </a:solidFill>
                <a:latin typeface="Arial" pitchFamily="34" charset="0"/>
              </a:rPr>
              <a:t>paleoclimate</a:t>
            </a:r>
            <a:r>
              <a:rPr kumimoji="0" lang="en-US" sz="1400" b="1" dirty="0" smtClean="0">
                <a:solidFill>
                  <a:srgbClr val="0033CC"/>
                </a:solidFill>
                <a:latin typeface="Arial" pitchFamily="34" charset="0"/>
              </a:rPr>
              <a:t> reconstructions [Kemp </a:t>
            </a:r>
            <a:r>
              <a:rPr kumimoji="0" lang="en-US" sz="1400" b="1" i="1" dirty="0" smtClean="0">
                <a:solidFill>
                  <a:srgbClr val="0033CC"/>
                </a:solidFill>
                <a:latin typeface="Arial" pitchFamily="34" charset="0"/>
              </a:rPr>
              <a:t>et al</a:t>
            </a:r>
            <a:r>
              <a:rPr kumimoji="0" lang="en-US" sz="1400" b="1" dirty="0" smtClean="0">
                <a:solidFill>
                  <a:srgbClr val="0033CC"/>
                </a:solidFill>
                <a:latin typeface="Arial" pitchFamily="34" charset="0"/>
              </a:rPr>
              <a:t>., </a:t>
            </a:r>
            <a:r>
              <a:rPr kumimoji="0" lang="en-US" sz="1400" b="1" i="1" dirty="0" smtClean="0">
                <a:solidFill>
                  <a:srgbClr val="0033CC"/>
                </a:solidFill>
                <a:latin typeface="Arial" pitchFamily="34" charset="0"/>
              </a:rPr>
              <a:t>Nat. Comm. </a:t>
            </a:r>
            <a:r>
              <a:rPr kumimoji="0" lang="en-US" sz="1400" b="1" dirty="0" smtClean="0">
                <a:solidFill>
                  <a:srgbClr val="0033CC"/>
                </a:solidFill>
                <a:latin typeface="Arial" pitchFamily="34" charset="0"/>
              </a:rPr>
              <a:t>6, 8890 (2015)]</a:t>
            </a:r>
            <a:endParaRPr kumimoji="0" lang="en-US" sz="1400" b="1" dirty="0">
              <a:solidFill>
                <a:srgbClr val="0033CC"/>
              </a:solidFill>
              <a:latin typeface="Arial" pitchFamily="34" charset="0"/>
            </a:endParaRPr>
          </a:p>
        </p:txBody>
      </p:sp>
      <p:sp>
        <p:nvSpPr>
          <p:cNvPr id="7" name="TextBox 6"/>
          <p:cNvSpPr txBox="1"/>
          <p:nvPr/>
        </p:nvSpPr>
        <p:spPr>
          <a:xfrm>
            <a:off x="2209800" y="2362200"/>
            <a:ext cx="3276600" cy="457200"/>
          </a:xfrm>
          <a:prstGeom prst="rect">
            <a:avLst/>
          </a:prstGeom>
          <a:solidFill>
            <a:schemeClr val="bg1"/>
          </a:solidFill>
          <a:ln>
            <a:noFill/>
          </a:ln>
        </p:spPr>
        <p:txBody>
          <a:bodyPr wrap="square" rtlCol="0">
            <a:spAutoFit/>
          </a:bodyPr>
          <a:lstStyle/>
          <a:p>
            <a:endParaRPr lang="en-US" dirty="0"/>
          </a:p>
        </p:txBody>
      </p:sp>
      <p:grpSp>
        <p:nvGrpSpPr>
          <p:cNvPr id="2" name="Group 9"/>
          <p:cNvGrpSpPr/>
          <p:nvPr/>
        </p:nvGrpSpPr>
        <p:grpSpPr>
          <a:xfrm>
            <a:off x="1752600" y="1447800"/>
            <a:ext cx="5867400" cy="4191000"/>
            <a:chOff x="1600200" y="1524000"/>
            <a:chExt cx="5715000" cy="4381501"/>
          </a:xfrm>
        </p:grpSpPr>
        <p:pic>
          <p:nvPicPr>
            <p:cNvPr id="2050" name="Picture 2" descr="Magnitudes and rates of geological and recent temperature changes plotted against measurement timespan."/>
            <p:cNvPicPr>
              <a:picLocks noChangeAspect="1" noChangeArrowheads="1"/>
            </p:cNvPicPr>
            <p:nvPr/>
          </p:nvPicPr>
          <p:blipFill>
            <a:blip r:embed="rId2" cstate="print"/>
            <a:srcRect t="46377"/>
            <a:stretch>
              <a:fillRect/>
            </a:stretch>
          </p:blipFill>
          <p:spPr bwMode="auto">
            <a:xfrm>
              <a:off x="1600200" y="1676400"/>
              <a:ext cx="5715000" cy="4229101"/>
            </a:xfrm>
            <a:prstGeom prst="rect">
              <a:avLst/>
            </a:prstGeom>
            <a:noFill/>
          </p:spPr>
        </p:pic>
        <p:sp>
          <p:nvSpPr>
            <p:cNvPr id="9" name="TextBox 8"/>
            <p:cNvSpPr txBox="1"/>
            <p:nvPr/>
          </p:nvSpPr>
          <p:spPr>
            <a:xfrm>
              <a:off x="1676400" y="1524000"/>
              <a:ext cx="3657600" cy="830997"/>
            </a:xfrm>
            <a:prstGeom prst="rect">
              <a:avLst/>
            </a:prstGeom>
            <a:solidFill>
              <a:schemeClr val="bg1"/>
            </a:solidFill>
          </p:spPr>
          <p:txBody>
            <a:bodyPr wrap="square" rtlCol="0">
              <a:spAutoFit/>
            </a:bodyPr>
            <a:lstStyle/>
            <a:p>
              <a:endParaRPr lang="en-US" dirty="0" smtClean="0"/>
            </a:p>
            <a:p>
              <a:endParaRPr lang="en-US" dirty="0"/>
            </a:p>
          </p:txBody>
        </p:sp>
      </p:grpSp>
      <p:sp>
        <p:nvSpPr>
          <p:cNvPr id="10" name="Text Box 7"/>
          <p:cNvSpPr txBox="1">
            <a:spLocks noChangeArrowheads="1"/>
          </p:cNvSpPr>
          <p:nvPr/>
        </p:nvSpPr>
        <p:spPr bwMode="auto">
          <a:xfrm>
            <a:off x="7391400" y="11430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304800"/>
            <a:ext cx="7467600" cy="1219200"/>
          </a:xfrm>
        </p:spPr>
        <p:txBody>
          <a:bodyPr/>
          <a:lstStyle/>
          <a:p>
            <a:pPr>
              <a:lnSpc>
                <a:spcPct val="80000"/>
              </a:lnSpc>
            </a:pPr>
            <a:r>
              <a:rPr lang="en-US" sz="2400" dirty="0" smtClean="0">
                <a:latin typeface="Arial" pitchFamily="34" charset="0"/>
              </a:rPr>
              <a:t>Rapid change of ocean pH is also seen over multiple time scales in various reconstructions</a:t>
            </a:r>
            <a:endParaRPr lang="en-US" sz="2400" baseline="-25000" dirty="0">
              <a:latin typeface="Arial" pitchFamily="34" charset="0"/>
            </a:endParaRPr>
          </a:p>
        </p:txBody>
      </p:sp>
      <p:sp>
        <p:nvSpPr>
          <p:cNvPr id="4104" name="Line 8"/>
          <p:cNvSpPr>
            <a:spLocks noChangeShapeType="1"/>
          </p:cNvSpPr>
          <p:nvPr/>
        </p:nvSpPr>
        <p:spPr bwMode="auto">
          <a:xfrm>
            <a:off x="914400" y="1371600"/>
            <a:ext cx="7315200" cy="0"/>
          </a:xfrm>
          <a:prstGeom prst="line">
            <a:avLst/>
          </a:prstGeom>
          <a:noFill/>
          <a:ln w="9525">
            <a:solidFill>
              <a:schemeClr val="tx1"/>
            </a:solidFill>
            <a:round/>
            <a:headEnd/>
            <a:tailEnd/>
          </a:ln>
          <a:effectLst/>
        </p:spPr>
        <p:txBody>
          <a:bodyPr/>
          <a:lstStyle/>
          <a:p>
            <a:endParaRPr lang="en-US"/>
          </a:p>
        </p:txBody>
      </p:sp>
      <p:sp>
        <p:nvSpPr>
          <p:cNvPr id="7" name="TextBox 6"/>
          <p:cNvSpPr txBox="1"/>
          <p:nvPr/>
        </p:nvSpPr>
        <p:spPr>
          <a:xfrm>
            <a:off x="2209800" y="2362200"/>
            <a:ext cx="3276600" cy="457200"/>
          </a:xfrm>
          <a:prstGeom prst="rect">
            <a:avLst/>
          </a:prstGeom>
          <a:solidFill>
            <a:schemeClr val="bg1"/>
          </a:solidFill>
          <a:ln>
            <a:noFill/>
          </a:ln>
        </p:spPr>
        <p:txBody>
          <a:bodyPr wrap="square" rtlCol="0">
            <a:spAutoFit/>
          </a:bodyPr>
          <a:lstStyle/>
          <a:p>
            <a:endParaRPr lang="en-US" dirty="0"/>
          </a:p>
        </p:txBody>
      </p:sp>
      <p:sp>
        <p:nvSpPr>
          <p:cNvPr id="10" name="Text Box 7"/>
          <p:cNvSpPr txBox="1">
            <a:spLocks noChangeArrowheads="1"/>
          </p:cNvSpPr>
          <p:nvPr/>
        </p:nvSpPr>
        <p:spPr bwMode="auto">
          <a:xfrm>
            <a:off x="7391400" y="11430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pic>
        <p:nvPicPr>
          <p:cNvPr id="11" name="Picture 2" descr="http://www.co2science.org/articles/V12/N22/Liu-et-al-2009-small.gif"/>
          <p:cNvPicPr>
            <a:picLocks noChangeAspect="1" noChangeArrowheads="1"/>
          </p:cNvPicPr>
          <p:nvPr/>
        </p:nvPicPr>
        <p:blipFill>
          <a:blip r:embed="rId2" cstate="print"/>
          <a:srcRect/>
          <a:stretch>
            <a:fillRect/>
          </a:stretch>
        </p:blipFill>
        <p:spPr bwMode="auto">
          <a:xfrm>
            <a:off x="685800" y="2590800"/>
            <a:ext cx="3657600" cy="2596591"/>
          </a:xfrm>
          <a:prstGeom prst="rect">
            <a:avLst/>
          </a:prstGeom>
          <a:noFill/>
          <a:ln>
            <a:solidFill>
              <a:schemeClr val="tx1"/>
            </a:solidFill>
          </a:ln>
        </p:spPr>
      </p:pic>
      <p:pic>
        <p:nvPicPr>
          <p:cNvPr id="12" name="Picture 4" descr="http://www.co2science.org/articles/V12/N22/Pelejero-et-al-2005-small.gif"/>
          <p:cNvPicPr>
            <a:picLocks noChangeAspect="1" noChangeArrowheads="1"/>
          </p:cNvPicPr>
          <p:nvPr/>
        </p:nvPicPr>
        <p:blipFill>
          <a:blip r:embed="rId3" cstate="print"/>
          <a:srcRect/>
          <a:stretch>
            <a:fillRect/>
          </a:stretch>
        </p:blipFill>
        <p:spPr bwMode="auto">
          <a:xfrm>
            <a:off x="4572000" y="1676400"/>
            <a:ext cx="3657600" cy="2124484"/>
          </a:xfrm>
          <a:prstGeom prst="rect">
            <a:avLst/>
          </a:prstGeom>
          <a:noFill/>
          <a:ln>
            <a:solidFill>
              <a:schemeClr val="tx1"/>
            </a:solidFill>
          </a:ln>
        </p:spPr>
      </p:pic>
      <p:pic>
        <p:nvPicPr>
          <p:cNvPr id="13" name="Picture 6" descr="http://www.co2science.org/articles/V12/N22/Wei-et-al-2009-small.gif"/>
          <p:cNvPicPr>
            <a:picLocks noChangeAspect="1" noChangeArrowheads="1"/>
          </p:cNvPicPr>
          <p:nvPr/>
        </p:nvPicPr>
        <p:blipFill>
          <a:blip r:embed="rId4" cstate="print"/>
          <a:srcRect/>
          <a:stretch>
            <a:fillRect/>
          </a:stretch>
        </p:blipFill>
        <p:spPr bwMode="auto">
          <a:xfrm>
            <a:off x="4648200" y="3886200"/>
            <a:ext cx="3429000" cy="255233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304800"/>
            <a:ext cx="7467600" cy="1219200"/>
          </a:xfrm>
        </p:spPr>
        <p:txBody>
          <a:bodyPr/>
          <a:lstStyle/>
          <a:p>
            <a:pPr>
              <a:lnSpc>
                <a:spcPct val="80000"/>
              </a:lnSpc>
            </a:pPr>
            <a:r>
              <a:rPr lang="en-US" sz="2400" dirty="0" smtClean="0">
                <a:latin typeface="Arial" pitchFamily="34" charset="0"/>
              </a:rPr>
              <a:t>Even so, the role of humans in climate change </a:t>
            </a:r>
            <a:r>
              <a:rPr lang="en-US" sz="2400" i="1" dirty="0" smtClean="0">
                <a:latin typeface="Arial" pitchFamily="34" charset="0"/>
              </a:rPr>
              <a:t>is</a:t>
            </a:r>
            <a:r>
              <a:rPr lang="en-US" sz="2400" dirty="0" smtClean="0">
                <a:latin typeface="Arial" pitchFamily="34" charset="0"/>
              </a:rPr>
              <a:t> unprecedented, sufficient reason for concern</a:t>
            </a:r>
            <a:endParaRPr lang="en-US" sz="2400" baseline="-25000" dirty="0">
              <a:latin typeface="Arial" pitchFamily="34" charset="0"/>
            </a:endParaRPr>
          </a:p>
        </p:txBody>
      </p:sp>
      <p:sp>
        <p:nvSpPr>
          <p:cNvPr id="4104" name="Line 8"/>
          <p:cNvSpPr>
            <a:spLocks noChangeShapeType="1"/>
          </p:cNvSpPr>
          <p:nvPr/>
        </p:nvSpPr>
        <p:spPr bwMode="auto">
          <a:xfrm>
            <a:off x="914400" y="1371600"/>
            <a:ext cx="7315200" cy="0"/>
          </a:xfrm>
          <a:prstGeom prst="line">
            <a:avLst/>
          </a:prstGeom>
          <a:noFill/>
          <a:ln w="9525">
            <a:solidFill>
              <a:schemeClr val="tx1"/>
            </a:solidFill>
            <a:round/>
            <a:headEnd/>
            <a:tailEnd/>
          </a:ln>
          <a:effectLst/>
        </p:spPr>
        <p:txBody>
          <a:bodyPr/>
          <a:lstStyle/>
          <a:p>
            <a:endParaRPr lang="en-US"/>
          </a:p>
        </p:txBody>
      </p:sp>
      <p:sp>
        <p:nvSpPr>
          <p:cNvPr id="7" name="TextBox 6"/>
          <p:cNvSpPr txBox="1"/>
          <p:nvPr/>
        </p:nvSpPr>
        <p:spPr>
          <a:xfrm>
            <a:off x="2209800" y="2362200"/>
            <a:ext cx="3276600" cy="457200"/>
          </a:xfrm>
          <a:prstGeom prst="rect">
            <a:avLst/>
          </a:prstGeom>
          <a:solidFill>
            <a:schemeClr val="bg1"/>
          </a:solidFill>
          <a:ln>
            <a:noFill/>
          </a:ln>
        </p:spPr>
        <p:txBody>
          <a:bodyPr wrap="square" rtlCol="0">
            <a:spAutoFit/>
          </a:bodyPr>
          <a:lstStyle/>
          <a:p>
            <a:endParaRPr lang="en-US" dirty="0"/>
          </a:p>
        </p:txBody>
      </p:sp>
      <p:sp>
        <p:nvSpPr>
          <p:cNvPr id="10" name="Text Box 7"/>
          <p:cNvSpPr txBox="1">
            <a:spLocks noChangeArrowheads="1"/>
          </p:cNvSpPr>
          <p:nvPr/>
        </p:nvSpPr>
        <p:spPr bwMode="auto">
          <a:xfrm>
            <a:off x="7391400" y="11430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pic>
        <p:nvPicPr>
          <p:cNvPr id="9" name="Picture 2"/>
          <p:cNvPicPr>
            <a:picLocks noChangeAspect="1" noChangeArrowheads="1"/>
          </p:cNvPicPr>
          <p:nvPr/>
        </p:nvPicPr>
        <p:blipFill>
          <a:blip r:embed="rId2" cstate="print"/>
          <a:srcRect t="10000" r="8750" b="44444"/>
          <a:stretch>
            <a:fillRect/>
          </a:stretch>
        </p:blipFill>
        <p:spPr bwMode="auto">
          <a:xfrm>
            <a:off x="0" y="2362200"/>
            <a:ext cx="9144000" cy="25678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High-school standard HS-ESS2-2 highlights the role that feedbacks play in Earth’s climate</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838200" y="2438400"/>
            <a:ext cx="7687491" cy="3631763"/>
          </a:xfrm>
          <a:prstGeom prst="rect">
            <a:avLst/>
          </a:prstGeom>
        </p:spPr>
        <p:txBody>
          <a:bodyPr wrap="square">
            <a:spAutoFit/>
          </a:bodyPr>
          <a:lstStyle/>
          <a:p>
            <a:r>
              <a:rPr lang="en-US" sz="1800" b="1" dirty="0">
                <a:latin typeface="+mn-lt"/>
              </a:rPr>
              <a:t>HS-ESS2-2  </a:t>
            </a:r>
            <a:r>
              <a:rPr lang="en-US" sz="1800" b="1" dirty="0" smtClean="0">
                <a:latin typeface="+mn-lt"/>
              </a:rPr>
              <a:t>Analyze </a:t>
            </a:r>
            <a:r>
              <a:rPr lang="en-US" sz="1800" b="1" dirty="0">
                <a:latin typeface="+mn-lt"/>
              </a:rPr>
              <a:t>geoscience data to make the claim that one change to Earth’s surface can create feedbacks that cause changes to other Earth systems.</a:t>
            </a:r>
          </a:p>
          <a:p>
            <a:endParaRPr lang="en-US" sz="1800" b="1" dirty="0" smtClean="0">
              <a:latin typeface="+mn-lt"/>
            </a:endParaRPr>
          </a:p>
          <a:p>
            <a:endParaRPr lang="en-US" sz="1400" b="1" dirty="0" smtClean="0">
              <a:solidFill>
                <a:srgbClr val="C00000"/>
              </a:solidFill>
              <a:latin typeface="+mn-lt"/>
            </a:endParaRPr>
          </a:p>
          <a:p>
            <a:r>
              <a:rPr lang="en-US" sz="1400" dirty="0">
                <a:solidFill>
                  <a:srgbClr val="FF0000"/>
                </a:solidFill>
                <a:latin typeface="+mn-lt"/>
              </a:rPr>
              <a:t>[Clarification Statement: Examples should include climate feedbacks, such as how an increase in</a:t>
            </a:r>
            <a:r>
              <a:rPr lang="en-US" sz="1400" b="1" dirty="0">
                <a:solidFill>
                  <a:srgbClr val="FF0000"/>
                </a:solidFill>
                <a:latin typeface="+mn-lt"/>
              </a:rPr>
              <a:t> </a:t>
            </a:r>
            <a:r>
              <a:rPr lang="en-US" sz="1400" dirty="0">
                <a:solidFill>
                  <a:srgbClr val="FF0000"/>
                </a:solidFill>
                <a:latin typeface="+mn-lt"/>
              </a:rPr>
              <a:t>greenhouse gases causes a rise in global temperatures that melts glacial ice, which reduces the amount of sunlight reflected from Earth’s surface, </a:t>
            </a:r>
            <a:r>
              <a:rPr lang="en-US" sz="1400" dirty="0" smtClean="0">
                <a:solidFill>
                  <a:srgbClr val="FF0000"/>
                </a:solidFill>
                <a:latin typeface="+mn-lt"/>
              </a:rPr>
              <a:t>increasing surface </a:t>
            </a:r>
            <a:r>
              <a:rPr lang="en-US" sz="1400" dirty="0">
                <a:solidFill>
                  <a:srgbClr val="FF0000"/>
                </a:solidFill>
                <a:latin typeface="+mn-lt"/>
              </a:rPr>
              <a:t>temperatures and further reducing the amount of ice. Examples could also be taken from other system interactions, such as how the loss of ground vegetation causes an increase in water runoff and soil erosion; how dammed rivers increase groundwater recharge, decrease sediment transport, and increase coastal erosion; or how the loss of wetlands causes a decrease in local humidity that further reduces the wetland extent.]</a:t>
            </a:r>
          </a:p>
          <a:p>
            <a:endParaRPr lang="en-US" sz="1400" dirty="0" smtClean="0">
              <a:solidFill>
                <a:srgbClr val="FF0000"/>
              </a:solidFill>
              <a:latin typeface="+mn-lt"/>
            </a:endParaRPr>
          </a:p>
          <a:p>
            <a:endParaRPr lang="en-US" sz="1400" dirty="0" smtClean="0">
              <a:solidFill>
                <a:srgbClr val="FF0000"/>
              </a:solidFill>
              <a:latin typeface="+mn-lt"/>
            </a:endParaRPr>
          </a:p>
        </p:txBody>
      </p: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Climate science distinguishes between climate </a:t>
            </a:r>
            <a:r>
              <a:rPr lang="en-US" sz="2400" dirty="0" err="1" smtClean="0">
                <a:latin typeface="Arial" charset="0"/>
              </a:rPr>
              <a:t>forcings</a:t>
            </a:r>
            <a:r>
              <a:rPr lang="en-US" sz="2400" dirty="0" smtClean="0">
                <a:latin typeface="Arial" charset="0"/>
              </a:rPr>
              <a:t> and climate feedbacks</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762000" y="1752600"/>
            <a:ext cx="7687491" cy="4678204"/>
          </a:xfrm>
          <a:prstGeom prst="rect">
            <a:avLst/>
          </a:prstGeom>
        </p:spPr>
        <p:txBody>
          <a:bodyPr wrap="square">
            <a:spAutoFit/>
          </a:bodyPr>
          <a:lstStyle/>
          <a:p>
            <a:pPr lvl="1">
              <a:buFont typeface="Arial" pitchFamily="34" charset="0"/>
              <a:buChar char="•"/>
            </a:pPr>
            <a:r>
              <a:rPr lang="en-US" sz="1800" b="1" dirty="0" smtClean="0">
                <a:solidFill>
                  <a:srgbClr val="0033CC"/>
                </a:solidFill>
                <a:latin typeface="+mn-lt"/>
              </a:rPr>
              <a:t> </a:t>
            </a:r>
            <a:r>
              <a:rPr lang="en-US" sz="1800" b="1" u="sng" dirty="0" smtClean="0">
                <a:solidFill>
                  <a:srgbClr val="0033CC"/>
                </a:solidFill>
                <a:latin typeface="+mn-lt"/>
              </a:rPr>
              <a:t>Climate forcing</a:t>
            </a:r>
            <a:r>
              <a:rPr lang="en-US" sz="1800" b="1" dirty="0" smtClean="0">
                <a:solidFill>
                  <a:srgbClr val="0033CC"/>
                </a:solidFill>
                <a:latin typeface="+mn-lt"/>
              </a:rPr>
              <a:t>—any mechanism </a:t>
            </a:r>
            <a:r>
              <a:rPr lang="en-US" sz="1800" b="1" i="1" dirty="0" smtClean="0">
                <a:solidFill>
                  <a:srgbClr val="0033CC"/>
                </a:solidFill>
                <a:latin typeface="+mn-lt"/>
              </a:rPr>
              <a:t>external</a:t>
            </a:r>
            <a:r>
              <a:rPr lang="en-US" sz="1800" b="1" dirty="0" smtClean="0">
                <a:solidFill>
                  <a:srgbClr val="0033CC"/>
                </a:solidFill>
                <a:latin typeface="+mn-lt"/>
              </a:rPr>
              <a:t> to Earth’s climate system that causes it to change from its equilibrium condition</a:t>
            </a:r>
          </a:p>
          <a:p>
            <a:pPr lvl="1"/>
            <a:endParaRPr lang="en-US" sz="1800" b="1" dirty="0" smtClean="0">
              <a:solidFill>
                <a:srgbClr val="0033CC"/>
              </a:solidFill>
              <a:latin typeface="+mn-lt"/>
            </a:endParaRPr>
          </a:p>
          <a:p>
            <a:pPr lvl="1"/>
            <a:endParaRPr lang="en-US" sz="1800" b="1" dirty="0" smtClean="0">
              <a:solidFill>
                <a:srgbClr val="0033CC"/>
              </a:solidFill>
              <a:latin typeface="+mn-lt"/>
            </a:endParaRPr>
          </a:p>
          <a:p>
            <a:pPr lvl="1">
              <a:buFont typeface="Arial" pitchFamily="34" charset="0"/>
              <a:buChar char="•"/>
            </a:pPr>
            <a:r>
              <a:rPr lang="en-US" sz="1800" b="1" dirty="0" smtClean="0">
                <a:solidFill>
                  <a:srgbClr val="0033CC"/>
                </a:solidFill>
                <a:latin typeface="+mn-lt"/>
              </a:rPr>
              <a:t> </a:t>
            </a:r>
            <a:r>
              <a:rPr lang="en-US" sz="1800" b="1" u="sng" dirty="0" smtClean="0">
                <a:solidFill>
                  <a:srgbClr val="0033CC"/>
                </a:solidFill>
                <a:latin typeface="+mn-lt"/>
              </a:rPr>
              <a:t>Climate feedback</a:t>
            </a:r>
            <a:r>
              <a:rPr lang="en-US" sz="1800" b="1" dirty="0" smtClean="0">
                <a:solidFill>
                  <a:srgbClr val="0033CC"/>
                </a:solidFill>
                <a:latin typeface="+mn-lt"/>
              </a:rPr>
              <a:t>—any mechanism </a:t>
            </a:r>
            <a:r>
              <a:rPr lang="en-US" sz="1800" b="1" i="1" dirty="0" smtClean="0">
                <a:solidFill>
                  <a:srgbClr val="0033CC"/>
                </a:solidFill>
                <a:latin typeface="+mn-lt"/>
              </a:rPr>
              <a:t>internal</a:t>
            </a:r>
            <a:r>
              <a:rPr lang="en-US" sz="1800" b="1" dirty="0" smtClean="0">
                <a:solidFill>
                  <a:srgbClr val="0033CC"/>
                </a:solidFill>
                <a:latin typeface="+mn-lt"/>
              </a:rPr>
              <a:t> to Earth’s climate system that acts in response to a change from its equilibrium condition</a:t>
            </a:r>
          </a:p>
          <a:p>
            <a:pPr lvl="1"/>
            <a:endParaRPr lang="en-US" sz="1800" b="1" dirty="0" smtClean="0">
              <a:solidFill>
                <a:srgbClr val="0033CC"/>
              </a:solidFill>
              <a:latin typeface="+mn-lt"/>
            </a:endParaRPr>
          </a:p>
          <a:p>
            <a:pPr lvl="3">
              <a:buFont typeface="Courier New" pitchFamily="49" charset="0"/>
              <a:buChar char="o"/>
            </a:pPr>
            <a:r>
              <a:rPr lang="en-US" sz="1800" b="1" dirty="0" smtClean="0">
                <a:solidFill>
                  <a:srgbClr val="0033CC"/>
                </a:solidFill>
                <a:latin typeface="+mn-lt"/>
              </a:rPr>
              <a:t> Positive feedback—any response that </a:t>
            </a:r>
            <a:r>
              <a:rPr lang="en-US" sz="1800" b="1" i="1" dirty="0" smtClean="0">
                <a:solidFill>
                  <a:srgbClr val="0033CC"/>
                </a:solidFill>
                <a:latin typeface="+mn-lt"/>
              </a:rPr>
              <a:t>acts in the </a:t>
            </a:r>
            <a:r>
              <a:rPr lang="en-US" sz="1800" b="1" i="1" u="sng" dirty="0" smtClean="0">
                <a:solidFill>
                  <a:srgbClr val="0033CC"/>
                </a:solidFill>
                <a:latin typeface="+mn-lt"/>
              </a:rPr>
              <a:t>same</a:t>
            </a:r>
            <a:r>
              <a:rPr lang="en-US" sz="1800" b="1" i="1" dirty="0" smtClean="0">
                <a:solidFill>
                  <a:srgbClr val="0033CC"/>
                </a:solidFill>
                <a:latin typeface="+mn-lt"/>
              </a:rPr>
              <a:t> direction</a:t>
            </a:r>
            <a:r>
              <a:rPr lang="en-US" sz="1800" b="1" dirty="0" smtClean="0">
                <a:solidFill>
                  <a:srgbClr val="0033CC"/>
                </a:solidFill>
                <a:latin typeface="+mn-lt"/>
              </a:rPr>
              <a:t> as the original change (i.e., further from equilibrium)</a:t>
            </a:r>
          </a:p>
          <a:p>
            <a:pPr lvl="3"/>
            <a:endParaRPr lang="en-US" sz="1800" b="1" dirty="0" smtClean="0">
              <a:solidFill>
                <a:srgbClr val="0033CC"/>
              </a:solidFill>
              <a:latin typeface="+mn-lt"/>
            </a:endParaRPr>
          </a:p>
          <a:p>
            <a:pPr lvl="3">
              <a:buFont typeface="Courier New" pitchFamily="49" charset="0"/>
              <a:buChar char="o"/>
            </a:pPr>
            <a:r>
              <a:rPr lang="en-US" sz="1800" b="1" dirty="0" smtClean="0">
                <a:solidFill>
                  <a:srgbClr val="0033CC"/>
                </a:solidFill>
                <a:latin typeface="+mn-lt"/>
              </a:rPr>
              <a:t> </a:t>
            </a:r>
            <a:r>
              <a:rPr lang="en-US" sz="1800" b="1" dirty="0" smtClean="0">
                <a:solidFill>
                  <a:srgbClr val="0033CC"/>
                </a:solidFill>
                <a:latin typeface="+mn-lt"/>
              </a:rPr>
              <a:t>Negative feedback—any response that </a:t>
            </a:r>
            <a:r>
              <a:rPr lang="en-US" sz="1800" b="1" i="1" dirty="0" smtClean="0">
                <a:solidFill>
                  <a:srgbClr val="0033CC"/>
                </a:solidFill>
                <a:latin typeface="+mn-lt"/>
              </a:rPr>
              <a:t>acts in the </a:t>
            </a:r>
            <a:r>
              <a:rPr lang="en-US" sz="1800" b="1" i="1" u="sng" dirty="0" smtClean="0">
                <a:solidFill>
                  <a:srgbClr val="0033CC"/>
                </a:solidFill>
                <a:latin typeface="+mn-lt"/>
              </a:rPr>
              <a:t>opposite</a:t>
            </a:r>
            <a:r>
              <a:rPr lang="en-US" sz="1800" b="1" i="1" dirty="0" smtClean="0">
                <a:solidFill>
                  <a:srgbClr val="0033CC"/>
                </a:solidFill>
                <a:latin typeface="+mn-lt"/>
              </a:rPr>
              <a:t> direction</a:t>
            </a:r>
            <a:r>
              <a:rPr lang="en-US" sz="1800" b="1" dirty="0" smtClean="0">
                <a:solidFill>
                  <a:srgbClr val="0033CC"/>
                </a:solidFill>
                <a:latin typeface="+mn-lt"/>
              </a:rPr>
              <a:t> as the original change (i.e., back towards equilibrium)</a:t>
            </a:r>
            <a:endParaRPr lang="en-US" sz="1800" b="1" dirty="0" smtClean="0">
              <a:solidFill>
                <a:srgbClr val="0033CC"/>
              </a:solidFill>
              <a:latin typeface="+mn-lt"/>
            </a:endParaRPr>
          </a:p>
          <a:p>
            <a:endParaRPr lang="en-US" sz="1400" dirty="0" smtClean="0">
              <a:solidFill>
                <a:srgbClr val="FF0000"/>
              </a:solidFill>
              <a:latin typeface="+mn-lt"/>
            </a:endParaRPr>
          </a:p>
          <a:p>
            <a:endParaRPr lang="en-US" sz="1400" dirty="0" smtClean="0">
              <a:solidFill>
                <a:srgbClr val="FF0000"/>
              </a:solidFill>
              <a:latin typeface="+mn-lt"/>
            </a:endParaRPr>
          </a:p>
        </p:txBody>
      </p: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Positive and negative feedbacks are much more general than climate science</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838200" y="1752600"/>
            <a:ext cx="7687491" cy="923330"/>
          </a:xfrm>
          <a:prstGeom prst="rect">
            <a:avLst/>
          </a:prstGeom>
        </p:spPr>
        <p:txBody>
          <a:bodyPr wrap="square">
            <a:spAutoFit/>
          </a:bodyPr>
          <a:lstStyle/>
          <a:p>
            <a:r>
              <a:rPr lang="en-US" sz="1800" b="1" dirty="0" smtClean="0">
                <a:solidFill>
                  <a:srgbClr val="0033CC"/>
                </a:solidFill>
                <a:latin typeface="+mn-lt"/>
              </a:rPr>
              <a:t>Example—A ball rolling on a hill or in a valley</a:t>
            </a:r>
          </a:p>
          <a:p>
            <a:endParaRPr lang="en-US" sz="1800" b="1" dirty="0" smtClean="0">
              <a:solidFill>
                <a:srgbClr val="0033CC"/>
              </a:solidFill>
              <a:latin typeface="+mn-lt"/>
            </a:endParaRPr>
          </a:p>
          <a:p>
            <a:r>
              <a:rPr lang="en-US" sz="1800" b="1" dirty="0" smtClean="0">
                <a:solidFill>
                  <a:srgbClr val="0033CC"/>
                </a:solidFill>
                <a:latin typeface="+mn-lt"/>
              </a:rPr>
              <a:t>	Which is a positive feedback and which is negative? Why?</a:t>
            </a:r>
            <a:endParaRPr lang="en-US" sz="1800" b="1" dirty="0" smtClean="0">
              <a:solidFill>
                <a:srgbClr val="0033CC"/>
              </a:solidFill>
              <a:latin typeface="+mn-lt"/>
            </a:endParaRPr>
          </a:p>
        </p:txBody>
      </p:sp>
      <p:pic>
        <p:nvPicPr>
          <p:cNvPr id="1026" name="Picture 2" descr="https://lrishy.files.wordpress.com/2016/02/screen-shot-2016-02-14-at-18-40-42.png?w=1000"/>
          <p:cNvPicPr>
            <a:picLocks noChangeAspect="1" noChangeArrowheads="1"/>
          </p:cNvPicPr>
          <p:nvPr/>
        </p:nvPicPr>
        <p:blipFill>
          <a:blip r:embed="rId2" cstate="print"/>
          <a:srcRect/>
          <a:stretch>
            <a:fillRect/>
          </a:stretch>
        </p:blipFill>
        <p:spPr bwMode="auto">
          <a:xfrm>
            <a:off x="685800" y="3124200"/>
            <a:ext cx="8102276" cy="3200400"/>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Feedbacks often create feedback loops, where a forcing causes a feedback, which induces another feedback, amplifying the original effect</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609600" y="5334000"/>
            <a:ext cx="8305800" cy="923330"/>
          </a:xfrm>
          <a:prstGeom prst="rect">
            <a:avLst/>
          </a:prstGeom>
        </p:spPr>
        <p:txBody>
          <a:bodyPr wrap="square">
            <a:spAutoFit/>
          </a:bodyPr>
          <a:lstStyle/>
          <a:p>
            <a:r>
              <a:rPr lang="en-US" sz="1800" b="1" dirty="0" smtClean="0">
                <a:solidFill>
                  <a:srgbClr val="0033CC"/>
                </a:solidFill>
                <a:latin typeface="+mn-lt"/>
              </a:rPr>
              <a:t>Determine whether each of these loops is a positive or negative feedback</a:t>
            </a:r>
          </a:p>
          <a:p>
            <a:endParaRPr lang="en-US" sz="1800" b="1" dirty="0" smtClean="0">
              <a:solidFill>
                <a:srgbClr val="0033CC"/>
              </a:solidFill>
              <a:latin typeface="+mn-lt"/>
            </a:endParaRPr>
          </a:p>
          <a:p>
            <a:r>
              <a:rPr lang="en-US" sz="1800" b="1" dirty="0" smtClean="0">
                <a:solidFill>
                  <a:srgbClr val="0033CC"/>
                </a:solidFill>
                <a:latin typeface="+mn-lt"/>
              </a:rPr>
              <a:t>Can you think of more examples?</a:t>
            </a:r>
            <a:endParaRPr lang="en-US" sz="1800" b="1" dirty="0" smtClean="0">
              <a:solidFill>
                <a:srgbClr val="0033CC"/>
              </a:solidFill>
              <a:latin typeface="+mn-lt"/>
            </a:endParaRPr>
          </a:p>
        </p:txBody>
      </p:sp>
      <p:pic>
        <p:nvPicPr>
          <p:cNvPr id="8" name="Picture 2" descr="https://upload.wikimedia.org/wikipedia/commons/b/b8/Stampede_loop.png"/>
          <p:cNvPicPr>
            <a:picLocks noChangeAspect="1" noChangeArrowheads="1"/>
          </p:cNvPicPr>
          <p:nvPr/>
        </p:nvPicPr>
        <p:blipFill>
          <a:blip r:embed="rId2" cstate="print"/>
          <a:srcRect/>
          <a:stretch>
            <a:fillRect/>
          </a:stretch>
        </p:blipFill>
        <p:spPr bwMode="auto">
          <a:xfrm>
            <a:off x="838200" y="1828800"/>
            <a:ext cx="3429000" cy="1714500"/>
          </a:xfrm>
          <a:prstGeom prst="rect">
            <a:avLst/>
          </a:prstGeom>
          <a:noFill/>
          <a:ln>
            <a:solidFill>
              <a:schemeClr val="tx1"/>
            </a:solidFill>
          </a:ln>
        </p:spPr>
      </p:pic>
      <p:pic>
        <p:nvPicPr>
          <p:cNvPr id="11" name="Picture 6" descr="Feedbacks schematic"/>
          <p:cNvPicPr>
            <a:picLocks noChangeAspect="1" noChangeArrowheads="1"/>
          </p:cNvPicPr>
          <p:nvPr/>
        </p:nvPicPr>
        <p:blipFill>
          <a:blip r:embed="rId3" cstate="print"/>
          <a:srcRect t="5797" b="50725"/>
          <a:stretch>
            <a:fillRect/>
          </a:stretch>
        </p:blipFill>
        <p:spPr bwMode="auto">
          <a:xfrm>
            <a:off x="3505200" y="3962400"/>
            <a:ext cx="2628900" cy="1143000"/>
          </a:xfrm>
          <a:prstGeom prst="rect">
            <a:avLst/>
          </a:prstGeom>
          <a:noFill/>
          <a:ln>
            <a:solidFill>
              <a:schemeClr val="tx1"/>
            </a:solidFill>
          </a:ln>
        </p:spPr>
      </p:pic>
      <p:pic>
        <p:nvPicPr>
          <p:cNvPr id="12" name="Picture 8" descr="Feedbacks schematic"/>
          <p:cNvPicPr>
            <a:picLocks noChangeAspect="1" noChangeArrowheads="1"/>
          </p:cNvPicPr>
          <p:nvPr/>
        </p:nvPicPr>
        <p:blipFill>
          <a:blip r:embed="rId3" cstate="print"/>
          <a:srcRect t="60869"/>
          <a:stretch>
            <a:fillRect/>
          </a:stretch>
        </p:blipFill>
        <p:spPr bwMode="auto">
          <a:xfrm>
            <a:off x="5943600" y="2438400"/>
            <a:ext cx="2628900" cy="1028700"/>
          </a:xfrm>
          <a:prstGeom prst="rect">
            <a:avLst/>
          </a:prstGeom>
          <a:noFill/>
          <a:ln>
            <a:solidFill>
              <a:schemeClr val="tx1"/>
            </a:solidFill>
          </a:ln>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Complexity of Earth’s climate system is due mainly to a large number of feedback loops </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533400" y="1676400"/>
            <a:ext cx="8305800" cy="4524315"/>
          </a:xfrm>
          <a:prstGeom prst="rect">
            <a:avLst/>
          </a:prstGeom>
        </p:spPr>
        <p:txBody>
          <a:bodyPr wrap="square">
            <a:spAutoFit/>
          </a:bodyPr>
          <a:lstStyle/>
          <a:p>
            <a:r>
              <a:rPr lang="en-US" sz="1800" b="1" dirty="0" smtClean="0">
                <a:solidFill>
                  <a:srgbClr val="0033CC"/>
                </a:solidFill>
                <a:latin typeface="+mn-lt"/>
              </a:rPr>
              <a:t>Examples:</a:t>
            </a:r>
          </a:p>
          <a:p>
            <a:endParaRPr lang="en-US" sz="1800" b="1" dirty="0" smtClean="0">
              <a:solidFill>
                <a:srgbClr val="0033CC"/>
              </a:solidFill>
              <a:latin typeface="+mn-lt"/>
            </a:endParaRPr>
          </a:p>
          <a:p>
            <a:pPr lvl="2">
              <a:buFont typeface="Arial" pitchFamily="34" charset="0"/>
              <a:buChar char="•"/>
            </a:pPr>
            <a:r>
              <a:rPr lang="en-US" sz="1800" b="1" dirty="0" smtClean="0">
                <a:solidFill>
                  <a:srgbClr val="0033CC"/>
                </a:solidFill>
                <a:latin typeface="+mn-lt"/>
              </a:rPr>
              <a:t> Water vapor feedback</a:t>
            </a:r>
          </a:p>
          <a:p>
            <a:pPr lvl="2"/>
            <a:endParaRPr lang="en-US" sz="1800" b="1" dirty="0" smtClean="0">
              <a:solidFill>
                <a:srgbClr val="0033CC"/>
              </a:solidFill>
              <a:latin typeface="+mn-lt"/>
            </a:endParaRPr>
          </a:p>
          <a:p>
            <a:pPr lvl="2"/>
            <a:r>
              <a:rPr lang="en-US" sz="1800" b="1" dirty="0" smtClean="0">
                <a:solidFill>
                  <a:srgbClr val="0033CC"/>
                </a:solidFill>
                <a:latin typeface="+mn-lt"/>
              </a:rPr>
              <a:t>	</a:t>
            </a:r>
            <a:r>
              <a:rPr lang="en-US" sz="1800" b="1" dirty="0" smtClean="0">
                <a:solidFill>
                  <a:srgbClr val="7030A0"/>
                </a:solidFill>
                <a:latin typeface="+mn-lt"/>
              </a:rPr>
              <a:t>Increased temperature  →  more water vapor  →  more 		infrared absorption  →  increased temperature</a:t>
            </a:r>
          </a:p>
          <a:p>
            <a:pPr lvl="2"/>
            <a:endParaRPr lang="en-US" sz="1800" b="1" dirty="0" smtClean="0">
              <a:solidFill>
                <a:srgbClr val="0033CC"/>
              </a:solidFill>
              <a:latin typeface="+mn-lt"/>
            </a:endParaRPr>
          </a:p>
          <a:p>
            <a:pPr lvl="2">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CO</a:t>
            </a:r>
            <a:r>
              <a:rPr lang="en-US" sz="1800" b="1" baseline="-25000" dirty="0" smtClean="0">
                <a:solidFill>
                  <a:srgbClr val="0033CC"/>
                </a:solidFill>
                <a:latin typeface="+mn-lt"/>
              </a:rPr>
              <a:t>2</a:t>
            </a:r>
            <a:r>
              <a:rPr lang="en-US" sz="1800" b="1" dirty="0" smtClean="0">
                <a:solidFill>
                  <a:srgbClr val="0033CC"/>
                </a:solidFill>
                <a:latin typeface="+mn-lt"/>
              </a:rPr>
              <a:t>/precipitation feedback</a:t>
            </a:r>
          </a:p>
          <a:p>
            <a:pPr lvl="2"/>
            <a:endParaRPr lang="en-US" sz="1800" b="1" dirty="0" smtClean="0">
              <a:solidFill>
                <a:srgbClr val="0033CC"/>
              </a:solidFill>
              <a:latin typeface="+mn-lt"/>
            </a:endParaRPr>
          </a:p>
          <a:p>
            <a:pPr lvl="2"/>
            <a:r>
              <a:rPr lang="en-US" sz="1800" b="1" dirty="0" smtClean="0">
                <a:solidFill>
                  <a:srgbClr val="0033CC"/>
                </a:solidFill>
                <a:latin typeface="+mn-lt"/>
              </a:rPr>
              <a:t>	</a:t>
            </a:r>
            <a:r>
              <a:rPr lang="en-US" sz="1800" b="1" dirty="0" smtClean="0">
                <a:solidFill>
                  <a:srgbClr val="7030A0"/>
                </a:solidFill>
              </a:rPr>
              <a:t> </a:t>
            </a:r>
            <a:r>
              <a:rPr lang="en-US" sz="1800" b="1" dirty="0" smtClean="0">
                <a:solidFill>
                  <a:srgbClr val="7030A0"/>
                </a:solidFill>
                <a:latin typeface="+mn-lt"/>
              </a:rPr>
              <a:t>Increased </a:t>
            </a:r>
            <a:r>
              <a:rPr lang="en-US" sz="1800" b="1" dirty="0" smtClean="0">
                <a:solidFill>
                  <a:srgbClr val="7030A0"/>
                </a:solidFill>
                <a:latin typeface="+mn-lt"/>
              </a:rPr>
              <a:t>CO</a:t>
            </a:r>
            <a:r>
              <a:rPr lang="en-US" sz="1800" b="1" baseline="-25000" dirty="0" smtClean="0">
                <a:solidFill>
                  <a:srgbClr val="7030A0"/>
                </a:solidFill>
                <a:latin typeface="+mn-lt"/>
              </a:rPr>
              <a:t>2</a:t>
            </a:r>
            <a:r>
              <a:rPr lang="en-US" sz="1800" b="1" dirty="0" smtClean="0">
                <a:solidFill>
                  <a:srgbClr val="7030A0"/>
                </a:solidFill>
                <a:latin typeface="+mn-lt"/>
              </a:rPr>
              <a:t>  </a:t>
            </a:r>
            <a:r>
              <a:rPr lang="en-US" sz="1800" b="1" dirty="0" smtClean="0">
                <a:solidFill>
                  <a:srgbClr val="7030A0"/>
                </a:solidFill>
                <a:latin typeface="+mn-lt"/>
              </a:rPr>
              <a:t>→  </a:t>
            </a:r>
            <a:r>
              <a:rPr lang="en-US" sz="1800" b="1" dirty="0" smtClean="0">
                <a:solidFill>
                  <a:srgbClr val="7030A0"/>
                </a:solidFill>
                <a:latin typeface="+mn-lt"/>
              </a:rPr>
              <a:t>higher temperature  →  more rain  </a:t>
            </a:r>
            <a:r>
              <a:rPr lang="en-US" sz="1800" b="1" dirty="0" smtClean="0">
                <a:solidFill>
                  <a:srgbClr val="7030A0"/>
                </a:solidFill>
                <a:latin typeface="+mn-lt"/>
              </a:rPr>
              <a:t>→  </a:t>
            </a:r>
            <a:r>
              <a:rPr lang="en-US" sz="1800" b="1" dirty="0" smtClean="0">
                <a:solidFill>
                  <a:srgbClr val="7030A0"/>
                </a:solidFill>
                <a:latin typeface="+mn-lt"/>
              </a:rPr>
              <a:t>		more CO</a:t>
            </a:r>
            <a:r>
              <a:rPr lang="en-US" sz="1800" b="1" baseline="-25000" dirty="0" smtClean="0">
                <a:solidFill>
                  <a:srgbClr val="7030A0"/>
                </a:solidFill>
                <a:latin typeface="+mn-lt"/>
              </a:rPr>
              <a:t>2</a:t>
            </a:r>
            <a:r>
              <a:rPr lang="en-US" sz="1800" b="1" dirty="0" smtClean="0">
                <a:solidFill>
                  <a:srgbClr val="7030A0"/>
                </a:solidFill>
                <a:latin typeface="+mn-lt"/>
              </a:rPr>
              <a:t> dissolves in H</a:t>
            </a:r>
            <a:r>
              <a:rPr lang="en-US" sz="1800" b="1" baseline="-25000" dirty="0" smtClean="0">
                <a:solidFill>
                  <a:srgbClr val="7030A0"/>
                </a:solidFill>
                <a:latin typeface="+mn-lt"/>
              </a:rPr>
              <a:t>2</a:t>
            </a:r>
            <a:r>
              <a:rPr lang="en-US" sz="1800" b="1" dirty="0" smtClean="0">
                <a:solidFill>
                  <a:srgbClr val="7030A0"/>
                </a:solidFill>
                <a:latin typeface="+mn-lt"/>
              </a:rPr>
              <a:t>O  </a:t>
            </a:r>
            <a:r>
              <a:rPr lang="en-US" sz="1800" b="1" dirty="0" smtClean="0">
                <a:solidFill>
                  <a:srgbClr val="7030A0"/>
                </a:solidFill>
                <a:latin typeface="+mn-lt"/>
              </a:rPr>
              <a:t>→  </a:t>
            </a:r>
            <a:r>
              <a:rPr lang="en-US" sz="1800" b="1" dirty="0" smtClean="0">
                <a:solidFill>
                  <a:srgbClr val="7030A0"/>
                </a:solidFill>
                <a:latin typeface="+mn-lt"/>
              </a:rPr>
              <a:t>less CO</a:t>
            </a:r>
            <a:r>
              <a:rPr lang="en-US" sz="1800" b="1" baseline="-25000" dirty="0" smtClean="0">
                <a:solidFill>
                  <a:srgbClr val="7030A0"/>
                </a:solidFill>
                <a:latin typeface="+mn-lt"/>
              </a:rPr>
              <a:t>2</a:t>
            </a:r>
          </a:p>
          <a:p>
            <a:pPr lvl="2"/>
            <a:endParaRPr lang="en-US" sz="1800" b="1" dirty="0" smtClean="0">
              <a:solidFill>
                <a:srgbClr val="0033CC"/>
              </a:solidFill>
              <a:latin typeface="+mn-lt"/>
            </a:endParaRPr>
          </a:p>
          <a:p>
            <a:pPr lvl="2">
              <a:buFont typeface="Arial" pitchFamily="34" charset="0"/>
              <a:buChar char="•"/>
            </a:pPr>
            <a:r>
              <a:rPr lang="en-US" sz="1800" b="1" dirty="0" smtClean="0">
                <a:solidFill>
                  <a:srgbClr val="0033CC"/>
                </a:solidFill>
                <a:latin typeface="+mn-lt"/>
              </a:rPr>
              <a:t> CO</a:t>
            </a:r>
            <a:r>
              <a:rPr lang="en-US" sz="1800" b="1" baseline="-25000" dirty="0" smtClean="0">
                <a:solidFill>
                  <a:srgbClr val="0033CC"/>
                </a:solidFill>
                <a:latin typeface="+mn-lt"/>
              </a:rPr>
              <a:t>2</a:t>
            </a:r>
            <a:r>
              <a:rPr lang="en-US" sz="1800" b="1" dirty="0" smtClean="0">
                <a:solidFill>
                  <a:srgbClr val="0033CC"/>
                </a:solidFill>
                <a:latin typeface="+mn-lt"/>
              </a:rPr>
              <a:t>/biomass feedback</a:t>
            </a:r>
          </a:p>
          <a:p>
            <a:pPr lvl="2"/>
            <a:endParaRPr lang="en-US" sz="1800" b="1" dirty="0" smtClean="0">
              <a:solidFill>
                <a:srgbClr val="0033CC"/>
              </a:solidFill>
              <a:latin typeface="+mn-lt"/>
            </a:endParaRPr>
          </a:p>
          <a:p>
            <a:pPr lvl="2"/>
            <a:endParaRPr lang="en-US" sz="1800" b="1" dirty="0" smtClean="0">
              <a:solidFill>
                <a:srgbClr val="0033CC"/>
              </a:solidFill>
              <a:latin typeface="+mn-lt"/>
            </a:endParaRPr>
          </a:p>
          <a:p>
            <a:pPr lvl="2">
              <a:buFont typeface="Arial" pitchFamily="34" charset="0"/>
              <a:buChar char="•"/>
            </a:pPr>
            <a:r>
              <a:rPr lang="en-US" sz="1800" b="1" dirty="0" smtClean="0">
                <a:solidFill>
                  <a:srgbClr val="0033CC"/>
                </a:solidFill>
                <a:latin typeface="+mn-lt"/>
              </a:rPr>
              <a:t> </a:t>
            </a:r>
            <a:r>
              <a:rPr lang="en-US" sz="1800" b="1" dirty="0" err="1" smtClean="0">
                <a:solidFill>
                  <a:srgbClr val="0033CC"/>
                </a:solidFill>
                <a:latin typeface="+mn-lt"/>
              </a:rPr>
              <a:t>Insolation</a:t>
            </a:r>
            <a:r>
              <a:rPr lang="en-US" sz="1800" b="1" dirty="0" smtClean="0">
                <a:solidFill>
                  <a:srgbClr val="0033CC"/>
                </a:solidFill>
                <a:latin typeface="+mn-lt"/>
              </a:rPr>
              <a:t>/ice cap feedback</a:t>
            </a:r>
          </a:p>
        </p:txBody>
      </p: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For the CO</a:t>
            </a:r>
            <a:r>
              <a:rPr lang="en-US" sz="2400" baseline="-25000" dirty="0" smtClean="0">
                <a:latin typeface="Arial" charset="0"/>
              </a:rPr>
              <a:t>2</a:t>
            </a:r>
            <a:r>
              <a:rPr lang="en-US" sz="2400" dirty="0" smtClean="0">
                <a:latin typeface="Arial" charset="0"/>
              </a:rPr>
              <a:t>/biomass feedback, increased CO</a:t>
            </a:r>
            <a:r>
              <a:rPr lang="en-US" sz="2400" baseline="-25000" dirty="0" smtClean="0">
                <a:latin typeface="Arial" charset="0"/>
              </a:rPr>
              <a:t>2</a:t>
            </a:r>
            <a:r>
              <a:rPr lang="en-US" sz="2400" dirty="0" smtClean="0">
                <a:latin typeface="Arial" charset="0"/>
              </a:rPr>
              <a:t> helps plants grow, causing more CO</a:t>
            </a:r>
            <a:r>
              <a:rPr lang="en-US" sz="2400" baseline="-25000" dirty="0" smtClean="0">
                <a:latin typeface="Arial" charset="0"/>
              </a:rPr>
              <a:t>2</a:t>
            </a:r>
            <a:r>
              <a:rPr lang="en-US" sz="2400" dirty="0" smtClean="0">
                <a:latin typeface="Arial" charset="0"/>
              </a:rPr>
              <a:t> absorption</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1219200" y="6096000"/>
            <a:ext cx="7543800" cy="646331"/>
          </a:xfrm>
          <a:prstGeom prst="rect">
            <a:avLst/>
          </a:prstGeom>
        </p:spPr>
        <p:txBody>
          <a:bodyPr wrap="square">
            <a:spAutoFit/>
          </a:bodyPr>
          <a:lstStyle/>
          <a:p>
            <a:r>
              <a:rPr lang="en-US" sz="1800" b="1" dirty="0" smtClean="0">
                <a:solidFill>
                  <a:srgbClr val="0033CC"/>
                </a:solidFill>
                <a:latin typeface="+mn-lt"/>
              </a:rPr>
              <a:t>An example of CO</a:t>
            </a:r>
            <a:r>
              <a:rPr lang="en-US" sz="1800" b="1" baseline="-25000" dirty="0" smtClean="0">
                <a:solidFill>
                  <a:srgbClr val="0033CC"/>
                </a:solidFill>
                <a:latin typeface="+mn-lt"/>
              </a:rPr>
              <a:t>2</a:t>
            </a:r>
            <a:r>
              <a:rPr lang="en-US" sz="1800" b="1" dirty="0" smtClean="0">
                <a:solidFill>
                  <a:srgbClr val="0033CC"/>
                </a:solidFill>
                <a:latin typeface="+mn-lt"/>
              </a:rPr>
              <a:t> absorption by plants under warming conditions is seen annually in global CO</a:t>
            </a:r>
            <a:r>
              <a:rPr lang="en-US" sz="1800" b="1" baseline="-25000" dirty="0" smtClean="0">
                <a:solidFill>
                  <a:srgbClr val="0033CC"/>
                </a:solidFill>
                <a:latin typeface="+mn-lt"/>
              </a:rPr>
              <a:t>2</a:t>
            </a:r>
            <a:r>
              <a:rPr lang="en-US" sz="1800" b="1" dirty="0" smtClean="0">
                <a:solidFill>
                  <a:srgbClr val="0033CC"/>
                </a:solidFill>
                <a:latin typeface="+mn-lt"/>
              </a:rPr>
              <a:t> levels</a:t>
            </a:r>
          </a:p>
        </p:txBody>
      </p:sp>
      <p:pic>
        <p:nvPicPr>
          <p:cNvPr id="19458" name="Picture 2" descr="https://62e528761d0685343e1c-f3d1b99a743ffa4142d9d7f1978d9686.ssl.cf2.rackcdn.com/files/73866/area14mp/image-20150304-15252-1sddge1.jpg"/>
          <p:cNvPicPr>
            <a:picLocks noChangeAspect="1" noChangeArrowheads="1"/>
          </p:cNvPicPr>
          <p:nvPr/>
        </p:nvPicPr>
        <p:blipFill>
          <a:blip r:embed="rId2" cstate="print"/>
          <a:srcRect/>
          <a:stretch>
            <a:fillRect/>
          </a:stretch>
        </p:blipFill>
        <p:spPr bwMode="auto">
          <a:xfrm>
            <a:off x="1752600" y="1752600"/>
            <a:ext cx="5867400" cy="4178384"/>
          </a:xfrm>
          <a:prstGeom prst="rect">
            <a:avLst/>
          </a:prstGeom>
          <a:noFill/>
        </p:spPr>
      </p:pic>
      <p:sp>
        <p:nvSpPr>
          <p:cNvPr id="11" name="Rectangle 10"/>
          <p:cNvSpPr/>
          <p:nvPr/>
        </p:nvSpPr>
        <p:spPr>
          <a:xfrm>
            <a:off x="228600" y="2438400"/>
            <a:ext cx="1447800" cy="1169551"/>
          </a:xfrm>
          <a:prstGeom prst="rect">
            <a:avLst/>
          </a:prstGeom>
        </p:spPr>
        <p:txBody>
          <a:bodyPr wrap="square">
            <a:spAutoFit/>
          </a:bodyPr>
          <a:lstStyle/>
          <a:p>
            <a:r>
              <a:rPr lang="en-US" sz="1400" b="1" dirty="0" smtClean="0">
                <a:solidFill>
                  <a:srgbClr val="7030A0"/>
                </a:solidFill>
                <a:latin typeface="+mn-lt"/>
              </a:rPr>
              <a:t>CO</a:t>
            </a:r>
            <a:r>
              <a:rPr lang="en-US" sz="1400" b="1" baseline="-25000" dirty="0" smtClean="0">
                <a:solidFill>
                  <a:srgbClr val="7030A0"/>
                </a:solidFill>
                <a:latin typeface="+mn-lt"/>
              </a:rPr>
              <a:t>2</a:t>
            </a:r>
            <a:r>
              <a:rPr lang="en-US" sz="1400" b="1" dirty="0" smtClean="0">
                <a:solidFill>
                  <a:srgbClr val="7030A0"/>
                </a:solidFill>
                <a:latin typeface="+mn-lt"/>
              </a:rPr>
              <a:t> levels fall when Northern Hemisphere plants sprout their foliage</a:t>
            </a:r>
          </a:p>
        </p:txBody>
      </p:sp>
      <p:cxnSp>
        <p:nvCxnSpPr>
          <p:cNvPr id="13" name="Straight Arrow Connector 12"/>
          <p:cNvCxnSpPr/>
          <p:nvPr/>
        </p:nvCxnSpPr>
        <p:spPr>
          <a:xfrm>
            <a:off x="1447800" y="3429000"/>
            <a:ext cx="1676400" cy="7620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7467600" y="4038600"/>
            <a:ext cx="1447800" cy="1384995"/>
          </a:xfrm>
          <a:prstGeom prst="rect">
            <a:avLst/>
          </a:prstGeom>
          <a:ln>
            <a:noFill/>
          </a:ln>
        </p:spPr>
        <p:txBody>
          <a:bodyPr wrap="square">
            <a:spAutoFit/>
          </a:bodyPr>
          <a:lstStyle/>
          <a:p>
            <a:r>
              <a:rPr lang="en-US" sz="1400" b="1" dirty="0" smtClean="0">
                <a:solidFill>
                  <a:srgbClr val="7030A0"/>
                </a:solidFill>
                <a:latin typeface="+mn-lt"/>
              </a:rPr>
              <a:t>CO</a:t>
            </a:r>
            <a:r>
              <a:rPr lang="en-US" sz="1400" b="1" baseline="-25000" dirty="0" smtClean="0">
                <a:solidFill>
                  <a:srgbClr val="7030A0"/>
                </a:solidFill>
                <a:latin typeface="+mn-lt"/>
              </a:rPr>
              <a:t>2</a:t>
            </a:r>
            <a:r>
              <a:rPr lang="en-US" sz="1400" b="1" dirty="0" smtClean="0">
                <a:solidFill>
                  <a:srgbClr val="7030A0"/>
                </a:solidFill>
                <a:latin typeface="+mn-lt"/>
              </a:rPr>
              <a:t> levels rise again when Northern Hemisphere plants lose their foliage</a:t>
            </a:r>
          </a:p>
        </p:txBody>
      </p:sp>
      <p:cxnSp>
        <p:nvCxnSpPr>
          <p:cNvPr id="15" name="Straight Arrow Connector 14"/>
          <p:cNvCxnSpPr/>
          <p:nvPr/>
        </p:nvCxnSpPr>
        <p:spPr>
          <a:xfrm flipH="1" flipV="1">
            <a:off x="3429000" y="4343400"/>
            <a:ext cx="4038600" cy="6858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For the </a:t>
            </a:r>
            <a:r>
              <a:rPr lang="en-US" sz="2400" dirty="0" err="1" smtClean="0">
                <a:latin typeface="Arial" charset="0"/>
              </a:rPr>
              <a:t>insolation</a:t>
            </a:r>
            <a:r>
              <a:rPr lang="en-US" sz="2400" dirty="0" smtClean="0">
                <a:latin typeface="Arial" charset="0"/>
              </a:rPr>
              <a:t>/ice cap feedback, increased sunshine melts more ice, reducing </a:t>
            </a:r>
            <a:r>
              <a:rPr lang="en-US" sz="2400" dirty="0" err="1" smtClean="0">
                <a:latin typeface="Arial" charset="0"/>
              </a:rPr>
              <a:t>albedo</a:t>
            </a:r>
            <a:r>
              <a:rPr lang="en-US" sz="2400" dirty="0" smtClean="0">
                <a:latin typeface="Arial" charset="0"/>
              </a:rPr>
              <a:t> and causing more sunshine to be absorbed</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Rectangle 6"/>
          <p:cNvSpPr/>
          <p:nvPr/>
        </p:nvSpPr>
        <p:spPr>
          <a:xfrm>
            <a:off x="5029200" y="1905001"/>
            <a:ext cx="3733800" cy="3970318"/>
          </a:xfrm>
          <a:prstGeom prst="rect">
            <a:avLst/>
          </a:prstGeom>
        </p:spPr>
        <p:txBody>
          <a:bodyPr wrap="square">
            <a:spAutoFit/>
          </a:bodyPr>
          <a:lstStyle/>
          <a:p>
            <a:r>
              <a:rPr lang="en-US" sz="1800" b="1" dirty="0">
                <a:solidFill>
                  <a:srgbClr val="0033CC"/>
                </a:solidFill>
                <a:latin typeface="+mn-lt"/>
              </a:rPr>
              <a:t>When sea ice melts, it exposes dark, heat-absorbent open </a:t>
            </a:r>
            <a:r>
              <a:rPr lang="en-US" sz="1800" b="1" dirty="0" smtClean="0">
                <a:solidFill>
                  <a:srgbClr val="0033CC"/>
                </a:solidFill>
                <a:latin typeface="+mn-lt"/>
              </a:rPr>
              <a:t>ocean,</a:t>
            </a:r>
            <a:r>
              <a:rPr lang="en-US" sz="1800" b="1" dirty="0">
                <a:solidFill>
                  <a:srgbClr val="0033CC"/>
                </a:solidFill>
                <a:latin typeface="+mn-lt"/>
              </a:rPr>
              <a:t> </a:t>
            </a:r>
            <a:r>
              <a:rPr lang="en-US" sz="1800" b="1" dirty="0" smtClean="0">
                <a:solidFill>
                  <a:srgbClr val="0033CC"/>
                </a:solidFill>
                <a:latin typeface="+mn-lt"/>
              </a:rPr>
              <a:t>which </a:t>
            </a:r>
            <a:r>
              <a:rPr lang="en-US" sz="1800" b="1" dirty="0">
                <a:solidFill>
                  <a:srgbClr val="0033CC"/>
                </a:solidFill>
                <a:latin typeface="+mn-lt"/>
              </a:rPr>
              <a:t>in </a:t>
            </a:r>
            <a:r>
              <a:rPr lang="en-US" sz="1800" b="1" dirty="0" smtClean="0">
                <a:solidFill>
                  <a:srgbClr val="0033CC"/>
                </a:solidFill>
                <a:latin typeface="+mn-lt"/>
              </a:rPr>
              <a:t>turn</a:t>
            </a:r>
            <a:endParaRPr lang="en-US" sz="1800" b="1" dirty="0" smtClean="0">
              <a:solidFill>
                <a:srgbClr val="0033CC"/>
              </a:solidFill>
              <a:latin typeface="+mn-lt"/>
            </a:endParaRPr>
          </a:p>
          <a:p>
            <a:endParaRPr lang="en-US" sz="1800" b="1" dirty="0">
              <a:solidFill>
                <a:srgbClr val="0033CC"/>
              </a:solidFill>
              <a:latin typeface="+mn-lt"/>
            </a:endParaRPr>
          </a:p>
          <a:p>
            <a:pPr>
              <a:buFontTx/>
              <a:buChar char="-"/>
            </a:pPr>
            <a:r>
              <a:rPr lang="en-US" sz="1800" b="1" dirty="0" smtClean="0">
                <a:solidFill>
                  <a:srgbClr val="0033CC"/>
                </a:solidFill>
                <a:latin typeface="+mn-lt"/>
              </a:rPr>
              <a:t>decreases </a:t>
            </a:r>
            <a:r>
              <a:rPr lang="en-US" sz="1800" b="1" dirty="0">
                <a:solidFill>
                  <a:srgbClr val="0033CC"/>
                </a:solidFill>
                <a:latin typeface="+mn-lt"/>
              </a:rPr>
              <a:t>net </a:t>
            </a:r>
            <a:r>
              <a:rPr lang="en-US" sz="1800" b="1" dirty="0" err="1" smtClean="0">
                <a:solidFill>
                  <a:srgbClr val="0033CC"/>
                </a:solidFill>
                <a:latin typeface="+mn-lt"/>
              </a:rPr>
              <a:t>albedo</a:t>
            </a:r>
            <a:endParaRPr lang="en-US" sz="1800" b="1" dirty="0">
              <a:solidFill>
                <a:srgbClr val="0033CC"/>
              </a:solidFill>
              <a:latin typeface="+mn-lt"/>
            </a:endParaRPr>
          </a:p>
          <a:p>
            <a:endParaRPr lang="en-US" sz="1800" b="1" dirty="0">
              <a:solidFill>
                <a:srgbClr val="0033CC"/>
              </a:solidFill>
              <a:latin typeface="+mn-lt"/>
            </a:endParaRPr>
          </a:p>
          <a:p>
            <a:pPr>
              <a:buFontTx/>
              <a:buChar char="-"/>
            </a:pPr>
            <a:r>
              <a:rPr lang="en-US" sz="1800" b="1" dirty="0" smtClean="0">
                <a:solidFill>
                  <a:srgbClr val="0033CC"/>
                </a:solidFill>
                <a:latin typeface="+mn-lt"/>
              </a:rPr>
              <a:t>increases </a:t>
            </a:r>
            <a:r>
              <a:rPr lang="en-US" sz="1800" b="1" dirty="0">
                <a:solidFill>
                  <a:srgbClr val="0033CC"/>
                </a:solidFill>
                <a:latin typeface="+mn-lt"/>
              </a:rPr>
              <a:t>heat </a:t>
            </a:r>
            <a:r>
              <a:rPr lang="en-US" sz="1800" b="1" dirty="0" smtClean="0">
                <a:solidFill>
                  <a:srgbClr val="0033CC"/>
                </a:solidFill>
                <a:latin typeface="+mn-lt"/>
              </a:rPr>
              <a:t>absorption</a:t>
            </a:r>
          </a:p>
          <a:p>
            <a:endParaRPr lang="en-US" sz="1800" b="1" dirty="0">
              <a:solidFill>
                <a:srgbClr val="0033CC"/>
              </a:solidFill>
              <a:latin typeface="+mn-lt"/>
            </a:endParaRPr>
          </a:p>
          <a:p>
            <a:pPr>
              <a:buFontTx/>
              <a:buChar char="-"/>
            </a:pPr>
            <a:r>
              <a:rPr lang="en-US" sz="1800" b="1" dirty="0" smtClean="0">
                <a:solidFill>
                  <a:srgbClr val="0033CC"/>
                </a:solidFill>
                <a:latin typeface="+mn-lt"/>
              </a:rPr>
              <a:t>induces </a:t>
            </a:r>
            <a:r>
              <a:rPr lang="en-US" sz="1800" b="1" dirty="0">
                <a:solidFill>
                  <a:srgbClr val="0033CC"/>
                </a:solidFill>
                <a:latin typeface="+mn-lt"/>
              </a:rPr>
              <a:t>further </a:t>
            </a:r>
            <a:r>
              <a:rPr lang="en-US" sz="1800" b="1" dirty="0" smtClean="0">
                <a:solidFill>
                  <a:srgbClr val="0033CC"/>
                </a:solidFill>
                <a:latin typeface="+mn-lt"/>
              </a:rPr>
              <a:t>melting</a:t>
            </a:r>
          </a:p>
          <a:p>
            <a:endParaRPr lang="en-US" sz="1800" b="1" dirty="0">
              <a:solidFill>
                <a:srgbClr val="0033CC"/>
              </a:solidFill>
              <a:latin typeface="+mn-lt"/>
            </a:endParaRPr>
          </a:p>
          <a:p>
            <a:pPr>
              <a:buFontTx/>
              <a:buChar char="-"/>
            </a:pPr>
            <a:r>
              <a:rPr lang="en-US" sz="1800" b="1" dirty="0" smtClean="0">
                <a:solidFill>
                  <a:srgbClr val="0033CC"/>
                </a:solidFill>
                <a:latin typeface="+mn-lt"/>
              </a:rPr>
              <a:t>further </a:t>
            </a:r>
            <a:r>
              <a:rPr lang="en-US" sz="1800" b="1" dirty="0">
                <a:solidFill>
                  <a:srgbClr val="0033CC"/>
                </a:solidFill>
                <a:latin typeface="+mn-lt"/>
              </a:rPr>
              <a:t>decreases net </a:t>
            </a:r>
            <a:r>
              <a:rPr lang="en-US" sz="1800" b="1" dirty="0" err="1" smtClean="0">
                <a:solidFill>
                  <a:srgbClr val="0033CC"/>
                </a:solidFill>
                <a:latin typeface="+mn-lt"/>
              </a:rPr>
              <a:t>albedo</a:t>
            </a:r>
            <a:endParaRPr lang="en-US" sz="1800" b="1" dirty="0" smtClean="0">
              <a:solidFill>
                <a:srgbClr val="0033CC"/>
              </a:solidFill>
              <a:latin typeface="+mn-lt"/>
            </a:endParaRPr>
          </a:p>
          <a:p>
            <a:endParaRPr lang="en-US" sz="1800" b="1" dirty="0">
              <a:solidFill>
                <a:srgbClr val="0033CC"/>
              </a:solidFill>
              <a:latin typeface="+mn-lt"/>
            </a:endParaRPr>
          </a:p>
          <a:p>
            <a:pPr>
              <a:buFontTx/>
              <a:buChar char="-"/>
            </a:pPr>
            <a:r>
              <a:rPr lang="en-US" sz="1800" b="1" dirty="0" smtClean="0">
                <a:solidFill>
                  <a:srgbClr val="0033CC"/>
                </a:solidFill>
                <a:latin typeface="+mn-lt"/>
              </a:rPr>
              <a:t>further increases </a:t>
            </a:r>
            <a:r>
              <a:rPr lang="en-US" sz="1800" b="1" dirty="0">
                <a:solidFill>
                  <a:srgbClr val="0033CC"/>
                </a:solidFill>
                <a:latin typeface="+mn-lt"/>
              </a:rPr>
              <a:t>heat </a:t>
            </a:r>
            <a:r>
              <a:rPr lang="en-US" sz="1800" b="1" dirty="0" smtClean="0">
                <a:solidFill>
                  <a:srgbClr val="0033CC"/>
                </a:solidFill>
                <a:latin typeface="+mn-lt"/>
              </a:rPr>
              <a:t>absorption</a:t>
            </a:r>
            <a:endParaRPr lang="en-US" sz="1800" b="1" dirty="0">
              <a:solidFill>
                <a:srgbClr val="0033CC"/>
              </a:solidFill>
              <a:latin typeface="+mn-lt"/>
            </a:endParaRPr>
          </a:p>
        </p:txBody>
      </p:sp>
      <p:pic>
        <p:nvPicPr>
          <p:cNvPr id="8" name="Picture 2" descr="http://eoimages.gsfc.nasa.gov/images/imagerecords/8000/8285/npseaice_amsre_2007318.jpg"/>
          <p:cNvPicPr>
            <a:picLocks noChangeAspect="1" noChangeArrowheads="1"/>
          </p:cNvPicPr>
          <p:nvPr/>
        </p:nvPicPr>
        <p:blipFill>
          <a:blip r:embed="rId2" cstate="print"/>
          <a:srcRect/>
          <a:stretch>
            <a:fillRect/>
          </a:stretch>
        </p:blipFill>
        <p:spPr bwMode="auto">
          <a:xfrm>
            <a:off x="914400" y="1676400"/>
            <a:ext cx="3657600" cy="4991947"/>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A series of complex feedbacks is responsible for Earth’s ice-age cycle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Rectangle 6"/>
          <p:cNvSpPr/>
          <p:nvPr/>
        </p:nvSpPr>
        <p:spPr>
          <a:xfrm>
            <a:off x="838200" y="5867400"/>
            <a:ext cx="7848600" cy="769441"/>
          </a:xfrm>
          <a:prstGeom prst="rect">
            <a:avLst/>
          </a:prstGeom>
        </p:spPr>
        <p:txBody>
          <a:bodyPr wrap="square">
            <a:spAutoFit/>
          </a:bodyPr>
          <a:lstStyle/>
          <a:p>
            <a:r>
              <a:rPr lang="en-US" sz="1200" b="1" dirty="0" smtClean="0">
                <a:solidFill>
                  <a:srgbClr val="0033CC"/>
                </a:solidFill>
                <a:latin typeface="+mn-lt"/>
              </a:rPr>
              <a:t>(Ice </a:t>
            </a:r>
            <a:r>
              <a:rPr lang="en-US" sz="1200" b="1" dirty="0" smtClean="0">
                <a:solidFill>
                  <a:srgbClr val="0033CC"/>
                </a:solidFill>
                <a:latin typeface="+mn-lt"/>
              </a:rPr>
              <a:t>core and ocean sediment core data. Grey bars represent interglacial periods</a:t>
            </a:r>
            <a:r>
              <a:rPr lang="en-US" sz="1200" b="1" dirty="0" smtClean="0">
                <a:solidFill>
                  <a:srgbClr val="0033CC"/>
                </a:solidFill>
                <a:latin typeface="+mn-lt"/>
              </a:rPr>
              <a:t>.)</a:t>
            </a:r>
          </a:p>
          <a:p>
            <a:endParaRPr lang="en-US" sz="1400" b="1" dirty="0" smtClean="0">
              <a:solidFill>
                <a:srgbClr val="0033CC"/>
              </a:solidFill>
              <a:latin typeface="+mn-lt"/>
            </a:endParaRPr>
          </a:p>
          <a:p>
            <a:r>
              <a:rPr lang="en-US" sz="1400" b="1" dirty="0" smtClean="0">
                <a:solidFill>
                  <a:srgbClr val="0033CC"/>
                </a:solidFill>
                <a:latin typeface="+mn-lt"/>
              </a:rPr>
              <a:t> </a:t>
            </a:r>
            <a:r>
              <a:rPr lang="en-US" sz="1400" b="1" dirty="0" err="1" smtClean="0">
                <a:solidFill>
                  <a:srgbClr val="0033CC"/>
                </a:solidFill>
                <a:latin typeface="+mn-lt"/>
              </a:rPr>
              <a:t>Milankovitch</a:t>
            </a:r>
            <a:r>
              <a:rPr lang="en-US" sz="1400" b="1" dirty="0" smtClean="0">
                <a:solidFill>
                  <a:srgbClr val="0033CC"/>
                </a:solidFill>
                <a:latin typeface="+mn-lt"/>
              </a:rPr>
              <a:t> cycle</a:t>
            </a:r>
            <a:r>
              <a:rPr lang="en-US" sz="1800" b="1" dirty="0" smtClean="0">
                <a:solidFill>
                  <a:srgbClr val="0033CC"/>
                </a:solidFill>
                <a:latin typeface="+mn-lt"/>
              </a:rPr>
              <a:t> →</a:t>
            </a:r>
            <a:r>
              <a:rPr lang="en-US" sz="1400" b="1" dirty="0" smtClean="0">
                <a:solidFill>
                  <a:srgbClr val="0033CC"/>
                </a:solidFill>
                <a:latin typeface="+mn-lt"/>
              </a:rPr>
              <a:t>  warming  </a:t>
            </a:r>
            <a:r>
              <a:rPr lang="en-US" sz="1800" b="1" dirty="0" smtClean="0">
                <a:solidFill>
                  <a:srgbClr val="0033CC"/>
                </a:solidFill>
                <a:latin typeface="+mn-lt"/>
              </a:rPr>
              <a:t>→</a:t>
            </a:r>
            <a:r>
              <a:rPr lang="en-US" sz="1400" b="1" dirty="0" smtClean="0">
                <a:solidFill>
                  <a:srgbClr val="0033CC"/>
                </a:solidFill>
                <a:latin typeface="+mn-lt"/>
              </a:rPr>
              <a:t>  CO</a:t>
            </a:r>
            <a:r>
              <a:rPr lang="en-US" sz="1400" b="1" baseline="-25000" dirty="0" smtClean="0">
                <a:solidFill>
                  <a:srgbClr val="0033CC"/>
                </a:solidFill>
                <a:latin typeface="+mn-lt"/>
              </a:rPr>
              <a:t>2</a:t>
            </a:r>
            <a:r>
              <a:rPr lang="en-US" sz="1400" b="1" dirty="0" smtClean="0">
                <a:solidFill>
                  <a:srgbClr val="0033CC"/>
                </a:solidFill>
                <a:latin typeface="+mn-lt"/>
              </a:rPr>
              <a:t> outgases  </a:t>
            </a:r>
            <a:r>
              <a:rPr lang="en-US" sz="1800" b="1" dirty="0" smtClean="0">
                <a:solidFill>
                  <a:srgbClr val="0033CC"/>
                </a:solidFill>
                <a:latin typeface="+mn-lt"/>
              </a:rPr>
              <a:t>→  </a:t>
            </a:r>
            <a:r>
              <a:rPr lang="en-US" sz="1400" b="1" dirty="0" smtClean="0">
                <a:solidFill>
                  <a:srgbClr val="0033CC"/>
                </a:solidFill>
                <a:latin typeface="+mn-lt"/>
              </a:rPr>
              <a:t>more warming  </a:t>
            </a:r>
            <a:r>
              <a:rPr lang="en-US" sz="1800" b="1" dirty="0" smtClean="0">
                <a:solidFill>
                  <a:srgbClr val="0033CC"/>
                </a:solidFill>
                <a:latin typeface="+mn-lt"/>
              </a:rPr>
              <a:t>→</a:t>
            </a:r>
            <a:r>
              <a:rPr lang="en-US" sz="1400" b="1" dirty="0" smtClean="0">
                <a:solidFill>
                  <a:srgbClr val="0033CC"/>
                </a:solidFill>
                <a:latin typeface="+mn-lt"/>
              </a:rPr>
              <a:t>  water vapor</a:t>
            </a:r>
            <a:endParaRPr lang="en-US" sz="1800" b="1" dirty="0">
              <a:solidFill>
                <a:srgbClr val="0033CC"/>
              </a:solidFill>
              <a:latin typeface="+mn-lt"/>
            </a:endParaRPr>
          </a:p>
        </p:txBody>
      </p:sp>
      <p:pic>
        <p:nvPicPr>
          <p:cNvPr id="11" name="Picture 2" descr="Figure 6.3"/>
          <p:cNvPicPr>
            <a:picLocks noChangeAspect="1" noChangeArrowheads="1"/>
          </p:cNvPicPr>
          <p:nvPr/>
        </p:nvPicPr>
        <p:blipFill>
          <a:blip r:embed="rId2" cstate="print"/>
          <a:srcRect/>
          <a:stretch>
            <a:fillRect/>
          </a:stretch>
        </p:blipFill>
        <p:spPr bwMode="auto">
          <a:xfrm>
            <a:off x="1219200" y="1600200"/>
            <a:ext cx="6667500" cy="4219575"/>
          </a:xfrm>
          <a:prstGeom prst="rect">
            <a:avLst/>
          </a:prstGeom>
          <a:noFill/>
        </p:spPr>
      </p:pic>
    </p:spTree>
    <p:extLst>
      <p:ext uri="{BB962C8B-B14F-4D97-AF65-F5344CB8AC3E}">
        <p14:creationId xmlns:p14="http://schemas.microsoft.com/office/powerpoint/2010/main" xmlns="" val="1999213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Generic">
  <a:themeElements>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3285</TotalTime>
  <Words>933</Words>
  <Application>Microsoft Office PowerPoint</Application>
  <PresentationFormat>Overhead</PresentationFormat>
  <Paragraphs>121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Generic</vt:lpstr>
      <vt:lpstr>Climate: Earth’s Dynamic Equilibrium, Part 2</vt:lpstr>
      <vt:lpstr>High-school standard HS-ESS2-2 highlights the role that feedbacks play in Earth’s climate</vt:lpstr>
      <vt:lpstr>Climate science distinguishes between climate forcings and climate feedbacks</vt:lpstr>
      <vt:lpstr>Positive and negative feedbacks are much more general than climate science</vt:lpstr>
      <vt:lpstr>Feedbacks often create feedback loops, where a forcing causes a feedback, which induces another feedback, amplifying the original effect</vt:lpstr>
      <vt:lpstr>Complexity of Earth’s climate system is due mainly to a large number of feedback loops </vt:lpstr>
      <vt:lpstr>For the CO2/biomass feedback, increased CO2 helps plants grow, causing more CO2 absorption</vt:lpstr>
      <vt:lpstr>For the insolation/ice cap feedback, increased sunshine melts more ice, reducing albedo and causing more sunshine to be absorbed</vt:lpstr>
      <vt:lpstr>A series of complex feedbacks is responsible for Earth’s ice-age cycle</vt:lpstr>
      <vt:lpstr>Ice core data clearly show that CO2 and warming are linked, but that CO2 changes lag the initial warming</vt:lpstr>
      <vt:lpstr>Two more standards focus on the impacts of climate change and the impact of human activity</vt:lpstr>
      <vt:lpstr>Dramatic increases in CO2 over the last century clearly imply its origin in human activity</vt:lpstr>
      <vt:lpstr>In the last century average surface temperatures on Earth have increased by about 1.0°C (1.8°F)</vt:lpstr>
      <vt:lpstr>Tide gauge data show that sea level has increased steadily over the last 150 years</vt:lpstr>
      <vt:lpstr>Increased CO2 in the atmosphere is getting absorbed in the oceans and changing the pH</vt:lpstr>
      <vt:lpstr>Despite frequent claims to the contrary, recent observed warming is not occurring faster than natural warming in Earth’s past</vt:lpstr>
      <vt:lpstr>Rapid change of ocean pH is also seen over multiple time scales in various reconstructions</vt:lpstr>
      <vt:lpstr>Even so, the role of humans in climate change is unprecedented, sufficient reason for concern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Buerke, Brian J.</dc:creator>
  <cp:lastModifiedBy>bbuerke</cp:lastModifiedBy>
  <cp:revision>348</cp:revision>
  <cp:lastPrinted>1601-01-01T00:00:00Z</cp:lastPrinted>
  <dcterms:created xsi:type="dcterms:W3CDTF">1601-01-01T00:00:00Z</dcterms:created>
  <dcterms:modified xsi:type="dcterms:W3CDTF">2016-04-30T07:56:21Z</dcterms:modified>
</cp:coreProperties>
</file>