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2">
  <p:sldMasterIdLst>
    <p:sldMasterId id="2147483648" r:id="rId1"/>
  </p:sldMasterIdLst>
  <p:notesMasterIdLst>
    <p:notesMasterId r:id="rId35"/>
  </p:notesMasterIdLst>
  <p:handoutMasterIdLst>
    <p:handoutMasterId r:id="rId36"/>
  </p:handoutMasterIdLst>
  <p:sldIdLst>
    <p:sldId id="256" r:id="rId2"/>
    <p:sldId id="286" r:id="rId3"/>
    <p:sldId id="258" r:id="rId4"/>
    <p:sldId id="287" r:id="rId5"/>
    <p:sldId id="288" r:id="rId6"/>
    <p:sldId id="261" r:id="rId7"/>
    <p:sldId id="291" r:id="rId8"/>
    <p:sldId id="274" r:id="rId9"/>
    <p:sldId id="259" r:id="rId10"/>
    <p:sldId id="279" r:id="rId11"/>
    <p:sldId id="271" r:id="rId12"/>
    <p:sldId id="292" r:id="rId13"/>
    <p:sldId id="293" r:id="rId14"/>
    <p:sldId id="260" r:id="rId15"/>
    <p:sldId id="257" r:id="rId16"/>
    <p:sldId id="275" r:id="rId17"/>
    <p:sldId id="276" r:id="rId18"/>
    <p:sldId id="277" r:id="rId19"/>
    <p:sldId id="278" r:id="rId20"/>
    <p:sldId id="268" r:id="rId21"/>
    <p:sldId id="269" r:id="rId22"/>
    <p:sldId id="283" r:id="rId23"/>
    <p:sldId id="285" r:id="rId24"/>
    <p:sldId id="284" r:id="rId25"/>
    <p:sldId id="272" r:id="rId26"/>
    <p:sldId id="289" r:id="rId27"/>
    <p:sldId id="290" r:id="rId28"/>
    <p:sldId id="262" r:id="rId29"/>
    <p:sldId id="263" r:id="rId30"/>
    <p:sldId id="264" r:id="rId31"/>
    <p:sldId id="265" r:id="rId32"/>
    <p:sldId id="266" r:id="rId33"/>
    <p:sldId id="267" r:id="rId34"/>
  </p:sldIdLst>
  <p:sldSz cx="12192000" cy="6858000"/>
  <p:notesSz cx="7077075" cy="9363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044" autoAdjust="0"/>
    <p:restoredTop sz="64748" autoAdjust="0"/>
  </p:normalViewPr>
  <p:slideViewPr>
    <p:cSldViewPr snapToGrid="0">
      <p:cViewPr varScale="1">
        <p:scale>
          <a:sx n="58" d="100"/>
          <a:sy n="58" d="100"/>
        </p:scale>
        <p:origin x="-1368" y="-90"/>
      </p:cViewPr>
      <p:guideLst>
        <p:guide orient="horz" pos="2160"/>
        <p:guide pos="3840"/>
      </p:guideLst>
    </p:cSldViewPr>
  </p:slideViewPr>
  <p:notesTextViewPr>
    <p:cViewPr>
      <p:scale>
        <a:sx n="1" d="1"/>
        <a:sy n="1" d="1"/>
      </p:scale>
      <p:origin x="0" y="0"/>
    </p:cViewPr>
  </p:notesTextViewPr>
  <p:sorterViewPr>
    <p:cViewPr>
      <p:scale>
        <a:sx n="100" d="100"/>
        <a:sy n="100" d="100"/>
      </p:scale>
      <p:origin x="0" y="109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8154"/>
          </a:xfrm>
          <a:prstGeom prst="rect">
            <a:avLst/>
          </a:prstGeom>
        </p:spPr>
        <p:txBody>
          <a:bodyPr vert="horz" lIns="93936" tIns="46968" rIns="93936" bIns="46968" rtlCol="0"/>
          <a:lstStyle>
            <a:lvl1pPr algn="l">
              <a:defRPr sz="1200"/>
            </a:lvl1pPr>
          </a:lstStyle>
          <a:p>
            <a:endParaRPr lang="en-US"/>
          </a:p>
        </p:txBody>
      </p:sp>
      <p:sp>
        <p:nvSpPr>
          <p:cNvPr id="3" name="Date Placeholder 2"/>
          <p:cNvSpPr>
            <a:spLocks noGrp="1"/>
          </p:cNvSpPr>
          <p:nvPr>
            <p:ph type="dt" sz="quarter" idx="1"/>
          </p:nvPr>
        </p:nvSpPr>
        <p:spPr>
          <a:xfrm>
            <a:off x="4008705" y="0"/>
            <a:ext cx="3066733" cy="468154"/>
          </a:xfrm>
          <a:prstGeom prst="rect">
            <a:avLst/>
          </a:prstGeom>
        </p:spPr>
        <p:txBody>
          <a:bodyPr vert="horz" lIns="93936" tIns="46968" rIns="93936" bIns="46968" rtlCol="0"/>
          <a:lstStyle>
            <a:lvl1pPr algn="r">
              <a:defRPr sz="1200"/>
            </a:lvl1pPr>
          </a:lstStyle>
          <a:p>
            <a:fld id="{7373D21D-E849-4053-9FCC-59C5C597A30E}" type="datetimeFigureOut">
              <a:rPr lang="en-US" smtClean="0"/>
              <a:t>7/30/2014</a:t>
            </a:fld>
            <a:endParaRPr lang="en-US"/>
          </a:p>
        </p:txBody>
      </p:sp>
      <p:sp>
        <p:nvSpPr>
          <p:cNvPr id="4" name="Footer Placeholder 3"/>
          <p:cNvSpPr>
            <a:spLocks noGrp="1"/>
          </p:cNvSpPr>
          <p:nvPr>
            <p:ph type="ftr" sz="quarter" idx="2"/>
          </p:nvPr>
        </p:nvSpPr>
        <p:spPr>
          <a:xfrm>
            <a:off x="0" y="8893296"/>
            <a:ext cx="3066733" cy="468154"/>
          </a:xfrm>
          <a:prstGeom prst="rect">
            <a:avLst/>
          </a:prstGeom>
        </p:spPr>
        <p:txBody>
          <a:bodyPr vert="horz" lIns="93936" tIns="46968" rIns="93936" bIns="46968" rtlCol="0" anchor="b"/>
          <a:lstStyle>
            <a:lvl1pPr algn="l">
              <a:defRPr sz="1200"/>
            </a:lvl1pPr>
          </a:lstStyle>
          <a:p>
            <a:endParaRPr lang="en-US"/>
          </a:p>
        </p:txBody>
      </p:sp>
      <p:sp>
        <p:nvSpPr>
          <p:cNvPr id="5" name="Slide Number Placeholder 4"/>
          <p:cNvSpPr>
            <a:spLocks noGrp="1"/>
          </p:cNvSpPr>
          <p:nvPr>
            <p:ph type="sldNum" sz="quarter" idx="3"/>
          </p:nvPr>
        </p:nvSpPr>
        <p:spPr>
          <a:xfrm>
            <a:off x="4008705" y="8893296"/>
            <a:ext cx="3066733" cy="468154"/>
          </a:xfrm>
          <a:prstGeom prst="rect">
            <a:avLst/>
          </a:prstGeom>
        </p:spPr>
        <p:txBody>
          <a:bodyPr vert="horz" lIns="93936" tIns="46968" rIns="93936" bIns="46968" rtlCol="0" anchor="b"/>
          <a:lstStyle>
            <a:lvl1pPr algn="r">
              <a:defRPr sz="1200"/>
            </a:lvl1pPr>
          </a:lstStyle>
          <a:p>
            <a:fld id="{B2CC95AA-8C83-4299-94EE-1394B2FCD9AE}" type="slidenum">
              <a:rPr lang="en-US" smtClean="0"/>
              <a:t>‹#›</a:t>
            </a:fld>
            <a:endParaRPr lang="en-US"/>
          </a:p>
        </p:txBody>
      </p:sp>
    </p:spTree>
    <p:extLst>
      <p:ext uri="{BB962C8B-B14F-4D97-AF65-F5344CB8AC3E}">
        <p14:creationId xmlns:p14="http://schemas.microsoft.com/office/powerpoint/2010/main" val="5211260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9780"/>
          </a:xfrm>
          <a:prstGeom prst="rect">
            <a:avLst/>
          </a:prstGeom>
        </p:spPr>
        <p:txBody>
          <a:bodyPr vert="horz" lIns="93936" tIns="46968" rIns="93936" bIns="46968" rtlCol="0"/>
          <a:lstStyle>
            <a:lvl1pPr algn="l">
              <a:defRPr sz="1200"/>
            </a:lvl1pPr>
          </a:lstStyle>
          <a:p>
            <a:endParaRPr lang="en-US"/>
          </a:p>
        </p:txBody>
      </p:sp>
      <p:sp>
        <p:nvSpPr>
          <p:cNvPr id="3" name="Date Placeholder 2"/>
          <p:cNvSpPr>
            <a:spLocks noGrp="1"/>
          </p:cNvSpPr>
          <p:nvPr>
            <p:ph type="dt" idx="1"/>
          </p:nvPr>
        </p:nvSpPr>
        <p:spPr>
          <a:xfrm>
            <a:off x="4008705" y="0"/>
            <a:ext cx="3066733" cy="469780"/>
          </a:xfrm>
          <a:prstGeom prst="rect">
            <a:avLst/>
          </a:prstGeom>
        </p:spPr>
        <p:txBody>
          <a:bodyPr vert="horz" lIns="93936" tIns="46968" rIns="93936" bIns="46968" rtlCol="0"/>
          <a:lstStyle>
            <a:lvl1pPr algn="r">
              <a:defRPr sz="1200"/>
            </a:lvl1pPr>
          </a:lstStyle>
          <a:p>
            <a:fld id="{125BDD5E-950D-45ED-8393-96BBCE66CE88}" type="datetimeFigureOut">
              <a:rPr lang="en-US" smtClean="0"/>
              <a:t>7/30/2014</a:t>
            </a:fld>
            <a:endParaRPr lang="en-US"/>
          </a:p>
        </p:txBody>
      </p:sp>
      <p:sp>
        <p:nvSpPr>
          <p:cNvPr id="4" name="Slide Image Placeholder 3"/>
          <p:cNvSpPr>
            <a:spLocks noGrp="1" noRot="1" noChangeAspect="1"/>
          </p:cNvSpPr>
          <p:nvPr>
            <p:ph type="sldImg" idx="2"/>
          </p:nvPr>
        </p:nvSpPr>
        <p:spPr>
          <a:xfrm>
            <a:off x="728663" y="1169988"/>
            <a:ext cx="5619750" cy="3160712"/>
          </a:xfrm>
          <a:prstGeom prst="rect">
            <a:avLst/>
          </a:prstGeom>
          <a:noFill/>
          <a:ln w="12700">
            <a:solidFill>
              <a:prstClr val="black"/>
            </a:solidFill>
          </a:ln>
        </p:spPr>
        <p:txBody>
          <a:bodyPr vert="horz" lIns="93936" tIns="46968" rIns="93936" bIns="46968" rtlCol="0" anchor="ctr"/>
          <a:lstStyle/>
          <a:p>
            <a:endParaRPr lang="en-US"/>
          </a:p>
        </p:txBody>
      </p:sp>
      <p:sp>
        <p:nvSpPr>
          <p:cNvPr id="5" name="Notes Placeholder 4"/>
          <p:cNvSpPr>
            <a:spLocks noGrp="1"/>
          </p:cNvSpPr>
          <p:nvPr>
            <p:ph type="body" sz="quarter" idx="3"/>
          </p:nvPr>
        </p:nvSpPr>
        <p:spPr>
          <a:xfrm>
            <a:off x="707708" y="4505980"/>
            <a:ext cx="5661660" cy="3686711"/>
          </a:xfrm>
          <a:prstGeom prst="rect">
            <a:avLst/>
          </a:prstGeom>
        </p:spPr>
        <p:txBody>
          <a:bodyPr vert="horz" lIns="93936" tIns="46968" rIns="93936" bIns="46968"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93297"/>
            <a:ext cx="3066733" cy="469779"/>
          </a:xfrm>
          <a:prstGeom prst="rect">
            <a:avLst/>
          </a:prstGeom>
        </p:spPr>
        <p:txBody>
          <a:bodyPr vert="horz" lIns="93936" tIns="46968" rIns="93936" bIns="46968" rtlCol="0" anchor="b"/>
          <a:lstStyle>
            <a:lvl1pPr algn="l">
              <a:defRPr sz="1200"/>
            </a:lvl1pPr>
          </a:lstStyle>
          <a:p>
            <a:endParaRPr lang="en-US"/>
          </a:p>
        </p:txBody>
      </p:sp>
      <p:sp>
        <p:nvSpPr>
          <p:cNvPr id="7" name="Slide Number Placeholder 6"/>
          <p:cNvSpPr>
            <a:spLocks noGrp="1"/>
          </p:cNvSpPr>
          <p:nvPr>
            <p:ph type="sldNum" sz="quarter" idx="5"/>
          </p:nvPr>
        </p:nvSpPr>
        <p:spPr>
          <a:xfrm>
            <a:off x="4008705" y="8893297"/>
            <a:ext cx="3066733" cy="469779"/>
          </a:xfrm>
          <a:prstGeom prst="rect">
            <a:avLst/>
          </a:prstGeom>
        </p:spPr>
        <p:txBody>
          <a:bodyPr vert="horz" lIns="93936" tIns="46968" rIns="93936" bIns="46968" rtlCol="0" anchor="b"/>
          <a:lstStyle>
            <a:lvl1pPr algn="r">
              <a:defRPr sz="1200"/>
            </a:lvl1pPr>
          </a:lstStyle>
          <a:p>
            <a:fld id="{1FD5E747-3E45-4C8D-929E-3E94B0EA7B89}" type="slidenum">
              <a:rPr lang="en-US" smtClean="0"/>
              <a:t>‹#›</a:t>
            </a:fld>
            <a:endParaRPr lang="en-US"/>
          </a:p>
        </p:txBody>
      </p:sp>
    </p:spTree>
    <p:extLst>
      <p:ext uri="{BB962C8B-B14F-4D97-AF65-F5344CB8AC3E}">
        <p14:creationId xmlns:p14="http://schemas.microsoft.com/office/powerpoint/2010/main" val="15507814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Horses were once much smaller than they are today. But there was not a steady increase in size over time.</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The earliest horses had three or four functional toes. But over millions of years of evolution, many horses lost their side toes and developed a single hoof. Only horses with single-toed hooves survive today, but the remains of tiny vestigial toes can still be found on the bones above their hoofs.</a:t>
            </a:r>
          </a:p>
          <a:p>
            <a:endParaRPr lang="en-US" sz="1200" b="0" i="0" kern="1200" dirty="0" smtClean="0">
              <a:solidFill>
                <a:schemeClr val="tx1"/>
              </a:solidFill>
              <a:effectLst/>
              <a:latin typeface="+mn-lt"/>
              <a:ea typeface="+mn-ea"/>
              <a:cs typeface="+mn-cs"/>
            </a:endParaRPr>
          </a:p>
          <a:p>
            <a:pPr fontAlgn="base"/>
            <a:r>
              <a:rPr lang="en-US" sz="1200" b="0" i="0" kern="1200" dirty="0" smtClean="0">
                <a:solidFill>
                  <a:schemeClr val="tx1"/>
                </a:solidFill>
                <a:effectLst/>
                <a:latin typeface="+mn-lt"/>
                <a:ea typeface="+mn-ea"/>
                <a:cs typeface="+mn-cs"/>
              </a:rPr>
              <a:t>Grazing is hard on teeth for two reasons. Grasses contain bits of the mineral silica that resemble glass and wear teeth away like sandpaper. Chomping grass close to the ground also picks up gritty soil that wears teeth away. Grass-eating horses evolved longer teeth that could withstand this wear.</a:t>
            </a:r>
          </a:p>
          <a:p>
            <a:pPr fontAlgn="base"/>
            <a:endParaRPr lang="en-US" sz="1200" b="0" i="0" kern="1200" dirty="0" smtClean="0">
              <a:solidFill>
                <a:schemeClr val="tx1"/>
              </a:solidFill>
              <a:effectLst/>
              <a:latin typeface="+mn-lt"/>
              <a:ea typeface="+mn-ea"/>
              <a:cs typeface="+mn-cs"/>
            </a:endParaRPr>
          </a:p>
          <a:p>
            <a:pPr fontAlgn="base"/>
            <a:r>
              <a:rPr lang="en-US" sz="1200" b="0" i="0" kern="1200" dirty="0" smtClean="0">
                <a:solidFill>
                  <a:schemeClr val="tx1"/>
                </a:solidFill>
                <a:effectLst/>
                <a:latin typeface="+mn-lt"/>
                <a:ea typeface="+mn-ea"/>
                <a:cs typeface="+mn-cs"/>
              </a:rPr>
              <a:t>Until recently, scientists thought that all horses with long teeth grazed on grass. But new evidence shows that some long-toothed species also grazed on leaves. Tiny scratches on fossil teeth, and chemicals preserved in the teeth, provide clues about what the horses ate.</a:t>
            </a:r>
          </a:p>
          <a:p>
            <a:endParaRPr lang="en-US" dirty="0"/>
          </a:p>
        </p:txBody>
      </p:sp>
      <p:sp>
        <p:nvSpPr>
          <p:cNvPr id="4" name="Slide Number Placeholder 3"/>
          <p:cNvSpPr>
            <a:spLocks noGrp="1"/>
          </p:cNvSpPr>
          <p:nvPr>
            <p:ph type="sldNum" sz="quarter" idx="10"/>
          </p:nvPr>
        </p:nvSpPr>
        <p:spPr/>
        <p:txBody>
          <a:bodyPr/>
          <a:lstStyle/>
          <a:p>
            <a:fld id="{1FD5E747-3E45-4C8D-929E-3E94B0EA7B89}" type="slidenum">
              <a:rPr lang="en-US" smtClean="0"/>
              <a:t>8</a:t>
            </a:fld>
            <a:endParaRPr lang="en-US"/>
          </a:p>
        </p:txBody>
      </p:sp>
    </p:spTree>
    <p:extLst>
      <p:ext uri="{BB962C8B-B14F-4D97-AF65-F5344CB8AC3E}">
        <p14:creationId xmlns:p14="http://schemas.microsoft.com/office/powerpoint/2010/main" val="39435106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Sesamoid</a:t>
            </a:r>
            <a:r>
              <a:rPr lang="en-US" dirty="0"/>
              <a:t> bones are small bones that form in the bits of connective tissue that cross joints. Connective tissues (tendons and things) tear easily when they are bent around a corner. Bones don't tear. A bone added to a tendon where it bends around a joint will thus reduce the chance of a small tear (a sprain) expanding and ripping the entire tendon in two.</a:t>
            </a:r>
          </a:p>
          <a:p>
            <a:endParaRPr lang="en-US" dirty="0"/>
          </a:p>
          <a:p>
            <a:r>
              <a:rPr lang="en-US" dirty="0"/>
              <a:t>The panda's "thumb" is a much enlarged </a:t>
            </a:r>
            <a:r>
              <a:rPr lang="en-US" dirty="0" err="1"/>
              <a:t>sesamoid</a:t>
            </a:r>
            <a:r>
              <a:rPr lang="en-US" dirty="0"/>
              <a:t> bone. Not only is it not a true thumb, but it can't move much. It is primarily a bony support for the pad above it, a support the panda's true thumb and fingers can squeeze against to hold bamboo (</a:t>
            </a:r>
            <a:r>
              <a:rPr lang="en-US" i="1" dirty="0"/>
              <a:t>Endo et al 1996</a:t>
            </a:r>
            <a:r>
              <a:rPr lang="en-US" dirty="0"/>
              <a:t>).</a:t>
            </a:r>
          </a:p>
          <a:p>
            <a:endParaRPr lang="en-US" dirty="0"/>
          </a:p>
          <a:p>
            <a:r>
              <a:rPr lang="en-US" dirty="0"/>
              <a:t>It is normal for mammals to have </a:t>
            </a:r>
            <a:r>
              <a:rPr lang="en-US" dirty="0" err="1"/>
              <a:t>sesamoid</a:t>
            </a:r>
            <a:r>
              <a:rPr lang="en-US" dirty="0"/>
              <a:t> bones in the hand. A </a:t>
            </a:r>
            <a:r>
              <a:rPr lang="en-US" dirty="0" err="1"/>
              <a:t>sesamoid</a:t>
            </a:r>
            <a:r>
              <a:rPr lang="en-US" dirty="0"/>
              <a:t> bone on the ulnar side is nearly ubiquitous, and radial </a:t>
            </a:r>
            <a:r>
              <a:rPr lang="en-US" dirty="0" err="1"/>
              <a:t>sesamoids</a:t>
            </a:r>
            <a:r>
              <a:rPr lang="en-US" dirty="0"/>
              <a:t> are widespread. All of the </a:t>
            </a:r>
            <a:r>
              <a:rPr lang="en-US" dirty="0" err="1"/>
              <a:t>Canoidea</a:t>
            </a:r>
            <a:r>
              <a:rPr lang="en-US" dirty="0"/>
              <a:t> (dogs, bears, raccoons, pandas, weasels) have a radial </a:t>
            </a:r>
            <a:r>
              <a:rPr lang="en-US" dirty="0" err="1"/>
              <a:t>sesamoid</a:t>
            </a:r>
            <a:r>
              <a:rPr lang="en-US" dirty="0"/>
              <a:t> bone (</a:t>
            </a:r>
            <a:r>
              <a:rPr lang="en-US" i="1" dirty="0"/>
              <a:t>Ewer, 1973</a:t>
            </a:r>
            <a:r>
              <a:rPr lang="en-US" dirty="0"/>
              <a:t> p.21).</a:t>
            </a:r>
          </a:p>
        </p:txBody>
      </p:sp>
      <p:sp>
        <p:nvSpPr>
          <p:cNvPr id="4" name="Slide Number Placeholder 3"/>
          <p:cNvSpPr>
            <a:spLocks noGrp="1"/>
          </p:cNvSpPr>
          <p:nvPr>
            <p:ph type="sldNum" sz="quarter" idx="10"/>
          </p:nvPr>
        </p:nvSpPr>
        <p:spPr/>
        <p:txBody>
          <a:bodyPr/>
          <a:lstStyle/>
          <a:p>
            <a:fld id="{1FD5E747-3E45-4C8D-929E-3E94B0EA7B89}" type="slidenum">
              <a:rPr lang="en-US" smtClean="0"/>
              <a:t>30</a:t>
            </a:fld>
            <a:endParaRPr lang="en-US"/>
          </a:p>
        </p:txBody>
      </p:sp>
    </p:spTree>
    <p:extLst>
      <p:ext uri="{BB962C8B-B14F-4D97-AF65-F5344CB8AC3E}">
        <p14:creationId xmlns:p14="http://schemas.microsoft.com/office/powerpoint/2010/main" val="6973178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Raccoons have done to some extent, the giant panda enlarged the radial </a:t>
            </a:r>
            <a:r>
              <a:rPr lang="en-US" dirty="0" err="1"/>
              <a:t>sesamoid</a:t>
            </a:r>
            <a:r>
              <a:rPr lang="en-US" dirty="0"/>
              <a:t> as a contraption.</a:t>
            </a:r>
          </a:p>
        </p:txBody>
      </p:sp>
      <p:sp>
        <p:nvSpPr>
          <p:cNvPr id="4" name="Slide Number Placeholder 3"/>
          <p:cNvSpPr>
            <a:spLocks noGrp="1"/>
          </p:cNvSpPr>
          <p:nvPr>
            <p:ph type="sldNum" sz="quarter" idx="10"/>
          </p:nvPr>
        </p:nvSpPr>
        <p:spPr/>
        <p:txBody>
          <a:bodyPr/>
          <a:lstStyle/>
          <a:p>
            <a:fld id="{1FD5E747-3E45-4C8D-929E-3E94B0EA7B89}" type="slidenum">
              <a:rPr lang="en-US" smtClean="0"/>
              <a:t>31</a:t>
            </a:fld>
            <a:endParaRPr lang="en-US"/>
          </a:p>
        </p:txBody>
      </p:sp>
    </p:spTree>
    <p:extLst>
      <p:ext uri="{BB962C8B-B14F-4D97-AF65-F5344CB8AC3E}">
        <p14:creationId xmlns:p14="http://schemas.microsoft.com/office/powerpoint/2010/main" val="39947793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could selection to build a thumb pad support in the hand also enlarge the same bone in the foot?</a:t>
            </a:r>
          </a:p>
          <a:p>
            <a:endParaRPr lang="en-US" dirty="0"/>
          </a:p>
          <a:p>
            <a:r>
              <a:rPr lang="en-US" dirty="0"/>
              <a:t>Two answers have been suggested to explain the enlarged </a:t>
            </a:r>
            <a:r>
              <a:rPr lang="en-US" dirty="0" err="1"/>
              <a:t>sesamoid</a:t>
            </a:r>
            <a:r>
              <a:rPr lang="en-US" dirty="0"/>
              <a:t> bones of the panda. These two evolutionary stories are: Story 1 - The radial </a:t>
            </a:r>
            <a:r>
              <a:rPr lang="en-US" dirty="0" err="1"/>
              <a:t>sesamoid</a:t>
            </a:r>
            <a:r>
              <a:rPr lang="en-US" dirty="0"/>
              <a:t> in the hand originally served to strengthen its tendon. It then got bigger to help the panda grip bamboo. The </a:t>
            </a:r>
            <a:r>
              <a:rPr lang="en-US" dirty="0" err="1"/>
              <a:t>tibial</a:t>
            </a:r>
            <a:r>
              <a:rPr lang="en-US" dirty="0"/>
              <a:t> </a:t>
            </a:r>
            <a:r>
              <a:rPr lang="en-US" dirty="0" err="1"/>
              <a:t>sesamoid</a:t>
            </a:r>
            <a:r>
              <a:rPr lang="en-US" dirty="0"/>
              <a:t> in the foot was also enlarged as an incidental side consequence of the way limb development works in mammals (with bones in the limbs tending to mimic each other). Story 2 - The radial and </a:t>
            </a:r>
            <a:r>
              <a:rPr lang="en-US" dirty="0" err="1"/>
              <a:t>tibial</a:t>
            </a:r>
            <a:r>
              <a:rPr lang="en-US" dirty="0"/>
              <a:t> </a:t>
            </a:r>
            <a:r>
              <a:rPr lang="en-US" dirty="0" err="1"/>
              <a:t>sesamoids</a:t>
            </a:r>
            <a:r>
              <a:rPr lang="en-US" dirty="0"/>
              <a:t> originally served to strengthen their tendons. They then enlarged to serve as tree climbing aids in the ancestors of the giant panda (</a:t>
            </a:r>
            <a:r>
              <a:rPr lang="en-US" i="1" dirty="0"/>
              <a:t>Macdonald, </a:t>
            </a:r>
            <a:r>
              <a:rPr lang="en-US" i="1" dirty="0" smtClean="0"/>
              <a:t>1992</a:t>
            </a:r>
            <a:r>
              <a:rPr lang="en-US" i="0" baseline="0" dirty="0"/>
              <a:t> </a:t>
            </a:r>
            <a:r>
              <a:rPr lang="en-US" dirty="0" smtClean="0"/>
              <a:t>p.178</a:t>
            </a:r>
            <a:r>
              <a:rPr lang="en-US" dirty="0"/>
              <a:t>). The radial </a:t>
            </a:r>
            <a:r>
              <a:rPr lang="en-US" dirty="0" err="1"/>
              <a:t>sesamoid</a:t>
            </a:r>
            <a:r>
              <a:rPr lang="en-US" dirty="0"/>
              <a:t> was then co-opted to help the panda grip bamboo.</a:t>
            </a:r>
          </a:p>
        </p:txBody>
      </p:sp>
      <p:sp>
        <p:nvSpPr>
          <p:cNvPr id="4" name="Slide Number Placeholder 3"/>
          <p:cNvSpPr>
            <a:spLocks noGrp="1"/>
          </p:cNvSpPr>
          <p:nvPr>
            <p:ph type="sldNum" sz="quarter" idx="10"/>
          </p:nvPr>
        </p:nvSpPr>
        <p:spPr/>
        <p:txBody>
          <a:bodyPr/>
          <a:lstStyle/>
          <a:p>
            <a:fld id="{1FD5E747-3E45-4C8D-929E-3E94B0EA7B89}" type="slidenum">
              <a:rPr lang="en-US" smtClean="0"/>
              <a:t>32</a:t>
            </a:fld>
            <a:endParaRPr lang="en-US"/>
          </a:p>
        </p:txBody>
      </p:sp>
    </p:spTree>
    <p:extLst>
      <p:ext uri="{BB962C8B-B14F-4D97-AF65-F5344CB8AC3E}">
        <p14:creationId xmlns:p14="http://schemas.microsoft.com/office/powerpoint/2010/main" val="17235839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9363">
              <a:defRPr/>
            </a:pPr>
            <a:r>
              <a:rPr lang="en-US" dirty="0" smtClean="0"/>
              <a:t>Much of the panda's anatomy speaks of contrivance - it is a bear from a meat eating ancestry that has evolved to eat bamboo. </a:t>
            </a:r>
          </a:p>
          <a:p>
            <a:endParaRPr lang="en-US" dirty="0"/>
          </a:p>
        </p:txBody>
      </p:sp>
      <p:sp>
        <p:nvSpPr>
          <p:cNvPr id="4" name="Slide Number Placeholder 3"/>
          <p:cNvSpPr>
            <a:spLocks noGrp="1"/>
          </p:cNvSpPr>
          <p:nvPr>
            <p:ph type="sldNum" sz="quarter" idx="10"/>
          </p:nvPr>
        </p:nvSpPr>
        <p:spPr/>
        <p:txBody>
          <a:bodyPr/>
          <a:lstStyle/>
          <a:p>
            <a:fld id="{1FD5E747-3E45-4C8D-929E-3E94B0EA7B89}" type="slidenum">
              <a:rPr lang="en-US" smtClean="0"/>
              <a:t>33</a:t>
            </a:fld>
            <a:endParaRPr lang="en-US"/>
          </a:p>
        </p:txBody>
      </p:sp>
    </p:spTree>
    <p:extLst>
      <p:ext uri="{BB962C8B-B14F-4D97-AF65-F5344CB8AC3E}">
        <p14:creationId xmlns:p14="http://schemas.microsoft.com/office/powerpoint/2010/main" val="1561926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Darwin noted that embryonic organisms sometimes have structures not found in the adult…. He pointed out the existence of eyes in embryonic moles, pelvic rudiments in embryonic snakes, and teeth in embryonic baleen whales.</a:t>
            </a:r>
          </a:p>
          <a:p>
            <a:endParaRPr lang="en-US" dirty="0"/>
          </a:p>
          <a:p>
            <a:r>
              <a:rPr lang="en-US" dirty="0"/>
              <a:t>Darwin noted that the differences between species within genera become greater as development persists, as predicted by von Baer's laws.</a:t>
            </a:r>
            <a:endParaRPr lang="en-US" dirty="0"/>
          </a:p>
        </p:txBody>
      </p:sp>
      <p:sp>
        <p:nvSpPr>
          <p:cNvPr id="4" name="Slide Number Placeholder 3"/>
          <p:cNvSpPr>
            <a:spLocks noGrp="1"/>
          </p:cNvSpPr>
          <p:nvPr>
            <p:ph type="sldNum" sz="quarter" idx="10"/>
          </p:nvPr>
        </p:nvSpPr>
        <p:spPr/>
        <p:txBody>
          <a:bodyPr/>
          <a:lstStyle/>
          <a:p>
            <a:fld id="{07340B51-A2FD-4AC1-BA32-7F25B80C7494}" type="slidenum">
              <a:rPr lang="en-US" smtClean="0"/>
              <a:t>12</a:t>
            </a:fld>
            <a:endParaRPr lang="en-US"/>
          </a:p>
        </p:txBody>
      </p:sp>
    </p:spTree>
    <p:extLst>
      <p:ext uri="{BB962C8B-B14F-4D97-AF65-F5344CB8AC3E}">
        <p14:creationId xmlns:p14="http://schemas.microsoft.com/office/powerpoint/2010/main" val="14309986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A dolphin’s flipper, bird’s wing, cat’s leg, and the human arm are considered homologous structures. Whereas human beings have bones such as the </a:t>
            </a:r>
            <a:r>
              <a:rPr lang="en-US" sz="1200" b="0" i="0" kern="1200" dirty="0" err="1" smtClean="0">
                <a:solidFill>
                  <a:schemeClr val="tx1"/>
                </a:solidFill>
                <a:effectLst/>
                <a:latin typeface="+mn-lt"/>
                <a:ea typeface="+mn-ea"/>
                <a:cs typeface="+mn-cs"/>
              </a:rPr>
              <a:t>humerus</a:t>
            </a:r>
            <a:r>
              <a:rPr lang="en-US" sz="1200" b="0" i="0" kern="1200" dirty="0" smtClean="0">
                <a:solidFill>
                  <a:schemeClr val="tx1"/>
                </a:solidFill>
                <a:effectLst/>
                <a:latin typeface="+mn-lt"/>
                <a:ea typeface="+mn-ea"/>
                <a:cs typeface="+mn-cs"/>
              </a:rPr>
              <a:t>, ulna, radius, wrist bones, and fingers, these features appear as similar bones in form in the other animals. Bats, whales, and many other animals have very similar homologous structures, demonstrating that these creatures all had a common ancestor.</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All mollusks have a "foot" that they use to travel. This foot is homologous although it may not appear to be immediately – close inspection demonstrates that in terms of form and function, gastropods, cephalopods, and bivalves share this homologous structure in common.</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All mollusks have a "foot" that they use to travel. This foot is homologous although it may not appear to be immediately – close inspection demonstrates that in terms of form and function, gastropods, cephalopods, and bivalves share this homologous structure in common.</a:t>
            </a:r>
          </a:p>
          <a:p>
            <a:endParaRPr lang="en-US" dirty="0"/>
          </a:p>
        </p:txBody>
      </p:sp>
      <p:sp>
        <p:nvSpPr>
          <p:cNvPr id="4" name="Slide Number Placeholder 3"/>
          <p:cNvSpPr>
            <a:spLocks noGrp="1"/>
          </p:cNvSpPr>
          <p:nvPr>
            <p:ph type="sldNum" sz="quarter" idx="10"/>
          </p:nvPr>
        </p:nvSpPr>
        <p:spPr/>
        <p:txBody>
          <a:bodyPr/>
          <a:lstStyle/>
          <a:p>
            <a:fld id="{1FD5E747-3E45-4C8D-929E-3E94B0EA7B89}" type="slidenum">
              <a:rPr lang="en-US" smtClean="0"/>
              <a:t>17</a:t>
            </a:fld>
            <a:endParaRPr lang="en-US"/>
          </a:p>
        </p:txBody>
      </p:sp>
    </p:spTree>
    <p:extLst>
      <p:ext uri="{BB962C8B-B14F-4D97-AF65-F5344CB8AC3E}">
        <p14:creationId xmlns:p14="http://schemas.microsoft.com/office/powerpoint/2010/main" val="2783177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Species may also have similar traits even though they are not related to each other. This usually results because the species live in similar environments and fill similar ecological roles. </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Convergent evolution</a:t>
            </a:r>
            <a:r>
              <a:rPr lang="en-US" sz="1200" b="0" i="0" kern="1200" baseline="0" dirty="0" smtClean="0">
                <a:solidFill>
                  <a:schemeClr val="tx1"/>
                </a:solidFill>
                <a:effectLst/>
                <a:latin typeface="+mn-lt"/>
                <a:ea typeface="+mn-ea"/>
                <a:cs typeface="+mn-cs"/>
              </a:rPr>
              <a:t> is t</a:t>
            </a:r>
            <a:r>
              <a:rPr lang="en-US" sz="1200" b="0" i="0" kern="1200" dirty="0" smtClean="0">
                <a:solidFill>
                  <a:schemeClr val="tx1"/>
                </a:solidFill>
                <a:effectLst/>
                <a:latin typeface="+mn-lt"/>
                <a:ea typeface="+mn-ea"/>
                <a:cs typeface="+mn-cs"/>
              </a:rPr>
              <a:t>he process that brings these traits forward. Convergent evolution is natural selection that favors the same type of structure in different ancestors.</a:t>
            </a:r>
            <a:endParaRPr lang="en-US" dirty="0"/>
          </a:p>
        </p:txBody>
      </p:sp>
      <p:sp>
        <p:nvSpPr>
          <p:cNvPr id="4" name="Slide Number Placeholder 3"/>
          <p:cNvSpPr>
            <a:spLocks noGrp="1"/>
          </p:cNvSpPr>
          <p:nvPr>
            <p:ph type="sldNum" sz="quarter" idx="10"/>
          </p:nvPr>
        </p:nvSpPr>
        <p:spPr/>
        <p:txBody>
          <a:bodyPr/>
          <a:lstStyle/>
          <a:p>
            <a:fld id="{1FD5E747-3E45-4C8D-929E-3E94B0EA7B89}" type="slidenum">
              <a:rPr lang="en-US" smtClean="0"/>
              <a:t>18</a:t>
            </a:fld>
            <a:endParaRPr lang="en-US"/>
          </a:p>
        </p:txBody>
      </p:sp>
    </p:spTree>
    <p:extLst>
      <p:ext uri="{BB962C8B-B14F-4D97-AF65-F5344CB8AC3E}">
        <p14:creationId xmlns:p14="http://schemas.microsoft.com/office/powerpoint/2010/main" val="35802211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Natural selection</a:t>
            </a:r>
            <a:r>
              <a:rPr lang="en-US" baseline="0" dirty="0" smtClean="0"/>
              <a:t> does not produce perfection.  Remember its not survival of the fittest--- rather: survival of the fit enough</a:t>
            </a:r>
            <a:endParaRPr lang="en-US" dirty="0"/>
          </a:p>
        </p:txBody>
      </p:sp>
      <p:sp>
        <p:nvSpPr>
          <p:cNvPr id="4" name="Slide Number Placeholder 3"/>
          <p:cNvSpPr>
            <a:spLocks noGrp="1"/>
          </p:cNvSpPr>
          <p:nvPr>
            <p:ph type="sldNum" sz="quarter" idx="10"/>
          </p:nvPr>
        </p:nvSpPr>
        <p:spPr/>
        <p:txBody>
          <a:bodyPr/>
          <a:lstStyle/>
          <a:p>
            <a:fld id="{1FD5E747-3E45-4C8D-929E-3E94B0EA7B89}" type="slidenum">
              <a:rPr lang="en-US" smtClean="0"/>
              <a:t>21</a:t>
            </a:fld>
            <a:endParaRPr lang="en-US"/>
          </a:p>
        </p:txBody>
      </p:sp>
    </p:spTree>
    <p:extLst>
      <p:ext uri="{BB962C8B-B14F-4D97-AF65-F5344CB8AC3E}">
        <p14:creationId xmlns:p14="http://schemas.microsoft.com/office/powerpoint/2010/main" val="11828111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Closely related species share higher percentages</a:t>
            </a:r>
            <a:r>
              <a:rPr lang="en-US" baseline="0" dirty="0" smtClean="0"/>
              <a:t> of sequences than species that are distantly related.</a:t>
            </a:r>
            <a:endParaRPr lang="en-US" dirty="0"/>
          </a:p>
        </p:txBody>
      </p:sp>
      <p:sp>
        <p:nvSpPr>
          <p:cNvPr id="4" name="Slide Number Placeholder 3"/>
          <p:cNvSpPr>
            <a:spLocks noGrp="1"/>
          </p:cNvSpPr>
          <p:nvPr>
            <p:ph type="sldNum" sz="quarter" idx="10"/>
          </p:nvPr>
        </p:nvSpPr>
        <p:spPr/>
        <p:txBody>
          <a:bodyPr/>
          <a:lstStyle/>
          <a:p>
            <a:fld id="{1FD5E747-3E45-4C8D-929E-3E94B0EA7B89}" type="slidenum">
              <a:rPr lang="en-US" smtClean="0"/>
              <a:t>25</a:t>
            </a:fld>
            <a:endParaRPr lang="en-US"/>
          </a:p>
        </p:txBody>
      </p:sp>
    </p:spTree>
    <p:extLst>
      <p:ext uri="{BB962C8B-B14F-4D97-AF65-F5344CB8AC3E}">
        <p14:creationId xmlns:p14="http://schemas.microsoft.com/office/powerpoint/2010/main" val="38588884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FD5E747-3E45-4C8D-929E-3E94B0EA7B89}" type="slidenum">
              <a:rPr lang="en-US" smtClean="0"/>
              <a:t>27</a:t>
            </a:fld>
            <a:endParaRPr lang="en-US"/>
          </a:p>
        </p:txBody>
      </p:sp>
    </p:spTree>
    <p:extLst>
      <p:ext uri="{BB962C8B-B14F-4D97-AF65-F5344CB8AC3E}">
        <p14:creationId xmlns:p14="http://schemas.microsoft.com/office/powerpoint/2010/main" val="25681162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93551" indent="-293551">
              <a:buFont typeface="Arial" panose="020B0604020202020204" pitchFamily="34" charset="0"/>
              <a:buChar char="•"/>
            </a:pPr>
            <a:r>
              <a:rPr lang="en-US" dirty="0"/>
              <a:t>The panda can press this pad against the pad of its palm. </a:t>
            </a:r>
          </a:p>
          <a:p>
            <a:pPr marL="293551" indent="-293551">
              <a:buFont typeface="Arial" panose="020B0604020202020204" pitchFamily="34" charset="0"/>
              <a:buChar char="•"/>
            </a:pPr>
            <a:r>
              <a:rPr lang="en-US" dirty="0"/>
              <a:t>Thumb pad is used by the panda to grasp bamboo shoots. It uses its thumb to hold and manipulate the bamboo while eating.</a:t>
            </a:r>
          </a:p>
          <a:p>
            <a:pPr marL="293551" indent="-293551">
              <a:buFont typeface="Arial" panose="020B0604020202020204" pitchFamily="34" charset="0"/>
              <a:buChar char="•"/>
            </a:pPr>
            <a:r>
              <a:rPr lang="en-US" dirty="0"/>
              <a:t>Thumb pad doesn't look like the rest of the fingers.</a:t>
            </a:r>
          </a:p>
          <a:p>
            <a:endParaRPr lang="en-US" dirty="0"/>
          </a:p>
        </p:txBody>
      </p:sp>
      <p:sp>
        <p:nvSpPr>
          <p:cNvPr id="4" name="Slide Number Placeholder 3"/>
          <p:cNvSpPr>
            <a:spLocks noGrp="1"/>
          </p:cNvSpPr>
          <p:nvPr>
            <p:ph type="sldNum" sz="quarter" idx="10"/>
          </p:nvPr>
        </p:nvSpPr>
        <p:spPr/>
        <p:txBody>
          <a:bodyPr/>
          <a:lstStyle/>
          <a:p>
            <a:fld id="{1FD5E747-3E45-4C8D-929E-3E94B0EA7B89}" type="slidenum">
              <a:rPr lang="en-US" smtClean="0"/>
              <a:t>28</a:t>
            </a:fld>
            <a:endParaRPr lang="en-US"/>
          </a:p>
        </p:txBody>
      </p:sp>
    </p:spTree>
    <p:extLst>
      <p:ext uri="{BB962C8B-B14F-4D97-AF65-F5344CB8AC3E}">
        <p14:creationId xmlns:p14="http://schemas.microsoft.com/office/powerpoint/2010/main" val="7362019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five digits with claws. Each of these has three or four bones (a metacarpal and 2 or 3 phalanges). Beneath the panda's thumb pad, however, is a single bone.</a:t>
            </a:r>
          </a:p>
          <a:p>
            <a:endParaRPr lang="en-US" dirty="0"/>
          </a:p>
          <a:p>
            <a:r>
              <a:rPr lang="en-US" dirty="0"/>
              <a:t>The "thumb" that underlies the thumb pad of the giant panda consists of a single bone that is not one of its normal digits.  This bone is called </a:t>
            </a:r>
            <a:r>
              <a:rPr lang="en-US" dirty="0" smtClean="0"/>
              <a:t>the </a:t>
            </a:r>
            <a:r>
              <a:rPr lang="en-US" dirty="0" err="1"/>
              <a:t>sesamoid</a:t>
            </a:r>
            <a:endParaRPr lang="en-US" dirty="0"/>
          </a:p>
        </p:txBody>
      </p:sp>
      <p:sp>
        <p:nvSpPr>
          <p:cNvPr id="4" name="Slide Number Placeholder 3"/>
          <p:cNvSpPr>
            <a:spLocks noGrp="1"/>
          </p:cNvSpPr>
          <p:nvPr>
            <p:ph type="sldNum" sz="quarter" idx="10"/>
          </p:nvPr>
        </p:nvSpPr>
        <p:spPr/>
        <p:txBody>
          <a:bodyPr/>
          <a:lstStyle/>
          <a:p>
            <a:fld id="{1FD5E747-3E45-4C8D-929E-3E94B0EA7B89}" type="slidenum">
              <a:rPr lang="en-US" smtClean="0"/>
              <a:t>29</a:t>
            </a:fld>
            <a:endParaRPr lang="en-US"/>
          </a:p>
        </p:txBody>
      </p:sp>
    </p:spTree>
    <p:extLst>
      <p:ext uri="{BB962C8B-B14F-4D97-AF65-F5344CB8AC3E}">
        <p14:creationId xmlns:p14="http://schemas.microsoft.com/office/powerpoint/2010/main" val="3990106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7/30/2014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7/30/2014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7/30/2014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7/30/2014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7/30/2014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7/30/2014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7/30/2014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7/30/2014</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2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hyperlink" Target="http://ed.ted.com/on/AJ9YkpP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1893090"/>
            <a:ext cx="7766936" cy="1646302"/>
          </a:xfrm>
        </p:spPr>
        <p:txBody>
          <a:bodyPr/>
          <a:lstStyle/>
          <a:p>
            <a:r>
              <a:rPr lang="en-US" dirty="0" smtClean="0"/>
              <a:t>Basis of Evolution</a:t>
            </a:r>
            <a:endParaRPr lang="en-US" dirty="0"/>
          </a:p>
        </p:txBody>
      </p:sp>
      <p:sp>
        <p:nvSpPr>
          <p:cNvPr id="4" name="Rectangle 1"/>
          <p:cNvSpPr>
            <a:spLocks noGrp="1" noChangeArrowheads="1"/>
          </p:cNvSpPr>
          <p:nvPr>
            <p:ph type="subTitle" idx="1"/>
          </p:nvPr>
        </p:nvSpPr>
        <p:spPr bwMode="auto">
          <a:xfrm>
            <a:off x="1507067" y="4063083"/>
            <a:ext cx="8644995"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We do not, after all, expect to encounter a page-one story with the headline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"New Experiment Proves Earth Goes Around Sun, Not Vice Versa. Galileo</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Vindicated." The fact of evolution has been equally well documented for more than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 century.  </a:t>
            </a:r>
            <a:r>
              <a:rPr kumimoji="0" lang="en-US" altLang="en-US" sz="18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 Stephen J. </a:t>
            </a:r>
            <a:r>
              <a:rPr kumimoji="0" lang="en-US" altLang="en-US" sz="1800" b="0" u="none" strike="noStrike" cap="none" normalizeH="0" baseline="0" dirty="0" smtClean="0">
                <a:ln>
                  <a:noFill/>
                </a:ln>
                <a:solidFill>
                  <a:srgbClr val="000033"/>
                </a:solidFill>
                <a:effectLst/>
                <a:latin typeface="Times New Roman" panose="02020603050405020304" pitchFamily="18" charset="0"/>
                <a:cs typeface="Times New Roman" panose="02020603050405020304" pitchFamily="18" charset="0"/>
              </a:rPr>
              <a:t>Gould</a:t>
            </a:r>
            <a:r>
              <a:rPr kumimoji="0" lang="en-US" altLang="en-US" sz="1800" b="0" i="1" u="none" strike="noStrike" cap="none" normalizeH="0" dirty="0" smtClean="0">
                <a:ln>
                  <a:noFill/>
                </a:ln>
                <a:solidFill>
                  <a:srgbClr val="000033"/>
                </a:solidFill>
                <a:effectLst/>
                <a:latin typeface="Times New Roman" panose="02020603050405020304" pitchFamily="18" charset="0"/>
                <a:cs typeface="Times New Roman" panose="02020603050405020304" pitchFamily="18" charset="0"/>
              </a:rPr>
              <a:t> 1941-2002)</a:t>
            </a:r>
            <a:endParaRPr kumimoji="0" lang="en-US" altLang="en-US" sz="18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rPr>
              <a:t/>
            </a:r>
            <a:br>
              <a:rPr kumimoji="0" lang="en-US" altLang="en-US" sz="1800" b="0" i="0" u="none" strike="noStrike" cap="none" normalizeH="0" baseline="0" dirty="0" smtClean="0">
                <a:ln>
                  <a:noFill/>
                </a:ln>
                <a:solidFill>
                  <a:schemeClr val="tx1"/>
                </a:solidFill>
                <a:effectLst/>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4996688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313" y="604157"/>
            <a:ext cx="7293429" cy="5470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51470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2972" y="0"/>
            <a:ext cx="5462588" cy="66975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74175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Evolutionary clues in Embryology</a:t>
            </a:r>
            <a:endParaRPr lang="en-US" dirty="0"/>
          </a:p>
        </p:txBody>
      </p:sp>
      <p:sp>
        <p:nvSpPr>
          <p:cNvPr id="5" name="Content Placeholder 4"/>
          <p:cNvSpPr>
            <a:spLocks noGrp="1"/>
          </p:cNvSpPr>
          <p:nvPr>
            <p:ph idx="1"/>
          </p:nvPr>
        </p:nvSpPr>
        <p:spPr/>
        <p:txBody>
          <a:bodyPr/>
          <a:lstStyle/>
          <a:p>
            <a:r>
              <a:rPr lang="en-US" sz="2800" dirty="0"/>
              <a:t> “Community of embryonic structure reveals community of descent,” </a:t>
            </a:r>
            <a:r>
              <a:rPr lang="en-US" sz="2800" dirty="0" smtClean="0"/>
              <a:t>Charles Darwin in</a:t>
            </a:r>
            <a:r>
              <a:rPr lang="en-US" sz="2800" dirty="0"/>
              <a:t> </a:t>
            </a:r>
            <a:r>
              <a:rPr lang="en-US" sz="2800" i="1" dirty="0"/>
              <a:t>On the Origin of Species</a:t>
            </a:r>
            <a:r>
              <a:rPr lang="en-US" sz="2800" dirty="0"/>
              <a:t> in </a:t>
            </a:r>
            <a:r>
              <a:rPr lang="en-US" sz="2800" dirty="0" smtClean="0"/>
              <a:t>1859</a:t>
            </a:r>
          </a:p>
          <a:p>
            <a:r>
              <a:rPr lang="en-US" sz="2800" dirty="0"/>
              <a:t>Darwin also noted that embryonic organisms sometimes make structures that are inappropriate for their adult form but that show their relatedness to other </a:t>
            </a:r>
            <a:r>
              <a:rPr lang="en-US" sz="2800" dirty="0" smtClean="0"/>
              <a:t>animals</a:t>
            </a:r>
          </a:p>
          <a:p>
            <a:endParaRPr lang="en-US" dirty="0"/>
          </a:p>
        </p:txBody>
      </p:sp>
    </p:spTree>
    <p:extLst>
      <p:ext uri="{BB962C8B-B14F-4D97-AF65-F5344CB8AC3E}">
        <p14:creationId xmlns:p14="http://schemas.microsoft.com/office/powerpoint/2010/main" val="16416083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Darwin recognized </a:t>
            </a:r>
            <a:r>
              <a:rPr lang="en-US" dirty="0" smtClean="0"/>
              <a:t>the concept of “</a:t>
            </a:r>
            <a:r>
              <a:rPr lang="en-US" dirty="0"/>
              <a:t>descent with modification.” </a:t>
            </a:r>
          </a:p>
        </p:txBody>
      </p:sp>
      <p:sp>
        <p:nvSpPr>
          <p:cNvPr id="3" name="Content Placeholder 2"/>
          <p:cNvSpPr>
            <a:spLocks noGrp="1"/>
          </p:cNvSpPr>
          <p:nvPr>
            <p:ph idx="1"/>
          </p:nvPr>
        </p:nvSpPr>
        <p:spPr/>
        <p:txBody>
          <a:bodyPr>
            <a:normAutofit/>
          </a:bodyPr>
          <a:lstStyle/>
          <a:p>
            <a:r>
              <a:rPr lang="en-US" sz="2800" dirty="0" smtClean="0"/>
              <a:t>Emphasize descent with modification</a:t>
            </a:r>
          </a:p>
          <a:p>
            <a:pPr lvl="1"/>
            <a:r>
              <a:rPr lang="en-US" sz="2600" dirty="0" smtClean="0"/>
              <a:t>Embryonic </a:t>
            </a:r>
            <a:r>
              <a:rPr lang="en-US" sz="2600" dirty="0"/>
              <a:t>similarities </a:t>
            </a:r>
            <a:r>
              <a:rPr lang="en-US" sz="2600" dirty="0" smtClean="0"/>
              <a:t>between </a:t>
            </a:r>
            <a:r>
              <a:rPr lang="en-US" sz="2600" dirty="0"/>
              <a:t>two or more groups of </a:t>
            </a:r>
            <a:r>
              <a:rPr lang="en-US" sz="2600" dirty="0" smtClean="0"/>
              <a:t>animals </a:t>
            </a:r>
          </a:p>
          <a:p>
            <a:pPr lvl="1"/>
            <a:r>
              <a:rPr lang="en-US" sz="2800" dirty="0" smtClean="0"/>
              <a:t>Show </a:t>
            </a:r>
            <a:r>
              <a:rPr lang="en-US" sz="2800" dirty="0"/>
              <a:t>how development was altered to produce structures that enabled animals to adapt to particular </a:t>
            </a:r>
            <a:r>
              <a:rPr lang="en-US" sz="2800" dirty="0" smtClean="0"/>
              <a:t>conditions</a:t>
            </a:r>
            <a:endParaRPr lang="en-US" sz="2600" dirty="0" smtClean="0"/>
          </a:p>
        </p:txBody>
      </p:sp>
    </p:spTree>
    <p:extLst>
      <p:ext uri="{BB962C8B-B14F-4D97-AF65-F5344CB8AC3E}">
        <p14:creationId xmlns:p14="http://schemas.microsoft.com/office/powerpoint/2010/main" val="2418190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Expectations of Common Ancestry</a:t>
            </a:r>
            <a:endParaRPr lang="en-US" dirty="0"/>
          </a:p>
        </p:txBody>
      </p:sp>
      <p:sp>
        <p:nvSpPr>
          <p:cNvPr id="4" name="Content Placeholder 3"/>
          <p:cNvSpPr>
            <a:spLocks noGrp="1"/>
          </p:cNvSpPr>
          <p:nvPr>
            <p:ph idx="1"/>
          </p:nvPr>
        </p:nvSpPr>
        <p:spPr/>
        <p:txBody>
          <a:bodyPr>
            <a:normAutofit/>
          </a:bodyPr>
          <a:lstStyle/>
          <a:p>
            <a:r>
              <a:rPr lang="en-US" sz="2400" dirty="0"/>
              <a:t>Evolution does not invent new things </a:t>
            </a:r>
            <a:r>
              <a:rPr lang="en-US" sz="2400" dirty="0" smtClean="0"/>
              <a:t>from scratch</a:t>
            </a:r>
            <a:r>
              <a:rPr lang="en-US" sz="2400" dirty="0"/>
              <a:t>. It has to make minor changes </a:t>
            </a:r>
            <a:r>
              <a:rPr lang="en-US" sz="2400" dirty="0" smtClean="0"/>
              <a:t>in existing </a:t>
            </a:r>
            <a:r>
              <a:rPr lang="en-US" sz="2400" dirty="0"/>
              <a:t>structures</a:t>
            </a:r>
          </a:p>
          <a:p>
            <a:r>
              <a:rPr lang="en-US" sz="2400" dirty="0"/>
              <a:t>• In fact, expect non-optimal structures </a:t>
            </a:r>
            <a:r>
              <a:rPr lang="en-US" sz="2400" dirty="0" smtClean="0"/>
              <a:t>in many cases =  an </a:t>
            </a:r>
            <a:r>
              <a:rPr lang="en-US" sz="2400" dirty="0" err="1" smtClean="0"/>
              <a:t>Adpatation</a:t>
            </a:r>
            <a:r>
              <a:rPr lang="en-US" sz="2400" dirty="0" smtClean="0"/>
              <a:t> will be “Good Enough” not a perfect fit or solution to an environmental challenge</a:t>
            </a:r>
            <a:endParaRPr lang="en-US" sz="2400" dirty="0"/>
          </a:p>
        </p:txBody>
      </p:sp>
    </p:spTree>
    <p:extLst>
      <p:ext uri="{BB962C8B-B14F-4D97-AF65-F5344CB8AC3E}">
        <p14:creationId xmlns:p14="http://schemas.microsoft.com/office/powerpoint/2010/main" val="33409470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Comparative Anatomy</a:t>
            </a:r>
            <a:endParaRPr lang="en-US" dirty="0"/>
          </a:p>
        </p:txBody>
      </p:sp>
      <p:pic>
        <p:nvPicPr>
          <p:cNvPr id="5" name="Picture 4"/>
          <p:cNvPicPr>
            <a:picLocks noChangeAspect="1"/>
          </p:cNvPicPr>
          <p:nvPr/>
        </p:nvPicPr>
        <p:blipFill>
          <a:blip r:embed="rId2"/>
          <a:stretch>
            <a:fillRect/>
          </a:stretch>
        </p:blipFill>
        <p:spPr>
          <a:xfrm>
            <a:off x="1595577" y="1752600"/>
            <a:ext cx="6760181" cy="4064000"/>
          </a:xfrm>
          <a:prstGeom prst="rect">
            <a:avLst/>
          </a:prstGeom>
        </p:spPr>
      </p:pic>
    </p:spTree>
    <p:extLst>
      <p:ext uri="{BB962C8B-B14F-4D97-AF65-F5344CB8AC3E}">
        <p14:creationId xmlns:p14="http://schemas.microsoft.com/office/powerpoint/2010/main" val="24417346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7371" y="569913"/>
            <a:ext cx="8461375" cy="6175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79449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6330" y="228600"/>
            <a:ext cx="9090025" cy="64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6285" y="3067050"/>
            <a:ext cx="5514975" cy="3562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7438345" y="3067050"/>
            <a:ext cx="2198915" cy="646331"/>
          </a:xfrm>
          <a:prstGeom prst="rect">
            <a:avLst/>
          </a:prstGeom>
          <a:noFill/>
        </p:spPr>
        <p:txBody>
          <a:bodyPr wrap="square" rtlCol="0">
            <a:spAutoFit/>
          </a:bodyPr>
          <a:lstStyle/>
          <a:p>
            <a:r>
              <a:rPr lang="en-US" dirty="0"/>
              <a:t>R</a:t>
            </a:r>
            <a:r>
              <a:rPr lang="en-US" dirty="0" smtClean="0"/>
              <a:t>esult </a:t>
            </a:r>
            <a:r>
              <a:rPr lang="en-US" dirty="0"/>
              <a:t>of descent with modification </a:t>
            </a:r>
          </a:p>
        </p:txBody>
      </p:sp>
      <p:sp>
        <p:nvSpPr>
          <p:cNvPr id="3" name="TextBox 2"/>
          <p:cNvSpPr txBox="1"/>
          <p:nvPr/>
        </p:nvSpPr>
        <p:spPr>
          <a:xfrm>
            <a:off x="7438345" y="4386560"/>
            <a:ext cx="2198915" cy="923330"/>
          </a:xfrm>
          <a:prstGeom prst="rect">
            <a:avLst/>
          </a:prstGeom>
          <a:noFill/>
        </p:spPr>
        <p:txBody>
          <a:bodyPr wrap="square" rtlCol="0">
            <a:spAutoFit/>
          </a:bodyPr>
          <a:lstStyle/>
          <a:p>
            <a:r>
              <a:rPr lang="en-US" dirty="0" err="1"/>
              <a:t>E</a:t>
            </a:r>
            <a:r>
              <a:rPr lang="en-US" dirty="0" err="1" smtClean="0"/>
              <a:t>mbryologically</a:t>
            </a:r>
            <a:r>
              <a:rPr lang="en-US" dirty="0" smtClean="0"/>
              <a:t> </a:t>
            </a:r>
            <a:r>
              <a:rPr lang="en-US" dirty="0"/>
              <a:t>similar, but have different functions</a:t>
            </a:r>
          </a:p>
        </p:txBody>
      </p:sp>
    </p:spTree>
    <p:extLst>
      <p:ext uri="{BB962C8B-B14F-4D97-AF65-F5344CB8AC3E}">
        <p14:creationId xmlns:p14="http://schemas.microsoft.com/office/powerpoint/2010/main" val="39656489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2577" y="417739"/>
            <a:ext cx="7839075" cy="5695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065598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a:xfrm>
            <a:off x="442684" y="468085"/>
            <a:ext cx="9042400" cy="6248400"/>
          </a:xfrm>
        </p:spPr>
        <p:txBody>
          <a:bodyPr/>
          <a:lstStyle/>
          <a:p>
            <a:r>
              <a:rPr lang="en-US" altLang="en-US" sz="2400" b="1" dirty="0"/>
              <a:t>Vestigial structures:</a:t>
            </a:r>
            <a:r>
              <a:rPr lang="en-US" altLang="en-US" sz="2400" dirty="0"/>
              <a:t> remnants of structures that served important functions in the organism’s ancestors</a:t>
            </a:r>
          </a:p>
          <a:p>
            <a:endParaRPr lang="en-US" altLang="en-US" dirty="0"/>
          </a:p>
        </p:txBody>
      </p:sp>
      <p:pic>
        <p:nvPicPr>
          <p:cNvPr id="10245" name="Picture 5" descr="whale-vestigial-struct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8701" y="1774371"/>
            <a:ext cx="7690756" cy="38578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77849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3371" y="1317172"/>
            <a:ext cx="6858000" cy="518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Phylogenetic Tree</a:t>
            </a:r>
            <a:endParaRPr lang="en-US" dirty="0"/>
          </a:p>
        </p:txBody>
      </p:sp>
    </p:spTree>
    <p:extLst>
      <p:ext uri="{BB962C8B-B14F-4D97-AF65-F5344CB8AC3E}">
        <p14:creationId xmlns:p14="http://schemas.microsoft.com/office/powerpoint/2010/main" val="16920992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a:t>
            </a:r>
            <a:endParaRPr lang="en-US" dirty="0"/>
          </a:p>
        </p:txBody>
      </p:sp>
      <p:pic>
        <p:nvPicPr>
          <p:cNvPr id="5" name="Content Placeholder 4"/>
          <p:cNvPicPr>
            <a:picLocks noGrp="1" noChangeAspect="1"/>
          </p:cNvPicPr>
          <p:nvPr>
            <p:ph idx="1"/>
          </p:nvPr>
        </p:nvPicPr>
        <p:blipFill>
          <a:blip r:embed="rId2"/>
          <a:stretch>
            <a:fillRect/>
          </a:stretch>
        </p:blipFill>
        <p:spPr>
          <a:xfrm>
            <a:off x="677334" y="2438709"/>
            <a:ext cx="4426648" cy="3295664"/>
          </a:xfrm>
          <a:prstGeom prst="rect">
            <a:avLst/>
          </a:prstGeom>
        </p:spPr>
      </p:pic>
      <p:sp>
        <p:nvSpPr>
          <p:cNvPr id="6" name="TextBox 5"/>
          <p:cNvSpPr txBox="1"/>
          <p:nvPr/>
        </p:nvSpPr>
        <p:spPr>
          <a:xfrm>
            <a:off x="5935851" y="2063151"/>
            <a:ext cx="3068664" cy="3785652"/>
          </a:xfrm>
          <a:prstGeom prst="rect">
            <a:avLst/>
          </a:prstGeom>
          <a:noFill/>
        </p:spPr>
        <p:txBody>
          <a:bodyPr wrap="square" rtlCol="0">
            <a:spAutoFit/>
          </a:bodyPr>
          <a:lstStyle/>
          <a:p>
            <a:r>
              <a:rPr lang="en-US" sz="2400" dirty="0"/>
              <a:t>No obvious use,</a:t>
            </a:r>
          </a:p>
          <a:p>
            <a:r>
              <a:rPr lang="en-US" sz="2400" dirty="0"/>
              <a:t>at least now</a:t>
            </a:r>
            <a:r>
              <a:rPr lang="en-US" sz="2400" dirty="0" smtClean="0"/>
              <a:t>. (Immunology)</a:t>
            </a:r>
          </a:p>
          <a:p>
            <a:endParaRPr lang="en-US" sz="2400" dirty="0"/>
          </a:p>
          <a:p>
            <a:r>
              <a:rPr lang="en-US" sz="2400" dirty="0"/>
              <a:t>I </a:t>
            </a:r>
            <a:r>
              <a:rPr lang="en-US" sz="2400" dirty="0" smtClean="0"/>
              <a:t>can get </a:t>
            </a:r>
            <a:r>
              <a:rPr lang="en-US" sz="2400" dirty="0"/>
              <a:t>along fine</a:t>
            </a:r>
          </a:p>
          <a:p>
            <a:r>
              <a:rPr lang="en-US" sz="2400" dirty="0"/>
              <a:t>without one</a:t>
            </a:r>
            <a:r>
              <a:rPr lang="en-US" sz="2400" dirty="0" smtClean="0"/>
              <a:t>!</a:t>
            </a:r>
          </a:p>
          <a:p>
            <a:endParaRPr lang="en-US" sz="2400" dirty="0"/>
          </a:p>
          <a:p>
            <a:r>
              <a:rPr lang="en-US" sz="2400" dirty="0"/>
              <a:t>If bursts, can</a:t>
            </a:r>
          </a:p>
          <a:p>
            <a:r>
              <a:rPr lang="en-US" sz="2400" dirty="0"/>
              <a:t>be fatal </a:t>
            </a:r>
          </a:p>
          <a:p>
            <a:r>
              <a:rPr lang="en-US" sz="2400" dirty="0"/>
              <a:t>(Houdini)</a:t>
            </a:r>
          </a:p>
        </p:txBody>
      </p:sp>
    </p:spTree>
    <p:extLst>
      <p:ext uri="{BB962C8B-B14F-4D97-AF65-F5344CB8AC3E}">
        <p14:creationId xmlns:p14="http://schemas.microsoft.com/office/powerpoint/2010/main" val="41351755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Eyes: “Good enough”</a:t>
            </a:r>
            <a:endParaRPr lang="en-US" dirty="0"/>
          </a:p>
        </p:txBody>
      </p:sp>
      <p:pic>
        <p:nvPicPr>
          <p:cNvPr id="5" name="Picture 4"/>
          <p:cNvPicPr>
            <a:picLocks noChangeAspect="1"/>
          </p:cNvPicPr>
          <p:nvPr/>
        </p:nvPicPr>
        <p:blipFill>
          <a:blip r:embed="rId3"/>
          <a:stretch>
            <a:fillRect/>
          </a:stretch>
        </p:blipFill>
        <p:spPr>
          <a:xfrm>
            <a:off x="971802" y="1647905"/>
            <a:ext cx="6979138" cy="4721899"/>
          </a:xfrm>
          <a:prstGeom prst="rect">
            <a:avLst/>
          </a:prstGeom>
        </p:spPr>
      </p:pic>
    </p:spTree>
    <p:extLst>
      <p:ext uri="{BB962C8B-B14F-4D97-AF65-F5344CB8AC3E}">
        <p14:creationId xmlns:p14="http://schemas.microsoft.com/office/powerpoint/2010/main" val="19726985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type="body" idx="1"/>
          </p:nvPr>
        </p:nvSpPr>
        <p:spPr>
          <a:xfrm>
            <a:off x="304800" y="152400"/>
            <a:ext cx="11582400" cy="6324600"/>
          </a:xfrm>
        </p:spPr>
        <p:txBody>
          <a:bodyPr/>
          <a:lstStyle/>
          <a:p>
            <a:pPr>
              <a:buFontTx/>
              <a:buNone/>
            </a:pPr>
            <a:r>
              <a:rPr lang="en-US" altLang="en-US" b="1" i="1"/>
              <a:t>Biogeography</a:t>
            </a:r>
          </a:p>
          <a:p>
            <a:r>
              <a:rPr lang="en-US" altLang="en-US"/>
              <a:t>The use of geography to describe the distribution of species. </a:t>
            </a:r>
          </a:p>
          <a:p>
            <a:pPr lvl="1"/>
            <a:endParaRPr lang="en-US" altLang="en-US"/>
          </a:p>
          <a:p>
            <a:pPr lvl="1"/>
            <a:endParaRPr lang="en-US" altLang="en-US"/>
          </a:p>
        </p:txBody>
      </p:sp>
      <p:pic>
        <p:nvPicPr>
          <p:cNvPr id="14343" name="Picture 7" descr="ch17c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60801" y="1115785"/>
            <a:ext cx="4533900" cy="5257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56899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idx="1"/>
          </p:nvPr>
        </p:nvSpPr>
        <p:spPr>
          <a:xfrm>
            <a:off x="304800" y="228600"/>
            <a:ext cx="8926286" cy="6248400"/>
          </a:xfrm>
        </p:spPr>
        <p:txBody>
          <a:bodyPr/>
          <a:lstStyle/>
          <a:p>
            <a:pPr>
              <a:buFontTx/>
              <a:buNone/>
            </a:pPr>
            <a:r>
              <a:rPr lang="en-US" altLang="en-US" b="1" i="1" dirty="0"/>
              <a:t>Biogeography: Convergent Evolution</a:t>
            </a:r>
          </a:p>
          <a:p>
            <a:r>
              <a:rPr lang="en-US" altLang="en-US" dirty="0"/>
              <a:t>Unrelated species from different regions around the world </a:t>
            </a:r>
            <a:r>
              <a:rPr lang="en-US" altLang="en-US" b="1" dirty="0"/>
              <a:t>converge </a:t>
            </a:r>
            <a:r>
              <a:rPr lang="en-US" altLang="en-US" dirty="0"/>
              <a:t>or begin to look alike when found in </a:t>
            </a:r>
            <a:r>
              <a:rPr lang="en-US" altLang="en-US" b="1" dirty="0">
                <a:solidFill>
                  <a:schemeClr val="hlink"/>
                </a:solidFill>
              </a:rPr>
              <a:t>similar environments</a:t>
            </a:r>
            <a:r>
              <a:rPr lang="en-US" altLang="en-US" dirty="0"/>
              <a:t>.</a:t>
            </a:r>
          </a:p>
        </p:txBody>
      </p:sp>
      <p:pic>
        <p:nvPicPr>
          <p:cNvPr id="16389" name="Picture 5" descr="Convergent%20Evolu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714" y="2357845"/>
            <a:ext cx="8135257" cy="3124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68284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idx="1"/>
          </p:nvPr>
        </p:nvSpPr>
        <p:spPr>
          <a:xfrm>
            <a:off x="304800" y="0"/>
            <a:ext cx="9220200" cy="6553200"/>
          </a:xfrm>
        </p:spPr>
        <p:txBody>
          <a:bodyPr/>
          <a:lstStyle/>
          <a:p>
            <a:pPr>
              <a:buFontTx/>
              <a:buNone/>
            </a:pPr>
            <a:r>
              <a:rPr lang="en-US" altLang="en-US" b="1" i="1" dirty="0"/>
              <a:t>Biogeography: Divergent Evolution</a:t>
            </a:r>
          </a:p>
          <a:p>
            <a:r>
              <a:rPr lang="en-US" altLang="en-US" dirty="0"/>
              <a:t>After the supercontinent Pangaea separated, similar species </a:t>
            </a:r>
            <a:r>
              <a:rPr lang="en-US" altLang="en-US" b="1" dirty="0"/>
              <a:t>diverged</a:t>
            </a:r>
            <a:r>
              <a:rPr lang="en-US" altLang="en-US" dirty="0"/>
              <a:t> due to </a:t>
            </a:r>
            <a:r>
              <a:rPr lang="en-US" altLang="en-US" b="1" dirty="0">
                <a:solidFill>
                  <a:schemeClr val="hlink"/>
                </a:solidFill>
              </a:rPr>
              <a:t>different environments.</a:t>
            </a:r>
          </a:p>
        </p:txBody>
      </p:sp>
      <p:pic>
        <p:nvPicPr>
          <p:cNvPr id="15365" name="Picture 5" descr="biogeografiburu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258" y="1360488"/>
            <a:ext cx="8534400" cy="4583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85012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Examine DNA sequences and Amino Acid sequences</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5684" y="2024744"/>
            <a:ext cx="4061907" cy="36405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29138" y="2024744"/>
            <a:ext cx="4900273" cy="39719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410808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24999621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32452017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Giant Panda</a:t>
            </a:r>
            <a:endParaRPr lang="en-US" dirty="0"/>
          </a:p>
        </p:txBody>
      </p:sp>
      <p:pic>
        <p:nvPicPr>
          <p:cNvPr id="4" name="Content Placeholder 3"/>
          <p:cNvPicPr>
            <a:picLocks noGrp="1" noChangeAspect="1"/>
          </p:cNvPicPr>
          <p:nvPr>
            <p:ph idx="1"/>
          </p:nvPr>
        </p:nvPicPr>
        <p:blipFill>
          <a:blip r:embed="rId3"/>
          <a:stretch>
            <a:fillRect/>
          </a:stretch>
        </p:blipFill>
        <p:spPr>
          <a:xfrm>
            <a:off x="983456" y="1930400"/>
            <a:ext cx="3282538" cy="3937000"/>
          </a:xfrm>
          <a:prstGeom prst="rect">
            <a:avLst/>
          </a:prstGeom>
        </p:spPr>
      </p:pic>
      <p:sp>
        <p:nvSpPr>
          <p:cNvPr id="5" name="TextBox 4"/>
          <p:cNvSpPr txBox="1"/>
          <p:nvPr/>
        </p:nvSpPr>
        <p:spPr>
          <a:xfrm>
            <a:off x="4572116" y="1930400"/>
            <a:ext cx="4495684" cy="1477328"/>
          </a:xfrm>
          <a:prstGeom prst="rect">
            <a:avLst/>
          </a:prstGeom>
          <a:noFill/>
        </p:spPr>
        <p:txBody>
          <a:bodyPr wrap="square" rtlCol="0">
            <a:spAutoFit/>
          </a:bodyPr>
          <a:lstStyle/>
          <a:p>
            <a:pPr marL="285750" indent="-285750">
              <a:buFont typeface="Arial" panose="020B0604020202020204" pitchFamily="34" charset="0"/>
              <a:buChar char="•"/>
            </a:pPr>
            <a:r>
              <a:rPr lang="en-US" sz="2400" dirty="0"/>
              <a:t>Giant pandas have a thumb pad on the </a:t>
            </a:r>
            <a:r>
              <a:rPr lang="en-US" sz="2400" dirty="0" smtClean="0"/>
              <a:t>hand used during feeding</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4399824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Panda’s Thumb</a:t>
            </a:r>
            <a:endParaRPr lang="en-US" dirty="0"/>
          </a:p>
        </p:txBody>
      </p:sp>
      <p:pic>
        <p:nvPicPr>
          <p:cNvPr id="4" name="Content Placeholder 3"/>
          <p:cNvPicPr>
            <a:picLocks noGrp="1" noChangeAspect="1"/>
          </p:cNvPicPr>
          <p:nvPr>
            <p:ph idx="1"/>
          </p:nvPr>
        </p:nvPicPr>
        <p:blipFill>
          <a:blip r:embed="rId3"/>
          <a:stretch>
            <a:fillRect/>
          </a:stretch>
        </p:blipFill>
        <p:spPr>
          <a:xfrm>
            <a:off x="677334" y="1930400"/>
            <a:ext cx="5491252" cy="3441700"/>
          </a:xfrm>
          <a:prstGeom prst="rect">
            <a:avLst/>
          </a:prstGeom>
        </p:spPr>
      </p:pic>
    </p:spTree>
    <p:extLst>
      <p:ext uri="{BB962C8B-B14F-4D97-AF65-F5344CB8AC3E}">
        <p14:creationId xmlns:p14="http://schemas.microsoft.com/office/powerpoint/2010/main" val="41505364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Shubin</a:t>
            </a:r>
            <a:r>
              <a:rPr lang="en-US" dirty="0" smtClean="0"/>
              <a:t>: Your Inner Fish</a:t>
            </a:r>
            <a:endParaRPr lang="en-US" dirty="0"/>
          </a:p>
        </p:txBody>
      </p:sp>
      <p:pic>
        <p:nvPicPr>
          <p:cNvPr id="3" name="Picture 2"/>
          <p:cNvPicPr>
            <a:picLocks noChangeAspect="1"/>
          </p:cNvPicPr>
          <p:nvPr/>
        </p:nvPicPr>
        <p:blipFill>
          <a:blip r:embed="rId2"/>
          <a:stretch>
            <a:fillRect/>
          </a:stretch>
        </p:blipFill>
        <p:spPr>
          <a:xfrm>
            <a:off x="2439635" y="1723571"/>
            <a:ext cx="5072063" cy="4856231"/>
          </a:xfrm>
          <a:prstGeom prst="rect">
            <a:avLst/>
          </a:prstGeom>
        </p:spPr>
      </p:pic>
    </p:spTree>
    <p:extLst>
      <p:ext uri="{BB962C8B-B14F-4D97-AF65-F5344CB8AC3E}">
        <p14:creationId xmlns:p14="http://schemas.microsoft.com/office/powerpoint/2010/main" val="50668373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942975" y="1395412"/>
            <a:ext cx="6690244" cy="4233863"/>
          </a:xfrm>
          <a:prstGeom prst="rect">
            <a:avLst/>
          </a:prstGeom>
        </p:spPr>
      </p:pic>
      <p:sp>
        <p:nvSpPr>
          <p:cNvPr id="11" name="Rectangle 4"/>
          <p:cNvSpPr>
            <a:spLocks noGrp="1" noChangeArrowheads="1"/>
          </p:cNvSpPr>
          <p:nvPr>
            <p:ph type="title"/>
          </p:nvPr>
        </p:nvSpPr>
        <p:spPr bwMode="auto">
          <a:xfrm>
            <a:off x="677334" y="550346"/>
            <a:ext cx="7981672"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2857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85750" algn="l" defTabSz="914400" rtl="0" eaLnBrk="0" fontAlgn="base" latinLnBrk="0" hangingPunct="0">
              <a:lnSpc>
                <a:spcPct val="100000"/>
              </a:lnSpc>
              <a:spcBef>
                <a:spcPct val="0"/>
              </a:spcBef>
              <a:spcAft>
                <a:spcPct val="0"/>
              </a:spcAft>
              <a:buClrTx/>
              <a:buSzTx/>
              <a:buFontTx/>
              <a:buNone/>
              <a:tabLst/>
            </a:pPr>
            <a:r>
              <a:rPr lang="en-US" altLang="en-US" sz="1800" dirty="0">
                <a:solidFill>
                  <a:srgbClr val="000000"/>
                </a:solidFill>
                <a:latin typeface="Times New Roman" panose="02020603050405020304" pitchFamily="18" charset="0"/>
                <a:cs typeface="Times New Roman" panose="02020603050405020304" pitchFamily="18" charset="0"/>
              </a:rPr>
              <a:t>P</a:t>
            </a:r>
            <a:r>
              <a:rPr kumimoji="0" lang="en-US" altLang="en-US" sz="18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anda's "thumb" is in the same place as a tiny bone known as the radial </a:t>
            </a:r>
            <a:r>
              <a:rPr kumimoji="0" lang="en-US" altLang="en-US" sz="1800" b="0" i="0" u="none" strike="noStrike" cap="none" normalizeH="0" baseline="0" dirty="0" err="1" smtClean="0">
                <a:ln>
                  <a:noFill/>
                </a:ln>
                <a:solidFill>
                  <a:srgbClr val="000000"/>
                </a:solidFill>
                <a:effectLst/>
                <a:latin typeface="Times New Roman" panose="02020603050405020304" pitchFamily="18" charset="0"/>
                <a:cs typeface="Times New Roman" panose="02020603050405020304" pitchFamily="18" charset="0"/>
              </a:rPr>
              <a:t>sesamoid</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42705296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a:t>S</a:t>
            </a:r>
            <a:r>
              <a:rPr lang="en-US" dirty="0" err="1" smtClean="0"/>
              <a:t>esamoid</a:t>
            </a:r>
            <a:r>
              <a:rPr lang="en-US" dirty="0" smtClean="0"/>
              <a:t> </a:t>
            </a:r>
            <a:r>
              <a:rPr lang="en-US" dirty="0"/>
              <a:t>bones in the hand</a:t>
            </a:r>
          </a:p>
        </p:txBody>
      </p:sp>
      <p:sp>
        <p:nvSpPr>
          <p:cNvPr id="4" name="Content Placeholder 3"/>
          <p:cNvSpPr>
            <a:spLocks noGrp="1"/>
          </p:cNvSpPr>
          <p:nvPr>
            <p:ph idx="1"/>
          </p:nvPr>
        </p:nvSpPr>
        <p:spPr/>
        <p:txBody>
          <a:bodyPr/>
          <a:lstStyle/>
          <a:p>
            <a:r>
              <a:rPr lang="en-US" dirty="0" smtClean="0"/>
              <a:t>Normal </a:t>
            </a:r>
            <a:r>
              <a:rPr lang="en-US" dirty="0"/>
              <a:t>for mammals to have </a:t>
            </a:r>
            <a:r>
              <a:rPr lang="en-US" dirty="0" err="1"/>
              <a:t>sesamoid</a:t>
            </a:r>
            <a:r>
              <a:rPr lang="en-US" dirty="0"/>
              <a:t> bones in the </a:t>
            </a:r>
            <a:r>
              <a:rPr lang="en-US" dirty="0" smtClean="0"/>
              <a:t>hand</a:t>
            </a:r>
          </a:p>
          <a:p>
            <a:r>
              <a:rPr lang="en-US" dirty="0" err="1" smtClean="0"/>
              <a:t>Sesamoid</a:t>
            </a:r>
            <a:r>
              <a:rPr lang="en-US" dirty="0" smtClean="0"/>
              <a:t> bone of the ulna side is nearly ubiquitous</a:t>
            </a:r>
          </a:p>
          <a:p>
            <a:r>
              <a:rPr lang="en-US" dirty="0" smtClean="0"/>
              <a:t>Radial </a:t>
            </a:r>
            <a:r>
              <a:rPr lang="en-US" dirty="0" err="1" smtClean="0"/>
              <a:t>sesamoids</a:t>
            </a:r>
            <a:r>
              <a:rPr lang="en-US" dirty="0" smtClean="0"/>
              <a:t> are widespread</a:t>
            </a:r>
          </a:p>
          <a:p>
            <a:r>
              <a:rPr lang="en-US" dirty="0" smtClean="0"/>
              <a:t>All </a:t>
            </a:r>
            <a:r>
              <a:rPr lang="en-US" dirty="0" err="1" smtClean="0"/>
              <a:t>Canoidea</a:t>
            </a:r>
            <a:r>
              <a:rPr lang="en-US" dirty="0" smtClean="0"/>
              <a:t> (dogs, bears, raccoons, pandas, and weasels)</a:t>
            </a:r>
          </a:p>
          <a:p>
            <a:endParaRPr lang="en-US" dirty="0"/>
          </a:p>
          <a:p>
            <a:endParaRPr lang="en-US" dirty="0" smtClean="0"/>
          </a:p>
          <a:p>
            <a:pPr marL="0" indent="0">
              <a:buNone/>
            </a:pPr>
            <a:r>
              <a:rPr lang="en-US" dirty="0" smtClean="0"/>
              <a:t>Early </a:t>
            </a:r>
            <a:r>
              <a:rPr lang="en-US" dirty="0"/>
              <a:t>pandas had heritable variability in the size of their radial </a:t>
            </a:r>
            <a:r>
              <a:rPr lang="en-US" dirty="0" err="1"/>
              <a:t>sesamoid</a:t>
            </a:r>
            <a:r>
              <a:rPr lang="en-US" dirty="0"/>
              <a:t>, and larger </a:t>
            </a:r>
            <a:r>
              <a:rPr lang="en-US" dirty="0" err="1"/>
              <a:t>sesamoids</a:t>
            </a:r>
            <a:r>
              <a:rPr lang="en-US" dirty="0"/>
              <a:t> conferred a selective advantage through greater ease in manipulating food.</a:t>
            </a:r>
          </a:p>
        </p:txBody>
      </p:sp>
    </p:spTree>
    <p:extLst>
      <p:ext uri="{BB962C8B-B14F-4D97-AF65-F5344CB8AC3E}">
        <p14:creationId xmlns:p14="http://schemas.microsoft.com/office/powerpoint/2010/main" val="40434708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Panda Foot</a:t>
            </a:r>
            <a:endParaRPr lang="en-US" dirty="0"/>
          </a:p>
        </p:txBody>
      </p:sp>
      <p:sp>
        <p:nvSpPr>
          <p:cNvPr id="3" name="Content Placeholder 2"/>
          <p:cNvSpPr>
            <a:spLocks noGrp="1"/>
          </p:cNvSpPr>
          <p:nvPr>
            <p:ph idx="1"/>
          </p:nvPr>
        </p:nvSpPr>
        <p:spPr>
          <a:xfrm>
            <a:off x="677334" y="2160589"/>
            <a:ext cx="4085166" cy="3880773"/>
          </a:xfrm>
        </p:spPr>
        <p:txBody>
          <a:bodyPr/>
          <a:lstStyle/>
          <a:p>
            <a:pPr marL="0" indent="0">
              <a:buNone/>
            </a:pPr>
            <a:r>
              <a:rPr lang="en-US" dirty="0" err="1" smtClean="0"/>
              <a:t>Ttibial</a:t>
            </a:r>
            <a:r>
              <a:rPr lang="en-US" dirty="0" smtClean="0"/>
              <a:t> </a:t>
            </a:r>
            <a:r>
              <a:rPr lang="en-US" dirty="0" err="1" smtClean="0"/>
              <a:t>sesamoid</a:t>
            </a:r>
            <a:r>
              <a:rPr lang="en-US" dirty="0" smtClean="0"/>
              <a:t> is a relatively </a:t>
            </a:r>
            <a:r>
              <a:rPr lang="en-US" dirty="0"/>
              <a:t>large bone in the foot in the same location as the radial </a:t>
            </a:r>
            <a:r>
              <a:rPr lang="en-US" dirty="0" err="1"/>
              <a:t>sesamoid</a:t>
            </a:r>
            <a:r>
              <a:rPr lang="en-US" dirty="0"/>
              <a:t> is in the hand. This bone is </a:t>
            </a:r>
            <a:r>
              <a:rPr lang="en-US" dirty="0" err="1" smtClean="0"/>
              <a:t>is</a:t>
            </a:r>
            <a:r>
              <a:rPr lang="en-US" dirty="0" smtClean="0"/>
              <a:t> </a:t>
            </a:r>
            <a:r>
              <a:rPr lang="en-US" dirty="0"/>
              <a:t>larger than the same bone in other </a:t>
            </a:r>
            <a:r>
              <a:rPr lang="en-US" dirty="0" smtClean="0"/>
              <a:t>bears</a:t>
            </a:r>
            <a:endParaRPr lang="en-US" dirty="0"/>
          </a:p>
        </p:txBody>
      </p:sp>
      <p:pic>
        <p:nvPicPr>
          <p:cNvPr id="4" name="Picture 3"/>
          <p:cNvPicPr>
            <a:picLocks noChangeAspect="1"/>
          </p:cNvPicPr>
          <p:nvPr/>
        </p:nvPicPr>
        <p:blipFill>
          <a:blip r:embed="rId3"/>
          <a:stretch>
            <a:fillRect/>
          </a:stretch>
        </p:blipFill>
        <p:spPr>
          <a:xfrm>
            <a:off x="5248274" y="1930400"/>
            <a:ext cx="4025727" cy="4191622"/>
          </a:xfrm>
          <a:prstGeom prst="rect">
            <a:avLst/>
          </a:prstGeom>
        </p:spPr>
      </p:pic>
    </p:spTree>
    <p:extLst>
      <p:ext uri="{BB962C8B-B14F-4D97-AF65-F5344CB8AC3E}">
        <p14:creationId xmlns:p14="http://schemas.microsoft.com/office/powerpoint/2010/main" val="236155283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Panda Evolution</a:t>
            </a:r>
            <a:endParaRPr lang="en-US" dirty="0"/>
          </a:p>
        </p:txBody>
      </p:sp>
      <p:sp>
        <p:nvSpPr>
          <p:cNvPr id="3" name="Content Placeholder 2"/>
          <p:cNvSpPr>
            <a:spLocks noGrp="1"/>
          </p:cNvSpPr>
          <p:nvPr>
            <p:ph idx="1"/>
          </p:nvPr>
        </p:nvSpPr>
        <p:spPr/>
        <p:txBody>
          <a:bodyPr/>
          <a:lstStyle/>
          <a:p>
            <a:r>
              <a:rPr lang="en-US" dirty="0" smtClean="0"/>
              <a:t>Panda's </a:t>
            </a:r>
            <a:r>
              <a:rPr lang="en-US" dirty="0"/>
              <a:t>thumb is </a:t>
            </a:r>
            <a:r>
              <a:rPr lang="en-US" dirty="0" smtClean="0"/>
              <a:t>a an </a:t>
            </a:r>
            <a:r>
              <a:rPr lang="en-US" dirty="0"/>
              <a:t>artifact of the history of the </a:t>
            </a:r>
            <a:r>
              <a:rPr lang="en-US" dirty="0" smtClean="0"/>
              <a:t>panda</a:t>
            </a:r>
          </a:p>
          <a:p>
            <a:r>
              <a:rPr lang="en-US" dirty="0" smtClean="0"/>
              <a:t>It </a:t>
            </a:r>
            <a:r>
              <a:rPr lang="en-US" dirty="0"/>
              <a:t>is not an ideal design fitted perfectly for holding </a:t>
            </a:r>
            <a:r>
              <a:rPr lang="en-US" dirty="0" smtClean="0"/>
              <a:t>bamboo</a:t>
            </a:r>
          </a:p>
          <a:p>
            <a:r>
              <a:rPr lang="en-US" dirty="0" smtClean="0"/>
              <a:t>The </a:t>
            </a:r>
            <a:r>
              <a:rPr lang="en-US" dirty="0"/>
              <a:t>original function of the radial </a:t>
            </a:r>
            <a:r>
              <a:rPr lang="en-US" dirty="0" err="1"/>
              <a:t>sesamoid</a:t>
            </a:r>
            <a:r>
              <a:rPr lang="en-US" dirty="0"/>
              <a:t> was to reduce the chance of tears in the tendon that runs to the thumb from a muscle in the arm (the </a:t>
            </a:r>
            <a:r>
              <a:rPr lang="en-US" dirty="0" err="1"/>
              <a:t>sesamoid</a:t>
            </a:r>
            <a:r>
              <a:rPr lang="en-US" dirty="0"/>
              <a:t> forms where this tendon bends around the edge of the wrist). </a:t>
            </a:r>
            <a:endParaRPr lang="en-US" dirty="0" smtClean="0"/>
          </a:p>
          <a:p>
            <a:r>
              <a:rPr lang="en-US" dirty="0" smtClean="0"/>
              <a:t>The </a:t>
            </a:r>
            <a:r>
              <a:rPr lang="en-US" dirty="0"/>
              <a:t>radial </a:t>
            </a:r>
            <a:r>
              <a:rPr lang="en-US" dirty="0" err="1"/>
              <a:t>sesamoid</a:t>
            </a:r>
            <a:r>
              <a:rPr lang="en-US" dirty="0"/>
              <a:t> was then co-opted to serve its present role in handling bamboo. </a:t>
            </a:r>
            <a:endParaRPr lang="en-US" dirty="0" smtClean="0"/>
          </a:p>
          <a:p>
            <a:r>
              <a:rPr lang="en-US" dirty="0" smtClean="0"/>
              <a:t>Many </a:t>
            </a:r>
            <a:r>
              <a:rPr lang="en-US" dirty="0"/>
              <a:t>details of its anatomy appear to be strange </a:t>
            </a:r>
            <a:r>
              <a:rPr lang="en-US" dirty="0" smtClean="0"/>
              <a:t>results that reflect its history</a:t>
            </a:r>
            <a:r>
              <a:rPr lang="en-US" dirty="0"/>
              <a:t>.</a:t>
            </a:r>
          </a:p>
        </p:txBody>
      </p:sp>
    </p:spTree>
    <p:extLst>
      <p:ext uri="{BB962C8B-B14F-4D97-AF65-F5344CB8AC3E}">
        <p14:creationId xmlns:p14="http://schemas.microsoft.com/office/powerpoint/2010/main" val="31823081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Origin vs. Evolutio</a:t>
            </a:r>
            <a:r>
              <a:rPr lang="en-US" dirty="0"/>
              <a:t>n</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7571" y="1448481"/>
            <a:ext cx="3962400" cy="69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729342" y="4702629"/>
            <a:ext cx="8403772" cy="1077218"/>
          </a:xfrm>
          <a:prstGeom prst="rect">
            <a:avLst/>
          </a:prstGeom>
          <a:noFill/>
        </p:spPr>
        <p:txBody>
          <a:bodyPr wrap="square" rtlCol="0">
            <a:spAutoFit/>
          </a:bodyPr>
          <a:lstStyle/>
          <a:p>
            <a:endParaRPr lang="en-US" sz="2400" dirty="0" smtClean="0"/>
          </a:p>
          <a:p>
            <a:r>
              <a:rPr lang="en-US" sz="2000" dirty="0" smtClean="0"/>
              <a:t>Regardless </a:t>
            </a:r>
            <a:r>
              <a:rPr lang="en-US" sz="2000" dirty="0"/>
              <a:t>of how life started, afterwards it branched and diversified, and most studies of evolution are focused on those processes</a:t>
            </a: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1856" y="1368373"/>
            <a:ext cx="3723585" cy="33342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75116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Scholars Contributing to the Evolution Theory</a:t>
            </a:r>
            <a:endParaRPr lang="en-US" dirty="0"/>
          </a:p>
        </p:txBody>
      </p:sp>
      <p:sp>
        <p:nvSpPr>
          <p:cNvPr id="5" name="Content Placeholder 4"/>
          <p:cNvSpPr>
            <a:spLocks noGrp="1"/>
          </p:cNvSpPr>
          <p:nvPr>
            <p:ph sz="half" idx="2"/>
          </p:nvPr>
        </p:nvSpPr>
        <p:spPr>
          <a:xfrm>
            <a:off x="697517" y="2432445"/>
            <a:ext cx="4185623" cy="3304117"/>
          </a:xfrm>
        </p:spPr>
        <p:txBody>
          <a:bodyPr>
            <a:normAutofit/>
          </a:bodyPr>
          <a:lstStyle/>
          <a:p>
            <a:r>
              <a:rPr lang="en-US" dirty="0" err="1" smtClean="0"/>
              <a:t>Carolus</a:t>
            </a:r>
            <a:r>
              <a:rPr lang="en-US" dirty="0" smtClean="0"/>
              <a:t> Linnaeus: Taxonomy</a:t>
            </a:r>
          </a:p>
          <a:p>
            <a:r>
              <a:rPr lang="en-US" dirty="0" smtClean="0"/>
              <a:t>James Hutton: Gradualism</a:t>
            </a:r>
          </a:p>
          <a:p>
            <a:r>
              <a:rPr lang="en-US" dirty="0" smtClean="0"/>
              <a:t>Lamarck: Inheritance of acquired characteristics</a:t>
            </a:r>
          </a:p>
          <a:p>
            <a:r>
              <a:rPr lang="en-US" dirty="0" smtClean="0"/>
              <a:t>Thomas Malthus: Population and Resources</a:t>
            </a:r>
          </a:p>
          <a:p>
            <a:r>
              <a:rPr lang="en-US" dirty="0" smtClean="0"/>
              <a:t>Georges </a:t>
            </a:r>
            <a:r>
              <a:rPr lang="en-US" dirty="0" err="1" smtClean="0"/>
              <a:t>Culver:</a:t>
            </a:r>
            <a:r>
              <a:rPr lang="en-US" dirty="0" err="1"/>
              <a:t>C</a:t>
            </a:r>
            <a:r>
              <a:rPr lang="en-US" dirty="0" err="1" smtClean="0"/>
              <a:t>atastrophism</a:t>
            </a:r>
            <a:r>
              <a:rPr lang="en-US" dirty="0" smtClean="0"/>
              <a:t> </a:t>
            </a:r>
            <a:r>
              <a:rPr lang="en-US" dirty="0"/>
              <a:t>as the reason for </a:t>
            </a:r>
            <a:r>
              <a:rPr lang="en-US" dirty="0" smtClean="0"/>
              <a:t>fossil variance</a:t>
            </a:r>
          </a:p>
        </p:txBody>
      </p:sp>
      <p:sp>
        <p:nvSpPr>
          <p:cNvPr id="7" name="Content Placeholder 6"/>
          <p:cNvSpPr>
            <a:spLocks noGrp="1"/>
          </p:cNvSpPr>
          <p:nvPr>
            <p:ph sz="quarter" idx="4"/>
          </p:nvPr>
        </p:nvSpPr>
        <p:spPr>
          <a:xfrm>
            <a:off x="5033956" y="2378017"/>
            <a:ext cx="4185617" cy="3304117"/>
          </a:xfrm>
        </p:spPr>
        <p:txBody>
          <a:bodyPr/>
          <a:lstStyle/>
          <a:p>
            <a:r>
              <a:rPr lang="en-US" dirty="0"/>
              <a:t>Charles </a:t>
            </a:r>
            <a:r>
              <a:rPr lang="en-US" dirty="0" err="1"/>
              <a:t>Lydell</a:t>
            </a:r>
            <a:r>
              <a:rPr lang="en-US" dirty="0"/>
              <a:t>: Old Earth and Uniformitarianism</a:t>
            </a:r>
          </a:p>
          <a:p>
            <a:r>
              <a:rPr lang="en-US" dirty="0" smtClean="0"/>
              <a:t>Alfred Wallace: Populations experience </a:t>
            </a:r>
            <a:r>
              <a:rPr lang="en-US" dirty="0"/>
              <a:t>change due to </a:t>
            </a:r>
            <a:r>
              <a:rPr lang="en-US" dirty="0" smtClean="0"/>
              <a:t>environmental pressures</a:t>
            </a:r>
          </a:p>
          <a:p>
            <a:r>
              <a:rPr lang="en-US" dirty="0" smtClean="0"/>
              <a:t>Charles Darwin: Natural Selection</a:t>
            </a:r>
            <a:endParaRPr lang="en-US" dirty="0"/>
          </a:p>
        </p:txBody>
      </p:sp>
    </p:spTree>
    <p:extLst>
      <p:ext uri="{BB962C8B-B14F-4D97-AF65-F5344CB8AC3E}">
        <p14:creationId xmlns:p14="http://schemas.microsoft.com/office/powerpoint/2010/main" val="11200575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Darwinian Evolution</a:t>
            </a:r>
            <a:endParaRPr lang="en-US" dirty="0"/>
          </a:p>
        </p:txBody>
      </p:sp>
      <p:sp>
        <p:nvSpPr>
          <p:cNvPr id="3" name="Content Placeholder 2"/>
          <p:cNvSpPr>
            <a:spLocks noGrp="1"/>
          </p:cNvSpPr>
          <p:nvPr>
            <p:ph idx="1"/>
          </p:nvPr>
        </p:nvSpPr>
        <p:spPr/>
        <p:txBody>
          <a:bodyPr/>
          <a:lstStyle/>
          <a:p>
            <a:r>
              <a:rPr lang="en-US" dirty="0"/>
              <a:t>Organisms vary</a:t>
            </a:r>
          </a:p>
          <a:p>
            <a:r>
              <a:rPr lang="en-US" dirty="0"/>
              <a:t>All organisms overproduce</a:t>
            </a:r>
          </a:p>
          <a:p>
            <a:r>
              <a:rPr lang="en-US" dirty="0"/>
              <a:t>Therefore there is Natural Selection</a:t>
            </a:r>
          </a:p>
          <a:p>
            <a:r>
              <a:rPr lang="en-US" dirty="0"/>
              <a:t>Some variability is inherited</a:t>
            </a:r>
          </a:p>
          <a:p>
            <a:r>
              <a:rPr lang="en-US" dirty="0"/>
              <a:t>Therefore Organisms Evolve</a:t>
            </a:r>
          </a:p>
          <a:p>
            <a:endParaRPr lang="en-US" dirty="0"/>
          </a:p>
        </p:txBody>
      </p:sp>
      <p:sp>
        <p:nvSpPr>
          <p:cNvPr id="4" name="TextBox 3"/>
          <p:cNvSpPr txBox="1"/>
          <p:nvPr/>
        </p:nvSpPr>
        <p:spPr>
          <a:xfrm>
            <a:off x="1110343" y="5769429"/>
            <a:ext cx="6259286" cy="646331"/>
          </a:xfrm>
          <a:prstGeom prst="rect">
            <a:avLst/>
          </a:prstGeom>
          <a:noFill/>
        </p:spPr>
        <p:txBody>
          <a:bodyPr wrap="square" rtlCol="0">
            <a:spAutoFit/>
          </a:bodyPr>
          <a:lstStyle/>
          <a:p>
            <a:r>
              <a:rPr lang="en-US" dirty="0"/>
              <a:t>Video  </a:t>
            </a:r>
            <a:r>
              <a:rPr lang="en-US" dirty="0">
                <a:hlinkClick r:id="rId2"/>
              </a:rPr>
              <a:t>http://</a:t>
            </a:r>
            <a:r>
              <a:rPr lang="en-US" dirty="0" smtClean="0">
                <a:hlinkClick r:id="rId2"/>
              </a:rPr>
              <a:t>ed.ted.com/on/AJ9YkpPL</a:t>
            </a:r>
            <a:endParaRPr lang="en-US" dirty="0" smtClean="0"/>
          </a:p>
          <a:p>
            <a:endParaRPr lang="en-US" dirty="0"/>
          </a:p>
        </p:txBody>
      </p:sp>
    </p:spTree>
    <p:extLst>
      <p:ext uri="{BB962C8B-B14F-4D97-AF65-F5344CB8AC3E}">
        <p14:creationId xmlns:p14="http://schemas.microsoft.com/office/powerpoint/2010/main" val="10263294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3170" y="1428070"/>
            <a:ext cx="6022975" cy="513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Evidence for Evolution</a:t>
            </a:r>
            <a:endParaRPr lang="en-US" dirty="0"/>
          </a:p>
        </p:txBody>
      </p:sp>
    </p:spTree>
    <p:extLst>
      <p:ext uri="{BB962C8B-B14F-4D97-AF65-F5344CB8AC3E}">
        <p14:creationId xmlns:p14="http://schemas.microsoft.com/office/powerpoint/2010/main" val="4942081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14925" y="1104900"/>
            <a:ext cx="4171950" cy="533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828" y="0"/>
            <a:ext cx="4041775"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5114925" y="228600"/>
            <a:ext cx="4355646" cy="707886"/>
          </a:xfrm>
          <a:prstGeom prst="rect">
            <a:avLst/>
          </a:prstGeom>
          <a:noFill/>
        </p:spPr>
        <p:txBody>
          <a:bodyPr wrap="square" rtlCol="0">
            <a:spAutoFit/>
          </a:bodyPr>
          <a:lstStyle/>
          <a:p>
            <a:r>
              <a:rPr lang="en-US" sz="4000" dirty="0" smtClean="0">
                <a:solidFill>
                  <a:srgbClr val="92D050"/>
                </a:solidFill>
              </a:rPr>
              <a:t>Fossil Record</a:t>
            </a:r>
            <a:endParaRPr lang="en-US" sz="4000" dirty="0">
              <a:solidFill>
                <a:srgbClr val="92D050"/>
              </a:solidFill>
            </a:endParaRPr>
          </a:p>
        </p:txBody>
      </p:sp>
    </p:spTree>
    <p:extLst>
      <p:ext uri="{BB962C8B-B14F-4D97-AF65-F5344CB8AC3E}">
        <p14:creationId xmlns:p14="http://schemas.microsoft.com/office/powerpoint/2010/main" val="37280555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Comparative Embryology</a:t>
            </a:r>
            <a:endParaRPr lang="en-US" dirty="0"/>
          </a:p>
        </p:txBody>
      </p:sp>
      <p:pic>
        <p:nvPicPr>
          <p:cNvPr id="3" name="Picture 2"/>
          <p:cNvPicPr>
            <a:picLocks noChangeAspect="1"/>
          </p:cNvPicPr>
          <p:nvPr/>
        </p:nvPicPr>
        <p:blipFill>
          <a:blip r:embed="rId2"/>
          <a:stretch>
            <a:fillRect/>
          </a:stretch>
        </p:blipFill>
        <p:spPr>
          <a:xfrm>
            <a:off x="777920" y="1550215"/>
            <a:ext cx="8088902" cy="3446328"/>
          </a:xfrm>
          <a:prstGeom prst="rect">
            <a:avLst/>
          </a:prstGeom>
        </p:spPr>
      </p:pic>
      <p:sp>
        <p:nvSpPr>
          <p:cNvPr id="4" name="TextBox 3"/>
          <p:cNvSpPr txBox="1"/>
          <p:nvPr/>
        </p:nvSpPr>
        <p:spPr>
          <a:xfrm>
            <a:off x="4822371" y="6368143"/>
            <a:ext cx="2917372" cy="369332"/>
          </a:xfrm>
          <a:prstGeom prst="rect">
            <a:avLst/>
          </a:prstGeom>
          <a:noFill/>
        </p:spPr>
        <p:txBody>
          <a:bodyPr wrap="square" rtlCol="0">
            <a:spAutoFit/>
          </a:bodyPr>
          <a:lstStyle/>
          <a:p>
            <a:r>
              <a:rPr lang="en-US" dirty="0" smtClean="0"/>
              <a:t>What am I?</a:t>
            </a:r>
            <a:endParaRPr lang="en-US" dirty="0"/>
          </a:p>
        </p:txBody>
      </p:sp>
    </p:spTree>
    <p:extLst>
      <p:ext uri="{BB962C8B-B14F-4D97-AF65-F5344CB8AC3E}">
        <p14:creationId xmlns:p14="http://schemas.microsoft.com/office/powerpoint/2010/main" val="1686011241"/>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182</TotalTime>
  <Words>1469</Words>
  <Application>Microsoft Office PowerPoint</Application>
  <PresentationFormat>Custom</PresentationFormat>
  <Paragraphs>132</Paragraphs>
  <Slides>33</Slides>
  <Notes>13</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Facet</vt:lpstr>
      <vt:lpstr>Basis of Evolution</vt:lpstr>
      <vt:lpstr>Phylogenetic Tree</vt:lpstr>
      <vt:lpstr>Shubin: Your Inner Fish</vt:lpstr>
      <vt:lpstr>Origin vs. Evolution</vt:lpstr>
      <vt:lpstr>Scholars Contributing to the Evolution Theory</vt:lpstr>
      <vt:lpstr>Darwinian Evolution</vt:lpstr>
      <vt:lpstr>Evidence for Evolution</vt:lpstr>
      <vt:lpstr>PowerPoint Presentation</vt:lpstr>
      <vt:lpstr>Comparative Embryology</vt:lpstr>
      <vt:lpstr>PowerPoint Presentation</vt:lpstr>
      <vt:lpstr>PowerPoint Presentation</vt:lpstr>
      <vt:lpstr>Evolutionary clues in Embryology</vt:lpstr>
      <vt:lpstr>Darwin recognized the concept of “descent with modification.” </vt:lpstr>
      <vt:lpstr>Expectations of Common Ancestry</vt:lpstr>
      <vt:lpstr>Comparative Anatomy</vt:lpstr>
      <vt:lpstr>PowerPoint Presentation</vt:lpstr>
      <vt:lpstr>PowerPoint Presentation</vt:lpstr>
      <vt:lpstr>PowerPoint Presentation</vt:lpstr>
      <vt:lpstr>PowerPoint Presentation</vt:lpstr>
      <vt:lpstr>Appendix</vt:lpstr>
      <vt:lpstr>Eyes: “Good enough”</vt:lpstr>
      <vt:lpstr>PowerPoint Presentation</vt:lpstr>
      <vt:lpstr>PowerPoint Presentation</vt:lpstr>
      <vt:lpstr>PowerPoint Presentation</vt:lpstr>
      <vt:lpstr>Examine DNA sequences and Amino Acid sequences</vt:lpstr>
      <vt:lpstr>PowerPoint Presentation</vt:lpstr>
      <vt:lpstr>PowerPoint Presentation</vt:lpstr>
      <vt:lpstr>Giant Panda</vt:lpstr>
      <vt:lpstr>Panda’s Thumb</vt:lpstr>
      <vt:lpstr>Panda's "thumb" is in the same place as a tiny bone known as the radial sesamoid</vt:lpstr>
      <vt:lpstr>Sesamoid bones in the hand</vt:lpstr>
      <vt:lpstr>Panda Foot</vt:lpstr>
      <vt:lpstr>Panda Evolution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Genetic Basis of Evolution</dc:title>
  <dc:creator>Carl Pratt</dc:creator>
  <cp:lastModifiedBy>admin_base</cp:lastModifiedBy>
  <cp:revision>26</cp:revision>
  <cp:lastPrinted>2014-07-23T19:14:12Z</cp:lastPrinted>
  <dcterms:created xsi:type="dcterms:W3CDTF">2014-07-05T11:39:36Z</dcterms:created>
  <dcterms:modified xsi:type="dcterms:W3CDTF">2014-07-30T11:03:30Z</dcterms:modified>
</cp:coreProperties>
</file>