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23"/>
  </p:notesMasterIdLst>
  <p:sldIdLst>
    <p:sldId id="256" r:id="rId2"/>
    <p:sldId id="280" r:id="rId3"/>
    <p:sldId id="270" r:id="rId4"/>
    <p:sldId id="271" r:id="rId5"/>
    <p:sldId id="272" r:id="rId6"/>
    <p:sldId id="273" r:id="rId7"/>
    <p:sldId id="279" r:id="rId8"/>
    <p:sldId id="277" r:id="rId9"/>
    <p:sldId id="278" r:id="rId10"/>
    <p:sldId id="274" r:id="rId11"/>
    <p:sldId id="276" r:id="rId12"/>
    <p:sldId id="260" r:id="rId13"/>
    <p:sldId id="261" r:id="rId14"/>
    <p:sldId id="275" r:id="rId15"/>
    <p:sldId id="286" r:id="rId16"/>
    <p:sldId id="285" r:id="rId17"/>
    <p:sldId id="281" r:id="rId18"/>
    <p:sldId id="282" r:id="rId19"/>
    <p:sldId id="283" r:id="rId20"/>
    <p:sldId id="284" r:id="rId21"/>
    <p:sldId id="266"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8993" autoAdjust="0"/>
  </p:normalViewPr>
  <p:slideViewPr>
    <p:cSldViewPr snapToGrid="0">
      <p:cViewPr varScale="1">
        <p:scale>
          <a:sx n="72" d="100"/>
          <a:sy n="72" d="100"/>
        </p:scale>
        <p:origin x="-846" y="-90"/>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F9ECCF-69E9-494B-8B28-1119BC13790B}" type="datetimeFigureOut">
              <a:rPr lang="en-US" smtClean="0"/>
              <a:t>7/30/2014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340B51-A2FD-4AC1-BA32-7F25B80C7494}" type="slidenum">
              <a:rPr lang="en-US" smtClean="0"/>
              <a:t>‹#›</a:t>
            </a:fld>
            <a:endParaRPr lang="en-US"/>
          </a:p>
        </p:txBody>
      </p:sp>
    </p:spTree>
    <p:extLst>
      <p:ext uri="{BB962C8B-B14F-4D97-AF65-F5344CB8AC3E}">
        <p14:creationId xmlns:p14="http://schemas.microsoft.com/office/powerpoint/2010/main" val="2837376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ncbi.nlm.nih.gov/books/n/dbio/A109/#A126"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ncbi.nlm.nih.gov/books/n/dbio/A109/#A118"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Struggle for existence:  Reproduction</a:t>
            </a:r>
            <a:r>
              <a:rPr lang="en-US" baseline="0" dirty="0" smtClean="0"/>
              <a:t> often exceeds the population carrying capacity.  Not all individuals will be able to contribute the same number of offspring to the next generation.</a:t>
            </a:r>
          </a:p>
          <a:p>
            <a:r>
              <a:rPr lang="en-US" baseline="0" dirty="0" smtClean="0"/>
              <a:t>Individual phenotypic variation: traits differ among individuals of a population</a:t>
            </a:r>
          </a:p>
          <a:p>
            <a:r>
              <a:rPr lang="en-US" baseline="0" dirty="0" smtClean="0"/>
              <a:t>Inheritance: traits are passed on to offspring</a:t>
            </a:r>
          </a:p>
          <a:p>
            <a:r>
              <a:rPr lang="en-US" baseline="0" dirty="0" smtClean="0"/>
              <a:t>Some phenotypes are better adapted: certain phenotypes are better suited to particular environments; individuals that possess the better suited phenotypes are more likely to survive and reproduce</a:t>
            </a:r>
          </a:p>
          <a:p>
            <a:endParaRPr lang="en-US" dirty="0"/>
          </a:p>
        </p:txBody>
      </p:sp>
      <p:sp>
        <p:nvSpPr>
          <p:cNvPr id="4" name="Slide Number Placeholder 3"/>
          <p:cNvSpPr>
            <a:spLocks noGrp="1"/>
          </p:cNvSpPr>
          <p:nvPr>
            <p:ph type="sldNum" sz="quarter" idx="10"/>
          </p:nvPr>
        </p:nvSpPr>
        <p:spPr/>
        <p:txBody>
          <a:bodyPr/>
          <a:lstStyle/>
          <a:p>
            <a:fld id="{07340B51-A2FD-4AC1-BA32-7F25B80C7494}" type="slidenum">
              <a:rPr lang="en-US" smtClean="0"/>
              <a:t>3</a:t>
            </a:fld>
            <a:endParaRPr lang="en-US"/>
          </a:p>
        </p:txBody>
      </p:sp>
    </p:spTree>
    <p:extLst>
      <p:ext uri="{BB962C8B-B14F-4D97-AF65-F5344CB8AC3E}">
        <p14:creationId xmlns:p14="http://schemas.microsoft.com/office/powerpoint/2010/main" val="2237573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Since introduction,  sparrows have evolved different characteristics in different locations. Sparrow populations in the north are larger-bodied than sparrow populations in the south. This divergence in populations is probably at least partly a result of natural selection: larger-bodied birds can often survive lower temperatures than smaller-bodied birds can. Colder weather in the north probably selects for larger-bodied birds. </a:t>
            </a:r>
            <a:endParaRPr lang="en-US" dirty="0"/>
          </a:p>
        </p:txBody>
      </p:sp>
      <p:sp>
        <p:nvSpPr>
          <p:cNvPr id="4" name="Slide Number Placeholder 3"/>
          <p:cNvSpPr>
            <a:spLocks noGrp="1"/>
          </p:cNvSpPr>
          <p:nvPr>
            <p:ph type="sldNum" sz="quarter" idx="10"/>
          </p:nvPr>
        </p:nvSpPr>
        <p:spPr/>
        <p:txBody>
          <a:bodyPr/>
          <a:lstStyle/>
          <a:p>
            <a:fld id="{07340B51-A2FD-4AC1-BA32-7F25B80C7494}" type="slidenum">
              <a:rPr lang="en-US" smtClean="0"/>
              <a:t>4</a:t>
            </a:fld>
            <a:endParaRPr lang="en-US"/>
          </a:p>
        </p:txBody>
      </p:sp>
    </p:spTree>
    <p:extLst>
      <p:ext uri="{BB962C8B-B14F-4D97-AF65-F5344CB8AC3E}">
        <p14:creationId xmlns:p14="http://schemas.microsoft.com/office/powerpoint/2010/main" val="16501692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Geographic isolation: </a:t>
            </a:r>
            <a:r>
              <a:rPr lang="en-US" sz="1200" b="0" i="0" kern="1200" dirty="0" smtClean="0">
                <a:solidFill>
                  <a:schemeClr val="tx1"/>
                </a:solidFill>
                <a:effectLst/>
                <a:latin typeface="+mn-lt"/>
                <a:ea typeface="+mn-ea"/>
                <a:cs typeface="+mn-cs"/>
              </a:rPr>
              <a:t>It doesn’t even need to be a physical barrier like a river that separates two or more groups of organisms—it might just be unfavorable habitat between the two populations that keeps them from mating with one another.</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Reduction in gene flow: no specific extrinsic barrier to gene flow. Imagine a situation in which a population extends over a broad geographic range, and mating throughout the population is not random. Individuals in the far west would have zero chance of mating with individuals in the far eastern end of the range. So we have reduced gene flow, but not total isolation.   Speciation would probably also require different selective pressures at opposite ends of the range, which would alter gene frequencies in groups at different ends of the range so much that they would not be able to mate if they were reunited.</a:t>
            </a:r>
            <a:endParaRPr lang="en-US" dirty="0"/>
          </a:p>
        </p:txBody>
      </p:sp>
      <p:sp>
        <p:nvSpPr>
          <p:cNvPr id="4" name="Slide Number Placeholder 3"/>
          <p:cNvSpPr>
            <a:spLocks noGrp="1"/>
          </p:cNvSpPr>
          <p:nvPr>
            <p:ph type="sldNum" sz="quarter" idx="10"/>
          </p:nvPr>
        </p:nvSpPr>
        <p:spPr/>
        <p:txBody>
          <a:bodyPr/>
          <a:lstStyle/>
          <a:p>
            <a:fld id="{07340B51-A2FD-4AC1-BA32-7F25B80C7494}" type="slidenum">
              <a:rPr lang="en-US" smtClean="0"/>
              <a:t>9</a:t>
            </a:fld>
            <a:endParaRPr lang="en-US"/>
          </a:p>
        </p:txBody>
      </p:sp>
    </p:spTree>
    <p:extLst>
      <p:ext uri="{BB962C8B-B14F-4D97-AF65-F5344CB8AC3E}">
        <p14:creationId xmlns:p14="http://schemas.microsoft.com/office/powerpoint/2010/main" val="12673862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340B51-A2FD-4AC1-BA32-7F25B80C7494}" type="slidenum">
              <a:rPr lang="en-US" smtClean="0"/>
              <a:t>14</a:t>
            </a:fld>
            <a:endParaRPr lang="en-US"/>
          </a:p>
        </p:txBody>
      </p:sp>
    </p:spTree>
    <p:extLst>
      <p:ext uri="{BB962C8B-B14F-4D97-AF65-F5344CB8AC3E}">
        <p14:creationId xmlns:p14="http://schemas.microsoft.com/office/powerpoint/2010/main" val="2834264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Homologies must be made carefully and must always refer to the level of organization being compared. For instance, the bird wing and the bat wing are homologous as forelimbs, but not as wings. In other words, they share a common underlying structure of forelimb bones because birds and mammals share a common ancestry. However, the bird wing developed independently from the bat wing. Bats descended from a long line of </a:t>
            </a:r>
            <a:r>
              <a:rPr lang="en-US" sz="1200" b="0" i="0" kern="1200" dirty="0" err="1" smtClean="0">
                <a:solidFill>
                  <a:schemeClr val="tx1"/>
                </a:solidFill>
                <a:effectLst/>
                <a:latin typeface="+mn-lt"/>
                <a:ea typeface="+mn-ea"/>
                <a:cs typeface="+mn-cs"/>
              </a:rPr>
              <a:t>nonwinged</a:t>
            </a:r>
            <a:r>
              <a:rPr lang="en-US" sz="1200" b="0" i="0" kern="1200" dirty="0" smtClean="0">
                <a:solidFill>
                  <a:schemeClr val="tx1"/>
                </a:solidFill>
                <a:effectLst/>
                <a:latin typeface="+mn-lt"/>
                <a:ea typeface="+mn-ea"/>
                <a:cs typeface="+mn-cs"/>
              </a:rPr>
              <a:t> mammals, and the structure of the bat wing is markedly different from that of a bird wing.     </a:t>
            </a:r>
          </a:p>
          <a:p>
            <a:endParaRPr lang="en-US" sz="1200" b="0" i="0" kern="1200" dirty="0" smtClean="0">
              <a:solidFill>
                <a:schemeClr val="tx1"/>
              </a:solidFill>
              <a:effectLst/>
              <a:latin typeface="+mn-lt"/>
              <a:ea typeface="+mn-ea"/>
              <a:cs typeface="+mn-cs"/>
            </a:endParaRPr>
          </a:p>
          <a:p>
            <a:r>
              <a:rPr lang="en-US" sz="1200" dirty="0" smtClean="0"/>
              <a:t>Homologies of structure among a human arm, a seal forelimb, a bird wing, and a bat wing; homologous supporting structures are shown in the same color. All four are homologous as forelimbs and were derived from a common tetrapod ancestor. The adaptations of bird and bat forelimbs to flight, however, evolved independently of each other, after the two lineages diverged from their common ancestor. Therefore, as wings they are not homologous, but analogous</a:t>
            </a:r>
            <a:endParaRPr lang="en-US" dirty="0"/>
          </a:p>
        </p:txBody>
      </p:sp>
      <p:sp>
        <p:nvSpPr>
          <p:cNvPr id="4" name="Slide Number Placeholder 3"/>
          <p:cNvSpPr>
            <a:spLocks noGrp="1"/>
          </p:cNvSpPr>
          <p:nvPr>
            <p:ph type="sldNum" sz="quarter" idx="10"/>
          </p:nvPr>
        </p:nvSpPr>
        <p:spPr/>
        <p:txBody>
          <a:bodyPr/>
          <a:lstStyle/>
          <a:p>
            <a:fld id="{07340B51-A2FD-4AC1-BA32-7F25B80C7494}" type="slidenum">
              <a:rPr lang="en-US" smtClean="0"/>
              <a:t>17</a:t>
            </a:fld>
            <a:endParaRPr lang="en-US"/>
          </a:p>
        </p:txBody>
      </p:sp>
    </p:spTree>
    <p:extLst>
      <p:ext uri="{BB962C8B-B14F-4D97-AF65-F5344CB8AC3E}">
        <p14:creationId xmlns:p14="http://schemas.microsoft.com/office/powerpoint/2010/main" val="2745610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One of the most celebrated cases of embryonic homology is that of the fish gill cartilage, the reptilian jaw, and the mammalian middle ear (reviewed in </a:t>
            </a:r>
            <a:r>
              <a:rPr lang="en-US" sz="1200" b="0" i="0" kern="1200" dirty="0" smtClean="0">
                <a:solidFill>
                  <a:schemeClr val="tx1"/>
                </a:solidFill>
                <a:effectLst/>
                <a:latin typeface="+mn-lt"/>
                <a:ea typeface="+mn-ea"/>
                <a:cs typeface="+mn-cs"/>
                <a:hlinkClick r:id="rId3"/>
              </a:rPr>
              <a:t>Gould 1990</a:t>
            </a:r>
            <a:r>
              <a:rPr lang="en-US" sz="1200" b="0" i="0" kern="1200" dirty="0" smtClean="0">
                <a:solidFill>
                  <a:schemeClr val="tx1"/>
                </a:solidFill>
                <a:effectLst/>
                <a:latin typeface="+mn-lt"/>
                <a:ea typeface="+mn-ea"/>
                <a:cs typeface="+mn-cs"/>
              </a:rPr>
              <a:t>). First, the gill arches of jawless (</a:t>
            </a:r>
            <a:r>
              <a:rPr lang="en-US" sz="1200" b="0" i="0" kern="1200" dirty="0" err="1" smtClean="0">
                <a:solidFill>
                  <a:schemeClr val="tx1"/>
                </a:solidFill>
                <a:effectLst/>
                <a:latin typeface="+mn-lt"/>
                <a:ea typeface="+mn-ea"/>
                <a:cs typeface="+mn-cs"/>
              </a:rPr>
              <a:t>agnathan</a:t>
            </a:r>
            <a:r>
              <a:rPr lang="en-US" sz="1200" b="0" i="0" kern="1200" dirty="0" smtClean="0">
                <a:solidFill>
                  <a:schemeClr val="tx1"/>
                </a:solidFill>
                <a:effectLst/>
                <a:latin typeface="+mn-lt"/>
                <a:ea typeface="+mn-ea"/>
                <a:cs typeface="+mn-cs"/>
              </a:rPr>
              <a:t>) fishes became modified to form the jaw of the jawed fishes. In the jawless fishes, a series of gills opened behind the jawless mouth. When the gill slits became supported by cartilaginous elements, the first set of these gill supports surrounded the mouth to form the jaw. There is ample evidence that jaws are modified gill supports. First, both these sets of bones are made from neural crest cells. (Most other bones come from mesodermal tissue.) Second, both structures form from upper and lower bars that bend forward and are hinged in the middle. Third, the jaw musculature seems to be homologous to the original gill support musculature. Thus, the vertebrate jaw appears to be homologous to the gill arches of jawless fishes.</a:t>
            </a:r>
            <a:endParaRPr lang="en-US" dirty="0"/>
          </a:p>
        </p:txBody>
      </p:sp>
      <p:sp>
        <p:nvSpPr>
          <p:cNvPr id="4" name="Slide Number Placeholder 3"/>
          <p:cNvSpPr>
            <a:spLocks noGrp="1"/>
          </p:cNvSpPr>
          <p:nvPr>
            <p:ph type="sldNum" sz="quarter" idx="10"/>
          </p:nvPr>
        </p:nvSpPr>
        <p:spPr/>
        <p:txBody>
          <a:bodyPr/>
          <a:lstStyle/>
          <a:p>
            <a:fld id="{07340B51-A2FD-4AC1-BA32-7F25B80C7494}" type="slidenum">
              <a:rPr lang="en-US" smtClean="0"/>
              <a:t>18</a:t>
            </a:fld>
            <a:endParaRPr lang="en-US"/>
          </a:p>
        </p:txBody>
      </p:sp>
    </p:spTree>
    <p:extLst>
      <p:ext uri="{BB962C8B-B14F-4D97-AF65-F5344CB8AC3E}">
        <p14:creationId xmlns:p14="http://schemas.microsoft.com/office/powerpoint/2010/main" val="16820319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 The upper portion of the second embryonic arch supporting the gill became the </a:t>
            </a:r>
            <a:r>
              <a:rPr lang="en-US" sz="1200" b="0" i="0" kern="1200" dirty="0" err="1" smtClean="0">
                <a:solidFill>
                  <a:schemeClr val="tx1"/>
                </a:solidFill>
                <a:effectLst/>
                <a:latin typeface="+mn-lt"/>
                <a:ea typeface="+mn-ea"/>
                <a:cs typeface="+mn-cs"/>
              </a:rPr>
              <a:t>hyomandibular</a:t>
            </a:r>
            <a:r>
              <a:rPr lang="en-US" sz="1200" b="0" i="0" kern="1200" dirty="0" smtClean="0">
                <a:solidFill>
                  <a:schemeClr val="tx1"/>
                </a:solidFill>
                <a:effectLst/>
                <a:latin typeface="+mn-lt"/>
                <a:ea typeface="+mn-ea"/>
                <a:cs typeface="+mn-cs"/>
              </a:rPr>
              <a:t> bone of jawed fishes. This element supports the skull and links the jaw to the cranium. As vertebrates came up onto land, they had a new problem: how to hear in a medium as thin as air. The </a:t>
            </a:r>
            <a:r>
              <a:rPr lang="en-US" sz="1200" b="0" i="0" kern="1200" dirty="0" err="1" smtClean="0">
                <a:solidFill>
                  <a:schemeClr val="tx1"/>
                </a:solidFill>
                <a:effectLst/>
                <a:latin typeface="+mn-lt"/>
                <a:ea typeface="+mn-ea"/>
                <a:cs typeface="+mn-cs"/>
              </a:rPr>
              <a:t>hyomandibular</a:t>
            </a:r>
            <a:r>
              <a:rPr lang="en-US" sz="1200" b="0" i="0" kern="1200" dirty="0" smtClean="0">
                <a:solidFill>
                  <a:schemeClr val="tx1"/>
                </a:solidFill>
                <a:effectLst/>
                <a:latin typeface="+mn-lt"/>
                <a:ea typeface="+mn-ea"/>
                <a:cs typeface="+mn-cs"/>
              </a:rPr>
              <a:t> bone happens to be near the </a:t>
            </a:r>
            <a:r>
              <a:rPr lang="en-US" sz="1200" b="0" i="0" kern="1200" dirty="0" err="1" smtClean="0">
                <a:solidFill>
                  <a:schemeClr val="tx1"/>
                </a:solidFill>
                <a:effectLst/>
                <a:latin typeface="+mn-lt"/>
                <a:ea typeface="+mn-ea"/>
                <a:cs typeface="+mn-cs"/>
              </a:rPr>
              <a:t>otic</a:t>
            </a:r>
            <a:r>
              <a:rPr lang="en-US" sz="1200" b="0" i="0" kern="1200" dirty="0" smtClean="0">
                <a:solidFill>
                  <a:schemeClr val="tx1"/>
                </a:solidFill>
                <a:effectLst/>
                <a:latin typeface="+mn-lt"/>
                <a:ea typeface="+mn-ea"/>
                <a:cs typeface="+mn-cs"/>
              </a:rPr>
              <a:t> (ear) capsule, and bony material is excellent for transmitting sound. Thus, while still functioning as a cranial brace, the </a:t>
            </a:r>
            <a:r>
              <a:rPr lang="en-US" sz="1200" b="0" i="0" kern="1200" dirty="0" err="1" smtClean="0">
                <a:solidFill>
                  <a:schemeClr val="tx1"/>
                </a:solidFill>
                <a:effectLst/>
                <a:latin typeface="+mn-lt"/>
                <a:ea typeface="+mn-ea"/>
                <a:cs typeface="+mn-cs"/>
              </a:rPr>
              <a:t>hyomandibular</a:t>
            </a:r>
            <a:r>
              <a:rPr lang="en-US" sz="1200" b="0" i="0" kern="1200" dirty="0" smtClean="0">
                <a:solidFill>
                  <a:schemeClr val="tx1"/>
                </a:solidFill>
                <a:effectLst/>
                <a:latin typeface="+mn-lt"/>
                <a:ea typeface="+mn-ea"/>
                <a:cs typeface="+mn-cs"/>
              </a:rPr>
              <a:t> bone of the first amphibians also began functioning as a sound transducer (</a:t>
            </a:r>
            <a:r>
              <a:rPr lang="en-US" sz="1200" b="0" i="0" kern="1200" dirty="0" smtClean="0">
                <a:solidFill>
                  <a:schemeClr val="tx1"/>
                </a:solidFill>
                <a:effectLst/>
                <a:latin typeface="+mn-lt"/>
                <a:ea typeface="+mn-ea"/>
                <a:cs typeface="+mn-cs"/>
                <a:hlinkClick r:id="rId3"/>
              </a:rPr>
              <a:t>Clack 1989</a:t>
            </a:r>
            <a:r>
              <a:rPr lang="en-US" sz="1200" b="0" i="0" kern="1200" dirty="0" smtClean="0">
                <a:solidFill>
                  <a:schemeClr val="tx1"/>
                </a:solidFill>
                <a:effectLst/>
                <a:latin typeface="+mn-lt"/>
                <a:ea typeface="+mn-ea"/>
                <a:cs typeface="+mn-cs"/>
              </a:rPr>
              <a:t>). As the terrestrial vertebrates altered their locomotion, jaw structure, and posture, the cranium became firmly attached to the rest of the skull and did not need the </a:t>
            </a:r>
            <a:r>
              <a:rPr lang="en-US" sz="1200" b="0" i="0" kern="1200" dirty="0" err="1" smtClean="0">
                <a:solidFill>
                  <a:schemeClr val="tx1"/>
                </a:solidFill>
                <a:effectLst/>
                <a:latin typeface="+mn-lt"/>
                <a:ea typeface="+mn-ea"/>
                <a:cs typeface="+mn-cs"/>
              </a:rPr>
              <a:t>hyomandibular</a:t>
            </a:r>
            <a:r>
              <a:rPr lang="en-US" sz="1200" b="0" i="0" kern="1200" dirty="0" smtClean="0">
                <a:solidFill>
                  <a:schemeClr val="tx1"/>
                </a:solidFill>
                <a:effectLst/>
                <a:latin typeface="+mn-lt"/>
                <a:ea typeface="+mn-ea"/>
                <a:cs typeface="+mn-cs"/>
              </a:rPr>
              <a:t> brace. The </a:t>
            </a:r>
            <a:r>
              <a:rPr lang="en-US" sz="1200" b="0" i="0" kern="1200" dirty="0" err="1" smtClean="0">
                <a:solidFill>
                  <a:schemeClr val="tx1"/>
                </a:solidFill>
                <a:effectLst/>
                <a:latin typeface="+mn-lt"/>
                <a:ea typeface="+mn-ea"/>
                <a:cs typeface="+mn-cs"/>
              </a:rPr>
              <a:t>hyomandibular</a:t>
            </a:r>
            <a:r>
              <a:rPr lang="en-US" sz="1200" b="0" i="0" kern="1200" dirty="0" smtClean="0">
                <a:solidFill>
                  <a:schemeClr val="tx1"/>
                </a:solidFill>
                <a:effectLst/>
                <a:latin typeface="+mn-lt"/>
                <a:ea typeface="+mn-ea"/>
                <a:cs typeface="+mn-cs"/>
              </a:rPr>
              <a:t> bone then seems to have become specialized into the stapes bone of the middle ear. What had been this bone's secondary function became its primary function.</a:t>
            </a:r>
            <a:endParaRPr lang="en-US" dirty="0"/>
          </a:p>
        </p:txBody>
      </p:sp>
      <p:sp>
        <p:nvSpPr>
          <p:cNvPr id="4" name="Slide Number Placeholder 3"/>
          <p:cNvSpPr>
            <a:spLocks noGrp="1"/>
          </p:cNvSpPr>
          <p:nvPr>
            <p:ph type="sldNum" sz="quarter" idx="10"/>
          </p:nvPr>
        </p:nvSpPr>
        <p:spPr/>
        <p:txBody>
          <a:bodyPr/>
          <a:lstStyle/>
          <a:p>
            <a:fld id="{07340B51-A2FD-4AC1-BA32-7F25B80C7494}" type="slidenum">
              <a:rPr lang="en-US" smtClean="0"/>
              <a:t>20</a:t>
            </a:fld>
            <a:endParaRPr lang="en-US"/>
          </a:p>
        </p:txBody>
      </p:sp>
    </p:spTree>
    <p:extLst>
      <p:ext uri="{BB962C8B-B14F-4D97-AF65-F5344CB8AC3E}">
        <p14:creationId xmlns:p14="http://schemas.microsoft.com/office/powerpoint/2010/main" val="7095657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Jaw structure in the fish, reptile, and mammal. (A) Homologies of the jaws and gill arches as seen in the skull of the Paleozoic shark </a:t>
            </a:r>
            <a:r>
              <a:rPr lang="en-US" sz="1200" b="0" i="1" kern="1200" dirty="0" err="1" smtClean="0">
                <a:solidFill>
                  <a:schemeClr val="tx1"/>
                </a:solidFill>
                <a:effectLst/>
                <a:latin typeface="+mn-lt"/>
                <a:ea typeface="+mn-ea"/>
                <a:cs typeface="+mn-cs"/>
              </a:rPr>
              <a:t>Cobeledus</a:t>
            </a:r>
            <a:r>
              <a:rPr lang="en-US" sz="1200" b="0" i="1" kern="1200" dirty="0" smtClean="0">
                <a:solidFill>
                  <a:schemeClr val="tx1"/>
                </a:solidFill>
                <a:effectLst/>
                <a:latin typeface="+mn-lt"/>
                <a:ea typeface="+mn-ea"/>
                <a:cs typeface="+mn-cs"/>
              </a:rPr>
              <a:t> </a:t>
            </a:r>
            <a:r>
              <a:rPr lang="en-US" sz="1200" b="0" i="1" kern="1200" dirty="0" err="1" smtClean="0">
                <a:solidFill>
                  <a:schemeClr val="tx1"/>
                </a:solidFill>
                <a:effectLst/>
                <a:latin typeface="+mn-lt"/>
                <a:ea typeface="+mn-ea"/>
                <a:cs typeface="+mn-cs"/>
              </a:rPr>
              <a:t>aculentes</a:t>
            </a:r>
            <a:r>
              <a:rPr lang="en-US" sz="1200" b="0" i="1" kern="1200" dirty="0" smtClean="0">
                <a:solidFill>
                  <a:schemeClr val="tx1"/>
                </a:solidFill>
                <a:effectLst/>
                <a:latin typeface="+mn-lt"/>
                <a:ea typeface="+mn-ea"/>
                <a:cs typeface="+mn-cs"/>
              </a:rPr>
              <a:t>.</a:t>
            </a:r>
            <a:r>
              <a:rPr lang="en-US" sz="1200" b="0" i="0" kern="1200" dirty="0" smtClean="0">
                <a:solidFill>
                  <a:schemeClr val="tx1"/>
                </a:solidFill>
                <a:effectLst/>
                <a:latin typeface="+mn-lt"/>
                <a:ea typeface="+mn-ea"/>
                <a:cs typeface="+mn-cs"/>
              </a:rPr>
              <a:t> (B) Lateral view of an alligator skull. The articular portion of the lower jaw articulates with the quadrate bone of the skull. (C) Lateral view of a human skull, showing the junction of the lower jaw with the squamosal (temporal) region of the skull. In mammals, the quadrate becomes internalized to form the incus of the middle ear. The articular bone retains its contact with the quadrate, becoming the malleus of the middle ear. (A after </a:t>
            </a:r>
            <a:r>
              <a:rPr lang="en-US" sz="1200" b="0" i="0" kern="1200" dirty="0" err="1" smtClean="0">
                <a:solidFill>
                  <a:schemeClr val="tx1"/>
                </a:solidFill>
                <a:effectLst/>
                <a:latin typeface="+mn-lt"/>
                <a:ea typeface="+mn-ea"/>
                <a:cs typeface="+mn-cs"/>
              </a:rPr>
              <a:t>Zangerl</a:t>
            </a:r>
            <a:r>
              <a:rPr lang="en-US" sz="1200" b="0" i="0" kern="1200" dirty="0" smtClean="0">
                <a:solidFill>
                  <a:schemeClr val="tx1"/>
                </a:solidFill>
                <a:effectLst/>
                <a:latin typeface="+mn-lt"/>
                <a:ea typeface="+mn-ea"/>
                <a:cs typeface="+mn-cs"/>
              </a:rPr>
              <a:t> and Williams 1975.)</a:t>
            </a:r>
            <a:endParaRPr lang="en-US" dirty="0"/>
          </a:p>
        </p:txBody>
      </p:sp>
      <p:sp>
        <p:nvSpPr>
          <p:cNvPr id="4" name="Slide Number Placeholder 3"/>
          <p:cNvSpPr>
            <a:spLocks noGrp="1"/>
          </p:cNvSpPr>
          <p:nvPr>
            <p:ph type="sldNum" sz="quarter" idx="10"/>
          </p:nvPr>
        </p:nvSpPr>
        <p:spPr/>
        <p:txBody>
          <a:bodyPr/>
          <a:lstStyle/>
          <a:p>
            <a:fld id="{07340B51-A2FD-4AC1-BA32-7F25B80C7494}" type="slidenum">
              <a:rPr lang="en-US" smtClean="0"/>
              <a:t>21</a:t>
            </a:fld>
            <a:endParaRPr lang="en-US"/>
          </a:p>
        </p:txBody>
      </p:sp>
    </p:spTree>
    <p:extLst>
      <p:ext uri="{BB962C8B-B14F-4D97-AF65-F5344CB8AC3E}">
        <p14:creationId xmlns:p14="http://schemas.microsoft.com/office/powerpoint/2010/main" val="31693813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B78A697-9D75-4DE8-8C28-1296A6CF43C1}" type="datetimeFigureOut">
              <a:rPr lang="en-US" smtClean="0"/>
              <a:t>7/30/2014</a:t>
            </a:fld>
            <a:endParaRPr lang="en-US" dirty="0"/>
          </a:p>
        </p:txBody>
      </p:sp>
      <p:sp>
        <p:nvSpPr>
          <p:cNvPr id="5" name="Footer Placeholder 4"/>
          <p:cNvSpPr>
            <a:spLocks noGrp="1"/>
          </p:cNvSpPr>
          <p:nvPr>
            <p:ph type="ftr" sz="quarter" idx="11"/>
          </p:nvPr>
        </p:nvSpPr>
        <p:spPr/>
        <p:txBody>
          <a:bodyPr/>
          <a:lstStyle/>
          <a:p>
            <a:pPr algn="r"/>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0075573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674B8D-FEEF-4ACC-AE11-BD533592BCDC}" type="datetimeFigureOut">
              <a:rPr lang="en-US" smtClean="0"/>
              <a:t>7/30/2014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51740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326006-7E0B-4944-9FC8-8FFECA54B11C}" type="datetimeFigureOut">
              <a:rPr lang="en-US" smtClean="0"/>
              <a:t>7/30/2014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383579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B5A3413-B80B-4905-8668-7292F4C8B0D5}" type="datetimeFigureOut">
              <a:rPr lang="en-US" smtClean="0"/>
              <a:t>7/30/2014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368449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50172865-FBF0-458A-BAFF-4F75173770F5}" type="datetimeFigureOut">
              <a:rPr lang="en-US" smtClean="0"/>
              <a:t>7/30/2014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962809687"/>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50172865-FBF0-458A-BAFF-4F75173770F5}" type="datetimeFigureOut">
              <a:rPr lang="en-US" smtClean="0"/>
              <a:t>7/30/2014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297170010"/>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14FC935-CE77-4008-BAD9-6108F00BE393}" type="datetimeFigureOut">
              <a:rPr lang="en-US" smtClean="0"/>
              <a:t>7/30/2014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422230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4C562D5-4244-4B26-B385-E71032EABECD}" type="datetimeFigureOut">
              <a:rPr lang="en-US" smtClean="0"/>
              <a:t>7/30/2014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82982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6DBD967-1B7E-40AA-AAF7-BA98E0E039F7}" type="datetimeFigureOut">
              <a:rPr lang="en-US" smtClean="0"/>
              <a:t>7/30/2014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95934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9D1490F-3E6A-4544-9694-22B6007FE3C6}" type="datetimeFigureOut">
              <a:rPr lang="en-US" smtClean="0"/>
              <a:t>7/30/2014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3548893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AAF9620-38BC-4982-922B-C904A70C41DD}" type="datetimeFigureOut">
              <a:rPr lang="en-US" smtClean="0"/>
              <a:t>7/30/2014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735704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2956FC6-E80E-40CB-B83C-A6FFE3EF0BA6}" type="datetimeFigureOut">
              <a:rPr lang="en-US" smtClean="0"/>
              <a:t>7/30/2014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7912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CFF863F-52DC-41B2-9D00-5A4E5632AC32}" type="datetimeFigureOut">
              <a:rPr lang="en-US" smtClean="0"/>
              <a:t>7/30/2014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35235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B55614-3909-43DC-A067-7F9842F8B81D}" type="datetimeFigureOut">
              <a:rPr lang="en-US" smtClean="0"/>
              <a:t>7/30/2014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36520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829323-6A73-409C-86A6-9EAF0F851121}" type="datetimeFigureOut">
              <a:rPr lang="en-US" smtClean="0"/>
              <a:t>7/30/2014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00026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240176-F1D3-49EC-82F4-0915A3AC4184}" type="datetimeFigureOut">
              <a:rPr lang="en-US" smtClean="0"/>
              <a:t>7/30/2014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61357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50172865-FBF0-458A-BAFF-4F75173770F5}" type="datetimeFigureOut">
              <a:rPr lang="en-US" smtClean="0"/>
              <a:t>7/30/2014</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299101114"/>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sldNum="0"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evolution.berkeley.edu/evolibrary/home.php" TargetMode="External"/><Relationship Id="rId2" Type="http://schemas.openxmlformats.org/officeDocument/2006/relationships/hyperlink" Target="http://evolution.berkeley.edu/evosite/evo101/"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Biological Evolution</a:t>
            </a:r>
            <a:endParaRPr lang="en-US" dirty="0"/>
          </a:p>
        </p:txBody>
      </p:sp>
      <p:sp>
        <p:nvSpPr>
          <p:cNvPr id="3" name="Subtitle 2"/>
          <p:cNvSpPr>
            <a:spLocks noGrp="1"/>
          </p:cNvSpPr>
          <p:nvPr>
            <p:ph type="subTitle" idx="1"/>
          </p:nvPr>
        </p:nvSpPr>
        <p:spPr/>
        <p:txBody>
          <a:bodyPr/>
          <a:lstStyle/>
          <a:p>
            <a:r>
              <a:rPr lang="en-US" dirty="0" smtClean="0"/>
              <a:t>Unity and diversity</a:t>
            </a:r>
            <a:endParaRPr lang="en-US" dirty="0"/>
          </a:p>
        </p:txBody>
      </p:sp>
    </p:spTree>
    <p:extLst>
      <p:ext uri="{BB962C8B-B14F-4D97-AF65-F5344CB8AC3E}">
        <p14:creationId xmlns:p14="http://schemas.microsoft.com/office/powerpoint/2010/main" val="14115559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Predation as a Factor in Evolution</a:t>
            </a:r>
            <a:endParaRPr lang="en-US" dirty="0"/>
          </a:p>
        </p:txBody>
      </p:sp>
      <p:sp>
        <p:nvSpPr>
          <p:cNvPr id="5" name="Content Placeholder 4"/>
          <p:cNvSpPr>
            <a:spLocks noGrp="1"/>
          </p:cNvSpPr>
          <p:nvPr>
            <p:ph idx="1"/>
          </p:nvPr>
        </p:nvSpPr>
        <p:spPr/>
        <p:txBody>
          <a:bodyPr/>
          <a:lstStyle/>
          <a:p>
            <a:r>
              <a:rPr lang="en-US" dirty="0" smtClean="0"/>
              <a:t>Predators take prey in a non-random fashion</a:t>
            </a:r>
          </a:p>
          <a:p>
            <a:pPr lvl="1"/>
            <a:r>
              <a:rPr lang="en-US" dirty="0" smtClean="0"/>
              <a:t>Those with features/traits that make them less likely to be preyed upon are more likely to survive and reproduce…. If those traits are inherited by the offspring evolution can take place (Rock Pocket Mice)</a:t>
            </a:r>
          </a:p>
          <a:p>
            <a:pPr lvl="1"/>
            <a:r>
              <a:rPr lang="en-US" dirty="0" smtClean="0"/>
              <a:t>Keep in mind the generation and presence of variation of traits in a population is random, but the selection (Natural Selection) is not random</a:t>
            </a:r>
          </a:p>
          <a:p>
            <a:r>
              <a:rPr lang="en-US" dirty="0" smtClean="0"/>
              <a:t>Small differences over long periods of time result in macroevolution and even speciation</a:t>
            </a:r>
            <a:endParaRPr lang="en-US" dirty="0"/>
          </a:p>
        </p:txBody>
      </p:sp>
    </p:spTree>
    <p:extLst>
      <p:ext uri="{BB962C8B-B14F-4D97-AF65-F5344CB8AC3E}">
        <p14:creationId xmlns:p14="http://schemas.microsoft.com/office/powerpoint/2010/main" val="11795795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Sources</a:t>
            </a:r>
            <a:endParaRPr lang="en-US" dirty="0"/>
          </a:p>
        </p:txBody>
      </p:sp>
      <p:sp>
        <p:nvSpPr>
          <p:cNvPr id="5" name="Content Placeholder 4"/>
          <p:cNvSpPr>
            <a:spLocks noGrp="1"/>
          </p:cNvSpPr>
          <p:nvPr>
            <p:ph idx="1"/>
          </p:nvPr>
        </p:nvSpPr>
        <p:spPr/>
        <p:txBody>
          <a:bodyPr/>
          <a:lstStyle/>
          <a:p>
            <a:r>
              <a:rPr lang="en-US" dirty="0">
                <a:hlinkClick r:id="rId2"/>
              </a:rPr>
              <a:t>http://evolution.berkeley.edu/evosite/evo101</a:t>
            </a:r>
            <a:r>
              <a:rPr lang="en-US" dirty="0" smtClean="0">
                <a:hlinkClick r:id="rId2"/>
              </a:rPr>
              <a:t>/</a:t>
            </a:r>
            <a:endParaRPr lang="en-US" dirty="0" smtClean="0"/>
          </a:p>
          <a:p>
            <a:r>
              <a:rPr lang="en-US" dirty="0">
                <a:hlinkClick r:id="rId3"/>
              </a:rPr>
              <a:t>http://</a:t>
            </a:r>
            <a:r>
              <a:rPr lang="en-US" dirty="0" smtClean="0">
                <a:hlinkClick r:id="rId3"/>
              </a:rPr>
              <a:t>evolution.berkeley.edu/evolibrary/home.php</a:t>
            </a:r>
            <a:endParaRPr lang="en-US" dirty="0" smtClean="0"/>
          </a:p>
          <a:p>
            <a:r>
              <a:rPr lang="en-US" dirty="0" err="1" smtClean="0"/>
              <a:t>BioInteractive</a:t>
            </a:r>
            <a:r>
              <a:rPr lang="en-US" dirty="0" smtClean="0"/>
              <a:t> Howard Hughes Medical Institute</a:t>
            </a:r>
          </a:p>
          <a:p>
            <a:endParaRPr lang="en-US" dirty="0" smtClean="0"/>
          </a:p>
          <a:p>
            <a:endParaRPr lang="en-US" dirty="0"/>
          </a:p>
        </p:txBody>
      </p:sp>
    </p:spTree>
    <p:extLst>
      <p:ext uri="{BB962C8B-B14F-4D97-AF65-F5344CB8AC3E}">
        <p14:creationId xmlns:p14="http://schemas.microsoft.com/office/powerpoint/2010/main" val="37598688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76080" y="0"/>
            <a:ext cx="10515919" cy="6052457"/>
          </a:xfrm>
          <a:prstGeom prst="rect">
            <a:avLst/>
          </a:prstGeom>
        </p:spPr>
      </p:pic>
    </p:spTree>
    <p:extLst>
      <p:ext uri="{BB962C8B-B14F-4D97-AF65-F5344CB8AC3E}">
        <p14:creationId xmlns:p14="http://schemas.microsoft.com/office/powerpoint/2010/main" val="17951171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55535" y="0"/>
            <a:ext cx="9693520" cy="6858000"/>
          </a:xfrm>
          <a:prstGeom prst="rect">
            <a:avLst/>
          </a:prstGeom>
        </p:spPr>
      </p:pic>
    </p:spTree>
    <p:extLst>
      <p:ext uri="{BB962C8B-B14F-4D97-AF65-F5344CB8AC3E}">
        <p14:creationId xmlns:p14="http://schemas.microsoft.com/office/powerpoint/2010/main" val="24497226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08108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993512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645557" y="0"/>
            <a:ext cx="10484481" cy="6858000"/>
          </a:xfrm>
          <a:prstGeom prst="rect">
            <a:avLst/>
          </a:prstGeom>
        </p:spPr>
      </p:pic>
    </p:spTree>
    <p:extLst>
      <p:ext uri="{BB962C8B-B14F-4D97-AF65-F5344CB8AC3E}">
        <p14:creationId xmlns:p14="http://schemas.microsoft.com/office/powerpoint/2010/main" val="34272072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878663" y="0"/>
            <a:ext cx="4730436" cy="6858000"/>
          </a:xfrm>
          <a:prstGeom prst="rect">
            <a:avLst/>
          </a:prstGeom>
        </p:spPr>
      </p:pic>
      <p:sp>
        <p:nvSpPr>
          <p:cNvPr id="2" name="TextBox 1"/>
          <p:cNvSpPr txBox="1"/>
          <p:nvPr/>
        </p:nvSpPr>
        <p:spPr>
          <a:xfrm>
            <a:off x="8070574" y="1073426"/>
            <a:ext cx="3313043" cy="2308324"/>
          </a:xfrm>
          <a:prstGeom prst="rect">
            <a:avLst/>
          </a:prstGeom>
          <a:noFill/>
        </p:spPr>
        <p:txBody>
          <a:bodyPr wrap="square" rtlCol="0">
            <a:spAutoFit/>
          </a:bodyPr>
          <a:lstStyle/>
          <a:p>
            <a:r>
              <a:rPr lang="en-US" sz="2400" dirty="0"/>
              <a:t>Homologies must be made carefully and must always refer to the level of organization being compared.</a:t>
            </a:r>
          </a:p>
        </p:txBody>
      </p:sp>
    </p:spTree>
    <p:extLst>
      <p:ext uri="{BB962C8B-B14F-4D97-AF65-F5344CB8AC3E}">
        <p14:creationId xmlns:p14="http://schemas.microsoft.com/office/powerpoint/2010/main" val="31191482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a:t>
            </a:r>
            <a:r>
              <a:rPr lang="en-US" dirty="0" smtClean="0"/>
              <a:t>mbryonic </a:t>
            </a:r>
            <a:r>
              <a:rPr lang="en-US" dirty="0"/>
              <a:t>homology </a:t>
            </a:r>
            <a:r>
              <a:rPr lang="en-US" dirty="0" smtClean="0"/>
              <a:t>of </a:t>
            </a:r>
            <a:r>
              <a:rPr lang="en-US" dirty="0"/>
              <a:t>the fish gill cartilage, the reptilian jaw, and the mammalian middle ear </a:t>
            </a:r>
          </a:p>
        </p:txBody>
      </p:sp>
      <p:sp>
        <p:nvSpPr>
          <p:cNvPr id="3" name="Content Placeholder 2"/>
          <p:cNvSpPr>
            <a:spLocks noGrp="1"/>
          </p:cNvSpPr>
          <p:nvPr>
            <p:ph idx="1"/>
          </p:nvPr>
        </p:nvSpPr>
        <p:spPr>
          <a:xfrm>
            <a:off x="2589212" y="2247254"/>
            <a:ext cx="8915400" cy="3663968"/>
          </a:xfrm>
        </p:spPr>
        <p:txBody>
          <a:bodyPr>
            <a:normAutofit/>
          </a:bodyPr>
          <a:lstStyle/>
          <a:p>
            <a:r>
              <a:rPr lang="en-US" sz="2000" dirty="0" smtClean="0"/>
              <a:t>Gill </a:t>
            </a:r>
            <a:r>
              <a:rPr lang="en-US" sz="2000" dirty="0"/>
              <a:t>arches of jawless (</a:t>
            </a:r>
            <a:r>
              <a:rPr lang="en-US" sz="2000" dirty="0" err="1"/>
              <a:t>agnathan</a:t>
            </a:r>
            <a:r>
              <a:rPr lang="en-US" sz="2000" dirty="0"/>
              <a:t>) fishes became modified to form the jaw of the jawed </a:t>
            </a:r>
            <a:r>
              <a:rPr lang="en-US" sz="2000" dirty="0" smtClean="0"/>
              <a:t>fishes</a:t>
            </a:r>
          </a:p>
          <a:p>
            <a:r>
              <a:rPr lang="en-US" sz="2000" dirty="0" smtClean="0"/>
              <a:t>In </a:t>
            </a:r>
            <a:r>
              <a:rPr lang="en-US" sz="2000" dirty="0"/>
              <a:t>the jawless fishes, a series of gills opened behind the jawless </a:t>
            </a:r>
            <a:r>
              <a:rPr lang="en-US" sz="2000" dirty="0" smtClean="0"/>
              <a:t>mouth</a:t>
            </a:r>
            <a:endParaRPr lang="en-US" sz="2000" dirty="0"/>
          </a:p>
          <a:p>
            <a:r>
              <a:rPr lang="en-US" sz="2000" dirty="0"/>
              <a:t>When the gill slits became supported by cartilaginous elements, the first set of these gill supports surrounded the mouth to form the </a:t>
            </a:r>
            <a:r>
              <a:rPr lang="en-US" sz="2000" dirty="0" smtClean="0"/>
              <a:t>jaw</a:t>
            </a:r>
          </a:p>
          <a:p>
            <a:pPr lvl="1"/>
            <a:r>
              <a:rPr lang="en-US" sz="2000" dirty="0"/>
              <a:t>J</a:t>
            </a:r>
            <a:r>
              <a:rPr lang="en-US" sz="2000" dirty="0" smtClean="0"/>
              <a:t>aws </a:t>
            </a:r>
            <a:r>
              <a:rPr lang="en-US" sz="2000" dirty="0"/>
              <a:t>are modified gill </a:t>
            </a:r>
            <a:r>
              <a:rPr lang="en-US" sz="2000" dirty="0" smtClean="0"/>
              <a:t>supports</a:t>
            </a:r>
          </a:p>
        </p:txBody>
      </p:sp>
    </p:spTree>
    <p:extLst>
      <p:ext uri="{BB962C8B-B14F-4D97-AF65-F5344CB8AC3E}">
        <p14:creationId xmlns:p14="http://schemas.microsoft.com/office/powerpoint/2010/main" val="27124653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Jaw structure homology</a:t>
            </a:r>
            <a:endParaRPr lang="en-US" dirty="0"/>
          </a:p>
        </p:txBody>
      </p:sp>
      <p:sp>
        <p:nvSpPr>
          <p:cNvPr id="3" name="Content Placeholder 2"/>
          <p:cNvSpPr>
            <a:spLocks noGrp="1"/>
          </p:cNvSpPr>
          <p:nvPr>
            <p:ph idx="1"/>
          </p:nvPr>
        </p:nvSpPr>
        <p:spPr/>
        <p:txBody>
          <a:bodyPr>
            <a:normAutofit/>
          </a:bodyPr>
          <a:lstStyle/>
          <a:p>
            <a:r>
              <a:rPr lang="en-US" sz="2400" dirty="0"/>
              <a:t>Both these sets of bones are made from neural crest cells</a:t>
            </a:r>
            <a:endParaRPr lang="en-US" sz="2400" b="1" dirty="0"/>
          </a:p>
          <a:p>
            <a:r>
              <a:rPr lang="en-US" sz="2400" dirty="0"/>
              <a:t>B</a:t>
            </a:r>
            <a:r>
              <a:rPr lang="en-US" sz="2400" dirty="0" smtClean="0"/>
              <a:t>oth </a:t>
            </a:r>
            <a:r>
              <a:rPr lang="en-US" sz="2400" dirty="0"/>
              <a:t>structures form from upper and lower bars that bend forward and are hinged in the </a:t>
            </a:r>
            <a:r>
              <a:rPr lang="en-US" sz="2400" dirty="0" smtClean="0"/>
              <a:t>middle</a:t>
            </a:r>
          </a:p>
          <a:p>
            <a:r>
              <a:rPr lang="en-US" sz="2400" dirty="0" smtClean="0"/>
              <a:t>The </a:t>
            </a:r>
            <a:r>
              <a:rPr lang="en-US" sz="2400" dirty="0"/>
              <a:t>jaw musculature seems to be homologous to the original gill support </a:t>
            </a:r>
            <a:r>
              <a:rPr lang="en-US" sz="2400" dirty="0" smtClean="0"/>
              <a:t>musculature</a:t>
            </a:r>
          </a:p>
          <a:p>
            <a:r>
              <a:rPr lang="en-US" sz="2400" dirty="0" smtClean="0"/>
              <a:t>Thus</a:t>
            </a:r>
            <a:r>
              <a:rPr lang="en-US" sz="2400" dirty="0"/>
              <a:t>, the vertebrate jaw appears to be homologous to the gill arches of jawless </a:t>
            </a:r>
            <a:r>
              <a:rPr lang="en-US" sz="2400" dirty="0" smtClean="0"/>
              <a:t>fishes</a:t>
            </a:r>
            <a:endParaRPr lang="en-US" sz="2400" dirty="0"/>
          </a:p>
        </p:txBody>
      </p:sp>
    </p:spTree>
    <p:extLst>
      <p:ext uri="{BB962C8B-B14F-4D97-AF65-F5344CB8AC3E}">
        <p14:creationId xmlns:p14="http://schemas.microsoft.com/office/powerpoint/2010/main" val="22530335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94081" y="1714193"/>
            <a:ext cx="9788319" cy="1468800"/>
          </a:xfrm>
        </p:spPr>
        <p:txBody>
          <a:bodyPr>
            <a:normAutofit fontScale="90000"/>
          </a:bodyPr>
          <a:lstStyle/>
          <a:p>
            <a:r>
              <a:rPr lang="en-US" b="1" dirty="0"/>
              <a:t>HS-LS4-4 Construct an explanation based on evidence for how natural selection leads to adaption of populations. </a:t>
            </a:r>
            <a:r>
              <a:rPr lang="en-US" dirty="0"/>
              <a:t/>
            </a:r>
            <a:br>
              <a:rPr lang="en-US" dirty="0"/>
            </a:br>
            <a:endParaRPr lang="en-US" dirty="0"/>
          </a:p>
        </p:txBody>
      </p:sp>
      <p:sp>
        <p:nvSpPr>
          <p:cNvPr id="5" name="Text Placeholder 4"/>
          <p:cNvSpPr>
            <a:spLocks noGrp="1"/>
          </p:cNvSpPr>
          <p:nvPr>
            <p:ph type="body" idx="1"/>
          </p:nvPr>
        </p:nvSpPr>
        <p:spPr>
          <a:xfrm>
            <a:off x="2443438" y="3344597"/>
            <a:ext cx="8915399" cy="2446601"/>
          </a:xfrm>
        </p:spPr>
        <p:txBody>
          <a:bodyPr>
            <a:normAutofit/>
          </a:bodyPr>
          <a:lstStyle/>
          <a:p>
            <a:r>
              <a:rPr lang="en-US" i="1" dirty="0"/>
              <a:t>Clarification Statement: Emphasis is on using data to provide evidence for how specific biotic and abiotic differences in ecosystems (such as ranges of seasonal temperature, long-term climate change, acidity, light, geographic barriers, or evolution of other organisms) contribute to a change in gene frequency over time, leading to adaptation of populations.</a:t>
            </a:r>
            <a:endParaRPr lang="en-US" dirty="0"/>
          </a:p>
          <a:p>
            <a:endParaRPr lang="en-US" dirty="0"/>
          </a:p>
        </p:txBody>
      </p:sp>
    </p:spTree>
    <p:extLst>
      <p:ext uri="{BB962C8B-B14F-4D97-AF65-F5344CB8AC3E}">
        <p14:creationId xmlns:p14="http://schemas.microsoft.com/office/powerpoint/2010/main" val="25566190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Homology</a:t>
            </a:r>
            <a:endParaRPr lang="en-US" dirty="0"/>
          </a:p>
        </p:txBody>
      </p:sp>
      <p:sp>
        <p:nvSpPr>
          <p:cNvPr id="3" name="Content Placeholder 2"/>
          <p:cNvSpPr>
            <a:spLocks noGrp="1"/>
          </p:cNvSpPr>
          <p:nvPr>
            <p:ph idx="1"/>
          </p:nvPr>
        </p:nvSpPr>
        <p:spPr/>
        <p:txBody>
          <a:bodyPr/>
          <a:lstStyle/>
          <a:p>
            <a:r>
              <a:rPr lang="en-US" dirty="0"/>
              <a:t>The upper portion of the second embryonic arch supporting the gill became the </a:t>
            </a:r>
            <a:r>
              <a:rPr lang="en-US" dirty="0" err="1" smtClean="0"/>
              <a:t>hyomandibular</a:t>
            </a:r>
            <a:r>
              <a:rPr lang="en-US" dirty="0" smtClean="0"/>
              <a:t> </a:t>
            </a:r>
            <a:r>
              <a:rPr lang="en-US" dirty="0"/>
              <a:t>bone of jawed </a:t>
            </a:r>
            <a:r>
              <a:rPr lang="en-US" dirty="0" smtClean="0"/>
              <a:t>fishes</a:t>
            </a:r>
          </a:p>
          <a:p>
            <a:r>
              <a:rPr lang="en-US" dirty="0"/>
              <a:t>This element supports the skull and links the jaw to the cranium </a:t>
            </a:r>
            <a:endParaRPr lang="en-US" dirty="0" smtClean="0"/>
          </a:p>
          <a:p>
            <a:endParaRPr lang="en-US" dirty="0"/>
          </a:p>
          <a:p>
            <a:pPr marL="0" indent="0">
              <a:buNone/>
            </a:pPr>
            <a:endParaRPr lang="en-US" dirty="0"/>
          </a:p>
        </p:txBody>
      </p:sp>
      <p:pic>
        <p:nvPicPr>
          <p:cNvPr id="4" name="Picture 3"/>
          <p:cNvPicPr>
            <a:picLocks noChangeAspect="1"/>
          </p:cNvPicPr>
          <p:nvPr/>
        </p:nvPicPr>
        <p:blipFill>
          <a:blip r:embed="rId3"/>
          <a:stretch>
            <a:fillRect/>
          </a:stretch>
        </p:blipFill>
        <p:spPr>
          <a:xfrm>
            <a:off x="2301255" y="3471619"/>
            <a:ext cx="8822801" cy="2991173"/>
          </a:xfrm>
          <a:prstGeom prst="rect">
            <a:avLst/>
          </a:prstGeom>
        </p:spPr>
      </p:pic>
    </p:spTree>
    <p:extLst>
      <p:ext uri="{BB962C8B-B14F-4D97-AF65-F5344CB8AC3E}">
        <p14:creationId xmlns:p14="http://schemas.microsoft.com/office/powerpoint/2010/main" val="21476780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022286" y="-1"/>
            <a:ext cx="8822801" cy="2991173"/>
          </a:xfrm>
          <a:prstGeom prst="rect">
            <a:avLst/>
          </a:prstGeom>
        </p:spPr>
      </p:pic>
      <p:sp>
        <p:nvSpPr>
          <p:cNvPr id="3" name="TextBox 2"/>
          <p:cNvSpPr txBox="1"/>
          <p:nvPr/>
        </p:nvSpPr>
        <p:spPr>
          <a:xfrm>
            <a:off x="2022286" y="2991172"/>
            <a:ext cx="9043504" cy="3785652"/>
          </a:xfrm>
          <a:prstGeom prst="rect">
            <a:avLst/>
          </a:prstGeom>
          <a:noFill/>
        </p:spPr>
        <p:txBody>
          <a:bodyPr wrap="square" rtlCol="0">
            <a:spAutoFit/>
          </a:bodyPr>
          <a:lstStyle/>
          <a:p>
            <a:r>
              <a:rPr lang="en-US" sz="2400" dirty="0"/>
              <a:t>Jaw structure in the fish, reptile, and mammal. (A) Homologies of the jaws and gill arches as seen in the skull of the Paleozoic shark </a:t>
            </a:r>
            <a:r>
              <a:rPr lang="en-US" sz="2400" i="1" dirty="0" err="1"/>
              <a:t>Cobeledus</a:t>
            </a:r>
            <a:r>
              <a:rPr lang="en-US" sz="2400" i="1" dirty="0"/>
              <a:t> </a:t>
            </a:r>
            <a:r>
              <a:rPr lang="en-US" sz="2400" i="1" dirty="0" err="1"/>
              <a:t>aculentes</a:t>
            </a:r>
            <a:r>
              <a:rPr lang="en-US" sz="2400" i="1" dirty="0"/>
              <a:t>.</a:t>
            </a:r>
            <a:r>
              <a:rPr lang="en-US" sz="2400" dirty="0"/>
              <a:t> (B) Lateral view of an alligator skull. The articular portion of the lower jaw articulates with the quadrate bone of the skull. (C) Lateral view of a human skull, showing the junction of the lower jaw with the squamosal (temporal) region of the skull. In mammals, the quadrate becomes </a:t>
            </a:r>
            <a:r>
              <a:rPr lang="en-US" sz="2400" dirty="0" smtClean="0"/>
              <a:t>the </a:t>
            </a:r>
            <a:r>
              <a:rPr lang="en-US" sz="2400" dirty="0"/>
              <a:t>incus of the middle ear. The articular bone retains its contact with the quadrate, becoming the malleus of the middle ear. </a:t>
            </a:r>
          </a:p>
        </p:txBody>
      </p:sp>
    </p:spTree>
    <p:extLst>
      <p:ext uri="{BB962C8B-B14F-4D97-AF65-F5344CB8AC3E}">
        <p14:creationId xmlns:p14="http://schemas.microsoft.com/office/powerpoint/2010/main" val="23887585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Elements of Natural Selection</a:t>
            </a:r>
            <a:endParaRPr lang="en-US" dirty="0"/>
          </a:p>
        </p:txBody>
      </p:sp>
      <p:sp>
        <p:nvSpPr>
          <p:cNvPr id="3" name="Content Placeholder 2"/>
          <p:cNvSpPr>
            <a:spLocks noGrp="1"/>
          </p:cNvSpPr>
          <p:nvPr>
            <p:ph idx="1"/>
          </p:nvPr>
        </p:nvSpPr>
        <p:spPr/>
        <p:txBody>
          <a:bodyPr/>
          <a:lstStyle/>
          <a:p>
            <a:r>
              <a:rPr lang="en-US" dirty="0"/>
              <a:t>P</a:t>
            </a:r>
            <a:r>
              <a:rPr lang="en-US" dirty="0" smtClean="0"/>
              <a:t>rocess </a:t>
            </a:r>
            <a:r>
              <a:rPr lang="en-US" dirty="0"/>
              <a:t>that results in the adaptation of an organism to its environment by means of selectively reproducing changes in its genotype, or genetic </a:t>
            </a:r>
            <a:r>
              <a:rPr lang="en-US" dirty="0" smtClean="0"/>
              <a:t>constitution</a:t>
            </a:r>
          </a:p>
          <a:p>
            <a:r>
              <a:rPr lang="en-US" dirty="0" smtClean="0"/>
              <a:t>Struggle </a:t>
            </a:r>
            <a:r>
              <a:rPr lang="en-US" dirty="0" smtClean="0"/>
              <a:t>for existence</a:t>
            </a:r>
          </a:p>
          <a:p>
            <a:r>
              <a:rPr lang="en-US" dirty="0" smtClean="0"/>
              <a:t>Individual phenotypic variation</a:t>
            </a:r>
          </a:p>
          <a:p>
            <a:r>
              <a:rPr lang="en-US" dirty="0" smtClean="0"/>
              <a:t>Inheritance</a:t>
            </a:r>
          </a:p>
          <a:p>
            <a:r>
              <a:rPr lang="en-US" dirty="0" smtClean="0"/>
              <a:t>Some phenotypes better adapted</a:t>
            </a:r>
          </a:p>
          <a:p>
            <a:endParaRPr lang="en-US" dirty="0"/>
          </a:p>
        </p:txBody>
      </p:sp>
    </p:spTree>
    <p:extLst>
      <p:ext uri="{BB962C8B-B14F-4D97-AF65-F5344CB8AC3E}">
        <p14:creationId xmlns:p14="http://schemas.microsoft.com/office/powerpoint/2010/main" val="25543001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Microevolution</a:t>
            </a:r>
            <a:endParaRPr lang="en-US" dirty="0"/>
          </a:p>
        </p:txBody>
      </p:sp>
      <p:sp>
        <p:nvSpPr>
          <p:cNvPr id="3" name="Content Placeholder 2"/>
          <p:cNvSpPr>
            <a:spLocks noGrp="1"/>
          </p:cNvSpPr>
          <p:nvPr>
            <p:ph idx="1"/>
          </p:nvPr>
        </p:nvSpPr>
        <p:spPr/>
        <p:txBody>
          <a:bodyPr>
            <a:normAutofit/>
          </a:bodyPr>
          <a:lstStyle/>
          <a:p>
            <a:r>
              <a:rPr lang="en-US" dirty="0"/>
              <a:t>Microevolution is </a:t>
            </a:r>
            <a:r>
              <a:rPr lang="en-US" dirty="0" smtClean="0"/>
              <a:t>a </a:t>
            </a:r>
            <a:r>
              <a:rPr lang="en-US" dirty="0"/>
              <a:t>change in gene frequency within a </a:t>
            </a:r>
            <a:r>
              <a:rPr lang="en-US" dirty="0" smtClean="0"/>
              <a:t>population</a:t>
            </a:r>
          </a:p>
          <a:p>
            <a:pPr lvl="1"/>
            <a:r>
              <a:rPr lang="en-US" dirty="0"/>
              <a:t>C</a:t>
            </a:r>
            <a:r>
              <a:rPr lang="en-US" dirty="0" smtClean="0"/>
              <a:t>hange </a:t>
            </a:r>
            <a:r>
              <a:rPr lang="en-US" dirty="0"/>
              <a:t>might come about because natural selection favored the gene, because the population received new immigrants carrying the gene, because </a:t>
            </a:r>
            <a:r>
              <a:rPr lang="en-US" dirty="0" smtClean="0"/>
              <a:t> </a:t>
            </a:r>
            <a:r>
              <a:rPr lang="en-US" dirty="0"/>
              <a:t>genes </a:t>
            </a:r>
            <a:r>
              <a:rPr lang="en-US" dirty="0" smtClean="0"/>
              <a:t>mutated, or </a:t>
            </a:r>
            <a:r>
              <a:rPr lang="en-US" dirty="0"/>
              <a:t>because of random genetic drift from one generation to the </a:t>
            </a:r>
            <a:r>
              <a:rPr lang="en-US" dirty="0" smtClean="0"/>
              <a:t>next</a:t>
            </a:r>
          </a:p>
          <a:p>
            <a:r>
              <a:rPr lang="en-US" dirty="0" smtClean="0"/>
              <a:t>Examples of microevolution</a:t>
            </a:r>
          </a:p>
          <a:p>
            <a:pPr lvl="1"/>
            <a:r>
              <a:rPr lang="en-US" dirty="0"/>
              <a:t>E</a:t>
            </a:r>
            <a:r>
              <a:rPr lang="en-US" dirty="0" smtClean="0"/>
              <a:t>volution </a:t>
            </a:r>
            <a:r>
              <a:rPr lang="en-US" dirty="0"/>
              <a:t>of resistance — of pests to pesticides, weeds to herbicides, and pathogens to medicines </a:t>
            </a:r>
            <a:endParaRPr lang="en-US" dirty="0" smtClean="0"/>
          </a:p>
          <a:p>
            <a:pPr lvl="1"/>
            <a:r>
              <a:rPr lang="en-US" dirty="0"/>
              <a:t>House sparrows were introduced to </a:t>
            </a:r>
            <a:r>
              <a:rPr lang="en-US" dirty="0" smtClean="0"/>
              <a:t>NA in </a:t>
            </a:r>
            <a:r>
              <a:rPr lang="en-US" dirty="0"/>
              <a:t>1852. </a:t>
            </a:r>
            <a:r>
              <a:rPr lang="en-US" dirty="0" smtClean="0"/>
              <a:t>Sparrows </a:t>
            </a:r>
            <a:r>
              <a:rPr lang="en-US" dirty="0"/>
              <a:t>in colder places are now generally larger than sparrows in warmer locales.</a:t>
            </a:r>
          </a:p>
        </p:txBody>
      </p:sp>
    </p:spTree>
    <p:extLst>
      <p:ext uri="{BB962C8B-B14F-4D97-AF65-F5344CB8AC3E}">
        <p14:creationId xmlns:p14="http://schemas.microsoft.com/office/powerpoint/2010/main" val="29856408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Microevolution to Macroevolution</a:t>
            </a:r>
            <a:endParaRPr lang="en-US" dirty="0"/>
          </a:p>
        </p:txBody>
      </p:sp>
      <p:sp>
        <p:nvSpPr>
          <p:cNvPr id="3" name="Content Placeholder 2"/>
          <p:cNvSpPr>
            <a:spLocks noGrp="1"/>
          </p:cNvSpPr>
          <p:nvPr>
            <p:ph idx="1"/>
          </p:nvPr>
        </p:nvSpPr>
        <p:spPr/>
        <p:txBody>
          <a:bodyPr/>
          <a:lstStyle/>
          <a:p>
            <a:r>
              <a:rPr lang="en-US" dirty="0"/>
              <a:t>Microevolution happens on a small time scale — from one generation to the </a:t>
            </a:r>
            <a:r>
              <a:rPr lang="en-US" dirty="0" smtClean="0"/>
              <a:t>next </a:t>
            </a:r>
          </a:p>
          <a:p>
            <a:r>
              <a:rPr lang="en-US" dirty="0"/>
              <a:t>S</a:t>
            </a:r>
            <a:r>
              <a:rPr lang="en-US" dirty="0" smtClean="0"/>
              <a:t>mall </a:t>
            </a:r>
            <a:r>
              <a:rPr lang="en-US" dirty="0"/>
              <a:t>changes build up over the course of millions of years, they translate into evolution on a grand scale — in other words, </a:t>
            </a:r>
            <a:r>
              <a:rPr lang="en-US" b="1" dirty="0" smtClean="0"/>
              <a:t>macroevolution</a:t>
            </a:r>
          </a:p>
          <a:p>
            <a:r>
              <a:rPr lang="en-US" dirty="0"/>
              <a:t>The four basic evolutionary mechanisms — mutation, migration, genetic drift</a:t>
            </a:r>
            <a:r>
              <a:rPr lang="en-US" dirty="0" smtClean="0"/>
              <a:t>, non-random mating, </a:t>
            </a:r>
            <a:r>
              <a:rPr lang="en-US" dirty="0"/>
              <a:t>and natural selection — can produce major evolutionary change if given enough time</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0317" y="4743057"/>
            <a:ext cx="5352221" cy="8216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35762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Macroevolution	</a:t>
            </a:r>
            <a:endParaRPr lang="en-US" dirty="0"/>
          </a:p>
        </p:txBody>
      </p:sp>
      <p:sp>
        <p:nvSpPr>
          <p:cNvPr id="3" name="Content Placeholder 2"/>
          <p:cNvSpPr>
            <a:spLocks noGrp="1"/>
          </p:cNvSpPr>
          <p:nvPr>
            <p:ph idx="1"/>
          </p:nvPr>
        </p:nvSpPr>
        <p:spPr/>
        <p:txBody>
          <a:bodyPr/>
          <a:lstStyle/>
          <a:p>
            <a:r>
              <a:rPr lang="en-US" dirty="0" smtClean="0"/>
              <a:t>Evolution above the species level</a:t>
            </a:r>
          </a:p>
          <a:p>
            <a:r>
              <a:rPr lang="en-US" dirty="0" smtClean="0"/>
              <a:t>Macroevolution required </a:t>
            </a:r>
            <a:r>
              <a:rPr lang="en-US" dirty="0"/>
              <a:t>that we zoom out on the tree of </a:t>
            </a:r>
            <a:r>
              <a:rPr lang="en-US" dirty="0" smtClean="0"/>
              <a:t>life</a:t>
            </a:r>
          </a:p>
          <a:p>
            <a:r>
              <a:rPr lang="en-US" dirty="0"/>
              <a:t>Macroevolution encompasses the grandest trends and transformations in evolution, such as the origin of mammals and the radiation of flowering </a:t>
            </a:r>
            <a:r>
              <a:rPr lang="en-US" dirty="0" smtClean="0"/>
              <a:t>plants</a:t>
            </a:r>
          </a:p>
          <a:p>
            <a:r>
              <a:rPr lang="en-US" smtClean="0"/>
              <a:t>Macro-evolutionary </a:t>
            </a:r>
            <a:r>
              <a:rPr lang="en-US" dirty="0"/>
              <a:t>patterns are generally what we see when we look at the large-scale history of life.</a:t>
            </a:r>
          </a:p>
        </p:txBody>
      </p:sp>
    </p:spTree>
    <p:extLst>
      <p:ext uri="{BB962C8B-B14F-4D97-AF65-F5344CB8AC3E}">
        <p14:creationId xmlns:p14="http://schemas.microsoft.com/office/powerpoint/2010/main" val="15636348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Macroevolution</a:t>
            </a:r>
            <a:endParaRPr lang="en-US" dirty="0"/>
          </a:p>
        </p:txBody>
      </p:sp>
      <p:sp>
        <p:nvSpPr>
          <p:cNvPr id="3" name="Content Placeholder 2"/>
          <p:cNvSpPr>
            <a:spLocks noGrp="1"/>
          </p:cNvSpPr>
          <p:nvPr>
            <p:ph idx="1"/>
          </p:nvPr>
        </p:nvSpPr>
        <p:spPr>
          <a:xfrm>
            <a:off x="2575960" y="1825939"/>
            <a:ext cx="8915400" cy="3777622"/>
          </a:xfrm>
        </p:spPr>
        <p:txBody>
          <a:bodyPr>
            <a:normAutofit/>
          </a:bodyPr>
          <a:lstStyle/>
          <a:p>
            <a:endParaRPr lang="en-US" dirty="0" smtClean="0"/>
          </a:p>
          <a:p>
            <a:endParaRPr lang="en-US" dirty="0"/>
          </a:p>
          <a:p>
            <a:endParaRPr lang="en-US" dirty="0" smtClean="0"/>
          </a:p>
          <a:p>
            <a:r>
              <a:rPr lang="en-US" dirty="0" smtClean="0"/>
              <a:t>Patterns in Macroevolution</a:t>
            </a:r>
          </a:p>
          <a:p>
            <a:pPr lvl="1"/>
            <a:r>
              <a:rPr lang="en-US" dirty="0" smtClean="0"/>
              <a:t>Stasis</a:t>
            </a:r>
          </a:p>
          <a:p>
            <a:pPr lvl="1"/>
            <a:r>
              <a:rPr lang="en-US" dirty="0" smtClean="0"/>
              <a:t>Character change</a:t>
            </a:r>
          </a:p>
          <a:p>
            <a:pPr lvl="1"/>
            <a:r>
              <a:rPr lang="en-US" dirty="0" smtClean="0"/>
              <a:t>Lineage splitting</a:t>
            </a:r>
          </a:p>
          <a:p>
            <a:pPr lvl="1"/>
            <a:r>
              <a:rPr lang="en-US" dirty="0" smtClean="0"/>
              <a:t>Extinction</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9467" y="1611796"/>
            <a:ext cx="4286250" cy="571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314379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Speciation</a:t>
            </a:r>
            <a:endParaRPr lang="en-US" dirty="0"/>
          </a:p>
        </p:txBody>
      </p:sp>
      <p:sp>
        <p:nvSpPr>
          <p:cNvPr id="3" name="Content Placeholder 2"/>
          <p:cNvSpPr>
            <a:spLocks noGrp="1"/>
          </p:cNvSpPr>
          <p:nvPr>
            <p:ph idx="1"/>
          </p:nvPr>
        </p:nvSpPr>
        <p:spPr/>
        <p:txBody>
          <a:bodyPr/>
          <a:lstStyle/>
          <a:p>
            <a:r>
              <a:rPr lang="en-US" dirty="0" smtClean="0"/>
              <a:t>Species:  a </a:t>
            </a:r>
            <a:r>
              <a:rPr lang="en-US" dirty="0"/>
              <a:t>group of individuals that actually or potentially interbreed in nature. In this sense, a species is the </a:t>
            </a:r>
            <a:r>
              <a:rPr lang="en-US" dirty="0" smtClean="0"/>
              <a:t>biggest gene </a:t>
            </a:r>
            <a:r>
              <a:rPr lang="en-US" dirty="0"/>
              <a:t>pool possible under natural </a:t>
            </a:r>
            <a:r>
              <a:rPr lang="en-US" dirty="0" smtClean="0"/>
              <a:t>conditions</a:t>
            </a:r>
          </a:p>
          <a:p>
            <a:pPr lvl="1"/>
            <a:r>
              <a:rPr lang="en-US" dirty="0"/>
              <a:t>The definition of a species as a group of interbreeding </a:t>
            </a:r>
            <a:r>
              <a:rPr lang="en-US" dirty="0" smtClean="0"/>
              <a:t>individuals-- </a:t>
            </a:r>
            <a:r>
              <a:rPr lang="en-US" dirty="0"/>
              <a:t>cannot be easily applied to organisms that reproduce only or mainly asexually</a:t>
            </a:r>
            <a:r>
              <a:rPr lang="en-US" dirty="0" smtClean="0"/>
              <a:t>.  (Bacteria)</a:t>
            </a:r>
          </a:p>
          <a:p>
            <a:pPr lvl="1"/>
            <a:r>
              <a:rPr lang="en-US" dirty="0" smtClean="0"/>
              <a:t>Many </a:t>
            </a:r>
            <a:r>
              <a:rPr lang="en-US" dirty="0"/>
              <a:t>plants, and some animals, form hybrids in </a:t>
            </a:r>
            <a:r>
              <a:rPr lang="en-US" dirty="0" smtClean="0"/>
              <a:t>nature</a:t>
            </a:r>
            <a:endParaRPr lang="en-US" dirty="0"/>
          </a:p>
        </p:txBody>
      </p:sp>
    </p:spTree>
    <p:extLst>
      <p:ext uri="{BB962C8B-B14F-4D97-AF65-F5344CB8AC3E}">
        <p14:creationId xmlns:p14="http://schemas.microsoft.com/office/powerpoint/2010/main" val="34017718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Speciation</a:t>
            </a:r>
            <a:endParaRPr lang="en-US" dirty="0"/>
          </a:p>
        </p:txBody>
      </p:sp>
      <p:sp>
        <p:nvSpPr>
          <p:cNvPr id="3" name="Content Placeholder 2"/>
          <p:cNvSpPr>
            <a:spLocks noGrp="1"/>
          </p:cNvSpPr>
          <p:nvPr>
            <p:ph idx="1"/>
          </p:nvPr>
        </p:nvSpPr>
        <p:spPr>
          <a:xfrm>
            <a:off x="2589212" y="1802296"/>
            <a:ext cx="8915400" cy="4108926"/>
          </a:xfrm>
        </p:spPr>
        <p:txBody>
          <a:bodyPr/>
          <a:lstStyle/>
          <a:p>
            <a:r>
              <a:rPr lang="en-US" dirty="0" smtClean="0"/>
              <a:t>Lineage-splitting </a:t>
            </a:r>
            <a:r>
              <a:rPr lang="en-US" dirty="0"/>
              <a:t>event that produces two or more separate </a:t>
            </a:r>
            <a:r>
              <a:rPr lang="en-US" dirty="0" smtClean="0"/>
              <a:t>species</a:t>
            </a:r>
          </a:p>
          <a:p>
            <a:r>
              <a:rPr lang="en-US" dirty="0" smtClean="0"/>
              <a:t>Causes of speciation</a:t>
            </a:r>
          </a:p>
          <a:p>
            <a:pPr lvl="1"/>
            <a:r>
              <a:rPr lang="en-US" dirty="0"/>
              <a:t>Geographic </a:t>
            </a:r>
            <a:r>
              <a:rPr lang="en-US" dirty="0" smtClean="0"/>
              <a:t>Isolation</a:t>
            </a:r>
          </a:p>
          <a:p>
            <a:pPr lvl="1"/>
            <a:r>
              <a:rPr lang="en-US" dirty="0"/>
              <a:t>Reduction of Gene Flow</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17759" y="2224708"/>
            <a:ext cx="3897590" cy="16763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9909" y="4100512"/>
            <a:ext cx="4438650" cy="2162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698559" y="5181600"/>
            <a:ext cx="4361416" cy="923330"/>
          </a:xfrm>
          <a:prstGeom prst="rect">
            <a:avLst/>
          </a:prstGeom>
          <a:noFill/>
        </p:spPr>
        <p:txBody>
          <a:bodyPr wrap="square" rtlCol="0">
            <a:spAutoFit/>
          </a:bodyPr>
          <a:lstStyle/>
          <a:p>
            <a:r>
              <a:rPr lang="en-US" dirty="0" smtClean="0"/>
              <a:t>Broad geographic range limits gene flow– different selective pressures at ends of range</a:t>
            </a:r>
            <a:endParaRPr lang="en-US" dirty="0"/>
          </a:p>
        </p:txBody>
      </p:sp>
    </p:spTree>
    <p:extLst>
      <p:ext uri="{BB962C8B-B14F-4D97-AF65-F5344CB8AC3E}">
        <p14:creationId xmlns:p14="http://schemas.microsoft.com/office/powerpoint/2010/main" val="2587089772"/>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177</TotalTime>
  <Words>1179</Words>
  <Application>Microsoft Office PowerPoint</Application>
  <PresentationFormat>Custom</PresentationFormat>
  <Paragraphs>90</Paragraphs>
  <Slides>21</Slides>
  <Notes>8</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Wisp</vt:lpstr>
      <vt:lpstr>Biological Evolution</vt:lpstr>
      <vt:lpstr>HS-LS4-4 Construct an explanation based on evidence for how natural selection leads to adaption of populations.  </vt:lpstr>
      <vt:lpstr>Elements of Natural Selection</vt:lpstr>
      <vt:lpstr>Microevolution</vt:lpstr>
      <vt:lpstr>Microevolution to Macroevolution</vt:lpstr>
      <vt:lpstr>Macroevolution </vt:lpstr>
      <vt:lpstr>Macroevolution</vt:lpstr>
      <vt:lpstr>Speciation</vt:lpstr>
      <vt:lpstr>Speciation</vt:lpstr>
      <vt:lpstr>Predation as a Factor in Evolution</vt:lpstr>
      <vt:lpstr>Sources</vt:lpstr>
      <vt:lpstr>PowerPoint Presentation</vt:lpstr>
      <vt:lpstr>PowerPoint Presentation</vt:lpstr>
      <vt:lpstr>PowerPoint Presentation</vt:lpstr>
      <vt:lpstr>PowerPoint Presentation</vt:lpstr>
      <vt:lpstr>PowerPoint Presentation</vt:lpstr>
      <vt:lpstr>PowerPoint Presentation</vt:lpstr>
      <vt:lpstr>Embryonic homology of the fish gill cartilage, the reptilian jaw, and the mammalian middle ear </vt:lpstr>
      <vt:lpstr>Jaw structure homology</vt:lpstr>
      <vt:lpstr>Homology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Biological Evolution</dc:title>
  <dc:creator>Carl Pratt</dc:creator>
  <cp:lastModifiedBy>admin_base</cp:lastModifiedBy>
  <cp:revision>23</cp:revision>
  <dcterms:created xsi:type="dcterms:W3CDTF">2014-07-04T17:19:48Z</dcterms:created>
  <dcterms:modified xsi:type="dcterms:W3CDTF">2014-07-30T11:18:09Z</dcterms:modified>
</cp:coreProperties>
</file>