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68" r:id="rId1"/>
  </p:sldMasterIdLst>
  <p:notesMasterIdLst>
    <p:notesMasterId r:id="rId33"/>
  </p:notesMasterIdLst>
  <p:handoutMasterIdLst>
    <p:handoutMasterId r:id="rId34"/>
  </p:handoutMasterIdLst>
  <p:sldIdLst>
    <p:sldId id="256" r:id="rId2"/>
    <p:sldId id="286" r:id="rId3"/>
    <p:sldId id="287" r:id="rId4"/>
    <p:sldId id="261" r:id="rId5"/>
    <p:sldId id="291" r:id="rId6"/>
    <p:sldId id="276" r:id="rId7"/>
    <p:sldId id="277" r:id="rId8"/>
    <p:sldId id="278" r:id="rId9"/>
    <p:sldId id="268" r:id="rId10"/>
    <p:sldId id="260" r:id="rId11"/>
    <p:sldId id="284" r:id="rId12"/>
    <p:sldId id="285" r:id="rId13"/>
    <p:sldId id="272" r:id="rId14"/>
    <p:sldId id="300" r:id="rId15"/>
    <p:sldId id="308" r:id="rId16"/>
    <p:sldId id="315" r:id="rId17"/>
    <p:sldId id="309" r:id="rId18"/>
    <p:sldId id="301" r:id="rId19"/>
    <p:sldId id="302" r:id="rId20"/>
    <p:sldId id="304" r:id="rId21"/>
    <p:sldId id="305" r:id="rId22"/>
    <p:sldId id="306" r:id="rId23"/>
    <p:sldId id="310" r:id="rId24"/>
    <p:sldId id="311" r:id="rId25"/>
    <p:sldId id="312" r:id="rId26"/>
    <p:sldId id="313" r:id="rId27"/>
    <p:sldId id="314" r:id="rId28"/>
    <p:sldId id="316" r:id="rId29"/>
    <p:sldId id="317" r:id="rId30"/>
    <p:sldId id="318" r:id="rId31"/>
    <p:sldId id="307" r:id="rId32"/>
  </p:sldIdLst>
  <p:sldSz cx="12192000" cy="6858000"/>
  <p:notesSz cx="7077075" cy="9363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4" autoAdjust="0"/>
    <p:restoredTop sz="64748" autoAdjust="0"/>
  </p:normalViewPr>
  <p:slideViewPr>
    <p:cSldViewPr snapToGrid="0">
      <p:cViewPr varScale="1">
        <p:scale>
          <a:sx n="58" d="100"/>
          <a:sy n="58" d="100"/>
        </p:scale>
        <p:origin x="-1776" y="-9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831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sz="quarter" idx="1"/>
          </p:nvPr>
        </p:nvSpPr>
        <p:spPr>
          <a:xfrm>
            <a:off x="4008705" y="0"/>
            <a:ext cx="3066733" cy="468154"/>
          </a:xfrm>
          <a:prstGeom prst="rect">
            <a:avLst/>
          </a:prstGeom>
        </p:spPr>
        <p:txBody>
          <a:bodyPr vert="horz" lIns="93936" tIns="46968" rIns="93936" bIns="46968" rtlCol="0"/>
          <a:lstStyle>
            <a:lvl1pPr algn="r">
              <a:defRPr sz="1200"/>
            </a:lvl1pPr>
          </a:lstStyle>
          <a:p>
            <a:fld id="{7373D21D-E849-4053-9FCC-59C5C597A30E}" type="datetimeFigureOut">
              <a:rPr lang="en-US" smtClean="0"/>
              <a:t>3/16/2015</a:t>
            </a:fld>
            <a:endParaRPr lang="en-US"/>
          </a:p>
        </p:txBody>
      </p:sp>
      <p:sp>
        <p:nvSpPr>
          <p:cNvPr id="4" name="Footer Placeholder 3"/>
          <p:cNvSpPr>
            <a:spLocks noGrp="1"/>
          </p:cNvSpPr>
          <p:nvPr>
            <p:ph type="ftr" sz="quarter" idx="2"/>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a:p>
        </p:txBody>
      </p:sp>
      <p:sp>
        <p:nvSpPr>
          <p:cNvPr id="5" name="Slide Number Placeholder 4"/>
          <p:cNvSpPr>
            <a:spLocks noGrp="1"/>
          </p:cNvSpPr>
          <p:nvPr>
            <p:ph type="sldNum" sz="quarter" idx="3"/>
          </p:nvPr>
        </p:nvSpPr>
        <p:spPr>
          <a:xfrm>
            <a:off x="4008705" y="8893296"/>
            <a:ext cx="3066733" cy="468154"/>
          </a:xfrm>
          <a:prstGeom prst="rect">
            <a:avLst/>
          </a:prstGeom>
        </p:spPr>
        <p:txBody>
          <a:bodyPr vert="horz" lIns="93936" tIns="46968" rIns="93936" bIns="46968" rtlCol="0" anchor="b"/>
          <a:lstStyle>
            <a:lvl1pPr algn="r">
              <a:defRPr sz="1200"/>
            </a:lvl1pPr>
          </a:lstStyle>
          <a:p>
            <a:fld id="{B2CC95AA-8C83-4299-94EE-1394B2FCD9AE}" type="slidenum">
              <a:rPr lang="en-US" smtClean="0"/>
              <a:t>‹#›</a:t>
            </a:fld>
            <a:endParaRPr lang="en-US"/>
          </a:p>
        </p:txBody>
      </p:sp>
    </p:spTree>
    <p:extLst>
      <p:ext uri="{BB962C8B-B14F-4D97-AF65-F5344CB8AC3E}">
        <p14:creationId xmlns:p14="http://schemas.microsoft.com/office/powerpoint/2010/main" val="5211260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780"/>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idx="1"/>
          </p:nvPr>
        </p:nvSpPr>
        <p:spPr>
          <a:xfrm>
            <a:off x="4008705" y="0"/>
            <a:ext cx="3066733" cy="469780"/>
          </a:xfrm>
          <a:prstGeom prst="rect">
            <a:avLst/>
          </a:prstGeom>
        </p:spPr>
        <p:txBody>
          <a:bodyPr vert="horz" lIns="93936" tIns="46968" rIns="93936" bIns="46968" rtlCol="0"/>
          <a:lstStyle>
            <a:lvl1pPr algn="r">
              <a:defRPr sz="1200"/>
            </a:lvl1pPr>
          </a:lstStyle>
          <a:p>
            <a:fld id="{125BDD5E-950D-45ED-8393-96BBCE66CE88}" type="datetimeFigureOut">
              <a:rPr lang="en-US" smtClean="0"/>
              <a:t>3/16/2015</a:t>
            </a:fld>
            <a:endParaRPr lang="en-US"/>
          </a:p>
        </p:txBody>
      </p:sp>
      <p:sp>
        <p:nvSpPr>
          <p:cNvPr id="4" name="Slide Image Placeholder 3"/>
          <p:cNvSpPr>
            <a:spLocks noGrp="1" noRot="1" noChangeAspect="1"/>
          </p:cNvSpPr>
          <p:nvPr>
            <p:ph type="sldImg" idx="2"/>
          </p:nvPr>
        </p:nvSpPr>
        <p:spPr>
          <a:xfrm>
            <a:off x="728663" y="1169988"/>
            <a:ext cx="5619750" cy="3160712"/>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707708" y="4505980"/>
            <a:ext cx="5661660" cy="3686711"/>
          </a:xfrm>
          <a:prstGeom prst="rect">
            <a:avLst/>
          </a:prstGeom>
        </p:spPr>
        <p:txBody>
          <a:bodyPr vert="horz" lIns="93936" tIns="46968" rIns="93936" bIns="4696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3297"/>
            <a:ext cx="3066733" cy="469779"/>
          </a:xfrm>
          <a:prstGeom prst="rect">
            <a:avLst/>
          </a:prstGeom>
        </p:spPr>
        <p:txBody>
          <a:bodyPr vert="horz" lIns="93936" tIns="46968" rIns="93936" bIns="46968"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893297"/>
            <a:ext cx="3066733" cy="469779"/>
          </a:xfrm>
          <a:prstGeom prst="rect">
            <a:avLst/>
          </a:prstGeom>
        </p:spPr>
        <p:txBody>
          <a:bodyPr vert="horz" lIns="93936" tIns="46968" rIns="93936" bIns="46968" rtlCol="0" anchor="b"/>
          <a:lstStyle>
            <a:lvl1pPr algn="r">
              <a:defRPr sz="1200"/>
            </a:lvl1pPr>
          </a:lstStyle>
          <a:p>
            <a:fld id="{1FD5E747-3E45-4C8D-929E-3E94B0EA7B89}" type="slidenum">
              <a:rPr lang="en-US" smtClean="0"/>
              <a:t>‹#›</a:t>
            </a:fld>
            <a:endParaRPr lang="en-US"/>
          </a:p>
        </p:txBody>
      </p:sp>
    </p:spTree>
    <p:extLst>
      <p:ext uri="{BB962C8B-B14F-4D97-AF65-F5344CB8AC3E}">
        <p14:creationId xmlns:p14="http://schemas.microsoft.com/office/powerpoint/2010/main" val="1550781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A dolphin’s flipper, bird’s wing, cat’s leg, and the human arm are considered homologous structures. Whereas human beings have bones such as the </a:t>
            </a:r>
            <a:r>
              <a:rPr lang="en-US" sz="1200" b="0" i="0" kern="1200" dirty="0" err="1" smtClean="0">
                <a:solidFill>
                  <a:schemeClr val="tx1"/>
                </a:solidFill>
                <a:effectLst/>
                <a:latin typeface="+mn-lt"/>
                <a:ea typeface="+mn-ea"/>
                <a:cs typeface="+mn-cs"/>
              </a:rPr>
              <a:t>humerus</a:t>
            </a:r>
            <a:r>
              <a:rPr lang="en-US" sz="1200" b="0" i="0" kern="1200" dirty="0" smtClean="0">
                <a:solidFill>
                  <a:schemeClr val="tx1"/>
                </a:solidFill>
                <a:effectLst/>
                <a:latin typeface="+mn-lt"/>
                <a:ea typeface="+mn-ea"/>
                <a:cs typeface="+mn-cs"/>
              </a:rPr>
              <a:t>, ulna, radius, wrist bones, and fingers, these features appear as similar bones in form in the other animals. Bats, whales, and many other animals have very similar homologous structures, demonstrating that these creatures all had a common ancestor.</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All mollusks have a "foot" that they use to travel. This foot is homologous although it may not appear to be immediately – close inspection demonstrates that in terms of form and function, gastropods, cephalopods, and bivalves share this homologous structure in common.</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All mollusks have a "foot" that they use to travel. This foot is homologous although it may not appear to be immediately – close inspection demonstrates that in terms of form and function, gastropods, cephalopods, and bivalves share this homologous structure in common.</a:t>
            </a:r>
          </a:p>
          <a:p>
            <a:endParaRPr lang="en-US" dirty="0"/>
          </a:p>
        </p:txBody>
      </p:sp>
      <p:sp>
        <p:nvSpPr>
          <p:cNvPr id="4" name="Slide Number Placeholder 3"/>
          <p:cNvSpPr>
            <a:spLocks noGrp="1"/>
          </p:cNvSpPr>
          <p:nvPr>
            <p:ph type="sldNum" sz="quarter" idx="10"/>
          </p:nvPr>
        </p:nvSpPr>
        <p:spPr/>
        <p:txBody>
          <a:bodyPr/>
          <a:lstStyle/>
          <a:p>
            <a:fld id="{1FD5E747-3E45-4C8D-929E-3E94B0EA7B89}" type="slidenum">
              <a:rPr lang="en-US" smtClean="0"/>
              <a:t>6</a:t>
            </a:fld>
            <a:endParaRPr lang="en-US"/>
          </a:p>
        </p:txBody>
      </p:sp>
    </p:spTree>
    <p:extLst>
      <p:ext uri="{BB962C8B-B14F-4D97-AF65-F5344CB8AC3E}">
        <p14:creationId xmlns:p14="http://schemas.microsoft.com/office/powerpoint/2010/main" val="278317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Species may also have similar traits even though they are not related to each other. This usually results because the species live in similar environments and fill similar ecological roles. </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Convergent evolution</a:t>
            </a:r>
            <a:r>
              <a:rPr lang="en-US" sz="1200" b="0" i="0" kern="1200" baseline="0" dirty="0" smtClean="0">
                <a:solidFill>
                  <a:schemeClr val="tx1"/>
                </a:solidFill>
                <a:effectLst/>
                <a:latin typeface="+mn-lt"/>
                <a:ea typeface="+mn-ea"/>
                <a:cs typeface="+mn-cs"/>
              </a:rPr>
              <a:t> is t</a:t>
            </a:r>
            <a:r>
              <a:rPr lang="en-US" sz="1200" b="0" i="0" kern="1200" dirty="0" smtClean="0">
                <a:solidFill>
                  <a:schemeClr val="tx1"/>
                </a:solidFill>
                <a:effectLst/>
                <a:latin typeface="+mn-lt"/>
                <a:ea typeface="+mn-ea"/>
                <a:cs typeface="+mn-cs"/>
              </a:rPr>
              <a:t>he process that brings these traits forward. Convergent evolution is natural selection that favors the same type of structure in different ancestors.</a:t>
            </a:r>
            <a:endParaRPr lang="en-US" dirty="0"/>
          </a:p>
        </p:txBody>
      </p:sp>
      <p:sp>
        <p:nvSpPr>
          <p:cNvPr id="4" name="Slide Number Placeholder 3"/>
          <p:cNvSpPr>
            <a:spLocks noGrp="1"/>
          </p:cNvSpPr>
          <p:nvPr>
            <p:ph type="sldNum" sz="quarter" idx="10"/>
          </p:nvPr>
        </p:nvSpPr>
        <p:spPr/>
        <p:txBody>
          <a:bodyPr/>
          <a:lstStyle/>
          <a:p>
            <a:fld id="{1FD5E747-3E45-4C8D-929E-3E94B0EA7B89}" type="slidenum">
              <a:rPr lang="en-US" smtClean="0"/>
              <a:t>7</a:t>
            </a:fld>
            <a:endParaRPr lang="en-US"/>
          </a:p>
        </p:txBody>
      </p:sp>
    </p:spTree>
    <p:extLst>
      <p:ext uri="{BB962C8B-B14F-4D97-AF65-F5344CB8AC3E}">
        <p14:creationId xmlns:p14="http://schemas.microsoft.com/office/powerpoint/2010/main" val="3580221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Closely related species share higher percentages</a:t>
            </a:r>
            <a:r>
              <a:rPr lang="en-US" baseline="0" dirty="0" smtClean="0"/>
              <a:t> of sequences than species that are distantly related.</a:t>
            </a:r>
            <a:endParaRPr lang="en-US" dirty="0"/>
          </a:p>
        </p:txBody>
      </p:sp>
      <p:sp>
        <p:nvSpPr>
          <p:cNvPr id="4" name="Slide Number Placeholder 3"/>
          <p:cNvSpPr>
            <a:spLocks noGrp="1"/>
          </p:cNvSpPr>
          <p:nvPr>
            <p:ph type="sldNum" sz="quarter" idx="10"/>
          </p:nvPr>
        </p:nvSpPr>
        <p:spPr/>
        <p:txBody>
          <a:bodyPr/>
          <a:lstStyle/>
          <a:p>
            <a:fld id="{1FD5E747-3E45-4C8D-929E-3E94B0EA7B89}" type="slidenum">
              <a:rPr lang="en-US" smtClean="0"/>
              <a:t>13</a:t>
            </a:fld>
            <a:endParaRPr lang="en-US"/>
          </a:p>
        </p:txBody>
      </p:sp>
    </p:spTree>
    <p:extLst>
      <p:ext uri="{BB962C8B-B14F-4D97-AF65-F5344CB8AC3E}">
        <p14:creationId xmlns:p14="http://schemas.microsoft.com/office/powerpoint/2010/main" val="3858888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Struggle for existence:  Reproduction</a:t>
            </a:r>
            <a:r>
              <a:rPr lang="en-US" baseline="0" dirty="0" smtClean="0"/>
              <a:t> often exceeds the population carrying capacity.  Not all individuals will be able to contribute the same number of offspring to the next generation.</a:t>
            </a:r>
          </a:p>
          <a:p>
            <a:r>
              <a:rPr lang="en-US" baseline="0" dirty="0" smtClean="0"/>
              <a:t>Individual phenotypic variation: traits differ among individuals of a population</a:t>
            </a:r>
          </a:p>
          <a:p>
            <a:r>
              <a:rPr lang="en-US" baseline="0" dirty="0" smtClean="0"/>
              <a:t>Inheritance: traits are passed on to offspring</a:t>
            </a:r>
          </a:p>
          <a:p>
            <a:r>
              <a:rPr lang="en-US" baseline="0" dirty="0" smtClean="0"/>
              <a:t>Some phenotypes are better adapted: certain phenotypes are better suited to particular environments; individuals that possess the better suited phenotypes are more likely to survive and reproduce</a:t>
            </a:r>
          </a:p>
          <a:p>
            <a:endParaRPr lang="en-US" dirty="0"/>
          </a:p>
        </p:txBody>
      </p:sp>
      <p:sp>
        <p:nvSpPr>
          <p:cNvPr id="4" name="Slide Number Placeholder 3"/>
          <p:cNvSpPr>
            <a:spLocks noGrp="1"/>
          </p:cNvSpPr>
          <p:nvPr>
            <p:ph type="sldNum" sz="quarter" idx="10"/>
          </p:nvPr>
        </p:nvSpPr>
        <p:spPr/>
        <p:txBody>
          <a:bodyPr/>
          <a:lstStyle/>
          <a:p>
            <a:fld id="{07340B51-A2FD-4AC1-BA32-7F25B80C7494}" type="slidenum">
              <a:rPr lang="en-US" smtClean="0"/>
              <a:t>14</a:t>
            </a:fld>
            <a:endParaRPr lang="en-US"/>
          </a:p>
        </p:txBody>
      </p:sp>
    </p:spTree>
    <p:extLst>
      <p:ext uri="{BB962C8B-B14F-4D97-AF65-F5344CB8AC3E}">
        <p14:creationId xmlns:p14="http://schemas.microsoft.com/office/powerpoint/2010/main" val="33074291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 introduction,  sparrows have evolved different characteristics in different locations. Sparrow populations in the north are larger-bodied than sparrow populations in the south. This divergence in populations is probably at least partly a result of natural selection: larger-bodied birds can often survive lower temperatures than smaller-bodied birds can. Colder weather in the north probably selects for larger-bodied birds. </a:t>
            </a:r>
            <a:endParaRPr lang="en-US" dirty="0"/>
          </a:p>
        </p:txBody>
      </p:sp>
      <p:sp>
        <p:nvSpPr>
          <p:cNvPr id="4" name="Slide Number Placeholder 3"/>
          <p:cNvSpPr>
            <a:spLocks noGrp="1"/>
          </p:cNvSpPr>
          <p:nvPr>
            <p:ph type="sldNum" sz="quarter" idx="10"/>
          </p:nvPr>
        </p:nvSpPr>
        <p:spPr/>
        <p:txBody>
          <a:bodyPr/>
          <a:lstStyle/>
          <a:p>
            <a:fld id="{07340B51-A2FD-4AC1-BA32-7F25B80C7494}" type="slidenum">
              <a:rPr lang="en-US" smtClean="0"/>
              <a:t>18</a:t>
            </a:fld>
            <a:endParaRPr lang="en-US"/>
          </a:p>
        </p:txBody>
      </p:sp>
    </p:spTree>
    <p:extLst>
      <p:ext uri="{BB962C8B-B14F-4D97-AF65-F5344CB8AC3E}">
        <p14:creationId xmlns:p14="http://schemas.microsoft.com/office/powerpoint/2010/main" val="41353369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Geographic isolation: </a:t>
            </a:r>
            <a:r>
              <a:rPr lang="en-US" sz="1200" b="0" i="0" kern="1200" dirty="0" smtClean="0">
                <a:solidFill>
                  <a:schemeClr val="tx1"/>
                </a:solidFill>
                <a:effectLst/>
                <a:latin typeface="+mn-lt"/>
                <a:ea typeface="+mn-ea"/>
                <a:cs typeface="+mn-cs"/>
              </a:rPr>
              <a:t>It doesn’t even need to be a physical barrier like a river that separates two or more groups of organisms—it might just be unfavorable habitat between the two populations that keeps them from mating with one another.</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Reduction in gene flow: no specific extrinsic barrier to gene flow. Imagine a situation in which a population extends over a broad geographic range, and mating throughout the population is not random. Individuals in the far west would have zero chance of mating with individuals in the far eastern end of the range. So we have reduced gene flow, but not total isolation.   Speciation would probably also require different selective pressures at opposite ends of the range, which would alter gene frequencies in groups at different ends of the range so much that they would not be able to mate if they were reunited.</a:t>
            </a:r>
            <a:endParaRPr lang="en-US" dirty="0"/>
          </a:p>
        </p:txBody>
      </p:sp>
      <p:sp>
        <p:nvSpPr>
          <p:cNvPr id="4" name="Slide Number Placeholder 3"/>
          <p:cNvSpPr>
            <a:spLocks noGrp="1"/>
          </p:cNvSpPr>
          <p:nvPr>
            <p:ph type="sldNum" sz="quarter" idx="10"/>
          </p:nvPr>
        </p:nvSpPr>
        <p:spPr/>
        <p:txBody>
          <a:bodyPr/>
          <a:lstStyle/>
          <a:p>
            <a:fld id="{07340B51-A2FD-4AC1-BA32-7F25B80C7494}" type="slidenum">
              <a:rPr lang="en-US" smtClean="0"/>
              <a:t>22</a:t>
            </a:fld>
            <a:endParaRPr lang="en-US"/>
          </a:p>
        </p:txBody>
      </p:sp>
    </p:spTree>
    <p:extLst>
      <p:ext uri="{BB962C8B-B14F-4D97-AF65-F5344CB8AC3E}">
        <p14:creationId xmlns:p14="http://schemas.microsoft.com/office/powerpoint/2010/main" val="3147164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826118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C6B4A9-1611-4792-9094-5F34BCA07E0B}" type="datetimeFigureOut">
              <a:rPr lang="en-US" smtClean="0"/>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908858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25073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97356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89849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B712588-04B1-427B-82EE-E8DB90309F08}" type="datetimeFigureOut">
              <a:rPr lang="en-US" smtClean="0"/>
              <a:t>3/16/2015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2952921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1BEF0D-F0BB-DE4B-95CE-6DB70DBA9567}" type="datetimeFigureOut">
              <a:rPr lang="en-US" smtClean="0"/>
              <a:pPr/>
              <a:t>3/16/2015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06932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1BEF0D-F0BB-DE4B-95CE-6DB70DBA9567}" type="datetimeFigureOut">
              <a:rPr lang="en-US" smtClean="0"/>
              <a:pPr/>
              <a:t>3/16/2015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42324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3/16/2015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98936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3/16/2015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378961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3/16/2015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45292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3/16/2015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20706953"/>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evolution.berkeley.edu/evolibrary/home.php" TargetMode="External"/><Relationship Id="rId2" Type="http://schemas.openxmlformats.org/officeDocument/2006/relationships/hyperlink" Target="http://evolution.berkeley.edu/evosite/evo10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ed.ted.com/on/AJ9YkpP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893090"/>
            <a:ext cx="7766936" cy="1646302"/>
          </a:xfrm>
        </p:spPr>
        <p:txBody>
          <a:bodyPr/>
          <a:lstStyle/>
          <a:p>
            <a:r>
              <a:rPr lang="en-US" dirty="0" smtClean="0"/>
              <a:t>Basis of Evolution</a:t>
            </a:r>
            <a:endParaRPr lang="en-US" dirty="0"/>
          </a:p>
        </p:txBody>
      </p:sp>
      <p:sp>
        <p:nvSpPr>
          <p:cNvPr id="4" name="Rectangle 1"/>
          <p:cNvSpPr>
            <a:spLocks noGrp="1" noChangeArrowheads="1"/>
          </p:cNvSpPr>
          <p:nvPr>
            <p:ph type="subTitle" idx="1"/>
          </p:nvPr>
        </p:nvSpPr>
        <p:spPr bwMode="auto">
          <a:xfrm>
            <a:off x="1507067" y="4063083"/>
            <a:ext cx="8644995"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We do not, after all, expect to encounter a page-one story with the headline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"New Experiment Proves Earth Goes Around Sun, Not Vice Versa. Galileo</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Vindicated." The fact of evolution has been equally well documented for more than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 century.  </a:t>
            </a:r>
            <a:r>
              <a:rPr kumimoji="0" lang="en-US" altLang="en-US" sz="1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 ( Stephen J. </a:t>
            </a:r>
            <a:r>
              <a:rPr kumimoji="0" lang="en-US" altLang="en-US" sz="1800" b="0" u="none" strike="noStrike" cap="none" normalizeH="0" baseline="0" dirty="0" smtClean="0">
                <a:ln>
                  <a:noFill/>
                </a:ln>
                <a:solidFill>
                  <a:srgbClr val="000033"/>
                </a:solidFill>
                <a:effectLst/>
                <a:latin typeface="Times New Roman" panose="02020603050405020304" pitchFamily="18" charset="0"/>
                <a:cs typeface="Times New Roman" panose="02020603050405020304" pitchFamily="18" charset="0"/>
              </a:rPr>
              <a:t>Gould</a:t>
            </a:r>
            <a:r>
              <a:rPr kumimoji="0" lang="en-US" altLang="en-US" sz="1800" b="0" i="1" u="none" strike="noStrike" cap="none" normalizeH="0" dirty="0" smtClean="0">
                <a:ln>
                  <a:noFill/>
                </a:ln>
                <a:solidFill>
                  <a:srgbClr val="000033"/>
                </a:solidFill>
                <a:effectLst/>
                <a:latin typeface="Times New Roman" panose="02020603050405020304" pitchFamily="18" charset="0"/>
                <a:cs typeface="Times New Roman" panose="02020603050405020304" pitchFamily="18" charset="0"/>
              </a:rPr>
              <a:t> 1941-2002)</a:t>
            </a:r>
            <a:endParaRPr kumimoji="0" lang="en-US" altLang="en-US" sz="1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rPr>
              <a:t/>
            </a:r>
            <a:br>
              <a:rPr kumimoji="0" lang="en-US" altLang="en-US" sz="1800" b="0" i="0" u="none" strike="noStrike" cap="none" normalizeH="0" baseline="0" dirty="0" smtClean="0">
                <a:ln>
                  <a:noFill/>
                </a:ln>
                <a:solidFill>
                  <a:schemeClr val="tx1"/>
                </a:solidFill>
                <a:effectLst/>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996688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Expectations of Common Ancestry</a:t>
            </a:r>
            <a:endParaRPr lang="en-US" dirty="0"/>
          </a:p>
        </p:txBody>
      </p:sp>
      <p:sp>
        <p:nvSpPr>
          <p:cNvPr id="4" name="Content Placeholder 3"/>
          <p:cNvSpPr>
            <a:spLocks noGrp="1"/>
          </p:cNvSpPr>
          <p:nvPr>
            <p:ph idx="1"/>
          </p:nvPr>
        </p:nvSpPr>
        <p:spPr/>
        <p:txBody>
          <a:bodyPr>
            <a:normAutofit/>
          </a:bodyPr>
          <a:lstStyle/>
          <a:p>
            <a:r>
              <a:rPr lang="en-US" sz="2400" dirty="0"/>
              <a:t>Evolution does not invent new things </a:t>
            </a:r>
            <a:r>
              <a:rPr lang="en-US" sz="2400" dirty="0" smtClean="0"/>
              <a:t>from scratch</a:t>
            </a:r>
            <a:r>
              <a:rPr lang="en-US" sz="2400" dirty="0"/>
              <a:t>. It has to make minor changes </a:t>
            </a:r>
            <a:r>
              <a:rPr lang="en-US" sz="2400" dirty="0" smtClean="0"/>
              <a:t>in existing </a:t>
            </a:r>
            <a:r>
              <a:rPr lang="en-US" sz="2400" dirty="0"/>
              <a:t>structures</a:t>
            </a:r>
          </a:p>
          <a:p>
            <a:pPr marL="0" indent="0">
              <a:buNone/>
            </a:pPr>
            <a:r>
              <a:rPr lang="en-US" sz="2400" dirty="0"/>
              <a:t>• In fact, expect non-optimal structures </a:t>
            </a:r>
            <a:r>
              <a:rPr lang="en-US" sz="2400" dirty="0" smtClean="0"/>
              <a:t>in many cases =  an Adaptation will be “Good Enough” not a perfect fit or solution to an environmental </a:t>
            </a:r>
            <a:r>
              <a:rPr lang="en-US" sz="2400" dirty="0" smtClean="0"/>
              <a:t>challenge</a:t>
            </a:r>
            <a:endParaRPr lang="en-US" sz="2400" dirty="0"/>
          </a:p>
          <a:p>
            <a:pPr marL="0" indent="0">
              <a:buNone/>
            </a:pPr>
            <a:endParaRPr lang="en-US" sz="2400" dirty="0" smtClean="0"/>
          </a:p>
          <a:p>
            <a:pPr marL="0" indent="0">
              <a:buNone/>
            </a:pPr>
            <a:r>
              <a:rPr lang="en-US" sz="2400" dirty="0"/>
              <a:t>Natural selection does not produce perfection.  Remember its not survival of the fittest--- rather: survival of the fit enough</a:t>
            </a:r>
          </a:p>
          <a:p>
            <a:pPr marL="0" indent="0">
              <a:buNone/>
            </a:pPr>
            <a:endParaRPr lang="en-US" sz="2400" dirty="0"/>
          </a:p>
        </p:txBody>
      </p:sp>
    </p:spTree>
    <p:extLst>
      <p:ext uri="{BB962C8B-B14F-4D97-AF65-F5344CB8AC3E}">
        <p14:creationId xmlns:p14="http://schemas.microsoft.com/office/powerpoint/2010/main" val="33409470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304800" y="0"/>
            <a:ext cx="9220200" cy="6553200"/>
          </a:xfrm>
        </p:spPr>
        <p:txBody>
          <a:bodyPr/>
          <a:lstStyle/>
          <a:p>
            <a:pPr>
              <a:buFontTx/>
              <a:buNone/>
            </a:pPr>
            <a:r>
              <a:rPr lang="en-US" altLang="en-US" b="1" i="1" dirty="0"/>
              <a:t>Biogeography: Divergent Evolution</a:t>
            </a:r>
          </a:p>
          <a:p>
            <a:r>
              <a:rPr lang="en-US" altLang="en-US" dirty="0"/>
              <a:t>After the supercontinent Pangaea separated, similar species </a:t>
            </a:r>
            <a:r>
              <a:rPr lang="en-US" altLang="en-US" b="1" dirty="0"/>
              <a:t>diverged</a:t>
            </a:r>
            <a:r>
              <a:rPr lang="en-US" altLang="en-US" dirty="0"/>
              <a:t> due to </a:t>
            </a:r>
            <a:r>
              <a:rPr lang="en-US" altLang="en-US" b="1" dirty="0">
                <a:solidFill>
                  <a:schemeClr val="hlink"/>
                </a:solidFill>
              </a:rPr>
              <a:t>different environments.</a:t>
            </a:r>
          </a:p>
        </p:txBody>
      </p:sp>
      <p:pic>
        <p:nvPicPr>
          <p:cNvPr id="15365" name="Picture 5" descr="biogeografiburu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258" y="1360488"/>
            <a:ext cx="8534400" cy="4583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85012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304800" y="228600"/>
            <a:ext cx="8926286" cy="6248400"/>
          </a:xfrm>
        </p:spPr>
        <p:txBody>
          <a:bodyPr/>
          <a:lstStyle/>
          <a:p>
            <a:pPr>
              <a:buFontTx/>
              <a:buNone/>
            </a:pPr>
            <a:r>
              <a:rPr lang="en-US" altLang="en-US" b="1" i="1" dirty="0"/>
              <a:t>Biogeography: Convergent Evolution</a:t>
            </a:r>
          </a:p>
          <a:p>
            <a:r>
              <a:rPr lang="en-US" altLang="en-US" dirty="0"/>
              <a:t>Unrelated species from different regions around the world </a:t>
            </a:r>
            <a:r>
              <a:rPr lang="en-US" altLang="en-US" b="1" dirty="0"/>
              <a:t>converge </a:t>
            </a:r>
            <a:r>
              <a:rPr lang="en-US" altLang="en-US" dirty="0"/>
              <a:t>or begin to look alike when found in </a:t>
            </a:r>
            <a:r>
              <a:rPr lang="en-US" altLang="en-US" b="1" dirty="0">
                <a:solidFill>
                  <a:schemeClr val="hlink"/>
                </a:solidFill>
              </a:rPr>
              <a:t>similar environments</a:t>
            </a:r>
            <a:r>
              <a:rPr lang="en-US" altLang="en-US" dirty="0"/>
              <a:t>.</a:t>
            </a:r>
          </a:p>
        </p:txBody>
      </p:sp>
      <p:pic>
        <p:nvPicPr>
          <p:cNvPr id="16389" name="Picture 5" descr="Convergent%20Evolu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714" y="2357845"/>
            <a:ext cx="8135257" cy="3124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68284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Examine DNA sequences and Amino Acid sequences</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684" y="2024744"/>
            <a:ext cx="4061907" cy="36405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9138" y="2024744"/>
            <a:ext cx="4900273" cy="3971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5546" y="1170896"/>
            <a:ext cx="1997983" cy="5510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10808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Natural Selection</a:t>
            </a:r>
            <a:endParaRPr lang="en-US" dirty="0"/>
          </a:p>
        </p:txBody>
      </p:sp>
      <p:sp>
        <p:nvSpPr>
          <p:cNvPr id="3" name="Content Placeholder 2"/>
          <p:cNvSpPr>
            <a:spLocks noGrp="1"/>
          </p:cNvSpPr>
          <p:nvPr>
            <p:ph idx="1"/>
          </p:nvPr>
        </p:nvSpPr>
        <p:spPr/>
        <p:txBody>
          <a:bodyPr/>
          <a:lstStyle/>
          <a:p>
            <a:r>
              <a:rPr lang="en-US" dirty="0" smtClean="0"/>
              <a:t>Struggle for </a:t>
            </a:r>
            <a:r>
              <a:rPr lang="en-US" dirty="0" smtClean="0"/>
              <a:t>existence (reproduction may exceed carrying capacity)</a:t>
            </a:r>
            <a:endParaRPr lang="en-US" dirty="0" smtClean="0"/>
          </a:p>
          <a:p>
            <a:r>
              <a:rPr lang="en-US" dirty="0" smtClean="0"/>
              <a:t>Individual phenotypic variation</a:t>
            </a:r>
          </a:p>
          <a:p>
            <a:r>
              <a:rPr lang="en-US" dirty="0" smtClean="0"/>
              <a:t>Inheritance</a:t>
            </a:r>
          </a:p>
          <a:p>
            <a:r>
              <a:rPr lang="en-US" dirty="0" smtClean="0"/>
              <a:t>Some phenotypes better </a:t>
            </a:r>
            <a:r>
              <a:rPr lang="en-US" dirty="0" smtClean="0"/>
              <a:t>adapted (more likely to survive and reproduce)</a:t>
            </a:r>
            <a:endParaRPr lang="en-US" dirty="0" smtClean="0"/>
          </a:p>
          <a:p>
            <a:endParaRPr lang="en-US" dirty="0"/>
          </a:p>
        </p:txBody>
      </p:sp>
    </p:spTree>
    <p:extLst>
      <p:ext uri="{BB962C8B-B14F-4D97-AF65-F5344CB8AC3E}">
        <p14:creationId xmlns:p14="http://schemas.microsoft.com/office/powerpoint/2010/main" val="23164436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5330" y="404813"/>
            <a:ext cx="5104946" cy="6294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69329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8963" y="1028700"/>
            <a:ext cx="5934075"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2492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Fitness</a:t>
            </a:r>
            <a:endParaRPr lang="en-US" dirty="0"/>
          </a:p>
        </p:txBody>
      </p:sp>
      <p:sp>
        <p:nvSpPr>
          <p:cNvPr id="3" name="Content Placeholder 2"/>
          <p:cNvSpPr>
            <a:spLocks noGrp="1"/>
          </p:cNvSpPr>
          <p:nvPr>
            <p:ph idx="1"/>
          </p:nvPr>
        </p:nvSpPr>
        <p:spPr/>
        <p:txBody>
          <a:bodyPr/>
          <a:lstStyle/>
          <a:p>
            <a:r>
              <a:rPr lang="en-US" dirty="0" smtClean="0"/>
              <a:t>Ability </a:t>
            </a:r>
            <a:r>
              <a:rPr lang="en-US" dirty="0"/>
              <a:t>to survive to reproductive </a:t>
            </a:r>
            <a:r>
              <a:rPr lang="en-US" dirty="0" smtClean="0"/>
              <a:t>age</a:t>
            </a:r>
            <a:r>
              <a:rPr lang="en-US" dirty="0"/>
              <a:t>, </a:t>
            </a:r>
            <a:r>
              <a:rPr lang="en-US" dirty="0" smtClean="0"/>
              <a:t>success </a:t>
            </a:r>
            <a:r>
              <a:rPr lang="en-US" dirty="0"/>
              <a:t>at finding mates and producing offspring; generally more offspring = greater fitness</a:t>
            </a:r>
          </a:p>
          <a:p>
            <a:r>
              <a:rPr lang="en-US" dirty="0"/>
              <a:t> </a:t>
            </a:r>
            <a:r>
              <a:rPr lang="en-US" dirty="0" smtClean="0"/>
              <a:t>So, individuals selected for in a population will have greater fitness under those environmental conditions</a:t>
            </a:r>
          </a:p>
          <a:p>
            <a:endParaRPr lang="en-US" dirty="0"/>
          </a:p>
        </p:txBody>
      </p:sp>
    </p:spTree>
    <p:extLst>
      <p:ext uri="{BB962C8B-B14F-4D97-AF65-F5344CB8AC3E}">
        <p14:creationId xmlns:p14="http://schemas.microsoft.com/office/powerpoint/2010/main" val="24660527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Microevolution</a:t>
            </a:r>
            <a:endParaRPr lang="en-US" dirty="0"/>
          </a:p>
        </p:txBody>
      </p:sp>
      <p:sp>
        <p:nvSpPr>
          <p:cNvPr id="3" name="Content Placeholder 2"/>
          <p:cNvSpPr>
            <a:spLocks noGrp="1"/>
          </p:cNvSpPr>
          <p:nvPr>
            <p:ph idx="1"/>
          </p:nvPr>
        </p:nvSpPr>
        <p:spPr/>
        <p:txBody>
          <a:bodyPr>
            <a:normAutofit/>
          </a:bodyPr>
          <a:lstStyle/>
          <a:p>
            <a:r>
              <a:rPr lang="en-US" dirty="0"/>
              <a:t>Microevolution is </a:t>
            </a:r>
            <a:r>
              <a:rPr lang="en-US" dirty="0" smtClean="0"/>
              <a:t>a </a:t>
            </a:r>
            <a:r>
              <a:rPr lang="en-US" dirty="0"/>
              <a:t>change in gene frequency within a </a:t>
            </a:r>
            <a:r>
              <a:rPr lang="en-US" dirty="0" smtClean="0"/>
              <a:t>population</a:t>
            </a:r>
          </a:p>
          <a:p>
            <a:pPr lvl="1"/>
            <a:r>
              <a:rPr lang="en-US" dirty="0"/>
              <a:t>C</a:t>
            </a:r>
            <a:r>
              <a:rPr lang="en-US" dirty="0" smtClean="0"/>
              <a:t>hange </a:t>
            </a:r>
            <a:r>
              <a:rPr lang="en-US" dirty="0"/>
              <a:t>might come about because natural selection favored the gene, because the population received new immigrants carrying the gene, because </a:t>
            </a:r>
            <a:r>
              <a:rPr lang="en-US" dirty="0" smtClean="0"/>
              <a:t> </a:t>
            </a:r>
            <a:r>
              <a:rPr lang="en-US" dirty="0"/>
              <a:t>genes </a:t>
            </a:r>
            <a:r>
              <a:rPr lang="en-US" dirty="0" smtClean="0"/>
              <a:t>mutated, or </a:t>
            </a:r>
            <a:r>
              <a:rPr lang="en-US" dirty="0"/>
              <a:t>because of random genetic drift from one generation to the </a:t>
            </a:r>
            <a:r>
              <a:rPr lang="en-US" dirty="0" smtClean="0"/>
              <a:t>next</a:t>
            </a:r>
          </a:p>
          <a:p>
            <a:r>
              <a:rPr lang="en-US" dirty="0" smtClean="0"/>
              <a:t>Examples of microevolution</a:t>
            </a:r>
          </a:p>
          <a:p>
            <a:pPr lvl="1"/>
            <a:r>
              <a:rPr lang="en-US" dirty="0"/>
              <a:t>E</a:t>
            </a:r>
            <a:r>
              <a:rPr lang="en-US" dirty="0" smtClean="0"/>
              <a:t>volution </a:t>
            </a:r>
            <a:r>
              <a:rPr lang="en-US" dirty="0"/>
              <a:t>of resistance — of pests to pesticides, weeds to herbicides, and pathogens to medicines </a:t>
            </a:r>
            <a:endParaRPr lang="en-US" dirty="0" smtClean="0"/>
          </a:p>
          <a:p>
            <a:pPr lvl="1"/>
            <a:r>
              <a:rPr lang="en-US" dirty="0"/>
              <a:t>House sparrows were introduced to </a:t>
            </a:r>
            <a:r>
              <a:rPr lang="en-US" dirty="0" smtClean="0"/>
              <a:t>NA in </a:t>
            </a:r>
            <a:r>
              <a:rPr lang="en-US" dirty="0"/>
              <a:t>1852. </a:t>
            </a:r>
            <a:r>
              <a:rPr lang="en-US" dirty="0" smtClean="0"/>
              <a:t>Sparrows </a:t>
            </a:r>
            <a:r>
              <a:rPr lang="en-US" dirty="0"/>
              <a:t>in colder places are now generally larger than sparrows in warmer locales.</a:t>
            </a:r>
          </a:p>
        </p:txBody>
      </p:sp>
    </p:spTree>
    <p:extLst>
      <p:ext uri="{BB962C8B-B14F-4D97-AF65-F5344CB8AC3E}">
        <p14:creationId xmlns:p14="http://schemas.microsoft.com/office/powerpoint/2010/main" val="1991772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Microevolution to Macroevolution</a:t>
            </a:r>
            <a:endParaRPr lang="en-US" dirty="0"/>
          </a:p>
        </p:txBody>
      </p:sp>
      <p:sp>
        <p:nvSpPr>
          <p:cNvPr id="3" name="Content Placeholder 2"/>
          <p:cNvSpPr>
            <a:spLocks noGrp="1"/>
          </p:cNvSpPr>
          <p:nvPr>
            <p:ph idx="1"/>
          </p:nvPr>
        </p:nvSpPr>
        <p:spPr/>
        <p:txBody>
          <a:bodyPr/>
          <a:lstStyle/>
          <a:p>
            <a:r>
              <a:rPr lang="en-US" dirty="0"/>
              <a:t>Microevolution happens on a small time scale — from one generation to the </a:t>
            </a:r>
            <a:r>
              <a:rPr lang="en-US" dirty="0" smtClean="0"/>
              <a:t>next (recall the Medium Ground Finch)</a:t>
            </a:r>
          </a:p>
          <a:p>
            <a:r>
              <a:rPr lang="en-US" dirty="0"/>
              <a:t>S</a:t>
            </a:r>
            <a:r>
              <a:rPr lang="en-US" dirty="0" smtClean="0"/>
              <a:t>mall </a:t>
            </a:r>
            <a:r>
              <a:rPr lang="en-US" dirty="0"/>
              <a:t>changes build up over the course of millions of years, they translate into evolution on a grand scale — in other words, </a:t>
            </a:r>
            <a:r>
              <a:rPr lang="en-US" dirty="0" smtClean="0"/>
              <a:t>macroevolution</a:t>
            </a:r>
          </a:p>
          <a:p>
            <a:r>
              <a:rPr lang="en-US" dirty="0"/>
              <a:t>The four basic evolutionary mechanisms — mutation, migration, genetic drift, and natural selection — can produce major evolutionary change if given enough time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8730" y="5031006"/>
            <a:ext cx="5352221" cy="821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57712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3371" y="1317172"/>
            <a:ext cx="6858000"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Phylogenetic Tree: Relationships</a:t>
            </a:r>
            <a:endParaRPr lang="en-US" dirty="0"/>
          </a:p>
        </p:txBody>
      </p:sp>
    </p:spTree>
    <p:extLst>
      <p:ext uri="{BB962C8B-B14F-4D97-AF65-F5344CB8AC3E}">
        <p14:creationId xmlns:p14="http://schemas.microsoft.com/office/powerpoint/2010/main" val="16920992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Macroevolution</a:t>
            </a:r>
            <a:endParaRPr lang="en-US" dirty="0"/>
          </a:p>
        </p:txBody>
      </p:sp>
      <p:sp>
        <p:nvSpPr>
          <p:cNvPr id="3" name="Content Placeholder 2"/>
          <p:cNvSpPr>
            <a:spLocks noGrp="1"/>
          </p:cNvSpPr>
          <p:nvPr>
            <p:ph idx="1"/>
          </p:nvPr>
        </p:nvSpPr>
        <p:spPr>
          <a:xfrm>
            <a:off x="2575960" y="1436914"/>
            <a:ext cx="8915400" cy="4931229"/>
          </a:xfrm>
        </p:spPr>
        <p:txBody>
          <a:bodyPr>
            <a:normAutofit fontScale="85000" lnSpcReduction="20000"/>
          </a:bodyPr>
          <a:lstStyle/>
          <a:p>
            <a:r>
              <a:rPr lang="en-US" dirty="0"/>
              <a:t>Macroevolution is evolution on a grand scale—what we see when we look at the over-arching history of life: stability, change, lineages arising, and </a:t>
            </a:r>
            <a:r>
              <a:rPr lang="en-US" dirty="0" smtClean="0"/>
              <a:t>extinction– above the species level</a:t>
            </a:r>
          </a:p>
          <a:p>
            <a:endParaRPr lang="en-US" dirty="0" smtClean="0"/>
          </a:p>
          <a:p>
            <a:endParaRPr lang="en-US" dirty="0"/>
          </a:p>
          <a:p>
            <a:endParaRPr lang="en-US" dirty="0" smtClean="0"/>
          </a:p>
          <a:p>
            <a:r>
              <a:rPr lang="en-US" dirty="0" smtClean="0"/>
              <a:t>Patterns in Macroevolution</a:t>
            </a:r>
          </a:p>
          <a:p>
            <a:pPr lvl="1"/>
            <a:r>
              <a:rPr lang="en-US" dirty="0" smtClean="0"/>
              <a:t>Stasis</a:t>
            </a:r>
          </a:p>
          <a:p>
            <a:pPr lvl="1"/>
            <a:r>
              <a:rPr lang="en-US" dirty="0" smtClean="0"/>
              <a:t>Character change</a:t>
            </a:r>
          </a:p>
          <a:p>
            <a:pPr lvl="1"/>
            <a:r>
              <a:rPr lang="en-US" dirty="0" smtClean="0"/>
              <a:t>Lineage splitting</a:t>
            </a:r>
          </a:p>
          <a:p>
            <a:pPr lvl="1"/>
            <a:r>
              <a:rPr lang="en-US" dirty="0" smtClean="0"/>
              <a:t>Extinction</a:t>
            </a:r>
          </a:p>
          <a:p>
            <a:pPr lvl="1"/>
            <a:endParaRPr lang="en-US" dirty="0"/>
          </a:p>
          <a:p>
            <a:r>
              <a:rPr lang="en-US" dirty="0"/>
              <a:t>Macroevolution encompasses the grandest trends and transformations in evolution, such as the origin of mammals and the radiation of flowering plants</a:t>
            </a:r>
          </a:p>
          <a:p>
            <a:endParaRPr lang="en-US"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0724" y="2416628"/>
            <a:ext cx="4286250" cy="571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60616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Speciation</a:t>
            </a:r>
            <a:endParaRPr lang="en-US" dirty="0"/>
          </a:p>
        </p:txBody>
      </p:sp>
      <p:sp>
        <p:nvSpPr>
          <p:cNvPr id="3" name="Content Placeholder 2"/>
          <p:cNvSpPr>
            <a:spLocks noGrp="1"/>
          </p:cNvSpPr>
          <p:nvPr>
            <p:ph idx="1"/>
          </p:nvPr>
        </p:nvSpPr>
        <p:spPr/>
        <p:txBody>
          <a:bodyPr/>
          <a:lstStyle/>
          <a:p>
            <a:r>
              <a:rPr lang="en-US" dirty="0" smtClean="0"/>
              <a:t>Species:  a </a:t>
            </a:r>
            <a:r>
              <a:rPr lang="en-US" dirty="0"/>
              <a:t>group of individuals that actually or potentially interbreed in nature. In this sense, a species is the </a:t>
            </a:r>
            <a:r>
              <a:rPr lang="en-US" dirty="0" smtClean="0"/>
              <a:t>biggest gene </a:t>
            </a:r>
            <a:r>
              <a:rPr lang="en-US" dirty="0"/>
              <a:t>pool possible under natural </a:t>
            </a:r>
            <a:r>
              <a:rPr lang="en-US" dirty="0" smtClean="0"/>
              <a:t>conditions</a:t>
            </a:r>
          </a:p>
          <a:p>
            <a:pPr lvl="1"/>
            <a:r>
              <a:rPr lang="en-US" dirty="0"/>
              <a:t>The definition of a species as a group of interbreeding individuals cannot be easily applied to organisms that reproduce only or mainly asexually</a:t>
            </a:r>
            <a:r>
              <a:rPr lang="en-US" dirty="0" smtClean="0"/>
              <a:t>.  (Bacteria)</a:t>
            </a:r>
          </a:p>
          <a:p>
            <a:pPr lvl="1"/>
            <a:r>
              <a:rPr lang="en-US" dirty="0" smtClean="0"/>
              <a:t>Many </a:t>
            </a:r>
            <a:r>
              <a:rPr lang="en-US" dirty="0"/>
              <a:t>plants, and some animals, form hybrids in </a:t>
            </a:r>
            <a:r>
              <a:rPr lang="en-US" dirty="0" smtClean="0"/>
              <a:t>nature</a:t>
            </a:r>
            <a:endParaRPr lang="en-US" dirty="0"/>
          </a:p>
        </p:txBody>
      </p:sp>
    </p:spTree>
    <p:extLst>
      <p:ext uri="{BB962C8B-B14F-4D97-AF65-F5344CB8AC3E}">
        <p14:creationId xmlns:p14="http://schemas.microsoft.com/office/powerpoint/2010/main" val="2430793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Speciation</a:t>
            </a:r>
            <a:endParaRPr lang="en-US" dirty="0"/>
          </a:p>
        </p:txBody>
      </p:sp>
      <p:sp>
        <p:nvSpPr>
          <p:cNvPr id="3" name="Content Placeholder 2"/>
          <p:cNvSpPr>
            <a:spLocks noGrp="1"/>
          </p:cNvSpPr>
          <p:nvPr>
            <p:ph idx="1"/>
          </p:nvPr>
        </p:nvSpPr>
        <p:spPr>
          <a:xfrm>
            <a:off x="2589212" y="1802296"/>
            <a:ext cx="8915400" cy="4108926"/>
          </a:xfrm>
        </p:spPr>
        <p:txBody>
          <a:bodyPr/>
          <a:lstStyle/>
          <a:p>
            <a:r>
              <a:rPr lang="en-US" dirty="0" smtClean="0"/>
              <a:t>Lineage-splitting </a:t>
            </a:r>
            <a:r>
              <a:rPr lang="en-US" dirty="0"/>
              <a:t>event that produces two or more separate </a:t>
            </a:r>
            <a:r>
              <a:rPr lang="en-US" dirty="0" smtClean="0"/>
              <a:t>species</a:t>
            </a:r>
          </a:p>
          <a:p>
            <a:r>
              <a:rPr lang="en-US" dirty="0" smtClean="0"/>
              <a:t>Causes of speciation</a:t>
            </a:r>
          </a:p>
          <a:p>
            <a:pPr lvl="1"/>
            <a:r>
              <a:rPr lang="en-US" dirty="0"/>
              <a:t>Geographic </a:t>
            </a:r>
            <a:r>
              <a:rPr lang="en-US" dirty="0" smtClean="0"/>
              <a:t>Isolation</a:t>
            </a:r>
          </a:p>
          <a:p>
            <a:pPr lvl="1"/>
            <a:r>
              <a:rPr lang="en-US" dirty="0"/>
              <a:t>Reduction of Gene Flow</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7759" y="2224708"/>
            <a:ext cx="3897590" cy="1676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9909" y="4100512"/>
            <a:ext cx="4438650" cy="2162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698559" y="5181600"/>
            <a:ext cx="4361416" cy="923330"/>
          </a:xfrm>
          <a:prstGeom prst="rect">
            <a:avLst/>
          </a:prstGeom>
          <a:noFill/>
        </p:spPr>
        <p:txBody>
          <a:bodyPr wrap="square" rtlCol="0">
            <a:spAutoFit/>
          </a:bodyPr>
          <a:lstStyle/>
          <a:p>
            <a:r>
              <a:rPr lang="en-US" dirty="0" smtClean="0"/>
              <a:t>Broad geographic range limits gene flow– different selective pressures at ends of range</a:t>
            </a:r>
            <a:endParaRPr lang="en-US" dirty="0"/>
          </a:p>
        </p:txBody>
      </p:sp>
    </p:spTree>
    <p:extLst>
      <p:ext uri="{BB962C8B-B14F-4D97-AF65-F5344CB8AC3E}">
        <p14:creationId xmlns:p14="http://schemas.microsoft.com/office/powerpoint/2010/main" val="15680109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1750" y="1309688"/>
            <a:ext cx="7048500" cy="4238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3532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1764" y="477611"/>
            <a:ext cx="6504894" cy="25739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1764" y="3228975"/>
            <a:ext cx="7067550" cy="3057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25668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7950" y="632732"/>
            <a:ext cx="6896100"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0875" y="1813153"/>
            <a:ext cx="5810250" cy="2447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728390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2675" y="957263"/>
            <a:ext cx="7486650" cy="4943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39722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7450" y="1323975"/>
            <a:ext cx="7277100" cy="421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70914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8900" y="695325"/>
            <a:ext cx="6934200" cy="5467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286081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1288" y="2719388"/>
            <a:ext cx="6829425" cy="141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0547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 vs. Evolutio</a:t>
            </a:r>
            <a:r>
              <a:rPr lang="en-US" dirty="0"/>
              <a:t>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571" y="1448481"/>
            <a:ext cx="3962400" cy="69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729342" y="4702629"/>
            <a:ext cx="8403772" cy="1077218"/>
          </a:xfrm>
          <a:prstGeom prst="rect">
            <a:avLst/>
          </a:prstGeom>
          <a:noFill/>
        </p:spPr>
        <p:txBody>
          <a:bodyPr wrap="square" rtlCol="0">
            <a:spAutoFit/>
          </a:bodyPr>
          <a:lstStyle/>
          <a:p>
            <a:endParaRPr lang="en-US" sz="2400" dirty="0" smtClean="0"/>
          </a:p>
          <a:p>
            <a:r>
              <a:rPr lang="en-US" sz="2000" dirty="0" smtClean="0"/>
              <a:t>Regardless </a:t>
            </a:r>
            <a:r>
              <a:rPr lang="en-US" sz="2000" dirty="0"/>
              <a:t>of how life started, afterwards it branched and diversified, and most studies of evolution are focused on those processes</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1856" y="1368373"/>
            <a:ext cx="3723585" cy="3334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5116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9988" y="542925"/>
            <a:ext cx="4772025" cy="577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44633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Sources</a:t>
            </a:r>
            <a:endParaRPr lang="en-US" dirty="0"/>
          </a:p>
        </p:txBody>
      </p:sp>
      <p:sp>
        <p:nvSpPr>
          <p:cNvPr id="5" name="Content Placeholder 4"/>
          <p:cNvSpPr>
            <a:spLocks noGrp="1"/>
          </p:cNvSpPr>
          <p:nvPr>
            <p:ph idx="1"/>
          </p:nvPr>
        </p:nvSpPr>
        <p:spPr/>
        <p:txBody>
          <a:bodyPr/>
          <a:lstStyle/>
          <a:p>
            <a:r>
              <a:rPr lang="en-US" dirty="0">
                <a:hlinkClick r:id="rId2"/>
              </a:rPr>
              <a:t>http://evolution.berkeley.edu/evosite/evo101</a:t>
            </a:r>
            <a:r>
              <a:rPr lang="en-US" dirty="0" smtClean="0">
                <a:hlinkClick r:id="rId2"/>
              </a:rPr>
              <a:t>/</a:t>
            </a:r>
            <a:endParaRPr lang="en-US" dirty="0" smtClean="0"/>
          </a:p>
          <a:p>
            <a:r>
              <a:rPr lang="en-US" dirty="0">
                <a:hlinkClick r:id="rId3"/>
              </a:rPr>
              <a:t>http://</a:t>
            </a:r>
            <a:r>
              <a:rPr lang="en-US" dirty="0" smtClean="0">
                <a:hlinkClick r:id="rId3"/>
              </a:rPr>
              <a:t>evolution.berkeley.edu/evolibrary/home.php</a:t>
            </a:r>
            <a:endParaRPr lang="en-US" dirty="0" smtClean="0"/>
          </a:p>
          <a:p>
            <a:r>
              <a:rPr lang="en-US" dirty="0" err="1" smtClean="0"/>
              <a:t>BioInteractive</a:t>
            </a:r>
            <a:r>
              <a:rPr lang="en-US" dirty="0" smtClean="0"/>
              <a:t> Howard Hughes Medical Institute</a:t>
            </a:r>
          </a:p>
          <a:p>
            <a:endParaRPr lang="en-US" dirty="0" smtClean="0"/>
          </a:p>
          <a:p>
            <a:endParaRPr lang="en-US" dirty="0"/>
          </a:p>
        </p:txBody>
      </p:sp>
    </p:spTree>
    <p:extLst>
      <p:ext uri="{BB962C8B-B14F-4D97-AF65-F5344CB8AC3E}">
        <p14:creationId xmlns:p14="http://schemas.microsoft.com/office/powerpoint/2010/main" val="9153701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Darwinian Evolution</a:t>
            </a:r>
            <a:endParaRPr lang="en-US" dirty="0"/>
          </a:p>
        </p:txBody>
      </p:sp>
      <p:sp>
        <p:nvSpPr>
          <p:cNvPr id="3" name="Content Placeholder 2"/>
          <p:cNvSpPr>
            <a:spLocks noGrp="1"/>
          </p:cNvSpPr>
          <p:nvPr>
            <p:ph idx="1"/>
          </p:nvPr>
        </p:nvSpPr>
        <p:spPr/>
        <p:txBody>
          <a:bodyPr/>
          <a:lstStyle/>
          <a:p>
            <a:r>
              <a:rPr lang="en-US" dirty="0"/>
              <a:t>Organisms vary</a:t>
            </a:r>
          </a:p>
          <a:p>
            <a:r>
              <a:rPr lang="en-US" dirty="0"/>
              <a:t>All organisms overproduce</a:t>
            </a:r>
          </a:p>
          <a:p>
            <a:r>
              <a:rPr lang="en-US" dirty="0"/>
              <a:t>Therefore there is Natural </a:t>
            </a:r>
            <a:r>
              <a:rPr lang="en-US" dirty="0" smtClean="0"/>
              <a:t>Selection (variable survival and reproduction)</a:t>
            </a:r>
            <a:endParaRPr lang="en-US" dirty="0"/>
          </a:p>
          <a:p>
            <a:r>
              <a:rPr lang="en-US" dirty="0"/>
              <a:t>Some variability is inherited</a:t>
            </a:r>
          </a:p>
          <a:p>
            <a:r>
              <a:rPr lang="en-US" dirty="0"/>
              <a:t>Therefore Organisms Evolve</a:t>
            </a:r>
          </a:p>
          <a:p>
            <a:endParaRPr lang="en-US" dirty="0"/>
          </a:p>
        </p:txBody>
      </p:sp>
      <p:sp>
        <p:nvSpPr>
          <p:cNvPr id="4" name="TextBox 3"/>
          <p:cNvSpPr txBox="1"/>
          <p:nvPr/>
        </p:nvSpPr>
        <p:spPr>
          <a:xfrm>
            <a:off x="1110343" y="5769429"/>
            <a:ext cx="6259286" cy="646331"/>
          </a:xfrm>
          <a:prstGeom prst="rect">
            <a:avLst/>
          </a:prstGeom>
          <a:noFill/>
        </p:spPr>
        <p:txBody>
          <a:bodyPr wrap="square" rtlCol="0">
            <a:spAutoFit/>
          </a:bodyPr>
          <a:lstStyle/>
          <a:p>
            <a:r>
              <a:rPr lang="en-US" dirty="0"/>
              <a:t>Video  </a:t>
            </a:r>
            <a:r>
              <a:rPr lang="en-US" dirty="0">
                <a:hlinkClick r:id="rId2"/>
              </a:rPr>
              <a:t>http://</a:t>
            </a:r>
            <a:r>
              <a:rPr lang="en-US" dirty="0" smtClean="0">
                <a:hlinkClick r:id="rId2"/>
              </a:rPr>
              <a:t>ed.ted.com/on/AJ9YkpPL</a:t>
            </a:r>
            <a:endParaRPr lang="en-US" dirty="0" smtClean="0"/>
          </a:p>
          <a:p>
            <a:endParaRPr lang="en-US" dirty="0"/>
          </a:p>
        </p:txBody>
      </p:sp>
    </p:spTree>
    <p:extLst>
      <p:ext uri="{BB962C8B-B14F-4D97-AF65-F5344CB8AC3E}">
        <p14:creationId xmlns:p14="http://schemas.microsoft.com/office/powerpoint/2010/main" val="10263294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3170" y="1428070"/>
            <a:ext cx="6022975" cy="513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Evidence for Evolution</a:t>
            </a:r>
            <a:endParaRPr lang="en-US" dirty="0"/>
          </a:p>
        </p:txBody>
      </p:sp>
    </p:spTree>
    <p:extLst>
      <p:ext uri="{BB962C8B-B14F-4D97-AF65-F5344CB8AC3E}">
        <p14:creationId xmlns:p14="http://schemas.microsoft.com/office/powerpoint/2010/main" val="4942081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330" y="228600"/>
            <a:ext cx="9090025"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6285" y="3067050"/>
            <a:ext cx="5514975" cy="3562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7438345" y="3067050"/>
            <a:ext cx="2198915" cy="646331"/>
          </a:xfrm>
          <a:prstGeom prst="rect">
            <a:avLst/>
          </a:prstGeom>
          <a:noFill/>
        </p:spPr>
        <p:txBody>
          <a:bodyPr wrap="square" rtlCol="0">
            <a:spAutoFit/>
          </a:bodyPr>
          <a:lstStyle/>
          <a:p>
            <a:r>
              <a:rPr lang="en-US" dirty="0"/>
              <a:t>R</a:t>
            </a:r>
            <a:r>
              <a:rPr lang="en-US" dirty="0" smtClean="0"/>
              <a:t>esult </a:t>
            </a:r>
            <a:r>
              <a:rPr lang="en-US" dirty="0"/>
              <a:t>of descent with modification </a:t>
            </a:r>
          </a:p>
        </p:txBody>
      </p:sp>
      <p:sp>
        <p:nvSpPr>
          <p:cNvPr id="3" name="TextBox 2"/>
          <p:cNvSpPr txBox="1"/>
          <p:nvPr/>
        </p:nvSpPr>
        <p:spPr>
          <a:xfrm>
            <a:off x="7438345" y="4386560"/>
            <a:ext cx="2198915" cy="923330"/>
          </a:xfrm>
          <a:prstGeom prst="rect">
            <a:avLst/>
          </a:prstGeom>
          <a:noFill/>
        </p:spPr>
        <p:txBody>
          <a:bodyPr wrap="square" rtlCol="0">
            <a:spAutoFit/>
          </a:bodyPr>
          <a:lstStyle/>
          <a:p>
            <a:r>
              <a:rPr lang="en-US" dirty="0" err="1"/>
              <a:t>E</a:t>
            </a:r>
            <a:r>
              <a:rPr lang="en-US" dirty="0" err="1" smtClean="0"/>
              <a:t>mbryologically</a:t>
            </a:r>
            <a:r>
              <a:rPr lang="en-US" dirty="0" smtClean="0"/>
              <a:t> </a:t>
            </a:r>
            <a:r>
              <a:rPr lang="en-US" dirty="0"/>
              <a:t>similar, but have different functions</a:t>
            </a:r>
          </a:p>
        </p:txBody>
      </p:sp>
    </p:spTree>
    <p:extLst>
      <p:ext uri="{BB962C8B-B14F-4D97-AF65-F5344CB8AC3E}">
        <p14:creationId xmlns:p14="http://schemas.microsoft.com/office/powerpoint/2010/main" val="39656489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2577" y="417739"/>
            <a:ext cx="7839075" cy="569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65598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442684" y="468085"/>
            <a:ext cx="9042400" cy="6248400"/>
          </a:xfrm>
        </p:spPr>
        <p:txBody>
          <a:bodyPr/>
          <a:lstStyle/>
          <a:p>
            <a:r>
              <a:rPr lang="en-US" altLang="en-US" sz="2400" b="1" dirty="0"/>
              <a:t>Vestigial structures:</a:t>
            </a:r>
            <a:r>
              <a:rPr lang="en-US" altLang="en-US" sz="2400" dirty="0"/>
              <a:t> remnants of structures that served important functions in the organism’s ancestors</a:t>
            </a:r>
          </a:p>
          <a:p>
            <a:endParaRPr lang="en-US" altLang="en-US" dirty="0"/>
          </a:p>
        </p:txBody>
      </p:sp>
      <p:pic>
        <p:nvPicPr>
          <p:cNvPr id="10245" name="Picture 5" descr="whale-vestigial-struc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8701" y="1774371"/>
            <a:ext cx="7690756" cy="3857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77849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endParaRPr lang="en-US" dirty="0"/>
          </a:p>
        </p:txBody>
      </p:sp>
      <p:pic>
        <p:nvPicPr>
          <p:cNvPr id="5" name="Content Placeholder 4"/>
          <p:cNvPicPr>
            <a:picLocks noGrp="1" noChangeAspect="1"/>
          </p:cNvPicPr>
          <p:nvPr>
            <p:ph idx="1"/>
          </p:nvPr>
        </p:nvPicPr>
        <p:blipFill>
          <a:blip r:embed="rId2"/>
          <a:stretch>
            <a:fillRect/>
          </a:stretch>
        </p:blipFill>
        <p:spPr>
          <a:xfrm>
            <a:off x="677334" y="2438709"/>
            <a:ext cx="4426648" cy="3295664"/>
          </a:xfrm>
          <a:prstGeom prst="rect">
            <a:avLst/>
          </a:prstGeom>
        </p:spPr>
      </p:pic>
      <p:sp>
        <p:nvSpPr>
          <p:cNvPr id="6" name="TextBox 5"/>
          <p:cNvSpPr txBox="1"/>
          <p:nvPr/>
        </p:nvSpPr>
        <p:spPr>
          <a:xfrm>
            <a:off x="5935851" y="2063151"/>
            <a:ext cx="3068664" cy="3785652"/>
          </a:xfrm>
          <a:prstGeom prst="rect">
            <a:avLst/>
          </a:prstGeom>
          <a:noFill/>
        </p:spPr>
        <p:txBody>
          <a:bodyPr wrap="square" rtlCol="0">
            <a:spAutoFit/>
          </a:bodyPr>
          <a:lstStyle/>
          <a:p>
            <a:r>
              <a:rPr lang="en-US" sz="2400" dirty="0"/>
              <a:t>No obvious use,</a:t>
            </a:r>
          </a:p>
          <a:p>
            <a:r>
              <a:rPr lang="en-US" sz="2400" dirty="0"/>
              <a:t>at least now</a:t>
            </a:r>
            <a:r>
              <a:rPr lang="en-US" sz="2400" dirty="0" smtClean="0"/>
              <a:t>. (Immunology)</a:t>
            </a:r>
          </a:p>
          <a:p>
            <a:endParaRPr lang="en-US" sz="2400" dirty="0"/>
          </a:p>
          <a:p>
            <a:r>
              <a:rPr lang="en-US" sz="2400" dirty="0"/>
              <a:t>I </a:t>
            </a:r>
            <a:r>
              <a:rPr lang="en-US" sz="2400" dirty="0" smtClean="0"/>
              <a:t>can get </a:t>
            </a:r>
            <a:r>
              <a:rPr lang="en-US" sz="2400" dirty="0"/>
              <a:t>along fine</a:t>
            </a:r>
          </a:p>
          <a:p>
            <a:r>
              <a:rPr lang="en-US" sz="2400" dirty="0"/>
              <a:t>without one</a:t>
            </a:r>
            <a:r>
              <a:rPr lang="en-US" sz="2400" dirty="0" smtClean="0"/>
              <a:t>!</a:t>
            </a:r>
          </a:p>
          <a:p>
            <a:endParaRPr lang="en-US" sz="2400" dirty="0"/>
          </a:p>
          <a:p>
            <a:r>
              <a:rPr lang="en-US" sz="2400" dirty="0"/>
              <a:t>If bursts, can</a:t>
            </a:r>
          </a:p>
          <a:p>
            <a:r>
              <a:rPr lang="en-US" sz="2400" dirty="0"/>
              <a:t>be fatal </a:t>
            </a:r>
          </a:p>
          <a:p>
            <a:r>
              <a:rPr lang="en-US" sz="2400" dirty="0"/>
              <a:t>(Houdini)</a:t>
            </a:r>
          </a:p>
        </p:txBody>
      </p:sp>
    </p:spTree>
    <p:extLst>
      <p:ext uri="{BB962C8B-B14F-4D97-AF65-F5344CB8AC3E}">
        <p14:creationId xmlns:p14="http://schemas.microsoft.com/office/powerpoint/2010/main" val="41351755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218</TotalTime>
  <Words>1122</Words>
  <Application>Microsoft Office PowerPoint</Application>
  <PresentationFormat>Custom</PresentationFormat>
  <Paragraphs>108</Paragraphs>
  <Slides>31</Slides>
  <Notes>6</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Basis of Evolution</vt:lpstr>
      <vt:lpstr>Phylogenetic Tree: Relationships</vt:lpstr>
      <vt:lpstr>Origin vs. Evolution</vt:lpstr>
      <vt:lpstr>Darwinian Evolution</vt:lpstr>
      <vt:lpstr>Evidence for Evolution</vt:lpstr>
      <vt:lpstr>PowerPoint Presentation</vt:lpstr>
      <vt:lpstr>PowerPoint Presentation</vt:lpstr>
      <vt:lpstr>PowerPoint Presentation</vt:lpstr>
      <vt:lpstr>Appendix</vt:lpstr>
      <vt:lpstr>Expectations of Common Ancestry</vt:lpstr>
      <vt:lpstr>PowerPoint Presentation</vt:lpstr>
      <vt:lpstr>PowerPoint Presentation</vt:lpstr>
      <vt:lpstr>Examine DNA sequences and Amino Acid sequences</vt:lpstr>
      <vt:lpstr>Elements of Natural Selection</vt:lpstr>
      <vt:lpstr>PowerPoint Presentation</vt:lpstr>
      <vt:lpstr>PowerPoint Presentation</vt:lpstr>
      <vt:lpstr>Fitness</vt:lpstr>
      <vt:lpstr>Microevolution</vt:lpstr>
      <vt:lpstr>Microevolution to Macroevolution</vt:lpstr>
      <vt:lpstr>Macroevolution</vt:lpstr>
      <vt:lpstr>Speciation</vt:lpstr>
      <vt:lpstr>Speciation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Genetic Basis of Evolution</dc:title>
  <dc:creator>Carl Pratt</dc:creator>
  <cp:lastModifiedBy>Carl R. Pratt</cp:lastModifiedBy>
  <cp:revision>32</cp:revision>
  <cp:lastPrinted>2015-03-16T13:06:18Z</cp:lastPrinted>
  <dcterms:created xsi:type="dcterms:W3CDTF">2014-07-05T11:39:36Z</dcterms:created>
  <dcterms:modified xsi:type="dcterms:W3CDTF">2015-03-16T13:19:24Z</dcterms:modified>
</cp:coreProperties>
</file>