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78" r:id="rId4"/>
    <p:sldId id="279" r:id="rId5"/>
    <p:sldId id="280" r:id="rId6"/>
    <p:sldId id="281" r:id="rId7"/>
    <p:sldId id="282" r:id="rId8"/>
    <p:sldId id="28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3E572D-E8C3-455F-9C8D-38031FAEAEC5}" type="datetimeFigureOut">
              <a:rPr lang="en-US" smtClean="0"/>
              <a:pPr/>
              <a:t>8/10/2014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nn.com/2014/08/06/world/rosetta-spacecraft-comet-approach/index.html?iref=allsearch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72657" y="685800"/>
            <a:ext cx="591014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latin typeface="+mj-lt"/>
              </a:rPr>
              <a:t>Welcome to the</a:t>
            </a:r>
            <a:endParaRPr lang="en-US" sz="4400" b="1" dirty="0">
              <a:latin typeface="+mj-lt"/>
            </a:endParaRPr>
          </a:p>
          <a:p>
            <a:pPr algn="ctr"/>
            <a:r>
              <a:rPr lang="en-US" sz="4400" b="1" dirty="0" smtClean="0">
                <a:effectLst/>
                <a:latin typeface="+mj-lt"/>
              </a:rPr>
              <a:t>PA STEM 2014 Follow up</a:t>
            </a:r>
          </a:p>
          <a:p>
            <a:pPr algn="ctr"/>
            <a:endParaRPr lang="en-US" sz="4000" b="1" dirty="0">
              <a:latin typeface="+mj-lt"/>
            </a:endParaRPr>
          </a:p>
          <a:p>
            <a:pPr algn="ctr"/>
            <a:r>
              <a:rPr lang="en-US" sz="3200" b="1" dirty="0" smtClean="0">
                <a:latin typeface="+mj-lt"/>
              </a:rPr>
              <a:t>Norristown/Pottstown</a:t>
            </a:r>
          </a:p>
          <a:p>
            <a:pPr algn="ctr"/>
            <a:r>
              <a:rPr lang="en-US" sz="3200" b="1" dirty="0">
                <a:latin typeface="+mj-lt"/>
              </a:rPr>
              <a:t>a</a:t>
            </a:r>
            <a:r>
              <a:rPr lang="en-US" sz="3200" b="1" dirty="0" smtClean="0">
                <a:latin typeface="+mj-lt"/>
              </a:rPr>
              <a:t>nd </a:t>
            </a:r>
            <a:r>
              <a:rPr lang="en-US" sz="3200" b="1" dirty="0">
                <a:latin typeface="+mj-lt"/>
              </a:rPr>
              <a:t>L</a:t>
            </a:r>
            <a:r>
              <a:rPr lang="en-US" sz="3200" b="1" dirty="0" smtClean="0">
                <a:latin typeface="+mj-lt"/>
              </a:rPr>
              <a:t>ancaster Regions</a:t>
            </a:r>
          </a:p>
          <a:p>
            <a:pPr algn="ctr"/>
            <a:endParaRPr lang="en-US" sz="3200" b="1" dirty="0" smtClean="0">
              <a:latin typeface="+mj-lt"/>
            </a:endParaRPr>
          </a:p>
          <a:p>
            <a:pPr algn="ctr"/>
            <a:r>
              <a:rPr lang="en-US" sz="3200" b="1" dirty="0" smtClean="0">
                <a:latin typeface="+mj-lt"/>
              </a:rPr>
              <a:t>August 11 - 12</a:t>
            </a:r>
          </a:p>
          <a:p>
            <a:pPr algn="ctr"/>
            <a:r>
              <a:rPr lang="en-US" sz="3200" b="1" dirty="0" smtClean="0">
                <a:latin typeface="+mj-lt"/>
              </a:rPr>
              <a:t>Albright College</a:t>
            </a:r>
            <a:endParaRPr lang="en-US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85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F</a:t>
            </a:r>
            <a:r>
              <a:rPr lang="en-US" sz="3600" b="1" dirty="0" smtClean="0">
                <a:latin typeface="+mj-lt"/>
              </a:rPr>
              <a:t>ollow-up </a:t>
            </a:r>
            <a:r>
              <a:rPr lang="en-US" sz="3600" b="1" dirty="0" smtClean="0">
                <a:latin typeface="+mj-lt"/>
              </a:rPr>
              <a:t>session will be based on a space-based theme</a:t>
            </a:r>
            <a:endParaRPr lang="en-US" sz="36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133600"/>
            <a:ext cx="70866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latin typeface="+mj-lt"/>
              </a:rPr>
              <a:t>History </a:t>
            </a:r>
            <a:r>
              <a:rPr lang="en-US" sz="2800" b="1" dirty="0" smtClean="0">
                <a:latin typeface="+mj-lt"/>
              </a:rPr>
              <a:t>of the Solar System (HOTSS)</a:t>
            </a: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724606" y="1655147"/>
            <a:ext cx="8114592" cy="461963"/>
            <a:chOff x="432" y="816"/>
            <a:chExt cx="5208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792" y="816"/>
              <a:ext cx="84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latin typeface="Arial" charset="0"/>
                </a:rPr>
                <a:t>Albright</a:t>
              </a:r>
            </a:p>
            <a:p>
              <a:r>
                <a:rPr lang="en-US" sz="1200" b="1" i="1" dirty="0" smtClean="0">
                  <a:latin typeface="Arial" charset="0"/>
                </a:rPr>
                <a:t>Science &amp; Math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667000" y="2971800"/>
            <a:ext cx="595969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Overview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i="1" dirty="0" smtClean="0">
                <a:latin typeface="+mj-lt"/>
              </a:rPr>
              <a:t>Our Place in Space</a:t>
            </a:r>
          </a:p>
          <a:p>
            <a:pPr marL="1371600" lvl="2" indent="-457200">
              <a:buFont typeface="Wingdings" pitchFamily="2" charset="2"/>
              <a:buChar char="Ø"/>
            </a:pPr>
            <a:r>
              <a:rPr lang="en-US" sz="2800" b="1" dirty="0" smtClean="0">
                <a:latin typeface="+mj-lt"/>
              </a:rPr>
              <a:t>Organization</a:t>
            </a:r>
            <a:endParaRPr lang="en-US" sz="2800" b="1" dirty="0" smtClean="0">
              <a:latin typeface="+mj-lt"/>
            </a:endParaRPr>
          </a:p>
          <a:p>
            <a:pPr marL="1371600" lvl="2" indent="-457200">
              <a:buFont typeface="Wingdings" pitchFamily="2" charset="2"/>
              <a:buChar char="Ø"/>
            </a:pPr>
            <a:r>
              <a:rPr lang="en-US" sz="2800" b="1" dirty="0" smtClean="0">
                <a:latin typeface="+mj-lt"/>
              </a:rPr>
              <a:t>Composition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i="1" dirty="0" smtClean="0">
                <a:latin typeface="+mj-lt"/>
              </a:rPr>
              <a:t>Playing Cosmic Pinball</a:t>
            </a:r>
          </a:p>
          <a:p>
            <a:pPr marL="1371600" lvl="2" indent="-457200">
              <a:buFont typeface="Wingdings" pitchFamily="2" charset="2"/>
              <a:buChar char="Ø"/>
            </a:pPr>
            <a:r>
              <a:rPr lang="en-US" sz="2800" b="1" dirty="0" smtClean="0">
                <a:latin typeface="+mj-lt"/>
              </a:rPr>
              <a:t>Lunar</a:t>
            </a:r>
            <a:r>
              <a:rPr lang="en-US" sz="2800" b="1" dirty="0" smtClean="0">
                <a:latin typeface="+mj-lt"/>
              </a:rPr>
              <a:t> </a:t>
            </a:r>
            <a:r>
              <a:rPr lang="en-US" sz="2800" b="1" dirty="0" smtClean="0">
                <a:latin typeface="+mj-lt"/>
              </a:rPr>
              <a:t>Craters</a:t>
            </a:r>
            <a:endParaRPr lang="en-US" sz="2800" b="1" dirty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S</a:t>
            </a:r>
            <a:r>
              <a:rPr lang="en-US" sz="3600" b="1" dirty="0" smtClean="0">
                <a:latin typeface="+mj-lt"/>
              </a:rPr>
              <a:t>olar </a:t>
            </a:r>
            <a:r>
              <a:rPr lang="en-US" sz="3600" b="1" dirty="0" smtClean="0">
                <a:latin typeface="+mj-lt"/>
              </a:rPr>
              <a:t>system began forming </a:t>
            </a:r>
            <a:r>
              <a:rPr lang="en-US" sz="3600" b="1" dirty="0" smtClean="0">
                <a:latin typeface="+mj-lt"/>
              </a:rPr>
              <a:t>4.568 </a:t>
            </a:r>
            <a:r>
              <a:rPr lang="en-US" sz="3600" b="1" dirty="0" smtClean="0">
                <a:latin typeface="+mj-lt"/>
              </a:rPr>
              <a:t>billion years ago with a stellar explosion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51617" y="1733729"/>
            <a:ext cx="8077200" cy="461963"/>
            <a:chOff x="432" y="810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768" y="810"/>
              <a:ext cx="84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latin typeface="Arial" charset="0"/>
                </a:rPr>
                <a:t>Albright</a:t>
              </a:r>
            </a:p>
            <a:p>
              <a:r>
                <a:rPr lang="en-US" sz="1200" b="1" i="1" dirty="0" smtClean="0">
                  <a:latin typeface="Arial" charset="0"/>
                </a:rPr>
                <a:t>Science &amp; Math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9" name="Picture 123" descr="C:\Astro102\Supernova1994D.jpg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007"/>
          <a:stretch>
            <a:fillRect/>
          </a:stretch>
        </p:blipFill>
        <p:spPr bwMode="auto">
          <a:xfrm>
            <a:off x="3429000" y="2362200"/>
            <a:ext cx="4953000" cy="381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3200400"/>
            <a:ext cx="25145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The explosion compressed nearby gas and dust and caused it to contract by the pull of its own gravity</a:t>
            </a:r>
            <a:endParaRPr lang="en-US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Gravitational collapse of a rotating region gave rise to a hot </a:t>
            </a:r>
            <a:r>
              <a:rPr lang="en-US" sz="3600" b="1" dirty="0" err="1" smtClean="0">
                <a:latin typeface="+mj-lt"/>
              </a:rPr>
              <a:t>protostar</a:t>
            </a:r>
            <a:r>
              <a:rPr lang="en-US" sz="3600" b="1" dirty="0" smtClean="0">
                <a:latin typeface="+mj-lt"/>
              </a:rPr>
              <a:t> surrounded by a cool disk of dust and gas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2056744"/>
            <a:ext cx="8077200" cy="461963"/>
            <a:chOff x="432" y="810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768" y="810"/>
              <a:ext cx="84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latin typeface="Arial" charset="0"/>
                </a:rPr>
                <a:t>Albright</a:t>
              </a:r>
            </a:p>
            <a:p>
              <a:r>
                <a:rPr lang="en-US" sz="1200" b="1" i="1" dirty="0" smtClean="0">
                  <a:latin typeface="Arial" charset="0"/>
                </a:rPr>
                <a:t>Science &amp; Math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57225" y="3505200"/>
            <a:ext cx="2514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Many other </a:t>
            </a:r>
            <a:r>
              <a:rPr lang="en-US" b="1" dirty="0" err="1" smtClean="0">
                <a:latin typeface="+mj-lt"/>
              </a:rPr>
              <a:t>protostars</a:t>
            </a:r>
            <a:r>
              <a:rPr lang="en-US" b="1" dirty="0" smtClean="0">
                <a:latin typeface="+mj-lt"/>
              </a:rPr>
              <a:t> and disks formed in the same area of space due to the explosion</a:t>
            </a:r>
          </a:p>
          <a:p>
            <a:endParaRPr lang="en-US" b="1" dirty="0">
              <a:latin typeface="+mj-lt"/>
            </a:endParaRPr>
          </a:p>
          <a:p>
            <a:r>
              <a:rPr lang="en-US" b="1" dirty="0" smtClean="0">
                <a:latin typeface="+mj-lt"/>
              </a:rPr>
              <a:t>Similar processes continue today in the </a:t>
            </a:r>
            <a:r>
              <a:rPr lang="en-US" b="1" dirty="0">
                <a:latin typeface="+mj-lt"/>
              </a:rPr>
              <a:t>O</a:t>
            </a:r>
            <a:r>
              <a:rPr lang="en-US" b="1" dirty="0" smtClean="0">
                <a:latin typeface="+mj-lt"/>
              </a:rPr>
              <a:t>rion nebula</a:t>
            </a:r>
            <a:endParaRPr lang="en-US" b="1" dirty="0">
              <a:latin typeface="+mj-lt"/>
            </a:endParaRPr>
          </a:p>
        </p:txBody>
      </p:sp>
      <p:pic>
        <p:nvPicPr>
          <p:cNvPr id="10" name="Picture 122" descr="C:\Astro102\SolarSystemsOriNeb.jpg"/>
          <p:cNvPicPr>
            <a:picLocks noChangeAspect="1" noChangeArrowheads="1"/>
          </p:cNvPicPr>
          <p:nvPr/>
        </p:nvPicPr>
        <p:blipFill>
          <a:blip r:embed="rId2" cstate="print">
            <a:lum bright="-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67000"/>
            <a:ext cx="4876800" cy="379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760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Further collapse of the </a:t>
            </a:r>
            <a:r>
              <a:rPr lang="en-US" sz="3600" b="1" dirty="0" err="1" smtClean="0">
                <a:latin typeface="+mj-lt"/>
              </a:rPr>
              <a:t>protostar</a:t>
            </a:r>
            <a:r>
              <a:rPr lang="en-US" sz="3600" b="1" dirty="0" smtClean="0">
                <a:latin typeface="+mj-lt"/>
              </a:rPr>
              <a:t> formed our Sun, a star composed mostly of hydrogen and helium gas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2056744"/>
            <a:ext cx="8077200" cy="461963"/>
            <a:chOff x="432" y="810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768" y="810"/>
              <a:ext cx="84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latin typeface="Arial" charset="0"/>
                </a:rPr>
                <a:t>Albright</a:t>
              </a:r>
            </a:p>
            <a:p>
              <a:r>
                <a:rPr lang="en-US" sz="1200" b="1" i="1" dirty="0" smtClean="0">
                  <a:latin typeface="Arial" charset="0"/>
                </a:rPr>
                <a:t>Science &amp; Math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019800" y="3810000"/>
            <a:ext cx="2514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The </a:t>
            </a:r>
            <a:r>
              <a:rPr lang="en-US" b="1" dirty="0" err="1" smtClean="0">
                <a:latin typeface="+mj-lt"/>
              </a:rPr>
              <a:t>protostar</a:t>
            </a:r>
            <a:r>
              <a:rPr lang="en-US" b="1" dirty="0" smtClean="0">
                <a:latin typeface="+mj-lt"/>
              </a:rPr>
              <a:t> stopped collapsing once the interior was hot enough to fuse hydrogen</a:t>
            </a:r>
            <a:endParaRPr lang="en-US" b="1" dirty="0">
              <a:latin typeface="+mj-lt"/>
            </a:endParaRPr>
          </a:p>
        </p:txBody>
      </p: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tmgnow.com/IMAGES/EIT719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28232"/>
            <a:ext cx="440055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681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I</a:t>
            </a:r>
            <a:r>
              <a:rPr lang="en-US" sz="3600" b="1" dirty="0" smtClean="0">
                <a:latin typeface="+mj-lt"/>
              </a:rPr>
              <a:t>nner </a:t>
            </a:r>
            <a:r>
              <a:rPr lang="en-US" sz="3600" b="1" dirty="0" smtClean="0">
                <a:latin typeface="+mj-lt"/>
              </a:rPr>
              <a:t>part of the cool disk of dust and gas gave rise to the terrestrial planets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76400"/>
            <a:ext cx="8077200" cy="461963"/>
            <a:chOff x="432" y="810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768" y="810"/>
              <a:ext cx="84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latin typeface="Arial" charset="0"/>
                </a:rPr>
                <a:t>Albright</a:t>
              </a:r>
            </a:p>
            <a:p>
              <a:r>
                <a:rPr lang="en-US" sz="1200" b="1" i="1" dirty="0" smtClean="0">
                  <a:latin typeface="Arial" charset="0"/>
                </a:rPr>
                <a:t>Science &amp; Math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 descr="https://www.e-education.psu.edu/astro801/files/astro801/image/mercuryflyby2_messenger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009777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ww.e-education.psu.edu/astro801/files/astro801/image/venus180hem_magellan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7600"/>
            <a:ext cx="2590799" cy="259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photojournal.jpl.nasa.gov/jpeg/PIA000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86200"/>
            <a:ext cx="2743201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redorbit.com/media/uploads/2004/10/4_81f631e16d8d1d35870c180f342c83a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138363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356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O</a:t>
            </a:r>
            <a:r>
              <a:rPr lang="en-US" sz="3600" b="1" dirty="0" smtClean="0">
                <a:latin typeface="+mj-lt"/>
              </a:rPr>
              <a:t>uter </a:t>
            </a:r>
            <a:r>
              <a:rPr lang="en-US" sz="3600" b="1" dirty="0" smtClean="0">
                <a:latin typeface="+mj-lt"/>
              </a:rPr>
              <a:t>part of the cool disk of dust and gas gave rise to the Jovian planets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76400"/>
            <a:ext cx="8077200" cy="461963"/>
            <a:chOff x="432" y="810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768" y="810"/>
              <a:ext cx="84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latin typeface="Arial" charset="0"/>
                </a:rPr>
                <a:t>Albright</a:t>
              </a:r>
            </a:p>
            <a:p>
              <a:r>
                <a:rPr lang="en-US" sz="1200" b="1" i="1" dirty="0" smtClean="0">
                  <a:latin typeface="Arial" charset="0"/>
                </a:rPr>
                <a:t>Science &amp; Math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6" name="Picture 2" descr="http://media-3.web.britannica.com/eb-media/54/145454-004-C251A8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806636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21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Our latest attempt to understand the solar system involves hitching a ride on a comet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2057400"/>
            <a:ext cx="8077200" cy="461963"/>
            <a:chOff x="432" y="810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768" y="810"/>
              <a:ext cx="84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>
                  <a:latin typeface="Arial" charset="0"/>
                </a:rPr>
                <a:t>Albright</a:t>
              </a:r>
            </a:p>
            <a:p>
              <a:r>
                <a:rPr lang="en-US" sz="1200" b="1" i="1" dirty="0" smtClean="0">
                  <a:latin typeface="Arial" charset="0"/>
                </a:rPr>
                <a:t>Science &amp; Math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47800" y="3581400"/>
            <a:ext cx="647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  <a:hlinkClick r:id="rId2"/>
            </a:endParaRPr>
          </a:p>
          <a:p>
            <a:r>
              <a:rPr lang="en-US" b="1" u="sng" dirty="0" smtClean="0">
                <a:latin typeface="Calibri" pitchFamily="34" charset="0"/>
                <a:cs typeface="Calibri" pitchFamily="34" charset="0"/>
                <a:hlinkClick r:id="rId2"/>
              </a:rPr>
              <a:t>http</a:t>
            </a:r>
            <a:r>
              <a:rPr lang="en-US" b="1" u="sng" dirty="0" smtClean="0">
                <a:latin typeface="Calibri" pitchFamily="34" charset="0"/>
                <a:cs typeface="Calibri" pitchFamily="34" charset="0"/>
                <a:hlinkClick r:id="rId2"/>
              </a:rPr>
              <a:t>://www.cnn.com/2014/08/06/world/rosetta-spacecraft-comet-approach/index.html?iref=allsearch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3124200"/>
            <a:ext cx="6913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Rosetta mission is currently orbiting a comet: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1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2168</TotalTime>
  <Words>240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Albright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itservices</dc:creator>
  <cp:lastModifiedBy>itservices</cp:lastModifiedBy>
  <cp:revision>237</cp:revision>
  <dcterms:created xsi:type="dcterms:W3CDTF">2012-05-03T23:01:50Z</dcterms:created>
  <dcterms:modified xsi:type="dcterms:W3CDTF">2014-08-11T01:30:14Z</dcterms:modified>
</cp:coreProperties>
</file>