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78" r:id="rId4"/>
    <p:sldId id="279" r:id="rId5"/>
    <p:sldId id="280" r:id="rId6"/>
    <p:sldId id="284" r:id="rId7"/>
    <p:sldId id="281" r:id="rId8"/>
    <p:sldId id="285" r:id="rId9"/>
    <p:sldId id="286" r:id="rId10"/>
    <p:sldId id="282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ocuments\Grants\K-12STEMGrant\Followup2014\SolarSystemElementAbundanc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ocuments\Grants\K-12STEMGrant\Followup2014\SolarSystemElementAbundanc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ocuments\Grants\K-12STEMGrant\Followup2014\SolarSystemElementAbundanc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esktop\Grants\K-12STEMGrant\Followup2014\SolarSystemElementAbundanc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ocuments\Grants\K-12STEMGrant\Followup2014\SolarSystemElementAbundanc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buerke\Desktop\Grants\K-12STEMGrant\Followup2014\SolarSystemElementAbundanc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Hydrogen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Data'!$B$2:$B$8</c:f>
              <c:numCache>
                <c:formatCode>General</c:formatCode>
                <c:ptCount val="7"/>
                <c:pt idx="0">
                  <c:v>73.900000000000006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77.5</c:v>
                </c:pt>
              </c:numCache>
            </c:numRef>
          </c:yVal>
          <c:smooth val="1"/>
        </c:ser>
        <c:ser>
          <c:idx val="1"/>
          <c:order val="1"/>
          <c:tx>
            <c:v>Helium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Data'!$C$2:$C$8</c:f>
              <c:numCache>
                <c:formatCode>General</c:formatCode>
                <c:ptCount val="7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21.1</c:v>
                </c:pt>
              </c:numCache>
            </c:numRef>
          </c:yVal>
          <c:smooth val="1"/>
        </c:ser>
        <c:axId val="53140864"/>
        <c:axId val="53147136"/>
      </c:scatterChart>
      <c:valAx>
        <c:axId val="531408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53147136"/>
        <c:crosses val="autoZero"/>
        <c:crossBetween val="midCat"/>
      </c:valAx>
      <c:valAx>
        <c:axId val="53147136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</a:t>
                </a:r>
              </a:p>
            </c:rich>
          </c:tx>
          <c:layout/>
        </c:title>
        <c:numFmt formatCode="General" sourceLinked="1"/>
        <c:tickLblPos val="nextTo"/>
        <c:crossAx val="5314086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Carbon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Data'!$D$2:$D$8</c:f>
              <c:numCache>
                <c:formatCode>General</c:formatCode>
                <c:ptCount val="7"/>
                <c:pt idx="0">
                  <c:v>19.399999999999999</c:v>
                </c:pt>
                <c:pt idx="1">
                  <c:v>0</c:v>
                </c:pt>
                <c:pt idx="2">
                  <c:v>0.05</c:v>
                </c:pt>
                <c:pt idx="3">
                  <c:v>0</c:v>
                </c:pt>
                <c:pt idx="4">
                  <c:v>0.30000000000000004</c:v>
                </c:pt>
                <c:pt idx="5">
                  <c:v>3.5</c:v>
                </c:pt>
                <c:pt idx="6">
                  <c:v>47.4</c:v>
                </c:pt>
              </c:numCache>
            </c:numRef>
          </c:yVal>
          <c:smooth val="1"/>
        </c:ser>
        <c:ser>
          <c:idx val="1"/>
          <c:order val="1"/>
          <c:tx>
            <c:v>Nitrogen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Data'!$E$2:$E$8</c:f>
              <c:numCache>
                <c:formatCode>General</c:formatCode>
                <c:ptCount val="7"/>
                <c:pt idx="0">
                  <c:v>5.6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2.0000000000000004E-2</c:v>
                </c:pt>
                <c:pt idx="5">
                  <c:v>0.31000000000000005</c:v>
                </c:pt>
                <c:pt idx="6">
                  <c:v>16.8</c:v>
                </c:pt>
              </c:numCache>
            </c:numRef>
          </c:yVal>
          <c:smooth val="1"/>
        </c:ser>
        <c:axId val="55396992"/>
        <c:axId val="55431936"/>
      </c:scatterChart>
      <c:valAx>
        <c:axId val="55396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55431936"/>
        <c:crosses val="autoZero"/>
        <c:crossBetween val="midCat"/>
      </c:valAx>
      <c:valAx>
        <c:axId val="554319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 (not inc. H &amp; He)</a:t>
                </a:r>
              </a:p>
            </c:rich>
          </c:tx>
          <c:layout/>
        </c:title>
        <c:numFmt formatCode="General" sourceLinked="1"/>
        <c:tickLblPos val="nextTo"/>
        <c:crossAx val="5539699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Iron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Data'!$I$2:$I$8</c:f>
              <c:numCache>
                <c:formatCode>General</c:formatCode>
                <c:ptCount val="7"/>
                <c:pt idx="0">
                  <c:v>10.4</c:v>
                </c:pt>
                <c:pt idx="1">
                  <c:v>64.5</c:v>
                </c:pt>
                <c:pt idx="2">
                  <c:v>31.2</c:v>
                </c:pt>
                <c:pt idx="3">
                  <c:v>32</c:v>
                </c:pt>
                <c:pt idx="4">
                  <c:v>27.2</c:v>
                </c:pt>
                <c:pt idx="5">
                  <c:v>18.3</c:v>
                </c:pt>
                <c:pt idx="6">
                  <c:v>8.7000000000000011</c:v>
                </c:pt>
              </c:numCache>
            </c:numRef>
          </c:yVal>
          <c:smooth val="1"/>
        </c:ser>
        <c:ser>
          <c:idx val="1"/>
          <c:order val="1"/>
          <c:tx>
            <c:v>Nickel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Data'!$J$2:$J$8</c:f>
              <c:numCache>
                <c:formatCode>General</c:formatCode>
                <c:ptCount val="7"/>
                <c:pt idx="0">
                  <c:v>0.70000000000000007</c:v>
                </c:pt>
                <c:pt idx="1">
                  <c:v>3.7</c:v>
                </c:pt>
                <c:pt idx="2">
                  <c:v>1.8</c:v>
                </c:pt>
                <c:pt idx="3">
                  <c:v>1.7</c:v>
                </c:pt>
                <c:pt idx="4">
                  <c:v>1.6</c:v>
                </c:pt>
                <c:pt idx="5">
                  <c:v>1.1000000000000001</c:v>
                </c:pt>
                <c:pt idx="6">
                  <c:v>0.60000000000000009</c:v>
                </c:pt>
              </c:numCache>
            </c:numRef>
          </c:yVal>
          <c:smooth val="1"/>
        </c:ser>
        <c:axId val="60585856"/>
        <c:axId val="60612608"/>
      </c:scatterChart>
      <c:valAx>
        <c:axId val="60585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60612608"/>
        <c:crosses val="autoZero"/>
        <c:crossBetween val="midCat"/>
      </c:valAx>
      <c:valAx>
        <c:axId val="606126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 (not inc. H &amp; He)</a:t>
                </a:r>
              </a:p>
            </c:rich>
          </c:tx>
          <c:layout/>
        </c:title>
        <c:numFmt formatCode="General" sourceLinked="1"/>
        <c:tickLblPos val="nextTo"/>
        <c:crossAx val="6058585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Iron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</c:v>
                </c:pt>
                <c:pt idx="2">
                  <c:v>0.72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Data'!$I$2:$I$8</c:f>
              <c:numCache>
                <c:formatCode>General</c:formatCode>
                <c:ptCount val="7"/>
                <c:pt idx="0">
                  <c:v>10.4</c:v>
                </c:pt>
                <c:pt idx="1">
                  <c:v>64.5</c:v>
                </c:pt>
                <c:pt idx="2">
                  <c:v>31.2</c:v>
                </c:pt>
                <c:pt idx="3">
                  <c:v>32</c:v>
                </c:pt>
                <c:pt idx="4">
                  <c:v>27.2</c:v>
                </c:pt>
                <c:pt idx="5">
                  <c:v>18.3</c:v>
                </c:pt>
                <c:pt idx="6">
                  <c:v>8.6999999999999993</c:v>
                </c:pt>
              </c:numCache>
            </c:numRef>
          </c:yVal>
          <c:smooth val="1"/>
        </c:ser>
        <c:ser>
          <c:idx val="1"/>
          <c:order val="1"/>
          <c:tx>
            <c:v>Nickel (x17)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</c:v>
                </c:pt>
                <c:pt idx="2">
                  <c:v>0.72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Data'!$J$2:$J$8</c:f>
              <c:numCache>
                <c:formatCode>General</c:formatCode>
                <c:ptCount val="7"/>
                <c:pt idx="0">
                  <c:v>11.9</c:v>
                </c:pt>
                <c:pt idx="1">
                  <c:v>62.9</c:v>
                </c:pt>
                <c:pt idx="2">
                  <c:v>30.6</c:v>
                </c:pt>
                <c:pt idx="3">
                  <c:v>28.9</c:v>
                </c:pt>
                <c:pt idx="4">
                  <c:v>27.2</c:v>
                </c:pt>
                <c:pt idx="5">
                  <c:v>18.7</c:v>
                </c:pt>
                <c:pt idx="6">
                  <c:v>10.199999999999999</c:v>
                </c:pt>
              </c:numCache>
            </c:numRef>
          </c:yVal>
          <c:smooth val="1"/>
        </c:ser>
        <c:axId val="51442432"/>
        <c:axId val="51444352"/>
      </c:scatterChart>
      <c:valAx>
        <c:axId val="51442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51444352"/>
        <c:crosses val="autoZero"/>
        <c:crossBetween val="midCat"/>
      </c:valAx>
      <c:valAx>
        <c:axId val="514443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 (not inc. H &amp; He)</a:t>
                </a:r>
              </a:p>
            </c:rich>
          </c:tx>
          <c:layout/>
        </c:title>
        <c:numFmt formatCode="General" sourceLinked="1"/>
        <c:tickLblPos val="nextTo"/>
        <c:crossAx val="5144243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Oxygen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Data'!$F$2:$F$8</c:f>
              <c:numCache>
                <c:formatCode>General</c:formatCode>
                <c:ptCount val="7"/>
                <c:pt idx="0">
                  <c:v>48.2</c:v>
                </c:pt>
                <c:pt idx="1">
                  <c:v>14.4</c:v>
                </c:pt>
                <c:pt idx="2">
                  <c:v>30.9</c:v>
                </c:pt>
                <c:pt idx="3">
                  <c:v>31.7</c:v>
                </c:pt>
                <c:pt idx="4">
                  <c:v>33.800000000000011</c:v>
                </c:pt>
                <c:pt idx="5">
                  <c:v>46.8</c:v>
                </c:pt>
                <c:pt idx="6">
                  <c:v>14.2</c:v>
                </c:pt>
              </c:numCache>
            </c:numRef>
          </c:yVal>
          <c:smooth val="1"/>
        </c:ser>
        <c:ser>
          <c:idx val="1"/>
          <c:order val="1"/>
          <c:tx>
            <c:v>Aluminum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Data'!$G$2:$G$8</c:f>
              <c:numCache>
                <c:formatCode>General</c:formatCode>
                <c:ptCount val="7"/>
                <c:pt idx="0">
                  <c:v>0.4</c:v>
                </c:pt>
                <c:pt idx="1">
                  <c:v>1.1000000000000001</c:v>
                </c:pt>
                <c:pt idx="2">
                  <c:v>1.5</c:v>
                </c:pt>
                <c:pt idx="3">
                  <c:v>1.4</c:v>
                </c:pt>
                <c:pt idx="4">
                  <c:v>1.2</c:v>
                </c:pt>
                <c:pt idx="5">
                  <c:v>0.9</c:v>
                </c:pt>
                <c:pt idx="6">
                  <c:v>0.4</c:v>
                </c:pt>
              </c:numCache>
            </c:numRef>
          </c:yVal>
          <c:smooth val="1"/>
        </c:ser>
        <c:ser>
          <c:idx val="2"/>
          <c:order val="2"/>
          <c:tx>
            <c:v>Silicon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0.38000000000000006</c:v>
                </c:pt>
                <c:pt idx="2">
                  <c:v>0.72000000000000008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Data'!$H$2:$H$8</c:f>
              <c:numCache>
                <c:formatCode>General</c:formatCode>
                <c:ptCount val="7"/>
                <c:pt idx="0">
                  <c:v>6</c:v>
                </c:pt>
                <c:pt idx="1">
                  <c:v>7.1</c:v>
                </c:pt>
                <c:pt idx="2">
                  <c:v>15.8</c:v>
                </c:pt>
                <c:pt idx="3">
                  <c:v>14.6</c:v>
                </c:pt>
                <c:pt idx="4">
                  <c:v>16.8</c:v>
                </c:pt>
                <c:pt idx="5">
                  <c:v>10.6</c:v>
                </c:pt>
                <c:pt idx="6">
                  <c:v>5</c:v>
                </c:pt>
              </c:numCache>
            </c:numRef>
          </c:yVal>
          <c:smooth val="1"/>
        </c:ser>
        <c:axId val="60639104"/>
        <c:axId val="60645376"/>
      </c:scatterChart>
      <c:valAx>
        <c:axId val="606391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60645376"/>
        <c:crosses val="autoZero"/>
        <c:crossBetween val="midCat"/>
      </c:valAx>
      <c:valAx>
        <c:axId val="60645376"/>
        <c:scaling>
          <c:orientation val="minMax"/>
          <c:max val="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 (not inc. H &amp; He)</a:t>
                </a:r>
              </a:p>
            </c:rich>
          </c:tx>
          <c:layout/>
        </c:title>
        <c:numFmt formatCode="General" sourceLinked="1"/>
        <c:tickLblPos val="nextTo"/>
        <c:crossAx val="6063910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Distribution of Elements in Inner Solar System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Oxygen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</c:v>
                </c:pt>
                <c:pt idx="2">
                  <c:v>0.72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Data'!$F$2:$F$8</c:f>
              <c:numCache>
                <c:formatCode>General</c:formatCode>
                <c:ptCount val="7"/>
                <c:pt idx="0">
                  <c:v>48.2</c:v>
                </c:pt>
                <c:pt idx="1">
                  <c:v>14.4</c:v>
                </c:pt>
                <c:pt idx="2">
                  <c:v>30.9</c:v>
                </c:pt>
                <c:pt idx="3">
                  <c:v>31.7</c:v>
                </c:pt>
                <c:pt idx="4">
                  <c:v>33.799999999999997</c:v>
                </c:pt>
                <c:pt idx="5">
                  <c:v>46.8</c:v>
                </c:pt>
                <c:pt idx="6">
                  <c:v>14.2</c:v>
                </c:pt>
              </c:numCache>
            </c:numRef>
          </c:yVal>
          <c:smooth val="1"/>
        </c:ser>
        <c:ser>
          <c:idx val="1"/>
          <c:order val="1"/>
          <c:tx>
            <c:v>Aluminum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</c:v>
                </c:pt>
                <c:pt idx="2">
                  <c:v>0.72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Data'!$G$2:$G$8</c:f>
              <c:numCache>
                <c:formatCode>General</c:formatCode>
                <c:ptCount val="7"/>
                <c:pt idx="0">
                  <c:v>0.4</c:v>
                </c:pt>
                <c:pt idx="1">
                  <c:v>1.1000000000000001</c:v>
                </c:pt>
                <c:pt idx="2">
                  <c:v>1.5</c:v>
                </c:pt>
                <c:pt idx="3">
                  <c:v>1.4</c:v>
                </c:pt>
                <c:pt idx="4">
                  <c:v>1.2</c:v>
                </c:pt>
                <c:pt idx="5">
                  <c:v>0.9</c:v>
                </c:pt>
                <c:pt idx="6">
                  <c:v>0.4</c:v>
                </c:pt>
              </c:numCache>
            </c:numRef>
          </c:yVal>
          <c:smooth val="1"/>
        </c:ser>
        <c:ser>
          <c:idx val="2"/>
          <c:order val="2"/>
          <c:tx>
            <c:v>Silicon (x2)</c:v>
          </c:tx>
          <c:xVal>
            <c:numRef>
              <c:f>'Graphs and Data'!$A$2:$A$8</c:f>
              <c:numCache>
                <c:formatCode>General</c:formatCode>
                <c:ptCount val="7"/>
                <c:pt idx="0">
                  <c:v>0</c:v>
                </c:pt>
                <c:pt idx="1">
                  <c:v>0.38</c:v>
                </c:pt>
                <c:pt idx="2">
                  <c:v>0.72</c:v>
                </c:pt>
                <c:pt idx="3">
                  <c:v>1</c:v>
                </c:pt>
                <c:pt idx="4">
                  <c:v>1.52</c:v>
                </c:pt>
                <c:pt idx="5">
                  <c:v>2.7</c:v>
                </c:pt>
                <c:pt idx="6">
                  <c:v>5.2</c:v>
                </c:pt>
              </c:numCache>
            </c:numRef>
          </c:xVal>
          <c:yVal>
            <c:numRef>
              <c:f>'Graphs and Data'!$H$2:$H$8</c:f>
              <c:numCache>
                <c:formatCode>General</c:formatCode>
                <c:ptCount val="7"/>
                <c:pt idx="0">
                  <c:v>12</c:v>
                </c:pt>
                <c:pt idx="1">
                  <c:v>14.2</c:v>
                </c:pt>
                <c:pt idx="2">
                  <c:v>31.6</c:v>
                </c:pt>
                <c:pt idx="3">
                  <c:v>29.2</c:v>
                </c:pt>
                <c:pt idx="4">
                  <c:v>33.6</c:v>
                </c:pt>
                <c:pt idx="5">
                  <c:v>21.2</c:v>
                </c:pt>
                <c:pt idx="6">
                  <c:v>10</c:v>
                </c:pt>
              </c:numCache>
            </c:numRef>
          </c:yVal>
          <c:smooth val="1"/>
        </c:ser>
        <c:axId val="61074816"/>
        <c:axId val="61326848"/>
      </c:scatterChart>
      <c:valAx>
        <c:axId val="61074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Distance from Sun (AU)</a:t>
                </a:r>
              </a:p>
            </c:rich>
          </c:tx>
          <c:layout/>
        </c:title>
        <c:numFmt formatCode="General" sourceLinked="1"/>
        <c:tickLblPos val="nextTo"/>
        <c:crossAx val="61326848"/>
        <c:crosses val="autoZero"/>
        <c:crossBetween val="midCat"/>
      </c:valAx>
      <c:valAx>
        <c:axId val="61326848"/>
        <c:scaling>
          <c:orientation val="minMax"/>
          <c:max val="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%  of Total Mass (not inc. H &amp; He)</a:t>
                </a:r>
              </a:p>
            </c:rich>
          </c:tx>
          <c:layout/>
        </c:title>
        <c:numFmt formatCode="General" sourceLinked="1"/>
        <c:tickLblPos val="nextTo"/>
        <c:crossAx val="6107481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chemeClr val="bg1"/>
      </a:solidFill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3E572D-E8C3-455F-9C8D-38031FAEAEC5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062" y="685800"/>
            <a:ext cx="7785336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4400" b="1" dirty="0" smtClean="0">
              <a:latin typeface="+mj-lt"/>
            </a:endParaRPr>
          </a:p>
          <a:p>
            <a:pPr algn="ctr"/>
            <a:endParaRPr lang="en-US" sz="4400" b="1" dirty="0" smtClean="0">
              <a:latin typeface="+mj-lt"/>
            </a:endParaRPr>
          </a:p>
          <a:p>
            <a:pPr algn="ctr"/>
            <a:r>
              <a:rPr lang="en-US" sz="4400" b="1" dirty="0" smtClean="0">
                <a:latin typeface="+mj-lt"/>
              </a:rPr>
              <a:t>Composition of the Solar System</a:t>
            </a:r>
            <a:endParaRPr lang="en-US" sz="4400" b="1" dirty="0" smtClean="0">
              <a:effectLst/>
              <a:latin typeface="+mj-lt"/>
            </a:endParaRPr>
          </a:p>
          <a:p>
            <a:pPr algn="ctr"/>
            <a:endParaRPr lang="en-US" sz="4000" b="1" dirty="0" smtClean="0">
              <a:latin typeface="+mj-lt"/>
            </a:endParaRPr>
          </a:p>
          <a:p>
            <a:pPr algn="ctr"/>
            <a:endParaRPr lang="en-US" sz="4000" b="1" dirty="0" smtClean="0">
              <a:latin typeface="+mj-lt"/>
            </a:endParaRPr>
          </a:p>
          <a:p>
            <a:pPr algn="ctr"/>
            <a:r>
              <a:rPr lang="en-US" sz="2800" b="1" dirty="0" smtClean="0">
                <a:latin typeface="+mj-lt"/>
              </a:rPr>
              <a:t>Evidence of Solar System Origins</a:t>
            </a:r>
          </a:p>
          <a:p>
            <a:pPr algn="ctr"/>
            <a:r>
              <a:rPr lang="en-US" sz="2800" b="1" dirty="0" smtClean="0">
                <a:latin typeface="+mj-lt"/>
              </a:rPr>
              <a:t>from the Elements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Can you explain the observed distributions of other elements like oxygen and silicon?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1752600" y="2057400"/>
          <a:ext cx="6253163" cy="4224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21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Can you explain the observed distributions of other elements like oxygen and silicon?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Chart 9"/>
          <p:cNvGraphicFramePr/>
          <p:nvPr/>
        </p:nvGraphicFramePr>
        <p:xfrm>
          <a:off x="1752600" y="2057400"/>
          <a:ext cx="62484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21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Arrangement and sizes of the Sun and planets gives rise to basic questions</a:t>
            </a:r>
            <a:endParaRPr lang="en-US" sz="3600" b="1" dirty="0">
              <a:latin typeface="+mj-lt"/>
            </a:endParaRP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724606" y="1675784"/>
            <a:ext cx="8077198" cy="461963"/>
            <a:chOff x="432" y="829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53" y="829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  <a:endParaRPr lang="en-US" sz="1200" b="1" i="1" dirty="0">
                <a:latin typeface="Arial" charset="0"/>
              </a:endParaRP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2000" y="23622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Why are the planets arranged the way they are?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How did the Sun and planets form?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What are they made of and why?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Is our solar system structure typical or unusual?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Is life common among other solar systems?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Our approach to understanding HOTSS depends on a working hypothesis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51617" y="1752779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524000" y="3352800"/>
            <a:ext cx="6248400" cy="181588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The composition of each celestial body indicates the distribution of elements where and when the body formed (unless evidence implies the contrary)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Composition of the Sun is thought to represent the abundance of elements throughout the early solar system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2056744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76400" y="2667000"/>
            <a:ext cx="6324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+mj-lt"/>
              </a:rPr>
              <a:t>Element</a:t>
            </a:r>
            <a:r>
              <a:rPr lang="en-US" sz="2800" b="1" dirty="0" smtClean="0">
                <a:latin typeface="+mj-lt"/>
              </a:rPr>
              <a:t>		</a:t>
            </a:r>
            <a:r>
              <a:rPr lang="en-US" sz="2800" b="1" u="sng" dirty="0" smtClean="0">
                <a:latin typeface="+mj-lt"/>
              </a:rPr>
              <a:t>Abundance by mass</a:t>
            </a:r>
          </a:p>
          <a:p>
            <a:r>
              <a:rPr lang="en-US" sz="2800" b="1" dirty="0" smtClean="0">
                <a:latin typeface="+mj-lt"/>
              </a:rPr>
              <a:t>Hydrogen			73.9%</a:t>
            </a:r>
          </a:p>
          <a:p>
            <a:r>
              <a:rPr lang="en-US" sz="2800" b="1" dirty="0" smtClean="0">
                <a:latin typeface="+mj-lt"/>
              </a:rPr>
              <a:t>Helium			25.0%</a:t>
            </a:r>
          </a:p>
          <a:p>
            <a:r>
              <a:rPr lang="en-US" sz="2800" b="1" dirty="0" smtClean="0">
                <a:latin typeface="+mj-lt"/>
              </a:rPr>
              <a:t>Oxygen			0.5%</a:t>
            </a:r>
          </a:p>
          <a:p>
            <a:r>
              <a:rPr lang="en-US" sz="2800" b="1" dirty="0" smtClean="0">
                <a:latin typeface="+mj-lt"/>
              </a:rPr>
              <a:t>Carbon			0.2%</a:t>
            </a:r>
          </a:p>
          <a:p>
            <a:r>
              <a:rPr lang="en-US" sz="2800" b="1" dirty="0" smtClean="0">
                <a:latin typeface="+mj-lt"/>
              </a:rPr>
              <a:t>Iron				0.1%</a:t>
            </a:r>
          </a:p>
          <a:p>
            <a:r>
              <a:rPr lang="en-US" sz="2800" b="1" dirty="0" smtClean="0">
                <a:latin typeface="+mj-lt"/>
              </a:rPr>
              <a:t>Silicon			&lt;0.1%</a:t>
            </a:r>
          </a:p>
          <a:p>
            <a:r>
              <a:rPr lang="en-US" sz="2800" b="1" dirty="0" smtClean="0">
                <a:latin typeface="+mj-lt"/>
              </a:rPr>
              <a:t>Nitrogen			&lt;0.1%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76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Hydrogen and helium have a distinctive distribution throughout the solar system 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486400" y="5943600"/>
            <a:ext cx="2895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Why does it look like this?</a:t>
            </a:r>
            <a:endParaRPr lang="en-US" b="1" dirty="0">
              <a:latin typeface="+mj-lt"/>
            </a:endParaRPr>
          </a:p>
        </p:txBody>
      </p: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838200" y="1981200"/>
          <a:ext cx="66294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68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Carbon and nitrogen have a very similar distribution to hydrogen and helium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895600" y="6172200"/>
            <a:ext cx="3429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Why ? What should oxygen do?</a:t>
            </a:r>
            <a:endParaRPr lang="en-US" b="1" dirty="0">
              <a:latin typeface="+mj-lt"/>
            </a:endParaRPr>
          </a:p>
        </p:txBody>
      </p: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Chart 9"/>
          <p:cNvGraphicFramePr/>
          <p:nvPr/>
        </p:nvGraphicFramePr>
        <p:xfrm>
          <a:off x="838200" y="2057400"/>
          <a:ext cx="6781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68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Periodic table might give some clues to the distribution of elements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5240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PeriodicTabl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057400"/>
            <a:ext cx="7493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35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Elements like iron and nickel have completely different distributions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391400" y="6172200"/>
            <a:ext cx="838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Why ?</a:t>
            </a:r>
            <a:endParaRPr lang="en-US" b="1" dirty="0">
              <a:latin typeface="+mj-lt"/>
            </a:endParaRPr>
          </a:p>
        </p:txBody>
      </p: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838200" y="2057400"/>
          <a:ext cx="6858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68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Elements like iron and nickel have completely different distributions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600200"/>
            <a:ext cx="8091223" cy="461963"/>
            <a:chOff x="432" y="810"/>
            <a:chExt cx="5193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78" y="810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391400" y="6172200"/>
            <a:ext cx="838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Why ?</a:t>
            </a:r>
            <a:endParaRPr lang="en-US" b="1" dirty="0">
              <a:latin typeface="+mj-lt"/>
            </a:endParaRPr>
          </a:p>
        </p:txBody>
      </p:sp>
      <p:sp>
        <p:nvSpPr>
          <p:cNvPr id="5" name="AutoShape 2" descr="data:image/jpeg;base64,/9j/4AAQSkZJRgABAQAAAQABAAD/2wCEAAkGBxQSEhUUEhQWFRQXGB0YFRcUFxgXGBcYGBgYHBwXGB0ZHCggGBolHBgYIjEhJSkrLi4uFx8zODMsNygtLisBCgoKDg0OGxAQGywkICY0LC80LCwvLDQsLDQ0LywsLCwsLywsLCwsLS8sLCwsLCwsLC8sLDQsLCwsLyw0LC8sLP/AABEIANYA7AMBIgACEQEDEQH/xAAbAAACAwEBAQAAAAAAAAAAAAADBAECBQYAB//EADkQAAIBAgUCBAQFAwQBBQAAAAECEQAhAwQSMUFRYQUicYETMpGhQrHB0fAjUuEGFGLxMxUkcoKi/8QAGQEAAwEBAQAAAAAAAAAAAAAAAgMEAQUA/8QALREAAgICAQMDAwQBBQAAAAAAAAECEQMhMQQSQVFx8CKRwRMyYYHRBUKhsfH/2gAMAwEAAhEDEQA/APkFTXgKmKmO4keqwFeAqwFC2NjE8BVlWvAVYChbHRiQBXoq4FWAobGqBTTUhavFWC1ljFjKBasFoipRQlA5FEMFgQlW0U7lcs7MNAJM2jf17Vq4H+mcdz8sX3YgT3pM88I/uY/9FLk574dXXDrqB/pQ/ixFkcCT/wB0fD/04oBlz6gC3rNIfW4vUNY4I5bBy5Owo75MjiuxwfAEUiHI9RV8x4GDMP8AVT970h9fBvQanBaOEXLk8VV8A9K7NfBGgAaT6Wn60nm/DiNwR6i1Mj1kW9G1B6OSbDoZStvHyFprPxcGDVcMqfAqeBPgQK1QrTbJQitOUiLJhoWfDgkGxG/aqaaZxZJJJJJMkm5JPJoZWmKRI8QuRQyKZZaEy0aZLPGAIr3t+dEiqFaYmTOFBgKsBXgKsBS2yyMSAKuBXgKIFoGx8IEBasFq6rRFSgciqGKwYWrBaMuFRly5pbmVR6cVCVYLTXwTMRJ7VqZHwobsJIO3A7GNzS55lFWxqwpGXlMk2J8ot1NhXR+HeAKoDYst0Gw2md5PpWrl8sAki1pB5A6TFWyqaYZ2k7QdwbkiTvsPrXMzdXKaajoLS4DZFVWNACq3ymLGPQVOPqEsBZZkksouOLCZ9aFgq0nT5Sb+xHSSDaORvtV8MBSwcOAQbjSSSAYN7H0vUdJyMfNlBhuflZQDO+5O4g3BFCzGMxsFiItqAk+otH3qcfMBQIChTuTZRtMgWvSz4gZ5FwxiVjgbjtemRi+Wgkh1H4fyRyjz7WvNvSj5d2Ba8i0FiQSOhneP1pbAyeK/y6mVfm07CBvGxpMISByPuBNtxas7EzKT0aD55pIgW9QBflmEfWrri4zCIWRxZSQenDe3WspsVyVdmiBF/MSAdiDxT4zojVMcSOsdBt6Qa9KFcI8414Ktk0xAx6A/ICCCDBtEGsHxHwdwZQFwRxZh6jiunQqxVwpkizEweZkC3vRASJIMkdIEdu4ithnljev+Tyk0fO8TAIJDAgjg0q2HXdZ7wlcWW+Ro36+o6/y9c3m8gyWYR06G/FdPD1UZ+4TUZGKyVTRTbYdBK1YpEuTCKMtDK02yUMpTVIiyYRQrXtuAfWf0NMMlCKUxSJJ4mjwFXAqAKuBQtjYRJAoirXlFFRaW2WY8dkotN5fCmqYWHNaWUwoItU+SdI6EIdqGct4aDxU4mVg6QJPFa2TcCw3NdDg+D/02xAoJO/UDk+kVzJZ5KR7JljDk57w/IBRdZ8pJciQOKcy2WXzaR2JUAC24HU/selHzKPpKqIEgFbeYTIm+9/8Aqq5HX8l5UkcXhiDfmwvU0puS7rBcnVi5wdMQxA/5Rb2FwI59qeOXScMBWY3nUIWTz81/ftTT4QiwAOxMEx96bwsmHQ6lJPG4lbx6UCk5aEzzJK2YAkiXGmCROq3ltEc0JcdWW9o50zK83H8NM54R/TlyWbzADyqsD/kZO30HpRMHBYDSllk6tUQw4UiZG2560WlyN7lViOYyBe4/8ZHymQQT+IibcVdQSFA+WYJQntsB1qXUjGAB0knTC+a1vlPEzQvispXTGotpnVE/8gNojmaLbSQSHsLKs58iuSNuCO4jigHLaQTLareaCb7Qf+PatrLYmGcMuzaDxzJ6H8Ue/saD4tkWwxqVZGIARJ1DSYg8+4H1oF3VYhZvq7Xoys/lWUgqF0iN73OwO0jvSOXysbABtzYFB3FrRNM5XMsjToL9fKTE7GDJ4jamBj6hqWCw3QkKxH9wsPsKZcoqh9taZl6yZkEDmFIUgncQfyoGC74TGTI5BPbiJrocJjiTpuNp3HaQbj1qvwrXAkiCY+bodu9eWatNG9/gwj4mARuTebG47Tz9qexPEsHGw9DKRNto2vJ796JmckIZdJYD152K2tB4rNz2QJOrDUqV/CN+gIjf/Pemr9OdeP5N1IyvGMj8OIIZDsw/I9DWZ8OtZV+GxVyzhvmN4jqAYM+tDzOAFPGk/Keo6HoavhOlT+4XuZRw6oy1o4yR/NqTdafGVgSghR1oJWmXFBYU+LIMsNg1FEUVCiiqta2LxwJRaPhpVUWn8pgzSJzo6OLHQbKYNMnyijYWGBV8vlDiNHAg+t7CoZTV2xxpf6fQKPivzYDkX/W/0FdLg5r4uEYsAINwAB0/n61mZTJggnqDpi0EEmT7cUz4dhlSFhQttRJ99p/nWudOfdJskzKMrflDmSyyhNeoECZnbVcgd+aDhZYJDEkqx8wFzJg6fXa/rXQZLwkPhkmCQB5GgfMwiw9LCQT9q3cb/TeHKlQFI56kxBqrF0GTJG4r58Ry8n+oQxyak3v5+Ths1j6CpRGVTMa4Ink2+lbkH4QI8wK6tMidRmB2Hl2/xRM9pX+k4kMSFBQFlggSIO54JN4pb/T7/DxsXCLeTDBN4Py3kEbHcT0rIY+3J2vzr2Z6eTvx9yXG/dHM57GfUGCBUUwwIAIM3tMsP0oOZzOEmIWZdQaAjT72HEG0xW94vhJiKmMSoV2ZtJa6iTaPoawDktCb+crwATt+HoLmp5JRdP8A9OlhnGcfTxXz2BeLYMKCUOkrZzY6jO43m0QelVdCobyyW0wPlMNyCDYAc817xHKkaAjNiL+I4jQAYMwJ4ge/rS+UxoDMxVJaF1NMKNgpn796Ovp0PjuJD5fSvzjy3ZWk6QfwyNyaay3iZOHGYaQD5STAEWIjYme14phlGolIkr5tVla3EC973rGdNYQeWUBLAHe/rvc23Fei+9UzdS5NHFxtYU4rSuqCwJDCLiOlWy+SYhhI0kyrEgkgHgxY1n5LPBNRZRiXvpA2Ngd9xHQ1p4HiGDAKuAW/CL6TPIiKGcZx4RkrWkgaZgjE04bXttEnfcD84phZurqwJOpGI737rsakAPJUK8gAgfMDtAHr+dBzWZBJRkJidLEkOCDfmPagWweXpGhk8sDqAkPBKgSTIv6G1+u1IF2uRYljI/8Arx9NqcfPFNMEA6Y1WAbTfpbpv02oufzCuA40qzAzBFzJIsLAgW9u9ZqrFxclLa0/n2MnMYSkFyASVtHzdz3rDxsqblVJAj6xYj6itw5sS1hIEwbR3oa4ggNBk7iLE+3pPenY5ygUq0cxiZR4J460hjYcV2OdwyJYbG8fr/PWsfO4C26/pV2LqLDTs55loZWn8ykUk1XRlYjJAWWjJQloyUyRJiGsusmtzK4YgVj5KJroMDDB24qDqJUdFcHsXBOmQdqf8IgWM+UamMXvYD1Ej3prwvL63CbzvwKt4hlP9viMkgsDLdCSJ+kfnUEpOSaAc032eR/ImQmoliQSOOu9/X1mtTKYaoq+UXnVMGTtudo7dazcudKzImCQLHfmrYGZgNq52Hbkz0/zUylTsjyxcro6fwPDKziISF1CZJYRcajJm14p5vGdLEAs0+aX1Qo4EfSsTIePBVRTCqJsvIuAPW2/elz4mrll1MqkliQ3G8C25v8AnXQj1SxwUYS3+fwcuXSynNucfn5JzviBw/8A3EFjdSDMEERPY96zctiCBiBwqNbEQz5gL6bXjj3pvEzGCcMIcQNINjcqes9ulZeYwQB25j0qKc+L9/8AJ0cONVTTX+DM8T8RbWhBGiIQAbDUbPa28CsPxDxN2eJmNyp2HIFP+K4yYS6NFybAcdvWsNlfWSAACIJJEbck+lXdPji13NHQSSWjV/8AUJwsOF1CYIgE+lzc3H82ZbNI5gEoANnEgEbE2kC/FrcViJ8TDIvKlgxi6hhtPoJ+la2BnhiuCwVWUBgwWzBBYOK9PGltGjmPm3uiMkqvnVVP4WPysd5seN6Vx8+NWlQFYAkFZMlt77zuInp7kb/yONIOu3lgaDyCJki9N6Fw2un9S8eUado1G+8fSKR9MfAOkZ2JgHyFXMOPMF+YKTFwYtMdahMqpYYbEGQYZY1AA7sF5tsQZoubwvKuLhK0GVcnYAMAdQ4G1RmLyVKmNWy6RHWSfoKNSdG2OZBsPLkOuJPxFHzfNpPO9h09a3/GBhYqtiqoJJJZSIglRx6k2rhcbC0sWtNp6AysgnjbmunwvHAUKup1PpICzKRC6JiLKB9qHJB1a3YnJjfcpLkz0x5JRlI4gzBJmZgW4vxtQM66hFZQ2l/KNVwpMAyfbfofWr5/Ng6dDmG3mCQNpPT2oT6XRVkgyfITvLWX2JtbpXoqqdDl6k4WDqVuuGNLAkTf17/mO1Gyb6RJJKx23i32q2VwNBnUZbcOBpaLEeX+AHtR854eyoMQaApMFVJtpvBP90H3msbUtePn5POS4YHMZnbV8hB3ifl3tuL1hZ3BKtE+lalrjUT0tefMQd+R+XNKeJ4caW6eUjkWkfqPYU3DUXSCRi42EaVK09jYtJMa6MG6MmkJrRkFCQVreG5HVBP0puSSirZFgg2X8NyTOZG0xXXZLIBFlj/PSr5DDXCQGJJ+URz0ApLxbPMo0hvO25Bso6TXGy5Z5pdq0iy29I1PD838PEDbQJA6xf8Ab60hnGbExpxGuTqJ3sDH3oPh/lUKZbyk9iZ2vxJ/Ki4uKWLPpAJS/YiDH3NAk4tpGdqUrGTqfEGGgGp20x8ulYHsNvuKJlcYIxUsCmvRDE2HPPcj3pYakPlIYsBMWlgoMT6kfSh4eZYQxAIF9Fixhbnoskz9KDttUjGr9jUfMBW1aJV2cDRfQEIiJkXHPrWXrbExDDaReSREARaBPTmN6LgYZYyXgEghDvBPP+KVzhbEaSNX4RtJiyi/4RHPb0rYxVs9GNEYGbIALAadiQsFukDimjmXLgxpsRDSJgWkcUl8T4Z1BC4ncgwTJECRvN/ajDNucMuygkEowi55G9+TRyh5SCZn4eG+Jil+V4YxuLH0jmhnJn4mkhfiSWBF7XImRf8AxWn8AYfxGNtSRKkHQzC4McG1I6EBVsNyxHlWbH+X3+tPjO+ODbIyuVZp+Gyx+MKYMxfSTuTP82pnCX4aLqkEArYAlgPS4t/Oav8AAK4DKFaWGqVF/W1+NquhIXDGkEmBJYCWG+r1/wAUEp2estgvhwoLsvQFOJJtzFN5nMj40AgwL67bdP8AlY/Ss45M4igkgwVBE3G+ob7RH0ojY5ONAUMgEWAMxfeN7D6d6U4Jv7mVsnSvxFDEkOZYDdTe8bREQaZzoGpcIMwQHmO97cTB3t3oPiWE6ImgX2Vo3k8T0mLUD4lk8g1XBPUTsYsTJMRxW1dP57mc7C5rKI2EYHnYQ7gkqzKJntt71TJ4YGEGOtlupExqIjzKR+I7R+1CS2pWWIUgMb+cm3sYEk/21o5FoQKnmUCIAiLSSJNjIknavSbUaPPSFAuHisyqpOHhwVaPMVnY7jc+1FeGw4lhJJa032LjpHG1DymIwkaCi6Z0lpI30wd7daJim0OIkkcc8sCYIt/Jr0v3G0UcjCTTBbEK6gQJBmxHrBM70b/dEalcMy2IkLbRYzG481tjHpTmDk2VsN8UWS8i50MSRA/DFhJ4nrWcMyDpESeoi5vuJvsfrQ8gpqR7DAZyAdYGlhIgjyzHqpk959aX8UuhBvYN3sAQPpbrRMHAAEqSutut4kwb832rzsAQpNpgW40gRPNhRrUrXgNcnJNiE70I0TMLDMOhP50A114gTZXBSTW1k30Iz9Nu5rIywJ2o741oG0/lWZY92gcNKJt5TxpwRtYyOokQf3qMXHDEkisbCemGe3ep3hinaQ9G3lMQKcIsARG3UXue3NOukyHnS4lWHQN5iO9j+VR4fgh8PDB4CkH6yD7GiughiCNUKFEkCDaL95+lQTku756gXsWdyGXQw8gEWup8u/oT9quMNjiFzqjSCVVYJEDaLMd+OKeGWVipXStwWu0XJkRG91A9aBiLiEn4YAsQTOwY+u8c9+9Cp2ZYiuKDiLKxF1WPNPSTYbXj0pjAn4hAAVdRMsImSfsOvMUL/bDDAIxdRGqARbWwOry7x3PO3QMZfF8sMdQB1mdlm2k9TYCKOVVo32AZjOaDpDBxqsdhEiSonYQRP71YYxKY2GGY6iG+o3/nSoy7gWEa2Okq2xBPYeWxEelPYGQUFgSFABE6rhSLcSf2msbUfBjpciGJh4bNIlHXyncSygbwRf8ASqeG5ZdOp0IsTpvfab8Gx+tMZTw7CE2Oj5vmaSPaAp2vemD/AE8QSbkfKYFrbkgRPWvPJrtjZt+CubxyQHwkbDQSVQGdxzzBj70lktGpzLMWu3MaoMk8XtNGzmZV+zrAB+fY9467AChvAeGC6YgQSoxAGBBEXIkm24APpWq635MSpUNoEw0OjXAGqGAaWLGI+w/aqZfBGGhAjWxhjPyE38oJ3Mfaqf7hhLLO5II8ygyLENJgWpx21IMTEHmQw1xqKm8r0G/17Ut2v7MejNTJtOHrb5S03v6DgDamGPxHnD1LpbRIGnUf0tRcZlJhVcG5Cm4AG7X23mg5fAIUlb6m1Nba4AAB2O8+tE5XthWULK5xPiQmm8mJm1h19qkZvgiQZTUJBkWmBze4oK4BcsGhNdxYEgCzEkxpJMf5prDZlwQRDbKHgQ1xaRyPrWutHmJ6ivw/KfKxEC0gGIgm3tRMHNw8xqJcCDMCwMdiJq5GllJ/8hDQCbCFPmbgG3/VUGGCgHP4WUEBipgm/IJ370Vp8/OTTQzuZGLDrYhQCt7GYIAtax+tZKsJ8y8SBsbciLi03p3HwNlUQZGruSLifWfrSWYwv6i6wIMnQDBgdTxb+WrMdGRSSpDGJihRpHnNlBJNgJMdjAv69qFoEgncDYWCye+42FMZfAUQWI1FtSlRwZs07LxQ8XBJEvEmNMW7R9APvXk1dGo5zxXDAxGiZ1Gdove31rPYVoeKkfFf1/SkDXVx/tRkkLo9FWgrRkp0iXEGQUxhRI1bcxVMut6f/wBtIqecki1cG/4G6kYbRIj5d4A1Lz60c4IIYCNtQIFoLE/brSPggKqBtDRNtiwPPvWoyMUgXAtC9pJI9uK5GXU3Qt6ZLiAgETsB1JvcjuI7VTGwwVDAw5bzTcErOx4vU5a6KFmQ15txA9/271RMEglFkqszHMGSfsfagWjBPMoHBewJBJvMTCmZ9JHrRsvha1XSJAjUBbXB+bvtR/EsqAV2KtcETsIm3WwE9j1o/h+BC+ZTH4Y3A6et5opTqJ5yXbaEcbCRcQnTNgb30GIt9qFksRsNg4Q/IVUyIOobn6TWoyKQGCMVXzSpmw4Paah8/pwjiMArE6FWAY3Np9OleU21VX4M7tVQFcxjKGY6WNrCIkHbT+I7W70HER2Y2I/E0gwI/DfaPpQcmn9QfEbzNceYyJjzReR6xsabzXiBDoGvB+YyDtFx19a1pp6NqnoC2Ww1wmxSZBg6lMsHtAIjYdu9K4mEcTRa19LC0XiSDcDmtbHbC0l7sjWCqOmx5vPa9hS4x1ldCgg8EkN6ARO97/8AXozfNHotmh4X4E+JhO+GFKldTS+7DeLyBebTMVl5vHGvVOlSoSykzA46gT/+r0NMTEwEKKZYrJUG/MgR0sCD2quVxFxIDQCLsGI/FsQdt4o3FcmRjK229eBvDxwqFmeUPkEiYYbzsYqhIZLOu4JHaZBHT/HepOAWwgVOGcMn5fmYOhi0bgzFLDBxNE4Wy/MCQJ3sZ6AdaBRXr5CVBcwMNgf6ggKYZbGZI0kn1sCKAmGMJcQQvmPlLsT66VHUzftV8FcKGwyja2mW3sQxIAFww/KTRMTNlQrLhHTtLCDpiOb7WnrNFtaR7+BXDJBf4hM7TFzEi0i+8H3rVwsXDdSowp0JJcfKgLfNG0FmH8vSWK6vo1K40AH+4kE3BJ3F9qK7MsnSSpvpUkBgBYMBxsY/KvN2eastmgTtssAzb2/X3rMx49zOqb+UDYesb02bqJtLQADJgSbRtcxVWwWwx5kvN2uSJMEAcWH2r0PpCROZ+aFhUa8i5kDk8ARt3FJ4mIemvzBr2sCP1LU+MBvhnSQTLkCCSLqS5B/DbSPU9YpbBxoQrHyuW1noVsg7eUn2o4cGJnL5wnW0/wBx/OlyaYzjybdPzvSprrR4Bk6AoaOlLpR0pkibCxvK71r4KyKx8CtXBcxUeYuRseDCGYTvB/Q/nWnlZuhFgSZniZ27Sawsjj6XBv0+tdFlXBO8MbQORG/0P3FcvqE07FZNG2/hmG+ASHAxCNR1GLi0bWNgJ9azPDsuyyVs0W97H1BE1o5fCR8Jpn4qeYjcFTAsOxkn/NP5XM4fw8J2IhDpiNjMyDxe8V5RUq4Wr/BzXlnBNbe/n9MwfEcgX8oAOLvBIAAHAA5ubf8AdQHBwiQwLrcg2MDfT/mr+PYK/Es8mJuIOqDYj3ie9K6vh4LNclhBVjcEG0Hn0O80tx3TKYfVCL9jLx80yYepYAJkFTYrAm24N/vWfncQ4kuBCA6TsPNFwehOw2+1W8TQf0jhgyPnUzuJ/P8AeieH+HM4aNjZiY3lpMdb/eqoqMI9xWqSsvkMmcR9IdHbUdLydMBZsN9O5E71s5Y4bQGVWxCZc7ADpQPDMucudemVZShJuAxnY8SLTv8AWtrM+FjSrEQSskEyY69/Sk5Zd20T5MiTps53O44GHpwwQuqAQZ/FaCb9vahYjQFKhbgE2l5W87zO9F8RIBUqAyKRuRAk3noarmEDsqJolScQPFoiNJ69ZPStjVff4xy0hHO5guQWEYbnUDZSSIuABMRa9Rhvp+HpVheVLEiBqG4jawPNp3mvYWGHbUWUqnza5gcc8dIpgf1VBVT+JQQbaRNr+n0pzaSoPgFlwWZmA+EpkEK0A9SoI3MTPeisAJWGa9gG2mG5tJteKkAjD14cOSYaLDuB70vjZgjTNgfM02ax23vzQ7k9Hht86XjpIkTcCLE2jmKjCDO7BW0jhTJkDoD6E/Wl/jDGx1OHhssRYqYjq31FO5gIHbFw9SabAye86RuPLI9KxpR1VA/wkTi5pCcQmNIUGAIJIgGx4vt2rKwS+KzMsK28XiABYdD3p/NujMCrBiw0wOCe+0k10f8ApTwdMTDc6tLI+jTuCwEmbWGkAyOh61uNOqit/wAgZMscUO6RzrZV8Jg/ysYK83YzA/nNOeFZZ2xBrn4jvOwM9Sf2rVwPC3zOKCBpWb/3BBA1RwDamMhgYWXaMQqygkiDfVbTttS9tK+H5Ez6hU0tyrhG14l/p9MHBxcT5jYlpFwzNx9LftXy3xrF0KwEQdojkn7x+tdb47/qI+ZVxJUqCwBkWvB9LV888Ux9XPMn3FqrhGE8lwjS/wC9szosWWEG8rtszXN6GTVmFDNdJDpsClHQ0srUVGpkkSYZDmDvWtlADFYuG9avhz1JmWjoxdo3hlBpnqLfzitfAVRhfEBMjyup34gz6T9O9ZOFi1JzJSTwdweb/wA+tcqUXLRkotnUeHEjzBgGMgGbQR+h/m1aLZD4aszkPhtbECk8mzCR8w3+tc/ksxKmRqIE79vzH6Cui8Jz2pTOllKlWUk36E9+JpeGu7tl/RzOpjOP1L+zF8dwNABDTuC3Ntp9LfesT/esVOoyZkAxG+9vSnPE8Zgxgh1JVLT5iBvBvcTQcQ4aNrCadSzob8RFio7ahPWtVehdiVRSexPGwG1g2JsRpYQYI3g7RPT71pYGXYlo8upjf+6Rt7H9OlLZPw2WUvY7jQNrc9fzp/Ad9OIWYEDYzsdvabXrMkr0gpS9DTwfD/hqpcBgwLHUSLrsLc2oPjniR0+WI0xpuWVTcAkx1p3NY/8A7bD0xb8f9vENIrDzk4/w1wwTIDMCBeDsI3X8q2qpLjRHiTnLvn4bMPP5HGaxYCw/CROr/kBHv1HvWth+GwgwtQR1MjUJDki4nrNOZvDHxpBjDwx5NxtEA2m0GvEq7Bvn1HzHbSxi4O9enldJehS5tpCLZNtsQeYzq0HSCIME9fahYmUOGpgoBp0+WSWvNjMzxejYDQ2KhZgI3ExE/wB3W33pTN5l8BtKKHVtgRO568XB+tej3N0g1fBOWwQ6WJwQZm2/UqAfp+dIfH1Phoi6+jYi6JJNwLmBIP0omFi/ExfOxc3LBSIXgXA81v1pfCzyI1tTEE6ReAZgGqIxe9WHTN1MxDlBAG5jk7STyJ4qMDLaVPxABrkKxkiZ59az8n4gSzTAMTe1jsBatXDwBiYf9RQXmAA3Y+ap5xcNMGWjO8Oy6u8uhJ06wAY7W9x62rqPCnHlOoLpsQp2UwIgL5mNwZm1c8VXC+GqqQSZa+5Ite1ok+9aWOxEsoVQVtpkkRYz69T3r05vuTQrNHv16nVeOeM4WHhMuGIaIJ9Y6duP2r5jmM1rxok9T6AdfpWhmscPtMR5p5N+mwH3iuecnDYkTJ3npa/2quLeWTlLnwZ0nTRwRpGjnm0GNQO0jnruOI4rmMfHJLdCZE7xxf0q+axmJJJuaUJq3Di7FsfKVaJLUMmvM1DLVSkSzyC6tRVallNGRqdJHOxTG8NqeymJBrNw2pjDep5xs6uCZ1OXxxFMZoyvrXN5bNxWzks2HUqd+PfpXNyYXF2VD+UxgpKmZABnqD+o/StXI5q5Vp994iPytPvXPsW3G8X6f5FPZDHBWCCSO8+63sP50qXLjtWBONo2c5iEqUJ5BkXKkR5ri2wuKBiZAFiWYmZIIneenB/ehF44kixPbp333q3+9K6iNStYxFv/AJCbftxSF3eBSi0vpGs1grhEnDbRN9yZnsNr0L43xLGym7R16+lKrhK7BiS0sCYgEWgkTtMHrzUY6qrABgWmNKmNQG/WP8Vtfc9GK88jGdzHw7k+U2gbibT0ojPLKVhWA8oHI5gdayUxVUsIHPzNIEcWHSb+hpzOYugKcMgG4ubC3y3Eif4a1wqkgnEaxMVjDFpIidPQdQKRxMx5gwBMk+VfL7mf5elsbEEA62Vm+bb9rg3ih5hlVkDYkt8zE+ZgIsDb0+vtRwxhKKQfLMTO/wAwUw0qD7CNp9IqMDAE6gSbjSCfKYtM0TFxQhCKkdUafmI3aLG03il2xjiGFRRpUBm1SNtwNyYvvbiOTpva0agmZzUatWgNsWEzPAtsff8AOkcbK+W+lG6syzHQwbRa3erLiMkjEBYEQChkyRbUVF+e9/erLhEg4aAs0nU7RNyJWJNvX/FMiu3g3ga8MRRgamIDiCpJgGdyIsbCI3vTuWzzyQAAQNRkggLEaR3M0lhZHSkjDkzdWUMpUHcx8vMHpUYpMkqqlonqrxABa9zfpSpVJsBpOw2MGI1wCRJBDFhOnp2FvWo/3RRTfzRBJO5kz2HeqJmFZdOhgQZgne9zt5RzFEYIyx8PUwnSZKjSDe0xpi/PHvleJI33KYlgCtxM25Nr9+azfFXQDXAJmwIF7flzNGzWEUUvr0kf3D20gA7H67elc5msyXMk3IE8bcVV0+LudphIXcySTzQHorGl3NdOKEZWkirGhFq8xqjGnpHNnk2BU0RDQAaIppjRDjkMoaMMSlQ1XU0pxL8eWhtXpjAx9JBHFIq1EVqVKJdjzHV5fMq0EbH7Hn0o5b+3cc8j9DXO+G5tUN+e9veugw8ZDzIPaublx9jKlJNGnk8xNjYwbcGjrjrPm45nbi/aRSJANwI/t496VcaiR+Lr1t06+lSfpqTPONm5GogmCI3G0EXgjntSZhTMCCIuBpJ2na7fTelso+IoUJpngSPN26H0q+Xw8UgqVYdY4noBx9vpQqHb5Bqj2JmCE8qgFGvABvNwbyOacxcT4qEWk/NsALTMNcW/KkRknTYNC7AxYnuN+t+tNPksRyfipBIBgjSCLcH8xv1rZKPJ50KvhrhGy6n3CkiBf5tjB9u9DRS2vFchWd5khdOm256C9NYmQdCG0A+n0E/yKtk0cagVIgdAxHO3J9KLvVWmetclMPACkSwcsN9Ug9IP3+tXzGJ8LDhLaY2CxHECR3m1WXw4lf8AyHSYgXnfaGsBQDhFfnw9ciNMMoETeet6G1J83/B60weNmgR5GKuCIYERaBKmLHt2pzCBIMkauWYA6oO4H0pLB8GS5Zm3mE0gC45YifS1Xww4IQABYJbUQbE++mikotVFm68DmnE8ovpAlr/NvY9L1Uq0sSApO0SRFuT27VCjFW40kTs25jYC37VCtiR5hpYmQNSgweOvS3Sl17GFVbcW1G5Yj6+wiozGd0nWW8txJ68KBv0vWf4lmVw7BtTXsDME7yfw/eucx8Zm3NuBwPSqsXTd+3wFQ94n4gcY9EGw/U96zcQ1BehO9dKEFFUgZTSRDtQXcREXnft0ivO1Bc0+KOdmyWVY1Sa8xqk05I585bBirA0IGrA0xojjIMDRFagA1ZTQNFEMgyrVcNS6mrBqW0VxyDKtTWXzRXbrPv1pANV1alyjZXjzUbi+KuRAP5fw1fD8UMyfm61iq9XD0h4I+hZHMmb2U8QYNKne5BAg10GS8XS5xBpPVbj+fWuGTFincvmetTZuljIbqR9Iyqo/mUAnqIb7mjIwPzE9JAExxBsIrhcHxCIgwe1qbw/HnFtU22YA/wCa5z6Wa4ESwPwzpXMN5mHYELERcxMg9poa5hIMMZAgCSBHYdetc5mPHlMakuP7WIpc+NJezgX3IP7Vselm1tBLFrZt/wDqpHlIi9thIk8QKznzeIXkMTJkKo234ESZpLE8awzBKkmbGw/X+RQ8bxlJlFI9wCOeBVEOna/2jEkjbGaawJgkc2uODJg0t/u3LeZmIO+mOOprAzPjJOygHqfMfvSeLnXb5mJ/Kmw6R+aM7oo6zN+Pqo0r5eLQx/asbNeNu3ynSCLxEn1PpWKcSqnFqjH0kI+AP1Iob+Pagu9AOJVC9UqAuXUIKz0FnqrNQi1MUSPJnsszUMmvE1RmpiRHPIeJqhNTVRRpE0pAAavNer1MZJF6LSPf/r/P83spr1eoWOiXBqwNRXqBlEWEBq6mvV6hZRFlw1XDV6vUtlMJMIpogxK9XqBorjJon4tXGMYior1C0himyhxaocSvV6iSQuU2VL17XXq9W0K72UZqprr1eo0hMpM9qqC1RXq2gHJkFqgtXq9W0KcmULVUmor1EhMmQTVSa9XqNCZMqTVa9Xq0Sz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Chart 9"/>
          <p:cNvGraphicFramePr/>
          <p:nvPr/>
        </p:nvGraphicFramePr>
        <p:xfrm>
          <a:off x="838200" y="2057400"/>
          <a:ext cx="71628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68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2385</TotalTime>
  <Words>391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Albright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itservices</dc:creator>
  <cp:lastModifiedBy>itservices</cp:lastModifiedBy>
  <cp:revision>264</cp:revision>
  <dcterms:created xsi:type="dcterms:W3CDTF">2012-05-03T23:01:50Z</dcterms:created>
  <dcterms:modified xsi:type="dcterms:W3CDTF">2014-08-15T00:39:16Z</dcterms:modified>
</cp:coreProperties>
</file>