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9" r:id="rId13"/>
    <p:sldId id="290" r:id="rId14"/>
    <p:sldId id="291" r:id="rId15"/>
    <p:sldId id="287" r:id="rId16"/>
    <p:sldId id="28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3E572D-E8C3-455F-9C8D-38031FAEAEC5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39294B-E074-4C45-9C89-E3D3790CCC8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5248" y="685800"/>
            <a:ext cx="5704960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4400" b="1" dirty="0" smtClean="0">
              <a:latin typeface="+mj-lt"/>
            </a:endParaRPr>
          </a:p>
          <a:p>
            <a:pPr algn="ctr"/>
            <a:endParaRPr lang="en-US" sz="4400" b="1" dirty="0" smtClean="0">
              <a:latin typeface="+mj-lt"/>
            </a:endParaRPr>
          </a:p>
          <a:p>
            <a:pPr algn="ctr"/>
            <a:r>
              <a:rPr lang="en-US" sz="4400" b="1" dirty="0" smtClean="0">
                <a:latin typeface="+mj-lt"/>
              </a:rPr>
              <a:t>Age of the Solar System</a:t>
            </a:r>
            <a:endParaRPr lang="en-US" sz="4400" b="1" dirty="0" smtClean="0">
              <a:effectLst/>
              <a:latin typeface="+mj-lt"/>
            </a:endParaRPr>
          </a:p>
          <a:p>
            <a:pPr algn="ctr"/>
            <a:endParaRPr lang="en-US" sz="4000" b="1" dirty="0" smtClean="0">
              <a:latin typeface="+mj-lt"/>
            </a:endParaRPr>
          </a:p>
          <a:p>
            <a:pPr algn="ctr"/>
            <a:endParaRPr lang="en-US" sz="4000" b="1" dirty="0" smtClean="0">
              <a:latin typeface="+mj-lt"/>
            </a:endParaRPr>
          </a:p>
          <a:p>
            <a:pPr algn="ctr"/>
            <a:r>
              <a:rPr lang="en-US" sz="2800" b="1" dirty="0" smtClean="0">
                <a:latin typeface="+mj-lt"/>
              </a:rPr>
              <a:t>Evidence of Solar System Origins</a:t>
            </a:r>
          </a:p>
          <a:p>
            <a:pPr algn="ctr"/>
            <a:r>
              <a:rPr lang="en-US" sz="2800" b="1" dirty="0" smtClean="0">
                <a:latin typeface="+mj-lt"/>
              </a:rPr>
              <a:t>from Radiometric Dating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A number of radioactive nuclei have half-lives of use in dating the solar system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600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600200" y="1981200"/>
            <a:ext cx="5888150" cy="4688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  </a:t>
            </a:r>
            <a:r>
              <a:rPr lang="en-US" sz="2800" b="1" u="sng" dirty="0" smtClean="0">
                <a:latin typeface="+mj-lt"/>
              </a:rPr>
              <a:t>Parent</a:t>
            </a:r>
            <a:r>
              <a:rPr lang="en-US" sz="2800" b="1" dirty="0" smtClean="0">
                <a:latin typeface="+mj-lt"/>
              </a:rPr>
              <a:t>     </a:t>
            </a:r>
            <a:r>
              <a:rPr lang="en-US" sz="2800" b="1" u="sng" dirty="0" smtClean="0">
                <a:latin typeface="+mj-lt"/>
              </a:rPr>
              <a:t>Half-life (years)</a:t>
            </a:r>
            <a:r>
              <a:rPr lang="en-US" sz="2800" b="1" dirty="0" smtClean="0">
                <a:latin typeface="+mj-lt"/>
              </a:rPr>
              <a:t>     </a:t>
            </a:r>
            <a:r>
              <a:rPr lang="en-US" sz="2800" b="1" u="sng" dirty="0" smtClean="0">
                <a:latin typeface="+mj-lt"/>
              </a:rPr>
              <a:t>Daughter</a:t>
            </a:r>
            <a:endParaRPr lang="en-US" sz="2800" b="1" dirty="0" smtClean="0">
              <a:latin typeface="+mj-lt"/>
            </a:endParaRPr>
          </a:p>
          <a:p>
            <a:endParaRPr lang="en-US" sz="2800" b="1" u="sng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  </a:t>
            </a:r>
            <a:r>
              <a:rPr lang="en-US" sz="2800" b="1" baseline="30000" dirty="0" smtClean="0">
                <a:latin typeface="+mj-lt"/>
              </a:rPr>
              <a:t>87</a:t>
            </a:r>
            <a:r>
              <a:rPr lang="en-US" sz="2800" b="1" dirty="0" smtClean="0">
                <a:latin typeface="+mj-lt"/>
              </a:rPr>
              <a:t>Rb</a:t>
            </a:r>
            <a:r>
              <a:rPr lang="en-US" sz="2800" b="1" baseline="-25000" dirty="0" smtClean="0">
                <a:latin typeface="+mj-lt"/>
              </a:rPr>
              <a:t>37</a:t>
            </a:r>
            <a:r>
              <a:rPr lang="en-US" sz="2800" b="1" dirty="0" smtClean="0">
                <a:latin typeface="+mj-lt"/>
              </a:rPr>
              <a:t>           48.8 billion             </a:t>
            </a:r>
            <a:r>
              <a:rPr lang="en-US" sz="2800" b="1" baseline="30000" dirty="0" smtClean="0">
                <a:latin typeface="+mj-lt"/>
              </a:rPr>
              <a:t>87</a:t>
            </a:r>
            <a:r>
              <a:rPr lang="en-US" sz="2800" b="1" dirty="0" smtClean="0">
                <a:latin typeface="+mj-lt"/>
              </a:rPr>
              <a:t>Sr</a:t>
            </a:r>
            <a:r>
              <a:rPr lang="en-US" sz="2800" b="1" baseline="-25000" dirty="0" smtClean="0">
                <a:latin typeface="+mj-lt"/>
              </a:rPr>
              <a:t>38</a:t>
            </a:r>
            <a:r>
              <a:rPr lang="en-US" sz="2800" b="1" dirty="0" smtClean="0">
                <a:latin typeface="+mj-lt"/>
              </a:rPr>
              <a:t> </a:t>
            </a:r>
          </a:p>
          <a:p>
            <a:endParaRPr lang="en-US" sz="2800" b="1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 </a:t>
            </a:r>
            <a:r>
              <a:rPr lang="en-US" sz="2800" b="1" baseline="30000" dirty="0" smtClean="0">
                <a:latin typeface="+mj-lt"/>
              </a:rPr>
              <a:t>232</a:t>
            </a:r>
            <a:r>
              <a:rPr lang="en-US" sz="2800" b="1" dirty="0" smtClean="0">
                <a:latin typeface="+mj-lt"/>
              </a:rPr>
              <a:t>Th</a:t>
            </a:r>
            <a:r>
              <a:rPr lang="en-US" sz="2800" b="1" baseline="-25000" dirty="0" smtClean="0">
                <a:latin typeface="+mj-lt"/>
              </a:rPr>
              <a:t>90</a:t>
            </a:r>
            <a:r>
              <a:rPr lang="en-US" sz="2800" b="1" dirty="0" smtClean="0">
                <a:latin typeface="+mj-lt"/>
              </a:rPr>
              <a:t>           14.0 billion           </a:t>
            </a:r>
            <a:r>
              <a:rPr lang="en-US" sz="2800" b="1" baseline="30000" dirty="0" smtClean="0">
                <a:latin typeface="+mj-lt"/>
              </a:rPr>
              <a:t>208</a:t>
            </a:r>
            <a:r>
              <a:rPr lang="en-US" sz="2800" b="1" dirty="0" smtClean="0">
                <a:latin typeface="+mj-lt"/>
              </a:rPr>
              <a:t>Pb</a:t>
            </a:r>
            <a:r>
              <a:rPr lang="en-US" sz="2800" b="1" baseline="-25000" dirty="0" smtClean="0">
                <a:latin typeface="+mj-lt"/>
              </a:rPr>
              <a:t>82</a:t>
            </a:r>
            <a:endParaRPr lang="en-US" sz="2800" b="1" dirty="0" smtClean="0">
              <a:latin typeface="+mj-lt"/>
            </a:endParaRPr>
          </a:p>
          <a:p>
            <a:endParaRPr lang="en-US" sz="2800" b="1" dirty="0" smtClean="0">
              <a:latin typeface="+mj-lt"/>
            </a:endParaRPr>
          </a:p>
          <a:p>
            <a:r>
              <a:rPr lang="en-US" sz="2800" b="1" baseline="30000" dirty="0" smtClean="0">
                <a:latin typeface="+mj-lt"/>
              </a:rPr>
              <a:t>  238</a:t>
            </a:r>
            <a:r>
              <a:rPr lang="en-US" sz="2800" b="1" dirty="0" smtClean="0">
                <a:latin typeface="+mj-lt"/>
              </a:rPr>
              <a:t>U</a:t>
            </a:r>
            <a:r>
              <a:rPr lang="en-US" sz="2800" b="1" baseline="-25000" dirty="0" smtClean="0">
                <a:latin typeface="+mj-lt"/>
              </a:rPr>
              <a:t>92</a:t>
            </a:r>
            <a:r>
              <a:rPr lang="en-US" sz="2800" b="1" dirty="0" smtClean="0">
                <a:latin typeface="+mj-lt"/>
              </a:rPr>
              <a:t>            4.47 billion           </a:t>
            </a:r>
            <a:r>
              <a:rPr lang="en-US" sz="2800" b="1" baseline="30000" dirty="0" smtClean="0">
                <a:latin typeface="+mj-lt"/>
              </a:rPr>
              <a:t>206</a:t>
            </a:r>
            <a:r>
              <a:rPr lang="en-US" sz="2800" b="1" dirty="0" smtClean="0">
                <a:latin typeface="+mj-lt"/>
              </a:rPr>
              <a:t>Pb</a:t>
            </a:r>
            <a:r>
              <a:rPr lang="en-US" sz="2800" b="1" baseline="-25000" dirty="0" smtClean="0">
                <a:latin typeface="+mj-lt"/>
              </a:rPr>
              <a:t>82</a:t>
            </a:r>
          </a:p>
          <a:p>
            <a:endParaRPr lang="en-US" sz="2800" b="1" dirty="0" smtClean="0">
              <a:latin typeface="+mj-lt"/>
            </a:endParaRPr>
          </a:p>
          <a:p>
            <a:r>
              <a:rPr lang="en-US" sz="2800" b="1" baseline="30000" dirty="0" smtClean="0">
                <a:latin typeface="+mj-lt"/>
              </a:rPr>
              <a:t>     40</a:t>
            </a:r>
            <a:r>
              <a:rPr lang="en-US" sz="2800" b="1" dirty="0" smtClean="0">
                <a:latin typeface="+mj-lt"/>
              </a:rPr>
              <a:t>K</a:t>
            </a:r>
            <a:r>
              <a:rPr lang="en-US" sz="2800" b="1" baseline="-25000" dirty="0" smtClean="0">
                <a:latin typeface="+mj-lt"/>
              </a:rPr>
              <a:t>19</a:t>
            </a:r>
            <a:r>
              <a:rPr lang="en-US" sz="2800" b="1" dirty="0" smtClean="0">
                <a:latin typeface="+mj-lt"/>
              </a:rPr>
              <a:t>            1.25 billion             </a:t>
            </a:r>
            <a:r>
              <a:rPr lang="en-US" sz="2800" b="1" baseline="30000" dirty="0" smtClean="0">
                <a:latin typeface="+mj-lt"/>
              </a:rPr>
              <a:t>40</a:t>
            </a:r>
            <a:r>
              <a:rPr lang="en-US" sz="2800" b="1" dirty="0" smtClean="0">
                <a:latin typeface="+mj-lt"/>
              </a:rPr>
              <a:t>Ar</a:t>
            </a:r>
            <a:r>
              <a:rPr lang="en-US" sz="2800" b="1" baseline="-25000" dirty="0" smtClean="0">
                <a:latin typeface="+mj-lt"/>
              </a:rPr>
              <a:t>18</a:t>
            </a:r>
          </a:p>
          <a:p>
            <a:endParaRPr lang="en-US" sz="2800" b="1" baseline="-25000" dirty="0" smtClean="0">
              <a:latin typeface="+mj-lt"/>
            </a:endParaRPr>
          </a:p>
          <a:p>
            <a:r>
              <a:rPr lang="en-US" sz="2800" b="1" baseline="30000" dirty="0" smtClean="0">
                <a:latin typeface="+mj-lt"/>
              </a:rPr>
              <a:t>  235</a:t>
            </a:r>
            <a:r>
              <a:rPr lang="en-US" sz="2800" b="1" dirty="0" smtClean="0">
                <a:latin typeface="+mj-lt"/>
              </a:rPr>
              <a:t>U</a:t>
            </a:r>
            <a:r>
              <a:rPr lang="en-US" sz="2800" b="1" baseline="-25000" dirty="0" smtClean="0">
                <a:latin typeface="+mj-lt"/>
              </a:rPr>
              <a:t>92</a:t>
            </a:r>
            <a:r>
              <a:rPr lang="en-US" sz="2800" b="1" dirty="0" smtClean="0">
                <a:latin typeface="+mj-lt"/>
              </a:rPr>
              <a:t>          0.704 billion           </a:t>
            </a:r>
            <a:r>
              <a:rPr lang="en-US" sz="2800" b="1" baseline="30000" dirty="0" smtClean="0">
                <a:latin typeface="+mj-lt"/>
              </a:rPr>
              <a:t>207</a:t>
            </a:r>
            <a:r>
              <a:rPr lang="en-US" sz="2800" b="1" dirty="0" smtClean="0">
                <a:latin typeface="+mj-lt"/>
              </a:rPr>
              <a:t>Pb</a:t>
            </a:r>
            <a:r>
              <a:rPr lang="en-US" sz="2800" b="1" baseline="-25000" dirty="0" smtClean="0">
                <a:latin typeface="+mj-lt"/>
              </a:rPr>
              <a:t>82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Solar system should be the same age as the oldest meteorites (4.567 billion years)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600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9" name="Picture 2" descr="Tabl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441716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Pb-Pb isoch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14600"/>
            <a:ext cx="3657600" cy="3466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Both CAIs and </a:t>
            </a:r>
            <a:r>
              <a:rPr lang="en-US" sz="3600" b="1" dirty="0" err="1" smtClean="0">
                <a:latin typeface="+mj-lt"/>
              </a:rPr>
              <a:t>chondrules</a:t>
            </a:r>
            <a:r>
              <a:rPr lang="en-US" sz="3600" b="1" dirty="0" smtClean="0">
                <a:latin typeface="+mj-lt"/>
              </a:rPr>
              <a:t> in meteorites can be dated to this earliest period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600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53001" y="-4505325"/>
            <a:ext cx="3657600" cy="30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81200"/>
            <a:ext cx="4038600" cy="3124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209800"/>
            <a:ext cx="400465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38200" y="5638800"/>
            <a:ext cx="804303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The average age of the earliest material is 4.56730 ± 0.00016 billion years</a:t>
            </a:r>
            <a:r>
              <a:rPr lang="en-US" sz="2000" b="1" baseline="30000" dirty="0" smtClean="0">
                <a:latin typeface="+mj-lt"/>
              </a:rPr>
              <a:t>1</a:t>
            </a:r>
            <a:endParaRPr lang="en-US" sz="2000" b="1" dirty="0" smtClean="0">
              <a:latin typeface="+mj-lt"/>
            </a:endParaRPr>
          </a:p>
          <a:p>
            <a:endParaRPr lang="en-US" b="1" dirty="0" smtClean="0">
              <a:latin typeface="+mj-lt"/>
            </a:endParaRPr>
          </a:p>
          <a:p>
            <a:r>
              <a:rPr lang="en-US" sz="1400" b="1" dirty="0" smtClean="0">
                <a:latin typeface="+mj-lt"/>
              </a:rPr>
              <a:t>1. James N. Connelly, et al., </a:t>
            </a:r>
            <a:r>
              <a:rPr lang="en-US" sz="1400" b="1" i="1" dirty="0" smtClean="0">
                <a:latin typeface="+mj-lt"/>
              </a:rPr>
              <a:t>Science</a:t>
            </a:r>
            <a:r>
              <a:rPr lang="en-US" sz="1400" b="1" dirty="0" smtClean="0">
                <a:latin typeface="+mj-lt"/>
              </a:rPr>
              <a:t> 338, 651 (2012)</a:t>
            </a:r>
            <a:endParaRPr lang="en-US" sz="1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CAIs formed quickly but </a:t>
            </a:r>
            <a:r>
              <a:rPr lang="en-US" sz="3600" b="1" dirty="0" err="1" smtClean="0">
                <a:latin typeface="+mj-lt"/>
              </a:rPr>
              <a:t>chondrules</a:t>
            </a:r>
            <a:r>
              <a:rPr lang="en-US" sz="3600" b="1" dirty="0" smtClean="0">
                <a:latin typeface="+mj-lt"/>
              </a:rPr>
              <a:t> continued forming for 3 million years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600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53001" y="-4505325"/>
            <a:ext cx="3657600" cy="30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876800" y="3429000"/>
            <a:ext cx="3962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The </a:t>
            </a:r>
            <a:r>
              <a:rPr lang="en-US" sz="2000" b="1" dirty="0" smtClean="0">
                <a:latin typeface="+mj-lt"/>
              </a:rPr>
              <a:t>CAIs may have formed within 50,000 years of the start of the solar system</a:t>
            </a:r>
            <a:r>
              <a:rPr lang="en-US" sz="2000" b="1" baseline="30000" dirty="0" smtClean="0">
                <a:latin typeface="+mj-lt"/>
              </a:rPr>
              <a:t>1</a:t>
            </a:r>
            <a:endParaRPr lang="en-US" sz="2000" b="1" dirty="0" smtClean="0">
              <a:latin typeface="+mj-lt"/>
            </a:endParaRPr>
          </a:p>
          <a:p>
            <a:endParaRPr lang="en-US" b="1" dirty="0" smtClean="0">
              <a:latin typeface="+mj-lt"/>
            </a:endParaRPr>
          </a:p>
          <a:p>
            <a:r>
              <a:rPr lang="en-US" sz="1400" b="1" dirty="0" smtClean="0">
                <a:latin typeface="+mj-lt"/>
              </a:rPr>
              <a:t>1. James N. Connelly, et al., </a:t>
            </a:r>
            <a:r>
              <a:rPr lang="en-US" sz="1400" b="1" i="1" dirty="0" smtClean="0">
                <a:latin typeface="+mj-lt"/>
              </a:rPr>
              <a:t>Science</a:t>
            </a:r>
            <a:r>
              <a:rPr lang="en-US" sz="1400" b="1" dirty="0" smtClean="0">
                <a:latin typeface="+mj-lt"/>
              </a:rPr>
              <a:t> 338, 651 (2012)</a:t>
            </a:r>
            <a:endParaRPr lang="en-US" sz="1400" b="1" dirty="0">
              <a:latin typeface="+mj-lt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3657600" cy="45895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52400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Inferred relative abundances of short-lived isotopes </a:t>
            </a:r>
            <a:r>
              <a:rPr lang="en-US" sz="3600" b="1" baseline="30000" dirty="0" smtClean="0">
                <a:latin typeface="+mj-lt"/>
              </a:rPr>
              <a:t>182</a:t>
            </a:r>
            <a:r>
              <a:rPr lang="en-US" sz="3600" b="1" dirty="0" smtClean="0">
                <a:latin typeface="+mj-lt"/>
              </a:rPr>
              <a:t>Hf and </a:t>
            </a:r>
            <a:r>
              <a:rPr lang="en-US" sz="3600" b="1" baseline="30000" dirty="0" smtClean="0">
                <a:latin typeface="+mj-lt"/>
              </a:rPr>
              <a:t>129</a:t>
            </a:r>
            <a:r>
              <a:rPr lang="en-US" sz="3600" b="1" dirty="0" smtClean="0">
                <a:latin typeface="+mj-lt"/>
              </a:rPr>
              <a:t>I reveal the pre-history of the solar system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600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53001" y="-4505325"/>
            <a:ext cx="3657600" cy="30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838200" y="6400800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1</a:t>
            </a:r>
            <a:r>
              <a:rPr lang="en-US" sz="1400" b="1" dirty="0" smtClean="0">
                <a:latin typeface="+mj-lt"/>
              </a:rPr>
              <a:t>. </a:t>
            </a:r>
            <a:r>
              <a:rPr lang="en-US" sz="1400" b="1" dirty="0" smtClean="0">
                <a:latin typeface="+mj-lt"/>
              </a:rPr>
              <a:t>Maria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err="1" smtClean="0">
                <a:latin typeface="+mj-lt"/>
              </a:rPr>
              <a:t>Lugaro</a:t>
            </a:r>
            <a:r>
              <a:rPr lang="en-US" sz="1400" b="1" dirty="0" smtClean="0">
                <a:latin typeface="+mj-lt"/>
              </a:rPr>
              <a:t>, </a:t>
            </a:r>
            <a:r>
              <a:rPr lang="en-US" sz="1400" b="1" dirty="0" smtClean="0">
                <a:latin typeface="+mj-lt"/>
              </a:rPr>
              <a:t>et al., </a:t>
            </a:r>
            <a:r>
              <a:rPr lang="en-US" sz="1400" b="1" i="1" dirty="0" smtClean="0">
                <a:latin typeface="+mj-lt"/>
              </a:rPr>
              <a:t>Science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>
                <a:latin typeface="+mj-lt"/>
              </a:rPr>
              <a:t>345, 650 </a:t>
            </a:r>
            <a:r>
              <a:rPr lang="en-US" sz="1400" b="1" dirty="0" smtClean="0">
                <a:latin typeface="+mj-lt"/>
              </a:rPr>
              <a:t>(</a:t>
            </a:r>
            <a:r>
              <a:rPr lang="en-US" sz="1400" b="1" dirty="0" smtClean="0">
                <a:latin typeface="+mj-lt"/>
              </a:rPr>
              <a:t>2014)</a:t>
            </a:r>
            <a:endParaRPr lang="en-US" sz="1400" b="1" dirty="0">
              <a:latin typeface="+mj-l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133600"/>
            <a:ext cx="7718425" cy="41126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Earth must be younger than the solar system but older than the oldest rocks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600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1" name="Picture 2" descr="A 4.4 billion-year-old zircon crystal (pictured) is now confirmed to be the oldest bit of the Earth's crust and is providing new insight into how the early Earth cooled from a ball of magma and formed continents just 160 million years after the formation of our solar 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0"/>
            <a:ext cx="4819650" cy="392261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943600" y="33528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The famous Jack Hills zircons (Australia) are dated to 4.404 billion years ago</a:t>
            </a:r>
            <a:endParaRPr lang="en-US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Other surface rocks support this dating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1430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66800" y="61722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Ages of rocks from Mars and the Moon also support it</a:t>
            </a:r>
            <a:endParaRPr lang="en-US" sz="2400" b="1" dirty="0">
              <a:latin typeface="+mj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14375" t="7778" r="15000" b="8889"/>
          <a:stretch>
            <a:fillRect/>
          </a:stretch>
        </p:blipFill>
        <p:spPr bwMode="auto">
          <a:xfrm>
            <a:off x="914400" y="1447800"/>
            <a:ext cx="6934200" cy="460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85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Radiometric dating uses the radioactive decay of heavy elements to tell time</a:t>
            </a:r>
            <a:endParaRPr lang="en-US" sz="3600" b="1" dirty="0">
              <a:latin typeface="+mj-lt"/>
            </a:endParaRP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724606" y="1675784"/>
            <a:ext cx="8077198" cy="461963"/>
            <a:chOff x="432" y="829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53" y="829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  <a:endParaRPr lang="en-US" sz="1200" b="1" i="1" dirty="0">
                <a:latin typeface="Arial" charset="0"/>
              </a:endParaRP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62000" y="23622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Radioactive decay is mostly independent of external influences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Decay times span a large range:</a:t>
            </a:r>
          </a:p>
          <a:p>
            <a:pPr marL="457200" indent="-457200"/>
            <a:r>
              <a:rPr lang="en-US" sz="2800" b="1" dirty="0" smtClean="0">
                <a:latin typeface="+mj-lt"/>
              </a:rPr>
              <a:t>				&lt; 1 s   –   &gt; billions of yrs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Heavy elements are found in a wide range of materials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Radioactive decay is a natural result of dynamic interactions in large nuclei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51617" y="1752779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62000" y="2514600"/>
            <a:ext cx="7924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Protons in the nucleus strongly repel each other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Protons and neutrons in the nucleus attract each other by the </a:t>
            </a:r>
            <a:r>
              <a:rPr lang="en-US" sz="2800" b="1" i="1" dirty="0" smtClean="0">
                <a:latin typeface="+mj-lt"/>
              </a:rPr>
              <a:t>strong nuclear force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Stability of the nucleus is determined by the interplay between these two effects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Larger nuclei require more neutrons to counteract proton repulsion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51617" y="1752779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62000" y="2514600"/>
            <a:ext cx="7924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Protons in the nucleus strongly repel each other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Protons and neutrons in the nucleus attract each other by the </a:t>
            </a:r>
            <a:r>
              <a:rPr lang="en-US" sz="2800" b="1" i="1" dirty="0" smtClean="0">
                <a:latin typeface="+mj-lt"/>
              </a:rPr>
              <a:t>strong nuclear force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+mj-lt"/>
              </a:rPr>
              <a:t>Stability of the nucleus is determined by the interplay between these two effects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Larger nuclei require more neutrons to counteract proton repulsion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15240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9" name="Picture 8" descr="NuclearStabilityIs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905000"/>
            <a:ext cx="5139539" cy="477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Uranium isotopes are good examples of long-lived nuclei, decaying over billions of years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981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0" name="Picture 6" descr="Exemples d'isotopes de l'uranium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76533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There are two main ways that heavy nuclei decay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5240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19200" y="2286000"/>
            <a:ext cx="7162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i="1" dirty="0" smtClean="0">
                <a:latin typeface="+mj-lt"/>
              </a:rPr>
              <a:t>Alpha decay</a:t>
            </a:r>
          </a:p>
          <a:p>
            <a:pPr marL="457200" indent="-457200"/>
            <a:r>
              <a:rPr lang="en-US" sz="2800" b="1" dirty="0" smtClean="0">
                <a:latin typeface="+mj-lt"/>
              </a:rPr>
              <a:t>			nucleus gives off a </a:t>
            </a:r>
            <a:r>
              <a:rPr lang="en-US" sz="2800" b="1" baseline="30000" dirty="0" smtClean="0">
                <a:latin typeface="+mj-lt"/>
              </a:rPr>
              <a:t>4</a:t>
            </a:r>
            <a:r>
              <a:rPr lang="en-US" sz="2800" b="1" dirty="0" smtClean="0">
                <a:latin typeface="+mj-lt"/>
              </a:rPr>
              <a:t>He nucleus</a:t>
            </a:r>
          </a:p>
          <a:p>
            <a:pPr marL="457200" indent="-457200"/>
            <a:r>
              <a:rPr lang="en-US" sz="2800" b="1" dirty="0" smtClean="0">
                <a:latin typeface="+mj-lt"/>
              </a:rPr>
              <a:t>			(2 protons, 2 neutrons)</a:t>
            </a: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i="1" dirty="0" smtClean="0">
                <a:latin typeface="+mj-lt"/>
              </a:rPr>
              <a:t>Beta decay</a:t>
            </a:r>
          </a:p>
          <a:p>
            <a:pPr marL="457200" indent="-457200"/>
            <a:r>
              <a:rPr lang="en-US" sz="2800" b="1" i="1" dirty="0" smtClean="0">
                <a:latin typeface="+mj-lt"/>
              </a:rPr>
              <a:t>			</a:t>
            </a:r>
            <a:r>
              <a:rPr lang="en-US" sz="2800" b="1" dirty="0" smtClean="0">
                <a:latin typeface="+mj-lt"/>
              </a:rPr>
              <a:t>neutron changes to proton</a:t>
            </a:r>
          </a:p>
          <a:p>
            <a:pPr marL="457200" indent="-457200"/>
            <a:r>
              <a:rPr lang="en-US" sz="2800" b="1" i="1" dirty="0" smtClean="0">
                <a:latin typeface="+mj-lt"/>
              </a:rPr>
              <a:t>			</a:t>
            </a:r>
            <a:r>
              <a:rPr lang="en-US" sz="2800" b="1" dirty="0" smtClean="0">
                <a:latin typeface="+mj-lt"/>
              </a:rPr>
              <a:t>and gives off an electron</a:t>
            </a:r>
            <a:endParaRPr lang="en-US" sz="2800" b="1" i="1" dirty="0" smtClean="0">
              <a:latin typeface="+mj-lt"/>
            </a:endParaRPr>
          </a:p>
          <a:p>
            <a:pPr marL="457200" indent="-457200"/>
            <a:endParaRPr lang="en-US" sz="2800" b="1" dirty="0" smtClean="0">
              <a:latin typeface="+mj-lt"/>
            </a:endParaRPr>
          </a:p>
          <a:p>
            <a:pPr marL="457200" indent="-457200"/>
            <a:r>
              <a:rPr lang="en-US" sz="2800" b="1" dirty="0" smtClean="0">
                <a:latin typeface="+mj-lt"/>
              </a:rPr>
              <a:t>				</a:t>
            </a:r>
            <a:r>
              <a:rPr lang="en-US" sz="2800" b="1" i="1" dirty="0" smtClean="0">
                <a:latin typeface="+mj-lt"/>
              </a:rPr>
              <a:t>n</a:t>
            </a:r>
            <a:r>
              <a:rPr lang="en-US" sz="2800" b="1" dirty="0" smtClean="0">
                <a:latin typeface="+mj-lt"/>
              </a:rPr>
              <a:t>    →     </a:t>
            </a:r>
            <a:r>
              <a:rPr lang="en-US" sz="2800" b="1" i="1" dirty="0" smtClean="0">
                <a:latin typeface="+mj-lt"/>
              </a:rPr>
              <a:t>p</a:t>
            </a:r>
            <a:r>
              <a:rPr lang="en-US" sz="2800" b="1" dirty="0" smtClean="0">
                <a:latin typeface="+mj-lt"/>
              </a:rPr>
              <a:t>    +    </a:t>
            </a:r>
            <a:r>
              <a:rPr lang="en-US" sz="2800" b="1" i="1" dirty="0" smtClean="0">
                <a:latin typeface="+mj-lt"/>
              </a:rPr>
              <a:t>e</a:t>
            </a:r>
            <a:r>
              <a:rPr lang="en-US" sz="2800" b="1" i="1" baseline="30000" dirty="0" smtClean="0">
                <a:latin typeface="+mj-lt"/>
              </a:rPr>
              <a:t>-</a:t>
            </a:r>
            <a:endParaRPr lang="en-US" sz="2800" b="1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Heavy elements continue alpha and beta decay until a stable nucleus is reached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5240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pic>
        <p:nvPicPr>
          <p:cNvPr id="10" name="Picture 52" descr="http://netherblog.edublogs.org/files/2010/01/automic-structure-uranium-decay-seri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4800600" cy="330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5029200" y="4953000"/>
            <a:ext cx="3886200" cy="1754326"/>
            <a:chOff x="5029200" y="4953000"/>
            <a:chExt cx="3886200" cy="1754326"/>
          </a:xfrm>
        </p:grpSpPr>
        <p:sp>
          <p:nvSpPr>
            <p:cNvPr id="12" name="TextBox 11"/>
            <p:cNvSpPr txBox="1"/>
            <p:nvPr/>
          </p:nvSpPr>
          <p:spPr>
            <a:xfrm>
              <a:off x="5029200" y="4953000"/>
              <a:ext cx="3886200" cy="175432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pic>
          <p:nvPicPr>
            <p:cNvPr id="15" name="Picture 14" descr="Alpha decay of a urnaium-238 nucleu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0200" y="5029200"/>
              <a:ext cx="3276600" cy="15724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Time of decay is measured by the </a:t>
            </a:r>
            <a:r>
              <a:rPr lang="en-US" sz="3600" b="1" i="1" dirty="0" smtClean="0">
                <a:latin typeface="+mj-lt"/>
              </a:rPr>
              <a:t>half-life</a:t>
            </a:r>
            <a:r>
              <a:rPr lang="en-US" sz="3600" b="1" dirty="0" smtClean="0">
                <a:latin typeface="+mj-lt"/>
              </a:rPr>
              <a:t>, which is the time for half the radioactive nuclei to change into stable nuclei</a:t>
            </a:r>
            <a:endParaRPr lang="en-US" sz="3600" b="1" dirty="0">
              <a:latin typeface="+mj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981200"/>
            <a:ext cx="8077200" cy="461963"/>
            <a:chOff x="432" y="822"/>
            <a:chExt cx="5184" cy="29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32" y="960"/>
              <a:ext cx="51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5036" y="822"/>
              <a:ext cx="54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Arial" charset="0"/>
                </a:rPr>
                <a:t>PA STEM</a:t>
              </a:r>
            </a:p>
            <a:p>
              <a:r>
                <a:rPr lang="en-US" sz="1200" b="1" i="1" dirty="0" smtClean="0">
                  <a:latin typeface="Arial" charset="0"/>
                </a:rPr>
                <a:t>Science </a:t>
              </a:r>
              <a:endParaRPr lang="en-US" sz="1200" b="1" i="1" dirty="0">
                <a:latin typeface="Arial" charset="0"/>
              </a:endParaRPr>
            </a:p>
          </p:txBody>
        </p:sp>
      </p:grp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14400" y="2362200"/>
          <a:ext cx="4267200" cy="4231125"/>
        </p:xfrm>
        <a:graphic>
          <a:graphicData uri="http://schemas.openxmlformats.org/presentationml/2006/ole">
            <p:oleObj spid="_x0000_s1026" name="Image" r:id="rId3" imgW="4580952" imgH="4544059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34000" y="3124200"/>
            <a:ext cx="354135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+mj-lt"/>
              </a:rPr>
              <a:t># of half-lives</a:t>
            </a:r>
            <a:r>
              <a:rPr lang="en-US" b="1" dirty="0" smtClean="0">
                <a:latin typeface="+mj-lt"/>
              </a:rPr>
              <a:t>     </a:t>
            </a:r>
            <a:r>
              <a:rPr lang="en-US" b="1" u="sng" dirty="0" smtClean="0">
                <a:latin typeface="+mj-lt"/>
              </a:rPr>
              <a:t>parent</a:t>
            </a:r>
            <a:r>
              <a:rPr lang="en-US" b="1" dirty="0" smtClean="0">
                <a:latin typeface="+mj-lt"/>
              </a:rPr>
              <a:t>     </a:t>
            </a:r>
            <a:r>
              <a:rPr lang="en-US" b="1" u="sng" dirty="0" smtClean="0">
                <a:latin typeface="+mj-lt"/>
              </a:rPr>
              <a:t>daughter</a:t>
            </a:r>
            <a:endParaRPr lang="en-US" b="1" dirty="0" smtClean="0">
              <a:latin typeface="+mj-lt"/>
            </a:endParaRPr>
          </a:p>
          <a:p>
            <a:endParaRPr lang="en-US" b="1" u="sng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            1                  1/2               1/2</a:t>
            </a:r>
          </a:p>
          <a:p>
            <a:endParaRPr lang="en-US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            2                  1/4               3/4</a:t>
            </a:r>
          </a:p>
          <a:p>
            <a:endParaRPr lang="en-US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            3                  1/8               7/8</a:t>
            </a:r>
          </a:p>
          <a:p>
            <a:endParaRPr lang="en-US" b="1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            4                  1/16           15/16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2696</TotalTime>
  <Words>492</Words>
  <Application>Microsoft Office PowerPoint</Application>
  <PresentationFormat>On-screen Show (4:3)</PresentationFormat>
  <Paragraphs>110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Flow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Albright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itservices</dc:creator>
  <cp:lastModifiedBy>bbuerke</cp:lastModifiedBy>
  <cp:revision>310</cp:revision>
  <dcterms:created xsi:type="dcterms:W3CDTF">2012-05-03T23:01:50Z</dcterms:created>
  <dcterms:modified xsi:type="dcterms:W3CDTF">2014-08-22T17:45:42Z</dcterms:modified>
</cp:coreProperties>
</file>