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9" r:id="rId3"/>
    <p:sldId id="278" r:id="rId4"/>
    <p:sldId id="279" r:id="rId5"/>
    <p:sldId id="281" r:id="rId6"/>
    <p:sldId id="282" r:id="rId7"/>
    <p:sldId id="283" r:id="rId8"/>
    <p:sldId id="284" r:id="rId9"/>
    <p:sldId id="286" r:id="rId10"/>
    <p:sldId id="28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1164" y="-9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83E572D-E8C3-455F-9C8D-38031FAEAEC5}" type="datetimeFigureOut">
              <a:rPr lang="en-US" smtClean="0"/>
              <a:pPr/>
              <a:t>8/7/2013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939294B-E074-4C45-9C89-E3D3790CCC8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3E572D-E8C3-455F-9C8D-38031FAEAEC5}"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3E572D-E8C3-455F-9C8D-38031FAEAEC5}"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3E572D-E8C3-455F-9C8D-38031FAEAEC5}"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3E572D-E8C3-455F-9C8D-38031FAEAEC5}"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39294B-E074-4C45-9C89-E3D3790CCC8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3E572D-E8C3-455F-9C8D-38031FAEAEC5}"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83E572D-E8C3-455F-9C8D-38031FAEAEC5}" type="datetimeFigureOut">
              <a:rPr lang="en-US" smtClean="0"/>
              <a:pPr/>
              <a:t>8/7/2013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3E572D-E8C3-455F-9C8D-38031FAEAEC5}" type="datetimeFigureOut">
              <a:rPr lang="en-US" smtClean="0"/>
              <a:pPr/>
              <a:t>8/7/2013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3E572D-E8C3-455F-9C8D-38031FAEAEC5}" type="datetimeFigureOut">
              <a:rPr lang="en-US" smtClean="0"/>
              <a:pPr/>
              <a:t>8/7/2013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3E572D-E8C3-455F-9C8D-38031FAEAEC5}"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39294B-E074-4C45-9C89-E3D3790CCC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83E572D-E8C3-455F-9C8D-38031FAEAEC5}"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939294B-E074-4C45-9C89-E3D3790CCC8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3E572D-E8C3-455F-9C8D-38031FAEAEC5}" type="datetimeFigureOut">
              <a:rPr lang="en-US" smtClean="0"/>
              <a:pPr/>
              <a:t>8/7/2013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939294B-E074-4C45-9C89-E3D3790CCC8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adiology.rsna.org/content/225/3/622.full.pdf" TargetMode="External"/><Relationship Id="rId2" Type="http://schemas.openxmlformats.org/officeDocument/2006/relationships/hyperlink" Target="http://www.amstat.org/publications/jse/v12n2/melton.html" TargetMode="External"/><Relationship Id="rId1" Type="http://schemas.openxmlformats.org/officeDocument/2006/relationships/slideLayout" Target="../slideLayouts/slideLayout1.xml"/><Relationship Id="rId6" Type="http://schemas.openxmlformats.org/officeDocument/2006/relationships/hyperlink" Target="http://democraticgovernors.org/republican-led-states-only-states-to-lose-jobs/" TargetMode="External"/><Relationship Id="rId5" Type="http://schemas.openxmlformats.org/officeDocument/2006/relationships/hyperlink" Target="http://mlb.mlb.com/" TargetMode="External"/><Relationship Id="rId4" Type="http://schemas.openxmlformats.org/officeDocument/2006/relationships/hyperlink" Target="http://www.stattrek.com/tutorials/statistics-tutorial.asp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http://www.youtube.com/watch?v=Xnk9fI2n_H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www.amstat.org/publications/jse/v12n2/melton.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87030" y="685800"/>
            <a:ext cx="6281399" cy="5139869"/>
          </a:xfrm>
          <a:prstGeom prst="rect">
            <a:avLst/>
          </a:prstGeom>
          <a:noFill/>
        </p:spPr>
        <p:txBody>
          <a:bodyPr wrap="none" rtlCol="0">
            <a:spAutoFit/>
          </a:bodyPr>
          <a:lstStyle/>
          <a:p>
            <a:pPr algn="ctr"/>
            <a:r>
              <a:rPr lang="en-US" sz="5400" b="1" dirty="0" smtClean="0">
                <a:effectLst/>
                <a:latin typeface="+mj-lt"/>
              </a:rPr>
              <a:t>Graphical Descriptive</a:t>
            </a:r>
          </a:p>
          <a:p>
            <a:pPr algn="ctr"/>
            <a:r>
              <a:rPr lang="en-US" sz="5400" b="1" dirty="0" smtClean="0">
                <a:effectLst/>
                <a:latin typeface="+mj-lt"/>
              </a:rPr>
              <a:t>Statistics I</a:t>
            </a:r>
            <a:endParaRPr lang="en-US" sz="4400" b="1" dirty="0" smtClean="0">
              <a:effectLst/>
              <a:latin typeface="+mj-lt"/>
            </a:endParaRPr>
          </a:p>
          <a:p>
            <a:pPr algn="ctr"/>
            <a:endParaRPr lang="en-US" sz="4000" b="1" dirty="0" smtClean="0">
              <a:latin typeface="+mj-lt"/>
            </a:endParaRPr>
          </a:p>
          <a:p>
            <a:pPr algn="ctr"/>
            <a:r>
              <a:rPr lang="en-US" sz="3200" b="1" dirty="0" err="1" smtClean="0">
                <a:latin typeface="+mj-lt"/>
              </a:rPr>
              <a:t>Immaculata</a:t>
            </a:r>
            <a:r>
              <a:rPr lang="en-US" sz="3200" b="1" dirty="0" smtClean="0">
                <a:latin typeface="+mj-lt"/>
              </a:rPr>
              <a:t> Institute</a:t>
            </a:r>
          </a:p>
          <a:p>
            <a:pPr algn="ctr"/>
            <a:r>
              <a:rPr lang="en-US" sz="3200" b="1" dirty="0" smtClean="0">
                <a:latin typeface="+mj-lt"/>
              </a:rPr>
              <a:t>July 29 – August 2, 2013</a:t>
            </a:r>
          </a:p>
          <a:p>
            <a:pPr algn="ctr"/>
            <a:endParaRPr lang="en-US" sz="3200" b="1" dirty="0">
              <a:latin typeface="+mj-lt"/>
            </a:endParaRPr>
          </a:p>
          <a:p>
            <a:pPr algn="ctr"/>
            <a:r>
              <a:rPr lang="en-US" sz="2800" b="1" dirty="0" smtClean="0">
                <a:latin typeface="+mj-lt"/>
              </a:rPr>
              <a:t>Dr. Brian Buerke</a:t>
            </a:r>
          </a:p>
          <a:p>
            <a:pPr algn="ctr"/>
            <a:r>
              <a:rPr lang="en-US" sz="2800" b="1" dirty="0" smtClean="0">
                <a:latin typeface="+mj-lt"/>
              </a:rPr>
              <a:t>Physics Department</a:t>
            </a:r>
          </a:p>
          <a:p>
            <a:pPr algn="ctr"/>
            <a:r>
              <a:rPr lang="en-US" sz="2800" b="1" dirty="0" smtClean="0">
                <a:latin typeface="+mj-lt"/>
              </a:rPr>
              <a:t>Albright College</a:t>
            </a:r>
            <a:endParaRPr lang="en-US" sz="2800" b="1" dirty="0">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685800"/>
            <a:ext cx="8153400" cy="646331"/>
          </a:xfrm>
          <a:prstGeom prst="rect">
            <a:avLst/>
          </a:prstGeom>
          <a:noFill/>
        </p:spPr>
        <p:txBody>
          <a:bodyPr wrap="square" rtlCol="0">
            <a:spAutoFit/>
          </a:bodyPr>
          <a:lstStyle/>
          <a:p>
            <a:r>
              <a:rPr lang="en-US" sz="3600" b="1" dirty="0" smtClean="0">
                <a:latin typeface="+mj-lt"/>
              </a:rPr>
              <a:t>Here are some links from today’s material</a:t>
            </a:r>
            <a:endParaRPr lang="en-US" sz="3600" b="1" dirty="0">
              <a:latin typeface="+mj-lt"/>
            </a:endParaRP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
        <p:nvSpPr>
          <p:cNvPr id="21505" name="Rectangle 1"/>
          <p:cNvSpPr>
            <a:spLocks noChangeArrowheads="1"/>
          </p:cNvSpPr>
          <p:nvPr/>
        </p:nvSpPr>
        <p:spPr bwMode="auto">
          <a:xfrm>
            <a:off x="685800" y="1595021"/>
            <a:ext cx="81534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chemeClr val="tx1"/>
                </a:solidFill>
                <a:effectLst/>
                <a:latin typeface="+mj-lt"/>
                <a:ea typeface="Times New Roman" pitchFamily="18" charset="0"/>
                <a:cs typeface="Arial" pitchFamily="34" charset="0"/>
              </a:rPr>
              <a:t>References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The “F” and “Most” tests are adapted from Kim I. Melton, </a:t>
            </a:r>
            <a:r>
              <a:rPr kumimoji="0" lang="en-US" sz="1600" b="0" i="1" u="none" strike="noStrike" cap="none" normalizeH="0" baseline="0" dirty="0" smtClean="0">
                <a:ln>
                  <a:noFill/>
                </a:ln>
                <a:solidFill>
                  <a:schemeClr val="tx1"/>
                </a:solidFill>
                <a:effectLst/>
                <a:latin typeface="+mj-lt"/>
                <a:ea typeface="Times New Roman" pitchFamily="18" charset="0"/>
                <a:cs typeface="Arial" pitchFamily="34" charset="0"/>
              </a:rPr>
              <a:t>Journal of Statistics Education</a:t>
            </a: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 Volume 12, Number 2 (2004).</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hlinkClick r:id="rId2"/>
              </a:rPr>
              <a:t>http://www.amstat.org/publications/jse/v12n2/melton.html</a:t>
            </a:r>
            <a:endPar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A short but formal overview of descriptive statistics is available in S.S. </a:t>
            </a:r>
            <a:r>
              <a:rPr kumimoji="0" lang="en-US" sz="1600" b="0" i="0" u="none" strike="noStrike" cap="none" normalizeH="0" baseline="0" dirty="0" err="1" smtClean="0">
                <a:ln>
                  <a:noFill/>
                </a:ln>
                <a:solidFill>
                  <a:schemeClr val="tx1"/>
                </a:solidFill>
                <a:effectLst/>
                <a:latin typeface="+mj-lt"/>
                <a:ea typeface="Times New Roman" pitchFamily="18" charset="0"/>
                <a:cs typeface="Arial" pitchFamily="34" charset="0"/>
              </a:rPr>
              <a:t>Sonnad</a:t>
            </a: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 “Describing Data: Statistical and Graphical Methods,” </a:t>
            </a:r>
            <a:r>
              <a:rPr kumimoji="0" lang="en-US" sz="1600" b="0" i="1" u="none" strike="noStrike" cap="none" normalizeH="0" baseline="0" dirty="0" smtClean="0">
                <a:ln>
                  <a:noFill/>
                </a:ln>
                <a:solidFill>
                  <a:schemeClr val="tx1"/>
                </a:solidFill>
                <a:effectLst/>
                <a:latin typeface="+mj-lt"/>
                <a:ea typeface="Times New Roman" pitchFamily="18" charset="0"/>
                <a:cs typeface="Arial" pitchFamily="34" charset="0"/>
              </a:rPr>
              <a:t>Radiology</a:t>
            </a: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 Volume 225, Number 3 (2002).</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hlinkClick r:id="rId3"/>
              </a:rPr>
              <a:t>http://radiology.rsna.org/content/225/3/622.full.pdf</a:t>
            </a:r>
            <a:endPar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Tutorials on descriptive statistics are available at Stat Trek.</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hlinkClick r:id="rId4"/>
              </a:rPr>
              <a:t>http://www.stattrek.com/tutorials/statistics-tutorial.aspx</a:t>
            </a:r>
            <a:endPar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Fully searchable baseball statistics are available at the Major League Baseball website.</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hlinkClick r:id="rId5"/>
              </a:rPr>
              <a:t>http://mlb.mlb.com/</a:t>
            </a:r>
            <a:endPar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rPr>
              <a:t>The press release ““Republican-Led States Only States to Lose Jobs” is from June 14, 2013 on the Democratic Governors Association (DGA) website. It includes a link to the original Pew Charitable Trust study.</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Arial" pitchFamily="34" charset="0"/>
                <a:hlinkClick r:id="rId6"/>
              </a:rPr>
              <a:t>http://democraticgovernors.org/republican-led-states-only-states-to-lose-jobs/</a:t>
            </a:r>
            <a:endParaRPr kumimoji="0" lang="en-US"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152400"/>
            <a:ext cx="8229600" cy="1200329"/>
          </a:xfrm>
          <a:prstGeom prst="rect">
            <a:avLst/>
          </a:prstGeom>
          <a:noFill/>
        </p:spPr>
        <p:txBody>
          <a:bodyPr wrap="square" rtlCol="0">
            <a:spAutoFit/>
          </a:bodyPr>
          <a:lstStyle/>
          <a:p>
            <a:r>
              <a:rPr lang="en-US" sz="3600" b="1" dirty="0" smtClean="0">
                <a:latin typeface="+mj-lt"/>
              </a:rPr>
              <a:t>The graphical statistics classes will focus on two of the Common Core standards</a:t>
            </a:r>
            <a:endParaRPr lang="en-US" sz="3600" b="1" dirty="0">
              <a:latin typeface="+mj-lt"/>
            </a:endParaRPr>
          </a:p>
        </p:txBody>
      </p:sp>
      <p:sp>
        <p:nvSpPr>
          <p:cNvPr id="5" name="TextBox 4"/>
          <p:cNvSpPr txBox="1"/>
          <p:nvPr/>
        </p:nvSpPr>
        <p:spPr>
          <a:xfrm>
            <a:off x="1028700" y="1828800"/>
            <a:ext cx="7086600" cy="4401205"/>
          </a:xfrm>
          <a:prstGeom prst="rect">
            <a:avLst/>
          </a:prstGeom>
          <a:noFill/>
        </p:spPr>
        <p:txBody>
          <a:bodyPr wrap="square" rtlCol="0">
            <a:spAutoFit/>
          </a:bodyPr>
          <a:lstStyle/>
          <a:p>
            <a:r>
              <a:rPr lang="en-US" sz="2800" dirty="0" smtClean="0">
                <a:latin typeface="+mj-lt"/>
              </a:rPr>
              <a:t>S-ID-1     Represent data with plots on the real 	     number line (dot plots, histograms, 	     and box plots).</a:t>
            </a:r>
          </a:p>
          <a:p>
            <a:endParaRPr lang="en-US" sz="2800" dirty="0" smtClean="0">
              <a:latin typeface="+mj-lt"/>
            </a:endParaRPr>
          </a:p>
          <a:p>
            <a:r>
              <a:rPr lang="en-US" sz="2800" dirty="0" smtClean="0">
                <a:latin typeface="+mj-lt"/>
              </a:rPr>
              <a:t>S-ID-5     Summarize categorical data for two 	     categories in two-way frequency 	  	     tables. Interpret relative frequencies 	     in the context of the data. Recognize 	     possible associations and trends in the 	     data.</a:t>
            </a:r>
          </a:p>
        </p:txBody>
      </p:sp>
      <p:grpSp>
        <p:nvGrpSpPr>
          <p:cNvPr id="6" name="Group 10"/>
          <p:cNvGrpSpPr>
            <a:grpSpLocks/>
          </p:cNvGrpSpPr>
          <p:nvPr/>
        </p:nvGrpSpPr>
        <p:grpSpPr bwMode="auto">
          <a:xfrm>
            <a:off x="762000" y="1219201"/>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152400"/>
            <a:ext cx="8229600" cy="1200329"/>
          </a:xfrm>
          <a:prstGeom prst="rect">
            <a:avLst/>
          </a:prstGeom>
          <a:noFill/>
        </p:spPr>
        <p:txBody>
          <a:bodyPr wrap="square" rtlCol="0">
            <a:spAutoFit/>
          </a:bodyPr>
          <a:lstStyle/>
          <a:p>
            <a:r>
              <a:rPr lang="en-US" sz="3600" b="1" dirty="0" smtClean="0">
                <a:latin typeface="+mj-lt"/>
              </a:rPr>
              <a:t>The graphical statistics classes will focus on two of the Common Core standards</a:t>
            </a:r>
            <a:endParaRPr lang="en-US" sz="3600" b="1" dirty="0">
              <a:latin typeface="+mj-lt"/>
            </a:endParaRPr>
          </a:p>
        </p:txBody>
      </p:sp>
      <p:sp>
        <p:nvSpPr>
          <p:cNvPr id="5" name="TextBox 4"/>
          <p:cNvSpPr txBox="1"/>
          <p:nvPr/>
        </p:nvSpPr>
        <p:spPr>
          <a:xfrm>
            <a:off x="1028700" y="1828800"/>
            <a:ext cx="7086600" cy="4401205"/>
          </a:xfrm>
          <a:prstGeom prst="rect">
            <a:avLst/>
          </a:prstGeom>
          <a:noFill/>
        </p:spPr>
        <p:txBody>
          <a:bodyPr wrap="square" rtlCol="0">
            <a:spAutoFit/>
          </a:bodyPr>
          <a:lstStyle/>
          <a:p>
            <a:r>
              <a:rPr lang="en-US" sz="2800" dirty="0" smtClean="0">
                <a:latin typeface="+mj-lt"/>
              </a:rPr>
              <a:t>S-ID-1     Represent data with plots on the real 	     number line (dot plots, histograms, 	     and box plots).</a:t>
            </a:r>
          </a:p>
          <a:p>
            <a:endParaRPr lang="en-US" sz="2800" dirty="0" smtClean="0">
              <a:latin typeface="+mj-lt"/>
            </a:endParaRPr>
          </a:p>
          <a:p>
            <a:r>
              <a:rPr lang="en-US" sz="2800" dirty="0" smtClean="0">
                <a:latin typeface="+mj-lt"/>
              </a:rPr>
              <a:t>S-ID-5     Summarize categorical data for two 	     categories in two-way frequency 	  	     tables. Interpret relative frequencies 	     in the context of the data. </a:t>
            </a:r>
            <a:r>
              <a:rPr lang="en-US" sz="2800" smtClean="0">
                <a:latin typeface="+mj-lt"/>
              </a:rPr>
              <a:t>Recognize 	     possible </a:t>
            </a:r>
            <a:r>
              <a:rPr lang="en-US" sz="2800" dirty="0" smtClean="0">
                <a:latin typeface="+mj-lt"/>
              </a:rPr>
              <a:t>associations and trends in </a:t>
            </a:r>
            <a:r>
              <a:rPr lang="en-US" sz="2800" smtClean="0">
                <a:latin typeface="+mj-lt"/>
              </a:rPr>
              <a:t>the 	     data</a:t>
            </a:r>
            <a:r>
              <a:rPr lang="en-US" sz="2800" dirty="0" smtClean="0">
                <a:latin typeface="+mj-lt"/>
              </a:rPr>
              <a:t>.</a:t>
            </a:r>
          </a:p>
        </p:txBody>
      </p:sp>
      <p:grpSp>
        <p:nvGrpSpPr>
          <p:cNvPr id="2" name="Group 10"/>
          <p:cNvGrpSpPr>
            <a:grpSpLocks/>
          </p:cNvGrpSpPr>
          <p:nvPr/>
        </p:nvGrpSpPr>
        <p:grpSpPr bwMode="auto">
          <a:xfrm>
            <a:off x="762000" y="1219201"/>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
        <p:nvSpPr>
          <p:cNvPr id="9" name="Rectangle 8"/>
          <p:cNvSpPr/>
          <p:nvPr/>
        </p:nvSpPr>
        <p:spPr>
          <a:xfrm>
            <a:off x="1066800" y="1828800"/>
            <a:ext cx="7010400" cy="1447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152400"/>
            <a:ext cx="8153400" cy="1754326"/>
          </a:xfrm>
          <a:prstGeom prst="rect">
            <a:avLst/>
          </a:prstGeom>
          <a:noFill/>
        </p:spPr>
        <p:txBody>
          <a:bodyPr wrap="square" rtlCol="0">
            <a:spAutoFit/>
          </a:bodyPr>
          <a:lstStyle/>
          <a:p>
            <a:r>
              <a:rPr lang="en-US" sz="3600" b="1" dirty="0" smtClean="0">
                <a:latin typeface="+mj-lt"/>
              </a:rPr>
              <a:t>The high school standards connect well with those for elementary and middle school</a:t>
            </a:r>
            <a:endParaRPr lang="en-US" sz="3600" b="1" dirty="0">
              <a:latin typeface="+mj-lt"/>
            </a:endParaRPr>
          </a:p>
        </p:txBody>
      </p:sp>
      <p:sp>
        <p:nvSpPr>
          <p:cNvPr id="5" name="TextBox 4"/>
          <p:cNvSpPr txBox="1"/>
          <p:nvPr/>
        </p:nvSpPr>
        <p:spPr>
          <a:xfrm>
            <a:off x="914400" y="2133600"/>
            <a:ext cx="8001000" cy="4401205"/>
          </a:xfrm>
          <a:prstGeom prst="rect">
            <a:avLst/>
          </a:prstGeom>
          <a:noFill/>
        </p:spPr>
        <p:txBody>
          <a:bodyPr wrap="square" rtlCol="0">
            <a:spAutoFit/>
          </a:bodyPr>
          <a:lstStyle/>
          <a:p>
            <a:r>
              <a:rPr lang="en-US" sz="2800" dirty="0" smtClean="0">
                <a:latin typeface="+mj-lt"/>
              </a:rPr>
              <a:t>Grades 3 – 5     Measurement and Data</a:t>
            </a:r>
          </a:p>
          <a:p>
            <a:endParaRPr lang="en-US" sz="2800" dirty="0" smtClean="0">
              <a:latin typeface="+mj-lt"/>
            </a:endParaRPr>
          </a:p>
          <a:p>
            <a:r>
              <a:rPr lang="en-US" sz="2800" dirty="0" smtClean="0">
                <a:latin typeface="+mj-lt"/>
              </a:rPr>
              <a:t>	Make and interpret scaled bar graphs, 	line plots, and 2-column tables</a:t>
            </a:r>
          </a:p>
          <a:p>
            <a:endParaRPr lang="en-US" sz="2800" dirty="0" smtClean="0">
              <a:latin typeface="+mj-lt"/>
            </a:endParaRPr>
          </a:p>
          <a:p>
            <a:r>
              <a:rPr lang="en-US" sz="2800" dirty="0" smtClean="0">
                <a:latin typeface="+mj-lt"/>
              </a:rPr>
              <a:t>Grades 6 – 8     Statistics and Probability</a:t>
            </a:r>
          </a:p>
          <a:p>
            <a:endParaRPr lang="en-US" sz="2800" dirty="0" smtClean="0">
              <a:latin typeface="+mj-lt"/>
            </a:endParaRPr>
          </a:p>
          <a:p>
            <a:r>
              <a:rPr lang="en-US" sz="2800" dirty="0" smtClean="0">
                <a:latin typeface="+mj-lt"/>
              </a:rPr>
              <a:t>	Understand variability and data characteristics, 	use wide variety of plots, draw inferences, 	make models, and use 2-way frequency tables</a:t>
            </a:r>
          </a:p>
        </p:txBody>
      </p:sp>
      <p:grpSp>
        <p:nvGrpSpPr>
          <p:cNvPr id="2" name="Group 10"/>
          <p:cNvGrpSpPr>
            <a:grpSpLocks/>
          </p:cNvGrpSpPr>
          <p:nvPr/>
        </p:nvGrpSpPr>
        <p:grpSpPr bwMode="auto">
          <a:xfrm>
            <a:off x="762000" y="1600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762000"/>
            <a:ext cx="8153400" cy="646331"/>
          </a:xfrm>
          <a:prstGeom prst="rect">
            <a:avLst/>
          </a:prstGeom>
          <a:noFill/>
        </p:spPr>
        <p:txBody>
          <a:bodyPr wrap="square" rtlCol="0">
            <a:spAutoFit/>
          </a:bodyPr>
          <a:lstStyle/>
          <a:p>
            <a:r>
              <a:rPr lang="en-US" sz="3600" b="1" dirty="0" smtClean="0">
                <a:latin typeface="+mj-lt"/>
              </a:rPr>
              <a:t>The classes will emphasize two themes</a:t>
            </a:r>
            <a:endParaRPr lang="en-US" sz="3600" b="1" dirty="0">
              <a:latin typeface="+mj-lt"/>
            </a:endParaRPr>
          </a:p>
        </p:txBody>
      </p:sp>
      <p:sp>
        <p:nvSpPr>
          <p:cNvPr id="5" name="TextBox 4"/>
          <p:cNvSpPr txBox="1"/>
          <p:nvPr/>
        </p:nvSpPr>
        <p:spPr>
          <a:xfrm>
            <a:off x="1524000" y="2133600"/>
            <a:ext cx="6477000" cy="1815882"/>
          </a:xfrm>
          <a:prstGeom prst="rect">
            <a:avLst/>
          </a:prstGeom>
          <a:noFill/>
        </p:spPr>
        <p:txBody>
          <a:bodyPr wrap="square" rtlCol="0">
            <a:spAutoFit/>
          </a:bodyPr>
          <a:lstStyle/>
          <a:p>
            <a:pPr>
              <a:buFont typeface="Wingdings" pitchFamily="2" charset="2"/>
              <a:buChar char="v"/>
            </a:pPr>
            <a:r>
              <a:rPr lang="en-US" sz="2800" dirty="0" smtClean="0">
                <a:latin typeface="+mj-lt"/>
              </a:rPr>
              <a:t> </a:t>
            </a:r>
            <a:r>
              <a:rPr lang="en-US" sz="2800" b="1" dirty="0" smtClean="0">
                <a:latin typeface="+mj-lt"/>
              </a:rPr>
              <a:t>Modeling</a:t>
            </a:r>
          </a:p>
          <a:p>
            <a:endParaRPr lang="en-US" sz="2800" dirty="0" smtClean="0">
              <a:latin typeface="+mj-lt"/>
            </a:endParaRPr>
          </a:p>
          <a:p>
            <a:r>
              <a:rPr lang="en-US" sz="2800" dirty="0" smtClean="0">
                <a:latin typeface="+mj-lt"/>
              </a:rPr>
              <a:t>	</a:t>
            </a:r>
          </a:p>
          <a:p>
            <a:pPr>
              <a:buFont typeface="Wingdings" pitchFamily="2" charset="2"/>
              <a:buChar char="v"/>
            </a:pPr>
            <a:r>
              <a:rPr lang="en-US" sz="2800" b="1" dirty="0" smtClean="0">
                <a:latin typeface="+mj-lt"/>
              </a:rPr>
              <a:t> </a:t>
            </a:r>
            <a:endParaRPr lang="en-US" sz="2800" dirty="0" smtClean="0">
              <a:latin typeface="+mj-lt"/>
            </a:endParaRP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762000"/>
            <a:ext cx="8153400" cy="646331"/>
          </a:xfrm>
          <a:prstGeom prst="rect">
            <a:avLst/>
          </a:prstGeom>
          <a:noFill/>
        </p:spPr>
        <p:txBody>
          <a:bodyPr wrap="square" rtlCol="0">
            <a:spAutoFit/>
          </a:bodyPr>
          <a:lstStyle/>
          <a:p>
            <a:r>
              <a:rPr lang="en-US" sz="3600" b="1" dirty="0" smtClean="0">
                <a:latin typeface="+mj-lt"/>
              </a:rPr>
              <a:t>The classes will emphasize two themes</a:t>
            </a:r>
            <a:endParaRPr lang="en-US" sz="3600" b="1" dirty="0">
              <a:latin typeface="+mj-lt"/>
            </a:endParaRPr>
          </a:p>
        </p:txBody>
      </p:sp>
      <p:sp>
        <p:nvSpPr>
          <p:cNvPr id="5" name="TextBox 4"/>
          <p:cNvSpPr txBox="1"/>
          <p:nvPr/>
        </p:nvSpPr>
        <p:spPr>
          <a:xfrm>
            <a:off x="1524000" y="2133600"/>
            <a:ext cx="7010400" cy="3108543"/>
          </a:xfrm>
          <a:prstGeom prst="rect">
            <a:avLst/>
          </a:prstGeom>
          <a:noFill/>
        </p:spPr>
        <p:txBody>
          <a:bodyPr wrap="square" rtlCol="0">
            <a:spAutoFit/>
          </a:bodyPr>
          <a:lstStyle/>
          <a:p>
            <a:pPr>
              <a:buFont typeface="Wingdings" pitchFamily="2" charset="2"/>
              <a:buChar char="v"/>
            </a:pPr>
            <a:r>
              <a:rPr lang="en-US" sz="2800" dirty="0" smtClean="0">
                <a:latin typeface="+mj-lt"/>
              </a:rPr>
              <a:t> </a:t>
            </a:r>
            <a:r>
              <a:rPr lang="en-US" sz="2800" b="1" dirty="0" smtClean="0">
                <a:latin typeface="+mj-lt"/>
              </a:rPr>
              <a:t>Modeling</a:t>
            </a:r>
          </a:p>
          <a:p>
            <a:endParaRPr lang="en-US" sz="2800" dirty="0" smtClean="0">
              <a:latin typeface="+mj-lt"/>
            </a:endParaRPr>
          </a:p>
          <a:p>
            <a:r>
              <a:rPr lang="en-US" sz="2800" dirty="0" smtClean="0">
                <a:latin typeface="+mj-lt"/>
              </a:rPr>
              <a:t>	</a:t>
            </a:r>
          </a:p>
          <a:p>
            <a:pPr>
              <a:buFont typeface="Wingdings" pitchFamily="2" charset="2"/>
              <a:buChar char="v"/>
            </a:pPr>
            <a:r>
              <a:rPr lang="en-US" sz="2800" b="1" dirty="0" smtClean="0">
                <a:latin typeface="+mj-lt"/>
              </a:rPr>
              <a:t> Baseball</a:t>
            </a:r>
          </a:p>
          <a:p>
            <a:endParaRPr lang="en-US" sz="2800" b="1" dirty="0" smtClean="0">
              <a:latin typeface="+mj-lt"/>
            </a:endParaRPr>
          </a:p>
          <a:p>
            <a:r>
              <a:rPr lang="en-US" sz="2800" b="1" dirty="0" smtClean="0">
                <a:latin typeface="+mj-lt"/>
              </a:rPr>
              <a:t>	</a:t>
            </a:r>
            <a:r>
              <a:rPr lang="en-US" sz="2800" dirty="0" smtClean="0">
                <a:latin typeface="+mj-lt"/>
              </a:rPr>
              <a:t>--in honor of SABR 43, Philadelphia</a:t>
            </a:r>
          </a:p>
          <a:p>
            <a:r>
              <a:rPr lang="en-US" sz="2800" dirty="0" smtClean="0">
                <a:latin typeface="+mj-lt"/>
              </a:rPr>
              <a:t>		July 31 – August 4, 2013</a:t>
            </a: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pic>
        <p:nvPicPr>
          <p:cNvPr id="9" name="Picture 4" descr="http://sabr.org/sites/default/files/SABR43-logo-300px.jpg"/>
          <p:cNvPicPr>
            <a:picLocks noChangeAspect="1" noChangeArrowheads="1"/>
          </p:cNvPicPr>
          <p:nvPr/>
        </p:nvPicPr>
        <p:blipFill>
          <a:blip r:embed="rId2" cstate="print"/>
          <a:srcRect/>
          <a:stretch>
            <a:fillRect/>
          </a:stretch>
        </p:blipFill>
        <p:spPr bwMode="auto">
          <a:xfrm>
            <a:off x="7086600" y="1981200"/>
            <a:ext cx="1600200" cy="2117598"/>
          </a:xfrm>
          <a:prstGeom prst="rect">
            <a:avLst/>
          </a:prstGeom>
          <a:noFill/>
        </p:spPr>
      </p:pic>
      <p:pic>
        <p:nvPicPr>
          <p:cNvPr id="10" name="Picture 2" descr="http://businessweekly.readingeagle.com/wp-content/uploads/2012/09/0911-Logo-Baseballtown.gif"/>
          <p:cNvPicPr>
            <a:picLocks noChangeAspect="1" noChangeArrowheads="1"/>
          </p:cNvPicPr>
          <p:nvPr/>
        </p:nvPicPr>
        <p:blipFill>
          <a:blip r:embed="rId3" cstate="print"/>
          <a:srcRect/>
          <a:stretch>
            <a:fillRect/>
          </a:stretch>
        </p:blipFill>
        <p:spPr bwMode="auto">
          <a:xfrm>
            <a:off x="533400" y="5029200"/>
            <a:ext cx="2209800" cy="1626412"/>
          </a:xfrm>
          <a:prstGeom prst="rect">
            <a:avLst/>
          </a:prstGeom>
          <a:noFill/>
        </p:spPr>
      </p:pic>
      <p:sp>
        <p:nvSpPr>
          <p:cNvPr id="11" name="Rectangle 10"/>
          <p:cNvSpPr/>
          <p:nvPr/>
        </p:nvSpPr>
        <p:spPr>
          <a:xfrm>
            <a:off x="3276600" y="5943600"/>
            <a:ext cx="4572000" cy="923330"/>
          </a:xfrm>
          <a:prstGeom prst="rect">
            <a:avLst/>
          </a:prstGeom>
        </p:spPr>
        <p:txBody>
          <a:bodyPr>
            <a:spAutoFit/>
          </a:bodyPr>
          <a:lstStyle/>
          <a:p>
            <a:r>
              <a:rPr lang="en-US" dirty="0">
                <a:hlinkClick r:id="rId4"/>
              </a:rPr>
              <a:t>http://www.youtube.com/watch?v=Xnk9fI2n_HY</a:t>
            </a:r>
            <a:endParaRPr lang="en-US" dirty="0"/>
          </a:p>
          <a:p>
            <a:endParaRPr lang="en-US" dirty="0" smtClean="0"/>
          </a:p>
        </p:txBody>
      </p:sp>
      <p:sp>
        <p:nvSpPr>
          <p:cNvPr id="12" name="TextBox 11"/>
          <p:cNvSpPr txBox="1"/>
          <p:nvPr/>
        </p:nvSpPr>
        <p:spPr>
          <a:xfrm>
            <a:off x="3886200" y="5638800"/>
            <a:ext cx="2864182" cy="369332"/>
          </a:xfrm>
          <a:prstGeom prst="rect">
            <a:avLst/>
          </a:prstGeom>
          <a:noFill/>
        </p:spPr>
        <p:txBody>
          <a:bodyPr wrap="none" rtlCol="0">
            <a:spAutoFit/>
          </a:bodyPr>
          <a:lstStyle/>
          <a:p>
            <a:r>
              <a:rPr lang="en-US" b="1" dirty="0" smtClean="0">
                <a:latin typeface="+mj-lt"/>
              </a:rPr>
              <a:t>Reading, PA is </a:t>
            </a:r>
            <a:r>
              <a:rPr lang="en-US" b="1" dirty="0" err="1" smtClean="0">
                <a:latin typeface="+mj-lt"/>
              </a:rPr>
              <a:t>Baseballtown</a:t>
            </a:r>
            <a:endParaRPr lang="en-US" b="1"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228600"/>
            <a:ext cx="8153400" cy="1200329"/>
          </a:xfrm>
          <a:prstGeom prst="rect">
            <a:avLst/>
          </a:prstGeom>
          <a:noFill/>
        </p:spPr>
        <p:txBody>
          <a:bodyPr wrap="square" rtlCol="0">
            <a:spAutoFit/>
          </a:bodyPr>
          <a:lstStyle/>
          <a:p>
            <a:r>
              <a:rPr lang="en-US" sz="3600" b="1" dirty="0" smtClean="0">
                <a:latin typeface="+mj-lt"/>
              </a:rPr>
              <a:t>The “F” Test: You have 2 minutes to identify all the </a:t>
            </a:r>
            <a:r>
              <a:rPr lang="en-US" sz="3600" b="1" dirty="0" err="1" smtClean="0">
                <a:latin typeface="+mj-lt"/>
              </a:rPr>
              <a:t>f’s</a:t>
            </a:r>
            <a:r>
              <a:rPr lang="en-US" sz="3600" b="1" dirty="0" smtClean="0">
                <a:latin typeface="+mj-lt"/>
              </a:rPr>
              <a:t> in this passage</a:t>
            </a:r>
            <a:endParaRPr lang="en-US" sz="3600" b="1" dirty="0">
              <a:latin typeface="+mj-lt"/>
            </a:endParaRP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228600"/>
            <a:ext cx="8153400" cy="1200329"/>
          </a:xfrm>
          <a:prstGeom prst="rect">
            <a:avLst/>
          </a:prstGeom>
          <a:noFill/>
        </p:spPr>
        <p:txBody>
          <a:bodyPr wrap="square" rtlCol="0">
            <a:spAutoFit/>
          </a:bodyPr>
          <a:lstStyle/>
          <a:p>
            <a:r>
              <a:rPr lang="en-US" sz="3600" b="1" dirty="0" smtClean="0">
                <a:latin typeface="+mj-lt"/>
              </a:rPr>
              <a:t>The “F” Test: You have 2 minutes to identify all the </a:t>
            </a:r>
            <a:r>
              <a:rPr lang="en-US" sz="3600" b="1" dirty="0" err="1" smtClean="0">
                <a:latin typeface="+mj-lt"/>
              </a:rPr>
              <a:t>f’s</a:t>
            </a:r>
            <a:r>
              <a:rPr lang="en-US" sz="3600" b="1" dirty="0" smtClean="0">
                <a:latin typeface="+mj-lt"/>
              </a:rPr>
              <a:t> in this passage</a:t>
            </a:r>
            <a:endParaRPr lang="en-US" sz="3600" b="1" dirty="0">
              <a:latin typeface="+mj-lt"/>
            </a:endParaRP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
        <p:nvSpPr>
          <p:cNvPr id="1025" name="Rectangle 1"/>
          <p:cNvSpPr>
            <a:spLocks noChangeArrowheads="1"/>
          </p:cNvSpPr>
          <p:nvPr/>
        </p:nvSpPr>
        <p:spPr bwMode="auto">
          <a:xfrm>
            <a:off x="762000" y="1600200"/>
            <a:ext cx="8382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ea typeface="Calibri" pitchFamily="34" charset="0"/>
                <a:cs typeface="Times New Roman" pitchFamily="18" charset="0"/>
              </a:rPr>
              <a:t>“The necessity of training farm hands for first-class farms in the fatherly handling of farm livestock is foremost in the minds of effective farm owners. Since the forefathers of the farm owners trained the farm hands for first-class farms in the fatherly handling of farm livestock, the farm owners feel they should carry on with the former family tradition of training farmhands of first-class farms in the effective fatherly handling of farm livestock, however futile, because of their belief that it forms the basis of effective farm management efforts.”</a:t>
            </a:r>
            <a:endParaRPr kumimoji="0" lang="en-US" sz="2800" b="0" i="0" u="none" strike="noStrike" cap="none" normalizeH="0" baseline="0" dirty="0" smtClean="0">
              <a:ln>
                <a:noFill/>
              </a:ln>
              <a:solidFill>
                <a:schemeClr val="tx1"/>
              </a:solidFill>
              <a:effectLst/>
              <a:latin typeface="+mj-lt"/>
              <a:cs typeface="Arial" pitchFamily="34" charset="0"/>
            </a:endParaRPr>
          </a:p>
        </p:txBody>
      </p:sp>
      <p:sp>
        <p:nvSpPr>
          <p:cNvPr id="9" name="Rectangle 8"/>
          <p:cNvSpPr/>
          <p:nvPr/>
        </p:nvSpPr>
        <p:spPr>
          <a:xfrm>
            <a:off x="1371600" y="6324600"/>
            <a:ext cx="7315200" cy="369332"/>
          </a:xfrm>
          <a:prstGeom prst="rect">
            <a:avLst/>
          </a:prstGeom>
        </p:spPr>
        <p:txBody>
          <a:bodyPr wrap="square">
            <a:spAutoFit/>
          </a:bodyPr>
          <a:lstStyle/>
          <a:p>
            <a:pPr lvl="0" eaLnBrk="0" fontAlgn="base" hangingPunct="0">
              <a:spcBef>
                <a:spcPct val="0"/>
              </a:spcBef>
              <a:spcAft>
                <a:spcPct val="0"/>
              </a:spcAft>
            </a:pPr>
            <a:r>
              <a:rPr lang="en-US" dirty="0" smtClean="0">
                <a:ea typeface="Times New Roman" pitchFamily="18" charset="0"/>
                <a:cs typeface="Arial" pitchFamily="34" charset="0"/>
                <a:hlinkClick r:id="rId2"/>
              </a:rPr>
              <a:t>http://www.amstat.org/publications/jse/v12n2/melton.html</a:t>
            </a:r>
            <a:endParaRPr lang="en-US" dirty="0" smtClean="0">
              <a:ea typeface="Times New Roman" pitchFamily="18"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228600"/>
            <a:ext cx="8153400" cy="1200329"/>
          </a:xfrm>
          <a:prstGeom prst="rect">
            <a:avLst/>
          </a:prstGeom>
          <a:noFill/>
        </p:spPr>
        <p:txBody>
          <a:bodyPr wrap="square" rtlCol="0">
            <a:spAutoFit/>
          </a:bodyPr>
          <a:lstStyle/>
          <a:p>
            <a:r>
              <a:rPr lang="en-US" sz="3600" b="1" dirty="0" smtClean="0">
                <a:latin typeface="+mj-lt"/>
              </a:rPr>
              <a:t>The “F” Test: You have 2 minutes to identify all the </a:t>
            </a:r>
            <a:r>
              <a:rPr lang="en-US" sz="3600" b="1" dirty="0" err="1" smtClean="0">
                <a:latin typeface="+mj-lt"/>
              </a:rPr>
              <a:t>f’s</a:t>
            </a:r>
            <a:r>
              <a:rPr lang="en-US" sz="3600" b="1" dirty="0" smtClean="0">
                <a:latin typeface="+mj-lt"/>
              </a:rPr>
              <a:t> in this passage</a:t>
            </a:r>
            <a:endParaRPr lang="en-US" sz="3600" b="1" dirty="0">
              <a:latin typeface="+mj-lt"/>
            </a:endParaRPr>
          </a:p>
        </p:txBody>
      </p:sp>
      <p:grpSp>
        <p:nvGrpSpPr>
          <p:cNvPr id="2" name="Group 10"/>
          <p:cNvGrpSpPr>
            <a:grpSpLocks/>
          </p:cNvGrpSpPr>
          <p:nvPr/>
        </p:nvGrpSpPr>
        <p:grpSpPr bwMode="auto">
          <a:xfrm>
            <a:off x="762000" y="1219200"/>
            <a:ext cx="8134850" cy="461963"/>
            <a:chOff x="432" y="816"/>
            <a:chExt cx="5221" cy="291"/>
          </a:xfrm>
        </p:grpSpPr>
        <p:sp>
          <p:nvSpPr>
            <p:cNvPr id="7" name="Line 6"/>
            <p:cNvSpPr>
              <a:spLocks noChangeShapeType="1"/>
            </p:cNvSpPr>
            <p:nvPr/>
          </p:nvSpPr>
          <p:spPr bwMode="auto">
            <a:xfrm>
              <a:off x="432" y="960"/>
              <a:ext cx="5184" cy="0"/>
            </a:xfrm>
            <a:prstGeom prst="line">
              <a:avLst/>
            </a:prstGeom>
            <a:noFill/>
            <a:ln w="6350">
              <a:solidFill>
                <a:schemeClr val="tx1"/>
              </a:solidFill>
              <a:round/>
              <a:headEnd/>
              <a:tailEnd/>
            </a:ln>
            <a:effectLst/>
          </p:spPr>
          <p:txBody>
            <a:bodyPr wrap="none" anchor="ctr"/>
            <a:lstStyle/>
            <a:p>
              <a:endParaRPr lang="en-US" dirty="0">
                <a:solidFill>
                  <a:srgbClr val="FFFFFF"/>
                </a:solidFill>
              </a:endParaRPr>
            </a:p>
          </p:txBody>
        </p:sp>
        <p:sp>
          <p:nvSpPr>
            <p:cNvPr id="8" name="Text Box 7"/>
            <p:cNvSpPr txBox="1">
              <a:spLocks noChangeArrowheads="1"/>
            </p:cNvSpPr>
            <p:nvPr/>
          </p:nvSpPr>
          <p:spPr bwMode="auto">
            <a:xfrm>
              <a:off x="4992" y="816"/>
              <a:ext cx="661" cy="291"/>
            </a:xfrm>
            <a:prstGeom prst="rect">
              <a:avLst/>
            </a:prstGeom>
            <a:noFill/>
            <a:ln w="9525">
              <a:noFill/>
              <a:miter lim="800000"/>
              <a:headEnd/>
              <a:tailEnd/>
            </a:ln>
            <a:effectLst/>
          </p:spPr>
          <p:txBody>
            <a:bodyPr wrap="none">
              <a:spAutoFit/>
            </a:bodyPr>
            <a:lstStyle/>
            <a:p>
              <a:r>
                <a:rPr lang="en-US" sz="1200" b="1" i="1" dirty="0" err="1" smtClean="0">
                  <a:latin typeface="Arial" charset="0"/>
                </a:rPr>
                <a:t>Immaculata</a:t>
              </a:r>
              <a:endParaRPr lang="en-US" sz="1200" b="1" i="1" dirty="0">
                <a:latin typeface="Arial" charset="0"/>
              </a:endParaRPr>
            </a:p>
            <a:p>
              <a:r>
                <a:rPr lang="en-US" sz="1200" b="1" i="1" dirty="0" smtClean="0">
                  <a:latin typeface="Arial" charset="0"/>
                </a:rPr>
                <a:t>     2013</a:t>
              </a:r>
              <a:endParaRPr lang="en-US" sz="1200" b="1" i="1" dirty="0">
                <a:latin typeface="Arial" charset="0"/>
              </a:endParaRPr>
            </a:p>
          </p:txBody>
        </p:sp>
      </p:gr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1233</TotalTime>
  <Words>436</Words>
  <Application>Microsoft Office PowerPoint</Application>
  <PresentationFormat>On-screen Show (4:3)</PresentationFormat>
  <Paragraphs>80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Slide 1</vt:lpstr>
      <vt:lpstr>Slide 2</vt:lpstr>
      <vt:lpstr>Slide 3</vt:lpstr>
      <vt:lpstr>Slide 4</vt:lpstr>
      <vt:lpstr>Slide 5</vt:lpstr>
      <vt:lpstr>Slide 6</vt:lpstr>
      <vt:lpstr>Slide 7</vt:lpstr>
      <vt:lpstr>Slide 8</vt:lpstr>
      <vt:lpstr>Slide 9</vt:lpstr>
      <vt:lpstr>Slide 10</vt:lpstr>
    </vt:vector>
  </TitlesOfParts>
  <Company>Albright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itservices</dc:creator>
  <cp:lastModifiedBy>bbuerke</cp:lastModifiedBy>
  <cp:revision>147</cp:revision>
  <dcterms:created xsi:type="dcterms:W3CDTF">2012-05-03T23:01:50Z</dcterms:created>
  <dcterms:modified xsi:type="dcterms:W3CDTF">2013-08-07T19:42:00Z</dcterms:modified>
</cp:coreProperties>
</file>