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  <p:sldId id="267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97" autoAdjust="0"/>
  </p:normalViewPr>
  <p:slideViewPr>
    <p:cSldViewPr snapToGrid="0" snapToObjects="1" showGuides="1">
      <p:cViewPr>
        <p:scale>
          <a:sx n="100" d="100"/>
          <a:sy n="100" d="100"/>
        </p:scale>
        <p:origin x="-1192" y="-200"/>
      </p:cViewPr>
      <p:guideLst>
        <p:guide orient="horz" pos="3054"/>
        <p:guide pos="35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2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0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2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2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1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3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8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9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28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3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0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4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/>
          <a:ea typeface="+mj-ea"/>
          <a:cs typeface="Tahom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oG7ob-MtO8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T6KkEMSEyvo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61117"/>
            <a:ext cx="7772400" cy="281794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HS-LS-3</a:t>
            </a:r>
            <a:br>
              <a:rPr lang="en-US" dirty="0" smtClean="0">
                <a:latin typeface="Tahoma"/>
                <a:cs typeface="Tahoma"/>
              </a:rPr>
            </a:br>
            <a:r>
              <a:rPr lang="en-US" dirty="0" smtClean="0">
                <a:latin typeface="Tahoma"/>
                <a:cs typeface="Tahoma"/>
              </a:rPr>
              <a:t> </a:t>
            </a:r>
            <a:br>
              <a:rPr lang="en-US" dirty="0" smtClean="0">
                <a:latin typeface="Tahoma"/>
                <a:cs typeface="Tahoma"/>
              </a:rPr>
            </a:br>
            <a:r>
              <a:rPr lang="en-US" sz="2700" dirty="0" smtClean="0">
                <a:latin typeface="Tahoma"/>
                <a:cs typeface="Tahoma"/>
              </a:rPr>
              <a:t>Apply concepts of statistics and probability to support explanations that organisms with an advantageous heritable trait tend to increase in proportion to organisms lacking this trait</a:t>
            </a:r>
            <a:endParaRPr lang="en-US" sz="27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8376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 Principle and 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979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Calculating genotype frequencies based on observed phenotypes</a:t>
            </a:r>
          </a:p>
          <a:p>
            <a:pPr marL="457200" lvl="1" indent="0">
              <a:buNone/>
            </a:pPr>
            <a:r>
              <a:rPr lang="en-US" dirty="0" smtClean="0"/>
              <a:t>i.e</a:t>
            </a:r>
            <a:r>
              <a:rPr lang="en-US" dirty="0"/>
              <a:t>. 500 wildflower plants: 320 of which are red (C</a:t>
            </a:r>
            <a:r>
              <a:rPr lang="en-US" baseline="-25000" dirty="0"/>
              <a:t>R</a:t>
            </a:r>
            <a:r>
              <a:rPr lang="en-US" dirty="0"/>
              <a:t>C</a:t>
            </a:r>
            <a:r>
              <a:rPr lang="en-US" baseline="-25000" dirty="0"/>
              <a:t>R</a:t>
            </a:r>
            <a:r>
              <a:rPr lang="en-US" dirty="0"/>
              <a:t>), 160 have pink flowers (C</a:t>
            </a:r>
            <a:r>
              <a:rPr lang="en-US" baseline="-25000" dirty="0"/>
              <a:t>R</a:t>
            </a:r>
            <a:r>
              <a:rPr lang="en-US" dirty="0"/>
              <a:t>C</a:t>
            </a:r>
            <a:r>
              <a:rPr lang="en-US" baseline="-25000" dirty="0"/>
              <a:t>W</a:t>
            </a:r>
            <a:r>
              <a:rPr lang="en-US" dirty="0"/>
              <a:t>), and 20 with white flowers (C</a:t>
            </a:r>
            <a:r>
              <a:rPr lang="en-US" baseline="-25000" dirty="0"/>
              <a:t>W</a:t>
            </a:r>
            <a:r>
              <a:rPr lang="en-US" dirty="0"/>
              <a:t>C</a:t>
            </a:r>
            <a:r>
              <a:rPr lang="en-US" baseline="-25000" dirty="0"/>
              <a:t>W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320/500 = 0.64</a:t>
            </a:r>
          </a:p>
          <a:p>
            <a:pPr lvl="1"/>
            <a:r>
              <a:rPr lang="en-US" dirty="0" smtClean="0"/>
              <a:t>160/500 = 0.32</a:t>
            </a:r>
          </a:p>
          <a:p>
            <a:pPr lvl="1"/>
            <a:r>
              <a:rPr lang="en-US" dirty="0" smtClean="0"/>
              <a:t>20/500 = 0.04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Calculating </a:t>
            </a:r>
            <a:r>
              <a:rPr lang="en-US" dirty="0" smtClean="0"/>
              <a:t>the genotype </a:t>
            </a:r>
            <a:r>
              <a:rPr lang="en-US" dirty="0" smtClean="0"/>
              <a:t>frequency using Hardy-Weinberg</a:t>
            </a:r>
            <a:endParaRPr lang="en-US" dirty="0" smtClean="0"/>
          </a:p>
          <a:p>
            <a:pPr lvl="1"/>
            <a:r>
              <a:rPr lang="en-US" dirty="0" smtClean="0"/>
              <a:t>A genotype is 2 alleles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Allele 1 AND Allele 2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For allele 1, </a:t>
            </a:r>
            <a:r>
              <a:rPr lang="en-US" dirty="0" err="1" smtClean="0"/>
              <a:t>p+q</a:t>
            </a:r>
            <a:r>
              <a:rPr lang="en-US" dirty="0" smtClean="0"/>
              <a:t> = 1</a:t>
            </a:r>
          </a:p>
          <a:p>
            <a:pPr lvl="1"/>
            <a:r>
              <a:rPr lang="en-US" dirty="0" smtClean="0"/>
              <a:t>For allele 2, </a:t>
            </a:r>
            <a:r>
              <a:rPr lang="en-US" dirty="0" err="1" smtClean="0"/>
              <a:t>p+q</a:t>
            </a:r>
            <a:r>
              <a:rPr lang="en-US" dirty="0" smtClean="0"/>
              <a:t>=1</a:t>
            </a:r>
          </a:p>
          <a:p>
            <a:pPr lvl="1"/>
            <a:r>
              <a:rPr lang="en-US" dirty="0" smtClean="0"/>
              <a:t>SO  … (</a:t>
            </a:r>
            <a:r>
              <a:rPr lang="en-US" dirty="0" err="1" smtClean="0"/>
              <a:t>p+q</a:t>
            </a:r>
            <a:r>
              <a:rPr lang="en-US" dirty="0" smtClean="0"/>
              <a:t>)(</a:t>
            </a:r>
            <a:r>
              <a:rPr lang="en-US" dirty="0" err="1"/>
              <a:t>p</a:t>
            </a:r>
            <a:r>
              <a:rPr lang="en-US" dirty="0" err="1" smtClean="0"/>
              <a:t>+q</a:t>
            </a:r>
            <a:r>
              <a:rPr lang="en-US" dirty="0" smtClean="0"/>
              <a:t>)=1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 p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+ 2pq +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= 1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baseline="30000" dirty="0" smtClean="0"/>
              <a:t>2 </a:t>
            </a:r>
            <a:r>
              <a:rPr lang="en-US" dirty="0" smtClean="0"/>
              <a:t>= the frequency of AA</a:t>
            </a:r>
          </a:p>
          <a:p>
            <a:pPr lvl="1"/>
            <a:r>
              <a:rPr lang="en-US" dirty="0" smtClean="0"/>
              <a:t>2pq = the frequency of </a:t>
            </a:r>
            <a:r>
              <a:rPr lang="en-US" dirty="0" err="1" smtClean="0"/>
              <a:t>Aa</a:t>
            </a:r>
            <a:endParaRPr lang="en-US" dirty="0" smtClean="0"/>
          </a:p>
          <a:p>
            <a:pPr lvl="1"/>
            <a:r>
              <a:rPr lang="en-US" dirty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the frequency of </a:t>
            </a:r>
            <a:r>
              <a:rPr lang="en-US" dirty="0" err="1" smtClean="0"/>
              <a:t>aa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76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 Principle and 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watch a few examples.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://www.youtube.com/watch?v=oG7ob-</a:t>
            </a:r>
            <a:r>
              <a:rPr lang="en-US" dirty="0" smtClean="0">
                <a:hlinkClick r:id="rId2"/>
              </a:rPr>
              <a:t>MtO8c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Note: start video at 7 minutes in!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8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- the study of evolutionary forces that act on a population and the genetic variability within that </a:t>
            </a:r>
            <a:r>
              <a:rPr lang="en-US" dirty="0" smtClean="0"/>
              <a:t>population.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Evolution occurs on a POPULATION level</a:t>
            </a:r>
          </a:p>
          <a:p>
            <a:pPr lvl="1"/>
            <a:r>
              <a:rPr lang="en-US" dirty="0" smtClean="0"/>
              <a:t>An </a:t>
            </a:r>
            <a:r>
              <a:rPr lang="en-US" dirty="0" smtClean="0">
                <a:solidFill>
                  <a:srgbClr val="FF0000"/>
                </a:solidFill>
              </a:rPr>
              <a:t>individual</a:t>
            </a:r>
            <a:r>
              <a:rPr lang="en-US" dirty="0" smtClean="0"/>
              <a:t> is ONE single organism of a particular species living in a particular place at a given time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>
                <a:solidFill>
                  <a:srgbClr val="3366FF"/>
                </a:solidFill>
              </a:rPr>
              <a:t>population</a:t>
            </a:r>
            <a:r>
              <a:rPr lang="en-US" dirty="0" smtClean="0"/>
              <a:t> is ALL of the organisms of a particular species living in a particular place at a given time.</a:t>
            </a:r>
          </a:p>
        </p:txBody>
      </p:sp>
    </p:spTree>
    <p:extLst>
      <p:ext uri="{BB962C8B-B14F-4D97-AF65-F5344CB8AC3E}">
        <p14:creationId xmlns:p14="http://schemas.microsoft.com/office/powerpoint/2010/main" val="134710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ryotyp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946" y="3667125"/>
            <a:ext cx="3455581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Genetics – Some 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 – a DNA segment that codes for a particular </a:t>
            </a:r>
            <a:r>
              <a:rPr lang="en-US" dirty="0" smtClean="0"/>
              <a:t>characteristic.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Allele – an alternate form of a gene (can be 2 or more</a:t>
            </a:r>
            <a:r>
              <a:rPr lang="en-US" dirty="0" smtClean="0"/>
              <a:t>).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Locus (pl. = loci) – the position on a chromosome where an allele is found.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477" y="6575623"/>
            <a:ext cx="364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latin typeface="Sylfaen" pitchFamily="18" charset="0"/>
              </a:rPr>
              <a:t>http://www.cell-research.com/20034/pic01/Fig%203.gif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5130169" y="3508285"/>
            <a:ext cx="3684955" cy="3184319"/>
            <a:chOff x="107785" y="3711485"/>
            <a:chExt cx="3684955" cy="3184319"/>
          </a:xfrm>
        </p:grpSpPr>
        <p:sp>
          <p:nvSpPr>
            <p:cNvPr id="6" name="Rectangle 5"/>
            <p:cNvSpPr/>
            <p:nvPr/>
          </p:nvSpPr>
          <p:spPr>
            <a:xfrm>
              <a:off x="1649426" y="3711485"/>
              <a:ext cx="210662" cy="22433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148205" y="3711485"/>
              <a:ext cx="210662" cy="22433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148205" y="4240655"/>
              <a:ext cx="219456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40632" y="4212714"/>
              <a:ext cx="219456" cy="45719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731922" y="6042899"/>
              <a:ext cx="515978" cy="318929"/>
              <a:chOff x="1731922" y="6042899"/>
              <a:chExt cx="515978" cy="318929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1731922" y="6042899"/>
                <a:ext cx="256332" cy="3189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1988254" y="6042899"/>
                <a:ext cx="259646" cy="31892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1397000" y="6311028"/>
              <a:ext cx="147808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ahoma"/>
                  <a:cs typeface="Tahoma"/>
                </a:rPr>
                <a:t>Homologous </a:t>
              </a:r>
            </a:p>
            <a:p>
              <a:r>
                <a:rPr lang="en-US" sz="1600" dirty="0" smtClean="0">
                  <a:latin typeface="Tahoma"/>
                  <a:cs typeface="Tahoma"/>
                </a:rPr>
                <a:t>Chromosomes</a:t>
              </a:r>
              <a:endParaRPr lang="en-US" sz="1600" dirty="0">
                <a:latin typeface="Tahoma"/>
                <a:cs typeface="Tahoma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2565400" y="4240655"/>
              <a:ext cx="4445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093911" y="4080345"/>
              <a:ext cx="6988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ahoma"/>
                  <a:cs typeface="Tahoma"/>
                </a:rPr>
                <a:t>Locus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700876" y="4286374"/>
              <a:ext cx="515978" cy="318929"/>
              <a:chOff x="1731922" y="6042899"/>
              <a:chExt cx="515978" cy="318929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 flipH="1" flipV="1">
                <a:off x="1731922" y="6042899"/>
                <a:ext cx="256332" cy="3189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V="1">
                <a:off x="1988254" y="6042899"/>
                <a:ext cx="259646" cy="31892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>
              <a:off x="1016000" y="4605302"/>
              <a:ext cx="94120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07785" y="4402022"/>
              <a:ext cx="769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ahoma"/>
                  <a:cs typeface="Tahoma"/>
                </a:rPr>
                <a:t>Alleles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1808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Genetics – More 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Phenotype</a:t>
            </a:r>
          </a:p>
          <a:p>
            <a:pPr lvl="1"/>
            <a:r>
              <a:rPr lang="en-US" dirty="0" smtClean="0"/>
              <a:t>Dominant – the expressed characteristic</a:t>
            </a:r>
          </a:p>
          <a:p>
            <a:pPr lvl="1"/>
            <a:r>
              <a:rPr lang="en-US" dirty="0" smtClean="0"/>
              <a:t>Recessive – the hidden characteristic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Homozygous vs. heterozygous genotype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Pea pla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59200"/>
            <a:ext cx="4345663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581001"/>
            <a:ext cx="4165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http://</a:t>
            </a:r>
            <a:r>
              <a:rPr lang="en-US" sz="1200" dirty="0" err="1">
                <a:latin typeface="Tahoma"/>
                <a:cs typeface="Tahoma"/>
              </a:rPr>
              <a:t>blog.scs.sk.ca</a:t>
            </a:r>
            <a:r>
              <a:rPr lang="en-US" sz="1200" dirty="0">
                <a:latin typeface="Tahoma"/>
                <a:cs typeface="Tahoma"/>
              </a:rPr>
              <a:t>/</a:t>
            </a:r>
            <a:r>
              <a:rPr lang="en-US" sz="1200" dirty="0" err="1">
                <a:latin typeface="Tahoma"/>
                <a:cs typeface="Tahoma"/>
              </a:rPr>
              <a:t>bwapple</a:t>
            </a:r>
            <a:r>
              <a:rPr lang="en-US" sz="1200" dirty="0">
                <a:latin typeface="Tahoma"/>
                <a:cs typeface="Tahoma"/>
              </a:rPr>
              <a:t>/2012/03/</a:t>
            </a:r>
          </a:p>
        </p:txBody>
      </p:sp>
      <p:sp>
        <p:nvSpPr>
          <p:cNvPr id="6" name="Rectangle 5"/>
          <p:cNvSpPr/>
          <p:nvPr/>
        </p:nvSpPr>
        <p:spPr>
          <a:xfrm>
            <a:off x="5044163" y="6358285"/>
            <a:ext cx="388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ahoma"/>
                <a:cs typeface="Tahoma"/>
              </a:rPr>
              <a:t>http://</a:t>
            </a:r>
            <a:r>
              <a:rPr lang="en-US" sz="1400" dirty="0" err="1">
                <a:latin typeface="Tahoma"/>
                <a:cs typeface="Tahoma"/>
              </a:rPr>
              <a:t>dartmed.dartmouth.edu</a:t>
            </a:r>
            <a:r>
              <a:rPr lang="en-US" sz="1400" dirty="0">
                <a:latin typeface="Tahoma"/>
                <a:cs typeface="Tahoma"/>
              </a:rPr>
              <a:t>/spring10/html/</a:t>
            </a:r>
            <a:r>
              <a:rPr lang="en-US" sz="1400" dirty="0" err="1">
                <a:latin typeface="Tahoma"/>
                <a:cs typeface="Tahoma"/>
              </a:rPr>
              <a:t>moore.php</a:t>
            </a:r>
            <a:endParaRPr lang="en-US" sz="1400" dirty="0">
              <a:latin typeface="Tahoma"/>
              <a:cs typeface="Tahoma"/>
            </a:endParaRPr>
          </a:p>
        </p:txBody>
      </p:sp>
      <p:pic>
        <p:nvPicPr>
          <p:cNvPr id="8" name="Picture 7" descr="homozygote vs heterozygo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08" y="2700685"/>
            <a:ext cx="345989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2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Genetics – Even More 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Analyzing the phenotype of a heterozygote</a:t>
            </a:r>
          </a:p>
          <a:p>
            <a:pPr lvl="1"/>
            <a:r>
              <a:rPr lang="en-US" dirty="0" smtClean="0"/>
              <a:t>Complete dominance – one member of the pair of alleles is expressed and the other is hidden</a:t>
            </a:r>
            <a:endParaRPr lang="en-US" dirty="0"/>
          </a:p>
          <a:p>
            <a:pPr lvl="1"/>
            <a:r>
              <a:rPr lang="en-US" dirty="0" smtClean="0"/>
              <a:t>Co-dominance - the traits from both alleles are expressed </a:t>
            </a:r>
          </a:p>
          <a:p>
            <a:pPr lvl="1"/>
            <a:r>
              <a:rPr lang="en-US" dirty="0" smtClean="0"/>
              <a:t>Incomplete dominance– the trait is an intermediate of the 2 alleles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817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Evolution of a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equilibrium – a state where the population’s allele and genotype frequencies do not change from one generation to the next.</a:t>
            </a:r>
          </a:p>
          <a:p>
            <a:endParaRPr lang="en-US" dirty="0"/>
          </a:p>
          <a:p>
            <a:r>
              <a:rPr lang="en-US" dirty="0" smtClean="0"/>
              <a:t>Allele frequency = the proportion of a specific allele in a population (i.e. A </a:t>
            </a:r>
            <a:r>
              <a:rPr lang="en-US" dirty="0" err="1" smtClean="0"/>
              <a:t>vs</a:t>
            </a:r>
            <a:r>
              <a:rPr lang="en-US" dirty="0" smtClean="0"/>
              <a:t> a)</a:t>
            </a:r>
          </a:p>
          <a:p>
            <a:endParaRPr lang="en-US" dirty="0"/>
          </a:p>
          <a:p>
            <a:r>
              <a:rPr lang="en-US" dirty="0" smtClean="0"/>
              <a:t>Genotype frequency = the proportion of a particular genotype in a population (i.e. AA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Aa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aa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Phenotype frequency = the proportion of a particular phenotype in a population (i.e. dominant </a:t>
            </a:r>
            <a:r>
              <a:rPr lang="en-US" dirty="0" err="1" smtClean="0"/>
              <a:t>vs</a:t>
            </a:r>
            <a:r>
              <a:rPr lang="en-US" dirty="0" smtClean="0"/>
              <a:t> recessive)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272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 Principle and 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Describes populations at genetic equilibrium</a:t>
            </a:r>
          </a:p>
          <a:p>
            <a:endParaRPr lang="en-US" dirty="0" smtClean="0"/>
          </a:p>
          <a:p>
            <a:r>
              <a:rPr lang="en-US" dirty="0"/>
              <a:t>In the absence of evolutionary influences, the frequency of alleles and genotypes in a population will remain unchanged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Population MUST be large </a:t>
            </a:r>
          </a:p>
          <a:p>
            <a:pPr lvl="1"/>
            <a:r>
              <a:rPr lang="en-US" dirty="0"/>
              <a:t>No mutations</a:t>
            </a:r>
          </a:p>
          <a:p>
            <a:pPr lvl="1"/>
            <a:r>
              <a:rPr lang="en-US" dirty="0"/>
              <a:t>Mating must be random</a:t>
            </a:r>
          </a:p>
          <a:p>
            <a:pPr lvl="1"/>
            <a:r>
              <a:rPr lang="en-US" dirty="0"/>
              <a:t>No natural selection</a:t>
            </a:r>
          </a:p>
          <a:p>
            <a:pPr lvl="1"/>
            <a:r>
              <a:rPr lang="en-US" dirty="0"/>
              <a:t>No gene flow</a:t>
            </a:r>
          </a:p>
          <a:p>
            <a:endParaRPr lang="en-US" dirty="0"/>
          </a:p>
          <a:p>
            <a:r>
              <a:rPr lang="en-US" dirty="0" smtClean="0"/>
              <a:t>Interest lies in determining the frequency of alleles or genotypes in a population.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is important to evaluate actual versus expected!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87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 Principle and 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Animation </a:t>
            </a:r>
            <a:r>
              <a:rPr lang="en-US" dirty="0"/>
              <a:t>= </a:t>
            </a:r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T6KkEMSEyvo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5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 Principle and 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Calculating allele frequency based on phenotypes</a:t>
            </a:r>
          </a:p>
          <a:p>
            <a:pPr lvl="1"/>
            <a:r>
              <a:rPr lang="en-US" dirty="0" smtClean="0"/>
              <a:t>i.e. 500 wildflower plants: 320 of whi</a:t>
            </a:r>
            <a:r>
              <a:rPr lang="en-US" dirty="0" smtClean="0"/>
              <a:t>ch are red (C</a:t>
            </a:r>
            <a:r>
              <a:rPr lang="en-US" baseline="-25000" dirty="0" smtClean="0"/>
              <a:t>R</a:t>
            </a:r>
            <a:r>
              <a:rPr lang="en-US" dirty="0" smtClean="0"/>
              <a:t>C</a:t>
            </a:r>
            <a:r>
              <a:rPr lang="en-US" baseline="-25000" dirty="0" smtClean="0"/>
              <a:t>R</a:t>
            </a:r>
            <a:r>
              <a:rPr lang="en-US" dirty="0" smtClean="0"/>
              <a:t>), 160 have pink flowers </a:t>
            </a:r>
            <a:r>
              <a:rPr lang="en-US" dirty="0"/>
              <a:t>(</a:t>
            </a:r>
            <a:r>
              <a:rPr lang="en-US" dirty="0" smtClean="0"/>
              <a:t>C</a:t>
            </a:r>
            <a:r>
              <a:rPr lang="en-US" baseline="-25000" dirty="0"/>
              <a:t>R</a:t>
            </a:r>
            <a:r>
              <a:rPr lang="en-US" dirty="0" smtClean="0"/>
              <a:t>C</a:t>
            </a:r>
            <a:r>
              <a:rPr lang="en-US" baseline="-25000" dirty="0" smtClean="0"/>
              <a:t>W</a:t>
            </a:r>
            <a:r>
              <a:rPr lang="en-US" dirty="0" smtClean="0"/>
              <a:t>), and 20 with white flowers </a:t>
            </a:r>
            <a:r>
              <a:rPr lang="en-US" dirty="0"/>
              <a:t>(</a:t>
            </a:r>
            <a:r>
              <a:rPr lang="en-US" dirty="0" smtClean="0"/>
              <a:t>C</a:t>
            </a:r>
            <a:r>
              <a:rPr lang="en-US" baseline="-25000" dirty="0"/>
              <a:t>W</a:t>
            </a:r>
            <a:r>
              <a:rPr lang="en-US" dirty="0" smtClean="0"/>
              <a:t>C</a:t>
            </a:r>
            <a:r>
              <a:rPr lang="en-US" baseline="-25000" dirty="0" smtClean="0"/>
              <a:t>W</a:t>
            </a:r>
            <a:r>
              <a:rPr lang="en-US" dirty="0" smtClean="0"/>
              <a:t>).</a:t>
            </a:r>
          </a:p>
          <a:p>
            <a:pPr lvl="2"/>
            <a:r>
              <a:rPr lang="en-US" dirty="0" smtClean="0"/>
              <a:t>Diploi</a:t>
            </a:r>
            <a:r>
              <a:rPr lang="en-US" dirty="0" smtClean="0"/>
              <a:t>d organisms</a:t>
            </a:r>
          </a:p>
          <a:p>
            <a:pPr lvl="2"/>
            <a:r>
              <a:rPr lang="en-US" dirty="0" smtClean="0"/>
              <a:t>C</a:t>
            </a:r>
            <a:r>
              <a:rPr lang="en-US" baseline="-25000" dirty="0" smtClean="0"/>
              <a:t>R </a:t>
            </a:r>
            <a:r>
              <a:rPr lang="en-US" dirty="0" smtClean="0"/>
              <a:t>allele – (320*2 + 160)/1000 or 800/1000 = 0.80</a:t>
            </a:r>
            <a:endParaRPr lang="en-US" baseline="-25000" dirty="0" smtClean="0"/>
          </a:p>
          <a:p>
            <a:pPr lvl="2"/>
            <a:r>
              <a:rPr lang="en-US" dirty="0" err="1" smtClean="0"/>
              <a:t>C</a:t>
            </a:r>
            <a:r>
              <a:rPr lang="en-US" baseline="-25000" dirty="0" err="1" smtClean="0"/>
              <a:t>w</a:t>
            </a:r>
            <a:r>
              <a:rPr lang="en-US" baseline="-25000" dirty="0" smtClean="0"/>
              <a:t> </a:t>
            </a:r>
            <a:r>
              <a:rPr lang="en-US" dirty="0" smtClean="0"/>
              <a:t>allele – (160+20*2)/1000 or 200/1000 = 0.20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Calculating </a:t>
            </a:r>
            <a:r>
              <a:rPr lang="en-US" dirty="0" smtClean="0"/>
              <a:t>allele </a:t>
            </a:r>
            <a:r>
              <a:rPr lang="en-US" dirty="0" smtClean="0"/>
              <a:t>frequency using Hardy-Weinberg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 = frequency of dominant allele (i.e. A)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 = frequency of recessive allele (i.e. a)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p + q = 1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33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645</Words>
  <Application>Microsoft Macintosh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HS-LS-3   Apply concepts of statistics and probability to support explanations that organisms with an advantageous heritable trait tend to increase in proportion to organisms lacking this trait</vt:lpstr>
      <vt:lpstr>Population Genetics</vt:lpstr>
      <vt:lpstr>Population Genetics – Some Important Terms</vt:lpstr>
      <vt:lpstr>Population Genetics – More Important Terms</vt:lpstr>
      <vt:lpstr>Population Genetics – Even More Important Terms</vt:lpstr>
      <vt:lpstr>Understanding the Evolution of a Population</vt:lpstr>
      <vt:lpstr>Hardy-Weinberg Principle and Population Genetics</vt:lpstr>
      <vt:lpstr>Hardy-Weinberg Principle and Population Genetics</vt:lpstr>
      <vt:lpstr>Hardy-Weinberg Principle and Population Genetics</vt:lpstr>
      <vt:lpstr>Hardy-Weinberg Principle and Population Genetics</vt:lpstr>
      <vt:lpstr>Hardy-Weinberg Principle and Population Genetics</vt:lpstr>
    </vt:vector>
  </TitlesOfParts>
  <Company>The University of Scranton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HS-LS-3   Apply concepts of statistics and probability to support explanations that organisms with an advantageous heritable trait tend to increase in proportion to organisms lacking this trait</dc:title>
  <dc:creator>Maria Squire</dc:creator>
  <cp:lastModifiedBy>Maria Squire</cp:lastModifiedBy>
  <cp:revision>23</cp:revision>
  <dcterms:created xsi:type="dcterms:W3CDTF">2014-07-21T13:06:10Z</dcterms:created>
  <dcterms:modified xsi:type="dcterms:W3CDTF">2014-07-29T12:15:53Z</dcterms:modified>
</cp:coreProperties>
</file>