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67" r:id="rId5"/>
    <p:sldId id="268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97" autoAdjust="0"/>
  </p:normalViewPr>
  <p:slideViewPr>
    <p:cSldViewPr snapToGrid="0" snapToObjects="1" showGuides="1">
      <p:cViewPr>
        <p:scale>
          <a:sx n="100" d="100"/>
          <a:sy n="100" d="100"/>
        </p:scale>
        <p:origin x="-1192" y="-200"/>
      </p:cViewPr>
      <p:guideLst>
        <p:guide orient="horz" pos="3054"/>
        <p:guide pos="28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2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606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2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20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012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139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8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09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28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3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20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78A8D-6517-7C4B-9D9C-03CE19E3C409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ECDA3-AAB4-BC48-B98D-82004A54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4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/>
          <a:ea typeface="+mj-ea"/>
          <a:cs typeface="Tahom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ahoma"/>
          <a:ea typeface="+mn-ea"/>
          <a:cs typeface="Tahom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ahoma"/>
          <a:ea typeface="+mn-ea"/>
          <a:cs typeface="Tahom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Tahoma"/>
          <a:ea typeface="+mn-ea"/>
          <a:cs typeface="Tahom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Tahoma"/>
          <a:ea typeface="+mn-ea"/>
          <a:cs typeface="Tahom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Tahoma"/>
          <a:ea typeface="+mn-ea"/>
          <a:cs typeface="Tahom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hmi.org/biointeractive/origin-species-beak-finch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61116"/>
            <a:ext cx="7772400" cy="370938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ahoma"/>
                <a:cs typeface="Tahoma"/>
              </a:rPr>
              <a:t>HS-LS4-2</a:t>
            </a:r>
            <a:br>
              <a:rPr lang="en-US" dirty="0" smtClean="0">
                <a:latin typeface="Tahoma"/>
                <a:cs typeface="Tahoma"/>
              </a:rPr>
            </a:br>
            <a:r>
              <a:rPr lang="en-US" dirty="0" smtClean="0">
                <a:latin typeface="Tahoma"/>
                <a:cs typeface="Tahoma"/>
              </a:rPr>
              <a:t> </a:t>
            </a:r>
            <a:br>
              <a:rPr lang="en-US" dirty="0" smtClean="0">
                <a:latin typeface="Tahoma"/>
                <a:cs typeface="Tahoma"/>
              </a:rPr>
            </a:br>
            <a:r>
              <a:rPr lang="en-US" sz="2700" dirty="0" smtClean="0">
                <a:latin typeface="Tahoma"/>
                <a:cs typeface="Tahoma"/>
              </a:rPr>
              <a:t>Construct an explanation based on evidence that th</a:t>
            </a:r>
            <a:r>
              <a:rPr lang="en-US" sz="2700" dirty="0" smtClean="0"/>
              <a:t>e process of evolution primarily results from four factors: (1) the potential for a species to increase in number, (2) the heritable genetic variation of individuals in a species due to migration and sexual selection, (3) competition for limited resources, and (4) the proliferation of those organisms that are better able to survive and reproduce in the environment.</a:t>
            </a:r>
            <a:endParaRPr lang="en-US" sz="27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283760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 Darwin</a:t>
            </a:r>
            <a:endParaRPr lang="en-US" dirty="0"/>
          </a:p>
        </p:txBody>
      </p:sp>
      <p:pic>
        <p:nvPicPr>
          <p:cNvPr id="4" name="Picture 3" descr="Darwi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228600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001" y="3837672"/>
            <a:ext cx="3060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http://a4.files.biography.com/image/upload/c_fill,g_face,h_300,q_80,w_300/MTE5NDg0MDU0OTM4NjE3MzU5.jpg</a:t>
            </a:r>
          </a:p>
        </p:txBody>
      </p:sp>
      <p:pic>
        <p:nvPicPr>
          <p:cNvPr id="7" name="Picture 6" descr="Voyage_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278" y="1417638"/>
            <a:ext cx="5523722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89400" y="4214911"/>
            <a:ext cx="4276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http://</a:t>
            </a:r>
            <a:r>
              <a:rPr lang="en-US" sz="1400" dirty="0" err="1">
                <a:latin typeface="Arial"/>
                <a:cs typeface="Arial"/>
              </a:rPr>
              <a:t>www.aboutdarwin.com</a:t>
            </a:r>
            <a:r>
              <a:rPr lang="en-US" sz="1400" dirty="0">
                <a:latin typeface="Arial"/>
                <a:cs typeface="Arial"/>
              </a:rPr>
              <a:t>/voyage/voyage03.html</a:t>
            </a:r>
          </a:p>
        </p:txBody>
      </p:sp>
    </p:spTree>
    <p:extLst>
      <p:ext uri="{BB962C8B-B14F-4D97-AF65-F5344CB8AC3E}">
        <p14:creationId xmlns:p14="http://schemas.microsoft.com/office/powerpoint/2010/main" val="1347101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597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Individuals with certain heritable traits tend to survive and reproduce more than those without those traits.</a:t>
            </a:r>
          </a:p>
          <a:p>
            <a:endParaRPr lang="en-US" dirty="0"/>
          </a:p>
          <a:p>
            <a:r>
              <a:rPr lang="en-US" dirty="0" smtClean="0"/>
              <a:t>Observation 1: </a:t>
            </a:r>
            <a:r>
              <a:rPr lang="en-US" dirty="0" smtClean="0"/>
              <a:t>There are variations in </a:t>
            </a:r>
            <a:r>
              <a:rPr lang="en-US" dirty="0" smtClean="0"/>
              <a:t>heritable </a:t>
            </a:r>
            <a:r>
              <a:rPr lang="en-US" dirty="0" smtClean="0"/>
              <a:t>traits among individuals in a population</a:t>
            </a:r>
          </a:p>
          <a:p>
            <a:endParaRPr lang="en-US" dirty="0" smtClean="0"/>
          </a:p>
          <a:p>
            <a:r>
              <a:rPr lang="en-US" dirty="0" smtClean="0"/>
              <a:t>Observation 2: </a:t>
            </a:r>
            <a:r>
              <a:rPr lang="en-US" dirty="0"/>
              <a:t>S</a:t>
            </a:r>
            <a:r>
              <a:rPr lang="en-US" dirty="0" smtClean="0"/>
              <a:t>pecies produce many offspring, resources are limited, and therefore not all offspring will survive reproduce.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Inference 1: </a:t>
            </a:r>
            <a:r>
              <a:rPr lang="en-US" dirty="0" smtClean="0"/>
              <a:t>There are som</a:t>
            </a:r>
            <a:r>
              <a:rPr lang="en-US" dirty="0" smtClean="0"/>
              <a:t>e heritable traits that allow an individual to be better suited for survival and to produce more offspring than those who lack the favorable traits.  </a:t>
            </a:r>
          </a:p>
          <a:p>
            <a:endParaRPr lang="en-US" dirty="0" smtClean="0"/>
          </a:p>
          <a:p>
            <a:r>
              <a:rPr lang="en-US" dirty="0" smtClean="0"/>
              <a:t>Inference 2: </a:t>
            </a:r>
            <a:r>
              <a:rPr lang="en-US" dirty="0" smtClean="0"/>
              <a:t>Since those that have more </a:t>
            </a:r>
            <a:r>
              <a:rPr lang="en-US" dirty="0" smtClean="0"/>
              <a:t>favorable traits survive and reproduce, there will be an increase in the number of individuals </a:t>
            </a:r>
            <a:r>
              <a:rPr lang="en-US" dirty="0"/>
              <a:t>with those favorable </a:t>
            </a:r>
            <a:r>
              <a:rPr lang="en-US" dirty="0" smtClean="0"/>
              <a:t>traits in subsequent generations.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12800" y="6413500"/>
            <a:ext cx="4763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Information from Campbell’s Biology 10</a:t>
            </a:r>
            <a:r>
              <a:rPr lang="en-US" baseline="30000" dirty="0" smtClean="0"/>
              <a:t>th</a:t>
            </a:r>
            <a:r>
              <a:rPr lang="en-US" dirty="0" smtClean="0"/>
              <a:t> Edition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912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 in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Video </a:t>
            </a:r>
            <a:r>
              <a:rPr lang="en-US" dirty="0"/>
              <a:t>entitled </a:t>
            </a:r>
            <a:r>
              <a:rPr lang="en-US" i="1" dirty="0"/>
              <a:t>The Origin of Species: The Beak of the Finch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://www.hhmi.org/biointeractive/origin-species-beak-</a:t>
            </a:r>
            <a:r>
              <a:rPr lang="en-US" dirty="0" smtClean="0">
                <a:hlinkClick r:id="rId2"/>
              </a:rPr>
              <a:t>finch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559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Natural Selection</a:t>
            </a:r>
            <a:endParaRPr lang="en-US" dirty="0"/>
          </a:p>
        </p:txBody>
      </p:sp>
      <p:pic>
        <p:nvPicPr>
          <p:cNvPr id="5" name="Picture 4" descr="23-12-ModesOfSelection-A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68400"/>
            <a:ext cx="8392199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763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 Activity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0900" y="1466334"/>
            <a:ext cx="7455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www.nsta.org</a:t>
            </a:r>
            <a:r>
              <a:rPr lang="en-US" dirty="0"/>
              <a:t>/publications/press/extras/files/virus/Virus-Activity5.</a:t>
            </a:r>
            <a:r>
              <a:rPr lang="en-US" dirty="0" smtClean="0"/>
              <a:t>pdf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47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4142</TotalTime>
  <Words>225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HS-LS4-2   Construct an explanation based on evidence that the process of evolution primarily results from four factors: (1) the potential for a species to increase in number, (2) the heritable genetic variation of individuals in a species due to migration and sexual selection, (3) competition for limited resources, and (4) the proliferation of those organisms that are better able to survive and reproduce in the environment.</vt:lpstr>
      <vt:lpstr>Charles Darwin</vt:lpstr>
      <vt:lpstr>Natural Selection</vt:lpstr>
      <vt:lpstr>Natural Selection in Action</vt:lpstr>
      <vt:lpstr>Modes of Natural Selection</vt:lpstr>
      <vt:lpstr>Natural Selection Activity</vt:lpstr>
    </vt:vector>
  </TitlesOfParts>
  <Company>The University of Scranton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HS-LS-3   Apply concepts of statistics and probability to support explanations that organisms with an advantageous heritable trait tend to increase in proportion to organisms lacking this trait</dc:title>
  <dc:creator>Maria Squire</dc:creator>
  <cp:lastModifiedBy>Maria Squire</cp:lastModifiedBy>
  <cp:revision>28</cp:revision>
  <dcterms:created xsi:type="dcterms:W3CDTF">2014-07-21T13:06:10Z</dcterms:created>
  <dcterms:modified xsi:type="dcterms:W3CDTF">2014-07-29T11:55:11Z</dcterms:modified>
</cp:coreProperties>
</file>