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24" r:id="rId2"/>
    <p:sldId id="256" r:id="rId3"/>
    <p:sldId id="262" r:id="rId4"/>
    <p:sldId id="263" r:id="rId5"/>
    <p:sldId id="260" r:id="rId6"/>
    <p:sldId id="265" r:id="rId7"/>
    <p:sldId id="266" r:id="rId8"/>
    <p:sldId id="267" r:id="rId9"/>
    <p:sldId id="274" r:id="rId10"/>
    <p:sldId id="323" r:id="rId11"/>
    <p:sldId id="276" r:id="rId12"/>
    <p:sldId id="278" r:id="rId13"/>
    <p:sldId id="289" r:id="rId14"/>
    <p:sldId id="287" r:id="rId15"/>
    <p:sldId id="299" r:id="rId16"/>
    <p:sldId id="308" r:id="rId17"/>
    <p:sldId id="311" r:id="rId18"/>
    <p:sldId id="310" r:id="rId19"/>
    <p:sldId id="313" r:id="rId20"/>
    <p:sldId id="300" r:id="rId21"/>
    <p:sldId id="316" r:id="rId22"/>
    <p:sldId id="31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1" autoAdjust="0"/>
    <p:restoredTop sz="94660"/>
  </p:normalViewPr>
  <p:slideViewPr>
    <p:cSldViewPr>
      <p:cViewPr varScale="1">
        <p:scale>
          <a:sx n="55" d="100"/>
          <a:sy n="55" d="100"/>
        </p:scale>
        <p:origin x="-84" y="-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AB59C-9F83-4BCD-A68E-C863A1AE4632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F7989-BCD2-4F0F-ADF7-084FB52C9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04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2487574-CBF5-4F58-A305-9D1C0BDC2887}" type="slidenum">
              <a:rPr lang="en-US" altLang="en-US" sz="1200" baseline="0" smtClean="0">
                <a:latin typeface="Times New Roman" pitchFamily="18" charset="0"/>
              </a:rPr>
              <a:pPr/>
              <a:t>9</a:t>
            </a:fld>
            <a:endParaRPr lang="en-US" altLang="en-US" sz="1200" baseline="0" smtClean="0">
              <a:latin typeface="Times New Roman" pitchFamily="18" charset="0"/>
            </a:endParaRPr>
          </a:p>
        </p:txBody>
      </p:sp>
      <p:sp>
        <p:nvSpPr>
          <p:cNvPr id="237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140E17B-006C-4BFB-9B45-6C266AD2D8E9}" type="slidenum">
              <a:rPr lang="en-US" altLang="en-US" sz="1200" baseline="0" smtClean="0">
                <a:latin typeface="Times New Roman" pitchFamily="18" charset="0"/>
              </a:rPr>
              <a:pPr/>
              <a:t>10</a:t>
            </a:fld>
            <a:endParaRPr lang="en-US" altLang="en-US" sz="1200" baseline="0" smtClean="0">
              <a:latin typeface="Times New Roman" pitchFamily="18" charset="0"/>
            </a:endParaRPr>
          </a:p>
        </p:txBody>
      </p:sp>
      <p:sp>
        <p:nvSpPr>
          <p:cNvPr id="238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140E17B-006C-4BFB-9B45-6C266AD2D8E9}" type="slidenum">
              <a:rPr lang="en-US" altLang="en-US" sz="1200" baseline="0" smtClean="0">
                <a:latin typeface="Times New Roman" pitchFamily="18" charset="0"/>
              </a:rPr>
              <a:pPr/>
              <a:t>11</a:t>
            </a:fld>
            <a:endParaRPr lang="en-US" altLang="en-US" sz="1200" baseline="0" smtClean="0">
              <a:latin typeface="Times New Roman" pitchFamily="18" charset="0"/>
            </a:endParaRPr>
          </a:p>
        </p:txBody>
      </p:sp>
      <p:sp>
        <p:nvSpPr>
          <p:cNvPr id="238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EBBAAC5-A8A9-4C22-985E-59A633053D6A}" type="slidenum">
              <a:rPr lang="en-US" altLang="en-US" sz="1200" baseline="0" smtClean="0">
                <a:latin typeface="Times New Roman" pitchFamily="18" charset="0"/>
              </a:rPr>
              <a:pPr/>
              <a:t>13</a:t>
            </a:fld>
            <a:endParaRPr lang="en-US" altLang="en-US" sz="1200" baseline="0" smtClean="0">
              <a:latin typeface="Times New Roman" pitchFamily="18" charset="0"/>
            </a:endParaRPr>
          </a:p>
        </p:txBody>
      </p:sp>
      <p:sp>
        <p:nvSpPr>
          <p:cNvPr id="258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7C7F7B0-236E-4228-A8DF-CE056FE849B9}" type="slidenum">
              <a:rPr lang="en-US" altLang="en-US" sz="1200" baseline="0" smtClean="0">
                <a:latin typeface="Times New Roman" pitchFamily="18" charset="0"/>
              </a:rPr>
              <a:pPr/>
              <a:t>14</a:t>
            </a:fld>
            <a:endParaRPr lang="en-US" altLang="en-US" sz="1200" baseline="0" smtClean="0">
              <a:latin typeface="Times New Roman" pitchFamily="18" charset="0"/>
            </a:endParaRPr>
          </a:p>
        </p:txBody>
      </p:sp>
      <p:sp>
        <p:nvSpPr>
          <p:cNvPr id="254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0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70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4FAF652-556D-4031-98FE-1414EEF6FD3A}" type="slidenum">
              <a:rPr lang="en-US" altLang="en-US" sz="1200" baseline="0" smtClean="0">
                <a:latin typeface="Times New Roman" pitchFamily="18" charset="0"/>
              </a:rPr>
              <a:pPr/>
              <a:t>15</a:t>
            </a:fld>
            <a:endParaRPr lang="en-US" altLang="en-US" sz="1200" baseline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64F6EB3-6F9F-4495-BA57-EA82BA4466EE}" type="slidenum">
              <a:rPr lang="en-US" altLang="en-US" sz="1200" baseline="0" smtClean="0">
                <a:latin typeface="Times New Roman" pitchFamily="18" charset="0"/>
              </a:rPr>
              <a:pPr/>
              <a:t>20</a:t>
            </a:fld>
            <a:endParaRPr lang="en-US" altLang="en-US" sz="1200" baseline="0" smtClean="0">
              <a:latin typeface="Times New Roman" pitchFamily="18" charset="0"/>
            </a:endParaRPr>
          </a:p>
        </p:txBody>
      </p:sp>
      <p:sp>
        <p:nvSpPr>
          <p:cNvPr id="271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503F-3E13-48C4-AE0C-AAD68D8C4687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B74-7973-43C5-B826-48CE45010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123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503F-3E13-48C4-AE0C-AAD68D8C4687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B74-7973-43C5-B826-48CE45010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5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503F-3E13-48C4-AE0C-AAD68D8C4687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B74-7973-43C5-B826-48CE45010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2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503F-3E13-48C4-AE0C-AAD68D8C4687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B74-7973-43C5-B826-48CE45010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53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503F-3E13-48C4-AE0C-AAD68D8C4687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B74-7973-43C5-B826-48CE45010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75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503F-3E13-48C4-AE0C-AAD68D8C4687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B74-7973-43C5-B826-48CE45010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2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503F-3E13-48C4-AE0C-AAD68D8C4687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B74-7973-43C5-B826-48CE45010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74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503F-3E13-48C4-AE0C-AAD68D8C4687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B74-7973-43C5-B826-48CE45010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519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503F-3E13-48C4-AE0C-AAD68D8C4687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B74-7973-43C5-B826-48CE45010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095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503F-3E13-48C4-AE0C-AAD68D8C4687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B74-7973-43C5-B826-48CE45010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928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503F-3E13-48C4-AE0C-AAD68D8C4687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3B74-7973-43C5-B826-48CE45010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7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5503F-3E13-48C4-AE0C-AAD68D8C4687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63B74-7973-43C5-B826-48CE45010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8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nimagraffs.com/how-a-car-engine-works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PA-STEM</a:t>
            </a:r>
            <a:br>
              <a:rPr lang="en-US" dirty="0" smtClean="0"/>
            </a:br>
            <a:r>
              <a:rPr lang="en-US" dirty="0" smtClean="0"/>
              <a:t>Immaculata Week, 2015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Biology</a:t>
            </a:r>
          </a:p>
          <a:p>
            <a:r>
              <a:rPr lang="en-US" dirty="0" smtClean="0"/>
              <a:t>Orlando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49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3600" smtClean="0"/>
              <a:t>Glucose Catabolism</a:t>
            </a:r>
          </a:p>
        </p:txBody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86800" cy="4876800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S</a:t>
            </a:r>
            <a:r>
              <a:rPr lang="en-US" altLang="en-US" sz="2800" b="0" dirty="0" smtClean="0"/>
              <a:t>eries of small steps (each controlled by a separate enzyme), in which energy is released in small manageable amounts, and as much as possible, is transferred to </a:t>
            </a:r>
            <a:r>
              <a:rPr lang="en-US" altLang="en-US" sz="2800" b="1" u="sng" dirty="0" smtClean="0"/>
              <a:t>ATP</a:t>
            </a:r>
            <a:r>
              <a:rPr lang="en-US" altLang="en-US" sz="2800" b="0" dirty="0" smtClean="0"/>
              <a:t>  (short-term energy currency)</a:t>
            </a:r>
          </a:p>
          <a:p>
            <a:pPr eaLnBrk="1" hangingPunct="1"/>
            <a:r>
              <a:rPr lang="en-US" altLang="en-US" sz="2800" b="0" dirty="0" smtClean="0"/>
              <a:t>The rest is released as heat (not 100% efficient)</a:t>
            </a:r>
          </a:p>
        </p:txBody>
      </p:sp>
    </p:spTree>
    <p:extLst>
      <p:ext uri="{BB962C8B-B14F-4D97-AF65-F5344CB8AC3E}">
        <p14:creationId xmlns:p14="http://schemas.microsoft.com/office/powerpoint/2010/main" val="7284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3600" smtClean="0"/>
              <a:t>Glucose Catabolism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-22413"/>
            <a:ext cx="7070103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581400" y="6550224"/>
            <a:ext cx="4572000" cy="307776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hlinkClick r:id="rId4"/>
              </a:rPr>
              <a:t>http://animagraffs.com/how-a-car-engine-works</a:t>
            </a:r>
            <a:r>
              <a:rPr lang="en-US" sz="1600" dirty="0" smtClean="0">
                <a:solidFill>
                  <a:schemeClr val="bg1"/>
                </a:solidFill>
                <a:hlinkClick r:id="rId4"/>
              </a:rPr>
              <a:t>/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90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 descr="C:\Documents and Settings\GEX\Desktop\TORTORA CHAP 5\ch05_unlabeled\figure_05_11_unlabe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4102"/>
          <a:stretch>
            <a:fillRect/>
          </a:stretch>
        </p:blipFill>
        <p:spPr bwMode="auto">
          <a:xfrm>
            <a:off x="2328863" y="782077"/>
            <a:ext cx="6813550" cy="57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805238" y="11112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b="0" kern="0">
              <a:solidFill>
                <a:sysClr val="windowText" lastClr="000000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3963988" y="25400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b="0" kern="0">
              <a:solidFill>
                <a:sysClr val="windowText" lastClr="000000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2487613" y="49514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b="0" kern="0">
              <a:solidFill>
                <a:sysClr val="windowText" lastClr="000000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798888" y="1090613"/>
            <a:ext cx="388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 smtClean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2482850" y="4948238"/>
            <a:ext cx="390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 smtClean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3962400" y="2535238"/>
            <a:ext cx="3889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 smtClean="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20" name="TextBox 25"/>
          <p:cNvSpPr txBox="1">
            <a:spLocks noChangeArrowheads="1"/>
          </p:cNvSpPr>
          <p:nvPr/>
        </p:nvSpPr>
        <p:spPr bwMode="auto">
          <a:xfrm>
            <a:off x="6586538" y="3713163"/>
            <a:ext cx="1320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smtClean="0">
                <a:solidFill>
                  <a:srgbClr val="000000"/>
                </a:solidFill>
              </a:rPr>
              <a:t>brewer’s yeast</a:t>
            </a:r>
          </a:p>
        </p:txBody>
      </p:sp>
      <p:sp>
        <p:nvSpPr>
          <p:cNvPr id="21" name="TextBox 26"/>
          <p:cNvSpPr txBox="1">
            <a:spLocks noChangeArrowheads="1"/>
          </p:cNvSpPr>
          <p:nvPr/>
        </p:nvSpPr>
        <p:spPr bwMode="auto">
          <a:xfrm>
            <a:off x="6591300" y="2951163"/>
            <a:ext cx="682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NADH</a:t>
            </a:r>
          </a:p>
        </p:txBody>
      </p:sp>
      <p:sp>
        <p:nvSpPr>
          <p:cNvPr id="22" name="TextBox 31"/>
          <p:cNvSpPr txBox="1">
            <a:spLocks noChangeArrowheads="1"/>
          </p:cNvSpPr>
          <p:nvPr/>
        </p:nvSpPr>
        <p:spPr bwMode="auto">
          <a:xfrm>
            <a:off x="3976688" y="1792288"/>
            <a:ext cx="682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NADH</a:t>
            </a:r>
          </a:p>
        </p:txBody>
      </p:sp>
      <p:sp>
        <p:nvSpPr>
          <p:cNvPr id="23" name="TextBox 32"/>
          <p:cNvSpPr txBox="1">
            <a:spLocks noChangeArrowheads="1"/>
          </p:cNvSpPr>
          <p:nvPr/>
        </p:nvSpPr>
        <p:spPr bwMode="auto">
          <a:xfrm>
            <a:off x="3024188" y="3470275"/>
            <a:ext cx="682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NADH</a:t>
            </a:r>
          </a:p>
        </p:txBody>
      </p:sp>
      <p:sp>
        <p:nvSpPr>
          <p:cNvPr id="24" name="TextBox 33"/>
          <p:cNvSpPr txBox="1">
            <a:spLocks noChangeArrowheads="1"/>
          </p:cNvSpPr>
          <p:nvPr/>
        </p:nvSpPr>
        <p:spPr bwMode="auto">
          <a:xfrm>
            <a:off x="3024188" y="3795713"/>
            <a:ext cx="682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FADH</a:t>
            </a:r>
            <a:r>
              <a:rPr lang="en-US" sz="1100" kern="0" baseline="-25000" smtClean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509838" y="4360863"/>
            <a:ext cx="682625" cy="5770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050" dirty="0">
                <a:ea typeface="ＭＳ Ｐゴシック" pitchFamily="80" charset="-128"/>
              </a:rPr>
              <a:t>NADH &amp; </a:t>
            </a:r>
          </a:p>
          <a:p>
            <a:pPr algn="l">
              <a:defRPr/>
            </a:pPr>
            <a:r>
              <a:rPr lang="en-US" sz="1050" dirty="0">
                <a:ea typeface="ＭＳ Ｐゴシック" pitchFamily="80" charset="-128"/>
              </a:rPr>
              <a:t>FADH</a:t>
            </a:r>
            <a:r>
              <a:rPr lang="en-US" sz="1050" baseline="-25000" dirty="0">
                <a:ea typeface="ＭＳ Ｐゴシック" pitchFamily="80" charset="-128"/>
              </a:rPr>
              <a:t>2</a:t>
            </a:r>
          </a:p>
          <a:p>
            <a:pPr algn="l">
              <a:defRPr/>
            </a:pPr>
            <a:endParaRPr lang="en-US" sz="1050" dirty="0">
              <a:ea typeface="ＭＳ Ｐゴシック" pitchFamily="80" charset="-128"/>
            </a:endParaRPr>
          </a:p>
        </p:txBody>
      </p:sp>
      <p:sp>
        <p:nvSpPr>
          <p:cNvPr id="27" name="TextBox 36"/>
          <p:cNvSpPr txBox="1">
            <a:spLocks noChangeArrowheads="1"/>
          </p:cNvSpPr>
          <p:nvPr/>
        </p:nvSpPr>
        <p:spPr bwMode="auto">
          <a:xfrm>
            <a:off x="4649760" y="1254126"/>
            <a:ext cx="9398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>
                <a:solidFill>
                  <a:srgbClr val="000000"/>
                </a:solidFill>
              </a:rPr>
              <a:t>Glucose</a:t>
            </a:r>
          </a:p>
        </p:txBody>
      </p:sp>
      <p:sp>
        <p:nvSpPr>
          <p:cNvPr id="28" name="TextBox 37"/>
          <p:cNvSpPr txBox="1">
            <a:spLocks noChangeArrowheads="1"/>
          </p:cNvSpPr>
          <p:nvPr/>
        </p:nvSpPr>
        <p:spPr bwMode="auto">
          <a:xfrm>
            <a:off x="4602163" y="2163763"/>
            <a:ext cx="10350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Pyruvic </a:t>
            </a:r>
            <a:br>
              <a:rPr lang="en-US" sz="1100" kern="0" smtClean="0">
                <a:solidFill>
                  <a:srgbClr val="000000"/>
                </a:solidFill>
              </a:rPr>
            </a:br>
            <a:r>
              <a:rPr lang="en-US" sz="1100" kern="0" smtClean="0">
                <a:solidFill>
                  <a:srgbClr val="000000"/>
                </a:solidFill>
              </a:rPr>
              <a:t>acid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518150" y="2895600"/>
            <a:ext cx="1035050" cy="4231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100" dirty="0">
                <a:ea typeface="ＭＳ Ｐゴシック" pitchFamily="80" charset="-128"/>
              </a:rPr>
              <a:t>Pyruvic acid</a:t>
            </a:r>
          </a:p>
          <a:p>
            <a:pPr algn="l">
              <a:defRPr/>
            </a:pPr>
            <a:r>
              <a:rPr lang="en-US" sz="1050" dirty="0">
                <a:ea typeface="ＭＳ Ｐゴシック" pitchFamily="80" charset="-128"/>
              </a:rPr>
              <a:t>(or derivative)</a:t>
            </a:r>
          </a:p>
        </p:txBody>
      </p:sp>
      <p:sp>
        <p:nvSpPr>
          <p:cNvPr id="30" name="TextBox 28"/>
          <p:cNvSpPr txBox="1">
            <a:spLocks noChangeArrowheads="1"/>
          </p:cNvSpPr>
          <p:nvPr/>
        </p:nvSpPr>
        <p:spPr bwMode="auto">
          <a:xfrm>
            <a:off x="5562600" y="3835400"/>
            <a:ext cx="1030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Fermentation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end-products (lactic </a:t>
            </a:r>
            <a:r>
              <a:rPr lang="en-US" sz="1100" kern="0" dirty="0" smtClean="0">
                <a:solidFill>
                  <a:srgbClr val="000000"/>
                </a:solidFill>
              </a:rPr>
              <a:t>acid, ethanol)</a:t>
            </a:r>
            <a:endParaRPr lang="en-US" sz="1100" kern="0" dirty="0" smtClean="0">
              <a:solidFill>
                <a:srgbClr val="000000"/>
              </a:solidFill>
            </a:endParaRPr>
          </a:p>
        </p:txBody>
      </p:sp>
      <p:sp>
        <p:nvSpPr>
          <p:cNvPr id="31" name="TextBox 42"/>
          <p:cNvSpPr txBox="1">
            <a:spLocks noChangeArrowheads="1"/>
          </p:cNvSpPr>
          <p:nvPr/>
        </p:nvSpPr>
        <p:spPr bwMode="auto">
          <a:xfrm>
            <a:off x="5745163" y="1809750"/>
            <a:ext cx="682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ATP</a:t>
            </a:r>
          </a:p>
        </p:txBody>
      </p:sp>
      <p:sp>
        <p:nvSpPr>
          <p:cNvPr id="32" name="TextBox 43"/>
          <p:cNvSpPr txBox="1">
            <a:spLocks noChangeArrowheads="1"/>
          </p:cNvSpPr>
          <p:nvPr/>
        </p:nvSpPr>
        <p:spPr bwMode="auto">
          <a:xfrm>
            <a:off x="3811588" y="5546725"/>
            <a:ext cx="682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ATP</a:t>
            </a:r>
          </a:p>
        </p:txBody>
      </p:sp>
      <p:sp>
        <p:nvSpPr>
          <p:cNvPr id="33" name="TextBox 44"/>
          <p:cNvSpPr txBox="1">
            <a:spLocks noChangeArrowheads="1"/>
          </p:cNvSpPr>
          <p:nvPr/>
        </p:nvSpPr>
        <p:spPr bwMode="auto">
          <a:xfrm>
            <a:off x="3878263" y="4684713"/>
            <a:ext cx="682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ATP</a:t>
            </a:r>
          </a:p>
        </p:txBody>
      </p:sp>
      <p:sp>
        <p:nvSpPr>
          <p:cNvPr id="34" name="TextBox 45"/>
          <p:cNvSpPr txBox="1">
            <a:spLocks noChangeArrowheads="1"/>
          </p:cNvSpPr>
          <p:nvPr/>
        </p:nvSpPr>
        <p:spPr bwMode="auto">
          <a:xfrm>
            <a:off x="4605338" y="4538663"/>
            <a:ext cx="4667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CO</a:t>
            </a:r>
            <a:r>
              <a:rPr lang="en-US" sz="1100" kern="0" baseline="-25000" smtClean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5" name="TextBox 46"/>
          <p:cNvSpPr txBox="1">
            <a:spLocks noChangeArrowheads="1"/>
          </p:cNvSpPr>
          <p:nvPr/>
        </p:nvSpPr>
        <p:spPr bwMode="auto">
          <a:xfrm flipH="1">
            <a:off x="4049713" y="5873750"/>
            <a:ext cx="3825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O</a:t>
            </a:r>
            <a:r>
              <a:rPr lang="en-US" sz="1100" kern="0" baseline="-25000" smtClean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6" name="TextBox 29"/>
          <p:cNvSpPr txBox="1">
            <a:spLocks noChangeArrowheads="1"/>
          </p:cNvSpPr>
          <p:nvPr/>
        </p:nvSpPr>
        <p:spPr bwMode="auto">
          <a:xfrm>
            <a:off x="2922588" y="4994275"/>
            <a:ext cx="9699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smtClean="0">
                <a:solidFill>
                  <a:srgbClr val="FFFFFF"/>
                </a:solidFill>
              </a:rPr>
              <a:t>Electrons</a:t>
            </a:r>
          </a:p>
        </p:txBody>
      </p:sp>
      <p:sp>
        <p:nvSpPr>
          <p:cNvPr id="37" name="TextBox 49"/>
          <p:cNvSpPr txBox="1">
            <a:spLocks noChangeArrowheads="1"/>
          </p:cNvSpPr>
          <p:nvPr/>
        </p:nvSpPr>
        <p:spPr bwMode="auto">
          <a:xfrm>
            <a:off x="3879850" y="2935288"/>
            <a:ext cx="90963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Acetyl CoA</a:t>
            </a:r>
          </a:p>
        </p:txBody>
      </p:sp>
      <p:sp>
        <p:nvSpPr>
          <p:cNvPr id="38" name="TextBox 35"/>
          <p:cNvSpPr txBox="1">
            <a:spLocks noChangeArrowheads="1"/>
          </p:cNvSpPr>
          <p:nvPr/>
        </p:nvSpPr>
        <p:spPr bwMode="auto">
          <a:xfrm>
            <a:off x="2532063" y="5562600"/>
            <a:ext cx="12938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Electron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transport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chain </a:t>
            </a:r>
            <a:r>
              <a:rPr lang="en-US" sz="1600" kern="0" dirty="0" smtClean="0">
                <a:solidFill>
                  <a:srgbClr val="000000"/>
                </a:solidFill>
                <a:sym typeface="Wingdings" pitchFamily="2" charset="2"/>
              </a:rPr>
              <a:t> ATP synthase</a:t>
            </a:r>
            <a:endParaRPr lang="en-US" sz="1600" b="0" kern="0" dirty="0" smtClean="0">
              <a:solidFill>
                <a:srgbClr val="000000"/>
              </a:solidFill>
            </a:endParaRPr>
          </a:p>
        </p:txBody>
      </p:sp>
      <p:sp>
        <p:nvSpPr>
          <p:cNvPr id="39" name="TextBox 1"/>
          <p:cNvSpPr txBox="1">
            <a:spLocks noChangeArrowheads="1"/>
          </p:cNvSpPr>
          <p:nvPr/>
        </p:nvSpPr>
        <p:spPr bwMode="auto">
          <a:xfrm>
            <a:off x="1992313" y="514350"/>
            <a:ext cx="3100387" cy="461665"/>
          </a:xfrm>
          <a:prstGeom prst="rect">
            <a:avLst/>
          </a:prstGeom>
          <a:noFill/>
          <a:ln w="9525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 smtClean="0">
                <a:solidFill>
                  <a:srgbClr val="00ABC7"/>
                </a:solidFill>
              </a:rPr>
              <a:t>Aerobic Respiration</a:t>
            </a:r>
          </a:p>
        </p:txBody>
      </p:sp>
      <p:sp>
        <p:nvSpPr>
          <p:cNvPr id="40" name="TextBox 1"/>
          <p:cNvSpPr txBox="1">
            <a:spLocks noChangeArrowheads="1"/>
          </p:cNvSpPr>
          <p:nvPr/>
        </p:nvSpPr>
        <p:spPr bwMode="auto">
          <a:xfrm>
            <a:off x="5099050" y="514350"/>
            <a:ext cx="3847176" cy="461665"/>
          </a:xfrm>
          <a:prstGeom prst="rect">
            <a:avLst/>
          </a:prstGeom>
          <a:noFill/>
          <a:ln w="9525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 smtClean="0">
                <a:solidFill>
                  <a:srgbClr val="89C764"/>
                </a:solidFill>
              </a:rPr>
              <a:t>Anaerobic Fermentation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4560888" y="6332538"/>
            <a:ext cx="46513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H</a:t>
            </a:r>
            <a:r>
              <a:rPr lang="en-US" sz="1100" kern="0" baseline="-25000" smtClean="0">
                <a:solidFill>
                  <a:srgbClr val="000000"/>
                </a:solidFill>
              </a:rPr>
              <a:t>2</a:t>
            </a:r>
            <a:r>
              <a:rPr lang="en-US" sz="1100" kern="0" smtClean="0">
                <a:solidFill>
                  <a:srgbClr val="000000"/>
                </a:solidFill>
              </a:rPr>
              <a:t>O</a:t>
            </a:r>
          </a:p>
        </p:txBody>
      </p:sp>
      <p:sp>
        <p:nvSpPr>
          <p:cNvPr id="49" name="TextBox 2"/>
          <p:cNvSpPr txBox="1">
            <a:spLocks noChangeArrowheads="1"/>
          </p:cNvSpPr>
          <p:nvPr/>
        </p:nvSpPr>
        <p:spPr bwMode="auto">
          <a:xfrm>
            <a:off x="4062413" y="3636963"/>
            <a:ext cx="66516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smtClean="0">
                <a:solidFill>
                  <a:srgbClr val="000000"/>
                </a:solidFill>
              </a:rPr>
              <a:t>Kreb’s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051300" y="3808413"/>
            <a:ext cx="549275" cy="261610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>
                <a:solidFill>
                  <a:srgbClr val="000000"/>
                </a:solidFill>
              </a:rPr>
              <a:t>c</a:t>
            </a:r>
            <a:r>
              <a:rPr lang="en-US" sz="1100" kern="0" dirty="0" smtClean="0">
                <a:solidFill>
                  <a:srgbClr val="000000"/>
                </a:solidFill>
              </a:rPr>
              <a:t>ycle</a:t>
            </a:r>
          </a:p>
        </p:txBody>
      </p:sp>
      <p:sp>
        <p:nvSpPr>
          <p:cNvPr id="2" name="Rectangle 1"/>
          <p:cNvSpPr/>
          <p:nvPr/>
        </p:nvSpPr>
        <p:spPr>
          <a:xfrm>
            <a:off x="297296" y="1495664"/>
            <a:ext cx="20315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b="1" dirty="0" smtClean="0"/>
              <a:t>Glycolysis</a:t>
            </a:r>
          </a:p>
        </p:txBody>
      </p:sp>
      <p:sp>
        <p:nvSpPr>
          <p:cNvPr id="51" name="Rectangle 50"/>
          <p:cNvSpPr/>
          <p:nvPr/>
        </p:nvSpPr>
        <p:spPr>
          <a:xfrm>
            <a:off x="6934546" y="1655402"/>
            <a:ext cx="2011680" cy="469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b="1" dirty="0" smtClean="0"/>
              <a:t>Glycolysis</a:t>
            </a:r>
            <a:endParaRPr lang="en-US" sz="2400" dirty="0"/>
          </a:p>
        </p:txBody>
      </p:sp>
      <p:sp>
        <p:nvSpPr>
          <p:cNvPr id="52" name="Rectangle 51"/>
          <p:cNvSpPr/>
          <p:nvPr/>
        </p:nvSpPr>
        <p:spPr>
          <a:xfrm>
            <a:off x="-304800" y="3531672"/>
            <a:ext cx="27823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b="1" dirty="0" smtClean="0"/>
              <a:t>Krebs cycle (Citric acid cycle)</a:t>
            </a:r>
          </a:p>
        </p:txBody>
      </p:sp>
      <p:sp>
        <p:nvSpPr>
          <p:cNvPr id="53" name="Rectangle 52"/>
          <p:cNvSpPr/>
          <p:nvPr/>
        </p:nvSpPr>
        <p:spPr>
          <a:xfrm>
            <a:off x="64511" y="5792788"/>
            <a:ext cx="26962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Electron transport chain</a:t>
            </a:r>
          </a:p>
        </p:txBody>
      </p:sp>
      <p:sp>
        <p:nvSpPr>
          <p:cNvPr id="54" name="Rectangle 53"/>
          <p:cNvSpPr/>
          <p:nvPr/>
        </p:nvSpPr>
        <p:spPr>
          <a:xfrm>
            <a:off x="7299960" y="3193519"/>
            <a:ext cx="2011680" cy="469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Fermentation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293174" y="6500633"/>
            <a:ext cx="4005273" cy="357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dirty="0" err="1" smtClean="0"/>
              <a:t>Totora</a:t>
            </a:r>
            <a:r>
              <a:rPr lang="en-US" sz="1400" dirty="0" smtClean="0"/>
              <a:t>. Microbiology: An Introduction. 11ed 2011)</a:t>
            </a:r>
            <a:endParaRPr lang="en-US" sz="140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2439128" y="-152400"/>
            <a:ext cx="4265744" cy="48474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smtClean="0"/>
              <a:t>Glucose Catabolism</a:t>
            </a: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58001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3" grpId="0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en-US" sz="3600" b="1" u="sng" dirty="0"/>
              <a:t>Aerobic Respiration</a:t>
            </a:r>
            <a:endParaRPr lang="en-US" altLang="en-US" sz="3600" b="1" u="sng" dirty="0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526" y="3200401"/>
            <a:ext cx="395156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7924800" cy="3048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dirty="0" smtClean="0"/>
              <a:t>Krebs cycle (Citric acid cycle)</a:t>
            </a:r>
          </a:p>
          <a:p>
            <a:pPr lvl="1" eaLnBrk="1" hangingPunct="1"/>
            <a:r>
              <a:rPr lang="en-US" altLang="en-US" dirty="0" smtClean="0"/>
              <a:t>Carbons are </a:t>
            </a:r>
            <a:r>
              <a:rPr lang="en-US" altLang="en-US" dirty="0" smtClean="0"/>
              <a:t>removed </a:t>
            </a:r>
            <a:r>
              <a:rPr lang="en-US" altLang="en-US" dirty="0" smtClean="0"/>
              <a:t>from organic compounds</a:t>
            </a:r>
          </a:p>
          <a:p>
            <a:pPr lvl="2"/>
            <a:r>
              <a:rPr lang="en-US" altLang="en-US" dirty="0" smtClean="0"/>
              <a:t>(as CO</a:t>
            </a:r>
            <a:r>
              <a:rPr lang="en-US" altLang="en-US" baseline="-25000" dirty="0" smtClean="0"/>
              <a:t>2</a:t>
            </a:r>
            <a:r>
              <a:rPr lang="en-US" altLang="en-US" dirty="0" smtClean="0"/>
              <a:t>)</a:t>
            </a:r>
          </a:p>
          <a:p>
            <a:pPr lvl="1"/>
            <a:r>
              <a:rPr lang="en-US" altLang="en-US" dirty="0" smtClean="0"/>
              <a:t>Electrons are passed to carrier molecules (NADH, FADH</a:t>
            </a:r>
            <a:r>
              <a:rPr lang="en-US" altLang="en-US" baseline="-25000" dirty="0" smtClean="0"/>
              <a:t>2</a:t>
            </a:r>
            <a:r>
              <a:rPr lang="en-US" alt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7142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/>
            <a:r>
              <a:rPr lang="en-US" altLang="en-US" sz="3600" b="1" u="sng" dirty="0" smtClean="0"/>
              <a:t>Aerobic Respiration</a:t>
            </a:r>
          </a:p>
        </p:txBody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4582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Carrier molecules (NADH and FADH</a:t>
            </a:r>
            <a:r>
              <a:rPr lang="en-US" altLang="en-US" sz="2800" baseline="-25000" dirty="0" smtClean="0"/>
              <a:t>2</a:t>
            </a:r>
            <a:r>
              <a:rPr lang="en-US" altLang="en-US" sz="2800" dirty="0" smtClean="0"/>
              <a:t>) bring electrons to </a:t>
            </a:r>
            <a:r>
              <a:rPr lang="en-US" altLang="en-US" sz="2800" b="1" dirty="0" smtClean="0"/>
              <a:t>electron transport chain </a:t>
            </a:r>
            <a:r>
              <a:rPr lang="en-US" altLang="en-US" sz="2800" dirty="0" smtClean="0"/>
              <a:t>in </a:t>
            </a:r>
            <a:r>
              <a:rPr lang="en-US" altLang="en-US" sz="2800" dirty="0" smtClean="0"/>
              <a:t>mitochondria</a:t>
            </a:r>
          </a:p>
          <a:p>
            <a:r>
              <a:rPr lang="en-US" altLang="en-US" sz="2800" b="1" u="sng" dirty="0"/>
              <a:t>Oxygen is the final electron acceptor</a:t>
            </a:r>
          </a:p>
          <a:p>
            <a:pPr lvl="1"/>
            <a:r>
              <a:rPr lang="en-US" altLang="en-US" sz="2400" dirty="0"/>
              <a:t>Combines with electrons and hydrogen ions to form </a:t>
            </a:r>
            <a:r>
              <a:rPr lang="en-US" altLang="en-US" sz="2400" b="1" dirty="0"/>
              <a:t>water</a:t>
            </a:r>
            <a:endParaRPr lang="en-US" altLang="en-US" sz="2400" dirty="0"/>
          </a:p>
          <a:p>
            <a:pPr lvl="1"/>
            <a:r>
              <a:rPr lang="en-US" altLang="en-US" sz="2400" dirty="0"/>
              <a:t>No oxygen, ETC backs up and shuts off!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2184044" y="3249946"/>
            <a:ext cx="6511391" cy="3616886"/>
            <a:chOff x="2581834" y="3751459"/>
            <a:chExt cx="5266765" cy="2925533"/>
          </a:xfrm>
        </p:grpSpPr>
        <p:pic>
          <p:nvPicPr>
            <p:cNvPr id="5" name="Picture 4" descr="C:\Documents and Settings\GEX\Desktop\TORTORA CHAP 5\ch05_unlabeled\figure_05_14_unlabeled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44" b="4643"/>
            <a:stretch/>
          </p:blipFill>
          <p:spPr bwMode="auto">
            <a:xfrm>
              <a:off x="2581834" y="3751459"/>
              <a:ext cx="5266765" cy="2925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"/>
            <p:cNvSpPr txBox="1">
              <a:spLocks noChangeArrowheads="1"/>
            </p:cNvSpPr>
            <p:nvPr/>
          </p:nvSpPr>
          <p:spPr bwMode="auto">
            <a:xfrm rot="1203841">
              <a:off x="4577090" y="4908525"/>
              <a:ext cx="157207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smtClean="0">
                  <a:solidFill>
                    <a:srgbClr val="000000"/>
                  </a:solidFill>
                </a:rPr>
                <a:t>Flow of electrons</a:t>
              </a:r>
            </a:p>
          </p:txBody>
        </p:sp>
      </p:grpSp>
      <p:pic>
        <p:nvPicPr>
          <p:cNvPr id="8" name="Picture 4" descr="http://www.visitingdc.com/images/hoover-dam-direction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971" y="5290928"/>
            <a:ext cx="1982035" cy="136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Documents and Settings\GEX\Desktop\TORTORA CHAP 5\ch05_unlabeled\figure_05_14_unlabele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3475" b="17042"/>
          <a:stretch/>
        </p:blipFill>
        <p:spPr bwMode="auto">
          <a:xfrm>
            <a:off x="182408" y="4113383"/>
            <a:ext cx="1960563" cy="25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703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pPr eaLnBrk="1" hangingPunct="1"/>
            <a:r>
              <a:rPr lang="en-US" altLang="en-US" sz="3200" dirty="0" smtClean="0"/>
              <a:t>ATP Generated by </a:t>
            </a:r>
            <a:r>
              <a:rPr lang="en-US" altLang="en-US" sz="3200" dirty="0" smtClean="0"/>
              <a:t>Aerobic Respiration</a:t>
            </a:r>
            <a:endParaRPr lang="en-US" altLang="en-US" sz="3200" dirty="0" smtClean="0"/>
          </a:p>
        </p:txBody>
      </p:sp>
      <p:pic>
        <p:nvPicPr>
          <p:cNvPr id="109573" name="Picture 3" descr="sal25693_26_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1236663"/>
            <a:ext cx="5548312" cy="542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4" name="Rectangle 7"/>
          <p:cNvSpPr>
            <a:spLocks noChangeArrowheads="1"/>
          </p:cNvSpPr>
          <p:nvPr/>
        </p:nvSpPr>
        <p:spPr bwMode="auto">
          <a:xfrm>
            <a:off x="890588" y="3035300"/>
            <a:ext cx="12214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2 NADH + 2 H</a:t>
            </a:r>
            <a:r>
              <a:rPr lang="en-US" altLang="en-US" sz="1400" b="1" baseline="3000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109575" name="Rectangle 9"/>
          <p:cNvSpPr>
            <a:spLocks noChangeArrowheads="1"/>
          </p:cNvSpPr>
          <p:nvPr/>
        </p:nvSpPr>
        <p:spPr bwMode="auto">
          <a:xfrm>
            <a:off x="2565400" y="3027363"/>
            <a:ext cx="89447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2 pyruvate</a:t>
            </a:r>
            <a:endParaRPr lang="en-US" altLang="en-US" sz="1400" b="1" baseline="0"/>
          </a:p>
        </p:txBody>
      </p:sp>
      <p:sp>
        <p:nvSpPr>
          <p:cNvPr id="109576" name="Rectangle 10"/>
          <p:cNvSpPr>
            <a:spLocks noChangeArrowheads="1"/>
          </p:cNvSpPr>
          <p:nvPr/>
        </p:nvSpPr>
        <p:spPr bwMode="auto">
          <a:xfrm>
            <a:off x="4962525" y="2979738"/>
            <a:ext cx="65562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Cytosol</a:t>
            </a:r>
            <a:endParaRPr lang="en-US" altLang="en-US" sz="1400" b="1" baseline="0"/>
          </a:p>
        </p:txBody>
      </p:sp>
      <p:sp>
        <p:nvSpPr>
          <p:cNvPr id="109577" name="Rectangle 11"/>
          <p:cNvSpPr>
            <a:spLocks noChangeArrowheads="1"/>
          </p:cNvSpPr>
          <p:nvPr/>
        </p:nvSpPr>
        <p:spPr bwMode="auto">
          <a:xfrm>
            <a:off x="4743450" y="3292475"/>
            <a:ext cx="112210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Mitochondria</a:t>
            </a:r>
            <a:endParaRPr lang="en-US" altLang="en-US" sz="1400" b="1" baseline="0"/>
          </a:p>
        </p:txBody>
      </p:sp>
      <p:sp>
        <p:nvSpPr>
          <p:cNvPr id="109578" name="Rectangle 12"/>
          <p:cNvSpPr>
            <a:spLocks noChangeArrowheads="1"/>
          </p:cNvSpPr>
          <p:nvPr/>
        </p:nvSpPr>
        <p:spPr bwMode="auto">
          <a:xfrm>
            <a:off x="1924050" y="1273175"/>
            <a:ext cx="70532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Glucose</a:t>
            </a:r>
            <a:endParaRPr lang="en-US" altLang="en-US" sz="1400" b="1" baseline="0"/>
          </a:p>
        </p:txBody>
      </p:sp>
      <p:sp>
        <p:nvSpPr>
          <p:cNvPr id="109579" name="Rectangle 13"/>
          <p:cNvSpPr>
            <a:spLocks noChangeArrowheads="1"/>
          </p:cNvSpPr>
          <p:nvPr/>
        </p:nvSpPr>
        <p:spPr bwMode="auto">
          <a:xfrm>
            <a:off x="884238" y="3681413"/>
            <a:ext cx="12214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2 NADH + 2 H</a:t>
            </a:r>
            <a:r>
              <a:rPr lang="en-US" altLang="en-US" sz="1400" b="1" baseline="3000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109580" name="Rectangle 15"/>
          <p:cNvSpPr>
            <a:spLocks noChangeArrowheads="1"/>
          </p:cNvSpPr>
          <p:nvPr/>
        </p:nvSpPr>
        <p:spPr bwMode="auto">
          <a:xfrm>
            <a:off x="889000" y="4383088"/>
            <a:ext cx="12214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6 NADH + 6 H</a:t>
            </a:r>
            <a:r>
              <a:rPr lang="en-US" altLang="en-US" sz="1400" b="1" baseline="3000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109581" name="Rectangle 17"/>
          <p:cNvSpPr>
            <a:spLocks noChangeArrowheads="1"/>
          </p:cNvSpPr>
          <p:nvPr/>
        </p:nvSpPr>
        <p:spPr bwMode="auto">
          <a:xfrm>
            <a:off x="2356427" y="4462463"/>
            <a:ext cx="8656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400" b="1" baseline="0">
                <a:solidFill>
                  <a:srgbClr val="000000"/>
                </a:solidFill>
              </a:rPr>
              <a:t>Citric acid</a:t>
            </a:r>
          </a:p>
          <a:p>
            <a:pPr algn="ctr" eaLnBrk="1" hangingPunct="1"/>
            <a:r>
              <a:rPr lang="en-US" altLang="en-US" sz="1400" b="1" baseline="0">
                <a:solidFill>
                  <a:srgbClr val="000000"/>
                </a:solidFill>
              </a:rPr>
              <a:t>cycle</a:t>
            </a:r>
            <a:endParaRPr lang="en-US" altLang="en-US" sz="1400" b="1" baseline="0"/>
          </a:p>
        </p:txBody>
      </p:sp>
      <p:sp>
        <p:nvSpPr>
          <p:cNvPr id="109582" name="Rectangle 19"/>
          <p:cNvSpPr>
            <a:spLocks noChangeArrowheads="1"/>
          </p:cNvSpPr>
          <p:nvPr/>
        </p:nvSpPr>
        <p:spPr bwMode="auto">
          <a:xfrm>
            <a:off x="2416175" y="5311775"/>
            <a:ext cx="7050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2 FADH</a:t>
            </a:r>
            <a:r>
              <a:rPr lang="en-US" altLang="en-US" sz="1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09583" name="Rectangle 23"/>
          <p:cNvSpPr>
            <a:spLocks noChangeArrowheads="1"/>
          </p:cNvSpPr>
          <p:nvPr/>
        </p:nvSpPr>
        <p:spPr bwMode="auto">
          <a:xfrm>
            <a:off x="2099857" y="5643563"/>
            <a:ext cx="15613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400" b="1" baseline="0">
                <a:solidFill>
                  <a:srgbClr val="000000"/>
                </a:solidFill>
              </a:rPr>
              <a:t>Electron-transport</a:t>
            </a:r>
          </a:p>
          <a:p>
            <a:pPr algn="ctr" eaLnBrk="1" hangingPunct="1"/>
            <a:r>
              <a:rPr lang="en-US" altLang="en-US" sz="1400" b="1" baseline="0">
                <a:solidFill>
                  <a:srgbClr val="000000"/>
                </a:solidFill>
              </a:rPr>
              <a:t>chain</a:t>
            </a:r>
          </a:p>
        </p:txBody>
      </p:sp>
      <p:sp>
        <p:nvSpPr>
          <p:cNvPr id="109584" name="Rectangle 25"/>
          <p:cNvSpPr>
            <a:spLocks noChangeArrowheads="1"/>
          </p:cNvSpPr>
          <p:nvPr/>
        </p:nvSpPr>
        <p:spPr bwMode="auto">
          <a:xfrm>
            <a:off x="3044825" y="6392863"/>
            <a:ext cx="33663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H</a:t>
            </a:r>
            <a:r>
              <a:rPr lang="en-US" altLang="en-US" sz="1400" b="1">
                <a:solidFill>
                  <a:srgbClr val="000000"/>
                </a:solidFill>
              </a:rPr>
              <a:t>2</a:t>
            </a:r>
            <a:r>
              <a:rPr lang="en-US" altLang="en-US" sz="1400" b="1" baseline="0">
                <a:solidFill>
                  <a:srgbClr val="000000"/>
                </a:solidFill>
              </a:rPr>
              <a:t>O</a:t>
            </a:r>
            <a:endParaRPr lang="en-US" altLang="en-US" sz="1400" b="1" baseline="0"/>
          </a:p>
        </p:txBody>
      </p:sp>
      <p:sp>
        <p:nvSpPr>
          <p:cNvPr id="109585" name="Rectangle 28"/>
          <p:cNvSpPr>
            <a:spLocks noChangeArrowheads="1"/>
          </p:cNvSpPr>
          <p:nvPr/>
        </p:nvSpPr>
        <p:spPr bwMode="auto">
          <a:xfrm>
            <a:off x="2459038" y="6392863"/>
            <a:ext cx="2067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O</a:t>
            </a:r>
            <a:r>
              <a:rPr lang="en-US" altLang="en-US" sz="1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09586" name="Rectangle 30"/>
          <p:cNvSpPr>
            <a:spLocks noChangeArrowheads="1"/>
          </p:cNvSpPr>
          <p:nvPr/>
        </p:nvSpPr>
        <p:spPr bwMode="auto">
          <a:xfrm>
            <a:off x="1828800" y="2141538"/>
            <a:ext cx="89447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Glycolysis</a:t>
            </a:r>
            <a:endParaRPr lang="en-US" altLang="en-US" sz="1400" b="1" baseline="0"/>
          </a:p>
        </p:txBody>
      </p:sp>
      <p:sp>
        <p:nvSpPr>
          <p:cNvPr id="109587" name="Rectangle 32"/>
          <p:cNvSpPr>
            <a:spLocks noChangeArrowheads="1"/>
          </p:cNvSpPr>
          <p:nvPr/>
        </p:nvSpPr>
        <p:spPr bwMode="auto">
          <a:xfrm>
            <a:off x="4419600" y="6313488"/>
            <a:ext cx="66152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 dirty="0">
                <a:solidFill>
                  <a:srgbClr val="000000"/>
                </a:solidFill>
              </a:rPr>
              <a:t>Total </a:t>
            </a:r>
            <a:r>
              <a:rPr lang="en-US" altLang="en-US" sz="1400" b="1" baseline="0" dirty="0" smtClean="0">
                <a:solidFill>
                  <a:srgbClr val="000000"/>
                </a:solidFill>
              </a:rPr>
              <a:t>32</a:t>
            </a:r>
            <a:endParaRPr lang="en-US" altLang="en-US" sz="1400" b="1" baseline="0" dirty="0"/>
          </a:p>
        </p:txBody>
      </p:sp>
      <p:sp>
        <p:nvSpPr>
          <p:cNvPr id="109588" name="Rectangle 33"/>
          <p:cNvSpPr>
            <a:spLocks noChangeArrowheads="1"/>
          </p:cNvSpPr>
          <p:nvPr/>
        </p:nvSpPr>
        <p:spPr bwMode="auto">
          <a:xfrm>
            <a:off x="5141913" y="2144713"/>
            <a:ext cx="3457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ATP</a:t>
            </a:r>
            <a:endParaRPr lang="en-US" altLang="en-US" sz="1400" b="1" baseline="0"/>
          </a:p>
        </p:txBody>
      </p:sp>
      <p:sp>
        <p:nvSpPr>
          <p:cNvPr id="109589" name="Rectangle 39"/>
          <p:cNvSpPr>
            <a:spLocks noChangeArrowheads="1"/>
          </p:cNvSpPr>
          <p:nvPr/>
        </p:nvSpPr>
        <p:spPr bwMode="auto">
          <a:xfrm>
            <a:off x="4906963" y="2138363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2</a:t>
            </a:r>
            <a:endParaRPr lang="en-US" altLang="en-US" sz="1400" b="1" baseline="0"/>
          </a:p>
        </p:txBody>
      </p:sp>
      <p:sp>
        <p:nvSpPr>
          <p:cNvPr id="109590" name="Rectangle 40"/>
          <p:cNvSpPr>
            <a:spLocks noChangeArrowheads="1"/>
          </p:cNvSpPr>
          <p:nvPr/>
        </p:nvSpPr>
        <p:spPr bwMode="auto">
          <a:xfrm>
            <a:off x="5132388" y="4960938"/>
            <a:ext cx="3457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ATP</a:t>
            </a:r>
            <a:endParaRPr lang="en-US" altLang="en-US" sz="1400" b="1" baseline="0"/>
          </a:p>
        </p:txBody>
      </p:sp>
      <p:sp>
        <p:nvSpPr>
          <p:cNvPr id="109591" name="Rectangle 46"/>
          <p:cNvSpPr>
            <a:spLocks noChangeArrowheads="1"/>
          </p:cNvSpPr>
          <p:nvPr/>
        </p:nvSpPr>
        <p:spPr bwMode="auto">
          <a:xfrm>
            <a:off x="4906963" y="4986338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2</a:t>
            </a:r>
            <a:endParaRPr lang="en-US" altLang="en-US" sz="1400" b="1" baseline="0"/>
          </a:p>
        </p:txBody>
      </p:sp>
      <p:sp>
        <p:nvSpPr>
          <p:cNvPr id="109592" name="Rectangle 59"/>
          <p:cNvSpPr>
            <a:spLocks noChangeArrowheads="1"/>
          </p:cNvSpPr>
          <p:nvPr/>
        </p:nvSpPr>
        <p:spPr bwMode="auto">
          <a:xfrm>
            <a:off x="4906963" y="5561013"/>
            <a:ext cx="993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4</a:t>
            </a:r>
            <a:endParaRPr lang="en-US" altLang="en-US" sz="1400" b="1" baseline="0"/>
          </a:p>
        </p:txBody>
      </p:sp>
      <p:sp>
        <p:nvSpPr>
          <p:cNvPr id="109593" name="Rectangle 66"/>
          <p:cNvSpPr>
            <a:spLocks noChangeArrowheads="1"/>
          </p:cNvSpPr>
          <p:nvPr/>
        </p:nvSpPr>
        <p:spPr bwMode="auto">
          <a:xfrm>
            <a:off x="5106988" y="2389188"/>
            <a:ext cx="38632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 dirty="0">
                <a:solidFill>
                  <a:srgbClr val="000000"/>
                </a:solidFill>
              </a:rPr>
              <a:t>(net)</a:t>
            </a:r>
            <a:endParaRPr lang="en-US" altLang="en-US" sz="1400" b="1" baseline="0" dirty="0"/>
          </a:p>
        </p:txBody>
      </p:sp>
      <p:sp>
        <p:nvSpPr>
          <p:cNvPr id="109594" name="Rectangle 67"/>
          <p:cNvSpPr>
            <a:spLocks noChangeArrowheads="1"/>
          </p:cNvSpPr>
          <p:nvPr/>
        </p:nvSpPr>
        <p:spPr bwMode="auto">
          <a:xfrm>
            <a:off x="4776788" y="5922963"/>
            <a:ext cx="1987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 dirty="0" smtClean="0">
                <a:solidFill>
                  <a:srgbClr val="000000"/>
                </a:solidFill>
              </a:rPr>
              <a:t>25</a:t>
            </a:r>
            <a:endParaRPr lang="en-US" altLang="en-US" sz="1400" b="1" baseline="0" dirty="0"/>
          </a:p>
        </p:txBody>
      </p:sp>
      <p:sp>
        <p:nvSpPr>
          <p:cNvPr id="109595" name="Rectangle 68"/>
          <p:cNvSpPr>
            <a:spLocks noChangeArrowheads="1"/>
          </p:cNvSpPr>
          <p:nvPr/>
        </p:nvSpPr>
        <p:spPr bwMode="auto">
          <a:xfrm>
            <a:off x="4035425" y="4003675"/>
            <a:ext cx="33663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CO</a:t>
            </a:r>
            <a:r>
              <a:rPr lang="en-US" altLang="en-US" sz="1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374650" y="1012825"/>
            <a:ext cx="54340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800">
                <a:latin typeface="+mj-lt"/>
                <a:cs typeface="Arial" pitchFamily="34" charset="2"/>
              </a:rPr>
              <a:t>Copyright © The McGraw-Hill Companies, Inc. Permission required for reproduction or display.</a:t>
            </a:r>
          </a:p>
        </p:txBody>
      </p:sp>
      <p:sp>
        <p:nvSpPr>
          <p:cNvPr id="109597" name="Rectangle 71"/>
          <p:cNvSpPr>
            <a:spLocks noChangeArrowheads="1"/>
          </p:cNvSpPr>
          <p:nvPr/>
        </p:nvSpPr>
        <p:spPr bwMode="auto">
          <a:xfrm>
            <a:off x="5132388" y="5541963"/>
            <a:ext cx="3457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 dirty="0">
                <a:solidFill>
                  <a:srgbClr val="000000"/>
                </a:solidFill>
              </a:rPr>
              <a:t>ATP</a:t>
            </a:r>
            <a:endParaRPr lang="en-US" altLang="en-US" sz="1400" b="1" baseline="0" dirty="0"/>
          </a:p>
        </p:txBody>
      </p:sp>
      <p:sp>
        <p:nvSpPr>
          <p:cNvPr id="109598" name="Rectangle 72"/>
          <p:cNvSpPr>
            <a:spLocks noChangeArrowheads="1"/>
          </p:cNvSpPr>
          <p:nvPr/>
        </p:nvSpPr>
        <p:spPr bwMode="auto">
          <a:xfrm>
            <a:off x="5365750" y="5888038"/>
            <a:ext cx="3457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 dirty="0">
                <a:solidFill>
                  <a:srgbClr val="000000"/>
                </a:solidFill>
              </a:rPr>
              <a:t>ATP</a:t>
            </a:r>
            <a:endParaRPr lang="en-US" altLang="en-US" sz="1400" b="1" baseline="0" dirty="0"/>
          </a:p>
        </p:txBody>
      </p:sp>
      <p:sp>
        <p:nvSpPr>
          <p:cNvPr id="109599" name="Rectangle 73"/>
          <p:cNvSpPr>
            <a:spLocks noChangeArrowheads="1"/>
          </p:cNvSpPr>
          <p:nvPr/>
        </p:nvSpPr>
        <p:spPr bwMode="auto">
          <a:xfrm>
            <a:off x="5387975" y="6299200"/>
            <a:ext cx="3457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baseline="0">
                <a:solidFill>
                  <a:srgbClr val="000000"/>
                </a:solidFill>
              </a:rPr>
              <a:t>ATP</a:t>
            </a:r>
            <a:endParaRPr lang="en-US" altLang="en-US" sz="1400" b="1" baseline="0"/>
          </a:p>
        </p:txBody>
      </p:sp>
      <p:sp>
        <p:nvSpPr>
          <p:cNvPr id="2" name="Rectangle 1"/>
          <p:cNvSpPr/>
          <p:nvPr/>
        </p:nvSpPr>
        <p:spPr>
          <a:xfrm>
            <a:off x="6096000" y="1380896"/>
            <a:ext cx="284805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/>
              <a:t>Complete aerobic oxidation of glucose to CO</a:t>
            </a:r>
            <a:r>
              <a:rPr lang="en-US" altLang="en-US" sz="2800" b="1" baseline="-25000" dirty="0"/>
              <a:t>2</a:t>
            </a:r>
            <a:r>
              <a:rPr lang="en-US" altLang="en-US" sz="2800" b="1" dirty="0"/>
              <a:t> and H</a:t>
            </a:r>
            <a:r>
              <a:rPr lang="en-US" altLang="en-US" sz="2800" b="1" baseline="-25000" dirty="0"/>
              <a:t>2</a:t>
            </a:r>
            <a:r>
              <a:rPr lang="en-US" altLang="en-US" sz="2800" b="1" dirty="0"/>
              <a:t>O produces 32 ATP</a:t>
            </a:r>
          </a:p>
          <a:p>
            <a:pPr lvl="1"/>
            <a:r>
              <a:rPr lang="en-US" altLang="en-US" sz="2400" b="1" dirty="0" smtClean="0"/>
              <a:t>34% Efficiency</a:t>
            </a:r>
            <a:endParaRPr lang="en-US" altLang="en-US" sz="2400" b="1" dirty="0"/>
          </a:p>
          <a:p>
            <a:pPr lvl="1"/>
            <a:r>
              <a:rPr lang="en-US" altLang="en-US" sz="2400" dirty="0"/>
              <a:t>(66% is lost as body heat)</a:t>
            </a:r>
          </a:p>
        </p:txBody>
      </p:sp>
    </p:spTree>
    <p:extLst>
      <p:ext uri="{BB962C8B-B14F-4D97-AF65-F5344CB8AC3E}">
        <p14:creationId xmlns:p14="http://schemas.microsoft.com/office/powerpoint/2010/main" val="409440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709714"/>
          </a:xfrm>
        </p:spPr>
        <p:txBody>
          <a:bodyPr>
            <a:noAutofit/>
          </a:bodyPr>
          <a:lstStyle/>
          <a:p>
            <a:pPr algn="l" eaLnBrk="1" hangingPunct="1"/>
            <a:r>
              <a:rPr lang="en-US" dirty="0" smtClean="0"/>
              <a:t>Fermentation</a:t>
            </a:r>
          </a:p>
        </p:txBody>
      </p:sp>
      <p:pic>
        <p:nvPicPr>
          <p:cNvPr id="5" name="Picture 11" descr="C:\Documents and Settings\GEX\Desktop\TORTORA CHAP 5\ch05_unlabeled\figure_05_19_unlabe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7"/>
          <a:stretch>
            <a:fillRect/>
          </a:stretch>
        </p:blipFill>
        <p:spPr bwMode="auto">
          <a:xfrm>
            <a:off x="5100638" y="655638"/>
            <a:ext cx="4035425" cy="585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5072063" y="5303838"/>
            <a:ext cx="1582737" cy="554037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kern="0" smtClean="0">
                <a:solidFill>
                  <a:srgbClr val="000000"/>
                </a:solidFill>
              </a:rPr>
              <a:t>(a) Lactic acid fermentation</a:t>
            </a:r>
          </a:p>
        </p:txBody>
      </p:sp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6480175" y="6251575"/>
            <a:ext cx="2663825" cy="3238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kern="0" smtClean="0">
                <a:solidFill>
                  <a:srgbClr val="000000"/>
                </a:solidFill>
              </a:rPr>
              <a:t>(b) Alcohol fermentation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4953000" y="3124200"/>
            <a:ext cx="1527175" cy="21796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010400" y="3124199"/>
            <a:ext cx="2125663" cy="31273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6" descr="C:\Documents and Settings\GEX\Desktop\TORTORA CHAP 5\ch05_unlabeled\application_05_01_unlabele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" r="2831" b="2937"/>
          <a:stretch/>
        </p:blipFill>
        <p:spPr bwMode="auto">
          <a:xfrm>
            <a:off x="6106" y="5580367"/>
            <a:ext cx="1604290" cy="134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www.bartsbaycity.com/images/brewery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348" y="5827275"/>
            <a:ext cx="1660268" cy="109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" t="5108" r="34738"/>
          <a:stretch/>
        </p:blipFill>
        <p:spPr bwMode="auto">
          <a:xfrm>
            <a:off x="2728037" y="5573445"/>
            <a:ext cx="1290405" cy="1359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://static.ddmcdn.com/gif/cheese-7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396" y="5582438"/>
            <a:ext cx="1117641" cy="134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19" name="Rectangle 5"/>
          <p:cNvSpPr>
            <a:spLocks noGrp="1" noChangeArrowheads="1"/>
          </p:cNvSpPr>
          <p:nvPr>
            <p:ph idx="1"/>
          </p:nvPr>
        </p:nvSpPr>
        <p:spPr>
          <a:xfrm>
            <a:off x="76200" y="1066800"/>
            <a:ext cx="5449016" cy="441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Doesn’t use Krebs cycle or ETC</a:t>
            </a:r>
          </a:p>
          <a:p>
            <a:r>
              <a:rPr lang="en-US" sz="2800" dirty="0" smtClean="0"/>
              <a:t>Uses </a:t>
            </a:r>
            <a:r>
              <a:rPr lang="en-US" sz="2800" dirty="0"/>
              <a:t>an organic molecule as the final electron </a:t>
            </a:r>
            <a:r>
              <a:rPr lang="en-US" sz="2800" dirty="0" smtClean="0"/>
              <a:t>acceptor</a:t>
            </a:r>
            <a:endParaRPr lang="en-US" sz="2800" dirty="0"/>
          </a:p>
          <a:p>
            <a:r>
              <a:rPr lang="en-US" sz="2800" dirty="0"/>
              <a:t>Produces </a:t>
            </a:r>
            <a:r>
              <a:rPr lang="en-US" sz="2800" dirty="0" smtClean="0"/>
              <a:t>only 1 or 2 ATP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b="1" dirty="0" smtClean="0">
                <a:sym typeface="Wingdings" pitchFamily="2" charset="2"/>
              </a:rPr>
              <a:t>Organic end products:</a:t>
            </a:r>
          </a:p>
          <a:p>
            <a:pPr lvl="1"/>
            <a:r>
              <a:rPr lang="en-US" sz="2400" b="1" dirty="0" smtClean="0"/>
              <a:t>Lactic acid</a:t>
            </a:r>
            <a:endParaRPr lang="en-US" sz="2400" dirty="0" smtClean="0"/>
          </a:p>
          <a:p>
            <a:pPr lvl="1"/>
            <a:r>
              <a:rPr lang="en-US" sz="2400" b="1" dirty="0" smtClean="0"/>
              <a:t>Ethanol </a:t>
            </a:r>
            <a:r>
              <a:rPr lang="en-US" sz="2400" b="1" dirty="0" smtClean="0"/>
              <a:t>+ CO</a:t>
            </a:r>
            <a:r>
              <a:rPr lang="en-US" sz="2400" b="1" baseline="-25000" dirty="0" smtClean="0"/>
              <a:t>2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50793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 bwMode="auto">
          <a:xfrm>
            <a:off x="127000" y="85725"/>
            <a:ext cx="8915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>
                <a:solidFill>
                  <a:srgbClr val="000000"/>
                </a:solidFill>
              </a:rPr>
              <a:t>Table 5.4 Some Industrial Uses for Different Types of Fermentations*</a:t>
            </a:r>
          </a:p>
        </p:txBody>
      </p:sp>
      <p:pic>
        <p:nvPicPr>
          <p:cNvPr id="89091" name="Picture 25" descr="C:\Documents and Settings\GEX\Desktop\TORTORA CHAP 5\ch05_unlabeled\table_05_04_unlabe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6"/>
          <a:stretch>
            <a:fillRect/>
          </a:stretch>
        </p:blipFill>
        <p:spPr bwMode="auto">
          <a:xfrm>
            <a:off x="298450" y="1162050"/>
            <a:ext cx="85471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123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 bwMode="auto">
          <a:xfrm>
            <a:off x="127000" y="85725"/>
            <a:ext cx="8915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+mj-lt"/>
                <a:ea typeface="+mj-ea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Arial" charset="0"/>
                <a:ea typeface="ＭＳ Ｐゴシック" pitchFamily="84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Arial" charset="0"/>
                <a:ea typeface="ＭＳ Ｐゴシック" pitchFamily="84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Arial" charset="0"/>
                <a:ea typeface="ＭＳ Ｐゴシック" pitchFamily="84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6600"/>
                </a:solidFill>
                <a:latin typeface="Arial" charset="0"/>
                <a:ea typeface="ＭＳ Ｐゴシック" pitchFamily="84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>
              <a:defRPr/>
            </a:pPr>
            <a:r>
              <a:rPr lang="en-US" sz="1400" kern="0" smtClean="0">
                <a:solidFill>
                  <a:srgbClr val="000000"/>
                </a:solidFill>
                <a:cs typeface="ＭＳ Ｐゴシック"/>
              </a:rPr>
              <a:t>Figure 5.23 A fermentation test.</a:t>
            </a:r>
          </a:p>
        </p:txBody>
      </p:sp>
      <p:pic>
        <p:nvPicPr>
          <p:cNvPr id="4" name="Picture 11" descr="C:\Documents and Settings\GEX\Desktop\TORTORA CHAP 5\ch05_unlabeled\figure_05_23_unlabel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148" b="12430"/>
          <a:stretch/>
        </p:blipFill>
        <p:spPr bwMode="auto">
          <a:xfrm>
            <a:off x="1981200" y="1066800"/>
            <a:ext cx="4172926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298450" y="274638"/>
            <a:ext cx="838835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Fermentation</a:t>
            </a:r>
            <a:endParaRPr lang="en-US" dirty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369277" y="3954078"/>
            <a:ext cx="8546123" cy="283132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Fermentation test: Incubate microbe with carbohydrate source, pH indicator (turns yellow with acid), inverted Durham tube (air bubble with CO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)</a:t>
            </a:r>
          </a:p>
          <a:p>
            <a:r>
              <a:rPr lang="en-US" dirty="0" smtClean="0"/>
              <a:t>Match tube to description below…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/>
              <a:t>Bacteria produce </a:t>
            </a:r>
            <a:r>
              <a:rPr lang="en-US" sz="2400" dirty="0" smtClean="0"/>
              <a:t>acid but no CO</a:t>
            </a:r>
            <a:r>
              <a:rPr lang="en-US" sz="2400" baseline="-25000" dirty="0" smtClean="0"/>
              <a:t>2</a:t>
            </a:r>
            <a:endParaRPr lang="en-US" sz="2400" baseline="-25000" dirty="0"/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Bacteria </a:t>
            </a:r>
            <a:r>
              <a:rPr lang="en-US" sz="2400" dirty="0"/>
              <a:t>produce acid and CO</a:t>
            </a:r>
            <a:r>
              <a:rPr lang="en-US" sz="2400" baseline="-25000" dirty="0"/>
              <a:t>2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Bacteria did not use carbohydrate source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38400" y="36576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38018" y="36576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22198" y="36576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35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Organisms can </a:t>
            </a:r>
            <a:r>
              <a:rPr lang="en-US" dirty="0" smtClean="0"/>
              <a:t>switch between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aerobic respiration </a:t>
            </a:r>
            <a:r>
              <a:rPr lang="en-US" dirty="0" smtClean="0"/>
              <a:t>and fermentation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Respiration is more efficient</a:t>
            </a:r>
          </a:p>
          <a:p>
            <a:pPr marL="0" indent="0">
              <a:buNone/>
            </a:pPr>
            <a:r>
              <a:rPr lang="en-US" dirty="0" smtClean="0"/>
              <a:t>but…</a:t>
            </a:r>
          </a:p>
          <a:p>
            <a:r>
              <a:rPr lang="en-US" dirty="0" smtClean="0"/>
              <a:t>Fermentation does not require </a:t>
            </a:r>
            <a:r>
              <a:rPr lang="en-US" dirty="0" smtClean="0"/>
              <a:t>oxygen, and can </a:t>
            </a:r>
            <a:r>
              <a:rPr lang="en-US" dirty="0" smtClean="0"/>
              <a:t>create some ATP quickly</a:t>
            </a:r>
          </a:p>
          <a:p>
            <a:r>
              <a:rPr lang="en-US" dirty="0" smtClean="0"/>
              <a:t>(ex) Eukaryotic muscle cells can produce lactic acid when run out of oxygen</a:t>
            </a:r>
          </a:p>
          <a:p>
            <a:r>
              <a:rPr lang="en-US" dirty="0" smtClean="0"/>
              <a:t>(ex) </a:t>
            </a:r>
            <a:r>
              <a:rPr lang="en-US" dirty="0" smtClean="0"/>
              <a:t>Brewer’s </a:t>
            </a:r>
            <a:r>
              <a:rPr lang="en-US" dirty="0" smtClean="0"/>
              <a:t>yeast switch from aerobic respiration to fermentation </a:t>
            </a:r>
          </a:p>
        </p:txBody>
      </p:sp>
    </p:spTree>
    <p:extLst>
      <p:ext uri="{BB962C8B-B14F-4D97-AF65-F5344CB8AC3E}">
        <p14:creationId xmlns:p14="http://schemas.microsoft.com/office/powerpoint/2010/main" val="210113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Bioenergetics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11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en-US" altLang="en-US" sz="3600" smtClean="0"/>
              <a:t>Glycogen Metabolism</a:t>
            </a:r>
          </a:p>
        </p:txBody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5626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800" b="0" dirty="0" smtClean="0"/>
              <a:t>ATP </a:t>
            </a:r>
            <a:r>
              <a:rPr lang="en-US" altLang="en-US" sz="2800" b="0" i="1" dirty="0" smtClean="0"/>
              <a:t>is quickly used </a:t>
            </a:r>
            <a:r>
              <a:rPr lang="en-US" altLang="en-US" sz="2800" b="0" dirty="0" smtClean="0"/>
              <a:t>after it is formed  </a:t>
            </a:r>
          </a:p>
          <a:p>
            <a:pPr lvl="1" eaLnBrk="1" hangingPunct="1"/>
            <a:r>
              <a:rPr lang="en-US" altLang="en-US" sz="2400" b="0" dirty="0" smtClean="0"/>
              <a:t>It’s an </a:t>
            </a:r>
            <a:r>
              <a:rPr lang="en-US" altLang="en-US" sz="2400" dirty="0" smtClean="0"/>
              <a:t>energy transfer molecule,</a:t>
            </a:r>
            <a:r>
              <a:rPr lang="en-US" altLang="en-US" sz="2400" b="0" dirty="0" smtClean="0"/>
              <a:t> </a:t>
            </a:r>
            <a:r>
              <a:rPr lang="en-US" altLang="en-US" sz="2400" b="1" dirty="0" smtClean="0"/>
              <a:t>not an energy storage molecule</a:t>
            </a:r>
          </a:p>
          <a:p>
            <a:endParaRPr lang="en-US" altLang="en-US" sz="3000" b="0" dirty="0" smtClean="0"/>
          </a:p>
          <a:p>
            <a:endParaRPr lang="en-US" altLang="en-US" sz="3000" dirty="0"/>
          </a:p>
          <a:p>
            <a:endParaRPr lang="en-US" altLang="en-US" sz="3000" b="0" dirty="0" smtClean="0"/>
          </a:p>
          <a:p>
            <a:endParaRPr lang="en-US" altLang="en-US" sz="3000" dirty="0"/>
          </a:p>
          <a:p>
            <a:endParaRPr lang="en-US" altLang="en-US" sz="3000" b="0" dirty="0" smtClean="0"/>
          </a:p>
          <a:p>
            <a:r>
              <a:rPr lang="en-US" altLang="en-US" sz="3000" b="0" dirty="0" smtClean="0"/>
              <a:t>Convert extra glucose to other compounds needed for the cell (proteins) or that are better suited for long-term energy storage </a:t>
            </a:r>
            <a:r>
              <a:rPr lang="en-US" altLang="en-US" sz="3000" b="1" dirty="0" smtClean="0"/>
              <a:t>(glycogen and fat)</a:t>
            </a:r>
          </a:p>
          <a:p>
            <a:pPr lvl="1" eaLnBrk="1" hangingPunct="1"/>
            <a:endParaRPr lang="en-US" altLang="en-US" sz="1400" b="0" dirty="0" smtClean="0"/>
          </a:p>
        </p:txBody>
      </p:sp>
      <p:pic>
        <p:nvPicPr>
          <p:cNvPr id="1030" name="Picture 6" descr="C:\Users\korlando1\AppData\Local\Microsoft\Windows\Temporary Internet Files\Content.IE5\CMRXDZA7\atp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075" y="2116597"/>
            <a:ext cx="3935950" cy="2015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31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of Metabolism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metabolic pathways have both </a:t>
            </a:r>
            <a:r>
              <a:rPr lang="en-US" u="sng" dirty="0" smtClean="0"/>
              <a:t>catabolic </a:t>
            </a:r>
            <a:r>
              <a:rPr lang="en-US" dirty="0" smtClean="0"/>
              <a:t>and </a:t>
            </a:r>
            <a:r>
              <a:rPr lang="en-US" u="sng" dirty="0" smtClean="0"/>
              <a:t>anabolic</a:t>
            </a:r>
            <a:r>
              <a:rPr lang="en-US" dirty="0" smtClean="0"/>
              <a:t> functions</a:t>
            </a:r>
            <a:endParaRPr lang="en-US" b="1" dirty="0" smtClean="0"/>
          </a:p>
          <a:p>
            <a:pPr lvl="1"/>
            <a:r>
              <a:rPr lang="en-US" i="1" dirty="0" smtClean="0"/>
              <a:t>joined</a:t>
            </a:r>
            <a:r>
              <a:rPr lang="en-US" dirty="0" smtClean="0"/>
              <a:t> through </a:t>
            </a:r>
            <a:r>
              <a:rPr lang="en-US" i="1" dirty="0" smtClean="0"/>
              <a:t>common intermediates</a:t>
            </a:r>
            <a:r>
              <a:rPr lang="en-US" dirty="0" smtClean="0"/>
              <a:t>, share some metabolic pathways </a:t>
            </a:r>
          </a:p>
          <a:p>
            <a:pPr lvl="2"/>
            <a:r>
              <a:rPr lang="en-US" dirty="0" smtClean="0"/>
              <a:t>(ex) Krebs Cycle </a:t>
            </a:r>
          </a:p>
          <a:p>
            <a:pPr lvl="1"/>
            <a:r>
              <a:rPr lang="en-US" dirty="0" smtClean="0"/>
              <a:t>Can allow cell to monitor demand for reaction products and adjust</a:t>
            </a:r>
            <a:endParaRPr lang="en-US" dirty="0">
              <a:sym typeface="Wingdings" pitchFamily="2" charset="2"/>
            </a:endParaRPr>
          </a:p>
          <a:p>
            <a:pPr lvl="2"/>
            <a:r>
              <a:rPr lang="en-US" dirty="0" smtClean="0">
                <a:sym typeface="Wingdings" pitchFamily="2" charset="2"/>
              </a:rPr>
              <a:t>(ex) if ATP accumulates, shuts down glycolysis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(ex) if run out of amino acids, use Krebs cycle to make some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51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8" descr="C:\Documents and Settings\GEX\Desktop\TORTORA CHAP 5\ch05_unlabeled\figure_05_33_unlabe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7"/>
          <a:stretch>
            <a:fillRect/>
          </a:stretch>
        </p:blipFill>
        <p:spPr bwMode="auto">
          <a:xfrm>
            <a:off x="1904999" y="0"/>
            <a:ext cx="5529781" cy="680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0"/>
          <p:cNvSpPr txBox="1">
            <a:spLocks noChangeArrowheads="1"/>
          </p:cNvSpPr>
          <p:nvPr/>
        </p:nvSpPr>
        <p:spPr bwMode="auto">
          <a:xfrm>
            <a:off x="3862087" y="4767853"/>
            <a:ext cx="14641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smtClean="0">
                <a:solidFill>
                  <a:srgbClr val="000000"/>
                </a:solidFill>
              </a:rPr>
              <a:t>Krebs cycle</a:t>
            </a: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5426825" y="6478226"/>
            <a:ext cx="1014480" cy="391820"/>
            <a:chOff x="5348990" y="6012996"/>
            <a:chExt cx="546506" cy="212252"/>
          </a:xfrm>
        </p:grpSpPr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5513021" y="6012996"/>
              <a:ext cx="382475" cy="212252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5400" b="0" kern="0">
                <a:solidFill>
                  <a:sysClr val="windowText" lastClr="000000"/>
                </a:solidFill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5514608" y="6019379"/>
              <a:ext cx="204728" cy="205869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8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5400" b="0" kern="0">
                <a:solidFill>
                  <a:sysClr val="windowText" lastClr="000000"/>
                </a:solidFill>
                <a:ea typeface="ＭＳ Ｐゴシック" pitchFamily="84" charset="-128"/>
              </a:endParaRPr>
            </a:p>
          </p:txBody>
        </p:sp>
        <p:sp>
          <p:nvSpPr>
            <p:cNvPr id="9" name="TextBox 3"/>
            <p:cNvSpPr txBox="1">
              <a:spLocks noChangeArrowheads="1"/>
            </p:cNvSpPr>
            <p:nvPr/>
          </p:nvSpPr>
          <p:spPr bwMode="auto">
            <a:xfrm>
              <a:off x="5348990" y="6043143"/>
              <a:ext cx="541179" cy="165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kern="0" dirty="0" smtClean="0">
                  <a:solidFill>
                    <a:srgbClr val="000000"/>
                  </a:solidFill>
                </a:rPr>
                <a:t>CO</a:t>
              </a:r>
              <a:r>
                <a:rPr lang="en-US" sz="1200" kern="0" baseline="-25000" dirty="0" smtClean="0">
                  <a:solidFill>
                    <a:srgbClr val="000000"/>
                  </a:solidFill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252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Living organisms are made up of </a:t>
            </a:r>
            <a:r>
              <a:rPr lang="en-US" b="1" dirty="0" smtClean="0"/>
              <a:t>organic molecules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1"/>
            <a:ext cx="4803740" cy="517862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Contain </a:t>
            </a:r>
            <a:r>
              <a:rPr lang="en-US" b="1" dirty="0" smtClean="0"/>
              <a:t>carbon</a:t>
            </a:r>
            <a:r>
              <a:rPr lang="en-US" dirty="0" smtClean="0"/>
              <a:t> backbones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Carbohydrates (sugars)</a:t>
            </a:r>
            <a:endParaRPr lang="en-US" dirty="0" smtClean="0">
              <a:sym typeface="Wingdings" pitchFamily="2" charset="2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Lipids (fats)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Proteins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Nucleic acids (DNA, RNA)</a:t>
            </a:r>
          </a:p>
        </p:txBody>
      </p:sp>
      <p:grpSp>
        <p:nvGrpSpPr>
          <p:cNvPr id="4" name="Group 7"/>
          <p:cNvGrpSpPr/>
          <p:nvPr/>
        </p:nvGrpSpPr>
        <p:grpSpPr>
          <a:xfrm>
            <a:off x="4475331" y="1679377"/>
            <a:ext cx="4681970" cy="3310970"/>
            <a:chOff x="1388298" y="1612899"/>
            <a:chExt cx="6231702" cy="4406901"/>
          </a:xfrm>
        </p:grpSpPr>
        <p:pic>
          <p:nvPicPr>
            <p:cNvPr id="5" name="Picture 6" descr="ch01f03"/>
            <p:cNvPicPr>
              <a:picLocks noChangeAspect="1" noChangeArrowheads="1"/>
            </p:cNvPicPr>
            <p:nvPr/>
          </p:nvPicPr>
          <p:blipFill>
            <a:blip r:embed="rId2" cstate="print"/>
            <a:srcRect l="14405"/>
            <a:stretch>
              <a:fillRect/>
            </a:stretch>
          </p:blipFill>
          <p:spPr bwMode="auto">
            <a:xfrm>
              <a:off x="2286000" y="1612900"/>
              <a:ext cx="5334000" cy="4406900"/>
            </a:xfrm>
            <a:prstGeom prst="rect">
              <a:avLst/>
            </a:prstGeom>
            <a:noFill/>
          </p:spPr>
        </p:pic>
        <p:pic>
          <p:nvPicPr>
            <p:cNvPr id="6" name="Picture 5" descr="ch01f03"/>
            <p:cNvPicPr>
              <a:picLocks noChangeAspect="1" noChangeArrowheads="1"/>
            </p:cNvPicPr>
            <p:nvPr/>
          </p:nvPicPr>
          <p:blipFill>
            <a:blip r:embed="rId2" cstate="print"/>
            <a:srcRect r="85595"/>
            <a:stretch>
              <a:fillRect/>
            </a:stretch>
          </p:blipFill>
          <p:spPr bwMode="auto">
            <a:xfrm>
              <a:off x="1388298" y="1612899"/>
              <a:ext cx="897702" cy="4406901"/>
            </a:xfrm>
            <a:prstGeom prst="rect">
              <a:avLst/>
            </a:prstGeom>
            <a:noFill/>
          </p:spPr>
        </p:pic>
      </p:grpSp>
      <p:sp>
        <p:nvSpPr>
          <p:cNvPr id="7" name="Rectangle 6"/>
          <p:cNvSpPr/>
          <p:nvPr/>
        </p:nvSpPr>
        <p:spPr>
          <a:xfrm>
            <a:off x="5952419" y="4996335"/>
            <a:ext cx="29761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Molecular Biology, Craig, Oxford, 2010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4006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Organic Molecules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5257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Sources </a:t>
            </a:r>
            <a:r>
              <a:rPr lang="en-US" dirty="0"/>
              <a:t>of raw material/energy in food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(ex) sugars</a:t>
            </a:r>
            <a:r>
              <a:rPr lang="en-US" dirty="0"/>
              <a:t>, fats, </a:t>
            </a:r>
            <a:r>
              <a:rPr lang="en-US" dirty="0" smtClean="0"/>
              <a:t>proteins in diet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Ingested food: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Broken down for energy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Used as raw materials to create new body structures and run bodily functions</a:t>
            </a:r>
            <a:endParaRPr lang="en-US" dirty="0"/>
          </a:p>
          <a:p>
            <a:pPr lvl="2">
              <a:lnSpc>
                <a:spcPct val="90000"/>
              </a:lnSpc>
            </a:pPr>
            <a:r>
              <a:rPr lang="en-US" dirty="0" smtClean="0"/>
              <a:t>(</a:t>
            </a:r>
            <a:r>
              <a:rPr lang="en-US" dirty="0"/>
              <a:t>ex) </a:t>
            </a:r>
            <a:r>
              <a:rPr lang="en-US" dirty="0" smtClean="0"/>
              <a:t>new </a:t>
            </a:r>
            <a:r>
              <a:rPr lang="en-US" dirty="0"/>
              <a:t>growth, cell division, enzymatic reactions</a:t>
            </a:r>
          </a:p>
          <a:p>
            <a:pPr eaLnBrk="1" hangingPunct="1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1274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u="sng" dirty="0" smtClean="0"/>
              <a:t>Metabolism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020762"/>
            <a:ext cx="7332453" cy="5257800"/>
          </a:xfrm>
        </p:spPr>
        <p:txBody>
          <a:bodyPr/>
          <a:lstStyle/>
          <a:p>
            <a:r>
              <a:rPr lang="en-US" sz="2800" dirty="0" smtClean="0"/>
              <a:t>All chemical reactions in the body</a:t>
            </a:r>
          </a:p>
          <a:p>
            <a:r>
              <a:rPr lang="en-US" sz="2800" b="1" dirty="0" smtClean="0"/>
              <a:t>Catabolism</a:t>
            </a:r>
            <a:r>
              <a:rPr lang="en-US" sz="2800" dirty="0" smtClean="0"/>
              <a:t>: </a:t>
            </a:r>
          </a:p>
          <a:p>
            <a:pPr lvl="1"/>
            <a:r>
              <a:rPr lang="en-US" sz="2400" b="1" dirty="0" smtClean="0"/>
              <a:t>Decomposition</a:t>
            </a:r>
            <a:r>
              <a:rPr lang="en-US" sz="2400" dirty="0" smtClean="0"/>
              <a:t> reactions (break bonds)</a:t>
            </a:r>
            <a:endParaRPr lang="en-US" sz="2400" dirty="0"/>
          </a:p>
          <a:p>
            <a:pPr lvl="1"/>
            <a:r>
              <a:rPr lang="en-US" sz="2400" dirty="0" smtClean="0"/>
              <a:t>Typically release energy</a:t>
            </a:r>
          </a:p>
          <a:p>
            <a:pPr lvl="1"/>
            <a:r>
              <a:rPr lang="en-US" sz="2400" dirty="0" smtClean="0"/>
              <a:t>(ex) break down complex carbs and fats for </a:t>
            </a:r>
            <a:r>
              <a:rPr lang="en-US" sz="2400" dirty="0" smtClean="0"/>
              <a:t>energy</a:t>
            </a:r>
            <a:endParaRPr lang="en-US" sz="2400" dirty="0" smtClean="0">
              <a:sym typeface="Wingdings" pitchFamily="2" charset="2"/>
            </a:endParaRPr>
          </a:p>
          <a:p>
            <a:r>
              <a:rPr lang="en-US" sz="2800" b="1" dirty="0" smtClean="0">
                <a:sym typeface="Wingdings" pitchFamily="2" charset="2"/>
              </a:rPr>
              <a:t>Anabolism</a:t>
            </a:r>
            <a:r>
              <a:rPr lang="en-US" sz="2800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sz="2400" b="1" dirty="0" smtClean="0">
                <a:sym typeface="Wingdings" pitchFamily="2" charset="2"/>
              </a:rPr>
              <a:t>Synthesis</a:t>
            </a:r>
            <a:r>
              <a:rPr lang="en-US" sz="2400" dirty="0" smtClean="0">
                <a:sym typeface="Wingdings" pitchFamily="2" charset="2"/>
              </a:rPr>
              <a:t> reactions (form bonds)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Typically require energy input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(ex) production of proteins from amino </a:t>
            </a:r>
            <a:r>
              <a:rPr lang="en-US" sz="2400" dirty="0" smtClean="0">
                <a:sym typeface="Wingdings" pitchFamily="2" charset="2"/>
              </a:rPr>
              <a:t>acids</a:t>
            </a:r>
            <a:endParaRPr lang="en-US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40"/>
          <a:stretch/>
        </p:blipFill>
        <p:spPr bwMode="auto">
          <a:xfrm>
            <a:off x="7484853" y="341988"/>
            <a:ext cx="1653007" cy="323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67"/>
          <a:stretch/>
        </p:blipFill>
        <p:spPr bwMode="auto">
          <a:xfrm>
            <a:off x="7526547" y="3605512"/>
            <a:ext cx="1600200" cy="325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ular Callout 5"/>
          <p:cNvSpPr/>
          <p:nvPr/>
        </p:nvSpPr>
        <p:spPr>
          <a:xfrm>
            <a:off x="0" y="0"/>
            <a:ext cx="1752600" cy="609600"/>
          </a:xfrm>
          <a:prstGeom prst="wedgeRectCallout">
            <a:avLst>
              <a:gd name="adj1" fmla="val -17495"/>
              <a:gd name="adj2" fmla="val 22316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“cut” apart molecules</a:t>
            </a:r>
            <a:endParaRPr 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67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b="1" u="sng" dirty="0" smtClean="0"/>
              <a:t>Carbohydrates</a:t>
            </a:r>
            <a:endParaRPr lang="en-US" b="1" u="sng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5651649" cy="4876799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600" b="1" dirty="0" err="1" smtClean="0"/>
              <a:t>Monosaccharides</a:t>
            </a:r>
            <a:endParaRPr lang="en-US" sz="3600" b="1" dirty="0" smtClean="0"/>
          </a:p>
          <a:p>
            <a:pPr lvl="1"/>
            <a:r>
              <a:rPr lang="en-US" dirty="0" smtClean="0"/>
              <a:t>All </a:t>
            </a:r>
            <a:r>
              <a:rPr lang="en-US" dirty="0" smtClean="0"/>
              <a:t>have the same </a:t>
            </a:r>
            <a:r>
              <a:rPr lang="en-US" dirty="0"/>
              <a:t>molecular formula: </a:t>
            </a:r>
            <a:r>
              <a:rPr lang="en-US" b="1" dirty="0"/>
              <a:t>C</a:t>
            </a:r>
            <a:r>
              <a:rPr lang="en-US" b="1" baseline="-25000" dirty="0"/>
              <a:t>6</a:t>
            </a:r>
            <a:r>
              <a:rPr lang="en-US" b="1" dirty="0"/>
              <a:t>H</a:t>
            </a:r>
            <a:r>
              <a:rPr lang="en-US" b="1" baseline="-25000" dirty="0"/>
              <a:t>12</a:t>
            </a:r>
            <a:r>
              <a:rPr lang="en-US" b="1" dirty="0"/>
              <a:t>O</a:t>
            </a:r>
            <a:r>
              <a:rPr lang="en-US" b="1" baseline="-25000" dirty="0"/>
              <a:t>6</a:t>
            </a:r>
            <a:endParaRPr lang="en-US" b="1" dirty="0"/>
          </a:p>
          <a:p>
            <a:pPr lvl="2"/>
            <a:r>
              <a:rPr lang="en-US" dirty="0"/>
              <a:t>All i</a:t>
            </a:r>
            <a:r>
              <a:rPr lang="en-US" b="1" dirty="0"/>
              <a:t>somers </a:t>
            </a:r>
            <a:r>
              <a:rPr lang="en-US" dirty="0"/>
              <a:t>of each </a:t>
            </a:r>
            <a:r>
              <a:rPr lang="en-US" dirty="0" smtClean="0"/>
              <a:t>other</a:t>
            </a:r>
            <a:endParaRPr lang="en-US" b="1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049" y="0"/>
            <a:ext cx="333995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572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17033" y="0"/>
            <a:ext cx="5109935" cy="780685"/>
          </a:xfrm>
        </p:spPr>
        <p:txBody>
          <a:bodyPr/>
          <a:lstStyle/>
          <a:p>
            <a:pPr eaLnBrk="1" hangingPunct="1"/>
            <a:r>
              <a:rPr lang="en-US" dirty="0" smtClean="0"/>
              <a:t>Carbohydrates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0"/>
            <a:ext cx="8458200" cy="556259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dirty="0" smtClean="0"/>
              <a:t>Disaccharides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b="1" dirty="0"/>
              <a:t>Sucrose:</a:t>
            </a:r>
            <a:r>
              <a:rPr lang="en-US" dirty="0"/>
              <a:t> </a:t>
            </a:r>
            <a:r>
              <a:rPr lang="en-US" dirty="0" smtClean="0"/>
              <a:t>(table sugar): </a:t>
            </a:r>
            <a:r>
              <a:rPr lang="en-US" dirty="0"/>
              <a:t>glucose + </a:t>
            </a:r>
            <a:r>
              <a:rPr lang="en-US" dirty="0" smtClean="0"/>
              <a:t>fructose</a:t>
            </a:r>
          </a:p>
          <a:p>
            <a:pPr lvl="1" eaLnBrk="1" hangingPunct="1">
              <a:lnSpc>
                <a:spcPct val="80000"/>
              </a:lnSpc>
            </a:pP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endParaRPr lang="en-US" dirty="0"/>
          </a:p>
          <a:p>
            <a:pPr lvl="1" eaLnBrk="1" hangingPunct="1">
              <a:lnSpc>
                <a:spcPct val="80000"/>
              </a:lnSpc>
            </a:pPr>
            <a:r>
              <a:rPr lang="en-US" b="1" dirty="0" smtClean="0"/>
              <a:t>Lactose</a:t>
            </a:r>
            <a:r>
              <a:rPr lang="en-US" dirty="0" smtClean="0"/>
              <a:t>; (milk sugar); glucose + </a:t>
            </a:r>
            <a:r>
              <a:rPr lang="en-US" dirty="0" err="1" smtClean="0"/>
              <a:t>galactose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endParaRPr lang="en-US" dirty="0"/>
          </a:p>
          <a:p>
            <a:pPr lvl="1" eaLnBrk="1" hangingPunct="1">
              <a:lnSpc>
                <a:spcPct val="80000"/>
              </a:lnSpc>
            </a:pP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b="1" dirty="0" smtClean="0"/>
              <a:t>Maltose:</a:t>
            </a:r>
            <a:r>
              <a:rPr lang="en-US" dirty="0" smtClean="0"/>
              <a:t> (malt sugar): glucose + glucose</a:t>
            </a:r>
          </a:p>
        </p:txBody>
      </p:sp>
      <p:sp>
        <p:nvSpPr>
          <p:cNvPr id="5" name="Hexagon 4"/>
          <p:cNvSpPr/>
          <p:nvPr/>
        </p:nvSpPr>
        <p:spPr>
          <a:xfrm>
            <a:off x="1219200" y="1828800"/>
            <a:ext cx="900545" cy="705757"/>
          </a:xfrm>
          <a:prstGeom prst="hexagon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/>
          <p:cNvSpPr/>
          <p:nvPr/>
        </p:nvSpPr>
        <p:spPr>
          <a:xfrm>
            <a:off x="2438401" y="3592823"/>
            <a:ext cx="900545" cy="705757"/>
          </a:xfrm>
          <a:prstGeom prst="hexagon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gular Pentagon 6"/>
          <p:cNvSpPr/>
          <p:nvPr/>
        </p:nvSpPr>
        <p:spPr>
          <a:xfrm>
            <a:off x="2438400" y="1905000"/>
            <a:ext cx="900545" cy="705757"/>
          </a:xfrm>
          <a:prstGeom prst="pentagon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2216617" y="2103979"/>
            <a:ext cx="124910" cy="166255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5" idx="0"/>
            <a:endCxn id="2" idx="2"/>
          </p:cNvCxnSpPr>
          <p:nvPr/>
        </p:nvCxnSpPr>
        <p:spPr>
          <a:xfrm>
            <a:off x="2119745" y="2181679"/>
            <a:ext cx="96872" cy="54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2" idx="5"/>
            <a:endCxn id="7" idx="1"/>
          </p:cNvCxnSpPr>
          <p:nvPr/>
        </p:nvCxnSpPr>
        <p:spPr>
          <a:xfrm flipV="1">
            <a:off x="2323234" y="2174575"/>
            <a:ext cx="115167" cy="71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Hexagon 16"/>
          <p:cNvSpPr/>
          <p:nvPr/>
        </p:nvSpPr>
        <p:spPr>
          <a:xfrm>
            <a:off x="1219199" y="3581400"/>
            <a:ext cx="900545" cy="705757"/>
          </a:xfrm>
          <a:prstGeom prst="hexagon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230472" y="3886549"/>
            <a:ext cx="124910" cy="166255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stCxn id="17" idx="0"/>
            <a:endCxn id="19" idx="2"/>
          </p:cNvCxnSpPr>
          <p:nvPr/>
        </p:nvCxnSpPr>
        <p:spPr>
          <a:xfrm>
            <a:off x="2119744" y="3934279"/>
            <a:ext cx="110728" cy="353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6" idx="3"/>
          </p:cNvCxnSpPr>
          <p:nvPr/>
        </p:nvCxnSpPr>
        <p:spPr>
          <a:xfrm flipV="1">
            <a:off x="2355382" y="3945702"/>
            <a:ext cx="83019" cy="23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Hexagon 25"/>
          <p:cNvSpPr/>
          <p:nvPr/>
        </p:nvSpPr>
        <p:spPr>
          <a:xfrm>
            <a:off x="1143000" y="5334000"/>
            <a:ext cx="900545" cy="705757"/>
          </a:xfrm>
          <a:prstGeom prst="hexagon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/>
          <p:cNvSpPr/>
          <p:nvPr/>
        </p:nvSpPr>
        <p:spPr>
          <a:xfrm>
            <a:off x="2343387" y="5360276"/>
            <a:ext cx="900545" cy="705757"/>
          </a:xfrm>
          <a:prstGeom prst="hexagon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135460" y="5638800"/>
            <a:ext cx="124910" cy="166255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stCxn id="26" idx="0"/>
            <a:endCxn id="28" idx="2"/>
          </p:cNvCxnSpPr>
          <p:nvPr/>
        </p:nvCxnSpPr>
        <p:spPr>
          <a:xfrm>
            <a:off x="2043545" y="5686879"/>
            <a:ext cx="91915" cy="35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8" idx="6"/>
            <a:endCxn id="27" idx="3"/>
          </p:cNvCxnSpPr>
          <p:nvPr/>
        </p:nvCxnSpPr>
        <p:spPr>
          <a:xfrm flipV="1">
            <a:off x="2260370" y="5713155"/>
            <a:ext cx="83017" cy="87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17" name="AutoShape 4" descr="data:image/jpeg;base64,/9j/4AAQSkZJRgABAQAAAQABAAD/2wCEAAkGBw8QEg8SEhAQEA8QEA8PDw8PEA8ODw8QFBEWFhQRFBQYHCggGBolGxUUITEhJSkrLjMuFx8zODMsNygtLisBCgoKBQUFDgUFDisZExkrKysrKysrKysrKysrKysrKysrKysrKysrKysrKysrKysrKysrKysrKysrKysrKysrK//AABEIAMcAxwMBIgACEQEDEQH/xAAcAAABBQEBAQAAAAAAAAAAAAAAAQIDBAUGCAf/xAA7EAACAQIEBAQDBQcDBQAAAAAAAQIDEQQFITESQVFhBiJxkROBoQcyQlLRFCNykrHw8WLB4UNTY2SC/8QAFAEBAAAAAAAAAAAAAAAAAAAAAP/EABQRAQAAAAAAAAAAAAAAAAAAAAD/2gAMAwEAAhEDEQA/APpDkJxFPKczpYqjTr0pcVOpG66p84yXJp6NFq4CtiJiNiNgOAbcLgK2NbBiXAUBlwbAVsLjGwuAojY24oAFxGACg2JcAABGwTAGIAAA0ViAAAAHxf7OvFc8vrzo4jijQnLgrxldOjUj5fi27fiXSz5H3S/TZ6r05M+N/afkk5R/blFLEUZRoZjGK0m2v3WKS/LNJp90bv2R+K1XpvB1H+9oR4qMm9alLnH1j/RgfRrgI2JcBbhcQAFuNkwY1gDYlxBGA5sS424XAcFxtwuA4BtwuAtwuIAC3EAGACMEDAQAAAAAAo55hac7Ool8KvF4LE8/3VXSM/8A5nZnnyM8RlmMdnw4jCVpRfRuEmmn2f8Auekczw3xaNen/wBynUiv4mnb62POfjXMY4nG4isk4/ElHiT344wjGb/mTA9C5Bm9PG0KeIpvy1Fqt3Cf4oP0ZeZ558DeMquW1JafEw9Rp1aV7ar8cOkl9T05hcqUoqV35kpJWturgZIqi+j9jdWXxjy9Rfg8uQHPsazbq4WL3XIzauAlrazXLqBUuIx06Uo7qwwAAAAExWxAAAAAABUEgEFQiFSAQC5UwMlFa62u10Kji0AgAAAALpv6agBneMM6WCwtatq5pcFNJaupLSP6nmqpJttt3bd2+rerPvv2oZRWxOFi6TblQn8XhX4tLX7nwrFw1b4eGV/PBq3C+q7AGV4V1q1Gkrp1atOmmldrikle3Pc9p4eFoxV72jFX62Vrnkf7NaCqZpl8f/YjL+VOS/oeuoMBzI50yQAKVeCW+iM7EYmME3pzRpZnU4Y6O2/K582zjMnd673YHQ4rNqfyt7laliY1NYq1tGcHVzTv3Oq8NT4qTl+aTXt/kDWAAAAAAEbFQAAthQFjFtpJXb0SAYzUyrCfjkv4L9epao5TFR8y4pbvey7FmEuVrNadUA2rTTKOIwqfLVGk4vr7AoIDDo5dOcmtElzLdPLIre8vojUoR4ZdpaP5ElakBnxpRWyS9FYCepGwAc+2cd4p8BYXGXkr0avKpBK8X/qj+JdjsBrA+Y+A/BmJy/M6FStBVMOo1eDE0vNRU+Hy8d/uejPu9Cumk000+aafscmrxd4ycJPdx59pLZr1HUcSqevDKnreU8NZRf8AHRej+QHZxkK2Y2W5hGppGpCo1vwvgkvWD1NRz06eugGbn2ItTl6HxXxJmFpPXqfWPF9XhpS12T9zz14ozK8mr2lr7AOnm9nbW3LsNy/x3isJWcqTU6D4eOhNvgk0tWucX3OSnWlJ7kdgPRnhbxThswhelLhqRV6lCbXxId/9S7o3DzBl+Mq0KkKlKbhUg04tXWvR9V2PRvhzNP2vDUK9uF1IJyjvaa0kvcDSQ4SwoCNCWJIU3J2SuLVpOLswGWOhybA8MeOW8tu0TLyvB/Emm15Y6v8AQ6TiX/AEVS79OiGcOt+3zLDVyNgNaFiK0Lw9AFUE9yZaqwyJIgKtWmBJWWv96AByQgrGsAYgCMBk6UXrbXk1o/cnpYuvD7tVtdJ2mRXACDPatXFUpU5wSumviUpcE0utndHxrP8A7OsbGXFSbrrpJpVEj7YFwPNeI8O46nfiwtdW/wDHNr3SLeVXpx4Z5Y8Q7t8Uo11L00R6JFuB8p8PZdi6rTp5TQwyf/WrwlaK6qMtZP2PpmW4ONCnCnHaKetrXbd2/csigKOjFvbX0VzZyrBQ4IyaV3fckxlSP3YWt+Jr+gFfL6HDq9yXE4ZSTHUfqTxAxKFedCXWL3XU3KddTXFH/lPoV8ZhlNd0ZmHqypSstVzXVAdLTl7j3TK2GqRkuNbPl0ZL8V/QAmiCeJjHcWvCT2dvlp7mRi8FX3tfXk7v2AXG5vyXPTQ2sDW4qafNaHN4fLJymlKLjFaybVvkaVZ20Wi6JgaE5fqBmxxjW/TkKBjiMLiAA2wtwbAQAAAARsQBwCIWwAX8Blk6mr8sfqy3gsthG0qv3rX4ehrUMTFuyutPQCpi1GlBRju9l2KNNGhmUlK1t4+xQsBNBliDKsGS8dgH1qiSMirq2Wa87laTAfharg78no11NqhUujLweG41xX0vp+po0fLyAuRiScJDHER56EsKsZbNP5gRYmLa02Mmtc2azsjLr0t31Az7P6gSVI21ADMuFxtwuAoCXC4BcLiBcBRBGLFN2S3bsA+lTcnZLifY08LlbTTk9ney2+Y/K5RhL4T3a4k+r5o1WBDw6669+YRgS2GgMlCxBWpc1t0LcnoRVJW3AqoZVqC1H00K00/X0AbVqDsHgp1nxO8afV6OXoXcHlqdnU16R5fM11H6LQCCjTUUlFWSWhK4JW7joRBgQtWKsNJrZJXf0LkjLxs2ndPk9+YFvEYtbXIVUuYlTEu+pcw2IuBdqwT5gOpxbV7O3XuAHNcQ4KVJyaUVdvkjcwWTJWc/NLotkBjQpylsmx/7HU/L9TqFhbdIjZ0Y/mTA5WVGa5aDDpa2GiynVwHzAxSbCPzw/iRaqYDs0GGwEnLT8Pm+SA0sbgnK04O046p/7MfSxN1rpLmn1LcHaK13IKtBS33AXjF4itLDzWzv2IJSqJ+ZeXtqwLtSvbbcqyk29SP4398h0ZoB1ibDULa7u/t6DIItQQFqmx9iGlInbAVIa/79RFO4nGAycv8ABzuf1+GUVfk36anQ1H8+pxPiLEp1rJrSKQEMsRc1cloyqvpFaN/oYWEhxPtc7rJ6KjFAaMaaiklsgJAAzMswEaMbu3E/vS69kJjM1jDoirnWYcK+hyvxnUbu76gblXOpPZfNsiWaVOiM9IWwGvRzXqjRo4mMtmcvYko1ZRegHVSSJMJBX7tMzsvxino9zQoO0kASXLoPjsRy3HwAXhEfoPACKVKD3ihn7FTfVE40CKOXpbT9x6ws1s0x4K/UAVGfREk4SatZe5DxSXMX48uoEFTC1uTj9URfBxC/L8myz+1SGTxTAo4mWKs0lDVW3OZrZFipTcmo/wA+/wBDrpYlkUsQBh4PK6sGuJK3Z3Z02ExUIKzv7GfPEEM67A2K+Pi9r+1gMKeJADLz6u22V8vXlv11Ez2DuyLKKl4uPNMC+LcQWwC3BCIUCWhVcGpLl9UdFhsQnwvkzmUyzhMS46X0vddgOklLzMkplTD1eLVa3SLdMCRCiIUAEsKDAaIxRGAjZEx7GMBkkQzRPIhmBDIhmyeRDNAQTIKjJ5kE0BXkxB04gBNnOCvc5iKlSnf3R3inGtBSW/MyMblyfICjCaaTWzHplVUZU3ptzX6E8HfYBwtxAAcgEQoGrklT7yv0N2mczlcrT9UdJRkBMhRIsUAAAASw1jmNYCSRFIkbGMBjIZk0iGYEUiKZLIimBDNkMyWZFMCvMAmAEeCxcqcr8nujepzjNXXNCgBWrYVMza+C16egABWlFx3EAAAAACfDztKL7nU4d6AAE8RwAAAAAIxrAAEbI2AAMkRSYABHMgmAARSIZgAFaYA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0" name="AutoShape 6" descr="data:image/jpeg;base64,/9j/4AAQSkZJRgABAQAAAQABAAD/2wCEAAkGBw8QEg8SEhAQEA8QEA8PDw8PEA8ODw8QFBEWFhQRFBQYHCggGBolGxUUITEhJSkrLjMuFx8zODMsNygtLisBCgoKBQUFDgUFDisZExkrKysrKysrKysrKysrKysrKysrKysrKysrKysrKysrKysrKysrKysrKysrKysrKysrK//AABEIAMcAxwMBIgACEQEDEQH/xAAcAAABBQEBAQAAAAAAAAAAAAAAAQIDBAUGCAf/xAA7EAACAQIEBAQDBQcDBQAAAAAAAQIDEQQFITESQVFhBiJxkROBoQcyQlLRFCNykrHw8WLB4UNTY2SC/8QAFAEBAAAAAAAAAAAAAAAAAAAAAP/EABQRAQAAAAAAAAAAAAAAAAAAAAD/2gAMAwEAAhEDEQA/APpDkJxFPKczpYqjTr0pcVOpG66p84yXJp6NFq4CtiJiNiNgOAbcLgK2NbBiXAUBlwbAVsLjGwuAojY24oAFxGACg2JcAABGwTAGIAAA0ViAAAAHxf7OvFc8vrzo4jijQnLgrxldOjUj5fi27fiXSz5H3S/TZ6r05M+N/afkk5R/blFLEUZRoZjGK0m2v3WKS/LNJp90bv2R+K1XpvB1H+9oR4qMm9alLnH1j/RgfRrgI2JcBbhcQAFuNkwY1gDYlxBGA5sS424XAcFxtwuA4BtwuAtwuIAC3EAGACMEDAQAAAAAAo55hac7Ool8KvF4LE8/3VXSM/8A5nZnnyM8RlmMdnw4jCVpRfRuEmmn2f8Auekczw3xaNen/wBynUiv4mnb62POfjXMY4nG4isk4/ElHiT344wjGb/mTA9C5Bm9PG0KeIpvy1Fqt3Cf4oP0ZeZ558DeMquW1JafEw9Rp1aV7ar8cOkl9T05hcqUoqV35kpJWturgZIqi+j9jdWXxjy9Rfg8uQHPsazbq4WL3XIzauAlrazXLqBUuIx06Uo7qwwAAAAExWxAAAAAABUEgEFQiFSAQC5UwMlFa62u10Kji0AgAAAALpv6agBneMM6WCwtatq5pcFNJaupLSP6nmqpJttt3bd2+rerPvv2oZRWxOFi6TblQn8XhX4tLX7nwrFw1b4eGV/PBq3C+q7AGV4V1q1Gkrp1atOmmldrikle3Pc9p4eFoxV72jFX62Vrnkf7NaCqZpl8f/YjL+VOS/oeuoMBzI50yQAKVeCW+iM7EYmME3pzRpZnU4Y6O2/K582zjMnd673YHQ4rNqfyt7laliY1NYq1tGcHVzTv3Oq8NT4qTl+aTXt/kDWAAAAAAEbFQAAthQFjFtpJXb0SAYzUyrCfjkv4L9epao5TFR8y4pbvey7FmEuVrNadUA2rTTKOIwqfLVGk4vr7AoIDDo5dOcmtElzLdPLIre8vojUoR4ZdpaP5ElakBnxpRWyS9FYCepGwAc+2cd4p8BYXGXkr0avKpBK8X/qj+JdjsBrA+Y+A/BmJy/M6FStBVMOo1eDE0vNRU+Hy8d/uejPu9Cumk000+aafscmrxd4ycJPdx59pLZr1HUcSqevDKnreU8NZRf8AHRej+QHZxkK2Y2W5hGppGpCo1vwvgkvWD1NRz06eugGbn2ItTl6HxXxJmFpPXqfWPF9XhpS12T9zz14ozK8mr2lr7AOnm9nbW3LsNy/x3isJWcqTU6D4eOhNvgk0tWucX3OSnWlJ7kdgPRnhbxThswhelLhqRV6lCbXxId/9S7o3DzBl+Mq0KkKlKbhUg04tXWvR9V2PRvhzNP2vDUK9uF1IJyjvaa0kvcDSQ4SwoCNCWJIU3J2SuLVpOLswGWOhybA8MeOW8tu0TLyvB/Emm15Y6v8AQ6TiX/AEVS79OiGcOt+3zLDVyNgNaFiK0Lw9AFUE9yZaqwyJIgKtWmBJWWv96AByQgrGsAYgCMBk6UXrbXk1o/cnpYuvD7tVtdJ2mRXACDPatXFUpU5wSumviUpcE0utndHxrP8A7OsbGXFSbrrpJpVEj7YFwPNeI8O46nfiwtdW/wDHNr3SLeVXpx4Z5Y8Q7t8Uo11L00R6JFuB8p8PZdi6rTp5TQwyf/WrwlaK6qMtZP2PpmW4ONCnCnHaKetrXbd2/csigKOjFvbX0VzZyrBQ4IyaV3fckxlSP3YWt+Jr+gFfL6HDq9yXE4ZSTHUfqTxAxKFedCXWL3XU3KddTXFH/lPoV8ZhlNd0ZmHqypSstVzXVAdLTl7j3TK2GqRkuNbPl0ZL8V/QAmiCeJjHcWvCT2dvlp7mRi8FX3tfXk7v2AXG5vyXPTQ2sDW4qafNaHN4fLJymlKLjFaybVvkaVZ20Wi6JgaE5fqBmxxjW/TkKBjiMLiAA2wtwbAQAAAARsQBwCIWwAX8Blk6mr8sfqy3gsthG0qv3rX4ehrUMTFuyutPQCpi1GlBRju9l2KNNGhmUlK1t4+xQsBNBliDKsGS8dgH1qiSMirq2Wa87laTAfharg78no11NqhUujLweG41xX0vp+po0fLyAuRiScJDHER56EsKsZbNP5gRYmLa02Mmtc2azsjLr0t31Az7P6gSVI21ADMuFxtwuAoCXC4BcLiBcBRBGLFN2S3bsA+lTcnZLifY08LlbTTk9ney2+Y/K5RhL4T3a4k+r5o1WBDw6669+YRgS2GgMlCxBWpc1t0LcnoRVJW3AqoZVqC1H00K00/X0AbVqDsHgp1nxO8afV6OXoXcHlqdnU16R5fM11H6LQCCjTUUlFWSWhK4JW7joRBgQtWKsNJrZJXf0LkjLxs2ndPk9+YFvEYtbXIVUuYlTEu+pcw2IuBdqwT5gOpxbV7O3XuAHNcQ4KVJyaUVdvkjcwWTJWc/NLotkBjQpylsmx/7HU/L9TqFhbdIjZ0Y/mTA5WVGa5aDDpa2GiynVwHzAxSbCPzw/iRaqYDs0GGwEnLT8Pm+SA0sbgnK04O046p/7MfSxN1rpLmn1LcHaK13IKtBS33AXjF4itLDzWzv2IJSqJ+ZeXtqwLtSvbbcqyk29SP4398h0ZoB1ibDULa7u/t6DIItQQFqmx9iGlInbAVIa/79RFO4nGAycv8ABzuf1+GUVfk36anQ1H8+pxPiLEp1rJrSKQEMsRc1cloyqvpFaN/oYWEhxPtc7rJ6KjFAaMaaiklsgJAAzMswEaMbu3E/vS69kJjM1jDoirnWYcK+hyvxnUbu76gblXOpPZfNsiWaVOiM9IWwGvRzXqjRo4mMtmcvYko1ZRegHVSSJMJBX7tMzsvxino9zQoO0kASXLoPjsRy3HwAXhEfoPACKVKD3ihn7FTfVE40CKOXpbT9x6ws1s0x4K/UAVGfREk4SatZe5DxSXMX48uoEFTC1uTj9URfBxC/L8myz+1SGTxTAo4mWKs0lDVW3OZrZFipTcmo/wA+/wBDrpYlkUsQBh4PK6sGuJK3Z3Z02ExUIKzv7GfPEEM67A2K+Pi9r+1gMKeJADLz6u22V8vXlv11Ez2DuyLKKl4uPNMC+LcQWwC3BCIUCWhVcGpLl9UdFhsQnwvkzmUyzhMS46X0vddgOklLzMkplTD1eLVa3SLdMCRCiIUAEsKDAaIxRGAjZEx7GMBkkQzRPIhmBDIhmyeRDNAQTIKjJ5kE0BXkxB04gBNnOCvc5iKlSnf3R3inGtBSW/MyMblyfICjCaaTWzHplVUZU3ptzX6E8HfYBwtxAAcgEQoGrklT7yv0N2mczlcrT9UdJRkBMhRIsUAAAASw1jmNYCSRFIkbGMBjIZk0iGYEUiKZLIimBDNkMyWZFMCvMAmAEeCxcqcr8nujepzjNXXNCgBWrYVMza+C16egABWlFx3EAAAAACfDztKL7nU4d6AAE8RwAAAAAIxrAAEbI2AAMkRSYABHMgmAARSIZgAFaYAA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1" name="AutoShape 8" descr="data:image/jpeg;base64,/9j/4AAQSkZJRgABAQAAAQABAAD/2wCEAAkGBw8QEg8SEhAQEA8QEA8PDw8PEA8ODw8QFBEWFhQRFBQYHCggGBolGxUUITEhJSkrLjMuFx8zODMsNygtLisBCgoKBQUFDgUFDisZExkrKysrKysrKysrKysrKysrKysrKysrKysrKysrKysrKysrKysrKysrKysrKysrKysrK//AABEIAMcAxwMBIgACEQEDEQH/xAAcAAABBQEBAQAAAAAAAAAAAAAAAQIDBAUGCAf/xAA7EAACAQIEBAQDBQcDBQAAAAAAAQIDEQQFITESQVFhBiJxkROBoQcyQlLRFCNykrHw8WLB4UNTY2SC/8QAFAEBAAAAAAAAAAAAAAAAAAAAAP/EABQRAQAAAAAAAAAAAAAAAAAAAAD/2gAMAwEAAhEDEQA/APpDkJxFPKczpYqjTr0pcVOpG66p84yXJp6NFq4CtiJiNiNgOAbcLgK2NbBiXAUBlwbAVsLjGwuAojY24oAFxGACg2JcAABGwTAGIAAA0ViAAAAHxf7OvFc8vrzo4jijQnLgrxldOjUj5fi27fiXSz5H3S/TZ6r05M+N/afkk5R/blFLEUZRoZjGK0m2v3WKS/LNJp90bv2R+K1XpvB1H+9oR4qMm9alLnH1j/RgfRrgI2JcBbhcQAFuNkwY1gDYlxBGA5sS424XAcFxtwuA4BtwuAtwuIAC3EAGACMEDAQAAAAAAo55hac7Ool8KvF4LE8/3VXSM/8A5nZnnyM8RlmMdnw4jCVpRfRuEmmn2f8Auekczw3xaNen/wBynUiv4mnb62POfjXMY4nG4isk4/ElHiT344wjGb/mTA9C5Bm9PG0KeIpvy1Fqt3Cf4oP0ZeZ558DeMquW1JafEw9Rp1aV7ar8cOkl9T05hcqUoqV35kpJWturgZIqi+j9jdWXxjy9Rfg8uQHPsazbq4WL3XIzauAlrazXLqBUuIx06Uo7qwwAAAAExWxAAAAAABUEgEFQiFSAQC5UwMlFa62u10Kji0AgAAAALpv6agBneMM6WCwtatq5pcFNJaupLSP6nmqpJttt3bd2+rerPvv2oZRWxOFi6TblQn8XhX4tLX7nwrFw1b4eGV/PBq3C+q7AGV4V1q1Gkrp1atOmmldrikle3Pc9p4eFoxV72jFX62Vrnkf7NaCqZpl8f/YjL+VOS/oeuoMBzI50yQAKVeCW+iM7EYmME3pzRpZnU4Y6O2/K582zjMnd673YHQ4rNqfyt7laliY1NYq1tGcHVzTv3Oq8NT4qTl+aTXt/kDWAAAAAAEbFQAAthQFjFtpJXb0SAYzUyrCfjkv4L9epao5TFR8y4pbvey7FmEuVrNadUA2rTTKOIwqfLVGk4vr7AoIDDo5dOcmtElzLdPLIre8vojUoR4ZdpaP5ElakBnxpRWyS9FYCepGwAc+2cd4p8BYXGXkr0avKpBK8X/qj+JdjsBrA+Y+A/BmJy/M6FStBVMOo1eDE0vNRU+Hy8d/uejPu9Cumk000+aafscmrxd4ycJPdx59pLZr1HUcSqevDKnreU8NZRf8AHRej+QHZxkK2Y2W5hGppGpCo1vwvgkvWD1NRz06eugGbn2ItTl6HxXxJmFpPXqfWPF9XhpS12T9zz14ozK8mr2lr7AOnm9nbW3LsNy/x3isJWcqTU6D4eOhNvgk0tWucX3OSnWlJ7kdgPRnhbxThswhelLhqRV6lCbXxId/9S7o3DzBl+Mq0KkKlKbhUg04tXWvR9V2PRvhzNP2vDUK9uF1IJyjvaa0kvcDSQ4SwoCNCWJIU3J2SuLVpOLswGWOhybA8MeOW8tu0TLyvB/Emm15Y6v8AQ6TiX/AEVS79OiGcOt+3zLDVyNgNaFiK0Lw9AFUE9yZaqwyJIgKtWmBJWWv96AByQgrGsAYgCMBk6UXrbXk1o/cnpYuvD7tVtdJ2mRXACDPatXFUpU5wSumviUpcE0utndHxrP8A7OsbGXFSbrrpJpVEj7YFwPNeI8O46nfiwtdW/wDHNr3SLeVXpx4Z5Y8Q7t8Uo11L00R6JFuB8p8PZdi6rTp5TQwyf/WrwlaK6qMtZP2PpmW4ONCnCnHaKetrXbd2/csigKOjFvbX0VzZyrBQ4IyaV3fckxlSP3YWt+Jr+gFfL6HDq9yXE4ZSTHUfqTxAxKFedCXWL3XU3KddTXFH/lPoV8ZhlNd0ZmHqypSstVzXVAdLTl7j3TK2GqRkuNbPl0ZL8V/QAmiCeJjHcWvCT2dvlp7mRi8FX3tfXk7v2AXG5vyXPTQ2sDW4qafNaHN4fLJymlKLjFaybVvkaVZ20Wi6JgaE5fqBmxxjW/TkKBjiMLiAA2wtwbAQAAAARsQBwCIWwAX8Blk6mr8sfqy3gsthG0qv3rX4ehrUMTFuyutPQCpi1GlBRju9l2KNNGhmUlK1t4+xQsBNBliDKsGS8dgH1qiSMirq2Wa87laTAfharg78no11NqhUujLweG41xX0vp+po0fLyAuRiScJDHER56EsKsZbNP5gRYmLa02Mmtc2azsjLr0t31Az7P6gSVI21ADMuFxtwuAoCXC4BcLiBcBRBGLFN2S3bsA+lTcnZLifY08LlbTTk9ney2+Y/K5RhL4T3a4k+r5o1WBDw6669+YRgS2GgMlCxBWpc1t0LcnoRVJW3AqoZVqC1H00K00/X0AbVqDsHgp1nxO8afV6OXoXcHlqdnU16R5fM11H6LQCCjTUUlFWSWhK4JW7joRBgQtWKsNJrZJXf0LkjLxs2ndPk9+YFvEYtbXIVUuYlTEu+pcw2IuBdqwT5gOpxbV7O3XuAHNcQ4KVJyaUVdvkjcwWTJWc/NLotkBjQpylsmx/7HU/L9TqFhbdIjZ0Y/mTA5WVGa5aDDpa2GiynVwHzAxSbCPzw/iRaqYDs0GGwEnLT8Pm+SA0sbgnK04O046p/7MfSxN1rpLmn1LcHaK13IKtBS33AXjF4itLDzWzv2IJSqJ+ZeXtqwLtSvbbcqyk29SP4398h0ZoB1ibDULa7u/t6DIItQQFqmx9iGlInbAVIa/79RFO4nGAycv8ABzuf1+GUVfk36anQ1H8+pxPiLEp1rJrSKQEMsRc1cloyqvpFaN/oYWEhxPtc7rJ6KjFAaMaaiklsgJAAzMswEaMbu3E/vS69kJjM1jDoirnWYcK+hyvxnUbu76gblXOpPZfNsiWaVOiM9IWwGvRzXqjRo4mMtmcvYko1ZRegHVSSJMJBX7tMzsvxino9zQoO0kASXLoPjsRy3HwAXhEfoPACKVKD3ihn7FTfVE40CKOXpbT9x6ws1s0x4K/UAVGfREk4SatZe5DxSXMX48uoEFTC1uTj9URfBxC/L8myz+1SGTxTAo4mWKs0lDVW3OZrZFipTcmo/wA+/wBDrpYlkUsQBh4PK6sGuJK3Z3Z02ExUIKzv7GfPEEM67A2K+Pi9r+1gMKeJADLz6u22V8vXlv11Ez2DuyLKKl4uPNMC+LcQWwC3BCIUCWhVcGpLl9UdFhsQnwvkzmUyzhMS46X0vddgOklLzMkplTD1eLVa3SLdMCRCiIUAEsKDAaIxRGAjZEx7GMBkkQzRPIhmBDIhmyeRDNAQTIKjJ5kE0BXkxB04gBNnOCvc5iKlSnf3R3inGtBSW/MyMblyfICjCaaTWzHplVUZU3ptzX6E8HfYBwtxAAcgEQoGrklT7yv0N2mczlcrT9UdJRkBMhRIsUAAAASw1jmNYCSRFIkbGMBjIZk0iGYEUiKZLIimBDNkMyWZFMCvMAmAEeCxcqcr8nujepzjNXXNCgBWrYVMza+C16egABWlFx3EAAAAACfDztKL7nU4d6AAE8RwAAAAAIxrAAEbI2AAMkRSYABHMgmAARSIZgAFaYAAH//Z"/>
          <p:cNvSpPr>
            <a:spLocks noChangeAspect="1" noChangeArrowheads="1"/>
          </p:cNvSpPr>
          <p:nvPr/>
        </p:nvSpPr>
        <p:spPr bwMode="auto">
          <a:xfrm>
            <a:off x="155575" y="-1135063"/>
            <a:ext cx="2371725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992" y="1600200"/>
            <a:ext cx="1294635" cy="12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 descr="http://img.timeinc.net/time/daily/2010/1008/hhealth_mil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005" y="3336187"/>
            <a:ext cx="984845" cy="131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http://mombrands.com/wp-content/themes/mombrands/images/our-brands/malt-o-meal-hot-cereals/maple-brown-suga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994" y="5062536"/>
            <a:ext cx="1076629" cy="171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29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  <p:bldP spid="19" grpId="0" animBg="1"/>
      <p:bldP spid="26" grpId="0" animBg="1"/>
      <p:bldP spid="27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1536" y="152400"/>
            <a:ext cx="5620928" cy="70971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Carbohydrates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991600" cy="6019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b="1" dirty="0" smtClean="0"/>
              <a:t>Polysaccharides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b="1" dirty="0" smtClean="0"/>
              <a:t>Cellulose:</a:t>
            </a:r>
            <a:r>
              <a:rPr lang="en-US" dirty="0" smtClean="0"/>
              <a:t> </a:t>
            </a:r>
            <a:r>
              <a:rPr lang="en-US" u="sng" dirty="0" smtClean="0"/>
              <a:t>indigestible</a:t>
            </a:r>
            <a:r>
              <a:rPr lang="en-US" dirty="0" smtClean="0"/>
              <a:t>*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cell </a:t>
            </a:r>
            <a:r>
              <a:rPr lang="en-US" dirty="0"/>
              <a:t>walls of </a:t>
            </a:r>
            <a:r>
              <a:rPr lang="en-US" dirty="0" smtClean="0"/>
              <a:t>plants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(dietary fiber)</a:t>
            </a:r>
          </a:p>
          <a:p>
            <a:pPr lvl="2">
              <a:lnSpc>
                <a:spcPct val="80000"/>
              </a:lnSpc>
            </a:pPr>
            <a:r>
              <a:rPr lang="en-US" dirty="0" smtClean="0">
                <a:sym typeface="Wingdings" pitchFamily="2" charset="2"/>
              </a:rPr>
              <a:t>(*indigestible to humans)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b="1" dirty="0" smtClean="0"/>
              <a:t>Starch:</a:t>
            </a:r>
            <a:r>
              <a:rPr lang="en-US" dirty="0" smtClean="0"/>
              <a:t> </a:t>
            </a:r>
            <a:r>
              <a:rPr lang="en-US" u="sng" dirty="0" smtClean="0"/>
              <a:t>digestible</a:t>
            </a:r>
            <a:r>
              <a:rPr lang="en-US" dirty="0" smtClean="0"/>
              <a:t> energy stores in plants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b="1" dirty="0" smtClean="0"/>
              <a:t>Glycogen:</a:t>
            </a:r>
            <a:r>
              <a:rPr lang="en-US" dirty="0" smtClean="0"/>
              <a:t> </a:t>
            </a:r>
            <a:r>
              <a:rPr lang="en-US" u="sng" dirty="0" smtClean="0"/>
              <a:t>digestible</a:t>
            </a:r>
            <a:r>
              <a:rPr lang="en-US" dirty="0" smtClean="0"/>
              <a:t> energy stores in animals</a:t>
            </a:r>
            <a:endParaRPr lang="en-US" dirty="0"/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dirty="0" smtClean="0"/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dirty="0" smtClean="0"/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dirty="0"/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dirty="0" smtClean="0"/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dirty="0" smtClean="0"/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dirty="0" smtClean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185" y="3810000"/>
            <a:ext cx="7388347" cy="2423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en-US" altLang="en-US" sz="4000" dirty="0" smtClean="0"/>
              <a:t>Carbohydrate Metabolism</a:t>
            </a:r>
          </a:p>
        </p:txBody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5638800"/>
          </a:xfrm>
        </p:spPr>
        <p:txBody>
          <a:bodyPr/>
          <a:lstStyle/>
          <a:p>
            <a:pPr eaLnBrk="1" hangingPunct="1"/>
            <a:r>
              <a:rPr lang="en-US" altLang="en-US" sz="2800" b="0" dirty="0" smtClean="0"/>
              <a:t>Dietary carbohydrate burned as </a:t>
            </a:r>
            <a:r>
              <a:rPr lang="en-US" altLang="en-US" sz="2800" b="1" dirty="0" smtClean="0"/>
              <a:t>fuel</a:t>
            </a:r>
            <a:endParaRPr lang="en-US" altLang="en-US" sz="2800" b="1" dirty="0" smtClean="0"/>
          </a:p>
          <a:p>
            <a:pPr eaLnBrk="1" hangingPunct="1"/>
            <a:r>
              <a:rPr lang="en-US" altLang="en-US" sz="2600" b="0" dirty="0" smtClean="0"/>
              <a:t>G</a:t>
            </a:r>
            <a:r>
              <a:rPr lang="en-US" altLang="en-US" sz="2600" dirty="0" smtClean="0"/>
              <a:t>lucose catabolism</a:t>
            </a:r>
          </a:p>
          <a:p>
            <a:pPr eaLnBrk="1" hangingPunct="1">
              <a:buFontTx/>
              <a:buNone/>
            </a:pPr>
            <a:r>
              <a:rPr lang="en-US" altLang="en-US" sz="2400" b="0" dirty="0" smtClean="0"/>
              <a:t>                C</a:t>
            </a:r>
            <a:r>
              <a:rPr lang="en-US" altLang="en-US" sz="2400" b="0" baseline="-25000" dirty="0" smtClean="0"/>
              <a:t>6</a:t>
            </a:r>
            <a:r>
              <a:rPr lang="en-US" altLang="en-US" sz="2400" b="0" dirty="0" smtClean="0"/>
              <a:t>H</a:t>
            </a:r>
            <a:r>
              <a:rPr lang="en-US" altLang="en-US" sz="2400" b="0" baseline="-25000" dirty="0" smtClean="0"/>
              <a:t>12</a:t>
            </a:r>
            <a:r>
              <a:rPr lang="en-US" altLang="en-US" sz="2400" b="0" dirty="0" smtClean="0"/>
              <a:t>O</a:t>
            </a:r>
            <a:r>
              <a:rPr lang="en-US" altLang="en-US" sz="2400" b="0" baseline="-25000" dirty="0" smtClean="0"/>
              <a:t>6</a:t>
            </a:r>
            <a:r>
              <a:rPr lang="en-US" altLang="en-US" sz="2400" b="0" dirty="0" smtClean="0"/>
              <a:t> + 6 O</a:t>
            </a:r>
            <a:r>
              <a:rPr lang="en-US" altLang="en-US" sz="2400" b="0" baseline="-25000" dirty="0" smtClean="0"/>
              <a:t>2</a:t>
            </a:r>
            <a:r>
              <a:rPr lang="en-US" altLang="en-US" sz="2400" b="0" dirty="0" smtClean="0"/>
              <a:t> </a:t>
            </a:r>
            <a:r>
              <a:rPr lang="en-US" altLang="en-US" sz="2400" b="0" dirty="0" smtClean="0">
                <a:sym typeface="Symbol" pitchFamily="18" charset="2"/>
              </a:rPr>
              <a:t> 6 CO</a:t>
            </a:r>
            <a:r>
              <a:rPr lang="en-US" altLang="en-US" sz="2400" b="0" baseline="-25000" dirty="0" smtClean="0">
                <a:sym typeface="Symbol" pitchFamily="18" charset="2"/>
              </a:rPr>
              <a:t>2</a:t>
            </a:r>
            <a:r>
              <a:rPr lang="en-US" altLang="en-US" sz="2400" b="0" dirty="0" smtClean="0">
                <a:sym typeface="Symbol" pitchFamily="18" charset="2"/>
              </a:rPr>
              <a:t> + 6 H</a:t>
            </a:r>
            <a:r>
              <a:rPr lang="en-US" altLang="en-US" sz="2400" b="0" baseline="-25000" dirty="0" smtClean="0">
                <a:sym typeface="Symbol" pitchFamily="18" charset="2"/>
              </a:rPr>
              <a:t>2</a:t>
            </a:r>
            <a:r>
              <a:rPr lang="en-US" altLang="en-US" sz="2400" b="0" dirty="0" smtClean="0">
                <a:sym typeface="Symbol" pitchFamily="18" charset="2"/>
              </a:rPr>
              <a:t>O</a:t>
            </a:r>
          </a:p>
          <a:p>
            <a:pPr eaLnBrk="1" hangingPunct="1"/>
            <a:r>
              <a:rPr lang="en-US" altLang="en-US" sz="2600" b="0" dirty="0" smtClean="0">
                <a:sym typeface="Symbol" pitchFamily="18" charset="2"/>
              </a:rPr>
              <a:t>Function: to transfer energy from glucose to ATP by breaking </a:t>
            </a:r>
            <a:r>
              <a:rPr lang="en-US" altLang="en-US" sz="2600" b="0" dirty="0" smtClean="0">
                <a:sym typeface="Symbol" pitchFamily="18" charset="2"/>
              </a:rPr>
              <a:t>bonds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3724698" y="5048692"/>
            <a:ext cx="1371600" cy="6793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77298" y="5111081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+   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wiki.chemeddl.org/mediawiki/images/1/19/Chapter_20_page_12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099" t="11569" r="24566" b="11398"/>
          <a:stretch/>
        </p:blipFill>
        <p:spPr bwMode="auto">
          <a:xfrm>
            <a:off x="609601" y="3545782"/>
            <a:ext cx="1637300" cy="3242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64153" y="5123689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+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8223" y="4706555"/>
            <a:ext cx="631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78504" y="4334463"/>
            <a:ext cx="631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8222" y="5547770"/>
            <a:ext cx="631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78221" y="5937346"/>
            <a:ext cx="631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3964394"/>
            <a:ext cx="631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6400" y="5540514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6400" y="5904261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10200" y="4397514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6400" y="4778514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93588" y="6226314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03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3695</TotalTime>
  <Words>856</Words>
  <Application>Microsoft Office PowerPoint</Application>
  <PresentationFormat>On-screen Show (4:3)</PresentationFormat>
  <Paragraphs>208</Paragraphs>
  <Slides>22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PA-STEM Immaculata Week, 2015</vt:lpstr>
      <vt:lpstr>Bioenergetics</vt:lpstr>
      <vt:lpstr>Living organisms are made up of organic molecules</vt:lpstr>
      <vt:lpstr>Organic Molecules</vt:lpstr>
      <vt:lpstr>Metabolism</vt:lpstr>
      <vt:lpstr>Carbohydrates</vt:lpstr>
      <vt:lpstr>Carbohydrates</vt:lpstr>
      <vt:lpstr>Carbohydrates</vt:lpstr>
      <vt:lpstr>Carbohydrate Metabolism</vt:lpstr>
      <vt:lpstr>Glucose Catabolism</vt:lpstr>
      <vt:lpstr>Glucose Catabolism</vt:lpstr>
      <vt:lpstr>PowerPoint Presentation</vt:lpstr>
      <vt:lpstr>Aerobic Respiration</vt:lpstr>
      <vt:lpstr>Aerobic Respiration</vt:lpstr>
      <vt:lpstr>ATP Generated by Aerobic Respiration</vt:lpstr>
      <vt:lpstr>Fermentation</vt:lpstr>
      <vt:lpstr>PowerPoint Presentation</vt:lpstr>
      <vt:lpstr>PowerPoint Presentation</vt:lpstr>
      <vt:lpstr>Organisms can switch between  aerobic respiration and fermentation</vt:lpstr>
      <vt:lpstr>Glycogen Metabolism</vt:lpstr>
      <vt:lpstr>Integration of Metabolism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Bioenergetics</dc:title>
  <dc:creator>Orlando</dc:creator>
  <cp:lastModifiedBy>Orlando</cp:lastModifiedBy>
  <cp:revision>72</cp:revision>
  <dcterms:created xsi:type="dcterms:W3CDTF">2015-07-13T03:40:08Z</dcterms:created>
  <dcterms:modified xsi:type="dcterms:W3CDTF">2015-07-27T03:05:03Z</dcterms:modified>
</cp:coreProperties>
</file>