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1" r:id="rId3"/>
    <p:sldId id="265" r:id="rId4"/>
    <p:sldId id="269" r:id="rId5"/>
    <p:sldId id="266" r:id="rId6"/>
    <p:sldId id="288" r:id="rId7"/>
    <p:sldId id="284" r:id="rId8"/>
    <p:sldId id="287" r:id="rId9"/>
    <p:sldId id="286" r:id="rId10"/>
    <p:sldId id="285" r:id="rId11"/>
    <p:sldId id="275" r:id="rId12"/>
    <p:sldId id="274" r:id="rId13"/>
    <p:sldId id="270" r:id="rId14"/>
    <p:sldId id="267" r:id="rId15"/>
    <p:sldId id="268" r:id="rId16"/>
    <p:sldId id="271" r:id="rId17"/>
    <p:sldId id="272" r:id="rId18"/>
    <p:sldId id="277" r:id="rId19"/>
    <p:sldId id="289" r:id="rId20"/>
    <p:sldId id="281" r:id="rId21"/>
    <p:sldId id="282" r:id="rId22"/>
    <p:sldId id="280" r:id="rId23"/>
    <p:sldId id="276" r:id="rId24"/>
    <p:sldId id="278" r:id="rId25"/>
    <p:sldId id="279" r:id="rId26"/>
    <p:sldId id="290" r:id="rId27"/>
    <p:sldId id="291" r:id="rId28"/>
    <p:sldId id="292" r:id="rId29"/>
    <p:sldId id="293" r:id="rId30"/>
    <p:sldId id="294" r:id="rId31"/>
    <p:sldId id="29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B064"/>
    <a:srgbClr val="C19B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64" autoAdjust="0"/>
    <p:restoredTop sz="94660"/>
  </p:normalViewPr>
  <p:slideViewPr>
    <p:cSldViewPr>
      <p:cViewPr>
        <p:scale>
          <a:sx n="60" d="100"/>
          <a:sy n="60" d="100"/>
        </p:scale>
        <p:origin x="-1920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rlando1\Documents\Immaculata\STEM%20Next%20Gen%20Standards%20Program\Carl's%20files\Graph%20of%20energt%20budget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Energy output (log scale)</a:t>
            </a: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Sheet1!$D$2</c:f>
              <c:strCache>
                <c:ptCount val="1"/>
                <c:pt idx="0">
                  <c:v>Energy output</c:v>
                </c:pt>
              </c:strCache>
            </c:strRef>
          </c:tx>
          <c:invertIfNegative val="0"/>
          <c:cat>
            <c:strRef>
              <c:f>Sheet1!$B$3:$B$5</c:f>
              <c:strCache>
                <c:ptCount val="3"/>
                <c:pt idx="0">
                  <c:v>Grass</c:v>
                </c:pt>
                <c:pt idx="1">
                  <c:v>Mouse</c:v>
                </c:pt>
                <c:pt idx="2">
                  <c:v>Hawk</c:v>
                </c:pt>
              </c:strCache>
            </c:strRef>
          </c:cat>
          <c:val>
            <c:numRef>
              <c:f>Sheet1!$F$3:$F$5</c:f>
              <c:numCache>
                <c:formatCode>General</c:formatCode>
                <c:ptCount val="3"/>
                <c:pt idx="0">
                  <c:v>1018350</c:v>
                </c:pt>
                <c:pt idx="1">
                  <c:v>10</c:v>
                </c:pt>
                <c:pt idx="2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"/>
        <c:axId val="151901696"/>
        <c:axId val="151903232"/>
      </c:barChart>
      <c:catAx>
        <c:axId val="1519016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51903232"/>
        <c:crosses val="autoZero"/>
        <c:auto val="1"/>
        <c:lblAlgn val="ctr"/>
        <c:lblOffset val="100"/>
        <c:noMultiLvlLbl val="0"/>
      </c:catAx>
      <c:valAx>
        <c:axId val="151903232"/>
        <c:scaling>
          <c:logBase val="10"/>
          <c:orientation val="minMax"/>
          <c:min val="1"/>
        </c:scaling>
        <c:delete val="0"/>
        <c:axPos val="b"/>
        <c:majorGridlines/>
        <c:title>
          <c:tx>
            <c:rich>
              <a:bodyPr rot="0" vert="horz"/>
              <a:lstStyle/>
              <a:p>
                <a:pPr>
                  <a:defRPr sz="1800"/>
                </a:pPr>
                <a:r>
                  <a:rPr lang="en-US" sz="1800"/>
                  <a:t>Energy Output</a:t>
                </a:r>
                <a:r>
                  <a:rPr lang="en-US" sz="1800" baseline="0"/>
                  <a:t> x 100 (kcal/m</a:t>
                </a:r>
                <a:r>
                  <a:rPr lang="en-US" sz="1800" baseline="30000"/>
                  <a:t>2</a:t>
                </a:r>
                <a:r>
                  <a:rPr lang="en-US" sz="1800" baseline="0"/>
                  <a:t>/year)</a:t>
                </a:r>
                <a:endParaRPr lang="en-US" sz="180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51901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41BCC-E594-4D65-8059-13686E23B59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1DF91-6E80-4849-86C4-2A5EF839A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0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10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13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31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51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1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4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7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667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9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02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6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FDC34-692B-460F-BEA0-563D555BC08B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F86DD-66D8-4D4B-8E81-666660F99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7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microsoft.com/office/2007/relationships/hdphoto" Target="../media/hdphoto2.wdp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science.halleyhosting.com/sci/ibbio/ecology/notes/succ/primary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phys.ksu.edu/gene/photos/solaruv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Ecosystems: Interactions, Energy and Dynamics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/>
              <a:t>Input into </a:t>
            </a:r>
            <a:r>
              <a:rPr lang="en-US" dirty="0" smtClean="0"/>
              <a:t>an Ecosystem</a:t>
            </a:r>
            <a:endParaRPr lang="en-US" dirty="0"/>
          </a:p>
        </p:txBody>
      </p:sp>
      <p:pic>
        <p:nvPicPr>
          <p:cNvPr id="4098" name="Picture 2" descr="Illustration showing how far into the atmosphere different parts of the EM spectrum rea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33766"/>
            <a:ext cx="6624137" cy="585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http://imagine.gsfc.nasa.gov/science/toolbox/emspectrum1.html</a:t>
            </a:r>
          </a:p>
        </p:txBody>
      </p:sp>
    </p:spTree>
    <p:extLst>
      <p:ext uri="{BB962C8B-B14F-4D97-AF65-F5344CB8AC3E}">
        <p14:creationId xmlns:p14="http://schemas.microsoft.com/office/powerpoint/2010/main" val="31759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560" y="-76200"/>
            <a:ext cx="8229600" cy="944628"/>
          </a:xfrm>
        </p:spPr>
        <p:txBody>
          <a:bodyPr/>
          <a:lstStyle/>
          <a:p>
            <a:r>
              <a:rPr lang="en-US" dirty="0" smtClean="0"/>
              <a:t>Absorbed </a:t>
            </a:r>
            <a:r>
              <a:rPr lang="en-US" dirty="0" err="1" smtClean="0"/>
              <a:t>vs</a:t>
            </a:r>
            <a:r>
              <a:rPr lang="en-US" dirty="0" smtClean="0"/>
              <a:t> Reflected Sunlight</a:t>
            </a:r>
            <a:endParaRPr lang="en-US" dirty="0"/>
          </a:p>
        </p:txBody>
      </p:sp>
      <p:pic>
        <p:nvPicPr>
          <p:cNvPr id="6" name="Picture 2" descr="http://res.cloudinary.com/dk-find-out/image/upload/q_80,w_1440/See-colour_llvsj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421" b="26674"/>
          <a:stretch/>
        </p:blipFill>
        <p:spPr bwMode="auto">
          <a:xfrm>
            <a:off x="5742932" y="4544763"/>
            <a:ext cx="1648468" cy="227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res.cloudinary.com/dk-find-out/image/upload/q_80,w_1440/See-colour_llvsj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81" b="26674"/>
          <a:stretch/>
        </p:blipFill>
        <p:spPr bwMode="auto">
          <a:xfrm>
            <a:off x="7391400" y="4544763"/>
            <a:ext cx="1630788" cy="227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76" y="840612"/>
            <a:ext cx="5711556" cy="562535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Sunlight contains a range of visible light wavelengths</a:t>
            </a:r>
          </a:p>
          <a:p>
            <a:pPr lvl="1"/>
            <a:r>
              <a:rPr lang="en-US" sz="2400" dirty="0" smtClean="0"/>
              <a:t>What color is sunlight?</a:t>
            </a:r>
          </a:p>
          <a:p>
            <a:r>
              <a:rPr lang="en-US" sz="2800" dirty="0" smtClean="0"/>
              <a:t>If an object reflects a certain wavelength of visible light, it will look that color to your eye</a:t>
            </a:r>
          </a:p>
          <a:p>
            <a:r>
              <a:rPr lang="en-US" sz="2800" dirty="0" smtClean="0"/>
              <a:t>What if an object absorbs all visible wavelengths of light?</a:t>
            </a:r>
          </a:p>
          <a:p>
            <a:r>
              <a:rPr lang="en-US" sz="2800" dirty="0" smtClean="0"/>
              <a:t>What if an object reflects </a:t>
            </a:r>
            <a:r>
              <a:rPr lang="en-US" sz="2800" dirty="0"/>
              <a:t>all visible wavelengths of light</a:t>
            </a:r>
            <a:r>
              <a:rPr lang="en-US" sz="2800" dirty="0" smtClean="0"/>
              <a:t>?</a:t>
            </a:r>
          </a:p>
          <a:p>
            <a:endParaRPr lang="en-US" sz="2800" dirty="0"/>
          </a:p>
        </p:txBody>
      </p:sp>
      <p:pic>
        <p:nvPicPr>
          <p:cNvPr id="5" name="Picture 6" descr="http://iws.collin.edu/biopage/faculty/mcculloch/1406/outlines/chapter%2010/SB9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944" y="838200"/>
            <a:ext cx="2830055" cy="212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res.cloudinary.com/dk-find-out/image/upload/q_80,w_1440/See-colour_llvsj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6" t="9027" r="33068" b="26674"/>
          <a:stretch/>
        </p:blipFill>
        <p:spPr bwMode="auto">
          <a:xfrm>
            <a:off x="6907514" y="2794958"/>
            <a:ext cx="1642913" cy="199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46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Activity: Calculating the Energy Flowing Through an 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Measure the amount of incident (incoming) solar radiation.</a:t>
            </a:r>
          </a:p>
          <a:p>
            <a:endParaRPr lang="en-US" dirty="0" smtClean="0"/>
          </a:p>
        </p:txBody>
      </p:sp>
      <p:pic>
        <p:nvPicPr>
          <p:cNvPr id="6" name="Picture 2" descr="lab%20apparatu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6" t="23471" r="4624" b="21564"/>
          <a:stretch/>
        </p:blipFill>
        <p:spPr bwMode="auto">
          <a:xfrm>
            <a:off x="4191001" y="2230197"/>
            <a:ext cx="4953000" cy="4627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21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Photosynthetic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80329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Chlorophyll: family of pigments that absorb energy from specific wavelengths of light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4" t="79303" r="7547" b="8928"/>
          <a:stretch/>
        </p:blipFill>
        <p:spPr bwMode="auto">
          <a:xfrm>
            <a:off x="4437529" y="5755340"/>
            <a:ext cx="4589929" cy="64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4" t="6016" r="7547" b="17937"/>
          <a:stretch/>
        </p:blipFill>
        <p:spPr bwMode="auto">
          <a:xfrm>
            <a:off x="4437529" y="1707776"/>
            <a:ext cx="4589929" cy="41999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4800600" y="2151529"/>
            <a:ext cx="3810000" cy="297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54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Photo</a:t>
            </a:r>
            <a:r>
              <a:rPr lang="en-US" dirty="0"/>
              <a:t>: conversion of light energy into chemical energy (ATP)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Energy </a:t>
            </a:r>
            <a:r>
              <a:rPr lang="en-US" dirty="0">
                <a:sym typeface="Wingdings" pitchFamily="2" charset="2"/>
              </a:rPr>
              <a:t>from light feeds </a:t>
            </a:r>
            <a:r>
              <a:rPr lang="en-US" dirty="0" smtClean="0">
                <a:sym typeface="Wingdings" pitchFamily="2" charset="2"/>
              </a:rPr>
              <a:t>into an </a:t>
            </a:r>
            <a:r>
              <a:rPr lang="en-US" b="1" dirty="0" smtClean="0">
                <a:sym typeface="Wingdings" pitchFamily="2" charset="2"/>
              </a:rPr>
              <a:t>e</a:t>
            </a:r>
            <a:r>
              <a:rPr lang="en-US" b="1" dirty="0" smtClean="0"/>
              <a:t>lectron </a:t>
            </a:r>
            <a:r>
              <a:rPr lang="en-US" b="1" dirty="0"/>
              <a:t>transport chain </a:t>
            </a:r>
            <a:r>
              <a:rPr lang="en-US" dirty="0"/>
              <a:t>(in membranes of chloroplasts)</a:t>
            </a:r>
            <a:endParaRPr lang="en-US" b="1" dirty="0"/>
          </a:p>
          <a:p>
            <a:r>
              <a:rPr lang="en-US" u="sng" dirty="0"/>
              <a:t>Synthesis</a:t>
            </a:r>
            <a:r>
              <a:rPr lang="en-US" dirty="0"/>
              <a:t>: assembly of organic compounds</a:t>
            </a:r>
          </a:p>
          <a:p>
            <a:pPr lvl="1"/>
            <a:r>
              <a:rPr lang="en-US" b="1" dirty="0"/>
              <a:t>Carbon fixation</a:t>
            </a:r>
            <a:r>
              <a:rPr lang="en-US" dirty="0"/>
              <a:t>: fixing carbon into organic molecules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29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Photosynthesis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" r="1882" b="3144"/>
          <a:stretch/>
        </p:blipFill>
        <p:spPr bwMode="auto">
          <a:xfrm>
            <a:off x="930952" y="1695450"/>
            <a:ext cx="728770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45103" y="10470"/>
            <a:ext cx="2322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2012 Pearson Education, Inc.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7759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traveling through the 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49692" cy="4525963"/>
          </a:xfrm>
        </p:spPr>
        <p:txBody>
          <a:bodyPr/>
          <a:lstStyle/>
          <a:p>
            <a:r>
              <a:rPr lang="en-US" u="sng" dirty="0" smtClean="0"/>
              <a:t>Solar radiation</a:t>
            </a:r>
            <a:r>
              <a:rPr lang="en-US" dirty="0" smtClean="0"/>
              <a:t> enters the ecosystem</a:t>
            </a:r>
          </a:p>
          <a:p>
            <a:r>
              <a:rPr lang="en-US" dirty="0" smtClean="0"/>
              <a:t>Photosynthetic organisms convert light into chemical energy (organic matter)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pic>
        <p:nvPicPr>
          <p:cNvPr id="2050" name="Picture 2" descr="C:\Users\korlando1\AppData\Local\Microsoft\Windows\Temporary Internet Files\Content.IE5\CMRXDZA7\smiling-sun-face-in-sunglasses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851" y="914400"/>
            <a:ext cx="2053149" cy="204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orlando1\AppData\Local\Microsoft\Windows\Temporary Internet Files\Content.IE5\EJYNBEBZ\young-plan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892" y="4008849"/>
            <a:ext cx="1593433" cy="220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H="1">
            <a:off x="7600325" y="3124200"/>
            <a:ext cx="517100" cy="14478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239000" y="2895600"/>
            <a:ext cx="517100" cy="131618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968429" y="2743200"/>
            <a:ext cx="517100" cy="1196529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721900" y="2417618"/>
            <a:ext cx="517100" cy="131618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44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Activity: Calculating the Energy Flowing Through an 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Complete an Ecosystem Energy Budget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35" y="2439494"/>
            <a:ext cx="5831965" cy="441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1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Pyramid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362"/>
            <a:ext cx="8229600" cy="4525963"/>
          </a:xfrm>
        </p:spPr>
        <p:txBody>
          <a:bodyPr/>
          <a:lstStyle/>
          <a:p>
            <a:r>
              <a:rPr lang="en-US" dirty="0" smtClean="0"/>
              <a:t>At each step, energy available to the organism in the next level drops off.</a:t>
            </a:r>
          </a:p>
          <a:p>
            <a:endParaRPr lang="en-US" dirty="0"/>
          </a:p>
        </p:txBody>
      </p:sp>
      <p:pic>
        <p:nvPicPr>
          <p:cNvPr id="4" name="Picture 2" descr="C:\Users\korlando1\AppData\Local\Microsoft\Windows\Temporary Internet Files\Content.IE5\IEMVNLRZ\mouse[1]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00" y="3523122"/>
            <a:ext cx="1241509" cy="97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korlando1\AppData\Local\Microsoft\Windows\Temporary Internet Files\Content.IE5\IEMVNLRZ\9089808406_30c7ba4b97_z[1].jpg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1833106"/>
            <a:ext cx="2848814" cy="190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korlando1\AppData\Local\Microsoft\Windows\Temporary Internet Files\Content.IE5\IEMVNLRZ\8765389182_ec0239538d_z[1]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431"/>
          <a:stretch/>
        </p:blipFill>
        <p:spPr bwMode="auto">
          <a:xfrm>
            <a:off x="272717" y="4531372"/>
            <a:ext cx="1641750" cy="99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korlando1\AppData\Local\Microsoft\Windows\Temporary Internet Files\Content.IE5\CMRXDZA7\sun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00" y="5644016"/>
            <a:ext cx="1213984" cy="121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62200" y="5644016"/>
            <a:ext cx="6553200" cy="106158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62200" y="4577216"/>
            <a:ext cx="1219200" cy="1061584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62200" y="3510416"/>
            <a:ext cx="400050" cy="106158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62201" y="2443616"/>
            <a:ext cx="100012" cy="1061584"/>
          </a:xfrm>
          <a:prstGeom prst="rect">
            <a:avLst/>
          </a:prstGeom>
          <a:solidFill>
            <a:srgbClr val="CEB06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1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Pyramid of Energy</a:t>
            </a:r>
            <a:endParaRPr lang="en-US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4490222"/>
              </p:ext>
            </p:extLst>
          </p:nvPr>
        </p:nvGraphicFramePr>
        <p:xfrm>
          <a:off x="304800" y="1371600"/>
          <a:ext cx="8382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38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"/>
          <a:stretch/>
        </p:blipFill>
        <p:spPr bwMode="auto">
          <a:xfrm>
            <a:off x="0" y="1219200"/>
            <a:ext cx="9144000" cy="565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96962"/>
            <a:ext cx="7315200" cy="4525963"/>
          </a:xfrm>
        </p:spPr>
        <p:txBody>
          <a:bodyPr/>
          <a:lstStyle/>
          <a:p>
            <a:r>
              <a:rPr lang="en-US" dirty="0" smtClean="0"/>
              <a:t>An open system (including the community of living things and their non-living environment) through which energy flows</a:t>
            </a:r>
          </a:p>
        </p:txBody>
      </p:sp>
    </p:spTree>
    <p:extLst>
      <p:ext uri="{BB962C8B-B14F-4D97-AF65-F5344CB8AC3E}">
        <p14:creationId xmlns:p14="http://schemas.microsoft.com/office/powerpoint/2010/main" val="222819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97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Activity: Food Chains and Webs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5791200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Producers</a:t>
            </a:r>
            <a:r>
              <a:rPr lang="en-US" dirty="0" smtClean="0"/>
              <a:t>: Autotrophs</a:t>
            </a:r>
            <a:endParaRPr lang="en-US" dirty="0"/>
          </a:p>
          <a:p>
            <a:pPr lvl="1"/>
            <a:r>
              <a:rPr lang="en-US" dirty="0"/>
              <a:t>Organisms that can synthesize their own organic matter from inorganic sources (CO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Photoautotrophs</a:t>
            </a:r>
          </a:p>
          <a:p>
            <a:pPr lvl="2"/>
            <a:r>
              <a:rPr lang="en-US" dirty="0"/>
              <a:t>Use light as an energy source</a:t>
            </a:r>
          </a:p>
          <a:p>
            <a:pPr lvl="2"/>
            <a:r>
              <a:rPr lang="en-US" dirty="0"/>
              <a:t>Photosynthetic plants, algae</a:t>
            </a:r>
          </a:p>
          <a:p>
            <a:r>
              <a:rPr lang="en-US" b="1" u="sng" dirty="0" smtClean="0"/>
              <a:t>Consumers</a:t>
            </a:r>
            <a:r>
              <a:rPr lang="en-US" dirty="0" smtClean="0"/>
              <a:t>: Heterotrophs</a:t>
            </a:r>
          </a:p>
          <a:p>
            <a:pPr lvl="1"/>
            <a:r>
              <a:rPr lang="en-US" dirty="0"/>
              <a:t>Organisms that require a supply of organic matter from their environment</a:t>
            </a:r>
          </a:p>
          <a:p>
            <a:pPr lvl="1"/>
            <a:r>
              <a:rPr lang="en-US" dirty="0" err="1"/>
              <a:t>Chemoheterotrophs</a:t>
            </a:r>
            <a:endParaRPr lang="en-US" dirty="0"/>
          </a:p>
          <a:p>
            <a:pPr lvl="2"/>
            <a:r>
              <a:rPr lang="en-US" dirty="0"/>
              <a:t>Use organic (or inorganic) compounds as an energy source</a:t>
            </a:r>
          </a:p>
          <a:p>
            <a:pPr lvl="1"/>
            <a:r>
              <a:rPr lang="en-US" dirty="0"/>
              <a:t>Wide range of animals</a:t>
            </a:r>
          </a:p>
          <a:p>
            <a:pPr lvl="2"/>
            <a:r>
              <a:rPr lang="en-US" b="1" u="sng" dirty="0"/>
              <a:t>Herbivores</a:t>
            </a:r>
            <a:r>
              <a:rPr lang="en-US" dirty="0"/>
              <a:t>, </a:t>
            </a:r>
            <a:r>
              <a:rPr lang="en-US" b="1" u="sng" dirty="0"/>
              <a:t>carnivores</a:t>
            </a:r>
            <a:r>
              <a:rPr lang="en-US" dirty="0"/>
              <a:t>, </a:t>
            </a:r>
            <a:r>
              <a:rPr lang="en-US" b="1" u="sng" dirty="0"/>
              <a:t>omnivores</a:t>
            </a:r>
          </a:p>
          <a:p>
            <a:pPr lvl="1"/>
            <a:r>
              <a:rPr lang="en-US" b="1" u="sng" dirty="0"/>
              <a:t>Primary consumers</a:t>
            </a:r>
            <a:r>
              <a:rPr lang="en-US" dirty="0"/>
              <a:t>, </a:t>
            </a:r>
            <a:r>
              <a:rPr lang="en-US" b="1" u="sng" dirty="0"/>
              <a:t>secondary consumers</a:t>
            </a:r>
            <a:r>
              <a:rPr lang="en-US" dirty="0"/>
              <a:t>, </a:t>
            </a:r>
            <a:r>
              <a:rPr lang="en-US" b="1" u="sng" dirty="0"/>
              <a:t>tertiary consumers</a:t>
            </a:r>
            <a:r>
              <a:rPr lang="en-US" dirty="0"/>
              <a:t>, </a:t>
            </a:r>
            <a:r>
              <a:rPr lang="en-US" dirty="0" err="1"/>
              <a:t>etc</a:t>
            </a:r>
            <a:endParaRPr lang="en-US" dirty="0"/>
          </a:p>
          <a:p>
            <a:pPr lvl="1"/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71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80685"/>
          </a:xfrm>
        </p:spPr>
        <p:txBody>
          <a:bodyPr/>
          <a:lstStyle/>
          <a:p>
            <a:r>
              <a:rPr lang="en-US" dirty="0"/>
              <a:t>Food Chains and Webs</a:t>
            </a:r>
          </a:p>
        </p:txBody>
      </p:sp>
      <p:pic>
        <p:nvPicPr>
          <p:cNvPr id="18434" name="Picture 2" descr="http://study.com/cimages/multimages/16/Trophicleve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850" y="1134656"/>
            <a:ext cx="5364480" cy="427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2400" y="5581471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u="sng" dirty="0" smtClean="0"/>
              <a:t>Decomposers</a:t>
            </a:r>
            <a:r>
              <a:rPr lang="en-US" sz="2000" dirty="0" smtClean="0"/>
              <a:t>: Saprophytes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Consume dead/decaying matter, convert it to inorganic substances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Important for recycling key nutrients through the ecosystem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Bacteria, fungi</a:t>
            </a:r>
          </a:p>
        </p:txBody>
      </p:sp>
    </p:spTree>
    <p:extLst>
      <p:ext uri="{BB962C8B-B14F-4D97-AF65-F5344CB8AC3E}">
        <p14:creationId xmlns:p14="http://schemas.microsoft.com/office/powerpoint/2010/main" val="314070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Chains and Webs</a:t>
            </a:r>
            <a:endParaRPr lang="en-US" dirty="0"/>
          </a:p>
        </p:txBody>
      </p:sp>
      <p:pic>
        <p:nvPicPr>
          <p:cNvPr id="17410" name="Picture 2" descr="http://media-1.web.britannica.com/eb-media/96/90496-004-7C160AA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67" y="2191682"/>
            <a:ext cx="6149990" cy="396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44615" y="6530998"/>
            <a:ext cx="2761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http://www.britannica.com</a:t>
            </a:r>
          </a:p>
        </p:txBody>
      </p:sp>
    </p:spTree>
    <p:extLst>
      <p:ext uri="{BB962C8B-B14F-4D97-AF65-F5344CB8AC3E}">
        <p14:creationId xmlns:p14="http://schemas.microsoft.com/office/powerpoint/2010/main" val="5479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Searching for Food Sources (</a:t>
            </a:r>
            <a:r>
              <a:rPr lang="en-US" b="1" u="sng" dirty="0" smtClean="0"/>
              <a:t>Foraging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locate appropriate food sources, which may be difficult.</a:t>
            </a:r>
          </a:p>
          <a:p>
            <a:r>
              <a:rPr lang="en-US" b="1" dirty="0" smtClean="0"/>
              <a:t>Foraging</a:t>
            </a:r>
            <a:r>
              <a:rPr lang="en-US" dirty="0" smtClean="0"/>
              <a:t> </a:t>
            </a:r>
            <a:r>
              <a:rPr lang="en-US" b="1" dirty="0" smtClean="0"/>
              <a:t>Strategies</a:t>
            </a:r>
            <a:endParaRPr lang="en-US" dirty="0" smtClean="0"/>
          </a:p>
          <a:p>
            <a:pPr lvl="1"/>
            <a:r>
              <a:rPr lang="en-US" b="1" dirty="0" smtClean="0"/>
              <a:t>Specialist foragers</a:t>
            </a:r>
            <a:r>
              <a:rPr lang="en-US" dirty="0" smtClean="0"/>
              <a:t> (only one type of food source)</a:t>
            </a:r>
          </a:p>
          <a:p>
            <a:pPr lvl="2"/>
            <a:r>
              <a:rPr lang="en-US" dirty="0" smtClean="0"/>
              <a:t>(ex) Giant panda</a:t>
            </a:r>
          </a:p>
          <a:p>
            <a:pPr lvl="1"/>
            <a:r>
              <a:rPr lang="en-US" b="1" dirty="0" smtClean="0"/>
              <a:t>Generalist foragers</a:t>
            </a:r>
            <a:r>
              <a:rPr lang="en-US" dirty="0" smtClean="0"/>
              <a:t> (multiple types of food sources)</a:t>
            </a:r>
          </a:p>
          <a:p>
            <a:pPr lvl="2"/>
            <a:r>
              <a:rPr lang="en-US" dirty="0" smtClean="0"/>
              <a:t>(ex) human, raccoon</a:t>
            </a:r>
          </a:p>
          <a:p>
            <a:pPr lvl="1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98962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All food sources are not equal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189277" cy="5257800"/>
          </a:xfrm>
        </p:spPr>
        <p:txBody>
          <a:bodyPr/>
          <a:lstStyle/>
          <a:p>
            <a:r>
              <a:rPr lang="en-US" dirty="0" smtClean="0"/>
              <a:t>Size of food source</a:t>
            </a:r>
          </a:p>
          <a:p>
            <a:r>
              <a:rPr lang="en-US" dirty="0" smtClean="0"/>
              <a:t>Nutritional value</a:t>
            </a:r>
          </a:p>
          <a:p>
            <a:r>
              <a:rPr lang="en-US" dirty="0" smtClean="0"/>
              <a:t>Abundance of the food source</a:t>
            </a:r>
          </a:p>
          <a:p>
            <a:r>
              <a:rPr lang="en-US" dirty="0" smtClean="0"/>
              <a:t>Energy used/inherent risk in obtaining the food</a:t>
            </a:r>
          </a:p>
        </p:txBody>
      </p:sp>
      <p:pic>
        <p:nvPicPr>
          <p:cNvPr id="15362" name="Picture 2" descr="http://www.floridamilk.com/wp-content/uploads/2013/09/alfredo-nutrition-fact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477" y="1109952"/>
            <a:ext cx="2497523" cy="53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6477000" y="6019800"/>
            <a:ext cx="2667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7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 Foraging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6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Ecological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Gradual changes in an ecosystem where populations succeed each other</a:t>
            </a:r>
          </a:p>
          <a:p>
            <a:r>
              <a:rPr lang="en-US" dirty="0" smtClean="0"/>
              <a:t>Usually plant-driven or plant-dominated, animal populations change in response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7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Ecological Succession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Succession</a:t>
            </a:r>
          </a:p>
          <a:p>
            <a:pPr lvl="1"/>
            <a:r>
              <a:rPr lang="en-US" dirty="0" smtClean="0"/>
              <a:t>Colonization of bare ground </a:t>
            </a:r>
          </a:p>
          <a:p>
            <a:pPr lvl="2"/>
            <a:r>
              <a:rPr lang="en-US" dirty="0" smtClean="0"/>
              <a:t>Sand dunes, volcano flows, mud flats, glacial till</a:t>
            </a:r>
          </a:p>
          <a:p>
            <a:r>
              <a:rPr lang="en-US" dirty="0" smtClean="0"/>
              <a:t>Secondary Succession</a:t>
            </a:r>
          </a:p>
          <a:p>
            <a:pPr lvl="1"/>
            <a:r>
              <a:rPr lang="en-US" dirty="0" smtClean="0"/>
              <a:t>Replacement of a community after a disturbance</a:t>
            </a:r>
          </a:p>
          <a:p>
            <a:pPr lvl="2"/>
            <a:r>
              <a:rPr lang="en-US" dirty="0" smtClean="0"/>
              <a:t>Disturbance may be natural or caused by humans</a:t>
            </a:r>
          </a:p>
          <a:p>
            <a:pPr lvl="2"/>
            <a:r>
              <a:rPr lang="en-US" dirty="0" smtClean="0"/>
              <a:t>Abandoned fields, areas after a fire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9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of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Recognizable stages, may be overlap or skip a stage, each can last variable time period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Pioneer stage</a:t>
            </a:r>
          </a:p>
          <a:p>
            <a:pPr lvl="1"/>
            <a:r>
              <a:rPr lang="en-US" dirty="0" smtClean="0"/>
              <a:t>First colonizers</a:t>
            </a:r>
          </a:p>
          <a:p>
            <a:pPr lvl="2"/>
            <a:r>
              <a:rPr lang="en-US" dirty="0" smtClean="0"/>
              <a:t>Terrestrial: pioneer plants</a:t>
            </a:r>
          </a:p>
          <a:p>
            <a:pPr lvl="2"/>
            <a:r>
              <a:rPr lang="en-US" dirty="0" smtClean="0"/>
              <a:t>Aquatic: plankton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Seral</a:t>
            </a:r>
            <a:r>
              <a:rPr lang="en-US" dirty="0" smtClean="0"/>
              <a:t> stages (may be more than one)</a:t>
            </a:r>
          </a:p>
          <a:p>
            <a:pPr lvl="1"/>
            <a:r>
              <a:rPr lang="en-US" dirty="0" smtClean="0"/>
              <a:t>Each point in continuum has characteristic community of species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Climax stage</a:t>
            </a:r>
          </a:p>
          <a:p>
            <a:pPr lvl="1"/>
            <a:r>
              <a:rPr lang="en-US" dirty="0" smtClean="0"/>
              <a:t>Mature, self-sustaining 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62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58753"/>
          </a:xfrm>
        </p:spPr>
        <p:txBody>
          <a:bodyPr/>
          <a:lstStyle/>
          <a:p>
            <a:r>
              <a:rPr lang="en-US" dirty="0" smtClean="0"/>
              <a:t>Ecological Succession</a:t>
            </a:r>
            <a:endParaRPr lang="en-US" dirty="0"/>
          </a:p>
        </p:txBody>
      </p:sp>
      <p:pic>
        <p:nvPicPr>
          <p:cNvPr id="1026" name="Picture 2" descr="http://www.epa.gov/greatlakes/ecopage/oak-savanna-conference-1994/proceedings/Platt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15966"/>
            <a:ext cx="6307360" cy="504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255" y="65048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www.epa.gov/ecopage/upland/oak/oak94/proceedings/platt1.gif</a:t>
            </a:r>
          </a:p>
        </p:txBody>
      </p:sp>
    </p:spTree>
    <p:extLst>
      <p:ext uri="{BB962C8B-B14F-4D97-AF65-F5344CB8AC3E}">
        <p14:creationId xmlns:p14="http://schemas.microsoft.com/office/powerpoint/2010/main" val="23858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"/>
          <a:stretch/>
        </p:blipFill>
        <p:spPr bwMode="auto">
          <a:xfrm>
            <a:off x="0" y="1219200"/>
            <a:ext cx="9144000" cy="565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flows throughout an ecosystem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143000"/>
            <a:ext cx="5791200" cy="3276600"/>
          </a:xfrm>
        </p:spPr>
        <p:txBody>
          <a:bodyPr/>
          <a:lstStyle/>
          <a:p>
            <a:r>
              <a:rPr lang="en-US" dirty="0" smtClean="0"/>
              <a:t>Energy is transferred between organisms (</a:t>
            </a:r>
            <a:r>
              <a:rPr lang="en-US" u="sng" dirty="0" smtClean="0"/>
              <a:t>chemical energy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Organic matter (food)</a:t>
            </a:r>
          </a:p>
          <a:p>
            <a:r>
              <a:rPr lang="en-US" dirty="0" smtClean="0"/>
              <a:t>At each step, some energy is lost as </a:t>
            </a:r>
            <a:r>
              <a:rPr lang="en-US" u="sng" dirty="0" smtClean="0"/>
              <a:t>heat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384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80685"/>
          </a:xfrm>
        </p:spPr>
        <p:txBody>
          <a:bodyPr/>
          <a:lstStyle/>
          <a:p>
            <a:r>
              <a:rPr lang="en-US" dirty="0" smtClean="0"/>
              <a:t>Primary </a:t>
            </a:r>
            <a:r>
              <a:rPr lang="en-US" dirty="0" err="1" smtClean="0"/>
              <a:t>vs</a:t>
            </a:r>
            <a:r>
              <a:rPr lang="en-US" dirty="0" smtClean="0"/>
              <a:t> Secondary Succession</a:t>
            </a:r>
            <a:endParaRPr lang="en-US" dirty="0"/>
          </a:p>
        </p:txBody>
      </p:sp>
      <p:pic>
        <p:nvPicPr>
          <p:cNvPr id="8" name="Picture 4" descr="http://csls-text2.c.u-tokyo.ac.jp/images/fig/fig12_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" t="11527" r="5800" b="40000"/>
          <a:stretch/>
        </p:blipFill>
        <p:spPr bwMode="auto">
          <a:xfrm>
            <a:off x="243319" y="1023610"/>
            <a:ext cx="8591423" cy="194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78565" y="28956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/>
              <a:t>http://csls-text2.c.u-tokyo.ac.jp/inactive/12_03.html</a:t>
            </a:r>
          </a:p>
        </p:txBody>
      </p:sp>
      <p:pic>
        <p:nvPicPr>
          <p:cNvPr id="2052" name="Picture 4" descr="http://study.com/cimages/multimages/16/stages_ofsecondary_success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42854"/>
            <a:ext cx="8049336" cy="33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1945" y="941080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Primary Succession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52100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274638"/>
            <a:ext cx="748145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Example: Primary Succession on Mt. Hood in Oregon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science.halleyhosting.com/sci/ibbio/ecology/notes/succ/primary.htm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39" y="2895600"/>
            <a:ext cx="6297521" cy="3513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408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into 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49692" cy="4525963"/>
          </a:xfrm>
        </p:spPr>
        <p:txBody>
          <a:bodyPr/>
          <a:lstStyle/>
          <a:p>
            <a:r>
              <a:rPr lang="en-US" u="sng" dirty="0" smtClean="0"/>
              <a:t>Solar radiation</a:t>
            </a:r>
            <a:r>
              <a:rPr lang="en-US" dirty="0" smtClean="0"/>
              <a:t> is the main input into all ecosystems</a:t>
            </a:r>
          </a:p>
          <a:p>
            <a:r>
              <a:rPr lang="en-US" dirty="0" smtClean="0"/>
              <a:t>Captured by photosynthetic organisms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2050" name="Picture 2" descr="C:\Users\korlando1\AppData\Local\Microsoft\Windows\Temporary Internet Files\Content.IE5\CMRXDZA7\smiling-sun-face-in-sunglasses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851" y="914400"/>
            <a:ext cx="2053149" cy="204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orlando1\AppData\Local\Microsoft\Windows\Temporary Internet Files\Content.IE5\EJYNBEBZ\young-plan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892" y="4008849"/>
            <a:ext cx="1593433" cy="220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H="1">
            <a:off x="7600325" y="3124200"/>
            <a:ext cx="517100" cy="14478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239000" y="2895600"/>
            <a:ext cx="517100" cy="131618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968429" y="2743200"/>
            <a:ext cx="517100" cy="1196529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721900" y="2417618"/>
            <a:ext cx="517100" cy="131618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3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into </a:t>
            </a:r>
            <a:r>
              <a:rPr lang="en-US" dirty="0" smtClean="0"/>
              <a:t>an 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9201" y="1635152"/>
            <a:ext cx="3629305" cy="464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Atmosphere filters most wavelengths of the EMS</a:t>
            </a:r>
          </a:p>
          <a:p>
            <a:r>
              <a:rPr lang="en-US" sz="2800" dirty="0" smtClean="0"/>
              <a:t>Optical “window” can get through the atmosphere</a:t>
            </a:r>
          </a:p>
          <a:p>
            <a:pPr marL="457200" lvl="1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(</a:t>
            </a:r>
            <a:r>
              <a:rPr lang="en-US" sz="2400" dirty="0" err="1" smtClean="0">
                <a:sym typeface="Wingdings" panose="05000000000000000000" pitchFamily="2" charset="2"/>
              </a:rPr>
              <a:t>UVvisibleIR</a:t>
            </a:r>
            <a:r>
              <a:rPr lang="en-US" sz="2400" dirty="0">
                <a:sym typeface="Wingdings" panose="05000000000000000000" pitchFamily="2" charset="2"/>
              </a:rPr>
              <a:t>)</a:t>
            </a:r>
            <a:endParaRPr lang="en-US" sz="2400" dirty="0" smtClean="0">
              <a:sym typeface="Wingdings" panose="05000000000000000000" pitchFamily="2" charset="2"/>
            </a:endParaRPr>
          </a:p>
          <a:p>
            <a:endParaRPr lang="en-US" sz="2800" dirty="0"/>
          </a:p>
        </p:txBody>
      </p:sp>
      <p:pic>
        <p:nvPicPr>
          <p:cNvPr id="4098" name="Picture 2" descr="Illustration showing how far into the atmosphere different parts of the EM spectrum rea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88" y="1600200"/>
            <a:ext cx="4976813" cy="440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http://imagine.gsfc.nasa.gov/science/toolbox/emspectrum1.html</a:t>
            </a:r>
          </a:p>
        </p:txBody>
      </p:sp>
    </p:spTree>
    <p:extLst>
      <p:ext uri="{BB962C8B-B14F-4D97-AF65-F5344CB8AC3E}">
        <p14:creationId xmlns:p14="http://schemas.microsoft.com/office/powerpoint/2010/main" val="396748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fg09-15"/>
          <p:cNvPicPr>
            <a:picLocks noChangeAspect="1" noChangeArrowheads="1"/>
          </p:cNvPicPr>
          <p:nvPr/>
        </p:nvPicPr>
        <p:blipFill rotWithShape="1">
          <a:blip r:embed="rId2" cstate="print"/>
          <a:srcRect r="67486" b="53323"/>
          <a:stretch/>
        </p:blipFill>
        <p:spPr>
          <a:xfrm>
            <a:off x="4331857" y="3505200"/>
            <a:ext cx="1846058" cy="1277484"/>
          </a:xfrm>
          <a:prstGeom prst="rect">
            <a:avLst/>
          </a:prstGeom>
          <a:noFill/>
          <a:ln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5562600" cy="1143000"/>
          </a:xfrm>
        </p:spPr>
        <p:txBody>
          <a:bodyPr/>
          <a:lstStyle/>
          <a:p>
            <a:r>
              <a:rPr lang="en-US" dirty="0" smtClean="0"/>
              <a:t>UV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5867400" cy="51355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UVA (315-399 nm) </a:t>
            </a:r>
          </a:p>
          <a:p>
            <a:pPr lvl="1"/>
            <a:r>
              <a:rPr lang="en-US" dirty="0" smtClean="0"/>
              <a:t>Ozone layer cannot absorb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Ages skin</a:t>
            </a:r>
          </a:p>
          <a:p>
            <a:r>
              <a:rPr lang="en-US" dirty="0" smtClean="0"/>
              <a:t>UVB (280-314 nm)</a:t>
            </a:r>
          </a:p>
          <a:p>
            <a:pPr lvl="1"/>
            <a:r>
              <a:rPr lang="en-US" dirty="0" smtClean="0"/>
              <a:t>Ozone layer can partially absorb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Damages DNA (forms DNA crosslinks), can result in cell death or mutations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Causes sunburns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Ages skin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Stimulates vitamin D production</a:t>
            </a:r>
          </a:p>
          <a:p>
            <a:r>
              <a:rPr lang="en-US" dirty="0" smtClean="0"/>
              <a:t>UVC (100-279 nm)</a:t>
            </a:r>
          </a:p>
          <a:p>
            <a:pPr lvl="1"/>
            <a:r>
              <a:rPr lang="en-US" dirty="0" smtClean="0"/>
              <a:t>Ozone layer completely absorbs</a:t>
            </a:r>
            <a:endParaRPr lang="en-US" dirty="0"/>
          </a:p>
        </p:txBody>
      </p:sp>
      <p:pic>
        <p:nvPicPr>
          <p:cNvPr id="2050" name="Picture 2" descr="http://www.epa.gov/sunwise/images/uvab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915" y="0"/>
            <a:ext cx="29660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400" y="64432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http://www.epa.gov/sunwise/doc/uvradiation.html</a:t>
            </a:r>
          </a:p>
        </p:txBody>
      </p:sp>
    </p:spTree>
    <p:extLst>
      <p:ext uri="{BB962C8B-B14F-4D97-AF65-F5344CB8AC3E}">
        <p14:creationId xmlns:p14="http://schemas.microsoft.com/office/powerpoint/2010/main" val="54738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 UV-sensitive yeast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Yeast with a mutation in enzyme in UV damage repair pathway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6172200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www.phys.ksu.edu/gene/photos/solaruv.html</a:t>
            </a:r>
            <a:endParaRPr lang="en-US" dirty="0"/>
          </a:p>
        </p:txBody>
      </p:sp>
      <p:pic>
        <p:nvPicPr>
          <p:cNvPr id="3074" name="Picture 2" descr="https://www.phys.ksu.edu/gene/photos/lab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69259"/>
            <a:ext cx="4231395" cy="223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phys.ksu.edu/gene/photos/lab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732" y="3028935"/>
            <a:ext cx="2414588" cy="231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28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from Increased UV exposure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7467600" cy="5257800"/>
          </a:xfrm>
        </p:spPr>
        <p:txBody>
          <a:bodyPr/>
          <a:lstStyle/>
          <a:p>
            <a:r>
              <a:rPr lang="en-US" dirty="0" smtClean="0"/>
              <a:t>Increased susceptibility to disease, death</a:t>
            </a:r>
          </a:p>
          <a:p>
            <a:pPr lvl="1"/>
            <a:r>
              <a:rPr lang="en-US" dirty="0" smtClean="0"/>
              <a:t>Disrupt development of very young organisms (eggs, larva)</a:t>
            </a:r>
          </a:p>
          <a:p>
            <a:pPr lvl="1"/>
            <a:r>
              <a:rPr lang="en-US" dirty="0" smtClean="0"/>
              <a:t>Dangerous during reproductive age (pass mutations on to future generations)</a:t>
            </a:r>
          </a:p>
          <a:p>
            <a:r>
              <a:rPr lang="en-US" dirty="0" smtClean="0"/>
              <a:t>Impairs photosynthesis and/or changes flowering time of some plants</a:t>
            </a:r>
          </a:p>
          <a:p>
            <a:r>
              <a:rPr lang="en-US" dirty="0" smtClean="0"/>
              <a:t>Disrupts organisms to different extent</a:t>
            </a:r>
          </a:p>
          <a:p>
            <a:pPr lvl="1"/>
            <a:r>
              <a:rPr lang="en-US" dirty="0" smtClean="0"/>
              <a:t>Shift species composition of ecosystems</a:t>
            </a:r>
            <a:endParaRPr lang="en-US" dirty="0"/>
          </a:p>
        </p:txBody>
      </p:sp>
      <p:pic>
        <p:nvPicPr>
          <p:cNvPr id="1026" name="Picture 2" descr="Micrographs of Sea Urchin&#10;Larva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583" y="1524000"/>
            <a:ext cx="1881814" cy="146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3390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http://earthobservatory.nasa.gov/Features/UVB/uvb_radiation2.php</a:t>
            </a:r>
          </a:p>
        </p:txBody>
      </p:sp>
    </p:spTree>
    <p:extLst>
      <p:ext uri="{BB962C8B-B14F-4D97-AF65-F5344CB8AC3E}">
        <p14:creationId xmlns:p14="http://schemas.microsoft.com/office/powerpoint/2010/main" val="49098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Causes of Increased UV exposure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229600" cy="5029200"/>
          </a:xfrm>
        </p:spPr>
        <p:txBody>
          <a:bodyPr/>
          <a:lstStyle/>
          <a:p>
            <a:r>
              <a:rPr lang="en-US" dirty="0" smtClean="0"/>
              <a:t>Depletion of the ozone layer</a:t>
            </a:r>
          </a:p>
          <a:p>
            <a:pPr lvl="1"/>
            <a:r>
              <a:rPr lang="en-US" dirty="0" smtClean="0"/>
              <a:t>Hole in ozone layer in the </a:t>
            </a:r>
            <a:r>
              <a:rPr lang="en-US" dirty="0" err="1" smtClean="0"/>
              <a:t>Antactic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decreased phytoplankton in surface water.</a:t>
            </a:r>
          </a:p>
          <a:p>
            <a:pPr lvl="2"/>
            <a:r>
              <a:rPr lang="en-US" dirty="0" smtClean="0"/>
              <a:t>Huge impact on ocean food chains, carbon cycle (ocean carbon storage)</a:t>
            </a:r>
          </a:p>
          <a:p>
            <a:r>
              <a:rPr lang="en-US" dirty="0" smtClean="0"/>
              <a:t>Loss of shade or protection from UV light</a:t>
            </a:r>
          </a:p>
          <a:p>
            <a:pPr lvl="1"/>
            <a:r>
              <a:rPr lang="en-US" dirty="0" smtClean="0"/>
              <a:t>Loss of shade trees/ thick forests</a:t>
            </a:r>
          </a:p>
          <a:p>
            <a:pPr lvl="1"/>
            <a:r>
              <a:rPr lang="en-US" dirty="0" smtClean="0"/>
              <a:t>Water bodies (shallower or clearer water cannot filter as much UV)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25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4756</TotalTime>
  <Words>854</Words>
  <Application>Microsoft Office PowerPoint</Application>
  <PresentationFormat>On-screen Show (4:3)</PresentationFormat>
  <Paragraphs>136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Ecosystems: Interactions, Energy and Dynamics</vt:lpstr>
      <vt:lpstr>Ecosystem</vt:lpstr>
      <vt:lpstr>Energy flows throughout an ecosystem</vt:lpstr>
      <vt:lpstr>Input into Ecosystem</vt:lpstr>
      <vt:lpstr>Input into an Ecosystem</vt:lpstr>
      <vt:lpstr>UV radiation</vt:lpstr>
      <vt:lpstr>Activity: UV-sensitive yeast</vt:lpstr>
      <vt:lpstr>Results from Increased UV exposure</vt:lpstr>
      <vt:lpstr>Causes of Increased UV exposure</vt:lpstr>
      <vt:lpstr>Input into an Ecosystem</vt:lpstr>
      <vt:lpstr>Absorbed vs Reflected Sunlight</vt:lpstr>
      <vt:lpstr>Activity: Calculating the Energy Flowing Through an Ecosystem</vt:lpstr>
      <vt:lpstr>Photosynthetic organisms</vt:lpstr>
      <vt:lpstr>Photosynthesis</vt:lpstr>
      <vt:lpstr>Photosynthesis</vt:lpstr>
      <vt:lpstr>Energy traveling through the Ecosystem</vt:lpstr>
      <vt:lpstr>Activity: Calculating the Energy Flowing Through an Ecosystem</vt:lpstr>
      <vt:lpstr>Pyramid of Energy</vt:lpstr>
      <vt:lpstr>Pyramid of Energy</vt:lpstr>
      <vt:lpstr>Activity: Food Chains and Webs</vt:lpstr>
      <vt:lpstr>Food Chains and Webs</vt:lpstr>
      <vt:lpstr>Food Chains and Webs</vt:lpstr>
      <vt:lpstr>Searching for Food Sources (Foraging)</vt:lpstr>
      <vt:lpstr>All food sources are not equal</vt:lpstr>
      <vt:lpstr>Activity: Foraging</vt:lpstr>
      <vt:lpstr>Ecological Succession</vt:lpstr>
      <vt:lpstr>Ecological Succession</vt:lpstr>
      <vt:lpstr>Stages of Succession</vt:lpstr>
      <vt:lpstr>Ecological Succession</vt:lpstr>
      <vt:lpstr>Primary vs Secondary Succession</vt:lpstr>
      <vt:lpstr>Example: Primary Succession on Mt. Hood in Oregon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HS-LS2: Ecosystems: Interactions, Energy and Dynamics</dc:title>
  <dc:creator>Orlando</dc:creator>
  <cp:lastModifiedBy>Orlando</cp:lastModifiedBy>
  <cp:revision>126</cp:revision>
  <cp:lastPrinted>2015-07-26T00:17:05Z</cp:lastPrinted>
  <dcterms:created xsi:type="dcterms:W3CDTF">2015-07-14T22:24:58Z</dcterms:created>
  <dcterms:modified xsi:type="dcterms:W3CDTF">2015-07-30T13:54:01Z</dcterms:modified>
</cp:coreProperties>
</file>