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7"/>
  </p:notesMasterIdLst>
  <p:sldIdLst>
    <p:sldId id="257" r:id="rId2"/>
    <p:sldId id="258" r:id="rId3"/>
    <p:sldId id="259" r:id="rId4"/>
    <p:sldId id="260" r:id="rId5"/>
    <p:sldId id="306" r:id="rId6"/>
    <p:sldId id="307" r:id="rId7"/>
    <p:sldId id="308" r:id="rId8"/>
    <p:sldId id="264" r:id="rId9"/>
    <p:sldId id="298" r:id="rId10"/>
    <p:sldId id="299" r:id="rId11"/>
    <p:sldId id="300" r:id="rId12"/>
    <p:sldId id="301" r:id="rId13"/>
    <p:sldId id="302" r:id="rId14"/>
    <p:sldId id="303"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7" r:id="rId44"/>
    <p:sldId id="304" r:id="rId45"/>
    <p:sldId id="305"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4"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 Id="rId4" Type="http://schemas.openxmlformats.org/officeDocument/2006/relationships/image" Target="../media/image16.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 Id="rId4" Type="http://schemas.openxmlformats.org/officeDocument/2006/relationships/image" Target="../media/image20.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65AD0B-268B-4421-A625-0CAD3E3B78E6}" type="datetimeFigureOut">
              <a:rPr lang="en-US" smtClean="0"/>
              <a:pPr/>
              <a:t>1/30/2014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D556A8-ADD8-4A7A-B10C-2B1B341382C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1/30/2014 9:28 AM</a:t>
            </a:fld>
            <a:endParaRPr lang="en-US" dirty="0">
              <a:solidFill>
                <a:prstClr val="black"/>
              </a:solidFill>
            </a:endParaRPr>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solidFill>
                <a:prstClr val="black"/>
              </a:solidFill>
            </a:endParaRPr>
          </a:p>
        </p:txBody>
      </p:sp>
      <p:sp>
        <p:nvSpPr>
          <p:cNvPr id="7" name="Slide Number Placeholder 6"/>
          <p:cNvSpPr>
            <a:spLocks noGrp="1"/>
          </p:cNvSpPr>
          <p:nvPr>
            <p:ph type="sldNum" sz="quarter" idx="13"/>
          </p:nvPr>
        </p:nvSpPr>
        <p:spPr>
          <a:xfrm>
            <a:off x="6172201" y="8685213"/>
            <a:ext cx="684213" cy="457200"/>
          </a:xfrm>
        </p:spPr>
        <p:txBody>
          <a:bodyPr/>
          <a:lstStyle/>
          <a:p>
            <a:fld id="{EC87E0CF-87F6-4B58-B8B8-DCAB2DAAF3CA}" type="slidenum">
              <a:rPr lang="en-US" smtClean="0">
                <a:solidFill>
                  <a:prstClr val="black"/>
                </a:solidFill>
              </a:rPr>
              <a:pPr/>
              <a:t>1</a:t>
            </a:fld>
            <a:endParaRPr lang="en-US" dirty="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44213AF-26F6-41FA-8D85-E2C5388D6E58}" type="datetimeFigureOut">
              <a:rPr lang="en-US" smtClean="0"/>
              <a:pPr/>
              <a:t>1/30/2014</a:t>
            </a:fld>
            <a:endParaRPr lang="en-US" dirty="0">
              <a:solidFill>
                <a:srgbClr val="FFFFFF"/>
              </a:solidFill>
            </a:endParaRP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kumimoji="0" lang="en-US" dirty="0">
              <a:solidFill>
                <a:schemeClr val="accent1">
                  <a:tint val="20000"/>
                </a:scheme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5BBC35B-A44B-4119-B8DA-DE9E3DFADA20}" type="slidenum">
              <a:rPr kumimoji="0" lang="en-US" smtClean="0"/>
              <a:pPr/>
              <a:t>‹#›</a:t>
            </a:fld>
            <a:endParaRPr kumimoji="0" lang="en-US"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1/30/2014</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1/30/2014</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3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solidFill>
                  <a:schemeClr val="tx1"/>
                </a:solidFill>
              </a:defRPr>
            </a:lvl1pPr>
            <a:lvl2pPr>
              <a:buClr>
                <a:schemeClr val="tx1"/>
              </a:buClr>
              <a:buSzPct val="70000"/>
              <a:buFont typeface="Wingdings" pitchFamily="2" charset="2"/>
              <a:buChar char="l"/>
              <a:defRPr>
                <a:solidFill>
                  <a:schemeClr val="tx1"/>
                </a:solidFill>
              </a:defRPr>
            </a:lvl2pPr>
            <a:lvl3pPr>
              <a:buClr>
                <a:schemeClr val="tx1"/>
              </a:buClr>
              <a:buSzPct val="70000"/>
              <a:buFont typeface="Wingdings" pitchFamily="2" charset="2"/>
              <a:buChar char="l"/>
              <a:defRPr>
                <a:solidFill>
                  <a:schemeClr val="tx1"/>
                </a:solidFill>
              </a:defRPr>
            </a:lvl3pPr>
            <a:lvl4pPr>
              <a:buClr>
                <a:schemeClr val="tx1"/>
              </a:buClr>
              <a:buSzPct val="70000"/>
              <a:buFont typeface="Wingdings" pitchFamily="2" charset="2"/>
              <a:buChar char="l"/>
              <a:defRPr>
                <a:solidFill>
                  <a:schemeClr val="tx1"/>
                </a:solidFill>
              </a:defRPr>
            </a:lvl4pPr>
            <a:lvl5pPr>
              <a:buClr>
                <a:schemeClr val="tx1"/>
              </a:buClr>
              <a:buSzPct val="70000"/>
              <a:buFont typeface="Wingdings" pitchFamily="2" charset="2"/>
              <a:buChar char="l"/>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1/30/2014</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44213AF-26F6-41FA-8D85-E2C5388D6E58}" type="datetimeFigureOut">
              <a:rPr lang="en-US" smtClean="0"/>
              <a:pPr/>
              <a:t>1/30/2014</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44213AF-26F6-41FA-8D85-E2C5388D6E58}" type="datetimeFigureOut">
              <a:rPr lang="en-US" smtClean="0"/>
              <a:pPr/>
              <a:t>1/30/2014</a:t>
            </a:fld>
            <a:endParaRPr lang="en-US" dirty="0"/>
          </a:p>
        </p:txBody>
      </p:sp>
      <p:sp>
        <p:nvSpPr>
          <p:cNvPr id="6" name="Footer Placeholder 5"/>
          <p:cNvSpPr>
            <a:spLocks noGrp="1"/>
          </p:cNvSpPr>
          <p:nvPr>
            <p:ph type="ftr" sz="quarter" idx="11"/>
          </p:nvPr>
        </p:nvSpPr>
        <p:spPr/>
        <p:txBody>
          <a:bodyPr/>
          <a:lstStyle>
            <a:extLst/>
          </a:lstStyle>
          <a:p>
            <a:endParaRPr kumimoji="0" lang="en-US" dirty="0"/>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44213AF-26F6-41FA-8D85-E2C5388D6E58}" type="datetimeFigureOut">
              <a:rPr lang="en-US" smtClean="0"/>
              <a:pPr/>
              <a:t>1/30/2014</a:t>
            </a:fld>
            <a:endParaRPr lang="en-US" dirty="0"/>
          </a:p>
        </p:txBody>
      </p:sp>
      <p:sp>
        <p:nvSpPr>
          <p:cNvPr id="8" name="Footer Placeholder 7"/>
          <p:cNvSpPr>
            <a:spLocks noGrp="1"/>
          </p:cNvSpPr>
          <p:nvPr>
            <p:ph type="ftr" sz="quarter" idx="11"/>
          </p:nvPr>
        </p:nvSpPr>
        <p:spPr/>
        <p:txBody>
          <a:bodyPr/>
          <a:lstStyle>
            <a:extLst/>
          </a:lstStyle>
          <a:p>
            <a:endParaRPr kumimoji="0" lang="en-US" dirty="0"/>
          </a:p>
        </p:txBody>
      </p:sp>
      <p:sp>
        <p:nvSpPr>
          <p:cNvPr id="9" name="Slide Number Placeholder 8"/>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44213AF-26F6-41FA-8D85-E2C5388D6E58}" type="datetimeFigureOut">
              <a:rPr lang="en-US" smtClean="0"/>
              <a:pPr/>
              <a:t>1/30/2014</a:t>
            </a:fld>
            <a:endParaRPr lang="en-US" dirty="0"/>
          </a:p>
        </p:txBody>
      </p:sp>
      <p:sp>
        <p:nvSpPr>
          <p:cNvPr id="4" name="Footer Placeholder 3"/>
          <p:cNvSpPr>
            <a:spLocks noGrp="1"/>
          </p:cNvSpPr>
          <p:nvPr>
            <p:ph type="ftr" sz="quarter" idx="11"/>
          </p:nvPr>
        </p:nvSpPr>
        <p:spPr/>
        <p:txBody>
          <a:bodyPr/>
          <a:lstStyle>
            <a:extLst/>
          </a:lstStyle>
          <a:p>
            <a:endParaRPr kumimoji="0" lang="en-US" dirty="0"/>
          </a:p>
        </p:txBody>
      </p:sp>
      <p:sp>
        <p:nvSpPr>
          <p:cNvPr id="5" name="Slide Number Placeholder 4"/>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44213AF-26F6-41FA-8D85-E2C5388D6E58}" type="datetimeFigureOut">
              <a:rPr lang="en-US" smtClean="0"/>
              <a:pPr/>
              <a:t>1/30/2014</a:t>
            </a:fld>
            <a:endParaRPr lang="en-US" dirty="0"/>
          </a:p>
        </p:txBody>
      </p:sp>
      <p:sp>
        <p:nvSpPr>
          <p:cNvPr id="3" name="Footer Placeholder 2"/>
          <p:cNvSpPr>
            <a:spLocks noGrp="1"/>
          </p:cNvSpPr>
          <p:nvPr>
            <p:ph type="ftr" sz="quarter" idx="11"/>
          </p:nvPr>
        </p:nvSpPr>
        <p:spPr/>
        <p:txBody>
          <a:bodyPr/>
          <a:lstStyle>
            <a:extLst/>
          </a:lstStyle>
          <a:p>
            <a:endParaRPr kumimoji="0" lang="en-US" dirty="0"/>
          </a:p>
        </p:txBody>
      </p:sp>
      <p:sp>
        <p:nvSpPr>
          <p:cNvPr id="4" name="Slide Number Placeholder 3"/>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44213AF-26F6-41FA-8D85-E2C5388D6E58}" type="datetimeFigureOut">
              <a:rPr lang="en-US" smtClean="0"/>
              <a:pPr/>
              <a:t>1/30/2014</a:t>
            </a:fld>
            <a:endParaRPr lang="en-US" dirty="0"/>
          </a:p>
        </p:txBody>
      </p:sp>
      <p:sp>
        <p:nvSpPr>
          <p:cNvPr id="6" name="Footer Placeholder 5"/>
          <p:cNvSpPr>
            <a:spLocks noGrp="1"/>
          </p:cNvSpPr>
          <p:nvPr>
            <p:ph type="ftr" sz="quarter" idx="11"/>
          </p:nvPr>
        </p:nvSpPr>
        <p:spPr/>
        <p:txBody>
          <a:bodyPr/>
          <a:lstStyle>
            <a:extLst/>
          </a:lstStyle>
          <a:p>
            <a:endParaRPr kumimoji="0" lang="en-US" dirty="0"/>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44213AF-26F6-41FA-8D85-E2C5388D6E58}" type="datetimeFigureOut">
              <a:rPr lang="en-US" smtClean="0"/>
              <a:pPr/>
              <a:t>1/30/2014</a:t>
            </a:fld>
            <a:endParaRPr lang="en-US" dirty="0">
              <a:solidFill>
                <a:schemeClr val="tx1"/>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0" lang="en-US" dirty="0">
              <a:solidFill>
                <a:schemeClr val="tx1"/>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5BBC35B-A44B-4119-B8DA-DE9E3DFADA20}" type="slidenum">
              <a:rPr kumimoji="0" lang="en-US" smtClean="0"/>
              <a:pPr/>
              <a:t>‹#›</a:t>
            </a:fld>
            <a:endParaRPr kumimoji="0" lang="en-US" dirty="0">
              <a:solidFill>
                <a:schemeClr val="tx1"/>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5"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44213AF-26F6-41FA-8D85-E2C5388D6E58}" type="datetimeFigureOut">
              <a:rPr lang="en-US" smtClean="0"/>
              <a:pPr/>
              <a:t>1/30/2014</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a:t>‹#›</a:t>
            </a:fld>
            <a:endParaRPr kumimoji="0" lang="en-US" sz="1000" b="0" dirty="0">
              <a:solidFill>
                <a:schemeClr val="tx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0.bin"/><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14.bin"/><Relationship Id="rId5" Type="http://schemas.openxmlformats.org/officeDocument/2006/relationships/oleObject" Target="../embeddings/oleObject13.bin"/><Relationship Id="rId4" Type="http://schemas.openxmlformats.org/officeDocument/2006/relationships/oleObject" Target="../embeddings/oleObject12.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8.bin"/><Relationship Id="rId5" Type="http://schemas.openxmlformats.org/officeDocument/2006/relationships/oleObject" Target="../embeddings/oleObject17.bin"/><Relationship Id="rId4" Type="http://schemas.openxmlformats.org/officeDocument/2006/relationships/oleObject" Target="../embeddings/oleObject16.bin"/></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9.v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oleObject" Target="../embeddings/oleObject23.bin"/><Relationship Id="rId4" Type="http://schemas.openxmlformats.org/officeDocument/2006/relationships/oleObject" Target="../embeddings/oleObject22.bin"/></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38.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slideLayout" Target="../slideLayouts/slideLayout12.xml"/><Relationship Id="rId1" Type="http://schemas.openxmlformats.org/officeDocument/2006/relationships/audio" Target="file:///F:\1%20monthly%20breakout%20meetings%202013\Sept%20meeting%20(graphical%20statistics)\Thats%20All%20Folks.mp3" TargetMode="External"/><Relationship Id="rId4" Type="http://schemas.openxmlformats.org/officeDocument/2006/relationships/image" Target="../media/image4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2.xml"/><Relationship Id="rId1" Type="http://schemas.openxmlformats.org/officeDocument/2006/relationships/vmlDrawing" Target="../drawings/vmlDrawing2.v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2.xml"/><Relationship Id="rId1" Type="http://schemas.openxmlformats.org/officeDocument/2006/relationships/vmlDrawing" Target="../drawings/vmlDrawing3.v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400" dirty="0" smtClean="0">
                <a:solidFill>
                  <a:schemeClr val="accent6"/>
                </a:solidFill>
              </a:rPr>
              <a:t>Breakout Session #4</a:t>
            </a:r>
            <a:br>
              <a:rPr lang="en-US" sz="4400" dirty="0" smtClean="0">
                <a:solidFill>
                  <a:schemeClr val="accent6"/>
                </a:solidFill>
              </a:rPr>
            </a:br>
            <a:r>
              <a:rPr lang="en-US" sz="4400" dirty="0" smtClean="0">
                <a:solidFill>
                  <a:schemeClr val="accent6"/>
                </a:solidFill>
              </a:rPr>
              <a:t>Properties of Exponents </a:t>
            </a:r>
            <a:br>
              <a:rPr lang="en-US" sz="4400" dirty="0" smtClean="0">
                <a:solidFill>
                  <a:schemeClr val="accent6"/>
                </a:solidFill>
              </a:rPr>
            </a:br>
            <a:r>
              <a:rPr lang="en-US" sz="4400" dirty="0" smtClean="0">
                <a:solidFill>
                  <a:schemeClr val="accent6"/>
                </a:solidFill>
              </a:rPr>
              <a:t>and </a:t>
            </a:r>
            <a:br>
              <a:rPr lang="en-US" sz="4400" dirty="0" smtClean="0">
                <a:solidFill>
                  <a:schemeClr val="accent6"/>
                </a:solidFill>
              </a:rPr>
            </a:br>
            <a:r>
              <a:rPr lang="en-US" sz="4400" dirty="0" smtClean="0">
                <a:solidFill>
                  <a:schemeClr val="accent6"/>
                </a:solidFill>
              </a:rPr>
              <a:t>Rates of Change</a:t>
            </a:r>
            <a:endParaRPr lang="en-US" sz="4400" dirty="0">
              <a:solidFill>
                <a:schemeClr val="accent6"/>
              </a:solidFill>
            </a:endParaRPr>
          </a:p>
        </p:txBody>
      </p:sp>
      <p:sp>
        <p:nvSpPr>
          <p:cNvPr id="3" name="Subtitle 2"/>
          <p:cNvSpPr>
            <a:spLocks noGrp="1"/>
          </p:cNvSpPr>
          <p:nvPr>
            <p:ph type="subTitle" idx="1"/>
          </p:nvPr>
        </p:nvSpPr>
        <p:spPr>
          <a:xfrm>
            <a:off x="730249" y="4344988"/>
            <a:ext cx="7681913" cy="1293812"/>
          </a:xfrm>
        </p:spPr>
        <p:txBody>
          <a:bodyPr>
            <a:normAutofit/>
          </a:bodyPr>
          <a:lstStyle/>
          <a:p>
            <a:r>
              <a:rPr lang="en-US" dirty="0" smtClean="0"/>
              <a:t>Presented by</a:t>
            </a:r>
          </a:p>
          <a:p>
            <a:r>
              <a:rPr lang="en-US" dirty="0" smtClean="0"/>
              <a:t>Dr. Del Ferster</a:t>
            </a:r>
            <a:endParaRPr lang="en-US" dirty="0"/>
          </a:p>
        </p:txBody>
      </p:sp>
      <p:pic>
        <p:nvPicPr>
          <p:cNvPr id="7" name="Picture 6" descr="boy with smile.gif"/>
          <p:cNvPicPr>
            <a:picLocks noChangeAspect="1"/>
          </p:cNvPicPr>
          <p:nvPr/>
        </p:nvPicPr>
        <p:blipFill>
          <a:blip r:embed="rId3" cstate="print"/>
          <a:stretch>
            <a:fillRect/>
          </a:stretch>
        </p:blipFill>
        <p:spPr>
          <a:xfrm>
            <a:off x="457200" y="2895600"/>
            <a:ext cx="2057400" cy="2057400"/>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algn="ctr" eaLnBrk="1" hangingPunct="1"/>
            <a:r>
              <a:rPr lang="en-US" dirty="0" smtClean="0"/>
              <a:t>Negative Exponents</a:t>
            </a:r>
          </a:p>
        </p:txBody>
      </p:sp>
      <p:sp>
        <p:nvSpPr>
          <p:cNvPr id="5123" name="Content Placeholder 2"/>
          <p:cNvSpPr>
            <a:spLocks noGrp="1"/>
          </p:cNvSpPr>
          <p:nvPr>
            <p:ph idx="1"/>
          </p:nvPr>
        </p:nvSpPr>
        <p:spPr>
          <a:xfrm>
            <a:off x="457200" y="1481328"/>
            <a:ext cx="8229600" cy="4843272"/>
          </a:xfrm>
        </p:spPr>
        <p:txBody>
          <a:bodyPr>
            <a:normAutofit fontScale="77500" lnSpcReduction="20000"/>
          </a:bodyPr>
          <a:lstStyle/>
          <a:p>
            <a:pPr eaLnBrk="1" hangingPunct="1">
              <a:buFont typeface="Arial" charset="0"/>
              <a:buNone/>
            </a:pPr>
            <a:r>
              <a:rPr lang="en-US" sz="3400" dirty="0" smtClean="0"/>
              <a:t>	If </a:t>
            </a:r>
            <a:r>
              <a:rPr lang="en-US" sz="3400" i="1" dirty="0" smtClean="0"/>
              <a:t>a </a:t>
            </a:r>
            <a:r>
              <a:rPr lang="en-US" sz="3400" i="1" dirty="0" smtClean="0">
                <a:cs typeface="Arial" charset="0"/>
              </a:rPr>
              <a:t>≠</a:t>
            </a:r>
            <a:r>
              <a:rPr lang="en-US" sz="3400" dirty="0" smtClean="0"/>
              <a:t> 0 is any real number and </a:t>
            </a:r>
            <a:r>
              <a:rPr lang="en-US" sz="3400" i="1" dirty="0" smtClean="0"/>
              <a:t>n </a:t>
            </a:r>
            <a:r>
              <a:rPr lang="en-US" sz="3400" dirty="0" smtClean="0"/>
              <a:t>is a positive integer, then </a:t>
            </a:r>
          </a:p>
          <a:p>
            <a:pPr eaLnBrk="1" hangingPunct="1">
              <a:buFont typeface="Arial" charset="0"/>
              <a:buNone/>
            </a:pPr>
            <a:endParaRPr lang="en-US" sz="3400" dirty="0" smtClean="0"/>
          </a:p>
          <a:p>
            <a:pPr eaLnBrk="1" hangingPunct="1">
              <a:buFont typeface="Arial" charset="0"/>
              <a:buNone/>
            </a:pPr>
            <a:endParaRPr lang="en-US" sz="3400" dirty="0" smtClean="0"/>
          </a:p>
          <a:p>
            <a:pPr eaLnBrk="1" hangingPunct="1">
              <a:buFont typeface="Arial" charset="0"/>
              <a:buNone/>
            </a:pPr>
            <a:endParaRPr lang="en-US" sz="3400" dirty="0" smtClean="0"/>
          </a:p>
          <a:p>
            <a:pPr eaLnBrk="1" hangingPunct="1">
              <a:buFont typeface="Arial" charset="0"/>
              <a:buNone/>
            </a:pPr>
            <a:endParaRPr lang="en-US" sz="3400" dirty="0" smtClean="0"/>
          </a:p>
          <a:p>
            <a:pPr eaLnBrk="1" hangingPunct="1">
              <a:buFont typeface="Arial" charset="0"/>
              <a:buNone/>
            </a:pPr>
            <a:r>
              <a:rPr lang="en-US" sz="3400" dirty="0" smtClean="0"/>
              <a:t>	In effect, any base that has a negative power, gets relocated.  If it was originally on top of the fraction, it moves to the bottom.</a:t>
            </a:r>
          </a:p>
          <a:p>
            <a:pPr eaLnBrk="1" hangingPunct="1">
              <a:buFont typeface="Arial" charset="0"/>
              <a:buNone/>
            </a:pPr>
            <a:r>
              <a:rPr lang="en-US" sz="3400" dirty="0" smtClean="0"/>
              <a:t>	</a:t>
            </a:r>
          </a:p>
          <a:p>
            <a:pPr eaLnBrk="1" hangingPunct="1">
              <a:buFont typeface="Arial" charset="0"/>
              <a:buNone/>
            </a:pPr>
            <a:r>
              <a:rPr lang="en-US" sz="3400" dirty="0" smtClean="0"/>
              <a:t>	After the move, the power goes positive.</a:t>
            </a:r>
            <a:r>
              <a:rPr lang="en-US" sz="4000" dirty="0" smtClean="0"/>
              <a:t/>
            </a:r>
            <a:br>
              <a:rPr lang="en-US" sz="4000" dirty="0" smtClean="0"/>
            </a:br>
            <a:r>
              <a:rPr lang="en-US" sz="4000" dirty="0" smtClean="0"/>
              <a:t/>
            </a:r>
            <a:br>
              <a:rPr lang="en-US" sz="4000" dirty="0" smtClean="0"/>
            </a:br>
            <a:r>
              <a:rPr lang="en-US" sz="4000" dirty="0" smtClean="0"/>
              <a:t>	 	</a:t>
            </a:r>
          </a:p>
          <a:p>
            <a:pPr eaLnBrk="1" hangingPunct="1">
              <a:buFont typeface="Arial" charset="0"/>
              <a:buNone/>
            </a:pPr>
            <a:endParaRPr lang="en-US" dirty="0" smtClean="0"/>
          </a:p>
        </p:txBody>
      </p:sp>
      <p:graphicFrame>
        <p:nvGraphicFramePr>
          <p:cNvPr id="5124" name="Object 2"/>
          <p:cNvGraphicFramePr>
            <a:graphicFrameLocks noChangeAspect="1"/>
          </p:cNvGraphicFramePr>
          <p:nvPr/>
        </p:nvGraphicFramePr>
        <p:xfrm>
          <a:off x="3581400" y="2133600"/>
          <a:ext cx="2000250" cy="1262063"/>
        </p:xfrm>
        <a:graphic>
          <a:graphicData uri="http://schemas.openxmlformats.org/presentationml/2006/ole">
            <p:oleObj spid="_x0000_s5122" name="Equation" r:id="rId3" imgW="533160" imgH="3682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3">
                                            <p:txEl>
                                              <p:pRg st="5" end="5"/>
                                            </p:txEl>
                                          </p:spTgt>
                                        </p:tgtEl>
                                        <p:attrNameLst>
                                          <p:attrName>style.visibility</p:attrName>
                                        </p:attrNameLst>
                                      </p:cBhvr>
                                      <p:to>
                                        <p:strVal val="visible"/>
                                      </p:to>
                                    </p:set>
                                    <p:anim calcmode="lin" valueType="num">
                                      <p:cBhvr additive="base">
                                        <p:cTn id="7" dur="500" fill="hold"/>
                                        <p:tgtEl>
                                          <p:spTgt spid="512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123">
                                            <p:txEl>
                                              <p:pRg st="5" end="5"/>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123">
                                            <p:txEl>
                                              <p:pRg st="6" end="6"/>
                                            </p:txEl>
                                          </p:spTgt>
                                        </p:tgtEl>
                                        <p:attrNameLst>
                                          <p:attrName>style.visibility</p:attrName>
                                        </p:attrNameLst>
                                      </p:cBhvr>
                                      <p:to>
                                        <p:strVal val="visible"/>
                                      </p:to>
                                    </p:set>
                                    <p:anim calcmode="lin" valueType="num">
                                      <p:cBhvr additive="base">
                                        <p:cTn id="11" dur="500" fill="hold"/>
                                        <p:tgtEl>
                                          <p:spTgt spid="5123">
                                            <p:txEl>
                                              <p:pRg st="6" end="6"/>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123">
                                            <p:txEl>
                                              <p:pRg st="6" end="6"/>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123">
                                            <p:txEl>
                                              <p:pRg st="7" end="7"/>
                                            </p:txEl>
                                          </p:spTgt>
                                        </p:tgtEl>
                                        <p:attrNameLst>
                                          <p:attrName>style.visibility</p:attrName>
                                        </p:attrNameLst>
                                      </p:cBhvr>
                                      <p:to>
                                        <p:strVal val="visible"/>
                                      </p:to>
                                    </p:set>
                                    <p:anim calcmode="lin" valueType="num">
                                      <p:cBhvr additive="base">
                                        <p:cTn id="15" dur="500" fill="hold"/>
                                        <p:tgtEl>
                                          <p:spTgt spid="5123">
                                            <p:txEl>
                                              <p:pRg st="7" end="7"/>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12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normAutofit/>
          </a:bodyPr>
          <a:lstStyle/>
          <a:p>
            <a:pPr algn="ctr" eaLnBrk="1" hangingPunct="1"/>
            <a:r>
              <a:rPr lang="en-US" sz="4000" dirty="0" smtClean="0"/>
              <a:t>Examples: Negative Exponents</a:t>
            </a:r>
          </a:p>
        </p:txBody>
      </p:sp>
      <p:graphicFrame>
        <p:nvGraphicFramePr>
          <p:cNvPr id="6147" name="Object 5"/>
          <p:cNvGraphicFramePr>
            <a:graphicFrameLocks noChangeAspect="1"/>
          </p:cNvGraphicFramePr>
          <p:nvPr/>
        </p:nvGraphicFramePr>
        <p:xfrm>
          <a:off x="685800" y="2667000"/>
          <a:ext cx="1924050" cy="3414713"/>
        </p:xfrm>
        <a:graphic>
          <a:graphicData uri="http://schemas.openxmlformats.org/presentationml/2006/ole">
            <p:oleObj spid="_x0000_s6146" name="Equation" r:id="rId3" imgW="787320" imgH="1396800" progId="Equation.DSMT4">
              <p:embed/>
            </p:oleObj>
          </a:graphicData>
        </a:graphic>
      </p:graphicFrame>
      <p:graphicFrame>
        <p:nvGraphicFramePr>
          <p:cNvPr id="4099" name="Object 3"/>
          <p:cNvGraphicFramePr>
            <a:graphicFrameLocks noChangeAspect="1"/>
          </p:cNvGraphicFramePr>
          <p:nvPr/>
        </p:nvGraphicFramePr>
        <p:xfrm>
          <a:off x="2209800" y="2514600"/>
          <a:ext cx="546811" cy="990600"/>
        </p:xfrm>
        <a:graphic>
          <a:graphicData uri="http://schemas.openxmlformats.org/presentationml/2006/ole">
            <p:oleObj spid="_x0000_s6147" name="Equation" r:id="rId4" imgW="203040" imgH="368280" progId="Equation.DSMT4">
              <p:embed/>
            </p:oleObj>
          </a:graphicData>
        </a:graphic>
      </p:graphicFrame>
      <p:sp>
        <p:nvSpPr>
          <p:cNvPr id="7" name="TextBox 6"/>
          <p:cNvSpPr txBox="1"/>
          <p:nvPr/>
        </p:nvSpPr>
        <p:spPr>
          <a:xfrm>
            <a:off x="762000" y="1524000"/>
            <a:ext cx="7315200" cy="830997"/>
          </a:xfrm>
          <a:prstGeom prst="rect">
            <a:avLst/>
          </a:prstGeom>
          <a:noFill/>
        </p:spPr>
        <p:txBody>
          <a:bodyPr wrap="square" rtlCol="0">
            <a:spAutoFit/>
          </a:bodyPr>
          <a:lstStyle/>
          <a:p>
            <a:r>
              <a:rPr lang="en-US" sz="2400" dirty="0" smtClean="0"/>
              <a:t>Simplify each expression.  Your final answer should have no negative powers.</a:t>
            </a:r>
            <a:endParaRPr lang="en-US" sz="2400" dirty="0"/>
          </a:p>
        </p:txBody>
      </p:sp>
      <p:graphicFrame>
        <p:nvGraphicFramePr>
          <p:cNvPr id="2" name="Object 3"/>
          <p:cNvGraphicFramePr>
            <a:graphicFrameLocks noChangeAspect="1"/>
          </p:cNvGraphicFramePr>
          <p:nvPr/>
        </p:nvGraphicFramePr>
        <p:xfrm>
          <a:off x="2819400" y="3657600"/>
          <a:ext cx="682625" cy="1025525"/>
        </p:xfrm>
        <a:graphic>
          <a:graphicData uri="http://schemas.openxmlformats.org/presentationml/2006/ole">
            <p:oleObj spid="_x0000_s6149" name="Equation" r:id="rId5" imgW="253800" imgH="380880" progId="Equation.DSMT4">
              <p:embed/>
            </p:oleObj>
          </a:graphicData>
        </a:graphic>
      </p:graphicFrame>
      <p:graphicFrame>
        <p:nvGraphicFramePr>
          <p:cNvPr id="3" name="Object 3"/>
          <p:cNvGraphicFramePr>
            <a:graphicFrameLocks noChangeAspect="1"/>
          </p:cNvGraphicFramePr>
          <p:nvPr/>
        </p:nvGraphicFramePr>
        <p:xfrm>
          <a:off x="2743200" y="5105400"/>
          <a:ext cx="750888" cy="1023938"/>
        </p:xfrm>
        <a:graphic>
          <a:graphicData uri="http://schemas.openxmlformats.org/presentationml/2006/ole">
            <p:oleObj spid="_x0000_s6150" name="Equation" r:id="rId6" imgW="279360" imgH="3808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checkerboard(across)">
                                      <p:cBhvr>
                                        <p:cTn id="7" dur="500"/>
                                        <p:tgtEl>
                                          <p:spTgt spid="409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heckerboard(across)">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checkerboard(across)">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normAutofit/>
          </a:bodyPr>
          <a:lstStyle/>
          <a:p>
            <a:pPr algn="ctr" eaLnBrk="1" hangingPunct="1"/>
            <a:r>
              <a:rPr lang="en-US" sz="4400" dirty="0" smtClean="0"/>
              <a:t>Fractional Exponents</a:t>
            </a:r>
          </a:p>
        </p:txBody>
      </p:sp>
      <p:sp>
        <p:nvSpPr>
          <p:cNvPr id="3" name="Content Placeholder 2"/>
          <p:cNvSpPr>
            <a:spLocks noGrp="1"/>
          </p:cNvSpPr>
          <p:nvPr>
            <p:ph idx="1"/>
          </p:nvPr>
        </p:nvSpPr>
        <p:spPr>
          <a:xfrm>
            <a:off x="457200" y="1676400"/>
            <a:ext cx="8229600" cy="4525963"/>
          </a:xfrm>
        </p:spPr>
        <p:txBody>
          <a:bodyPr/>
          <a:lstStyle/>
          <a:p>
            <a:pPr eaLnBrk="1" hangingPunct="1">
              <a:buFont typeface="Arial" charset="0"/>
              <a:buNone/>
            </a:pPr>
            <a:endParaRPr lang="en-US" dirty="0" smtClean="0"/>
          </a:p>
          <a:p>
            <a:pPr eaLnBrk="1" hangingPunct="1">
              <a:buFont typeface="Arial" charset="0"/>
              <a:buNone/>
            </a:pPr>
            <a:r>
              <a:rPr lang="en-US" dirty="0" smtClean="0"/>
              <a:t>For example,</a:t>
            </a:r>
          </a:p>
          <a:p>
            <a:pPr eaLnBrk="1" hangingPunct="1">
              <a:buFont typeface="Arial" charset="0"/>
              <a:buNone/>
            </a:pPr>
            <a:endParaRPr lang="en-US" dirty="0" smtClean="0"/>
          </a:p>
          <a:p>
            <a:pPr eaLnBrk="1" hangingPunct="1">
              <a:buFont typeface="Arial" charset="0"/>
              <a:buNone/>
            </a:pPr>
            <a:r>
              <a:rPr lang="en-US" dirty="0" smtClean="0"/>
              <a:t>and,</a:t>
            </a:r>
          </a:p>
          <a:p>
            <a:pPr eaLnBrk="1" hangingPunct="1">
              <a:buFont typeface="Arial" charset="0"/>
              <a:buNone/>
            </a:pPr>
            <a:endParaRPr lang="en-US" dirty="0" smtClean="0"/>
          </a:p>
          <a:p>
            <a:pPr eaLnBrk="1" hangingPunct="1">
              <a:buFont typeface="Arial" charset="0"/>
              <a:buNone/>
            </a:pPr>
            <a:endParaRPr lang="en-US" dirty="0" smtClean="0"/>
          </a:p>
          <a:p>
            <a:pPr eaLnBrk="1" hangingPunct="1">
              <a:buFont typeface="Arial" charset="0"/>
              <a:buNone/>
            </a:pPr>
            <a:r>
              <a:rPr lang="en-US" dirty="0" smtClean="0"/>
              <a:t>For example,</a:t>
            </a:r>
          </a:p>
          <a:p>
            <a:pPr eaLnBrk="1" hangingPunct="1">
              <a:buFont typeface="Arial" charset="0"/>
              <a:buNone/>
            </a:pPr>
            <a:r>
              <a:rPr lang="en-US" dirty="0" smtClean="0"/>
              <a:t>                                </a:t>
            </a:r>
          </a:p>
        </p:txBody>
      </p:sp>
      <p:graphicFrame>
        <p:nvGraphicFramePr>
          <p:cNvPr id="19460" name="Object 4"/>
          <p:cNvGraphicFramePr>
            <a:graphicFrameLocks noChangeAspect="1"/>
          </p:cNvGraphicFramePr>
          <p:nvPr/>
        </p:nvGraphicFramePr>
        <p:xfrm>
          <a:off x="3124640" y="1295400"/>
          <a:ext cx="2107760" cy="703263"/>
        </p:xfrm>
        <a:graphic>
          <a:graphicData uri="http://schemas.openxmlformats.org/presentationml/2006/ole">
            <p:oleObj spid="_x0000_s7170" name="Equation" r:id="rId3" imgW="647419" imgH="215806" progId="Equation.DSMT4">
              <p:embed/>
            </p:oleObj>
          </a:graphicData>
        </a:graphic>
      </p:graphicFrame>
      <p:graphicFrame>
        <p:nvGraphicFramePr>
          <p:cNvPr id="30723" name="Object 3"/>
          <p:cNvGraphicFramePr>
            <a:graphicFrameLocks noChangeAspect="1"/>
          </p:cNvGraphicFramePr>
          <p:nvPr/>
        </p:nvGraphicFramePr>
        <p:xfrm>
          <a:off x="3581400" y="2514600"/>
          <a:ext cx="1684338" cy="517525"/>
        </p:xfrm>
        <a:graphic>
          <a:graphicData uri="http://schemas.openxmlformats.org/presentationml/2006/ole">
            <p:oleObj spid="_x0000_s7171" name="Equation" r:id="rId4" imgW="660113" imgH="203112" progId="Equation.DSMT4">
              <p:embed/>
            </p:oleObj>
          </a:graphicData>
        </a:graphic>
      </p:graphicFrame>
      <p:graphicFrame>
        <p:nvGraphicFramePr>
          <p:cNvPr id="30724" name="Object 5"/>
          <p:cNvGraphicFramePr>
            <a:graphicFrameLocks noChangeAspect="1"/>
          </p:cNvGraphicFramePr>
          <p:nvPr/>
        </p:nvGraphicFramePr>
        <p:xfrm>
          <a:off x="1066800" y="3657600"/>
          <a:ext cx="7567613" cy="739775"/>
        </p:xfrm>
        <a:graphic>
          <a:graphicData uri="http://schemas.openxmlformats.org/presentationml/2006/ole">
            <p:oleObj spid="_x0000_s7172" name="Equation" r:id="rId5" imgW="2730500" imgH="266700" progId="Equation.DSMT4">
              <p:embed/>
            </p:oleObj>
          </a:graphicData>
        </a:graphic>
      </p:graphicFrame>
      <p:graphicFrame>
        <p:nvGraphicFramePr>
          <p:cNvPr id="30725" name="Object 5"/>
          <p:cNvGraphicFramePr>
            <a:graphicFrameLocks noChangeAspect="1"/>
          </p:cNvGraphicFramePr>
          <p:nvPr/>
        </p:nvGraphicFramePr>
        <p:xfrm>
          <a:off x="3048000" y="5638800"/>
          <a:ext cx="3627438" cy="841375"/>
        </p:xfrm>
        <a:graphic>
          <a:graphicData uri="http://schemas.openxmlformats.org/presentationml/2006/ole">
            <p:oleObj spid="_x0000_s7173" name="Equation" r:id="rId6" imgW="1422400" imgH="3302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072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072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07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a:bodyPr>
          <a:lstStyle/>
          <a:p>
            <a:pPr algn="ctr"/>
            <a:r>
              <a:rPr lang="en-US" sz="4000" dirty="0" smtClean="0"/>
              <a:t>Examples: Fractional Exponents</a:t>
            </a:r>
          </a:p>
        </p:txBody>
      </p:sp>
      <p:graphicFrame>
        <p:nvGraphicFramePr>
          <p:cNvPr id="20483" name="Object 7"/>
          <p:cNvGraphicFramePr>
            <a:graphicFrameLocks noChangeAspect="1"/>
          </p:cNvGraphicFramePr>
          <p:nvPr/>
        </p:nvGraphicFramePr>
        <p:xfrm>
          <a:off x="990600" y="2667000"/>
          <a:ext cx="2286000" cy="3206555"/>
        </p:xfrm>
        <a:graphic>
          <a:graphicData uri="http://schemas.openxmlformats.org/presentationml/2006/ole">
            <p:oleObj spid="_x0000_s8194" name="Equation" r:id="rId3" imgW="850680" imgH="1193760" progId="Equation.DSMT4">
              <p:embed/>
            </p:oleObj>
          </a:graphicData>
        </a:graphic>
      </p:graphicFrame>
      <p:sp>
        <p:nvSpPr>
          <p:cNvPr id="4" name="TextBox 3"/>
          <p:cNvSpPr txBox="1"/>
          <p:nvPr/>
        </p:nvSpPr>
        <p:spPr>
          <a:xfrm>
            <a:off x="762000" y="1371600"/>
            <a:ext cx="7315200" cy="830997"/>
          </a:xfrm>
          <a:prstGeom prst="rect">
            <a:avLst/>
          </a:prstGeom>
          <a:noFill/>
        </p:spPr>
        <p:txBody>
          <a:bodyPr wrap="square" rtlCol="0">
            <a:spAutoFit/>
          </a:bodyPr>
          <a:lstStyle/>
          <a:p>
            <a:r>
              <a:rPr lang="en-US" sz="2400" dirty="0" smtClean="0"/>
              <a:t>First, rewrite as a radical, then simplify each expression. </a:t>
            </a:r>
            <a:endParaRPr lang="en-US" sz="2400" dirty="0"/>
          </a:p>
        </p:txBody>
      </p:sp>
      <p:graphicFrame>
        <p:nvGraphicFramePr>
          <p:cNvPr id="4099" name="Object 3"/>
          <p:cNvGraphicFramePr>
            <a:graphicFrameLocks noChangeAspect="1"/>
          </p:cNvGraphicFramePr>
          <p:nvPr/>
        </p:nvGraphicFramePr>
        <p:xfrm>
          <a:off x="2743200" y="2667000"/>
          <a:ext cx="1296988" cy="614363"/>
        </p:xfrm>
        <a:graphic>
          <a:graphicData uri="http://schemas.openxmlformats.org/presentationml/2006/ole">
            <p:oleObj spid="_x0000_s8195" name="Equation" r:id="rId4" imgW="482400" imgH="228600" progId="Equation.DSMT4">
              <p:embed/>
            </p:oleObj>
          </a:graphicData>
        </a:graphic>
      </p:graphicFrame>
      <p:graphicFrame>
        <p:nvGraphicFramePr>
          <p:cNvPr id="2" name="Object 3"/>
          <p:cNvGraphicFramePr>
            <a:graphicFrameLocks noChangeAspect="1"/>
          </p:cNvGraphicFramePr>
          <p:nvPr/>
        </p:nvGraphicFramePr>
        <p:xfrm>
          <a:off x="2819400" y="3886200"/>
          <a:ext cx="3276600" cy="852487"/>
        </p:xfrm>
        <a:graphic>
          <a:graphicData uri="http://schemas.openxmlformats.org/presentationml/2006/ole">
            <p:oleObj spid="_x0000_s8196" name="Equation" r:id="rId5" imgW="1218960" imgH="317160" progId="Equation.DSMT4">
              <p:embed/>
            </p:oleObj>
          </a:graphicData>
        </a:graphic>
      </p:graphicFrame>
      <p:graphicFrame>
        <p:nvGraphicFramePr>
          <p:cNvPr id="3" name="Object 3"/>
          <p:cNvGraphicFramePr>
            <a:graphicFrameLocks noChangeAspect="1"/>
          </p:cNvGraphicFramePr>
          <p:nvPr/>
        </p:nvGraphicFramePr>
        <p:xfrm>
          <a:off x="3352800" y="4953000"/>
          <a:ext cx="2730500" cy="1263650"/>
        </p:xfrm>
        <a:graphic>
          <a:graphicData uri="http://schemas.openxmlformats.org/presentationml/2006/ole">
            <p:oleObj spid="_x0000_s8197" name="Equation" r:id="rId6" imgW="1015920" imgH="4698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checkerboard(across)">
                                      <p:cBhvr>
                                        <p:cTn id="7" dur="500"/>
                                        <p:tgtEl>
                                          <p:spTgt spid="409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heckerboard(across)">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checkerboard(across)">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normAutofit fontScale="90000"/>
          </a:bodyPr>
          <a:lstStyle/>
          <a:p>
            <a:endParaRPr lang="en-US" sz="4000" dirty="0"/>
          </a:p>
        </p:txBody>
      </p:sp>
      <p:sp>
        <p:nvSpPr>
          <p:cNvPr id="3" name="Text Placeholder 2"/>
          <p:cNvSpPr>
            <a:spLocks noGrp="1"/>
          </p:cNvSpPr>
          <p:nvPr>
            <p:ph type="body" sz="quarter" idx="10"/>
          </p:nvPr>
        </p:nvSpPr>
        <p:spPr>
          <a:xfrm>
            <a:off x="381000" y="1411553"/>
            <a:ext cx="8382000" cy="3028521"/>
          </a:xfrm>
        </p:spPr>
        <p:txBody>
          <a:bodyPr>
            <a:normAutofit/>
          </a:bodyPr>
          <a:lstStyle/>
          <a:p>
            <a:pPr algn="ctr">
              <a:buNone/>
            </a:pPr>
            <a:r>
              <a:rPr lang="en-US" sz="5700" dirty="0" smtClean="0">
                <a:solidFill>
                  <a:schemeClr val="accent3"/>
                </a:solidFill>
              </a:rPr>
              <a:t>Rates</a:t>
            </a:r>
          </a:p>
          <a:p>
            <a:pPr algn="ctr">
              <a:buNone/>
            </a:pPr>
            <a:r>
              <a:rPr lang="en-US" sz="5700" dirty="0" smtClean="0">
                <a:solidFill>
                  <a:schemeClr val="accent3"/>
                </a:solidFill>
              </a:rPr>
              <a:t>Of </a:t>
            </a:r>
          </a:p>
          <a:p>
            <a:pPr algn="ctr">
              <a:buNone/>
            </a:pPr>
            <a:r>
              <a:rPr lang="en-US" sz="5700" dirty="0" smtClean="0">
                <a:solidFill>
                  <a:schemeClr val="accent3"/>
                </a:solidFill>
              </a:rPr>
              <a:t>Change</a:t>
            </a:r>
            <a:endParaRPr lang="en-US" sz="6600" dirty="0">
              <a:solidFill>
                <a:schemeClr val="bg2">
                  <a:lumMod val="50000"/>
                </a:schemeClr>
              </a:solidFill>
            </a:endParaRP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descr="Rectangle: Click to edit Master text styles&#10;Second level&#10;Third level&#10;Fourth level&#10;Fifth level"/>
          <p:cNvSpPr>
            <a:spLocks noGrp="1"/>
          </p:cNvSpPr>
          <p:nvPr>
            <p:ph idx="1"/>
          </p:nvPr>
        </p:nvSpPr>
        <p:spPr/>
        <p:txBody>
          <a:bodyPr/>
          <a:lstStyle/>
          <a:p>
            <a:r>
              <a:rPr lang="en-US" dirty="0" smtClean="0"/>
              <a:t>What do we mean when we give a rate of change?</a:t>
            </a:r>
          </a:p>
          <a:p>
            <a:r>
              <a:rPr lang="en-US" dirty="0" smtClean="0"/>
              <a:t>What kinds of things have a </a:t>
            </a:r>
            <a:r>
              <a:rPr lang="en-US" b="1" dirty="0" smtClean="0">
                <a:solidFill>
                  <a:srgbClr val="FF0000"/>
                </a:solidFill>
              </a:rPr>
              <a:t>CONSTANT</a:t>
            </a:r>
            <a:r>
              <a:rPr lang="en-US" dirty="0" smtClean="0"/>
              <a:t> rate of change?</a:t>
            </a:r>
          </a:p>
          <a:p>
            <a:r>
              <a:rPr lang="en-US" dirty="0" smtClean="0"/>
              <a:t>What are some examples of rate of change, that we use in “everyday life”?</a:t>
            </a:r>
          </a:p>
          <a:p>
            <a:endParaRPr lang="en-US" dirty="0" smtClean="0"/>
          </a:p>
        </p:txBody>
      </p:sp>
      <p:sp>
        <p:nvSpPr>
          <p:cNvPr id="2" name="Title 1"/>
          <p:cNvSpPr>
            <a:spLocks noGrp="1"/>
          </p:cNvSpPr>
          <p:nvPr>
            <p:ph type="title"/>
          </p:nvPr>
        </p:nvSpPr>
        <p:spPr>
          <a:xfrm>
            <a:off x="457200" y="152400"/>
            <a:ext cx="8229600" cy="1143000"/>
          </a:xfrm>
        </p:spPr>
        <p:txBody>
          <a:bodyPr>
            <a:normAutofit fontScale="90000"/>
          </a:bodyPr>
          <a:lstStyle/>
          <a:p>
            <a:pPr algn="ctr">
              <a:defRPr/>
            </a:pPr>
            <a:r>
              <a:rPr lang="en-US" dirty="0" smtClean="0"/>
              <a:t/>
            </a:r>
            <a:br>
              <a:rPr lang="en-US" dirty="0" smtClean="0"/>
            </a:br>
            <a:r>
              <a:rPr lang="en-US" b="1" dirty="0" smtClean="0"/>
              <a:t>A couple of questions to get us started</a:t>
            </a:r>
            <a:endParaRPr lang="en-US"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5" descr="Rectangle: Click to edit Master text styles&#10;Second level&#10;Third level&#10;Fourth level&#10;Fifth level"/>
          <p:cNvSpPr>
            <a:spLocks noGrp="1" noChangeArrowheads="1"/>
          </p:cNvSpPr>
          <p:nvPr>
            <p:ph idx="1"/>
          </p:nvPr>
        </p:nvSpPr>
        <p:spPr>
          <a:xfrm>
            <a:off x="838200" y="1905000"/>
            <a:ext cx="7772400" cy="3786188"/>
          </a:xfrm>
        </p:spPr>
        <p:txBody>
          <a:bodyPr>
            <a:spAutoFit/>
          </a:bodyPr>
          <a:lstStyle/>
          <a:p>
            <a:pPr>
              <a:spcBef>
                <a:spcPct val="50000"/>
              </a:spcBef>
              <a:buFont typeface="Wingdings" pitchFamily="2" charset="2"/>
              <a:buNone/>
            </a:pPr>
            <a:r>
              <a:rPr lang="en-US" dirty="0" smtClean="0"/>
              <a:t>   </a:t>
            </a:r>
            <a:r>
              <a:rPr lang="en-US" sz="3200" dirty="0" smtClean="0"/>
              <a:t>When you have two variables changing values at the same time, the </a:t>
            </a:r>
            <a:r>
              <a:rPr lang="en-US" sz="3200" b="1" i="1" dirty="0" smtClean="0">
                <a:solidFill>
                  <a:srgbClr val="FF3300"/>
                </a:solidFill>
              </a:rPr>
              <a:t>rate of change</a:t>
            </a:r>
            <a:r>
              <a:rPr lang="en-US" sz="3200" dirty="0" smtClean="0">
                <a:solidFill>
                  <a:srgbClr val="FF3300"/>
                </a:solidFill>
              </a:rPr>
              <a:t> </a:t>
            </a:r>
            <a:r>
              <a:rPr lang="en-US" sz="3200" dirty="0" smtClean="0"/>
              <a:t>describes the rate at which the first variable is changing compared to the rate at which the 2</a:t>
            </a:r>
            <a:r>
              <a:rPr lang="en-US" sz="3200" baseline="30000" dirty="0" smtClean="0"/>
              <a:t>nd</a:t>
            </a:r>
            <a:r>
              <a:rPr lang="en-US" sz="3200" dirty="0" smtClean="0"/>
              <a:t> variable is changing.</a:t>
            </a:r>
          </a:p>
          <a:p>
            <a:pPr>
              <a:spcBef>
                <a:spcPct val="50000"/>
              </a:spcBef>
              <a:buFontTx/>
              <a:buChar char="•"/>
            </a:pPr>
            <a:endParaRPr lang="en-US" dirty="0" smtClean="0"/>
          </a:p>
        </p:txBody>
      </p:sp>
      <p:sp>
        <p:nvSpPr>
          <p:cNvPr id="2" name="Title 1"/>
          <p:cNvSpPr>
            <a:spLocks noGrp="1"/>
          </p:cNvSpPr>
          <p:nvPr>
            <p:ph type="title"/>
          </p:nvPr>
        </p:nvSpPr>
        <p:spPr/>
        <p:txBody>
          <a:bodyPr/>
          <a:lstStyle/>
          <a:p>
            <a:pPr algn="ctr">
              <a:defRPr/>
            </a:pPr>
            <a:r>
              <a:rPr lang="en-US" b="1" dirty="0" smtClean="0"/>
              <a:t>Rate of Change</a:t>
            </a:r>
            <a:endParaRPr lang="en-US"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3" descr="Rectangle: Click to edit Master text styles&#10;Second level&#10;Third level&#10;Fourth level&#10;Fifth level"/>
          <p:cNvSpPr>
            <a:spLocks noGrp="1" noChangeArrowheads="1"/>
          </p:cNvSpPr>
          <p:nvPr>
            <p:ph idx="1"/>
          </p:nvPr>
        </p:nvSpPr>
        <p:spPr>
          <a:xfrm>
            <a:off x="457200" y="1600200"/>
            <a:ext cx="8229600" cy="4953000"/>
          </a:xfrm>
        </p:spPr>
        <p:txBody>
          <a:bodyPr/>
          <a:lstStyle/>
          <a:p>
            <a:pPr eaLnBrk="1" hangingPunct="1"/>
            <a:r>
              <a:rPr lang="en-US" dirty="0" smtClean="0"/>
              <a:t>Change in the dependent variable</a:t>
            </a:r>
          </a:p>
          <a:p>
            <a:pPr eaLnBrk="1" hangingPunct="1">
              <a:buFontTx/>
              <a:buNone/>
            </a:pPr>
            <a:r>
              <a:rPr lang="en-US" dirty="0" smtClean="0"/>
              <a:t>	Change in the independent variable</a:t>
            </a:r>
          </a:p>
          <a:p>
            <a:pPr eaLnBrk="1" hangingPunct="1">
              <a:buFontTx/>
              <a:buNone/>
            </a:pPr>
            <a:endParaRPr lang="en-US" dirty="0" smtClean="0"/>
          </a:p>
          <a:p>
            <a:pPr eaLnBrk="1" hangingPunct="1"/>
            <a:r>
              <a:rPr lang="en-US" dirty="0" smtClean="0"/>
              <a:t>Vertical change </a:t>
            </a:r>
          </a:p>
          <a:p>
            <a:pPr eaLnBrk="1" hangingPunct="1">
              <a:buFontTx/>
              <a:buNone/>
            </a:pPr>
            <a:r>
              <a:rPr lang="en-US" dirty="0" smtClean="0"/>
              <a:t>	Horizontal change</a:t>
            </a:r>
          </a:p>
          <a:p>
            <a:pPr eaLnBrk="1" hangingPunct="1">
              <a:buFontTx/>
              <a:buNone/>
            </a:pPr>
            <a:endParaRPr lang="en-US" dirty="0" smtClean="0"/>
          </a:p>
          <a:p>
            <a:pPr eaLnBrk="1" hangingPunct="1"/>
            <a:r>
              <a:rPr lang="en-US" dirty="0" smtClean="0"/>
              <a:t> </a:t>
            </a:r>
          </a:p>
          <a:p>
            <a:pPr eaLnBrk="1" hangingPunct="1"/>
            <a:endParaRPr lang="en-US" dirty="0" smtClean="0"/>
          </a:p>
          <a:p>
            <a:pPr eaLnBrk="1" hangingPunct="1">
              <a:buFontTx/>
              <a:buNone/>
            </a:pPr>
            <a:endParaRPr lang="en-US" dirty="0" smtClean="0"/>
          </a:p>
        </p:txBody>
      </p:sp>
      <p:sp>
        <p:nvSpPr>
          <p:cNvPr id="1027" name="Rectangle 2"/>
          <p:cNvSpPr>
            <a:spLocks noGrp="1" noChangeArrowheads="1"/>
          </p:cNvSpPr>
          <p:nvPr>
            <p:ph type="title"/>
          </p:nvPr>
        </p:nvSpPr>
        <p:spPr/>
        <p:txBody>
          <a:bodyPr/>
          <a:lstStyle/>
          <a:p>
            <a:pPr algn="ctr" eaLnBrk="1" hangingPunct="1">
              <a:defRPr/>
            </a:pPr>
            <a:r>
              <a:rPr lang="en-US" sz="3200" b="1" dirty="0" smtClean="0"/>
              <a:t>Rate of change can be expressed in many different ways:</a:t>
            </a:r>
          </a:p>
        </p:txBody>
      </p:sp>
      <p:sp>
        <p:nvSpPr>
          <p:cNvPr id="1029"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dirty="0"/>
          </a:p>
        </p:txBody>
      </p:sp>
      <p:graphicFrame>
        <p:nvGraphicFramePr>
          <p:cNvPr id="1026" name="Object 4"/>
          <p:cNvGraphicFramePr>
            <a:graphicFrameLocks noChangeAspect="1"/>
          </p:cNvGraphicFramePr>
          <p:nvPr/>
        </p:nvGraphicFramePr>
        <p:xfrm>
          <a:off x="914400" y="4800600"/>
          <a:ext cx="2354263" cy="1246188"/>
        </p:xfrm>
        <a:graphic>
          <a:graphicData uri="http://schemas.openxmlformats.org/presentationml/2006/ole">
            <p:oleObj spid="_x0000_s3074" name="Equation" r:id="rId3" imgW="825480" imgH="431640" progId="Equation.3">
              <p:embed/>
            </p:oleObj>
          </a:graphicData>
        </a:graphic>
      </p:graphicFrame>
      <p:sp>
        <p:nvSpPr>
          <p:cNvPr id="1030" name="Line 6"/>
          <p:cNvSpPr>
            <a:spLocks noChangeShapeType="1"/>
          </p:cNvSpPr>
          <p:nvPr/>
        </p:nvSpPr>
        <p:spPr bwMode="auto">
          <a:xfrm>
            <a:off x="914400" y="2057400"/>
            <a:ext cx="6553200" cy="0"/>
          </a:xfrm>
          <a:prstGeom prst="line">
            <a:avLst/>
          </a:prstGeom>
          <a:noFill/>
          <a:ln w="28575">
            <a:solidFill>
              <a:schemeClr val="tx1"/>
            </a:solidFill>
            <a:round/>
            <a:headEnd/>
            <a:tailEnd/>
          </a:ln>
        </p:spPr>
        <p:txBody>
          <a:bodyPr/>
          <a:lstStyle/>
          <a:p>
            <a:endParaRPr lang="en-US" dirty="0"/>
          </a:p>
        </p:txBody>
      </p:sp>
      <p:sp>
        <p:nvSpPr>
          <p:cNvPr id="1031" name="Line 7"/>
          <p:cNvSpPr>
            <a:spLocks noChangeShapeType="1"/>
          </p:cNvSpPr>
          <p:nvPr/>
        </p:nvSpPr>
        <p:spPr bwMode="auto">
          <a:xfrm>
            <a:off x="762000" y="3429000"/>
            <a:ext cx="3581400" cy="0"/>
          </a:xfrm>
          <a:prstGeom prst="line">
            <a:avLst/>
          </a:prstGeom>
          <a:noFill/>
          <a:ln w="28575">
            <a:solidFill>
              <a:schemeClr val="tx1"/>
            </a:solidFill>
            <a:round/>
            <a:headEnd/>
            <a:tailEnd/>
          </a:ln>
        </p:spPr>
        <p:txBody>
          <a:bodyPr/>
          <a:lstStyle/>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4"/>
          <p:cNvSpPr txBox="1">
            <a:spLocks noChangeArrowheads="1"/>
          </p:cNvSpPr>
          <p:nvPr/>
        </p:nvSpPr>
        <p:spPr bwMode="auto">
          <a:xfrm>
            <a:off x="3200400" y="1143000"/>
            <a:ext cx="5334000" cy="1200329"/>
          </a:xfrm>
          <a:prstGeom prst="rect">
            <a:avLst/>
          </a:prstGeom>
          <a:noFill/>
          <a:ln w="9525">
            <a:noFill/>
            <a:miter lim="800000"/>
            <a:headEnd/>
            <a:tailEnd/>
          </a:ln>
        </p:spPr>
        <p:txBody>
          <a:bodyPr>
            <a:spAutoFit/>
          </a:bodyPr>
          <a:lstStyle/>
          <a:p>
            <a:pPr>
              <a:spcBef>
                <a:spcPct val="50000"/>
              </a:spcBef>
            </a:pPr>
            <a:r>
              <a:rPr lang="en-US" sz="2400" dirty="0"/>
              <a:t>A line has a </a:t>
            </a:r>
            <a:r>
              <a:rPr lang="en-US" sz="2400" dirty="0">
                <a:solidFill>
                  <a:srgbClr val="FF0000"/>
                </a:solidFill>
              </a:rPr>
              <a:t>positive rate of change </a:t>
            </a:r>
            <a:r>
              <a:rPr lang="en-US" sz="2400" dirty="0"/>
              <a:t>if the line is increasing from left to right.</a:t>
            </a:r>
          </a:p>
        </p:txBody>
      </p:sp>
      <p:sp>
        <p:nvSpPr>
          <p:cNvPr id="8195" name="Text Box 5"/>
          <p:cNvSpPr txBox="1">
            <a:spLocks noChangeArrowheads="1"/>
          </p:cNvSpPr>
          <p:nvPr/>
        </p:nvSpPr>
        <p:spPr bwMode="auto">
          <a:xfrm>
            <a:off x="3124200" y="2362200"/>
            <a:ext cx="5334000" cy="1200329"/>
          </a:xfrm>
          <a:prstGeom prst="rect">
            <a:avLst/>
          </a:prstGeom>
          <a:noFill/>
          <a:ln w="9525">
            <a:noFill/>
            <a:miter lim="800000"/>
            <a:headEnd/>
            <a:tailEnd/>
          </a:ln>
        </p:spPr>
        <p:txBody>
          <a:bodyPr>
            <a:spAutoFit/>
          </a:bodyPr>
          <a:lstStyle/>
          <a:p>
            <a:pPr>
              <a:spcBef>
                <a:spcPct val="50000"/>
              </a:spcBef>
            </a:pPr>
            <a:r>
              <a:rPr lang="en-US" sz="2400" dirty="0"/>
              <a:t>A line has a </a:t>
            </a:r>
            <a:r>
              <a:rPr lang="en-US" sz="2400" dirty="0">
                <a:solidFill>
                  <a:srgbClr val="FF0000"/>
                </a:solidFill>
              </a:rPr>
              <a:t>negative rate of change </a:t>
            </a:r>
            <a:r>
              <a:rPr lang="en-US" sz="2400" dirty="0"/>
              <a:t>if the line is decreasing from left to right.</a:t>
            </a:r>
          </a:p>
        </p:txBody>
      </p:sp>
      <p:sp>
        <p:nvSpPr>
          <p:cNvPr id="8196" name="Text Box 6"/>
          <p:cNvSpPr txBox="1">
            <a:spLocks noChangeArrowheads="1"/>
          </p:cNvSpPr>
          <p:nvPr/>
        </p:nvSpPr>
        <p:spPr bwMode="auto">
          <a:xfrm>
            <a:off x="1295400" y="304800"/>
            <a:ext cx="6019800" cy="646113"/>
          </a:xfrm>
          <a:prstGeom prst="rect">
            <a:avLst/>
          </a:prstGeom>
          <a:noFill/>
          <a:ln w="9525">
            <a:noFill/>
            <a:miter lim="800000"/>
            <a:headEnd/>
            <a:tailEnd/>
          </a:ln>
        </p:spPr>
        <p:txBody>
          <a:bodyPr>
            <a:spAutoFit/>
          </a:bodyPr>
          <a:lstStyle/>
          <a:p>
            <a:pPr>
              <a:spcBef>
                <a:spcPct val="50000"/>
              </a:spcBef>
            </a:pPr>
            <a:r>
              <a:rPr lang="en-US" sz="3600" b="1" dirty="0"/>
              <a:t>Types of rate of change</a:t>
            </a:r>
          </a:p>
        </p:txBody>
      </p:sp>
      <p:sp>
        <p:nvSpPr>
          <p:cNvPr id="8197" name="Text Box 7"/>
          <p:cNvSpPr txBox="1">
            <a:spLocks noChangeArrowheads="1"/>
          </p:cNvSpPr>
          <p:nvPr/>
        </p:nvSpPr>
        <p:spPr bwMode="auto">
          <a:xfrm>
            <a:off x="3124200" y="3886200"/>
            <a:ext cx="5410200" cy="830997"/>
          </a:xfrm>
          <a:prstGeom prst="rect">
            <a:avLst/>
          </a:prstGeom>
          <a:noFill/>
          <a:ln w="9525">
            <a:noFill/>
            <a:miter lim="800000"/>
            <a:headEnd/>
            <a:tailEnd/>
          </a:ln>
        </p:spPr>
        <p:txBody>
          <a:bodyPr>
            <a:spAutoFit/>
          </a:bodyPr>
          <a:lstStyle/>
          <a:p>
            <a:pPr>
              <a:spcBef>
                <a:spcPct val="50000"/>
              </a:spcBef>
            </a:pPr>
            <a:r>
              <a:rPr lang="en-US" sz="2400" dirty="0"/>
              <a:t>A line has a </a:t>
            </a:r>
            <a:r>
              <a:rPr lang="en-US" sz="2400" dirty="0">
                <a:solidFill>
                  <a:srgbClr val="FF0000"/>
                </a:solidFill>
              </a:rPr>
              <a:t>zero (0, or no) rate of change </a:t>
            </a:r>
            <a:r>
              <a:rPr lang="en-US" sz="2400" dirty="0"/>
              <a:t>if the line is horizontal.</a:t>
            </a:r>
          </a:p>
        </p:txBody>
      </p:sp>
      <p:sp>
        <p:nvSpPr>
          <p:cNvPr id="8198" name="Text Box 8"/>
          <p:cNvSpPr txBox="1">
            <a:spLocks noChangeArrowheads="1"/>
          </p:cNvSpPr>
          <p:nvPr/>
        </p:nvSpPr>
        <p:spPr bwMode="auto">
          <a:xfrm>
            <a:off x="3124200" y="5334000"/>
            <a:ext cx="5410200" cy="830997"/>
          </a:xfrm>
          <a:prstGeom prst="rect">
            <a:avLst/>
          </a:prstGeom>
          <a:noFill/>
          <a:ln w="9525">
            <a:noFill/>
            <a:miter lim="800000"/>
            <a:headEnd/>
            <a:tailEnd/>
          </a:ln>
        </p:spPr>
        <p:txBody>
          <a:bodyPr>
            <a:spAutoFit/>
          </a:bodyPr>
          <a:lstStyle/>
          <a:p>
            <a:pPr>
              <a:spcBef>
                <a:spcPct val="50000"/>
              </a:spcBef>
            </a:pPr>
            <a:r>
              <a:rPr lang="en-US" sz="2400" dirty="0"/>
              <a:t>A line has an </a:t>
            </a:r>
            <a:r>
              <a:rPr lang="en-US" sz="2400" dirty="0">
                <a:solidFill>
                  <a:srgbClr val="FF0000"/>
                </a:solidFill>
              </a:rPr>
              <a:t>undefined rate of change </a:t>
            </a:r>
            <a:r>
              <a:rPr lang="en-US" sz="2400" dirty="0"/>
              <a:t>if the line is vertical.</a:t>
            </a:r>
          </a:p>
        </p:txBody>
      </p:sp>
      <p:sp>
        <p:nvSpPr>
          <p:cNvPr id="8199" name="Line 10"/>
          <p:cNvSpPr>
            <a:spLocks noChangeShapeType="1"/>
          </p:cNvSpPr>
          <p:nvPr/>
        </p:nvSpPr>
        <p:spPr bwMode="auto">
          <a:xfrm flipV="1">
            <a:off x="1295400" y="1219200"/>
            <a:ext cx="1524000" cy="685800"/>
          </a:xfrm>
          <a:prstGeom prst="line">
            <a:avLst/>
          </a:prstGeom>
          <a:noFill/>
          <a:ln w="28575">
            <a:solidFill>
              <a:schemeClr val="tx1"/>
            </a:solidFill>
            <a:round/>
            <a:headEnd type="triangle" w="med" len="med"/>
            <a:tailEnd type="triangle" w="med" len="med"/>
          </a:ln>
        </p:spPr>
        <p:txBody>
          <a:bodyPr/>
          <a:lstStyle/>
          <a:p>
            <a:endParaRPr lang="en-US" dirty="0"/>
          </a:p>
        </p:txBody>
      </p:sp>
      <p:sp>
        <p:nvSpPr>
          <p:cNvPr id="8200" name="Line 11"/>
          <p:cNvSpPr>
            <a:spLocks noChangeShapeType="1"/>
          </p:cNvSpPr>
          <p:nvPr/>
        </p:nvSpPr>
        <p:spPr bwMode="auto">
          <a:xfrm>
            <a:off x="1371600" y="2438400"/>
            <a:ext cx="1600200" cy="914400"/>
          </a:xfrm>
          <a:prstGeom prst="line">
            <a:avLst/>
          </a:prstGeom>
          <a:noFill/>
          <a:ln w="28575">
            <a:solidFill>
              <a:schemeClr val="tx1"/>
            </a:solidFill>
            <a:round/>
            <a:headEnd type="triangle" w="med" len="med"/>
            <a:tailEnd type="triangle" w="med" len="med"/>
          </a:ln>
        </p:spPr>
        <p:txBody>
          <a:bodyPr/>
          <a:lstStyle/>
          <a:p>
            <a:endParaRPr lang="en-US" dirty="0"/>
          </a:p>
        </p:txBody>
      </p:sp>
      <p:sp>
        <p:nvSpPr>
          <p:cNvPr id="8201" name="Line 12"/>
          <p:cNvSpPr>
            <a:spLocks noChangeShapeType="1"/>
          </p:cNvSpPr>
          <p:nvPr/>
        </p:nvSpPr>
        <p:spPr bwMode="auto">
          <a:xfrm>
            <a:off x="1371600" y="4267200"/>
            <a:ext cx="1676400" cy="0"/>
          </a:xfrm>
          <a:prstGeom prst="line">
            <a:avLst/>
          </a:prstGeom>
          <a:noFill/>
          <a:ln w="28575">
            <a:solidFill>
              <a:schemeClr val="tx1"/>
            </a:solidFill>
            <a:round/>
            <a:headEnd type="triangle" w="med" len="med"/>
            <a:tailEnd type="triangle" w="med" len="med"/>
          </a:ln>
        </p:spPr>
        <p:txBody>
          <a:bodyPr/>
          <a:lstStyle/>
          <a:p>
            <a:endParaRPr lang="en-US" dirty="0"/>
          </a:p>
        </p:txBody>
      </p:sp>
      <p:sp>
        <p:nvSpPr>
          <p:cNvPr id="8202" name="Line 13"/>
          <p:cNvSpPr>
            <a:spLocks noChangeShapeType="1"/>
          </p:cNvSpPr>
          <p:nvPr/>
        </p:nvSpPr>
        <p:spPr bwMode="auto">
          <a:xfrm>
            <a:off x="2286000" y="5257800"/>
            <a:ext cx="0" cy="1219200"/>
          </a:xfrm>
          <a:prstGeom prst="line">
            <a:avLst/>
          </a:prstGeom>
          <a:noFill/>
          <a:ln w="28575">
            <a:solidFill>
              <a:schemeClr val="tx1"/>
            </a:solidFill>
            <a:round/>
            <a:headEnd type="triangle" w="med" len="med"/>
            <a:tailEnd type="triangle" w="med" len="med"/>
          </a:ln>
        </p:spPr>
        <p:txBody>
          <a:bodyPr/>
          <a:lstStyle/>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 Box 5" descr="Rectangle: Click to edit Master text styles&#10;Second level&#10;Third level&#10;Fourth level&#10;Fifth level"/>
          <p:cNvSpPr>
            <a:spLocks noGrp="1" noChangeArrowheads="1"/>
          </p:cNvSpPr>
          <p:nvPr>
            <p:ph idx="1"/>
          </p:nvPr>
        </p:nvSpPr>
        <p:spPr>
          <a:xfrm>
            <a:off x="838200" y="1905000"/>
            <a:ext cx="7772400" cy="3527425"/>
          </a:xfrm>
        </p:spPr>
        <p:txBody>
          <a:bodyPr>
            <a:spAutoFit/>
          </a:bodyPr>
          <a:lstStyle/>
          <a:p>
            <a:r>
              <a:rPr lang="en-US" sz="3600" dirty="0" smtClean="0"/>
              <a:t>The words </a:t>
            </a:r>
            <a:r>
              <a:rPr lang="en-US" sz="3600" dirty="0" smtClean="0">
                <a:solidFill>
                  <a:srgbClr val="FF0000"/>
                </a:solidFill>
              </a:rPr>
              <a:t>GRADIENT</a:t>
            </a:r>
            <a:r>
              <a:rPr lang="en-US" sz="3600" dirty="0" smtClean="0"/>
              <a:t> and </a:t>
            </a:r>
            <a:r>
              <a:rPr lang="en-US" sz="3600" dirty="0" smtClean="0">
                <a:solidFill>
                  <a:srgbClr val="FF0000"/>
                </a:solidFill>
              </a:rPr>
              <a:t>RATE</a:t>
            </a:r>
            <a:r>
              <a:rPr lang="en-US" sz="3600" dirty="0" smtClean="0"/>
              <a:t> and </a:t>
            </a:r>
            <a:r>
              <a:rPr lang="en-US" sz="3600" dirty="0" smtClean="0">
                <a:solidFill>
                  <a:srgbClr val="FF0000"/>
                </a:solidFill>
              </a:rPr>
              <a:t>SLOPE</a:t>
            </a:r>
            <a:r>
              <a:rPr lang="en-US" sz="3600" dirty="0" smtClean="0"/>
              <a:t> all mean exactly the same thing.</a:t>
            </a:r>
          </a:p>
          <a:p>
            <a:r>
              <a:rPr lang="en-US" sz="3600" dirty="0" smtClean="0"/>
              <a:t>If you can solve for one of these, you can solve for any, because they’re all the same.</a:t>
            </a:r>
          </a:p>
        </p:txBody>
      </p:sp>
      <p:sp>
        <p:nvSpPr>
          <p:cNvPr id="2" name="Title 1"/>
          <p:cNvSpPr>
            <a:spLocks noGrp="1"/>
          </p:cNvSpPr>
          <p:nvPr>
            <p:ph type="title"/>
          </p:nvPr>
        </p:nvSpPr>
        <p:spPr/>
        <p:txBody>
          <a:bodyPr/>
          <a:lstStyle/>
          <a:p>
            <a:pPr algn="ctr">
              <a:defRPr/>
            </a:pPr>
            <a:r>
              <a:rPr lang="en-US" b="1" dirty="0" smtClean="0"/>
              <a:t>Gradient, Rate, and Slope</a:t>
            </a:r>
            <a:endParaRPr lang="en-US"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What’s in store for today?</a:t>
            </a:r>
            <a:endParaRPr lang="en-US" dirty="0"/>
          </a:p>
        </p:txBody>
      </p:sp>
      <p:sp>
        <p:nvSpPr>
          <p:cNvPr id="3" name="Text Placeholder 2"/>
          <p:cNvSpPr>
            <a:spLocks noGrp="1"/>
          </p:cNvSpPr>
          <p:nvPr>
            <p:ph type="body" sz="quarter" idx="10"/>
          </p:nvPr>
        </p:nvSpPr>
        <p:spPr>
          <a:xfrm>
            <a:off x="381000" y="1411552"/>
            <a:ext cx="8382000" cy="5262979"/>
          </a:xfrm>
        </p:spPr>
        <p:txBody>
          <a:bodyPr/>
          <a:lstStyle/>
          <a:p>
            <a:r>
              <a:rPr lang="en-US" sz="2800" dirty="0" smtClean="0"/>
              <a:t>We’ll spend a bit of time looking at some “test-type” problems.</a:t>
            </a:r>
          </a:p>
          <a:p>
            <a:r>
              <a:rPr lang="en-US" sz="2800" dirty="0" smtClean="0"/>
              <a:t>We’ll refresh some basic properties of exponents</a:t>
            </a:r>
          </a:p>
          <a:p>
            <a:pPr lvl="1"/>
            <a:r>
              <a:rPr lang="en-US" sz="2800" dirty="0" smtClean="0"/>
              <a:t>Fractional powers and radicals</a:t>
            </a:r>
          </a:p>
          <a:p>
            <a:pPr lvl="1"/>
            <a:r>
              <a:rPr lang="en-US" sz="2800" dirty="0" smtClean="0"/>
              <a:t>Negative powers</a:t>
            </a:r>
          </a:p>
          <a:p>
            <a:r>
              <a:rPr lang="en-US" sz="2800" dirty="0" smtClean="0"/>
              <a:t>We’ll spend a bit of time on rates of change</a:t>
            </a:r>
          </a:p>
          <a:p>
            <a:pPr lvl="1"/>
            <a:r>
              <a:rPr lang="en-US" sz="2800" dirty="0" smtClean="0"/>
              <a:t>For linear functions, this is </a:t>
            </a:r>
            <a:r>
              <a:rPr lang="en-US" sz="2800" b="1" dirty="0" smtClean="0">
                <a:solidFill>
                  <a:srgbClr val="FF0000"/>
                </a:solidFill>
              </a:rPr>
              <a:t>SLOPE</a:t>
            </a:r>
          </a:p>
          <a:p>
            <a:r>
              <a:rPr lang="en-US" sz="2800" dirty="0" smtClean="0"/>
              <a:t>Then, we’ll look at some problems that deal with rates of change.</a:t>
            </a:r>
          </a:p>
          <a:p>
            <a:pPr lvl="2">
              <a:buNone/>
            </a:pPr>
            <a:endParaRPr lang="en-US" dirty="0" smtClean="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 Box 6" descr="Rectangle: Click to edit Master text styles&#10;Second level&#10;Third level&#10;Fourth level&#10;Fifth level"/>
          <p:cNvSpPr>
            <a:spLocks noGrp="1" noChangeArrowheads="1"/>
          </p:cNvSpPr>
          <p:nvPr>
            <p:ph idx="1"/>
          </p:nvPr>
        </p:nvSpPr>
        <p:spPr>
          <a:xfrm>
            <a:off x="762000" y="1371600"/>
            <a:ext cx="8077200" cy="4555093"/>
          </a:xfrm>
        </p:spPr>
        <p:txBody>
          <a:bodyPr wrap="square">
            <a:spAutoFit/>
          </a:bodyPr>
          <a:lstStyle/>
          <a:p>
            <a:r>
              <a:rPr lang="en-US" sz="2800" b="1" dirty="0" smtClean="0">
                <a:solidFill>
                  <a:schemeClr val="accent3"/>
                </a:solidFill>
              </a:rPr>
              <a:t>Here are the basics</a:t>
            </a:r>
            <a:r>
              <a:rPr lang="en-US" sz="2800" dirty="0" smtClean="0"/>
              <a:t>:</a:t>
            </a:r>
          </a:p>
          <a:p>
            <a:pPr>
              <a:buFont typeface="Wingdings" pitchFamily="2" charset="2"/>
              <a:buNone/>
            </a:pPr>
            <a:r>
              <a:rPr lang="en-US" sz="2800" dirty="0" smtClean="0"/>
              <a:t>	1.	There will always be </a:t>
            </a:r>
            <a:r>
              <a:rPr lang="en-US" sz="2800" dirty="0" smtClean="0">
                <a:solidFill>
                  <a:srgbClr val="FF0000"/>
                </a:solidFill>
              </a:rPr>
              <a:t>2 variables</a:t>
            </a:r>
            <a:r>
              <a:rPr lang="en-US" sz="2800" dirty="0" smtClean="0"/>
              <a:t> 	(numbers)</a:t>
            </a:r>
          </a:p>
          <a:p>
            <a:pPr>
              <a:buFont typeface="Wingdings" pitchFamily="2" charset="2"/>
              <a:buNone/>
            </a:pPr>
            <a:r>
              <a:rPr lang="en-US" sz="2800" dirty="0" smtClean="0"/>
              <a:t>	2.	Gradient means “How does a </a:t>
            </a:r>
            <a:r>
              <a:rPr lang="en-US" sz="2800" dirty="0" smtClean="0">
                <a:solidFill>
                  <a:srgbClr val="0000FF"/>
                </a:solidFill>
              </a:rPr>
              <a:t>change</a:t>
            </a:r>
            <a:r>
              <a:rPr lang="en-US" sz="2800" dirty="0" smtClean="0"/>
              <a:t> 	in one variable </a:t>
            </a:r>
            <a:r>
              <a:rPr lang="en-US" sz="2800" dirty="0" smtClean="0">
                <a:solidFill>
                  <a:srgbClr val="FF0000"/>
                </a:solidFill>
              </a:rPr>
              <a:t>affect</a:t>
            </a:r>
            <a:r>
              <a:rPr lang="en-US" sz="2800" dirty="0" smtClean="0"/>
              <a:t> the other?”</a:t>
            </a:r>
          </a:p>
          <a:p>
            <a:pPr>
              <a:buFont typeface="Wingdings" pitchFamily="2" charset="2"/>
              <a:buNone/>
            </a:pPr>
            <a:r>
              <a:rPr lang="en-US" sz="2800" dirty="0" smtClean="0"/>
              <a:t>	3.	To get the answer you will usually 	have to </a:t>
            </a:r>
            <a:r>
              <a:rPr lang="en-US" sz="2800" dirty="0" smtClean="0">
                <a:solidFill>
                  <a:srgbClr val="0000FF"/>
                </a:solidFill>
              </a:rPr>
              <a:t>subtract</a:t>
            </a:r>
            <a:r>
              <a:rPr lang="en-US" sz="2800" dirty="0" smtClean="0"/>
              <a:t> (to get the </a:t>
            </a:r>
            <a:r>
              <a:rPr lang="en-US" sz="2800" dirty="0" smtClean="0">
                <a:solidFill>
                  <a:srgbClr val="0000FF"/>
                </a:solidFill>
              </a:rPr>
              <a:t>change</a:t>
            </a:r>
            <a:r>
              <a:rPr lang="en-US" sz="2800" dirty="0" smtClean="0"/>
              <a:t>) and </a:t>
            </a:r>
          </a:p>
          <a:p>
            <a:pPr>
              <a:buFont typeface="Wingdings" pitchFamily="2" charset="2"/>
              <a:buNone/>
            </a:pPr>
            <a:r>
              <a:rPr lang="en-US" sz="2800" dirty="0" smtClean="0"/>
              <a:t>	4.	you will almost always have to </a:t>
            </a:r>
            <a:r>
              <a:rPr lang="en-US" sz="2800" dirty="0" smtClean="0">
                <a:solidFill>
                  <a:srgbClr val="FF0000"/>
                </a:solidFill>
              </a:rPr>
              <a:t>divide </a:t>
            </a:r>
          </a:p>
          <a:p>
            <a:pPr>
              <a:buFont typeface="Wingdings" pitchFamily="2" charset="2"/>
              <a:buNone/>
            </a:pPr>
            <a:r>
              <a:rPr lang="en-US" sz="2800" dirty="0" smtClean="0">
                <a:solidFill>
                  <a:srgbClr val="FF0000"/>
                </a:solidFill>
              </a:rPr>
              <a:t>		</a:t>
            </a:r>
            <a:r>
              <a:rPr lang="en-US" sz="2800" dirty="0" smtClean="0"/>
              <a:t>(to fine the </a:t>
            </a:r>
            <a:r>
              <a:rPr lang="en-US" sz="2800" dirty="0" smtClean="0">
                <a:solidFill>
                  <a:srgbClr val="FF0000"/>
                </a:solidFill>
              </a:rPr>
              <a:t>affect</a:t>
            </a:r>
            <a:r>
              <a:rPr lang="en-US" sz="2800" dirty="0" smtClean="0"/>
              <a:t>). </a:t>
            </a:r>
          </a:p>
          <a:p>
            <a:pPr>
              <a:buFont typeface="Wingdings" pitchFamily="2" charset="2"/>
              <a:buNone/>
            </a:pPr>
            <a:endParaRPr lang="en-US" sz="1800" dirty="0" smtClean="0"/>
          </a:p>
        </p:txBody>
      </p:sp>
      <p:sp>
        <p:nvSpPr>
          <p:cNvPr id="2" name="Title 1"/>
          <p:cNvSpPr>
            <a:spLocks noGrp="1"/>
          </p:cNvSpPr>
          <p:nvPr>
            <p:ph type="title"/>
          </p:nvPr>
        </p:nvSpPr>
        <p:spPr/>
        <p:txBody>
          <a:bodyPr/>
          <a:lstStyle/>
          <a:p>
            <a:pPr algn="ctr">
              <a:defRPr/>
            </a:pPr>
            <a:r>
              <a:rPr lang="en-US" b="1" dirty="0" smtClean="0"/>
              <a:t>Just the FACTS!</a:t>
            </a:r>
            <a:endParaRPr lang="en-US"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 Box 12" descr="Rectangle: Click to edit Master text styles&#10;Second level&#10;Third level&#10;Fourth level&#10;Fifth level"/>
          <p:cNvSpPr>
            <a:spLocks noGrp="1" noChangeArrowheads="1"/>
          </p:cNvSpPr>
          <p:nvPr>
            <p:ph idx="1"/>
          </p:nvPr>
        </p:nvSpPr>
        <p:spPr>
          <a:xfrm>
            <a:off x="533400" y="1371601"/>
            <a:ext cx="8077200" cy="2436564"/>
          </a:xfrm>
        </p:spPr>
        <p:txBody>
          <a:bodyPr wrap="square">
            <a:spAutoFit/>
          </a:bodyPr>
          <a:lstStyle/>
          <a:p>
            <a:r>
              <a:rPr lang="en-US" sz="2800" dirty="0" smtClean="0"/>
              <a:t>IF you can subtract and divide then you</a:t>
            </a:r>
          </a:p>
          <a:p>
            <a:pPr>
              <a:buFont typeface="Wingdings" pitchFamily="2" charset="2"/>
              <a:buNone/>
            </a:pPr>
            <a:r>
              <a:rPr lang="en-US" sz="2800" dirty="0" smtClean="0"/>
              <a:t> can solve all gradient/rate/slope </a:t>
            </a:r>
          </a:p>
          <a:p>
            <a:pPr>
              <a:buFont typeface="Wingdings" pitchFamily="2" charset="2"/>
              <a:buNone/>
            </a:pPr>
            <a:r>
              <a:rPr lang="en-US" sz="2800" dirty="0" smtClean="0"/>
              <a:t>(or more impressively, rate of change)</a:t>
            </a:r>
          </a:p>
          <a:p>
            <a:pPr>
              <a:buFont typeface="Wingdings" pitchFamily="2" charset="2"/>
              <a:buNone/>
            </a:pPr>
            <a:r>
              <a:rPr lang="en-US" sz="2800" dirty="0" smtClean="0"/>
              <a:t> problems!</a:t>
            </a:r>
          </a:p>
          <a:p>
            <a:pPr>
              <a:buFont typeface="Wingdings" pitchFamily="2" charset="2"/>
              <a:buNone/>
            </a:pPr>
            <a:endParaRPr lang="en-US" dirty="0" smtClean="0"/>
          </a:p>
        </p:txBody>
      </p:sp>
      <p:sp>
        <p:nvSpPr>
          <p:cNvPr id="2" name="Title 1"/>
          <p:cNvSpPr>
            <a:spLocks noGrp="1"/>
          </p:cNvSpPr>
          <p:nvPr>
            <p:ph type="title"/>
          </p:nvPr>
        </p:nvSpPr>
        <p:spPr/>
        <p:txBody>
          <a:bodyPr/>
          <a:lstStyle/>
          <a:p>
            <a:pPr algn="ctr">
              <a:defRPr/>
            </a:pPr>
            <a:r>
              <a:rPr lang="en-US" dirty="0" smtClean="0"/>
              <a:t>What was that?</a:t>
            </a:r>
            <a:endParaRPr lang="en-US" dirty="0"/>
          </a:p>
        </p:txBody>
      </p:sp>
      <p:sp>
        <p:nvSpPr>
          <p:cNvPr id="11268" name="Text Box 13"/>
          <p:cNvSpPr txBox="1">
            <a:spLocks noChangeArrowheads="1"/>
          </p:cNvSpPr>
          <p:nvPr/>
        </p:nvSpPr>
        <p:spPr bwMode="auto">
          <a:xfrm>
            <a:off x="590550" y="3505200"/>
            <a:ext cx="8553450" cy="2678113"/>
          </a:xfrm>
          <a:prstGeom prst="rect">
            <a:avLst/>
          </a:prstGeom>
          <a:noFill/>
          <a:ln w="9525">
            <a:noFill/>
            <a:miter lim="800000"/>
            <a:headEnd/>
            <a:tailEnd/>
          </a:ln>
        </p:spPr>
        <p:txBody>
          <a:bodyPr>
            <a:spAutoFit/>
          </a:bodyPr>
          <a:lstStyle/>
          <a:p>
            <a:pPr algn="l"/>
            <a:r>
              <a:rPr lang="en-US" sz="2800" dirty="0"/>
              <a:t>We begin with word problems. The trick here is to read carefully and to figure out what to do with the information you are given.</a:t>
            </a:r>
          </a:p>
          <a:p>
            <a:pPr algn="l"/>
            <a:endParaRPr lang="en-US" sz="2800" dirty="0"/>
          </a:p>
          <a:p>
            <a:pPr algn="l"/>
            <a:r>
              <a:rPr lang="en-US" sz="2800" dirty="0"/>
              <a:t>Remember: You may have to </a:t>
            </a:r>
            <a:r>
              <a:rPr lang="en-US" sz="2800" dirty="0">
                <a:solidFill>
                  <a:srgbClr val="FF0000"/>
                </a:solidFill>
              </a:rPr>
              <a:t>SUBTRACT</a:t>
            </a:r>
            <a:r>
              <a:rPr lang="en-US" sz="2800" dirty="0"/>
              <a:t>. You will almost always have to </a:t>
            </a:r>
            <a:r>
              <a:rPr lang="en-US" sz="2800" dirty="0">
                <a:solidFill>
                  <a:srgbClr val="FF0000"/>
                </a:solidFill>
              </a:rPr>
              <a:t>DIVIDE</a:t>
            </a:r>
            <a:r>
              <a:rPr lang="en-US" sz="2800" dirty="0"/>
              <a:t>.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2" descr="Rectangle: Click to edit Master text styles&#10;Second level&#10;Third level&#10;Fourth level&#10;Fifth level"/>
          <p:cNvSpPr>
            <a:spLocks noGrp="1"/>
          </p:cNvSpPr>
          <p:nvPr>
            <p:ph idx="1"/>
          </p:nvPr>
        </p:nvSpPr>
        <p:spPr/>
        <p:txBody>
          <a:bodyPr>
            <a:normAutofit/>
          </a:bodyPr>
          <a:lstStyle/>
          <a:p>
            <a:r>
              <a:rPr lang="en-US" sz="3200" dirty="0" smtClean="0"/>
              <a:t>An balloon rises 1000 meters in 5 minutes. At what rate is it rising?</a:t>
            </a:r>
          </a:p>
          <a:p>
            <a:endParaRPr lang="en-US" sz="3200" dirty="0" smtClean="0"/>
          </a:p>
          <a:p>
            <a:r>
              <a:rPr lang="en-US" sz="3200" dirty="0" smtClean="0"/>
              <a:t>Express your answer in meters per minute.</a:t>
            </a:r>
          </a:p>
        </p:txBody>
      </p:sp>
      <p:sp>
        <p:nvSpPr>
          <p:cNvPr id="2" name="Title 1"/>
          <p:cNvSpPr>
            <a:spLocks noGrp="1"/>
          </p:cNvSpPr>
          <p:nvPr>
            <p:ph type="title"/>
          </p:nvPr>
        </p:nvSpPr>
        <p:spPr/>
        <p:txBody>
          <a:bodyPr/>
          <a:lstStyle/>
          <a:p>
            <a:pPr algn="ctr">
              <a:defRPr/>
            </a:pPr>
            <a:r>
              <a:rPr lang="en-US" b="1" dirty="0" smtClean="0"/>
              <a:t>How about an example?</a:t>
            </a:r>
            <a:endParaRPr lang="en-US" b="1" dirty="0"/>
          </a:p>
        </p:txBody>
      </p:sp>
      <p:graphicFrame>
        <p:nvGraphicFramePr>
          <p:cNvPr id="4" name="Object 3"/>
          <p:cNvGraphicFramePr>
            <a:graphicFrameLocks noChangeAspect="1"/>
          </p:cNvGraphicFramePr>
          <p:nvPr/>
        </p:nvGraphicFramePr>
        <p:xfrm>
          <a:off x="2286000" y="4419600"/>
          <a:ext cx="4757738" cy="685800"/>
        </p:xfrm>
        <a:graphic>
          <a:graphicData uri="http://schemas.openxmlformats.org/presentationml/2006/ole">
            <p:oleObj spid="_x0000_s9218" name="Equation" r:id="rId3" imgW="140940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Content Placeholder 2" descr="Rectangle: Click to edit Master text styles&#10;Second level&#10;Third level&#10;Fourth level&#10;Fifth level"/>
          <p:cNvSpPr>
            <a:spLocks noGrp="1"/>
          </p:cNvSpPr>
          <p:nvPr>
            <p:ph idx="1"/>
          </p:nvPr>
        </p:nvSpPr>
        <p:spPr/>
        <p:txBody>
          <a:bodyPr>
            <a:normAutofit/>
          </a:bodyPr>
          <a:lstStyle/>
          <a:p>
            <a:r>
              <a:rPr lang="en-US" sz="2800" dirty="0" smtClean="0"/>
              <a:t>Five seconds into flight, a rocket is 2,000 feet above the earth.  Twenty five seconds into flight, the rocket is 42,000 feet above the earth.  How fast is the rocket rising (in feet per second)?</a:t>
            </a:r>
          </a:p>
        </p:txBody>
      </p:sp>
      <p:sp>
        <p:nvSpPr>
          <p:cNvPr id="2" name="Title 1"/>
          <p:cNvSpPr>
            <a:spLocks noGrp="1"/>
          </p:cNvSpPr>
          <p:nvPr>
            <p:ph type="title"/>
          </p:nvPr>
        </p:nvSpPr>
        <p:spPr/>
        <p:txBody>
          <a:bodyPr/>
          <a:lstStyle/>
          <a:p>
            <a:pPr algn="ctr">
              <a:defRPr/>
            </a:pPr>
            <a:r>
              <a:rPr lang="en-US" b="1" dirty="0" smtClean="0"/>
              <a:t>Let’s jazz up that last problem</a:t>
            </a:r>
            <a:endParaRPr lang="en-US" b="1" dirty="0"/>
          </a:p>
        </p:txBody>
      </p:sp>
      <p:graphicFrame>
        <p:nvGraphicFramePr>
          <p:cNvPr id="4" name="Object 3"/>
          <p:cNvGraphicFramePr>
            <a:graphicFrameLocks noChangeAspect="1"/>
          </p:cNvGraphicFramePr>
          <p:nvPr/>
        </p:nvGraphicFramePr>
        <p:xfrm>
          <a:off x="685800" y="3962400"/>
          <a:ext cx="2359742" cy="914400"/>
        </p:xfrm>
        <a:graphic>
          <a:graphicData uri="http://schemas.openxmlformats.org/presentationml/2006/ole">
            <p:oleObj spid="_x0000_s10242" name="Equation" r:id="rId3" imgW="1015920" imgH="393480" progId="Equation.DSMT4">
              <p:embed/>
            </p:oleObj>
          </a:graphicData>
        </a:graphic>
      </p:graphicFrame>
      <p:graphicFrame>
        <p:nvGraphicFramePr>
          <p:cNvPr id="10243" name="Object 3"/>
          <p:cNvGraphicFramePr>
            <a:graphicFrameLocks noChangeAspect="1"/>
          </p:cNvGraphicFramePr>
          <p:nvPr/>
        </p:nvGraphicFramePr>
        <p:xfrm>
          <a:off x="3200400" y="3962400"/>
          <a:ext cx="1327150" cy="914400"/>
        </p:xfrm>
        <a:graphic>
          <a:graphicData uri="http://schemas.openxmlformats.org/presentationml/2006/ole">
            <p:oleObj spid="_x0000_s10243" name="Equation" r:id="rId4" imgW="571320" imgH="393480" progId="Equation.DSMT4">
              <p:embed/>
            </p:oleObj>
          </a:graphicData>
        </a:graphic>
      </p:graphicFrame>
      <p:graphicFrame>
        <p:nvGraphicFramePr>
          <p:cNvPr id="10244" name="Object 4"/>
          <p:cNvGraphicFramePr>
            <a:graphicFrameLocks noChangeAspect="1"/>
          </p:cNvGraphicFramePr>
          <p:nvPr/>
        </p:nvGraphicFramePr>
        <p:xfrm>
          <a:off x="4800600" y="4267200"/>
          <a:ext cx="3067050" cy="471488"/>
        </p:xfrm>
        <a:graphic>
          <a:graphicData uri="http://schemas.openxmlformats.org/presentationml/2006/ole">
            <p:oleObj spid="_x0000_s10244" name="Equation" r:id="rId5" imgW="132048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0243"/>
                                        </p:tgtEl>
                                        <p:attrNameLst>
                                          <p:attrName>style.visibility</p:attrName>
                                        </p:attrNameLst>
                                      </p:cBhvr>
                                      <p:to>
                                        <p:strVal val="visible"/>
                                      </p:to>
                                    </p:set>
                                    <p:animEffect transition="in" filter="slide(fromBottom)">
                                      <p:cBhvr>
                                        <p:cTn id="12" dur="500"/>
                                        <p:tgtEl>
                                          <p:spTgt spid="10243"/>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0244"/>
                                        </p:tgtEl>
                                        <p:attrNameLst>
                                          <p:attrName>style.visibility</p:attrName>
                                        </p:attrNameLst>
                                      </p:cBhvr>
                                      <p:to>
                                        <p:strVal val="visible"/>
                                      </p:to>
                                    </p:set>
                                    <p:animEffect transition="in" filter="slide(fromBottom)">
                                      <p:cBhvr>
                                        <p:cTn id="17" dur="500"/>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Content Placeholder 2" descr="Rectangle: Click to edit Master text styles&#10;Second level&#10;Third level&#10;Fourth level&#10;Fifth level"/>
          <p:cNvSpPr>
            <a:spLocks noGrp="1"/>
          </p:cNvSpPr>
          <p:nvPr>
            <p:ph idx="1"/>
          </p:nvPr>
        </p:nvSpPr>
        <p:spPr/>
        <p:txBody>
          <a:bodyPr>
            <a:normAutofit/>
          </a:bodyPr>
          <a:lstStyle/>
          <a:p>
            <a:r>
              <a:rPr lang="en-US" sz="2800" dirty="0" smtClean="0"/>
              <a:t>A balloon is released at an altitude of 500 meters at 2:15.  At 2:45 the balloon had an altitude of 3500 meters.  Find the rate at which the balloon is rising.</a:t>
            </a:r>
          </a:p>
        </p:txBody>
      </p:sp>
      <p:sp>
        <p:nvSpPr>
          <p:cNvPr id="2" name="Title 1"/>
          <p:cNvSpPr>
            <a:spLocks noGrp="1"/>
          </p:cNvSpPr>
          <p:nvPr>
            <p:ph type="title"/>
          </p:nvPr>
        </p:nvSpPr>
        <p:spPr/>
        <p:txBody>
          <a:bodyPr>
            <a:normAutofit fontScale="90000"/>
          </a:bodyPr>
          <a:lstStyle/>
          <a:p>
            <a:pPr algn="ctr">
              <a:defRPr/>
            </a:pPr>
            <a:r>
              <a:rPr lang="en-US" b="1" dirty="0" smtClean="0"/>
              <a:t>Balloons are fun, </a:t>
            </a:r>
            <a:br>
              <a:rPr lang="en-US" b="1" dirty="0" smtClean="0"/>
            </a:br>
            <a:r>
              <a:rPr lang="en-US" b="1" dirty="0" smtClean="0"/>
              <a:t>let’s do another problem!</a:t>
            </a:r>
            <a:endParaRPr lang="en-US" dirty="0"/>
          </a:p>
        </p:txBody>
      </p:sp>
      <p:graphicFrame>
        <p:nvGraphicFramePr>
          <p:cNvPr id="4" name="Object 3"/>
          <p:cNvGraphicFramePr>
            <a:graphicFrameLocks noChangeAspect="1"/>
          </p:cNvGraphicFramePr>
          <p:nvPr/>
        </p:nvGraphicFramePr>
        <p:xfrm>
          <a:off x="1600200" y="3810000"/>
          <a:ext cx="6282813" cy="914400"/>
        </p:xfrm>
        <a:graphic>
          <a:graphicData uri="http://schemas.openxmlformats.org/presentationml/2006/ole">
            <p:oleObj spid="_x0000_s11266" name="Equation" r:id="rId3" imgW="2705040" imgH="393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2" descr="Rectangle: Click to edit Master text styles&#10;Second level&#10;Third level&#10;Fourth level&#10;Fifth level"/>
          <p:cNvSpPr>
            <a:spLocks noGrp="1"/>
          </p:cNvSpPr>
          <p:nvPr>
            <p:ph idx="1"/>
          </p:nvPr>
        </p:nvSpPr>
        <p:spPr/>
        <p:txBody>
          <a:bodyPr/>
          <a:lstStyle/>
          <a:p>
            <a:r>
              <a:rPr lang="en-US" dirty="0" smtClean="0"/>
              <a:t>Now, let’s explore the concept, when the data is provided by a graph.</a:t>
            </a:r>
          </a:p>
        </p:txBody>
      </p:sp>
      <p:sp>
        <p:nvSpPr>
          <p:cNvPr id="2" name="Title 1"/>
          <p:cNvSpPr>
            <a:spLocks noGrp="1"/>
          </p:cNvSpPr>
          <p:nvPr>
            <p:ph type="title"/>
          </p:nvPr>
        </p:nvSpPr>
        <p:spPr/>
        <p:txBody>
          <a:bodyPr>
            <a:normAutofit fontScale="90000"/>
          </a:bodyPr>
          <a:lstStyle/>
          <a:p>
            <a:pPr algn="ctr">
              <a:defRPr/>
            </a:pPr>
            <a:r>
              <a:rPr lang="en-US" sz="4000" b="1" dirty="0" smtClean="0"/>
              <a:t>Rate of change problems and graphs</a:t>
            </a:r>
            <a:endParaRPr lang="en-US" sz="4000" b="1" dirty="0"/>
          </a:p>
        </p:txBody>
      </p:sp>
      <p:pic>
        <p:nvPicPr>
          <p:cNvPr id="4" name="Picture 17" descr="graph5"/>
          <p:cNvPicPr>
            <a:picLocks noChangeAspect="1" noChangeArrowheads="1"/>
          </p:cNvPicPr>
          <p:nvPr/>
        </p:nvPicPr>
        <p:blipFill>
          <a:blip r:embed="rId2" cstate="print"/>
          <a:srcRect/>
          <a:stretch>
            <a:fillRect/>
          </a:stretch>
        </p:blipFill>
        <p:spPr bwMode="auto">
          <a:xfrm>
            <a:off x="609600" y="3352800"/>
            <a:ext cx="3124200" cy="2565400"/>
          </a:xfrm>
          <a:prstGeom prst="rect">
            <a:avLst/>
          </a:prstGeom>
          <a:noFill/>
          <a:ln w="9525">
            <a:noFill/>
            <a:miter lim="800000"/>
            <a:headEnd/>
            <a:tailEnd/>
          </a:ln>
        </p:spPr>
      </p:pic>
      <p:sp>
        <p:nvSpPr>
          <p:cNvPr id="15365" name="TextBox 4"/>
          <p:cNvSpPr txBox="1">
            <a:spLocks noChangeArrowheads="1"/>
          </p:cNvSpPr>
          <p:nvPr/>
        </p:nvSpPr>
        <p:spPr bwMode="auto">
          <a:xfrm>
            <a:off x="4114800" y="2895600"/>
            <a:ext cx="4191000" cy="2677656"/>
          </a:xfrm>
          <a:prstGeom prst="rect">
            <a:avLst/>
          </a:prstGeom>
          <a:noFill/>
          <a:ln w="9525">
            <a:noFill/>
            <a:miter lim="800000"/>
            <a:headEnd/>
            <a:tailEnd/>
          </a:ln>
        </p:spPr>
        <p:txBody>
          <a:bodyPr wrap="square">
            <a:spAutoFit/>
          </a:bodyPr>
          <a:lstStyle/>
          <a:p>
            <a:pPr algn="l"/>
            <a:r>
              <a:rPr lang="en-US" sz="2400" dirty="0"/>
              <a:t>A student released a balloon and recorded data on the graph at the left.  According to the graph at what rate did the balloon rise from time 2 minutes to time 7 minutes?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Content Placeholder 2" descr="Rectangle: Click to edit Master text styles&#10;Second level&#10;Third level&#10;Fourth level&#10;Fifth level"/>
          <p:cNvSpPr>
            <a:spLocks noGrp="1"/>
          </p:cNvSpPr>
          <p:nvPr>
            <p:ph idx="1"/>
          </p:nvPr>
        </p:nvSpPr>
        <p:spPr/>
        <p:txBody>
          <a:bodyPr/>
          <a:lstStyle/>
          <a:p>
            <a:r>
              <a:rPr lang="en-US" dirty="0" smtClean="0"/>
              <a:t>Remember:</a:t>
            </a:r>
          </a:p>
          <a:p>
            <a:pPr lvl="1"/>
            <a:r>
              <a:rPr lang="en-US" sz="2800" dirty="0" smtClean="0"/>
              <a:t>There are always 2 variables (numbers).</a:t>
            </a:r>
          </a:p>
          <a:p>
            <a:pPr lvl="1"/>
            <a:r>
              <a:rPr lang="en-US" sz="2800" dirty="0" smtClean="0"/>
              <a:t>One is called the </a:t>
            </a:r>
            <a:r>
              <a:rPr lang="en-US" sz="2800" b="1" dirty="0" smtClean="0">
                <a:solidFill>
                  <a:srgbClr val="FF0000"/>
                </a:solidFill>
              </a:rPr>
              <a:t>DEPENDENT VARIABLE</a:t>
            </a:r>
          </a:p>
          <a:p>
            <a:pPr lvl="1"/>
            <a:r>
              <a:rPr lang="en-US" sz="2800" dirty="0" smtClean="0">
                <a:solidFill>
                  <a:srgbClr val="FF0000"/>
                </a:solidFill>
              </a:rPr>
              <a:t>This is usually y</a:t>
            </a:r>
          </a:p>
          <a:p>
            <a:pPr lvl="2"/>
            <a:r>
              <a:rPr lang="en-US" sz="2800" dirty="0" smtClean="0"/>
              <a:t>When dividing, this one goes on TOP.</a:t>
            </a:r>
          </a:p>
          <a:p>
            <a:pPr lvl="1"/>
            <a:r>
              <a:rPr lang="en-US" sz="2800" dirty="0" smtClean="0"/>
              <a:t>The other is called the </a:t>
            </a:r>
            <a:r>
              <a:rPr lang="en-US" sz="2800" b="1" dirty="0" smtClean="0">
                <a:solidFill>
                  <a:srgbClr val="FF0000"/>
                </a:solidFill>
              </a:rPr>
              <a:t>INDEPENDENT VARIABLE</a:t>
            </a:r>
            <a:r>
              <a:rPr lang="en-US" sz="2800" b="1" dirty="0" smtClean="0"/>
              <a:t>.</a:t>
            </a:r>
          </a:p>
          <a:p>
            <a:pPr lvl="1"/>
            <a:r>
              <a:rPr lang="en-US" sz="2800" dirty="0" smtClean="0">
                <a:solidFill>
                  <a:srgbClr val="FF0000"/>
                </a:solidFill>
              </a:rPr>
              <a:t>This is usually x or t</a:t>
            </a:r>
          </a:p>
          <a:p>
            <a:pPr lvl="2"/>
            <a:r>
              <a:rPr lang="en-US" sz="2800" dirty="0" smtClean="0"/>
              <a:t>It goes on the bottom.</a:t>
            </a:r>
          </a:p>
        </p:txBody>
      </p:sp>
      <p:sp>
        <p:nvSpPr>
          <p:cNvPr id="2" name="Title 1"/>
          <p:cNvSpPr>
            <a:spLocks noGrp="1"/>
          </p:cNvSpPr>
          <p:nvPr>
            <p:ph type="title"/>
          </p:nvPr>
        </p:nvSpPr>
        <p:spPr/>
        <p:txBody>
          <a:bodyPr/>
          <a:lstStyle/>
          <a:p>
            <a:pPr algn="ctr">
              <a:defRPr/>
            </a:pPr>
            <a:r>
              <a:rPr lang="en-US" b="1" dirty="0" smtClean="0"/>
              <a:t>A bit more of the “math stuff”</a:t>
            </a:r>
            <a:endParaRPr lang="en-US"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defRPr/>
            </a:pPr>
            <a:r>
              <a:rPr lang="en-US" b="1" dirty="0" smtClean="0"/>
              <a:t>A bit of a trick!</a:t>
            </a:r>
            <a:endParaRPr lang="en-US" b="1" dirty="0"/>
          </a:p>
        </p:txBody>
      </p:sp>
      <p:sp>
        <p:nvSpPr>
          <p:cNvPr id="3" name="Subtitle 2" descr="Rectangle: Click to edit Master text styles&#10;Second level&#10;Third level&#10;Fourth level&#10;Fifth level"/>
          <p:cNvSpPr>
            <a:spLocks noGrp="1"/>
          </p:cNvSpPr>
          <p:nvPr>
            <p:ph type="subTitle" idx="1"/>
          </p:nvPr>
        </p:nvSpPr>
        <p:spPr/>
        <p:txBody>
          <a:bodyPr>
            <a:normAutofit lnSpcReduction="10000"/>
          </a:bodyPr>
          <a:lstStyle/>
          <a:p>
            <a:pPr algn="ctr">
              <a:defRPr/>
            </a:pPr>
            <a:r>
              <a:rPr lang="en-US" sz="4000" dirty="0" smtClean="0"/>
              <a:t>Do rates of change remain constant?</a:t>
            </a:r>
            <a:endParaRPr lang="en-US" sz="40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12" descr="Graph - z"/>
          <p:cNvPicPr>
            <a:picLocks noGrp="1" noChangeAspect="1" noChangeArrowheads="1"/>
          </p:cNvPicPr>
          <p:nvPr>
            <p:ph idx="1"/>
          </p:nvPr>
        </p:nvPicPr>
        <p:blipFill>
          <a:blip r:embed="rId2" cstate="print"/>
          <a:srcRect/>
          <a:stretch>
            <a:fillRect/>
          </a:stretch>
        </p:blipFill>
        <p:spPr>
          <a:xfrm>
            <a:off x="609600" y="1600200"/>
            <a:ext cx="3352800" cy="2743200"/>
          </a:xfrm>
          <a:noFill/>
        </p:spPr>
      </p:pic>
      <p:sp>
        <p:nvSpPr>
          <p:cNvPr id="2" name="Title 1"/>
          <p:cNvSpPr>
            <a:spLocks noGrp="1"/>
          </p:cNvSpPr>
          <p:nvPr>
            <p:ph type="title"/>
          </p:nvPr>
        </p:nvSpPr>
        <p:spPr/>
        <p:txBody>
          <a:bodyPr>
            <a:normAutofit fontScale="90000"/>
          </a:bodyPr>
          <a:lstStyle/>
          <a:p>
            <a:pPr algn="ctr">
              <a:defRPr/>
            </a:pPr>
            <a:r>
              <a:rPr lang="en-US" b="1" dirty="0" smtClean="0"/>
              <a:t>Example 1—Changes in rate of change</a:t>
            </a:r>
            <a:endParaRPr lang="en-US" b="1" dirty="0"/>
          </a:p>
        </p:txBody>
      </p:sp>
      <p:sp>
        <p:nvSpPr>
          <p:cNvPr id="20484" name="TextBox 4"/>
          <p:cNvSpPr txBox="1">
            <a:spLocks noChangeArrowheads="1"/>
          </p:cNvSpPr>
          <p:nvPr/>
        </p:nvSpPr>
        <p:spPr bwMode="auto">
          <a:xfrm>
            <a:off x="4267200" y="1676400"/>
            <a:ext cx="4343400" cy="3786188"/>
          </a:xfrm>
          <a:prstGeom prst="rect">
            <a:avLst/>
          </a:prstGeom>
          <a:noFill/>
          <a:ln w="9525">
            <a:noFill/>
            <a:miter lim="800000"/>
            <a:headEnd/>
            <a:tailEnd/>
          </a:ln>
        </p:spPr>
        <p:txBody>
          <a:bodyPr>
            <a:spAutoFit/>
          </a:bodyPr>
          <a:lstStyle/>
          <a:p>
            <a:pPr algn="l"/>
            <a:r>
              <a:rPr lang="en-US" dirty="0"/>
              <a:t>Consider the graph to the left.  Let’s explore this question:</a:t>
            </a:r>
          </a:p>
          <a:p>
            <a:pPr algn="l"/>
            <a:endParaRPr lang="en-US" dirty="0"/>
          </a:p>
          <a:p>
            <a:pPr algn="l"/>
            <a:r>
              <a:rPr lang="en-US" dirty="0">
                <a:solidFill>
                  <a:srgbClr val="FF0000"/>
                </a:solidFill>
              </a:rPr>
              <a:t>Does the rate change over time?</a:t>
            </a:r>
          </a:p>
          <a:p>
            <a:pPr algn="l"/>
            <a:endParaRPr lang="en-US" dirty="0">
              <a:solidFill>
                <a:srgbClr val="FF0000"/>
              </a:solidFill>
            </a:endParaRPr>
          </a:p>
          <a:p>
            <a:pPr algn="l"/>
            <a:r>
              <a:rPr lang="en-US" dirty="0">
                <a:solidFill>
                  <a:srgbClr val="002060"/>
                </a:solidFill>
              </a:rPr>
              <a:t>To find out let’s calculate the rate of change for several different time periods and see if it changes.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descr="Rectangle: Click to edit Master text styles&#10;Second level&#10;Third level&#10;Fourth level&#10;Fifth level"/>
          <p:cNvSpPr>
            <a:spLocks noGrp="1"/>
          </p:cNvSpPr>
          <p:nvPr>
            <p:ph idx="1"/>
          </p:nvPr>
        </p:nvSpPr>
        <p:spPr>
          <a:xfrm>
            <a:off x="304800" y="2133600"/>
            <a:ext cx="4724400" cy="3886200"/>
          </a:xfrm>
        </p:spPr>
        <p:txBody>
          <a:bodyPr>
            <a:normAutofit/>
          </a:bodyPr>
          <a:lstStyle/>
          <a:p>
            <a:r>
              <a:rPr lang="en-US" sz="2800" dirty="0" smtClean="0"/>
              <a:t>First what is the rate from time 0 to time 4?</a:t>
            </a:r>
          </a:p>
          <a:p>
            <a:r>
              <a:rPr lang="en-US" sz="2800" dirty="0" smtClean="0"/>
              <a:t>How about the rate from time 3 to time 6?</a:t>
            </a:r>
          </a:p>
          <a:p>
            <a:r>
              <a:rPr lang="en-US" sz="2800" dirty="0" smtClean="0"/>
              <a:t>Ok, one more, how about from time 2 to time 9?</a:t>
            </a:r>
          </a:p>
          <a:p>
            <a:endParaRPr lang="en-US" dirty="0" smtClean="0"/>
          </a:p>
          <a:p>
            <a:pPr>
              <a:buFont typeface="Wingdings" pitchFamily="2" charset="2"/>
              <a:buNone/>
            </a:pPr>
            <a:endParaRPr lang="en-US" dirty="0" smtClean="0"/>
          </a:p>
        </p:txBody>
      </p:sp>
      <p:sp>
        <p:nvSpPr>
          <p:cNvPr id="2" name="Title 1"/>
          <p:cNvSpPr>
            <a:spLocks noGrp="1"/>
          </p:cNvSpPr>
          <p:nvPr>
            <p:ph type="title"/>
          </p:nvPr>
        </p:nvSpPr>
        <p:spPr/>
        <p:txBody>
          <a:bodyPr/>
          <a:lstStyle/>
          <a:p>
            <a:pPr algn="ctr">
              <a:defRPr/>
            </a:pPr>
            <a:r>
              <a:rPr lang="en-US" b="1" dirty="0" smtClean="0"/>
              <a:t>Example 1--Continued</a:t>
            </a:r>
            <a:endParaRPr lang="en-US" b="1" dirty="0"/>
          </a:p>
        </p:txBody>
      </p:sp>
      <p:pic>
        <p:nvPicPr>
          <p:cNvPr id="21508" name="Picture 12" descr="Graph - z"/>
          <p:cNvPicPr>
            <a:picLocks noChangeAspect="1" noChangeArrowheads="1"/>
          </p:cNvPicPr>
          <p:nvPr/>
        </p:nvPicPr>
        <p:blipFill>
          <a:blip r:embed="rId2" cstate="print"/>
          <a:srcRect/>
          <a:stretch>
            <a:fillRect/>
          </a:stretch>
        </p:blipFill>
        <p:spPr bwMode="auto">
          <a:xfrm>
            <a:off x="5105400" y="1905000"/>
            <a:ext cx="3352800" cy="274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normAutofit/>
          </a:bodyPr>
          <a:lstStyle/>
          <a:p>
            <a:pPr algn="ctr">
              <a:buNone/>
            </a:pPr>
            <a:r>
              <a:rPr lang="en-US" sz="5400" dirty="0" smtClean="0">
                <a:solidFill>
                  <a:schemeClr val="accent2"/>
                </a:solidFill>
              </a:rPr>
              <a:t>Practice Problems</a:t>
            </a:r>
          </a:p>
          <a:p>
            <a:pPr algn="ctr">
              <a:buNone/>
            </a:pPr>
            <a:r>
              <a:rPr lang="en-US" sz="5400" dirty="0" smtClean="0">
                <a:solidFill>
                  <a:srgbClr val="00B0F0"/>
                </a:solidFill>
              </a:rPr>
              <a:t> Properties of Exponents</a:t>
            </a:r>
          </a:p>
          <a:p>
            <a:pPr algn="ctr">
              <a:buNone/>
            </a:pPr>
            <a:r>
              <a:rPr lang="en-US" sz="5400" dirty="0" smtClean="0"/>
              <a:t>and</a:t>
            </a:r>
          </a:p>
          <a:p>
            <a:pPr algn="ctr">
              <a:buNone/>
            </a:pPr>
            <a:r>
              <a:rPr lang="en-US" sz="5400" dirty="0" smtClean="0">
                <a:solidFill>
                  <a:srgbClr val="00B0F0"/>
                </a:solidFill>
              </a:rPr>
              <a:t>Rate of Change</a:t>
            </a:r>
            <a:endParaRPr lang="en-US" sz="5400" dirty="0">
              <a:solidFill>
                <a:srgbClr val="00B0F0"/>
              </a:solidFill>
            </a:endParaRPr>
          </a:p>
        </p:txBody>
      </p:sp>
      <p:sp>
        <p:nvSpPr>
          <p:cNvPr id="2" name="Title 1"/>
          <p:cNvSpPr>
            <a:spLocks noGrp="1"/>
          </p:cNvSpPr>
          <p:nvPr>
            <p:ph type="title"/>
          </p:nvPr>
        </p:nvSpPr>
        <p:spPr/>
        <p:txBody>
          <a:bodyPr/>
          <a:lstStyle/>
          <a:p>
            <a:pPr algn="ctr"/>
            <a:r>
              <a:rPr lang="en-US" dirty="0" smtClean="0"/>
              <a:t>Let’s do some problems! </a:t>
            </a:r>
            <a:r>
              <a:rPr lang="en-US" dirty="0" smtClean="0">
                <a:sym typeface="Wingdings" pitchFamily="2" charset="2"/>
              </a:rPr>
              <a:t></a:t>
            </a:r>
            <a:endParaRPr lang="en-US"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Content Placeholder 2" descr="Rectangle: Click to edit Master text styles&#10;Second level&#10;Third level&#10;Fourth level&#10;Fifth level"/>
          <p:cNvSpPr>
            <a:spLocks noGrp="1"/>
          </p:cNvSpPr>
          <p:nvPr>
            <p:ph idx="1"/>
          </p:nvPr>
        </p:nvSpPr>
        <p:spPr/>
        <p:txBody>
          <a:bodyPr>
            <a:normAutofit/>
          </a:bodyPr>
          <a:lstStyle/>
          <a:p>
            <a:r>
              <a:rPr lang="en-US" sz="4800" dirty="0" smtClean="0"/>
              <a:t>Did the rate change over time?</a:t>
            </a:r>
          </a:p>
        </p:txBody>
      </p:sp>
      <p:sp>
        <p:nvSpPr>
          <p:cNvPr id="2" name="Title 1"/>
          <p:cNvSpPr>
            <a:spLocks noGrp="1"/>
          </p:cNvSpPr>
          <p:nvPr>
            <p:ph type="title"/>
          </p:nvPr>
        </p:nvSpPr>
        <p:spPr/>
        <p:txBody>
          <a:bodyPr/>
          <a:lstStyle/>
          <a:p>
            <a:pPr algn="ctr">
              <a:defRPr/>
            </a:pPr>
            <a:r>
              <a:rPr lang="en-US" b="1" dirty="0" smtClean="0"/>
              <a:t>Finally…</a:t>
            </a:r>
            <a:endParaRPr lang="en-US" b="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Content Placeholder 2" descr="Rectangle: Click to edit Master text styles&#10;Second level&#10;Third level&#10;Fourth level&#10;Fifth level"/>
          <p:cNvSpPr>
            <a:spLocks noGrp="1"/>
          </p:cNvSpPr>
          <p:nvPr>
            <p:ph idx="1"/>
          </p:nvPr>
        </p:nvSpPr>
        <p:spPr/>
        <p:txBody>
          <a:bodyPr>
            <a:normAutofit/>
          </a:bodyPr>
          <a:lstStyle/>
          <a:p>
            <a:r>
              <a:rPr lang="en-US" sz="2800" dirty="0" smtClean="0"/>
              <a:t>How can the rate be the same when that line is </a:t>
            </a:r>
            <a:r>
              <a:rPr lang="en-US" sz="2800" dirty="0" smtClean="0">
                <a:solidFill>
                  <a:srgbClr val="FF3300"/>
                </a:solidFill>
              </a:rPr>
              <a:t>OBVIOUSLY</a:t>
            </a:r>
            <a:r>
              <a:rPr lang="en-US" sz="2800" dirty="0" smtClean="0"/>
              <a:t> going </a:t>
            </a:r>
            <a:r>
              <a:rPr lang="en-US" sz="2800" dirty="0" smtClean="0">
                <a:solidFill>
                  <a:srgbClr val="FF3300"/>
                </a:solidFill>
              </a:rPr>
              <a:t>UP</a:t>
            </a:r>
            <a:r>
              <a:rPr lang="en-US" sz="2800" dirty="0" smtClean="0"/>
              <a:t>?</a:t>
            </a:r>
          </a:p>
          <a:p>
            <a:pPr lvl="1"/>
            <a:r>
              <a:rPr lang="en-US" sz="2800" dirty="0" smtClean="0"/>
              <a:t>Remember, that </a:t>
            </a:r>
            <a:r>
              <a:rPr lang="en-US" sz="2800" dirty="0" smtClean="0">
                <a:solidFill>
                  <a:srgbClr val="FF3300"/>
                </a:solidFill>
              </a:rPr>
              <a:t>RATE is SLOPE</a:t>
            </a:r>
            <a:r>
              <a:rPr lang="en-US" sz="2800" dirty="0" smtClean="0"/>
              <a:t>!</a:t>
            </a:r>
          </a:p>
          <a:p>
            <a:pPr lvl="1"/>
            <a:r>
              <a:rPr lang="en-US" sz="2800" dirty="0" smtClean="0"/>
              <a:t>If you were a skier going down that black line, would you think that the slope was changing?</a:t>
            </a:r>
          </a:p>
          <a:p>
            <a:pPr lvl="2"/>
            <a:r>
              <a:rPr lang="en-US" sz="2800" dirty="0" smtClean="0"/>
              <a:t>In other words, is the line “</a:t>
            </a:r>
            <a:r>
              <a:rPr lang="en-US" sz="2800" dirty="0" smtClean="0">
                <a:solidFill>
                  <a:srgbClr val="FF3300"/>
                </a:solidFill>
              </a:rPr>
              <a:t>STEEPER</a:t>
            </a:r>
            <a:r>
              <a:rPr lang="en-US" sz="2800" dirty="0" smtClean="0"/>
              <a:t>” in some places than others?</a:t>
            </a:r>
          </a:p>
        </p:txBody>
      </p:sp>
      <p:sp>
        <p:nvSpPr>
          <p:cNvPr id="2" name="Title 1"/>
          <p:cNvSpPr>
            <a:spLocks noGrp="1"/>
          </p:cNvSpPr>
          <p:nvPr>
            <p:ph type="title"/>
          </p:nvPr>
        </p:nvSpPr>
        <p:spPr/>
        <p:txBody>
          <a:bodyPr/>
          <a:lstStyle/>
          <a:p>
            <a:pPr algn="ctr">
              <a:defRPr/>
            </a:pPr>
            <a:r>
              <a:rPr lang="en-US" b="1" dirty="0" smtClean="0"/>
              <a:t>Hold on there…wait a minute..</a:t>
            </a:r>
            <a:endParaRPr lang="en-US" b="1"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Graph - Ski"/>
          <p:cNvPicPr>
            <a:picLocks noGrp="1" noChangeAspect="1" noChangeArrowheads="1"/>
          </p:cNvPicPr>
          <p:nvPr>
            <p:ph idx="1"/>
          </p:nvPr>
        </p:nvPicPr>
        <p:blipFill>
          <a:blip r:embed="rId2" cstate="print"/>
          <a:srcRect/>
          <a:stretch>
            <a:fillRect/>
          </a:stretch>
        </p:blipFill>
        <p:spPr>
          <a:xfrm>
            <a:off x="304800" y="1676400"/>
            <a:ext cx="3303588" cy="2709863"/>
          </a:xfrm>
          <a:noFill/>
        </p:spPr>
      </p:pic>
      <p:sp>
        <p:nvSpPr>
          <p:cNvPr id="2" name="Title 1"/>
          <p:cNvSpPr>
            <a:spLocks noGrp="1"/>
          </p:cNvSpPr>
          <p:nvPr>
            <p:ph type="title"/>
          </p:nvPr>
        </p:nvSpPr>
        <p:spPr/>
        <p:txBody>
          <a:bodyPr/>
          <a:lstStyle/>
          <a:p>
            <a:pPr algn="ctr">
              <a:defRPr/>
            </a:pPr>
            <a:r>
              <a:rPr lang="en-US" b="1" dirty="0" smtClean="0"/>
              <a:t>Tying it all together!</a:t>
            </a:r>
            <a:endParaRPr lang="en-US" b="1" dirty="0"/>
          </a:p>
        </p:txBody>
      </p:sp>
      <p:sp>
        <p:nvSpPr>
          <p:cNvPr id="24580" name="TextBox 4"/>
          <p:cNvSpPr txBox="1">
            <a:spLocks noChangeArrowheads="1"/>
          </p:cNvSpPr>
          <p:nvPr/>
        </p:nvSpPr>
        <p:spPr bwMode="auto">
          <a:xfrm>
            <a:off x="4038600" y="1600200"/>
            <a:ext cx="4800600" cy="3046988"/>
          </a:xfrm>
          <a:prstGeom prst="rect">
            <a:avLst/>
          </a:prstGeom>
          <a:noFill/>
          <a:ln w="9525">
            <a:noFill/>
            <a:miter lim="800000"/>
            <a:headEnd/>
            <a:tailEnd/>
          </a:ln>
        </p:spPr>
        <p:txBody>
          <a:bodyPr>
            <a:spAutoFit/>
          </a:bodyPr>
          <a:lstStyle/>
          <a:p>
            <a:pPr algn="l"/>
            <a:r>
              <a:rPr lang="en-US" sz="2400" dirty="0"/>
              <a:t>The slope of the line stays the same, and since slope and rate are really the same thing, the rate must stay the same as well.</a:t>
            </a:r>
          </a:p>
          <a:p>
            <a:pPr algn="l"/>
            <a:endParaRPr lang="en-US" sz="2400" dirty="0"/>
          </a:p>
          <a:p>
            <a:pPr algn="l"/>
            <a:r>
              <a:rPr lang="en-US" sz="2400" dirty="0"/>
              <a:t>If the slope doesn’t change, then the rate doesn’t change</a:t>
            </a:r>
            <a:r>
              <a:rPr lang="en-US" dirty="0"/>
              <a:t>.</a:t>
            </a:r>
          </a:p>
        </p:txBody>
      </p:sp>
      <p:sp>
        <p:nvSpPr>
          <p:cNvPr id="24581" name="TextBox 5"/>
          <p:cNvSpPr txBox="1">
            <a:spLocks noChangeArrowheads="1"/>
          </p:cNvSpPr>
          <p:nvPr/>
        </p:nvSpPr>
        <p:spPr bwMode="auto">
          <a:xfrm>
            <a:off x="609600" y="4800600"/>
            <a:ext cx="7848600" cy="1754326"/>
          </a:xfrm>
          <a:prstGeom prst="rect">
            <a:avLst/>
          </a:prstGeom>
          <a:noFill/>
          <a:ln w="9525">
            <a:noFill/>
            <a:miter lim="800000"/>
            <a:headEnd/>
            <a:tailEnd/>
          </a:ln>
        </p:spPr>
        <p:txBody>
          <a:bodyPr>
            <a:spAutoFit/>
          </a:bodyPr>
          <a:lstStyle/>
          <a:p>
            <a:pPr algn="l"/>
            <a:r>
              <a:rPr lang="en-US" sz="3600" dirty="0"/>
              <a:t>Can you draw a graph, that would indicate a change in the rate?  What could it look like?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3" name="Picture 4" descr="Graph - 1a"/>
          <p:cNvPicPr>
            <a:picLocks noGrp="1" noChangeAspect="1" noChangeArrowheads="1"/>
          </p:cNvPicPr>
          <p:nvPr>
            <p:ph idx="1"/>
          </p:nvPr>
        </p:nvPicPr>
        <p:blipFill>
          <a:blip r:embed="rId2" cstate="print"/>
          <a:srcRect/>
          <a:stretch>
            <a:fillRect/>
          </a:stretch>
        </p:blipFill>
        <p:spPr>
          <a:xfrm>
            <a:off x="609600" y="1676400"/>
            <a:ext cx="3028950" cy="2514600"/>
          </a:xfrm>
          <a:noFill/>
        </p:spPr>
      </p:pic>
      <p:sp>
        <p:nvSpPr>
          <p:cNvPr id="2" name="Title 1"/>
          <p:cNvSpPr>
            <a:spLocks noGrp="1"/>
          </p:cNvSpPr>
          <p:nvPr>
            <p:ph type="title"/>
          </p:nvPr>
        </p:nvSpPr>
        <p:spPr/>
        <p:txBody>
          <a:bodyPr>
            <a:normAutofit fontScale="90000"/>
          </a:bodyPr>
          <a:lstStyle/>
          <a:p>
            <a:pPr algn="ctr">
              <a:defRPr/>
            </a:pPr>
            <a:r>
              <a:rPr lang="en-US" b="1" dirty="0" smtClean="0"/>
              <a:t>Comparing rates of change on a graph.</a:t>
            </a:r>
            <a:endParaRPr lang="en-US" b="1" dirty="0"/>
          </a:p>
        </p:txBody>
      </p:sp>
      <p:pic>
        <p:nvPicPr>
          <p:cNvPr id="25604" name="Picture 5" descr="Graph - 1b"/>
          <p:cNvPicPr>
            <a:picLocks noChangeAspect="1" noChangeArrowheads="1"/>
          </p:cNvPicPr>
          <p:nvPr/>
        </p:nvPicPr>
        <p:blipFill>
          <a:blip r:embed="rId3" cstate="print"/>
          <a:srcRect/>
          <a:stretch>
            <a:fillRect/>
          </a:stretch>
        </p:blipFill>
        <p:spPr bwMode="auto">
          <a:xfrm>
            <a:off x="5181600" y="1676400"/>
            <a:ext cx="3048000" cy="2536825"/>
          </a:xfrm>
          <a:prstGeom prst="rect">
            <a:avLst/>
          </a:prstGeom>
          <a:noFill/>
          <a:ln w="9525">
            <a:noFill/>
            <a:miter lim="800000"/>
            <a:headEnd/>
            <a:tailEnd/>
          </a:ln>
        </p:spPr>
      </p:pic>
      <p:sp>
        <p:nvSpPr>
          <p:cNvPr id="25605" name="Text Box 6"/>
          <p:cNvSpPr txBox="1">
            <a:spLocks noChangeArrowheads="1"/>
          </p:cNvSpPr>
          <p:nvPr/>
        </p:nvSpPr>
        <p:spPr bwMode="auto">
          <a:xfrm>
            <a:off x="1524000" y="4343400"/>
            <a:ext cx="941388" cy="336550"/>
          </a:xfrm>
          <a:prstGeom prst="rect">
            <a:avLst/>
          </a:prstGeom>
          <a:noFill/>
          <a:ln w="9525">
            <a:noFill/>
            <a:miter lim="800000"/>
            <a:headEnd/>
            <a:tailEnd/>
          </a:ln>
        </p:spPr>
        <p:txBody>
          <a:bodyPr wrap="none">
            <a:spAutoFit/>
          </a:bodyPr>
          <a:lstStyle/>
          <a:p>
            <a:r>
              <a:rPr lang="en-US" dirty="0"/>
              <a:t>Graph A</a:t>
            </a:r>
          </a:p>
        </p:txBody>
      </p:sp>
      <p:sp>
        <p:nvSpPr>
          <p:cNvPr id="25606" name="Text Box 7"/>
          <p:cNvSpPr txBox="1">
            <a:spLocks noChangeArrowheads="1"/>
          </p:cNvSpPr>
          <p:nvPr/>
        </p:nvSpPr>
        <p:spPr bwMode="auto">
          <a:xfrm>
            <a:off x="6096000" y="4343400"/>
            <a:ext cx="941388" cy="336550"/>
          </a:xfrm>
          <a:prstGeom prst="rect">
            <a:avLst/>
          </a:prstGeom>
          <a:noFill/>
          <a:ln w="9525">
            <a:noFill/>
            <a:miter lim="800000"/>
            <a:headEnd/>
            <a:tailEnd/>
          </a:ln>
        </p:spPr>
        <p:txBody>
          <a:bodyPr wrap="none">
            <a:spAutoFit/>
          </a:bodyPr>
          <a:lstStyle/>
          <a:p>
            <a:r>
              <a:rPr lang="en-US" dirty="0"/>
              <a:t>Graph B</a:t>
            </a:r>
          </a:p>
        </p:txBody>
      </p:sp>
      <p:sp>
        <p:nvSpPr>
          <p:cNvPr id="9" name="TextBox 8"/>
          <p:cNvSpPr txBox="1"/>
          <p:nvPr/>
        </p:nvSpPr>
        <p:spPr>
          <a:xfrm>
            <a:off x="914400" y="4876800"/>
            <a:ext cx="7315200" cy="1384995"/>
          </a:xfrm>
          <a:prstGeom prst="rect">
            <a:avLst/>
          </a:prstGeom>
          <a:noFill/>
        </p:spPr>
        <p:txBody>
          <a:bodyPr>
            <a:spAutoFit/>
          </a:bodyPr>
          <a:lstStyle/>
          <a:p>
            <a:pPr algn="l">
              <a:defRPr/>
            </a:pPr>
            <a:r>
              <a:rPr lang="en-US" sz="2800" dirty="0" smtClean="0"/>
              <a:t>	Consider </a:t>
            </a:r>
            <a:r>
              <a:rPr lang="en-US" sz="2800" dirty="0"/>
              <a:t>these two graphs.</a:t>
            </a:r>
          </a:p>
          <a:p>
            <a:pPr marL="457200" indent="-457200" algn="l">
              <a:buFontTx/>
              <a:buAutoNum type="arabicPeriod"/>
              <a:defRPr/>
            </a:pPr>
            <a:r>
              <a:rPr lang="en-US" sz="2800" dirty="0"/>
              <a:t>Is the rate in each graph changing?</a:t>
            </a:r>
          </a:p>
          <a:p>
            <a:pPr marL="457200" indent="-457200" algn="l">
              <a:buFontTx/>
              <a:buAutoNum type="arabicPeriod"/>
              <a:defRPr/>
            </a:pPr>
            <a:r>
              <a:rPr lang="en-US" sz="2800" dirty="0"/>
              <a:t>Something is different though, what?</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Content Placeholder 2" descr="Rectangle: Click to edit Master text styles&#10;Second level&#10;Third level&#10;Fourth level&#10;Fifth level"/>
          <p:cNvSpPr>
            <a:spLocks noGrp="1"/>
          </p:cNvSpPr>
          <p:nvPr>
            <p:ph idx="1"/>
          </p:nvPr>
        </p:nvSpPr>
        <p:spPr/>
        <p:txBody>
          <a:bodyPr/>
          <a:lstStyle/>
          <a:p>
            <a:r>
              <a:rPr lang="en-US" dirty="0" smtClean="0"/>
              <a:t>It appears that the slope of the line in graph B is steeper than the slope of the line in graph A.</a:t>
            </a:r>
          </a:p>
          <a:p>
            <a:endParaRPr lang="en-US" dirty="0" smtClean="0"/>
          </a:p>
          <a:p>
            <a:r>
              <a:rPr lang="en-US" dirty="0" smtClean="0"/>
              <a:t>The </a:t>
            </a:r>
            <a:r>
              <a:rPr lang="en-US" dirty="0" smtClean="0">
                <a:solidFill>
                  <a:srgbClr val="FF3300"/>
                </a:solidFill>
              </a:rPr>
              <a:t>STEEPER</a:t>
            </a:r>
            <a:r>
              <a:rPr lang="en-US" dirty="0" smtClean="0"/>
              <a:t> the slope, the </a:t>
            </a:r>
            <a:r>
              <a:rPr lang="en-US" dirty="0" smtClean="0">
                <a:solidFill>
                  <a:srgbClr val="FF3300"/>
                </a:solidFill>
              </a:rPr>
              <a:t>GREATER (FASTER) </a:t>
            </a:r>
            <a:r>
              <a:rPr lang="en-US" dirty="0" smtClean="0"/>
              <a:t>the rate of change.</a:t>
            </a:r>
          </a:p>
        </p:txBody>
      </p:sp>
      <p:sp>
        <p:nvSpPr>
          <p:cNvPr id="2" name="Title 1"/>
          <p:cNvSpPr>
            <a:spLocks noGrp="1"/>
          </p:cNvSpPr>
          <p:nvPr>
            <p:ph type="title"/>
          </p:nvPr>
        </p:nvSpPr>
        <p:spPr/>
        <p:txBody>
          <a:bodyPr/>
          <a:lstStyle/>
          <a:p>
            <a:pPr algn="ctr">
              <a:defRPr/>
            </a:pPr>
            <a:r>
              <a:rPr lang="en-US" sz="4000" b="1" dirty="0" smtClean="0"/>
              <a:t>Continuation of the comparison</a:t>
            </a:r>
            <a:endParaRPr lang="en-US" sz="4000" b="1"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9" descr="Graph - slope1a"/>
          <p:cNvPicPr>
            <a:picLocks noGrp="1" noChangeAspect="1" noChangeArrowheads="1"/>
          </p:cNvPicPr>
          <p:nvPr>
            <p:ph idx="1"/>
          </p:nvPr>
        </p:nvPicPr>
        <p:blipFill>
          <a:blip r:embed="rId2" cstate="print"/>
          <a:srcRect/>
          <a:stretch>
            <a:fillRect/>
          </a:stretch>
        </p:blipFill>
        <p:spPr>
          <a:xfrm>
            <a:off x="457200" y="1676400"/>
            <a:ext cx="2971800" cy="2466181"/>
          </a:xfrm>
          <a:noFill/>
        </p:spPr>
      </p:pic>
      <p:sp>
        <p:nvSpPr>
          <p:cNvPr id="2" name="Title 1"/>
          <p:cNvSpPr>
            <a:spLocks noGrp="1"/>
          </p:cNvSpPr>
          <p:nvPr>
            <p:ph type="title"/>
          </p:nvPr>
        </p:nvSpPr>
        <p:spPr/>
        <p:txBody>
          <a:bodyPr/>
          <a:lstStyle/>
          <a:p>
            <a:pPr algn="ctr">
              <a:defRPr/>
            </a:pPr>
            <a:r>
              <a:rPr lang="en-US" b="1" dirty="0" smtClean="0"/>
              <a:t>Now for a wicked twist!</a:t>
            </a:r>
            <a:endParaRPr lang="en-US" b="1" dirty="0"/>
          </a:p>
        </p:txBody>
      </p:sp>
      <p:sp>
        <p:nvSpPr>
          <p:cNvPr id="27652" name="TextBox 4"/>
          <p:cNvSpPr txBox="1">
            <a:spLocks noChangeArrowheads="1"/>
          </p:cNvSpPr>
          <p:nvPr/>
        </p:nvSpPr>
        <p:spPr bwMode="auto">
          <a:xfrm>
            <a:off x="3810000" y="1447800"/>
            <a:ext cx="4876800" cy="5262979"/>
          </a:xfrm>
          <a:prstGeom prst="rect">
            <a:avLst/>
          </a:prstGeom>
          <a:noFill/>
          <a:ln w="9525">
            <a:noFill/>
            <a:miter lim="800000"/>
            <a:headEnd/>
            <a:tailEnd/>
          </a:ln>
        </p:spPr>
        <p:txBody>
          <a:bodyPr>
            <a:spAutoFit/>
          </a:bodyPr>
          <a:lstStyle/>
          <a:p>
            <a:pPr algn="l"/>
            <a:r>
              <a:rPr lang="en-US" sz="2800" dirty="0"/>
              <a:t>The “line” on this graph isn’t straight, what does this mean?</a:t>
            </a:r>
          </a:p>
          <a:p>
            <a:pPr algn="l"/>
            <a:endParaRPr lang="en-US" sz="2800" dirty="0"/>
          </a:p>
          <a:p>
            <a:pPr algn="l"/>
            <a:r>
              <a:rPr lang="en-US" sz="2800" dirty="0"/>
              <a:t>Is the slope increasing or decreasing?</a:t>
            </a:r>
          </a:p>
          <a:p>
            <a:pPr algn="l"/>
            <a:endParaRPr lang="en-US" sz="2800" dirty="0"/>
          </a:p>
          <a:p>
            <a:pPr algn="l"/>
            <a:r>
              <a:rPr lang="en-US" sz="2800" dirty="0"/>
              <a:t>Imagine that you were riding the bike up this slope, would you say that it is getting steeper or less steep?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5" name="Picture 5" descr="Graph - 1B"/>
          <p:cNvPicPr>
            <a:picLocks noGrp="1" noChangeAspect="1" noChangeArrowheads="1"/>
          </p:cNvPicPr>
          <p:nvPr>
            <p:ph idx="1"/>
          </p:nvPr>
        </p:nvPicPr>
        <p:blipFill>
          <a:blip r:embed="rId2" cstate="print"/>
          <a:srcRect/>
          <a:stretch>
            <a:fillRect/>
          </a:stretch>
        </p:blipFill>
        <p:spPr>
          <a:xfrm>
            <a:off x="228600" y="1752600"/>
            <a:ext cx="3714750" cy="3048000"/>
          </a:xfrm>
          <a:noFill/>
        </p:spPr>
      </p:pic>
      <p:sp>
        <p:nvSpPr>
          <p:cNvPr id="2" name="Title 1"/>
          <p:cNvSpPr>
            <a:spLocks noGrp="1"/>
          </p:cNvSpPr>
          <p:nvPr>
            <p:ph type="title"/>
          </p:nvPr>
        </p:nvSpPr>
        <p:spPr/>
        <p:txBody>
          <a:bodyPr>
            <a:normAutofit fontScale="90000"/>
          </a:bodyPr>
          <a:lstStyle/>
          <a:p>
            <a:pPr algn="ctr">
              <a:defRPr/>
            </a:pPr>
            <a:r>
              <a:rPr lang="en-US" b="1" dirty="0" smtClean="0"/>
              <a:t>What’s the difference between these 2 graphs?</a:t>
            </a:r>
            <a:endParaRPr lang="en-US" b="1" dirty="0"/>
          </a:p>
        </p:txBody>
      </p:sp>
      <p:pic>
        <p:nvPicPr>
          <p:cNvPr id="28676" name="Picture 6" descr="Graph - 3B"/>
          <p:cNvPicPr>
            <a:picLocks noChangeAspect="1" noChangeArrowheads="1"/>
          </p:cNvPicPr>
          <p:nvPr/>
        </p:nvPicPr>
        <p:blipFill>
          <a:blip r:embed="rId3" cstate="print"/>
          <a:srcRect/>
          <a:stretch>
            <a:fillRect/>
          </a:stretch>
        </p:blipFill>
        <p:spPr bwMode="auto">
          <a:xfrm>
            <a:off x="4572000" y="1676400"/>
            <a:ext cx="3790950" cy="3109913"/>
          </a:xfrm>
          <a:prstGeom prst="rect">
            <a:avLst/>
          </a:prstGeom>
          <a:noFill/>
          <a:ln w="9525">
            <a:noFill/>
            <a:miter lim="800000"/>
            <a:headEnd/>
            <a:tailEnd/>
          </a:ln>
        </p:spPr>
      </p:pic>
      <p:sp>
        <p:nvSpPr>
          <p:cNvPr id="28677" name="TextBox 5"/>
          <p:cNvSpPr txBox="1">
            <a:spLocks noChangeArrowheads="1"/>
          </p:cNvSpPr>
          <p:nvPr/>
        </p:nvSpPr>
        <p:spPr bwMode="auto">
          <a:xfrm>
            <a:off x="457200" y="5181600"/>
            <a:ext cx="8153400" cy="830263"/>
          </a:xfrm>
          <a:prstGeom prst="rect">
            <a:avLst/>
          </a:prstGeom>
          <a:noFill/>
          <a:ln w="9525">
            <a:noFill/>
            <a:miter lim="800000"/>
            <a:headEnd/>
            <a:tailEnd/>
          </a:ln>
        </p:spPr>
        <p:txBody>
          <a:bodyPr>
            <a:spAutoFit/>
          </a:bodyPr>
          <a:lstStyle/>
          <a:p>
            <a:pPr algn="l"/>
            <a:r>
              <a:rPr lang="en-US" dirty="0"/>
              <a:t>The scales are the same, the labels are the same, so what’s the difference?</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Content Placeholder 2" descr="Rectangle: Click to edit Master text styles&#10;Second level&#10;Third level&#10;Fourth level&#10;Fifth level"/>
          <p:cNvSpPr>
            <a:spLocks noGrp="1"/>
          </p:cNvSpPr>
          <p:nvPr>
            <p:ph idx="1"/>
          </p:nvPr>
        </p:nvSpPr>
        <p:spPr/>
        <p:txBody>
          <a:bodyPr/>
          <a:lstStyle/>
          <a:p>
            <a:r>
              <a:rPr lang="en-US" sz="2800" dirty="0" smtClean="0"/>
              <a:t>The graph on the left represents the RATE of a car going 50 miles in 1 hour (50 mi/hr)</a:t>
            </a:r>
          </a:p>
          <a:p>
            <a:r>
              <a:rPr lang="en-US" sz="2800" dirty="0" smtClean="0"/>
              <a:t>The graph on the right represents the RATE of a car going 20 miles in 1 hour (20 mi/hr).</a:t>
            </a:r>
          </a:p>
          <a:p>
            <a:r>
              <a:rPr lang="en-US" sz="2800" dirty="0" smtClean="0"/>
              <a:t>Since the slope of the graph on the right is less steep than the slope of the graph on the left, the car’s RATE is less</a:t>
            </a:r>
          </a:p>
          <a:p>
            <a:pPr lvl="1"/>
            <a:r>
              <a:rPr lang="en-US" sz="2400" dirty="0" smtClean="0">
                <a:solidFill>
                  <a:srgbClr val="FF3300"/>
                </a:solidFill>
              </a:rPr>
              <a:t>In summary</a:t>
            </a:r>
            <a:r>
              <a:rPr lang="en-US" sz="2400" dirty="0" smtClean="0"/>
              <a:t>: Constant slope = constant rate; Steep = Fast; less steep = slower.</a:t>
            </a:r>
          </a:p>
          <a:p>
            <a:pPr lvl="4"/>
            <a:endParaRPr lang="en-US" sz="1600" dirty="0" smtClean="0"/>
          </a:p>
        </p:txBody>
      </p:sp>
      <p:sp>
        <p:nvSpPr>
          <p:cNvPr id="2" name="Title 1"/>
          <p:cNvSpPr>
            <a:spLocks noGrp="1"/>
          </p:cNvSpPr>
          <p:nvPr>
            <p:ph type="title"/>
          </p:nvPr>
        </p:nvSpPr>
        <p:spPr/>
        <p:txBody>
          <a:bodyPr/>
          <a:lstStyle/>
          <a:p>
            <a:pPr algn="ctr">
              <a:defRPr/>
            </a:pPr>
            <a:r>
              <a:rPr lang="en-US" b="1" dirty="0" smtClean="0"/>
              <a:t>THE ANSWER!!!</a:t>
            </a:r>
            <a:endParaRPr lang="en-US" b="1"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4" name="Picture 5" descr="Graph - 1B"/>
          <p:cNvPicPr>
            <a:picLocks noGrp="1" noChangeAspect="1" noChangeArrowheads="1"/>
          </p:cNvPicPr>
          <p:nvPr>
            <p:ph idx="1"/>
          </p:nvPr>
        </p:nvPicPr>
        <p:blipFill>
          <a:blip r:embed="rId2" cstate="print"/>
          <a:srcRect/>
          <a:stretch>
            <a:fillRect/>
          </a:stretch>
        </p:blipFill>
        <p:spPr>
          <a:xfrm>
            <a:off x="304800" y="1676400"/>
            <a:ext cx="3808413" cy="3124200"/>
          </a:xfrm>
          <a:noFill/>
        </p:spPr>
      </p:pic>
      <p:sp>
        <p:nvSpPr>
          <p:cNvPr id="2" name="Title 1"/>
          <p:cNvSpPr>
            <a:spLocks noGrp="1"/>
          </p:cNvSpPr>
          <p:nvPr>
            <p:ph type="title"/>
          </p:nvPr>
        </p:nvSpPr>
        <p:spPr/>
        <p:txBody>
          <a:bodyPr>
            <a:normAutofit fontScale="90000"/>
          </a:bodyPr>
          <a:lstStyle/>
          <a:p>
            <a:pPr algn="ctr">
              <a:defRPr/>
            </a:pPr>
            <a:r>
              <a:rPr lang="en-US" b="1" dirty="0" smtClean="0"/>
              <a:t>What’s the difference between these 2 graphs?</a:t>
            </a:r>
            <a:endParaRPr lang="en-US" b="1" dirty="0"/>
          </a:p>
        </p:txBody>
      </p:sp>
      <p:sp>
        <p:nvSpPr>
          <p:cNvPr id="30723" name="TextBox 5"/>
          <p:cNvSpPr txBox="1">
            <a:spLocks noChangeArrowheads="1"/>
          </p:cNvSpPr>
          <p:nvPr/>
        </p:nvSpPr>
        <p:spPr bwMode="auto">
          <a:xfrm>
            <a:off x="457200" y="5181600"/>
            <a:ext cx="8153400" cy="1077218"/>
          </a:xfrm>
          <a:prstGeom prst="rect">
            <a:avLst/>
          </a:prstGeom>
          <a:noFill/>
          <a:ln w="9525">
            <a:noFill/>
            <a:miter lim="800000"/>
            <a:headEnd/>
            <a:tailEnd/>
          </a:ln>
        </p:spPr>
        <p:txBody>
          <a:bodyPr>
            <a:spAutoFit/>
          </a:bodyPr>
          <a:lstStyle/>
          <a:p>
            <a:pPr algn="l"/>
            <a:r>
              <a:rPr lang="en-US" sz="3200" dirty="0"/>
              <a:t>The scales are the same, the labels are the same, so what’s the difference?</a:t>
            </a:r>
          </a:p>
        </p:txBody>
      </p:sp>
      <p:pic>
        <p:nvPicPr>
          <p:cNvPr id="30725" name="Picture 6" descr="Untitled - 2B"/>
          <p:cNvPicPr>
            <a:picLocks noChangeAspect="1" noChangeArrowheads="1"/>
          </p:cNvPicPr>
          <p:nvPr/>
        </p:nvPicPr>
        <p:blipFill>
          <a:blip r:embed="rId3" cstate="print"/>
          <a:srcRect/>
          <a:stretch>
            <a:fillRect/>
          </a:stretch>
        </p:blipFill>
        <p:spPr bwMode="auto">
          <a:xfrm>
            <a:off x="4648200" y="1752600"/>
            <a:ext cx="3733800" cy="3089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Content Placeholder 2" descr="Rectangle: Click to edit Master text styles&#10;Second level&#10;Third level&#10;Fourth level&#10;Fifth level"/>
          <p:cNvSpPr>
            <a:spLocks noGrp="1"/>
          </p:cNvSpPr>
          <p:nvPr>
            <p:ph idx="1"/>
          </p:nvPr>
        </p:nvSpPr>
        <p:spPr/>
        <p:txBody>
          <a:bodyPr/>
          <a:lstStyle/>
          <a:p>
            <a:r>
              <a:rPr lang="en-US" sz="2800" dirty="0" smtClean="0"/>
              <a:t>The graph on the left represents a car moving at a constant speed. </a:t>
            </a:r>
          </a:p>
          <a:p>
            <a:pPr lvl="1"/>
            <a:r>
              <a:rPr lang="en-US" sz="2800" dirty="0" smtClean="0"/>
              <a:t>We know this because slope is rate and slope is c_____</a:t>
            </a:r>
          </a:p>
          <a:p>
            <a:r>
              <a:rPr lang="en-US" sz="2800" dirty="0" smtClean="0"/>
              <a:t>In the graph on the right the slope does change.</a:t>
            </a:r>
          </a:p>
          <a:p>
            <a:pPr lvl="1"/>
            <a:r>
              <a:rPr lang="en-US" sz="2800" dirty="0" smtClean="0"/>
              <a:t>It starts off fairly flat, then the slope gets steeper and steeper.</a:t>
            </a:r>
          </a:p>
          <a:p>
            <a:pPr lvl="1"/>
            <a:r>
              <a:rPr lang="en-US" sz="2800" dirty="0" smtClean="0"/>
              <a:t>What does this mean? </a:t>
            </a:r>
          </a:p>
          <a:p>
            <a:pPr lvl="4"/>
            <a:endParaRPr lang="en-US" sz="1600" dirty="0" smtClean="0"/>
          </a:p>
        </p:txBody>
      </p:sp>
      <p:sp>
        <p:nvSpPr>
          <p:cNvPr id="2" name="Title 1"/>
          <p:cNvSpPr>
            <a:spLocks noGrp="1"/>
          </p:cNvSpPr>
          <p:nvPr>
            <p:ph type="title"/>
          </p:nvPr>
        </p:nvSpPr>
        <p:spPr/>
        <p:txBody>
          <a:bodyPr/>
          <a:lstStyle/>
          <a:p>
            <a:pPr algn="ctr">
              <a:defRPr/>
            </a:pPr>
            <a:r>
              <a:rPr lang="en-US" b="1" dirty="0" smtClean="0"/>
              <a:t>THE ANSWER!!!</a:t>
            </a:r>
            <a:endParaRPr lang="en-US"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Answers to practice problems</a:t>
            </a:r>
            <a:endParaRPr lang="en-US" dirty="0"/>
          </a:p>
        </p:txBody>
      </p:sp>
      <p:sp>
        <p:nvSpPr>
          <p:cNvPr id="3" name="Text Placeholder 2"/>
          <p:cNvSpPr>
            <a:spLocks noGrp="1"/>
          </p:cNvSpPr>
          <p:nvPr>
            <p:ph type="body" sz="quarter" idx="10"/>
          </p:nvPr>
        </p:nvSpPr>
        <p:spPr>
          <a:xfrm>
            <a:off x="381000" y="1411552"/>
            <a:ext cx="8458200" cy="4989248"/>
          </a:xfrm>
        </p:spPr>
        <p:txBody>
          <a:bodyPr>
            <a:normAutofit/>
          </a:bodyPr>
          <a:lstStyle/>
          <a:p>
            <a:r>
              <a:rPr lang="en-US" sz="3200" dirty="0" smtClean="0"/>
              <a:t>1.		       , so </a:t>
            </a:r>
            <a:r>
              <a:rPr lang="en-US" sz="3200" b="1" dirty="0" smtClean="0"/>
              <a:t>C</a:t>
            </a:r>
          </a:p>
          <a:p>
            <a:endParaRPr lang="en-US" sz="3200" b="1" dirty="0" smtClean="0"/>
          </a:p>
          <a:p>
            <a:endParaRPr lang="en-US" sz="3200" b="1" dirty="0" smtClean="0"/>
          </a:p>
          <a:p>
            <a:r>
              <a:rPr lang="en-US" sz="3200" dirty="0" smtClean="0"/>
              <a:t>2.		       , </a:t>
            </a:r>
            <a:r>
              <a:rPr lang="en-US" sz="3200" dirty="0" smtClean="0">
                <a:sym typeface="Wingdings" pitchFamily="2" charset="2"/>
              </a:rPr>
              <a:t>so</a:t>
            </a:r>
            <a:r>
              <a:rPr lang="en-US" sz="3200" b="1" dirty="0" smtClean="0">
                <a:sym typeface="Wingdings" pitchFamily="2" charset="2"/>
              </a:rPr>
              <a:t> A</a:t>
            </a:r>
          </a:p>
          <a:p>
            <a:endParaRPr lang="en-US" sz="3200" b="1" dirty="0" smtClean="0"/>
          </a:p>
          <a:p>
            <a:endParaRPr lang="en-US" sz="3200" b="1" dirty="0" smtClean="0"/>
          </a:p>
          <a:p>
            <a:r>
              <a:rPr lang="en-US" sz="3200" dirty="0" smtClean="0"/>
              <a:t>3.		</a:t>
            </a:r>
            <a:r>
              <a:rPr lang="en-US" sz="3200" b="1" dirty="0" smtClean="0">
                <a:sym typeface="Wingdings" pitchFamily="2" charset="2"/>
              </a:rPr>
              <a:t>       , so B </a:t>
            </a:r>
            <a:endParaRPr lang="en-US" sz="3200" b="1" dirty="0" smtClean="0"/>
          </a:p>
          <a:p>
            <a:pPr>
              <a:buNone/>
            </a:pPr>
            <a:r>
              <a:rPr lang="en-US" sz="3200" dirty="0" smtClean="0">
                <a:sym typeface="Wingdings" pitchFamily="2" charset="2"/>
              </a:rPr>
              <a:t>		</a:t>
            </a:r>
            <a:endParaRPr lang="en-US" sz="3200" b="1" dirty="0" smtClean="0">
              <a:sym typeface="Wingdings" pitchFamily="2" charset="2"/>
            </a:endParaRPr>
          </a:p>
        </p:txBody>
      </p:sp>
      <p:graphicFrame>
        <p:nvGraphicFramePr>
          <p:cNvPr id="5" name="Object 4"/>
          <p:cNvGraphicFramePr>
            <a:graphicFrameLocks noChangeAspect="1"/>
          </p:cNvGraphicFramePr>
          <p:nvPr/>
        </p:nvGraphicFramePr>
        <p:xfrm>
          <a:off x="2667000" y="1143000"/>
          <a:ext cx="457200" cy="731520"/>
        </p:xfrm>
        <a:graphic>
          <a:graphicData uri="http://schemas.openxmlformats.org/presentationml/2006/ole">
            <p:oleObj spid="_x0000_s1027" name="Equation" r:id="rId3" imgW="190440" imgH="304560" progId="Equation.DSMT4">
              <p:embed/>
            </p:oleObj>
          </a:graphicData>
        </a:graphic>
      </p:graphicFrame>
      <p:graphicFrame>
        <p:nvGraphicFramePr>
          <p:cNvPr id="1028" name="Object 4"/>
          <p:cNvGraphicFramePr>
            <a:graphicFrameLocks noChangeAspect="1"/>
          </p:cNvGraphicFramePr>
          <p:nvPr/>
        </p:nvGraphicFramePr>
        <p:xfrm>
          <a:off x="2590800" y="2819400"/>
          <a:ext cx="549275" cy="487362"/>
        </p:xfrm>
        <a:graphic>
          <a:graphicData uri="http://schemas.openxmlformats.org/presentationml/2006/ole">
            <p:oleObj spid="_x0000_s1028" name="Equation" r:id="rId4" imgW="228600" imgH="203040" progId="Equation.DSMT4">
              <p:embed/>
            </p:oleObj>
          </a:graphicData>
        </a:graphic>
      </p:graphicFrame>
      <p:graphicFrame>
        <p:nvGraphicFramePr>
          <p:cNvPr id="1029" name="Object 5"/>
          <p:cNvGraphicFramePr>
            <a:graphicFrameLocks noChangeAspect="1"/>
          </p:cNvGraphicFramePr>
          <p:nvPr/>
        </p:nvGraphicFramePr>
        <p:xfrm>
          <a:off x="2590800" y="4038600"/>
          <a:ext cx="579438" cy="731838"/>
        </p:xfrm>
        <a:graphic>
          <a:graphicData uri="http://schemas.openxmlformats.org/presentationml/2006/ole">
            <p:oleObj spid="_x0000_s1029" name="Equation" r:id="rId5" imgW="241200" imgH="304560" progId="Equation.DSMT4">
              <p:embed/>
            </p:oleObj>
          </a:graphicData>
        </a:graphic>
      </p:graphicFrame>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Content Placeholder 2" descr="Rectangle: Click to edit Master text styles&#10;Second level&#10;Third level&#10;Fourth level&#10;Fifth level"/>
          <p:cNvSpPr>
            <a:spLocks noGrp="1"/>
          </p:cNvSpPr>
          <p:nvPr>
            <p:ph idx="1"/>
          </p:nvPr>
        </p:nvSpPr>
        <p:spPr/>
        <p:txBody>
          <a:bodyPr/>
          <a:lstStyle/>
          <a:p>
            <a:r>
              <a:rPr lang="en-US" altLang="en-US" dirty="0" smtClean="0"/>
              <a:t>1.  Find the rate of change for the data in the 	table below.</a:t>
            </a:r>
          </a:p>
          <a:p>
            <a:endParaRPr lang="en-US" altLang="en-US" dirty="0" smtClean="0"/>
          </a:p>
          <a:p>
            <a:pPr eaLnBrk="1" fontAlgn="t" hangingPunct="1"/>
            <a:endParaRPr lang="en-US" b="1" dirty="0" smtClean="0"/>
          </a:p>
          <a:p>
            <a:pPr eaLnBrk="1" fontAlgn="t" hangingPunct="1"/>
            <a:endParaRPr lang="en-US" b="1" dirty="0" smtClean="0"/>
          </a:p>
          <a:p>
            <a:pPr eaLnBrk="1" fontAlgn="t" hangingPunct="1"/>
            <a:endParaRPr lang="en-US" dirty="0" smtClean="0"/>
          </a:p>
          <a:p>
            <a:pPr eaLnBrk="1" fontAlgn="t" hangingPunct="1"/>
            <a:endParaRPr lang="en-US" dirty="0" smtClean="0"/>
          </a:p>
          <a:p>
            <a:pPr eaLnBrk="1" fontAlgn="t" hangingPunct="1"/>
            <a:endParaRPr lang="en-US" dirty="0" smtClean="0"/>
          </a:p>
          <a:p>
            <a:pPr eaLnBrk="1" fontAlgn="t" hangingPunct="1"/>
            <a:endParaRPr lang="en-US" dirty="0" smtClean="0"/>
          </a:p>
          <a:p>
            <a:pPr eaLnBrk="1" fontAlgn="t" hangingPunct="1"/>
            <a:endParaRPr lang="en-US" dirty="0" smtClean="0"/>
          </a:p>
          <a:p>
            <a:pPr eaLnBrk="1" fontAlgn="t" hangingPunct="1"/>
            <a:endParaRPr lang="en-US" dirty="0" smtClean="0"/>
          </a:p>
          <a:p>
            <a:pPr eaLnBrk="1" fontAlgn="t" hangingPunct="1"/>
            <a:endParaRPr lang="en-US" dirty="0" smtClean="0"/>
          </a:p>
          <a:p>
            <a:pPr eaLnBrk="1" fontAlgn="t" hangingPunct="1"/>
            <a:endParaRPr lang="en-US" dirty="0" smtClean="0"/>
          </a:p>
          <a:p>
            <a:pPr>
              <a:buFont typeface="Wingdings" pitchFamily="2" charset="2"/>
              <a:buNone/>
            </a:pPr>
            <a:endParaRPr lang="en-US" altLang="en-US" dirty="0" smtClean="0"/>
          </a:p>
        </p:txBody>
      </p:sp>
      <p:sp>
        <p:nvSpPr>
          <p:cNvPr id="2" name="Title 1"/>
          <p:cNvSpPr>
            <a:spLocks noGrp="1"/>
          </p:cNvSpPr>
          <p:nvPr>
            <p:ph type="title"/>
          </p:nvPr>
        </p:nvSpPr>
        <p:spPr/>
        <p:txBody>
          <a:bodyPr/>
          <a:lstStyle/>
          <a:p>
            <a:pPr algn="ctr">
              <a:defRPr/>
            </a:pPr>
            <a:r>
              <a:rPr lang="en-US" b="1" dirty="0" smtClean="0"/>
              <a:t>Skills check on rate of change</a:t>
            </a:r>
            <a:endParaRPr lang="en-US" b="1" dirty="0"/>
          </a:p>
        </p:txBody>
      </p:sp>
      <p:graphicFrame>
        <p:nvGraphicFramePr>
          <p:cNvPr id="4" name="Table 3"/>
          <p:cNvGraphicFramePr>
            <a:graphicFrameLocks noGrp="1"/>
          </p:cNvGraphicFramePr>
          <p:nvPr/>
        </p:nvGraphicFramePr>
        <p:xfrm>
          <a:off x="1600200" y="3429000"/>
          <a:ext cx="6096000" cy="1854200"/>
        </p:xfrm>
        <a:graphic>
          <a:graphicData uri="http://schemas.openxmlformats.org/drawingml/2006/table">
            <a:tbl>
              <a:tblPr firstRow="1" bandRow="1">
                <a:tableStyleId>{073A0DAA-6AF3-43AB-8588-CEC1D06C72B9}</a:tableStyleId>
              </a:tblPr>
              <a:tblGrid>
                <a:gridCol w="3048000"/>
                <a:gridCol w="3048000"/>
              </a:tblGrid>
              <a:tr h="370840">
                <a:tc>
                  <a:txBody>
                    <a:bodyPr/>
                    <a:lstStyle/>
                    <a:p>
                      <a:r>
                        <a:rPr lang="en-US" dirty="0" smtClean="0"/>
                        <a:t>Tickets</a:t>
                      </a:r>
                      <a:endParaRPr lang="en-US" dirty="0"/>
                    </a:p>
                  </a:txBody>
                  <a:tcPr/>
                </a:tc>
                <a:tc>
                  <a:txBody>
                    <a:bodyPr/>
                    <a:lstStyle/>
                    <a:p>
                      <a:r>
                        <a:rPr lang="en-US" dirty="0" smtClean="0"/>
                        <a:t>Cost</a:t>
                      </a:r>
                      <a:endParaRPr lang="en-US" dirty="0"/>
                    </a:p>
                  </a:txBody>
                  <a:tcPr/>
                </a:tc>
              </a:tr>
              <a:tr h="370840">
                <a:tc>
                  <a:txBody>
                    <a:bodyPr/>
                    <a:lstStyle/>
                    <a:p>
                      <a:r>
                        <a:rPr lang="en-US" dirty="0" smtClean="0"/>
                        <a:t>5</a:t>
                      </a:r>
                      <a:endParaRPr lang="en-US" dirty="0"/>
                    </a:p>
                  </a:txBody>
                  <a:tcPr/>
                </a:tc>
                <a:tc>
                  <a:txBody>
                    <a:bodyPr/>
                    <a:lstStyle/>
                    <a:p>
                      <a:r>
                        <a:rPr lang="en-US" dirty="0" smtClean="0"/>
                        <a:t>$75</a:t>
                      </a:r>
                      <a:endParaRPr lang="en-US" dirty="0"/>
                    </a:p>
                  </a:txBody>
                  <a:tcPr/>
                </a:tc>
              </a:tr>
              <a:tr h="370840">
                <a:tc>
                  <a:txBody>
                    <a:bodyPr/>
                    <a:lstStyle/>
                    <a:p>
                      <a:r>
                        <a:rPr lang="en-US" dirty="0" smtClean="0"/>
                        <a:t>6</a:t>
                      </a:r>
                      <a:endParaRPr lang="en-US" dirty="0"/>
                    </a:p>
                  </a:txBody>
                  <a:tcPr/>
                </a:tc>
                <a:tc>
                  <a:txBody>
                    <a:bodyPr/>
                    <a:lstStyle/>
                    <a:p>
                      <a:r>
                        <a:rPr lang="en-US" dirty="0" smtClean="0"/>
                        <a:t>$90</a:t>
                      </a:r>
                      <a:endParaRPr lang="en-US" dirty="0"/>
                    </a:p>
                  </a:txBody>
                  <a:tcPr/>
                </a:tc>
              </a:tr>
              <a:tr h="370840">
                <a:tc>
                  <a:txBody>
                    <a:bodyPr/>
                    <a:lstStyle/>
                    <a:p>
                      <a:r>
                        <a:rPr lang="en-US" dirty="0" smtClean="0"/>
                        <a:t>7</a:t>
                      </a:r>
                      <a:endParaRPr lang="en-US" dirty="0"/>
                    </a:p>
                  </a:txBody>
                  <a:tcPr/>
                </a:tc>
                <a:tc>
                  <a:txBody>
                    <a:bodyPr/>
                    <a:lstStyle/>
                    <a:p>
                      <a:r>
                        <a:rPr lang="en-US" dirty="0" smtClean="0"/>
                        <a:t>$105</a:t>
                      </a:r>
                      <a:endParaRPr lang="en-US" dirty="0"/>
                    </a:p>
                  </a:txBody>
                  <a:tcPr/>
                </a:tc>
              </a:tr>
              <a:tr h="370840">
                <a:tc>
                  <a:txBody>
                    <a:bodyPr/>
                    <a:lstStyle/>
                    <a:p>
                      <a:r>
                        <a:rPr lang="en-US" dirty="0" smtClean="0"/>
                        <a:t>8</a:t>
                      </a:r>
                      <a:endParaRPr lang="en-US" dirty="0"/>
                    </a:p>
                  </a:txBody>
                  <a:tcPr/>
                </a:tc>
                <a:tc>
                  <a:txBody>
                    <a:bodyPr/>
                    <a:lstStyle/>
                    <a:p>
                      <a:r>
                        <a:rPr lang="en-US" dirty="0" smtClean="0"/>
                        <a:t>$120</a:t>
                      </a:r>
                      <a:endParaRPr lang="en-US" dirty="0"/>
                    </a:p>
                  </a:txBody>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endParaRPr lang="en-US" dirty="0"/>
          </a:p>
        </p:txBody>
      </p:sp>
      <p:sp>
        <p:nvSpPr>
          <p:cNvPr id="2" name="Title 1"/>
          <p:cNvSpPr>
            <a:spLocks noGrp="1"/>
          </p:cNvSpPr>
          <p:nvPr>
            <p:ph type="title"/>
          </p:nvPr>
        </p:nvSpPr>
        <p:spPr/>
        <p:txBody>
          <a:bodyPr/>
          <a:lstStyle/>
          <a:p>
            <a:pPr algn="ctr">
              <a:defRPr/>
            </a:pPr>
            <a:r>
              <a:rPr lang="en-US" b="1" dirty="0" smtClean="0"/>
              <a:t>Skills Check (Continued)</a:t>
            </a:r>
            <a:endParaRPr lang="en-US" b="1" dirty="0"/>
          </a:p>
        </p:txBody>
      </p:sp>
      <p:sp>
        <p:nvSpPr>
          <p:cNvPr id="33795" name="TextBox 2"/>
          <p:cNvSpPr txBox="1">
            <a:spLocks noChangeArrowheads="1"/>
          </p:cNvSpPr>
          <p:nvPr/>
        </p:nvSpPr>
        <p:spPr bwMode="auto">
          <a:xfrm>
            <a:off x="457200" y="1752600"/>
            <a:ext cx="8001000" cy="461665"/>
          </a:xfrm>
          <a:prstGeom prst="rect">
            <a:avLst/>
          </a:prstGeom>
          <a:noFill/>
          <a:ln w="9525">
            <a:noFill/>
            <a:miter lim="800000"/>
            <a:headEnd/>
            <a:tailEnd/>
          </a:ln>
        </p:spPr>
        <p:txBody>
          <a:bodyPr wrap="square">
            <a:spAutoFit/>
          </a:bodyPr>
          <a:lstStyle/>
          <a:p>
            <a:pPr algn="l"/>
            <a:r>
              <a:rPr lang="en-US" sz="2400" dirty="0"/>
              <a:t>2.  Find the rate of change for the data in the graph</a:t>
            </a:r>
            <a:r>
              <a:rPr lang="en-US" dirty="0"/>
              <a:t>.</a:t>
            </a:r>
          </a:p>
        </p:txBody>
      </p:sp>
      <p:pic>
        <p:nvPicPr>
          <p:cNvPr id="33796" name="Picture 38"/>
          <p:cNvPicPr>
            <a:picLocks noChangeAspect="1" noChangeArrowheads="1"/>
          </p:cNvPicPr>
          <p:nvPr/>
        </p:nvPicPr>
        <p:blipFill>
          <a:blip r:embed="rId2" cstate="print"/>
          <a:srcRect/>
          <a:stretch>
            <a:fillRect/>
          </a:stretch>
        </p:blipFill>
        <p:spPr bwMode="auto">
          <a:xfrm>
            <a:off x="2819400" y="2362200"/>
            <a:ext cx="2895600" cy="3522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endParaRPr lang="en-US" dirty="0"/>
          </a:p>
        </p:txBody>
      </p:sp>
      <p:sp>
        <p:nvSpPr>
          <p:cNvPr id="2" name="Title 1"/>
          <p:cNvSpPr>
            <a:spLocks noGrp="1"/>
          </p:cNvSpPr>
          <p:nvPr>
            <p:ph type="title"/>
          </p:nvPr>
        </p:nvSpPr>
        <p:spPr/>
        <p:txBody>
          <a:bodyPr/>
          <a:lstStyle/>
          <a:p>
            <a:pPr algn="ctr">
              <a:defRPr/>
            </a:pPr>
            <a:r>
              <a:rPr lang="en-US" b="1" dirty="0" smtClean="0"/>
              <a:t>Skills Check (Continued)</a:t>
            </a:r>
            <a:endParaRPr lang="en-US" b="1" dirty="0"/>
          </a:p>
        </p:txBody>
      </p:sp>
      <p:sp>
        <p:nvSpPr>
          <p:cNvPr id="2052" name="TextBox 2"/>
          <p:cNvSpPr txBox="1">
            <a:spLocks noChangeArrowheads="1"/>
          </p:cNvSpPr>
          <p:nvPr/>
        </p:nvSpPr>
        <p:spPr bwMode="auto">
          <a:xfrm>
            <a:off x="762000" y="1752600"/>
            <a:ext cx="7696200" cy="461963"/>
          </a:xfrm>
          <a:prstGeom prst="rect">
            <a:avLst/>
          </a:prstGeom>
          <a:noFill/>
          <a:ln w="9525">
            <a:noFill/>
            <a:miter lim="800000"/>
            <a:headEnd/>
            <a:tailEnd/>
          </a:ln>
        </p:spPr>
        <p:txBody>
          <a:bodyPr>
            <a:spAutoFit/>
          </a:bodyPr>
          <a:lstStyle/>
          <a:p>
            <a:pPr algn="l"/>
            <a:r>
              <a:rPr lang="en-US" sz="2400" dirty="0"/>
              <a:t>3.  Find the slope of the line.</a:t>
            </a:r>
          </a:p>
        </p:txBody>
      </p:sp>
      <p:graphicFrame>
        <p:nvGraphicFramePr>
          <p:cNvPr id="2050" name="Object 2"/>
          <p:cNvGraphicFramePr>
            <a:graphicFrameLocks noChangeAspect="1"/>
          </p:cNvGraphicFramePr>
          <p:nvPr/>
        </p:nvGraphicFramePr>
        <p:xfrm>
          <a:off x="5334000" y="1447800"/>
          <a:ext cx="2285998" cy="1143000"/>
        </p:xfrm>
        <a:graphic>
          <a:graphicData uri="http://schemas.openxmlformats.org/presentationml/2006/ole">
            <p:oleObj spid="_x0000_s4098" name="Equation" r:id="rId3" imgW="787320" imgH="393480" progId="Equation.DSMT4">
              <p:embed/>
            </p:oleObj>
          </a:graphicData>
        </a:graphic>
      </p:graphicFrame>
      <p:pic>
        <p:nvPicPr>
          <p:cNvPr id="2053" name="Picture 31"/>
          <p:cNvPicPr>
            <a:picLocks noChangeAspect="1" noChangeArrowheads="1"/>
          </p:cNvPicPr>
          <p:nvPr/>
        </p:nvPicPr>
        <p:blipFill>
          <a:blip r:embed="rId4" cstate="print"/>
          <a:srcRect/>
          <a:stretch>
            <a:fillRect/>
          </a:stretch>
        </p:blipFill>
        <p:spPr bwMode="auto">
          <a:xfrm>
            <a:off x="1752600" y="2590800"/>
            <a:ext cx="2895600" cy="29194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Content Placeholder 2" descr="Rectangle: Click to edit Master text styles&#10;Second level&#10;Third level&#10;Fourth level&#10;Fifth level"/>
          <p:cNvSpPr>
            <a:spLocks noGrp="1"/>
          </p:cNvSpPr>
          <p:nvPr>
            <p:ph idx="1"/>
          </p:nvPr>
        </p:nvSpPr>
        <p:spPr/>
        <p:txBody>
          <a:bodyPr/>
          <a:lstStyle/>
          <a:p>
            <a:r>
              <a:rPr lang="en-US" dirty="0" smtClean="0"/>
              <a:t>1.</a:t>
            </a:r>
          </a:p>
          <a:p>
            <a:endParaRPr lang="en-US" dirty="0" smtClean="0"/>
          </a:p>
          <a:p>
            <a:endParaRPr lang="en-US" dirty="0" smtClean="0"/>
          </a:p>
          <a:p>
            <a:r>
              <a:rPr lang="en-US" dirty="0" smtClean="0"/>
              <a:t>2.</a:t>
            </a:r>
          </a:p>
          <a:p>
            <a:endParaRPr lang="en-US" dirty="0" smtClean="0"/>
          </a:p>
          <a:p>
            <a:endParaRPr lang="en-US" dirty="0" smtClean="0"/>
          </a:p>
          <a:p>
            <a:r>
              <a:rPr lang="en-US" dirty="0" smtClean="0"/>
              <a:t>3.</a:t>
            </a:r>
          </a:p>
          <a:p>
            <a:pPr>
              <a:buFont typeface="Wingdings" pitchFamily="2" charset="2"/>
              <a:buNone/>
            </a:pPr>
            <a:endParaRPr lang="en-US" dirty="0" smtClean="0"/>
          </a:p>
        </p:txBody>
      </p:sp>
      <p:sp>
        <p:nvSpPr>
          <p:cNvPr id="2" name="Title 1"/>
          <p:cNvSpPr>
            <a:spLocks noGrp="1"/>
          </p:cNvSpPr>
          <p:nvPr>
            <p:ph type="title"/>
          </p:nvPr>
        </p:nvSpPr>
        <p:spPr/>
        <p:txBody>
          <a:bodyPr/>
          <a:lstStyle/>
          <a:p>
            <a:pPr algn="ctr">
              <a:defRPr/>
            </a:pPr>
            <a:r>
              <a:rPr lang="en-US" b="1" dirty="0" smtClean="0"/>
              <a:t>Answers to the skills check</a:t>
            </a:r>
            <a:endParaRPr lang="en-US" b="1" dirty="0"/>
          </a:p>
        </p:txBody>
      </p:sp>
      <p:sp>
        <p:nvSpPr>
          <p:cNvPr id="8" name="Rectangle 3"/>
          <p:cNvSpPr>
            <a:spLocks noChangeArrowheads="1"/>
          </p:cNvSpPr>
          <p:nvPr/>
        </p:nvSpPr>
        <p:spPr bwMode="auto">
          <a:xfrm>
            <a:off x="1676400" y="1524000"/>
            <a:ext cx="2438400" cy="461665"/>
          </a:xfrm>
          <a:prstGeom prst="rect">
            <a:avLst/>
          </a:prstGeom>
          <a:noFill/>
          <a:ln w="9525">
            <a:noFill/>
            <a:miter lim="800000"/>
            <a:headEnd/>
            <a:tailEnd/>
          </a:ln>
        </p:spPr>
        <p:txBody>
          <a:bodyPr wrap="square">
            <a:spAutoFit/>
          </a:bodyPr>
          <a:lstStyle/>
          <a:p>
            <a:pPr eaLnBrk="0" hangingPunct="0"/>
            <a:r>
              <a:rPr lang="en-US" altLang="en-US" sz="2400" dirty="0">
                <a:solidFill>
                  <a:srgbClr val="FF0000"/>
                </a:solidFill>
              </a:rPr>
              <a:t>$15 per ticket</a:t>
            </a:r>
          </a:p>
        </p:txBody>
      </p:sp>
      <p:sp>
        <p:nvSpPr>
          <p:cNvPr id="9" name="Rectangle 4"/>
          <p:cNvSpPr>
            <a:spLocks noChangeArrowheads="1"/>
          </p:cNvSpPr>
          <p:nvPr/>
        </p:nvSpPr>
        <p:spPr bwMode="auto">
          <a:xfrm>
            <a:off x="1524000" y="2895600"/>
            <a:ext cx="3400290" cy="461665"/>
          </a:xfrm>
          <a:prstGeom prst="rect">
            <a:avLst/>
          </a:prstGeom>
          <a:noFill/>
          <a:ln w="9525">
            <a:noFill/>
            <a:miter lim="800000"/>
            <a:headEnd/>
            <a:tailEnd/>
          </a:ln>
        </p:spPr>
        <p:txBody>
          <a:bodyPr wrap="none">
            <a:spAutoFit/>
          </a:bodyPr>
          <a:lstStyle/>
          <a:p>
            <a:pPr eaLnBrk="0" hangingPunct="0"/>
            <a:r>
              <a:rPr lang="en-US" altLang="en-US" sz="2400" dirty="0">
                <a:solidFill>
                  <a:srgbClr val="FF0000"/>
                </a:solidFill>
              </a:rPr>
              <a:t>400 calories per hour</a:t>
            </a:r>
          </a:p>
        </p:txBody>
      </p:sp>
      <p:sp>
        <p:nvSpPr>
          <p:cNvPr id="10" name="Rectangle 5"/>
          <p:cNvSpPr>
            <a:spLocks noChangeArrowheads="1"/>
          </p:cNvSpPr>
          <p:nvPr/>
        </p:nvSpPr>
        <p:spPr bwMode="auto">
          <a:xfrm>
            <a:off x="1676400" y="4267200"/>
            <a:ext cx="533400" cy="584775"/>
          </a:xfrm>
          <a:prstGeom prst="rect">
            <a:avLst/>
          </a:prstGeom>
          <a:noFill/>
          <a:ln w="9525">
            <a:noFill/>
            <a:miter lim="800000"/>
            <a:headEnd/>
            <a:tailEnd/>
          </a:ln>
        </p:spPr>
        <p:txBody>
          <a:bodyPr wrap="square">
            <a:spAutoFit/>
          </a:bodyPr>
          <a:lstStyle/>
          <a:p>
            <a:pPr eaLnBrk="0" hangingPunct="0"/>
            <a:r>
              <a:rPr lang="en-US" altLang="en-US" sz="1600" u="sng" dirty="0">
                <a:solidFill>
                  <a:srgbClr val="FF0000"/>
                </a:solidFill>
              </a:rPr>
              <a:t>4</a:t>
            </a:r>
            <a:endParaRPr lang="en-US" altLang="en-US" sz="1600" dirty="0">
              <a:solidFill>
                <a:srgbClr val="FF0000"/>
              </a:solidFill>
            </a:endParaRPr>
          </a:p>
          <a:p>
            <a:pPr eaLnBrk="0" hangingPunct="0"/>
            <a:r>
              <a:rPr lang="en-US" altLang="en-US" sz="1600" dirty="0">
                <a:solidFill>
                  <a:srgbClr val="FF0000"/>
                </a:solidFill>
              </a:rPr>
              <a:t>3</a:t>
            </a:r>
            <a:endParaRPr lang="en-US" alt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9" grpId="0" autoUpdateAnimBg="0"/>
      <p:bldP spid="10" grpId="0"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843272"/>
          </a:xfrm>
        </p:spPr>
        <p:txBody>
          <a:bodyPr>
            <a:normAutofit/>
          </a:bodyPr>
          <a:lstStyle/>
          <a:p>
            <a:r>
              <a:rPr lang="en-US" sz="2800" dirty="0" smtClean="0"/>
              <a:t>I’ve compiled a packet of problems that allow us refine our skills related to rates of change.</a:t>
            </a:r>
          </a:p>
          <a:p>
            <a:r>
              <a:rPr lang="en-US" sz="2800" dirty="0" smtClean="0"/>
              <a:t>Some problems are good for middle school grades, some for high school grades.</a:t>
            </a:r>
          </a:p>
          <a:p>
            <a:pPr lvl="1"/>
            <a:r>
              <a:rPr lang="en-US" sz="2800" dirty="0" smtClean="0">
                <a:solidFill>
                  <a:schemeClr val="accent1"/>
                </a:solidFill>
              </a:rPr>
              <a:t>With some editing on your part, the middle school ones can be used with higher elementary grades, I think.</a:t>
            </a:r>
          </a:p>
          <a:p>
            <a:r>
              <a:rPr lang="en-US" sz="2800" dirty="0" smtClean="0"/>
              <a:t>Frankly, I think this is what we should spend time on with our students.</a:t>
            </a:r>
          </a:p>
          <a:p>
            <a:pPr>
              <a:buNone/>
            </a:pPr>
            <a:endParaRPr lang="en-US" dirty="0"/>
          </a:p>
        </p:txBody>
      </p:sp>
      <p:sp>
        <p:nvSpPr>
          <p:cNvPr id="3" name="Title 2"/>
          <p:cNvSpPr>
            <a:spLocks noGrp="1"/>
          </p:cNvSpPr>
          <p:nvPr>
            <p:ph type="title"/>
          </p:nvPr>
        </p:nvSpPr>
        <p:spPr/>
        <p:txBody>
          <a:bodyPr/>
          <a:lstStyle/>
          <a:p>
            <a:pPr algn="ctr"/>
            <a:r>
              <a:rPr lang="en-US" dirty="0" smtClean="0"/>
              <a:t>Time for some problems</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Wrapping Up</a:t>
            </a:r>
          </a:p>
        </p:txBody>
      </p:sp>
      <p:sp>
        <p:nvSpPr>
          <p:cNvPr id="3" name="Text Placeholder 2"/>
          <p:cNvSpPr>
            <a:spLocks noGrp="1"/>
          </p:cNvSpPr>
          <p:nvPr>
            <p:ph type="body" sz="quarter" idx="10"/>
          </p:nvPr>
        </p:nvSpPr>
        <p:spPr>
          <a:xfrm>
            <a:off x="381000" y="1447800"/>
            <a:ext cx="8458200" cy="4953000"/>
          </a:xfrm>
        </p:spPr>
        <p:txBody>
          <a:bodyPr>
            <a:normAutofit fontScale="92500"/>
          </a:bodyPr>
          <a:lstStyle/>
          <a:p>
            <a:r>
              <a:rPr lang="en-US" sz="5400" dirty="0" smtClean="0">
                <a:solidFill>
                  <a:srgbClr val="FF0000"/>
                </a:solidFill>
              </a:rPr>
              <a:t>Thanks for your attention and participation.</a:t>
            </a:r>
          </a:p>
          <a:p>
            <a:pPr lvl="1"/>
            <a:r>
              <a:rPr lang="en-US" sz="3500" dirty="0" smtClean="0"/>
              <a:t>You have my utmost respect for working hard all day with your kids, and still hanging in there for what we’ve done!</a:t>
            </a:r>
          </a:p>
          <a:p>
            <a:r>
              <a:rPr lang="en-US" sz="3500" smtClean="0"/>
              <a:t>If </a:t>
            </a:r>
            <a:r>
              <a:rPr lang="en-US" sz="3500" dirty="0" smtClean="0"/>
              <a:t>I can help in any way, don’t hesitate to shoot me an email, or give me a call.</a:t>
            </a:r>
          </a:p>
          <a:p>
            <a:endParaRPr lang="en-US" dirty="0"/>
          </a:p>
        </p:txBody>
      </p:sp>
      <p:pic>
        <p:nvPicPr>
          <p:cNvPr id="4" name="Picture 3" descr="thats all folks.jpg"/>
          <p:cNvPicPr>
            <a:picLocks noChangeAspect="1"/>
          </p:cNvPicPr>
          <p:nvPr/>
        </p:nvPicPr>
        <p:blipFill>
          <a:blip r:embed="rId3" cstate="print"/>
          <a:stretch>
            <a:fillRect/>
          </a:stretch>
        </p:blipFill>
        <p:spPr>
          <a:xfrm>
            <a:off x="7467600" y="304800"/>
            <a:ext cx="1066800" cy="1090827"/>
          </a:xfrm>
          <a:prstGeom prst="rect">
            <a:avLst/>
          </a:prstGeom>
        </p:spPr>
      </p:pic>
      <p:pic>
        <p:nvPicPr>
          <p:cNvPr id="5" name="Thats All Folks.mp3">
            <a:hlinkClick r:id="" action="ppaction://media"/>
          </p:cNvPr>
          <p:cNvPicPr>
            <a:picLocks noRot="1" noChangeAspect="1"/>
          </p:cNvPicPr>
          <p:nvPr>
            <a:audioFile r:link="rId1"/>
          </p:nvPr>
        </p:nvPicPr>
        <p:blipFill>
          <a:blip r:embed="rId4" cstate="print"/>
          <a:stretch>
            <a:fillRect/>
          </a:stretch>
        </p:blipFill>
        <p:spPr>
          <a:xfrm>
            <a:off x="8305800" y="2209800"/>
            <a:ext cx="304800" cy="3048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dissolve">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2" presetClass="entr" presetSubtype="4"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slide(fromBottom)">
                                      <p:cBhvr>
                                        <p:cTn id="2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5" restart="whenNotActive" fill="hold" evtFilter="cancelBubble" nodeType="interactiveSeq">
                <p:stCondLst>
                  <p:cond evt="onClick" delay="0">
                    <p:tgtEl>
                      <p:spTgt spid="5"/>
                    </p:tgtEl>
                  </p:cond>
                </p:stCondLst>
                <p:endSync evt="end" delay="0">
                  <p:rtn val="all"/>
                </p:endSync>
                <p:childTnLst>
                  <p:par>
                    <p:cTn id="26" fill="hold">
                      <p:stCondLst>
                        <p:cond delay="0"/>
                      </p:stCondLst>
                      <p:childTnLst>
                        <p:par>
                          <p:cTn id="27" fill="hold">
                            <p:stCondLst>
                              <p:cond delay="0"/>
                            </p:stCondLst>
                            <p:childTnLst>
                              <p:par>
                                <p:cTn id="28" presetID="1" presetClass="mediacall" presetSubtype="0" fill="hold" nodeType="clickEffect">
                                  <p:stCondLst>
                                    <p:cond delay="0"/>
                                  </p:stCondLst>
                                  <p:childTnLst>
                                    <p:cmd type="call" cmd="playFrom(0.0)">
                                      <p:cBhvr>
                                        <p:cTn id="29" dur="4240" fill="hold"/>
                                        <p:tgtEl>
                                          <p:spTgt spid="5"/>
                                        </p:tgtEl>
                                      </p:cBhvr>
                                    </p:cmd>
                                  </p:childTnLst>
                                </p:cTn>
                              </p:par>
                            </p:childTnLst>
                          </p:cTn>
                        </p:par>
                      </p:childTnLst>
                    </p:cTn>
                  </p:par>
                </p:childTnLst>
              </p:cTn>
              <p:nextCondLst>
                <p:cond evt="onClick" delay="0">
                  <p:tgtEl>
                    <p:spTgt spid="5"/>
                  </p:tgtEl>
                </p:cond>
              </p:nextCondLst>
            </p:seq>
            <p:audio>
              <p:cMediaNode>
                <p:cTn id="30"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000" dirty="0" smtClean="0"/>
              <a:t>Practice Problem Answers (continued)</a:t>
            </a:r>
            <a:endParaRPr lang="en-US" dirty="0"/>
          </a:p>
        </p:txBody>
      </p:sp>
      <p:sp>
        <p:nvSpPr>
          <p:cNvPr id="3" name="Text Placeholder 2"/>
          <p:cNvSpPr>
            <a:spLocks noGrp="1"/>
          </p:cNvSpPr>
          <p:nvPr>
            <p:ph type="body" sz="quarter" idx="10"/>
          </p:nvPr>
        </p:nvSpPr>
        <p:spPr>
          <a:xfrm>
            <a:off x="381000" y="1676400"/>
            <a:ext cx="8458200" cy="3998648"/>
          </a:xfrm>
        </p:spPr>
        <p:txBody>
          <a:bodyPr>
            <a:normAutofit/>
          </a:bodyPr>
          <a:lstStyle/>
          <a:p>
            <a:r>
              <a:rPr lang="en-US" sz="3200" dirty="0" smtClean="0"/>
              <a:t>4.</a:t>
            </a:r>
            <a:r>
              <a:rPr lang="en-US" dirty="0" smtClean="0"/>
              <a:t>		</a:t>
            </a:r>
            <a:r>
              <a:rPr lang="en-US" sz="3200" dirty="0" smtClean="0"/>
              <a:t>need 3 gallons, so </a:t>
            </a:r>
            <a:r>
              <a:rPr lang="en-US" sz="3200" b="1" dirty="0" smtClean="0"/>
              <a:t>B</a:t>
            </a:r>
          </a:p>
          <a:p>
            <a:endParaRPr lang="en-US" sz="3200" b="1" dirty="0" smtClean="0"/>
          </a:p>
          <a:p>
            <a:r>
              <a:rPr lang="en-US" sz="3200" dirty="0" smtClean="0"/>
              <a:t>5.</a:t>
            </a:r>
            <a:r>
              <a:rPr lang="en-US" dirty="0" smtClean="0"/>
              <a:t>		</a:t>
            </a:r>
            <a:r>
              <a:rPr lang="en-US" sz="3200" dirty="0" smtClean="0"/>
              <a:t>200 minutes, so </a:t>
            </a:r>
            <a:r>
              <a:rPr lang="en-US" sz="3200" b="1" dirty="0" smtClean="0"/>
              <a:t>A</a:t>
            </a:r>
          </a:p>
          <a:p>
            <a:pPr>
              <a:buNone/>
            </a:pPr>
            <a:endParaRPr lang="en-US" sz="3200" b="1" dirty="0" smtClean="0"/>
          </a:p>
          <a:p>
            <a:r>
              <a:rPr lang="en-US" sz="3200" dirty="0" smtClean="0"/>
              <a:t>6.	</a:t>
            </a:r>
            <a:r>
              <a:rPr lang="en-US" sz="3200" b="1" dirty="0" smtClean="0"/>
              <a:t>	</a:t>
            </a:r>
            <a:r>
              <a:rPr lang="en-US" sz="3200" dirty="0" smtClean="0"/>
              <a:t>15 points per hour, so </a:t>
            </a:r>
            <a:r>
              <a:rPr lang="en-US" sz="3200" b="1" dirty="0" smtClean="0"/>
              <a:t>C</a:t>
            </a:r>
          </a:p>
          <a:p>
            <a:endParaRPr lang="en-US" sz="3200" b="1" dirty="0" smtClean="0"/>
          </a:p>
          <a:p>
            <a:r>
              <a:rPr lang="en-US" sz="3200" dirty="0" smtClean="0"/>
              <a:t>7.</a:t>
            </a:r>
            <a:r>
              <a:rPr lang="en-US" sz="3200" b="1" dirty="0" smtClean="0"/>
              <a:t>		B	</a:t>
            </a:r>
            <a:endParaRPr lang="en-US" sz="3200" b="1"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000" dirty="0" smtClean="0"/>
              <a:t>Practice Problem Answers (continued)</a:t>
            </a:r>
            <a:endParaRPr lang="en-US" dirty="0"/>
          </a:p>
        </p:txBody>
      </p:sp>
      <p:sp>
        <p:nvSpPr>
          <p:cNvPr id="3" name="Text Placeholder 2"/>
          <p:cNvSpPr>
            <a:spLocks noGrp="1"/>
          </p:cNvSpPr>
          <p:nvPr>
            <p:ph type="body" sz="quarter" idx="10"/>
          </p:nvPr>
        </p:nvSpPr>
        <p:spPr>
          <a:xfrm>
            <a:off x="304800" y="1752600"/>
            <a:ext cx="8458200" cy="3998648"/>
          </a:xfrm>
        </p:spPr>
        <p:txBody>
          <a:bodyPr>
            <a:normAutofit/>
          </a:bodyPr>
          <a:lstStyle/>
          <a:p>
            <a:r>
              <a:rPr lang="en-US" sz="3200" dirty="0" smtClean="0"/>
              <a:t>8.</a:t>
            </a:r>
            <a:r>
              <a:rPr lang="en-US" dirty="0" smtClean="0"/>
              <a:t>				      </a:t>
            </a:r>
            <a:r>
              <a:rPr lang="en-US" sz="3200" dirty="0" smtClean="0"/>
              <a:t>, so </a:t>
            </a:r>
            <a:r>
              <a:rPr lang="en-US" sz="3200" b="1" dirty="0" smtClean="0"/>
              <a:t>A</a:t>
            </a:r>
          </a:p>
          <a:p>
            <a:endParaRPr lang="en-US" sz="3200" b="1" dirty="0" smtClean="0"/>
          </a:p>
          <a:p>
            <a:r>
              <a:rPr lang="en-US" sz="3200" dirty="0" smtClean="0"/>
              <a:t>9.</a:t>
            </a:r>
            <a:r>
              <a:rPr lang="en-US" dirty="0" smtClean="0"/>
              <a:t>		</a:t>
            </a:r>
            <a:r>
              <a:rPr lang="en-US" sz="3200" dirty="0" smtClean="0"/>
              <a:t>16 feet per second, so </a:t>
            </a:r>
            <a:r>
              <a:rPr lang="en-US" sz="3200" b="1" dirty="0" smtClean="0"/>
              <a:t>D</a:t>
            </a:r>
          </a:p>
          <a:p>
            <a:pPr>
              <a:buNone/>
            </a:pPr>
            <a:endParaRPr lang="en-US" sz="3200" b="1" dirty="0" smtClean="0"/>
          </a:p>
          <a:p>
            <a:r>
              <a:rPr lang="en-US" sz="3200" dirty="0" smtClean="0"/>
              <a:t>10.	48 feet per second, so </a:t>
            </a:r>
            <a:r>
              <a:rPr lang="en-US" sz="3200" b="1" dirty="0" smtClean="0"/>
              <a:t>C</a:t>
            </a:r>
          </a:p>
          <a:p>
            <a:endParaRPr lang="en-US" sz="3200" b="1" dirty="0" smtClean="0"/>
          </a:p>
          <a:p>
            <a:pPr>
              <a:buNone/>
            </a:pPr>
            <a:r>
              <a:rPr lang="en-US" sz="3200" b="1" dirty="0" smtClean="0"/>
              <a:t>	</a:t>
            </a:r>
            <a:endParaRPr lang="en-US" sz="3200" b="1" dirty="0"/>
          </a:p>
        </p:txBody>
      </p:sp>
      <p:graphicFrame>
        <p:nvGraphicFramePr>
          <p:cNvPr id="4" name="Object 3"/>
          <p:cNvGraphicFramePr>
            <a:graphicFrameLocks noChangeAspect="1"/>
          </p:cNvGraphicFramePr>
          <p:nvPr/>
        </p:nvGraphicFramePr>
        <p:xfrm>
          <a:off x="2514600" y="1676400"/>
          <a:ext cx="2155825" cy="711200"/>
        </p:xfrm>
        <a:graphic>
          <a:graphicData uri="http://schemas.openxmlformats.org/presentationml/2006/ole">
            <p:oleObj spid="_x0000_s12290" name="Equation" r:id="rId3" imgW="1193760" imgH="393480" progId="Equation.DSMT4">
              <p:embed/>
            </p:oleObj>
          </a:graphicData>
        </a:graphic>
      </p:graphicFrame>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000" dirty="0" smtClean="0"/>
              <a:t>Practice Problem Answers (continued)</a:t>
            </a:r>
            <a:endParaRPr lang="en-US" dirty="0"/>
          </a:p>
        </p:txBody>
      </p:sp>
      <p:sp>
        <p:nvSpPr>
          <p:cNvPr id="3" name="Text Placeholder 2"/>
          <p:cNvSpPr>
            <a:spLocks noGrp="1"/>
          </p:cNvSpPr>
          <p:nvPr>
            <p:ph type="body" sz="quarter" idx="10"/>
          </p:nvPr>
        </p:nvSpPr>
        <p:spPr>
          <a:xfrm>
            <a:off x="381000" y="1411552"/>
            <a:ext cx="8458200" cy="4608248"/>
          </a:xfrm>
        </p:spPr>
        <p:txBody>
          <a:bodyPr>
            <a:normAutofit lnSpcReduction="10000"/>
          </a:bodyPr>
          <a:lstStyle/>
          <a:p>
            <a:endParaRPr lang="en-US" sz="3200" dirty="0" smtClean="0"/>
          </a:p>
          <a:p>
            <a:r>
              <a:rPr lang="en-US" sz="3200" dirty="0" smtClean="0"/>
              <a:t>Free Response Questions</a:t>
            </a:r>
            <a:endParaRPr lang="en-US" sz="3200" b="1" dirty="0" smtClean="0"/>
          </a:p>
          <a:p>
            <a:endParaRPr lang="en-US" sz="3200" b="1" dirty="0" smtClean="0"/>
          </a:p>
          <a:p>
            <a:r>
              <a:rPr lang="en-US" sz="3200" dirty="0" smtClean="0"/>
              <a:t>1.</a:t>
            </a:r>
            <a:r>
              <a:rPr lang="en-US" dirty="0" smtClean="0"/>
              <a:t>		</a:t>
            </a:r>
            <a:endParaRPr lang="en-US" sz="3200" b="1" dirty="0" smtClean="0"/>
          </a:p>
          <a:p>
            <a:pPr>
              <a:buNone/>
            </a:pPr>
            <a:endParaRPr lang="en-US" sz="3200" b="1" dirty="0" smtClean="0"/>
          </a:p>
          <a:p>
            <a:r>
              <a:rPr lang="en-US" sz="3200" dirty="0" smtClean="0"/>
              <a:t>2A.	$10,800 profit per summer</a:t>
            </a:r>
          </a:p>
          <a:p>
            <a:endParaRPr lang="en-US" sz="3200" dirty="0" smtClean="0"/>
          </a:p>
          <a:p>
            <a:r>
              <a:rPr lang="en-US" sz="3200" dirty="0" smtClean="0"/>
              <a:t>2B.	3 summers</a:t>
            </a:r>
          </a:p>
          <a:p>
            <a:endParaRPr lang="en-US" sz="3200" b="1" dirty="0" smtClean="0"/>
          </a:p>
          <a:p>
            <a:pPr>
              <a:buNone/>
            </a:pPr>
            <a:r>
              <a:rPr lang="en-US" sz="3200" b="1" dirty="0" smtClean="0"/>
              <a:t>	</a:t>
            </a:r>
            <a:endParaRPr lang="en-US" sz="3200" b="1" dirty="0"/>
          </a:p>
        </p:txBody>
      </p:sp>
      <p:graphicFrame>
        <p:nvGraphicFramePr>
          <p:cNvPr id="5" name="Object 4"/>
          <p:cNvGraphicFramePr>
            <a:graphicFrameLocks noChangeAspect="1"/>
          </p:cNvGraphicFramePr>
          <p:nvPr/>
        </p:nvGraphicFramePr>
        <p:xfrm>
          <a:off x="2362200" y="2514600"/>
          <a:ext cx="1295400" cy="821473"/>
        </p:xfrm>
        <a:graphic>
          <a:graphicData uri="http://schemas.openxmlformats.org/presentationml/2006/ole">
            <p:oleObj spid="_x0000_s13315" name="Equation" r:id="rId3" imgW="520560" imgH="330120" progId="Equation.DSMT4">
              <p:embed/>
            </p:oleObj>
          </a:graphicData>
        </a:graphic>
      </p:graphicFrame>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normAutofit fontScale="90000"/>
          </a:bodyPr>
          <a:lstStyle/>
          <a:p>
            <a:endParaRPr lang="en-US" sz="4000" dirty="0"/>
          </a:p>
        </p:txBody>
      </p:sp>
      <p:sp>
        <p:nvSpPr>
          <p:cNvPr id="3" name="Text Placeholder 2"/>
          <p:cNvSpPr>
            <a:spLocks noGrp="1"/>
          </p:cNvSpPr>
          <p:nvPr>
            <p:ph type="body" sz="quarter" idx="10"/>
          </p:nvPr>
        </p:nvSpPr>
        <p:spPr>
          <a:xfrm>
            <a:off x="381000" y="1411553"/>
            <a:ext cx="8305800" cy="3770047"/>
          </a:xfrm>
        </p:spPr>
        <p:txBody>
          <a:bodyPr>
            <a:normAutofit fontScale="85000" lnSpcReduction="20000"/>
          </a:bodyPr>
          <a:lstStyle/>
          <a:p>
            <a:pPr algn="ctr">
              <a:buNone/>
            </a:pPr>
            <a:r>
              <a:rPr lang="en-US" sz="5700" dirty="0" smtClean="0">
                <a:solidFill>
                  <a:schemeClr val="accent3"/>
                </a:solidFill>
              </a:rPr>
              <a:t>Properties of Exponents</a:t>
            </a:r>
          </a:p>
          <a:p>
            <a:pPr algn="ctr">
              <a:buNone/>
            </a:pPr>
            <a:endParaRPr lang="en-US" sz="5700" dirty="0" smtClean="0">
              <a:solidFill>
                <a:schemeClr val="accent3"/>
              </a:solidFill>
            </a:endParaRPr>
          </a:p>
          <a:p>
            <a:pPr algn="ctr">
              <a:buNone/>
            </a:pPr>
            <a:r>
              <a:rPr lang="en-US" sz="7200" dirty="0" smtClean="0">
                <a:solidFill>
                  <a:schemeClr val="bg2">
                    <a:lumMod val="50000"/>
                  </a:schemeClr>
                </a:solidFill>
              </a:rPr>
              <a:t>Negative powers, </a:t>
            </a:r>
          </a:p>
          <a:p>
            <a:pPr algn="ctr">
              <a:buNone/>
            </a:pPr>
            <a:r>
              <a:rPr lang="en-US" sz="7200" dirty="0" smtClean="0">
                <a:solidFill>
                  <a:schemeClr val="bg2">
                    <a:lumMod val="50000"/>
                  </a:schemeClr>
                </a:solidFill>
              </a:rPr>
              <a:t>and </a:t>
            </a:r>
          </a:p>
          <a:p>
            <a:pPr algn="ctr">
              <a:buNone/>
            </a:pPr>
            <a:r>
              <a:rPr lang="en-US" sz="7200" dirty="0" smtClean="0">
                <a:solidFill>
                  <a:schemeClr val="bg2">
                    <a:lumMod val="50000"/>
                  </a:schemeClr>
                </a:solidFill>
              </a:rPr>
              <a:t>fractional powers</a:t>
            </a:r>
            <a:endParaRPr lang="en-US" sz="6600" dirty="0">
              <a:solidFill>
                <a:schemeClr val="bg2">
                  <a:lumMod val="50000"/>
                </a:schemeClr>
              </a:solidFill>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descr="Rectangle: Click to edit Master text styles&#10;Second level&#10;Third level&#10;Fourth level&#10;Fifth level"/>
          <p:cNvSpPr>
            <a:spLocks noGrp="1"/>
          </p:cNvSpPr>
          <p:nvPr>
            <p:ph idx="1"/>
          </p:nvPr>
        </p:nvSpPr>
        <p:spPr>
          <a:xfrm>
            <a:off x="457200" y="1828800"/>
            <a:ext cx="8229600" cy="4525963"/>
          </a:xfrm>
        </p:spPr>
        <p:txBody>
          <a:bodyPr/>
          <a:lstStyle/>
          <a:p>
            <a:r>
              <a:rPr lang="en-US" sz="3200" dirty="0" smtClean="0"/>
              <a:t>How do we handle negative exponents?</a:t>
            </a:r>
          </a:p>
          <a:p>
            <a:r>
              <a:rPr lang="en-US" sz="3200" dirty="0" smtClean="0"/>
              <a:t>Is there a way to write radical expressions as exponential forms, and vice versa?</a:t>
            </a:r>
          </a:p>
          <a:p>
            <a:endParaRPr lang="en-US" dirty="0" smtClean="0"/>
          </a:p>
        </p:txBody>
      </p:sp>
      <p:sp>
        <p:nvSpPr>
          <p:cNvPr id="2" name="Title 1"/>
          <p:cNvSpPr>
            <a:spLocks noGrp="1"/>
          </p:cNvSpPr>
          <p:nvPr>
            <p:ph type="title"/>
          </p:nvPr>
        </p:nvSpPr>
        <p:spPr>
          <a:xfrm>
            <a:off x="457200" y="152400"/>
            <a:ext cx="8229600" cy="1143000"/>
          </a:xfrm>
        </p:spPr>
        <p:txBody>
          <a:bodyPr>
            <a:normAutofit fontScale="90000"/>
          </a:bodyPr>
          <a:lstStyle/>
          <a:p>
            <a:pPr algn="ctr">
              <a:defRPr/>
            </a:pPr>
            <a:r>
              <a:rPr lang="en-US" dirty="0" smtClean="0"/>
              <a:t/>
            </a:r>
            <a:br>
              <a:rPr lang="en-US" dirty="0" smtClean="0"/>
            </a:br>
            <a:r>
              <a:rPr lang="en-US" b="1" dirty="0" smtClean="0"/>
              <a:t>A couple of questions to get us started</a:t>
            </a:r>
            <a:endParaRPr lang="en-US"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215</TotalTime>
  <Words>1589</Words>
  <Application>Microsoft Office PowerPoint</Application>
  <PresentationFormat>On-screen Show (4:3)</PresentationFormat>
  <Paragraphs>248</Paragraphs>
  <Slides>45</Slides>
  <Notes>1</Notes>
  <HiddenSlides>0</HiddenSlides>
  <MMClips>1</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45</vt:i4>
      </vt:variant>
    </vt:vector>
  </HeadingPairs>
  <TitlesOfParts>
    <vt:vector size="47" baseType="lpstr">
      <vt:lpstr>Concourse</vt:lpstr>
      <vt:lpstr>Equation</vt:lpstr>
      <vt:lpstr>Breakout Session #4 Properties of Exponents  and  Rates of Change</vt:lpstr>
      <vt:lpstr>What’s in store for today?</vt:lpstr>
      <vt:lpstr>Let’s do some problems! </vt:lpstr>
      <vt:lpstr>Answers to practice problems</vt:lpstr>
      <vt:lpstr>Practice Problem Answers (continued)</vt:lpstr>
      <vt:lpstr>Practice Problem Answers (continued)</vt:lpstr>
      <vt:lpstr>Practice Problem Answers (continued)</vt:lpstr>
      <vt:lpstr>Slide 8</vt:lpstr>
      <vt:lpstr> A couple of questions to get us started</vt:lpstr>
      <vt:lpstr>Negative Exponents</vt:lpstr>
      <vt:lpstr>Examples: Negative Exponents</vt:lpstr>
      <vt:lpstr>Fractional Exponents</vt:lpstr>
      <vt:lpstr>Examples: Fractional Exponents</vt:lpstr>
      <vt:lpstr>Slide 14</vt:lpstr>
      <vt:lpstr> A couple of questions to get us started</vt:lpstr>
      <vt:lpstr>Rate of Change</vt:lpstr>
      <vt:lpstr>Rate of change can be expressed in many different ways:</vt:lpstr>
      <vt:lpstr>Slide 18</vt:lpstr>
      <vt:lpstr>Gradient, Rate, and Slope</vt:lpstr>
      <vt:lpstr>Just the FACTS!</vt:lpstr>
      <vt:lpstr>What was that?</vt:lpstr>
      <vt:lpstr>How about an example?</vt:lpstr>
      <vt:lpstr>Let’s jazz up that last problem</vt:lpstr>
      <vt:lpstr>Balloons are fun,  let’s do another problem!</vt:lpstr>
      <vt:lpstr>Rate of change problems and graphs</vt:lpstr>
      <vt:lpstr>A bit more of the “math stuff”</vt:lpstr>
      <vt:lpstr>A bit of a trick!</vt:lpstr>
      <vt:lpstr>Example 1—Changes in rate of change</vt:lpstr>
      <vt:lpstr>Example 1--Continued</vt:lpstr>
      <vt:lpstr>Finally…</vt:lpstr>
      <vt:lpstr>Hold on there…wait a minute..</vt:lpstr>
      <vt:lpstr>Tying it all together!</vt:lpstr>
      <vt:lpstr>Comparing rates of change on a graph.</vt:lpstr>
      <vt:lpstr>Continuation of the comparison</vt:lpstr>
      <vt:lpstr>Now for a wicked twist!</vt:lpstr>
      <vt:lpstr>What’s the difference between these 2 graphs?</vt:lpstr>
      <vt:lpstr>THE ANSWER!!!</vt:lpstr>
      <vt:lpstr>What’s the difference between these 2 graphs?</vt:lpstr>
      <vt:lpstr>THE ANSWER!!!</vt:lpstr>
      <vt:lpstr>Skills check on rate of change</vt:lpstr>
      <vt:lpstr>Skills Check (Continued)</vt:lpstr>
      <vt:lpstr>Skills Check (Continued)</vt:lpstr>
      <vt:lpstr>Answers to the skills check</vt:lpstr>
      <vt:lpstr>Time for some problems</vt:lpstr>
      <vt:lpstr>Wrapping Up</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Den</dc:creator>
  <cp:lastModifiedBy>Del</cp:lastModifiedBy>
  <cp:revision>21</cp:revision>
  <dcterms:created xsi:type="dcterms:W3CDTF">2014-01-18T13:58:33Z</dcterms:created>
  <dcterms:modified xsi:type="dcterms:W3CDTF">2014-01-30T14:34:13Z</dcterms:modified>
</cp:coreProperties>
</file>