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256" r:id="rId2"/>
    <p:sldId id="257" r:id="rId3"/>
    <p:sldId id="258" r:id="rId4"/>
    <p:sldId id="259" r:id="rId5"/>
    <p:sldId id="260" r:id="rId6"/>
    <p:sldId id="261" r:id="rId7"/>
    <p:sldId id="262" r:id="rId8"/>
    <p:sldId id="263" r:id="rId9"/>
    <p:sldId id="264" r:id="rId10"/>
    <p:sldId id="265" r:id="rId11"/>
    <p:sldId id="269" r:id="rId12"/>
    <p:sldId id="270" r:id="rId13"/>
    <p:sldId id="271" r:id="rId14"/>
    <p:sldId id="272" r:id="rId15"/>
    <p:sldId id="266" r:id="rId16"/>
    <p:sldId id="273" r:id="rId17"/>
    <p:sldId id="274" r:id="rId18"/>
    <p:sldId id="275" r:id="rId19"/>
    <p:sldId id="276" r:id="rId20"/>
    <p:sldId id="277" r:id="rId21"/>
    <p:sldId id="279" r:id="rId22"/>
    <p:sldId id="278" r:id="rId23"/>
    <p:sldId id="280" r:id="rId24"/>
    <p:sldId id="282" r:id="rId25"/>
    <p:sldId id="281" r:id="rId26"/>
    <p:sldId id="283" r:id="rId27"/>
    <p:sldId id="268" r:id="rId28"/>
    <p:sldId id="267" r:id="rId29"/>
    <p:sldId id="285" r:id="rId30"/>
    <p:sldId id="286" r:id="rId31"/>
    <p:sldId id="284" r:id="rId32"/>
    <p:sldId id="287" r:id="rId33"/>
    <p:sldId id="288"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88AE2"/>
    <a:srgbClr val="C1B1E2"/>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274" autoAdjust="0"/>
  </p:normalViewPr>
  <p:slideViewPr>
    <p:cSldViewPr snapToGrid="0" snapToObjects="1">
      <p:cViewPr varScale="1">
        <p:scale>
          <a:sx n="52" d="100"/>
          <a:sy n="52" d="100"/>
        </p:scale>
        <p:origin x="-149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3A98D0-CBEF-A74E-96C6-687752AAE831}" type="datetimeFigureOut">
              <a:rPr lang="en-US" smtClean="0"/>
              <a:t>7/28/15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DC8555-5BF8-F940-850D-BF0E33842112}" type="slidenum">
              <a:rPr lang="en-US" smtClean="0"/>
              <a:t>‹#›</a:t>
            </a:fld>
            <a:endParaRPr lang="en-US"/>
          </a:p>
        </p:txBody>
      </p:sp>
    </p:spTree>
    <p:extLst>
      <p:ext uri="{BB962C8B-B14F-4D97-AF65-F5344CB8AC3E}">
        <p14:creationId xmlns:p14="http://schemas.microsoft.com/office/powerpoint/2010/main" val="294365855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DC8555-5BF8-F940-850D-BF0E33842112}" type="slidenum">
              <a:rPr lang="en-US" smtClean="0"/>
              <a:t>5</a:t>
            </a:fld>
            <a:endParaRPr lang="en-US"/>
          </a:p>
        </p:txBody>
      </p:sp>
    </p:spTree>
    <p:extLst>
      <p:ext uri="{BB962C8B-B14F-4D97-AF65-F5344CB8AC3E}">
        <p14:creationId xmlns:p14="http://schemas.microsoft.com/office/powerpoint/2010/main" val="3607041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56324C-94C1-4549-8FAA-0993375E20ED}" type="slidenum">
              <a:rPr lang="en-US"/>
              <a:pPr/>
              <a:t>14</a:t>
            </a:fld>
            <a:endParaRPr lang="en-US"/>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799886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540451-D55F-4A7A-8A1D-CEA93AF01572}" type="slidenum">
              <a:rPr lang="en-US"/>
              <a:pPr/>
              <a:t>16</a:t>
            </a:fld>
            <a:endParaRPr lang="en-US"/>
          </a:p>
        </p:txBody>
      </p:sp>
      <p:sp>
        <p:nvSpPr>
          <p:cNvPr id="3481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481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dirty="0"/>
          </a:p>
        </p:txBody>
      </p:sp>
    </p:spTree>
    <p:extLst>
      <p:ext uri="{BB962C8B-B14F-4D97-AF65-F5344CB8AC3E}">
        <p14:creationId xmlns:p14="http://schemas.microsoft.com/office/powerpoint/2010/main" val="2973328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477757-F570-4F09-B331-2443A102BEB5}" type="slidenum">
              <a:rPr lang="en-US"/>
              <a:pPr/>
              <a:t>17</a:t>
            </a:fld>
            <a:endParaRPr lang="en-US"/>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9846096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DE86A2-2270-436B-B45C-11261E3C1ECB}" type="slidenum">
              <a:rPr lang="en-US"/>
              <a:pPr/>
              <a:t>18</a:t>
            </a:fld>
            <a:endParaRPr lang="en-US"/>
          </a:p>
        </p:txBody>
      </p:sp>
      <p:sp>
        <p:nvSpPr>
          <p:cNvPr id="717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17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dirty="0"/>
          </a:p>
        </p:txBody>
      </p:sp>
    </p:spTree>
    <p:extLst>
      <p:ext uri="{BB962C8B-B14F-4D97-AF65-F5344CB8AC3E}">
        <p14:creationId xmlns:p14="http://schemas.microsoft.com/office/powerpoint/2010/main" val="15775770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CEEC6F-209D-479C-B22F-2FA832003FBD}" type="slidenum">
              <a:rPr lang="en-US"/>
              <a:pPr/>
              <a:t>19</a:t>
            </a:fld>
            <a:endParaRPr lang="en-US"/>
          </a:p>
        </p:txBody>
      </p:sp>
      <p:sp>
        <p:nvSpPr>
          <p:cNvPr id="921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21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dirty="0"/>
          </a:p>
        </p:txBody>
      </p:sp>
    </p:spTree>
    <p:extLst>
      <p:ext uri="{BB962C8B-B14F-4D97-AF65-F5344CB8AC3E}">
        <p14:creationId xmlns:p14="http://schemas.microsoft.com/office/powerpoint/2010/main" val="20741624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2641C7-3618-40F6-94C7-4D36620F35C8}" type="slidenum">
              <a:rPr lang="en-US"/>
              <a:pPr/>
              <a:t>20</a:t>
            </a:fld>
            <a:endParaRPr lang="en-US"/>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8101223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9C68D2-D624-41F4-9B1F-552093E73CD7}" type="slidenum">
              <a:rPr lang="en-US"/>
              <a:pPr/>
              <a:t>22</a:t>
            </a:fld>
            <a:endParaRPr lang="en-US"/>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820392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E28A354-1FDE-654C-AC0F-961FA29A28DC}" type="slidenum">
              <a:rPr lang="en-US"/>
              <a:pPr>
                <a:defRPr/>
              </a:pPr>
              <a:t>6</a:t>
            </a:fld>
            <a:endParaRPr lang="en-US"/>
          </a:p>
        </p:txBody>
      </p:sp>
      <p:sp>
        <p:nvSpPr>
          <p:cNvPr id="11266" name="Rectangle 2"/>
          <p:cNvSpPr>
            <a:spLocks noGrp="1" noRot="1" noChangeAspect="1" noChangeArrowheads="1"/>
          </p:cNvSpPr>
          <p:nvPr>
            <p:ph type="sldImg"/>
          </p:nvPr>
        </p:nvSpPr>
        <p:spPr>
          <a:ln/>
        </p:spPr>
      </p:sp>
      <p:sp>
        <p:nvSpPr>
          <p:cNvPr id="1101827"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2014475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1A06A8C-3ACD-8A49-A9C1-B20F9807BE4A}" type="slidenum">
              <a:rPr lang="en-US"/>
              <a:pPr>
                <a:defRPr/>
              </a:pPr>
              <a:t>7</a:t>
            </a:fld>
            <a:endParaRPr lang="en-US"/>
          </a:p>
        </p:txBody>
      </p:sp>
      <p:sp>
        <p:nvSpPr>
          <p:cNvPr id="13314" name="Rectangle 2"/>
          <p:cNvSpPr>
            <a:spLocks noGrp="1" noRot="1" noChangeAspect="1" noChangeArrowheads="1"/>
          </p:cNvSpPr>
          <p:nvPr>
            <p:ph type="sldImg"/>
          </p:nvPr>
        </p:nvSpPr>
        <p:spPr>
          <a:ln/>
        </p:spPr>
      </p:sp>
      <p:sp>
        <p:nvSpPr>
          <p:cNvPr id="1102851"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2868040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573428C-3637-B34B-B9DF-CC3709FD88DD}" type="slidenum">
              <a:rPr lang="en-US"/>
              <a:pPr>
                <a:defRPr/>
              </a:pPr>
              <a:t>8</a:t>
            </a:fld>
            <a:endParaRPr lang="en-US"/>
          </a:p>
        </p:txBody>
      </p:sp>
      <p:sp>
        <p:nvSpPr>
          <p:cNvPr id="15362" name="Rectangle 2"/>
          <p:cNvSpPr>
            <a:spLocks noGrp="1" noRot="1" noChangeAspect="1" noChangeArrowheads="1"/>
          </p:cNvSpPr>
          <p:nvPr>
            <p:ph type="sldImg"/>
          </p:nvPr>
        </p:nvSpPr>
        <p:spPr>
          <a:ln/>
        </p:spPr>
      </p:sp>
      <p:sp>
        <p:nvSpPr>
          <p:cNvPr id="1103875"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11003009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0DB6B41-9F23-EC47-BCDA-9D91D07F964D}" type="slidenum">
              <a:rPr lang="en-US"/>
              <a:pPr>
                <a:defRPr/>
              </a:pPr>
              <a:t>9</a:t>
            </a:fld>
            <a:endParaRPr lang="en-US"/>
          </a:p>
        </p:txBody>
      </p:sp>
      <p:sp>
        <p:nvSpPr>
          <p:cNvPr id="17410" name="Rectangle 2"/>
          <p:cNvSpPr>
            <a:spLocks noGrp="1" noRot="1" noChangeAspect="1" noChangeArrowheads="1"/>
          </p:cNvSpPr>
          <p:nvPr>
            <p:ph type="sldImg"/>
          </p:nvPr>
        </p:nvSpPr>
        <p:spPr>
          <a:ln/>
        </p:spPr>
      </p:sp>
      <p:sp>
        <p:nvSpPr>
          <p:cNvPr id="1104899"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38021469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D1834DD-5738-F74B-8875-7FBE00B8D121}" type="slidenum">
              <a:rPr lang="en-US"/>
              <a:pPr>
                <a:defRPr/>
              </a:pPr>
              <a:t>10</a:t>
            </a:fld>
            <a:endParaRPr lang="en-US"/>
          </a:p>
        </p:txBody>
      </p:sp>
      <p:sp>
        <p:nvSpPr>
          <p:cNvPr id="19458" name="Rectangle 2"/>
          <p:cNvSpPr>
            <a:spLocks noGrp="1" noRot="1" noChangeAspect="1" noChangeArrowheads="1"/>
          </p:cNvSpPr>
          <p:nvPr>
            <p:ph type="sldImg"/>
          </p:nvPr>
        </p:nvSpPr>
        <p:spPr>
          <a:ln/>
        </p:spPr>
      </p:sp>
      <p:sp>
        <p:nvSpPr>
          <p:cNvPr id="1105923"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1689792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3745BB-9C43-4DBA-9464-B2FE3B9A3A71}" type="slidenum">
              <a:rPr lang="en-US"/>
              <a:pPr/>
              <a:t>11</a:t>
            </a:fld>
            <a:endParaRPr lang="en-US"/>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0316180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F4F986-EB0C-4068-91AA-9072788C01F8}" type="slidenum">
              <a:rPr lang="en-US"/>
              <a:pPr/>
              <a:t>12</a:t>
            </a:fld>
            <a:endParaRPr lang="en-US"/>
          </a:p>
        </p:txBody>
      </p:sp>
      <p:sp>
        <p:nvSpPr>
          <p:cNvPr id="2969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969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dirty="0"/>
          </a:p>
        </p:txBody>
      </p:sp>
    </p:spTree>
    <p:extLst>
      <p:ext uri="{BB962C8B-B14F-4D97-AF65-F5344CB8AC3E}">
        <p14:creationId xmlns:p14="http://schemas.microsoft.com/office/powerpoint/2010/main" val="2452807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BE9B4D-E7C0-4E44-90B4-A646873A9004}" type="slidenum">
              <a:rPr lang="en-US"/>
              <a:pPr/>
              <a:t>13</a:t>
            </a:fld>
            <a:endParaRPr lang="en-US"/>
          </a:p>
        </p:txBody>
      </p:sp>
      <p:sp>
        <p:nvSpPr>
          <p:cNvPr id="3174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174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dirty="0"/>
          </a:p>
        </p:txBody>
      </p:sp>
    </p:spTree>
    <p:extLst>
      <p:ext uri="{BB962C8B-B14F-4D97-AF65-F5344CB8AC3E}">
        <p14:creationId xmlns:p14="http://schemas.microsoft.com/office/powerpoint/2010/main" val="3137470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CA901B-4C00-E94D-A7B5-5A08E600E836}" type="datetimeFigureOut">
              <a:rPr lang="en-US" smtClean="0"/>
              <a:t>7/28/15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198DC8-B794-CC4A-97C1-165D175E323B}" type="slidenum">
              <a:rPr lang="en-US" smtClean="0"/>
              <a:t>‹#›</a:t>
            </a:fld>
            <a:endParaRPr lang="en-US"/>
          </a:p>
        </p:txBody>
      </p:sp>
    </p:spTree>
    <p:extLst>
      <p:ext uri="{BB962C8B-B14F-4D97-AF65-F5344CB8AC3E}">
        <p14:creationId xmlns:p14="http://schemas.microsoft.com/office/powerpoint/2010/main" val="3691280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CA901B-4C00-E94D-A7B5-5A08E600E836}" type="datetimeFigureOut">
              <a:rPr lang="en-US" smtClean="0"/>
              <a:t>7/28/15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198DC8-B794-CC4A-97C1-165D175E323B}" type="slidenum">
              <a:rPr lang="en-US" smtClean="0"/>
              <a:t>‹#›</a:t>
            </a:fld>
            <a:endParaRPr lang="en-US"/>
          </a:p>
        </p:txBody>
      </p:sp>
    </p:spTree>
    <p:extLst>
      <p:ext uri="{BB962C8B-B14F-4D97-AF65-F5344CB8AC3E}">
        <p14:creationId xmlns:p14="http://schemas.microsoft.com/office/powerpoint/2010/main" val="1577738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CA901B-4C00-E94D-A7B5-5A08E600E836}" type="datetimeFigureOut">
              <a:rPr lang="en-US" smtClean="0"/>
              <a:t>7/28/15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198DC8-B794-CC4A-97C1-165D175E323B}" type="slidenum">
              <a:rPr lang="en-US" smtClean="0"/>
              <a:t>‹#›</a:t>
            </a:fld>
            <a:endParaRPr lang="en-US"/>
          </a:p>
        </p:txBody>
      </p:sp>
    </p:spTree>
    <p:extLst>
      <p:ext uri="{BB962C8B-B14F-4D97-AF65-F5344CB8AC3E}">
        <p14:creationId xmlns:p14="http://schemas.microsoft.com/office/powerpoint/2010/main" val="3407435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CA901B-4C00-E94D-A7B5-5A08E600E836}" type="datetimeFigureOut">
              <a:rPr lang="en-US" smtClean="0"/>
              <a:t>7/28/15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198DC8-B794-CC4A-97C1-165D175E323B}" type="slidenum">
              <a:rPr lang="en-US" smtClean="0"/>
              <a:t>‹#›</a:t>
            </a:fld>
            <a:endParaRPr lang="en-US"/>
          </a:p>
        </p:txBody>
      </p:sp>
    </p:spTree>
    <p:extLst>
      <p:ext uri="{BB962C8B-B14F-4D97-AF65-F5344CB8AC3E}">
        <p14:creationId xmlns:p14="http://schemas.microsoft.com/office/powerpoint/2010/main" val="2282669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CA901B-4C00-E94D-A7B5-5A08E600E836}" type="datetimeFigureOut">
              <a:rPr lang="en-US" smtClean="0"/>
              <a:t>7/28/15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198DC8-B794-CC4A-97C1-165D175E323B}" type="slidenum">
              <a:rPr lang="en-US" smtClean="0"/>
              <a:t>‹#›</a:t>
            </a:fld>
            <a:endParaRPr lang="en-US"/>
          </a:p>
        </p:txBody>
      </p:sp>
    </p:spTree>
    <p:extLst>
      <p:ext uri="{BB962C8B-B14F-4D97-AF65-F5344CB8AC3E}">
        <p14:creationId xmlns:p14="http://schemas.microsoft.com/office/powerpoint/2010/main" val="1908649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CA901B-4C00-E94D-A7B5-5A08E600E836}" type="datetimeFigureOut">
              <a:rPr lang="en-US" smtClean="0"/>
              <a:t>7/28/15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198DC8-B794-CC4A-97C1-165D175E323B}" type="slidenum">
              <a:rPr lang="en-US" smtClean="0"/>
              <a:t>‹#›</a:t>
            </a:fld>
            <a:endParaRPr lang="en-US"/>
          </a:p>
        </p:txBody>
      </p:sp>
    </p:spTree>
    <p:extLst>
      <p:ext uri="{BB962C8B-B14F-4D97-AF65-F5344CB8AC3E}">
        <p14:creationId xmlns:p14="http://schemas.microsoft.com/office/powerpoint/2010/main" val="708508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CA901B-4C00-E94D-A7B5-5A08E600E836}" type="datetimeFigureOut">
              <a:rPr lang="en-US" smtClean="0"/>
              <a:t>7/28/15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198DC8-B794-CC4A-97C1-165D175E323B}" type="slidenum">
              <a:rPr lang="en-US" smtClean="0"/>
              <a:t>‹#›</a:t>
            </a:fld>
            <a:endParaRPr lang="en-US"/>
          </a:p>
        </p:txBody>
      </p:sp>
    </p:spTree>
    <p:extLst>
      <p:ext uri="{BB962C8B-B14F-4D97-AF65-F5344CB8AC3E}">
        <p14:creationId xmlns:p14="http://schemas.microsoft.com/office/powerpoint/2010/main" val="3314367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CA901B-4C00-E94D-A7B5-5A08E600E836}" type="datetimeFigureOut">
              <a:rPr lang="en-US" smtClean="0"/>
              <a:t>7/28/15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198DC8-B794-CC4A-97C1-165D175E323B}" type="slidenum">
              <a:rPr lang="en-US" smtClean="0"/>
              <a:t>‹#›</a:t>
            </a:fld>
            <a:endParaRPr lang="en-US"/>
          </a:p>
        </p:txBody>
      </p:sp>
    </p:spTree>
    <p:extLst>
      <p:ext uri="{BB962C8B-B14F-4D97-AF65-F5344CB8AC3E}">
        <p14:creationId xmlns:p14="http://schemas.microsoft.com/office/powerpoint/2010/main" val="3399663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CA901B-4C00-E94D-A7B5-5A08E600E836}" type="datetimeFigureOut">
              <a:rPr lang="en-US" smtClean="0"/>
              <a:t>7/28/15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198DC8-B794-CC4A-97C1-165D175E323B}" type="slidenum">
              <a:rPr lang="en-US" smtClean="0"/>
              <a:t>‹#›</a:t>
            </a:fld>
            <a:endParaRPr lang="en-US"/>
          </a:p>
        </p:txBody>
      </p:sp>
    </p:spTree>
    <p:extLst>
      <p:ext uri="{BB962C8B-B14F-4D97-AF65-F5344CB8AC3E}">
        <p14:creationId xmlns:p14="http://schemas.microsoft.com/office/powerpoint/2010/main" val="202604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CA901B-4C00-E94D-A7B5-5A08E600E836}" type="datetimeFigureOut">
              <a:rPr lang="en-US" smtClean="0"/>
              <a:t>7/28/15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198DC8-B794-CC4A-97C1-165D175E323B}" type="slidenum">
              <a:rPr lang="en-US" smtClean="0"/>
              <a:t>‹#›</a:t>
            </a:fld>
            <a:endParaRPr lang="en-US"/>
          </a:p>
        </p:txBody>
      </p:sp>
    </p:spTree>
    <p:extLst>
      <p:ext uri="{BB962C8B-B14F-4D97-AF65-F5344CB8AC3E}">
        <p14:creationId xmlns:p14="http://schemas.microsoft.com/office/powerpoint/2010/main" val="4000459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CA901B-4C00-E94D-A7B5-5A08E600E836}" type="datetimeFigureOut">
              <a:rPr lang="en-US" smtClean="0"/>
              <a:t>7/28/15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198DC8-B794-CC4A-97C1-165D175E323B}" type="slidenum">
              <a:rPr lang="en-US" smtClean="0"/>
              <a:t>‹#›</a:t>
            </a:fld>
            <a:endParaRPr lang="en-US"/>
          </a:p>
        </p:txBody>
      </p:sp>
    </p:spTree>
    <p:extLst>
      <p:ext uri="{BB962C8B-B14F-4D97-AF65-F5344CB8AC3E}">
        <p14:creationId xmlns:p14="http://schemas.microsoft.com/office/powerpoint/2010/main" val="221582826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CA901B-4C00-E94D-A7B5-5A08E600E836}" type="datetimeFigureOut">
              <a:rPr lang="en-US" smtClean="0"/>
              <a:t>7/28/15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198DC8-B794-CC4A-97C1-165D175E323B}" type="slidenum">
              <a:rPr lang="en-US" smtClean="0"/>
              <a:t>‹#›</a:t>
            </a:fld>
            <a:endParaRPr lang="en-US"/>
          </a:p>
        </p:txBody>
      </p:sp>
    </p:spTree>
    <p:extLst>
      <p:ext uri="{BB962C8B-B14F-4D97-AF65-F5344CB8AC3E}">
        <p14:creationId xmlns:p14="http://schemas.microsoft.com/office/powerpoint/2010/main" val="19099626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png"/><Relationship Id="rId6" Type="http://schemas.openxmlformats.org/officeDocument/2006/relationships/image" Target="../media/image14.jpeg"/><Relationship Id="rId7"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iologycorner.com/worksheets/virtual_lab_population.html" TargetMode="External"/><Relationship Id="rId3" Type="http://schemas.openxmlformats.org/officeDocument/2006/relationships/hyperlink" Target="http://glencoe.mheducation.com/sites/dl/free/0078757134/383928/BL_04.html"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Lecture 1</a:t>
            </a:r>
            <a:br>
              <a:rPr lang="en-US" dirty="0" smtClean="0"/>
            </a:br>
            <a:r>
              <a:rPr lang="en-US" dirty="0" smtClean="0"/>
              <a:t>Carrying Capacity, Biodiversity, &amp; Predator/Prey relationships</a:t>
            </a:r>
            <a:endParaRPr lang="en-US" dirty="0"/>
          </a:p>
        </p:txBody>
      </p:sp>
      <p:sp>
        <p:nvSpPr>
          <p:cNvPr id="3" name="Subtitle 2"/>
          <p:cNvSpPr>
            <a:spLocks noGrp="1"/>
          </p:cNvSpPr>
          <p:nvPr>
            <p:ph type="subTitle" idx="1"/>
          </p:nvPr>
        </p:nvSpPr>
        <p:spPr/>
        <p:txBody>
          <a:bodyPr/>
          <a:lstStyle/>
          <a:p>
            <a:r>
              <a:rPr lang="en-US" dirty="0" smtClean="0"/>
              <a:t>Lisa Antoniacci Ph.D.</a:t>
            </a:r>
          </a:p>
          <a:p>
            <a:r>
              <a:rPr lang="en-US" dirty="0" err="1" smtClean="0"/>
              <a:t>Marywood</a:t>
            </a:r>
            <a:r>
              <a:rPr lang="en-US" dirty="0" smtClean="0"/>
              <a:t> University</a:t>
            </a:r>
            <a:endParaRPr lang="en-US" dirty="0"/>
          </a:p>
        </p:txBody>
      </p:sp>
    </p:spTree>
    <p:extLst>
      <p:ext uri="{BB962C8B-B14F-4D97-AF65-F5344CB8AC3E}">
        <p14:creationId xmlns:p14="http://schemas.microsoft.com/office/powerpoint/2010/main" val="257005933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5698" name="Rectangle 2"/>
          <p:cNvSpPr>
            <a:spLocks noGrp="1" noChangeArrowheads="1"/>
          </p:cNvSpPr>
          <p:nvPr>
            <p:ph type="body" idx="1"/>
          </p:nvPr>
        </p:nvSpPr>
        <p:spPr>
          <a:xfrm>
            <a:off x="206375" y="1185863"/>
            <a:ext cx="8534400" cy="3133725"/>
          </a:xfrm>
        </p:spPr>
        <p:txBody>
          <a:bodyPr/>
          <a:lstStyle/>
          <a:p>
            <a:pPr eaLnBrk="1" hangingPunct="1">
              <a:defRPr/>
            </a:pPr>
            <a:r>
              <a:rPr lang="en-US" sz="3000" dirty="0" smtClean="0">
                <a:cs typeface="+mn-cs"/>
              </a:rPr>
              <a:t>An </a:t>
            </a:r>
            <a:r>
              <a:rPr lang="en-US" sz="3000" b="1" u="sng" dirty="0" smtClean="0">
                <a:solidFill>
                  <a:srgbClr val="888AE2"/>
                </a:solidFill>
                <a:cs typeface="+mn-cs"/>
              </a:rPr>
              <a:t>ecosystem </a:t>
            </a:r>
            <a:r>
              <a:rPr lang="en-US" sz="3000" dirty="0" smtClean="0">
                <a:cs typeface="+mn-cs"/>
              </a:rPr>
              <a:t>is the community of organisms in an area and the physical factors with which they interact</a:t>
            </a:r>
          </a:p>
          <a:p>
            <a:pPr eaLnBrk="1" hangingPunct="1">
              <a:defRPr/>
            </a:pPr>
            <a:r>
              <a:rPr lang="en-US" sz="3000" b="1" dirty="0" smtClean="0">
                <a:solidFill>
                  <a:srgbClr val="9999FF"/>
                </a:solidFill>
                <a:cs typeface="+mn-cs"/>
              </a:rPr>
              <a:t>Ecosystem ecology</a:t>
            </a:r>
            <a:r>
              <a:rPr lang="en-US" sz="3000" b="1" dirty="0" smtClean="0">
                <a:cs typeface="+mn-cs"/>
              </a:rPr>
              <a:t> </a:t>
            </a:r>
            <a:r>
              <a:rPr lang="en-US" sz="3000" dirty="0" smtClean="0">
                <a:cs typeface="+mn-cs"/>
              </a:rPr>
              <a:t>emphasizes energy flow and chemical cycling among the various biotic and abiotic components</a:t>
            </a:r>
          </a:p>
        </p:txBody>
      </p:sp>
      <p:pic>
        <p:nvPicPr>
          <p:cNvPr id="18434" name="Picture 3" descr="52_02dBisonGrassland-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3962400"/>
            <a:ext cx="3546475" cy="235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419963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body" idx="1"/>
          </p:nvPr>
        </p:nvSpPr>
        <p:spPr>
          <a:xfrm>
            <a:off x="762000" y="533400"/>
            <a:ext cx="7696200" cy="533400"/>
          </a:xfrm>
        </p:spPr>
        <p:txBody>
          <a:bodyPr>
            <a:normAutofit fontScale="92500" lnSpcReduction="20000"/>
          </a:bodyPr>
          <a:lstStyle/>
          <a:p>
            <a:pPr algn="ctr">
              <a:lnSpc>
                <a:spcPct val="90000"/>
              </a:lnSpc>
              <a:buFontTx/>
              <a:buNone/>
            </a:pPr>
            <a:r>
              <a:rPr lang="en-US" sz="4000" b="1">
                <a:solidFill>
                  <a:srgbClr val="008000"/>
                </a:solidFill>
                <a:latin typeface="Arial" charset="0"/>
              </a:rPr>
              <a:t>Population Dynamics</a:t>
            </a:r>
            <a:r>
              <a:rPr lang="en-US" sz="4000">
                <a:solidFill>
                  <a:srgbClr val="008000"/>
                </a:solidFill>
                <a:latin typeface="Arial" charset="0"/>
              </a:rPr>
              <a:t>	</a:t>
            </a:r>
          </a:p>
        </p:txBody>
      </p:sp>
      <p:sp>
        <p:nvSpPr>
          <p:cNvPr id="95235" name="Text Box 3"/>
          <p:cNvSpPr txBox="1">
            <a:spLocks noChangeArrowheads="1"/>
          </p:cNvSpPr>
          <p:nvPr/>
        </p:nvSpPr>
        <p:spPr bwMode="auto">
          <a:xfrm>
            <a:off x="228600" y="2133600"/>
            <a:ext cx="8686800" cy="3937000"/>
          </a:xfrm>
          <a:prstGeom prst="rect">
            <a:avLst/>
          </a:prstGeom>
          <a:noFill/>
          <a:ln w="9525">
            <a:noFill/>
            <a:miter lim="800000"/>
            <a:headEnd/>
            <a:tailEnd/>
          </a:ln>
          <a:effectLst/>
        </p:spPr>
        <p:txBody>
          <a:bodyPr>
            <a:spAutoFit/>
          </a:bodyPr>
          <a:lstStyle/>
          <a:p>
            <a:pPr>
              <a:spcBef>
                <a:spcPct val="50000"/>
              </a:spcBef>
            </a:pPr>
            <a:r>
              <a:rPr lang="en-US" sz="3600" b="1">
                <a:solidFill>
                  <a:srgbClr val="008000"/>
                </a:solidFill>
                <a:latin typeface="Arial" charset="0"/>
              </a:rPr>
              <a:t>Three Key Features of Populations</a:t>
            </a:r>
          </a:p>
          <a:p>
            <a:pPr>
              <a:spcBef>
                <a:spcPct val="50000"/>
              </a:spcBef>
              <a:buFontTx/>
              <a:buChar char="•"/>
            </a:pPr>
            <a:r>
              <a:rPr lang="en-US" sz="3600" b="1">
                <a:latin typeface="Arial" charset="0"/>
              </a:rPr>
              <a:t>Size </a:t>
            </a:r>
          </a:p>
          <a:p>
            <a:pPr>
              <a:spcBef>
                <a:spcPct val="50000"/>
              </a:spcBef>
              <a:buFontTx/>
              <a:buChar char="•"/>
            </a:pPr>
            <a:r>
              <a:rPr lang="en-US" sz="3600" b="1">
                <a:latin typeface="Arial" charset="0"/>
              </a:rPr>
              <a:t>Density </a:t>
            </a:r>
          </a:p>
          <a:p>
            <a:pPr>
              <a:spcBef>
                <a:spcPct val="50000"/>
              </a:spcBef>
              <a:buFontTx/>
              <a:buChar char="•"/>
            </a:pPr>
            <a:r>
              <a:rPr lang="en-US" sz="3600" b="1">
                <a:latin typeface="Arial" charset="0"/>
              </a:rPr>
              <a:t>Dispersion</a:t>
            </a:r>
          </a:p>
          <a:p>
            <a:pPr lvl="1">
              <a:spcBef>
                <a:spcPct val="50000"/>
              </a:spcBef>
              <a:buFontTx/>
              <a:buChar char="•"/>
            </a:pPr>
            <a:r>
              <a:rPr lang="en-US" sz="3600" b="1">
                <a:latin typeface="Arial" charset="0"/>
              </a:rPr>
              <a:t> </a:t>
            </a:r>
            <a:r>
              <a:rPr lang="en-US" sz="3200" b="1">
                <a:latin typeface="Arial" charset="0"/>
              </a:rPr>
              <a:t>(clumped, even/uniform, random)</a:t>
            </a:r>
            <a:r>
              <a:rPr lang="en-US" sz="3600" b="1">
                <a:latin typeface="Arial" charset="0"/>
              </a:rPr>
              <a:t> </a:t>
            </a:r>
          </a:p>
        </p:txBody>
      </p:sp>
    </p:spTree>
    <p:extLst>
      <p:ext uri="{BB962C8B-B14F-4D97-AF65-F5344CB8AC3E}">
        <p14:creationId xmlns:p14="http://schemas.microsoft.com/office/powerpoint/2010/main" val="3473071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body" idx="1"/>
          </p:nvPr>
        </p:nvSpPr>
        <p:spPr>
          <a:xfrm>
            <a:off x="1143000" y="533400"/>
            <a:ext cx="7772400" cy="533400"/>
          </a:xfrm>
        </p:spPr>
        <p:txBody>
          <a:bodyPr>
            <a:normAutofit fontScale="92500" lnSpcReduction="20000"/>
          </a:bodyPr>
          <a:lstStyle/>
          <a:p>
            <a:pPr>
              <a:spcBef>
                <a:spcPct val="50000"/>
              </a:spcBef>
              <a:buSzTx/>
              <a:buFontTx/>
              <a:buNone/>
            </a:pPr>
            <a:r>
              <a:rPr lang="en-US" sz="3600" b="1">
                <a:solidFill>
                  <a:srgbClr val="008000"/>
                </a:solidFill>
                <a:latin typeface="Arial" charset="0"/>
              </a:rPr>
              <a:t>Three Key Features of Populations</a:t>
            </a:r>
            <a:endParaRPr lang="en-US" sz="4000">
              <a:solidFill>
                <a:srgbClr val="008000"/>
              </a:solidFill>
              <a:latin typeface="Arial" charset="0"/>
            </a:endParaRPr>
          </a:p>
        </p:txBody>
      </p:sp>
      <p:sp>
        <p:nvSpPr>
          <p:cNvPr id="28675" name="Text Box 3"/>
          <p:cNvSpPr txBox="1">
            <a:spLocks noChangeArrowheads="1"/>
          </p:cNvSpPr>
          <p:nvPr/>
        </p:nvSpPr>
        <p:spPr bwMode="auto">
          <a:xfrm>
            <a:off x="368440" y="1233400"/>
            <a:ext cx="8305800" cy="1190625"/>
          </a:xfrm>
          <a:prstGeom prst="rect">
            <a:avLst/>
          </a:prstGeom>
          <a:noFill/>
          <a:ln w="9525">
            <a:noFill/>
            <a:miter lim="800000"/>
            <a:headEnd/>
            <a:tailEnd/>
          </a:ln>
          <a:effectLst/>
        </p:spPr>
        <p:txBody>
          <a:bodyPr>
            <a:spAutoFit/>
          </a:bodyPr>
          <a:lstStyle/>
          <a:p>
            <a:pPr>
              <a:spcBef>
                <a:spcPct val="50000"/>
              </a:spcBef>
            </a:pPr>
            <a:r>
              <a:rPr lang="en-US" sz="3600" b="1" dirty="0">
                <a:latin typeface="Arial" charset="0"/>
              </a:rPr>
              <a:t>1. Size: number of individuals in an area</a:t>
            </a:r>
          </a:p>
        </p:txBody>
      </p:sp>
      <p:pic>
        <p:nvPicPr>
          <p:cNvPr id="28679" name="Picture 7" descr="Mute_Swan"/>
          <p:cNvPicPr>
            <a:picLocks noChangeAspect="1" noChangeArrowheads="1"/>
          </p:cNvPicPr>
          <p:nvPr/>
        </p:nvPicPr>
        <p:blipFill>
          <a:blip r:embed="rId3"/>
          <a:srcRect/>
          <a:stretch>
            <a:fillRect/>
          </a:stretch>
        </p:blipFill>
        <p:spPr bwMode="auto">
          <a:xfrm>
            <a:off x="5135043" y="1963250"/>
            <a:ext cx="3780357" cy="2177011"/>
          </a:xfrm>
          <a:prstGeom prst="rect">
            <a:avLst/>
          </a:prstGeom>
          <a:noFill/>
        </p:spPr>
      </p:pic>
      <p:sp>
        <p:nvSpPr>
          <p:cNvPr id="5" name="Text Box 2051"/>
          <p:cNvSpPr txBox="1">
            <a:spLocks noChangeArrowheads="1"/>
          </p:cNvSpPr>
          <p:nvPr/>
        </p:nvSpPr>
        <p:spPr bwMode="auto">
          <a:xfrm>
            <a:off x="368440" y="4418523"/>
            <a:ext cx="8001000" cy="2308324"/>
          </a:xfrm>
          <a:prstGeom prst="rect">
            <a:avLst/>
          </a:prstGeom>
          <a:noFill/>
          <a:ln w="9525">
            <a:noFill/>
            <a:miter lim="800000"/>
            <a:headEnd/>
            <a:tailEnd/>
          </a:ln>
          <a:effectLst/>
        </p:spPr>
        <p:txBody>
          <a:bodyPr>
            <a:spAutoFit/>
          </a:bodyPr>
          <a:lstStyle/>
          <a:p>
            <a:pPr>
              <a:spcBef>
                <a:spcPct val="50000"/>
              </a:spcBef>
            </a:pPr>
            <a:r>
              <a:rPr lang="en-US" sz="3200" b="1" dirty="0">
                <a:latin typeface="Arial" charset="0"/>
              </a:rPr>
              <a:t>Growth Rate: Birth Rate (</a:t>
            </a:r>
            <a:r>
              <a:rPr lang="en-US" sz="3200" b="1" dirty="0" err="1">
                <a:latin typeface="Arial" charset="0"/>
              </a:rPr>
              <a:t>natality</a:t>
            </a:r>
            <a:r>
              <a:rPr lang="en-US" sz="3200" b="1" dirty="0">
                <a:latin typeface="Arial" charset="0"/>
              </a:rPr>
              <a:t>) - Death Rate (mortality</a:t>
            </a:r>
            <a:r>
              <a:rPr lang="en-US" sz="3200" b="1" dirty="0" smtClean="0">
                <a:latin typeface="Arial" charset="0"/>
              </a:rPr>
              <a:t>)</a:t>
            </a:r>
          </a:p>
          <a:p>
            <a:pPr>
              <a:spcBef>
                <a:spcPct val="50000"/>
              </a:spcBef>
            </a:pPr>
            <a:r>
              <a:rPr lang="en-US" sz="3200" b="1" dirty="0" smtClean="0">
                <a:latin typeface="Arial" charset="0"/>
              </a:rPr>
              <a:t>How </a:t>
            </a:r>
            <a:r>
              <a:rPr lang="en-US" sz="3200" b="1" dirty="0">
                <a:latin typeface="Arial" charset="0"/>
              </a:rPr>
              <a:t>many individuals are born vs. how many </a:t>
            </a:r>
            <a:r>
              <a:rPr lang="en-US" sz="3200" b="1" dirty="0" smtClean="0">
                <a:latin typeface="Arial" charset="0"/>
              </a:rPr>
              <a:t>die</a:t>
            </a:r>
          </a:p>
        </p:txBody>
      </p:sp>
      <p:sp>
        <p:nvSpPr>
          <p:cNvPr id="6" name="Rectangle 5"/>
          <p:cNvSpPr/>
          <p:nvPr/>
        </p:nvSpPr>
        <p:spPr>
          <a:xfrm>
            <a:off x="651110" y="3724004"/>
            <a:ext cx="3553978" cy="461665"/>
          </a:xfrm>
          <a:prstGeom prst="rect">
            <a:avLst/>
          </a:prstGeom>
        </p:spPr>
        <p:txBody>
          <a:bodyPr wrap="none">
            <a:spAutoFit/>
          </a:bodyPr>
          <a:lstStyle/>
          <a:p>
            <a:r>
              <a:rPr lang="en-US" sz="2400" b="1" dirty="0" smtClean="0">
                <a:solidFill>
                  <a:srgbClr val="008000"/>
                </a:solidFill>
                <a:latin typeface="Arial" charset="0"/>
              </a:rPr>
              <a:t>Factors that affect Size</a:t>
            </a:r>
            <a:endParaRPr lang="en-US" sz="2400" dirty="0"/>
          </a:p>
        </p:txBody>
      </p:sp>
    </p:spTree>
    <p:extLst>
      <p:ext uri="{BB962C8B-B14F-4D97-AF65-F5344CB8AC3E}">
        <p14:creationId xmlns:p14="http://schemas.microsoft.com/office/powerpoint/2010/main" val="148918674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body" idx="1"/>
          </p:nvPr>
        </p:nvSpPr>
        <p:spPr>
          <a:xfrm>
            <a:off x="1143000" y="179750"/>
            <a:ext cx="7772400" cy="533400"/>
          </a:xfrm>
        </p:spPr>
        <p:txBody>
          <a:bodyPr>
            <a:normAutofit fontScale="85000" lnSpcReduction="20000"/>
          </a:bodyPr>
          <a:lstStyle/>
          <a:p>
            <a:pPr>
              <a:spcBef>
                <a:spcPct val="50000"/>
              </a:spcBef>
              <a:buSzTx/>
              <a:buFontTx/>
              <a:buNone/>
            </a:pPr>
            <a:r>
              <a:rPr lang="en-US" sz="3600" b="1">
                <a:solidFill>
                  <a:srgbClr val="008000"/>
                </a:solidFill>
                <a:latin typeface="Arial" charset="0"/>
              </a:rPr>
              <a:t>Three Key Features of Populations</a:t>
            </a:r>
            <a:r>
              <a:rPr lang="en-US" sz="4000">
                <a:solidFill>
                  <a:srgbClr val="008000"/>
                </a:solidFill>
                <a:latin typeface="Arial" charset="0"/>
              </a:rPr>
              <a:t>	</a:t>
            </a:r>
          </a:p>
        </p:txBody>
      </p:sp>
      <p:sp>
        <p:nvSpPr>
          <p:cNvPr id="30723" name="Text Box 3"/>
          <p:cNvSpPr txBox="1">
            <a:spLocks noChangeArrowheads="1"/>
          </p:cNvSpPr>
          <p:nvPr/>
        </p:nvSpPr>
        <p:spPr bwMode="auto">
          <a:xfrm>
            <a:off x="609600" y="670775"/>
            <a:ext cx="8305800" cy="2400657"/>
          </a:xfrm>
          <a:prstGeom prst="rect">
            <a:avLst/>
          </a:prstGeom>
          <a:noFill/>
          <a:ln w="9525">
            <a:noFill/>
            <a:miter lim="800000"/>
            <a:headEnd/>
            <a:tailEnd/>
          </a:ln>
          <a:effectLst/>
        </p:spPr>
        <p:txBody>
          <a:bodyPr>
            <a:spAutoFit/>
          </a:bodyPr>
          <a:lstStyle/>
          <a:p>
            <a:pPr>
              <a:spcBef>
                <a:spcPct val="50000"/>
              </a:spcBef>
            </a:pPr>
            <a:r>
              <a:rPr lang="en-US" sz="3600" b="1" dirty="0">
                <a:latin typeface="Arial" charset="0"/>
              </a:rPr>
              <a:t>2. Density: measurement of population per unit area or unit </a:t>
            </a:r>
            <a:r>
              <a:rPr lang="en-US" sz="3600" b="1" dirty="0" smtClean="0">
                <a:latin typeface="Arial" charset="0"/>
              </a:rPr>
              <a:t>volume</a:t>
            </a:r>
            <a:endParaRPr lang="en-US" sz="1200" b="1" dirty="0">
              <a:latin typeface="Arial" charset="0"/>
            </a:endParaRPr>
          </a:p>
          <a:p>
            <a:pPr>
              <a:spcBef>
                <a:spcPct val="50000"/>
              </a:spcBef>
            </a:pPr>
            <a:r>
              <a:rPr lang="en-US" sz="2800" b="1" dirty="0">
                <a:latin typeface="Arial" charset="0"/>
              </a:rPr>
              <a:t>Pop. Density = # of individuals </a:t>
            </a:r>
            <a:r>
              <a:rPr lang="en-US" sz="2800" b="1" dirty="0">
                <a:latin typeface="Arial" charset="0"/>
                <a:cs typeface="Times New Roman" pitchFamily="18" charset="0"/>
              </a:rPr>
              <a:t>÷ unit of space</a:t>
            </a:r>
            <a:r>
              <a:rPr lang="en-US" sz="2800" b="1" dirty="0">
                <a:latin typeface="Arial" charset="0"/>
              </a:rPr>
              <a:t> </a:t>
            </a:r>
          </a:p>
        </p:txBody>
      </p:sp>
      <p:pic>
        <p:nvPicPr>
          <p:cNvPr id="5" name="Picture 2" descr="WEBMAP2"/>
          <p:cNvPicPr>
            <a:picLocks noChangeAspect="1" noChangeArrowheads="1"/>
          </p:cNvPicPr>
          <p:nvPr/>
        </p:nvPicPr>
        <p:blipFill>
          <a:blip r:embed="rId3"/>
          <a:srcRect/>
          <a:stretch>
            <a:fillRect/>
          </a:stretch>
        </p:blipFill>
        <p:spPr bwMode="auto">
          <a:xfrm>
            <a:off x="6432965" y="3099660"/>
            <a:ext cx="2128616" cy="1727585"/>
          </a:xfrm>
          <a:prstGeom prst="rect">
            <a:avLst/>
          </a:prstGeom>
          <a:noFill/>
        </p:spPr>
      </p:pic>
      <p:sp>
        <p:nvSpPr>
          <p:cNvPr id="6" name="Rectangle 1026"/>
          <p:cNvSpPr txBox="1">
            <a:spLocks noChangeArrowheads="1"/>
          </p:cNvSpPr>
          <p:nvPr/>
        </p:nvSpPr>
        <p:spPr>
          <a:xfrm>
            <a:off x="-126681" y="3703727"/>
            <a:ext cx="5339192" cy="1938601"/>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Tx/>
              <a:buNone/>
            </a:pPr>
            <a:r>
              <a:rPr lang="en-US" sz="3600" b="1" dirty="0" smtClean="0">
                <a:solidFill>
                  <a:srgbClr val="008000"/>
                </a:solidFill>
                <a:latin typeface="Arial" charset="0"/>
              </a:rPr>
              <a:t>	1. </a:t>
            </a:r>
            <a:r>
              <a:rPr lang="en-US" sz="3600" b="1" dirty="0" smtClean="0">
                <a:solidFill>
                  <a:srgbClr val="008000"/>
                </a:solidFill>
                <a:latin typeface="Arial" charset="0"/>
                <a:cs typeface="Times New Roman" pitchFamily="18" charset="0"/>
              </a:rPr>
              <a:t>Immigration- </a:t>
            </a:r>
            <a:r>
              <a:rPr lang="en-US" sz="3600" b="1" dirty="0" smtClean="0">
                <a:latin typeface="Arial" charset="0"/>
                <a:cs typeface="Times New Roman" pitchFamily="18" charset="0"/>
              </a:rPr>
              <a:t>movement of individuals into a population</a:t>
            </a:r>
            <a:r>
              <a:rPr lang="en-US" sz="3600" b="1" dirty="0" smtClean="0">
                <a:solidFill>
                  <a:srgbClr val="008000"/>
                </a:solidFill>
                <a:latin typeface="Arial" charset="0"/>
              </a:rPr>
              <a:t> </a:t>
            </a:r>
          </a:p>
          <a:p>
            <a:pPr>
              <a:buFontTx/>
              <a:buNone/>
            </a:pPr>
            <a:r>
              <a:rPr lang="en-US" sz="3600" b="1" dirty="0" smtClean="0">
                <a:solidFill>
                  <a:srgbClr val="008000"/>
                </a:solidFill>
                <a:latin typeface="Arial" charset="0"/>
              </a:rPr>
              <a:t>	2. </a:t>
            </a:r>
            <a:r>
              <a:rPr lang="en-US" sz="3600" b="1" dirty="0" smtClean="0">
                <a:solidFill>
                  <a:srgbClr val="008000"/>
                </a:solidFill>
                <a:latin typeface="Arial" charset="0"/>
                <a:cs typeface="Times New Roman" pitchFamily="18" charset="0"/>
              </a:rPr>
              <a:t>Emigration- </a:t>
            </a:r>
            <a:r>
              <a:rPr lang="en-US" sz="3600" b="1" dirty="0" smtClean="0">
                <a:latin typeface="Arial" charset="0"/>
                <a:cs typeface="Times New Roman" pitchFamily="18" charset="0"/>
              </a:rPr>
              <a:t>movement of individuals out of a population</a:t>
            </a:r>
            <a:r>
              <a:rPr lang="en-US" sz="3600" b="1" dirty="0" smtClean="0">
                <a:solidFill>
                  <a:srgbClr val="008000"/>
                </a:solidFill>
                <a:latin typeface="Arial" charset="0"/>
              </a:rPr>
              <a:t> </a:t>
            </a:r>
            <a:endParaRPr lang="en-US" sz="3600" b="1" dirty="0">
              <a:solidFill>
                <a:srgbClr val="008000"/>
              </a:solidFill>
              <a:latin typeface="Arial" charset="0"/>
            </a:endParaRPr>
          </a:p>
        </p:txBody>
      </p:sp>
      <p:sp>
        <p:nvSpPr>
          <p:cNvPr id="2" name="Rectangle 1"/>
          <p:cNvSpPr/>
          <p:nvPr/>
        </p:nvSpPr>
        <p:spPr>
          <a:xfrm>
            <a:off x="908348" y="3099660"/>
            <a:ext cx="4019049" cy="461665"/>
          </a:xfrm>
          <a:prstGeom prst="rect">
            <a:avLst/>
          </a:prstGeom>
        </p:spPr>
        <p:txBody>
          <a:bodyPr wrap="none">
            <a:spAutoFit/>
          </a:bodyPr>
          <a:lstStyle/>
          <a:p>
            <a:r>
              <a:rPr lang="en-US" sz="2400" b="1" dirty="0" smtClean="0">
                <a:solidFill>
                  <a:srgbClr val="008000"/>
                </a:solidFill>
                <a:latin typeface="Arial" charset="0"/>
              </a:rPr>
              <a:t>Factors that affect density</a:t>
            </a:r>
            <a:endParaRPr lang="en-US" sz="2400" dirty="0"/>
          </a:p>
        </p:txBody>
      </p:sp>
      <p:sp>
        <p:nvSpPr>
          <p:cNvPr id="8" name="Rectangle 1027"/>
          <p:cNvSpPr txBox="1">
            <a:spLocks noChangeArrowheads="1"/>
          </p:cNvSpPr>
          <p:nvPr/>
        </p:nvSpPr>
        <p:spPr>
          <a:xfrm>
            <a:off x="-167091" y="5057355"/>
            <a:ext cx="7335251" cy="194128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Tx/>
              <a:buNone/>
            </a:pPr>
            <a:r>
              <a:rPr lang="en-US" sz="1800" b="1" dirty="0" smtClean="0">
                <a:solidFill>
                  <a:srgbClr val="008000"/>
                </a:solidFill>
                <a:latin typeface="Arial" charset="0"/>
              </a:rPr>
              <a:t>	</a:t>
            </a:r>
            <a:r>
              <a:rPr lang="en-US" sz="2400" b="1" dirty="0" smtClean="0">
                <a:solidFill>
                  <a:srgbClr val="008000"/>
                </a:solidFill>
                <a:latin typeface="Arial" charset="0"/>
              </a:rPr>
              <a:t>3. </a:t>
            </a:r>
            <a:r>
              <a:rPr lang="en-US" sz="2400" b="1" dirty="0" smtClean="0">
                <a:solidFill>
                  <a:srgbClr val="008000"/>
                </a:solidFill>
                <a:latin typeface="Arial" charset="0"/>
                <a:cs typeface="Times New Roman" pitchFamily="18" charset="0"/>
              </a:rPr>
              <a:t>Density-dependent factors-</a:t>
            </a:r>
            <a:r>
              <a:rPr lang="en-US" sz="2400" dirty="0" smtClean="0">
                <a:solidFill>
                  <a:srgbClr val="008000"/>
                </a:solidFill>
                <a:latin typeface="Arial" charset="0"/>
                <a:cs typeface="Times New Roman" pitchFamily="18" charset="0"/>
              </a:rPr>
              <a:t> </a:t>
            </a:r>
            <a:r>
              <a:rPr lang="en-US" sz="2400" b="1" dirty="0" smtClean="0">
                <a:latin typeface="Arial" charset="0"/>
                <a:cs typeface="Times New Roman" pitchFamily="18" charset="0"/>
              </a:rPr>
              <a:t>Biotic factors in the environment that have an increasing effect as population size increases</a:t>
            </a:r>
            <a:endParaRPr lang="en-US" sz="2400" b="1" u="sng" dirty="0" smtClean="0">
              <a:latin typeface="Arial" charset="0"/>
              <a:cs typeface="Times New Roman" pitchFamily="18" charset="0"/>
            </a:endParaRPr>
          </a:p>
          <a:p>
            <a:pPr>
              <a:buFontTx/>
              <a:buNone/>
            </a:pPr>
            <a:r>
              <a:rPr lang="en-US" sz="1800" dirty="0" smtClean="0">
                <a:solidFill>
                  <a:srgbClr val="008000"/>
                </a:solidFill>
                <a:latin typeface="Arial" charset="0"/>
                <a:cs typeface="Times New Roman" pitchFamily="18" charset="0"/>
              </a:rPr>
              <a:t> 	Ex.  </a:t>
            </a:r>
            <a:r>
              <a:rPr lang="en-US" sz="1800" dirty="0" smtClean="0">
                <a:latin typeface="Arial" charset="0"/>
                <a:cs typeface="Times New Roman" pitchFamily="18" charset="0"/>
              </a:rPr>
              <a:t>Disease</a:t>
            </a:r>
            <a:r>
              <a:rPr lang="en-US" sz="1800" u="sng" dirty="0">
                <a:latin typeface="Arial" charset="0"/>
                <a:cs typeface="Times New Roman" pitchFamily="18" charset="0"/>
              </a:rPr>
              <a:t>,</a:t>
            </a:r>
            <a:r>
              <a:rPr lang="en-US" sz="1800" dirty="0" smtClean="0">
                <a:latin typeface="Arial" charset="0"/>
                <a:cs typeface="Times New Roman" pitchFamily="18" charset="0"/>
              </a:rPr>
              <a:t> competition</a:t>
            </a:r>
            <a:r>
              <a:rPr lang="en-US" sz="1800" u="sng" dirty="0" smtClean="0">
                <a:latin typeface="Arial" charset="0"/>
                <a:cs typeface="Times New Roman" pitchFamily="18" charset="0"/>
              </a:rPr>
              <a:t>, </a:t>
            </a:r>
            <a:r>
              <a:rPr lang="en-US" sz="1800" dirty="0" smtClean="0">
                <a:latin typeface="Arial" charset="0"/>
                <a:cs typeface="Times New Roman" pitchFamily="18" charset="0"/>
              </a:rPr>
              <a:t>parasites</a:t>
            </a:r>
            <a:endParaRPr lang="en-US" sz="1800" b="1" dirty="0">
              <a:solidFill>
                <a:srgbClr val="008000"/>
              </a:solidFill>
              <a:latin typeface="Arial" charset="0"/>
            </a:endParaRPr>
          </a:p>
        </p:txBody>
      </p:sp>
    </p:spTree>
    <p:extLst>
      <p:ext uri="{BB962C8B-B14F-4D97-AF65-F5344CB8AC3E}">
        <p14:creationId xmlns:p14="http://schemas.microsoft.com/office/powerpoint/2010/main" val="151263692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2"/>
          <p:cNvSpPr txBox="1">
            <a:spLocks noChangeArrowheads="1"/>
          </p:cNvSpPr>
          <p:nvPr/>
        </p:nvSpPr>
        <p:spPr bwMode="auto">
          <a:xfrm>
            <a:off x="3124200" y="1600200"/>
            <a:ext cx="2971800" cy="579438"/>
          </a:xfrm>
          <a:prstGeom prst="rect">
            <a:avLst/>
          </a:prstGeom>
          <a:noFill/>
          <a:ln w="9525">
            <a:noFill/>
            <a:miter lim="800000"/>
            <a:headEnd/>
            <a:tailEnd/>
          </a:ln>
          <a:effectLst/>
        </p:spPr>
        <p:txBody>
          <a:bodyPr>
            <a:spAutoFit/>
          </a:bodyPr>
          <a:lstStyle/>
          <a:p>
            <a:pPr algn="ctr">
              <a:spcBef>
                <a:spcPct val="50000"/>
              </a:spcBef>
            </a:pPr>
            <a:r>
              <a:rPr lang="en-US" sz="3200" b="1">
                <a:latin typeface="Arial" charset="0"/>
              </a:rPr>
              <a:t>Immigration</a:t>
            </a:r>
          </a:p>
        </p:txBody>
      </p:sp>
      <p:sp>
        <p:nvSpPr>
          <p:cNvPr id="67587" name="Text Box 3"/>
          <p:cNvSpPr txBox="1">
            <a:spLocks noChangeArrowheads="1"/>
          </p:cNvSpPr>
          <p:nvPr/>
        </p:nvSpPr>
        <p:spPr bwMode="auto">
          <a:xfrm>
            <a:off x="3124200" y="5562600"/>
            <a:ext cx="2743200" cy="579438"/>
          </a:xfrm>
          <a:prstGeom prst="rect">
            <a:avLst/>
          </a:prstGeom>
          <a:noFill/>
          <a:ln w="9525">
            <a:noFill/>
            <a:miter lim="800000"/>
            <a:headEnd/>
            <a:tailEnd/>
          </a:ln>
          <a:effectLst/>
        </p:spPr>
        <p:txBody>
          <a:bodyPr>
            <a:spAutoFit/>
          </a:bodyPr>
          <a:lstStyle/>
          <a:p>
            <a:pPr algn="ctr">
              <a:spcBef>
                <a:spcPct val="50000"/>
              </a:spcBef>
            </a:pPr>
            <a:r>
              <a:rPr lang="en-US" sz="3200" b="1">
                <a:latin typeface="Arial" charset="0"/>
              </a:rPr>
              <a:t>Emigration</a:t>
            </a:r>
          </a:p>
        </p:txBody>
      </p:sp>
      <p:sp>
        <p:nvSpPr>
          <p:cNvPr id="67588" name="Text Box 4"/>
          <p:cNvSpPr txBox="1">
            <a:spLocks noChangeArrowheads="1"/>
          </p:cNvSpPr>
          <p:nvPr/>
        </p:nvSpPr>
        <p:spPr bwMode="auto">
          <a:xfrm>
            <a:off x="228600" y="3429000"/>
            <a:ext cx="1676400" cy="579438"/>
          </a:xfrm>
          <a:prstGeom prst="rect">
            <a:avLst/>
          </a:prstGeom>
          <a:noFill/>
          <a:ln w="9525">
            <a:noFill/>
            <a:miter lim="800000"/>
            <a:headEnd/>
            <a:tailEnd/>
          </a:ln>
          <a:effectLst/>
        </p:spPr>
        <p:txBody>
          <a:bodyPr>
            <a:spAutoFit/>
          </a:bodyPr>
          <a:lstStyle/>
          <a:p>
            <a:pPr algn="ctr">
              <a:spcBef>
                <a:spcPct val="50000"/>
              </a:spcBef>
            </a:pPr>
            <a:r>
              <a:rPr lang="en-US" sz="3200" b="1">
                <a:latin typeface="Arial" charset="0"/>
              </a:rPr>
              <a:t>Natality</a:t>
            </a:r>
          </a:p>
        </p:txBody>
      </p:sp>
      <p:sp>
        <p:nvSpPr>
          <p:cNvPr id="67589" name="Text Box 5"/>
          <p:cNvSpPr txBox="1">
            <a:spLocks noChangeArrowheads="1"/>
          </p:cNvSpPr>
          <p:nvPr/>
        </p:nvSpPr>
        <p:spPr bwMode="auto">
          <a:xfrm>
            <a:off x="7010400" y="3352800"/>
            <a:ext cx="2133600" cy="579438"/>
          </a:xfrm>
          <a:prstGeom prst="rect">
            <a:avLst/>
          </a:prstGeom>
          <a:noFill/>
          <a:ln w="9525">
            <a:noFill/>
            <a:miter lim="800000"/>
            <a:headEnd/>
            <a:tailEnd/>
          </a:ln>
          <a:effectLst/>
        </p:spPr>
        <p:txBody>
          <a:bodyPr>
            <a:spAutoFit/>
          </a:bodyPr>
          <a:lstStyle/>
          <a:p>
            <a:pPr algn="ctr">
              <a:spcBef>
                <a:spcPct val="50000"/>
              </a:spcBef>
            </a:pPr>
            <a:r>
              <a:rPr lang="en-US" sz="3200" b="1">
                <a:latin typeface="Arial" charset="0"/>
              </a:rPr>
              <a:t>Mortality</a:t>
            </a:r>
          </a:p>
        </p:txBody>
      </p:sp>
      <p:sp>
        <p:nvSpPr>
          <p:cNvPr id="67590" name="Text Box 6"/>
          <p:cNvSpPr txBox="1">
            <a:spLocks noChangeArrowheads="1"/>
          </p:cNvSpPr>
          <p:nvPr/>
        </p:nvSpPr>
        <p:spPr bwMode="auto">
          <a:xfrm>
            <a:off x="2971800" y="3352800"/>
            <a:ext cx="3200400" cy="669925"/>
          </a:xfrm>
          <a:prstGeom prst="rect">
            <a:avLst/>
          </a:prstGeom>
          <a:noFill/>
          <a:ln w="28575">
            <a:solidFill>
              <a:schemeClr val="tx1"/>
            </a:solidFill>
            <a:miter lim="800000"/>
            <a:headEnd/>
            <a:tailEnd/>
          </a:ln>
          <a:effectLst/>
        </p:spPr>
        <p:txBody>
          <a:bodyPr>
            <a:spAutoFit/>
          </a:bodyPr>
          <a:lstStyle/>
          <a:p>
            <a:pPr algn="ctr">
              <a:spcBef>
                <a:spcPct val="50000"/>
              </a:spcBef>
            </a:pPr>
            <a:r>
              <a:rPr lang="en-US" sz="3600" b="1">
                <a:latin typeface="Arial" charset="0"/>
              </a:rPr>
              <a:t>Population</a:t>
            </a:r>
          </a:p>
        </p:txBody>
      </p:sp>
      <p:sp>
        <p:nvSpPr>
          <p:cNvPr id="67591" name="Line 7"/>
          <p:cNvSpPr>
            <a:spLocks noChangeShapeType="1"/>
          </p:cNvSpPr>
          <p:nvPr/>
        </p:nvSpPr>
        <p:spPr bwMode="auto">
          <a:xfrm>
            <a:off x="4495800" y="2209800"/>
            <a:ext cx="0" cy="990600"/>
          </a:xfrm>
          <a:prstGeom prst="line">
            <a:avLst/>
          </a:prstGeom>
          <a:noFill/>
          <a:ln w="38100">
            <a:solidFill>
              <a:schemeClr val="tx1"/>
            </a:solidFill>
            <a:round/>
            <a:headEnd/>
            <a:tailEnd type="triangle" w="med" len="med"/>
          </a:ln>
          <a:effectLst/>
        </p:spPr>
        <p:txBody>
          <a:bodyPr wrap="none"/>
          <a:lstStyle/>
          <a:p>
            <a:endParaRPr lang="en-US"/>
          </a:p>
        </p:txBody>
      </p:sp>
      <p:sp>
        <p:nvSpPr>
          <p:cNvPr id="67592" name="Line 8"/>
          <p:cNvSpPr>
            <a:spLocks noChangeShapeType="1"/>
          </p:cNvSpPr>
          <p:nvPr/>
        </p:nvSpPr>
        <p:spPr bwMode="auto">
          <a:xfrm flipH="1" flipV="1">
            <a:off x="4495800" y="4114800"/>
            <a:ext cx="0" cy="1447800"/>
          </a:xfrm>
          <a:prstGeom prst="line">
            <a:avLst/>
          </a:prstGeom>
          <a:noFill/>
          <a:ln w="38100">
            <a:solidFill>
              <a:schemeClr val="tx1"/>
            </a:solidFill>
            <a:round/>
            <a:headEnd/>
            <a:tailEnd type="triangle" w="med" len="med"/>
          </a:ln>
          <a:effectLst/>
        </p:spPr>
        <p:txBody>
          <a:bodyPr wrap="none"/>
          <a:lstStyle/>
          <a:p>
            <a:endParaRPr lang="en-US"/>
          </a:p>
        </p:txBody>
      </p:sp>
      <p:sp>
        <p:nvSpPr>
          <p:cNvPr id="67593" name="Line 9"/>
          <p:cNvSpPr>
            <a:spLocks noChangeShapeType="1"/>
          </p:cNvSpPr>
          <p:nvPr/>
        </p:nvSpPr>
        <p:spPr bwMode="auto">
          <a:xfrm>
            <a:off x="1981200" y="3733800"/>
            <a:ext cx="838200" cy="0"/>
          </a:xfrm>
          <a:prstGeom prst="line">
            <a:avLst/>
          </a:prstGeom>
          <a:noFill/>
          <a:ln w="28575">
            <a:solidFill>
              <a:schemeClr val="tx1"/>
            </a:solidFill>
            <a:round/>
            <a:headEnd/>
            <a:tailEnd type="triangle" w="med" len="med"/>
          </a:ln>
          <a:effectLst/>
        </p:spPr>
        <p:txBody>
          <a:bodyPr wrap="none"/>
          <a:lstStyle/>
          <a:p>
            <a:endParaRPr lang="en-US"/>
          </a:p>
        </p:txBody>
      </p:sp>
      <p:sp>
        <p:nvSpPr>
          <p:cNvPr id="67594" name="Line 10"/>
          <p:cNvSpPr>
            <a:spLocks noChangeShapeType="1"/>
          </p:cNvSpPr>
          <p:nvPr/>
        </p:nvSpPr>
        <p:spPr bwMode="auto">
          <a:xfrm flipH="1">
            <a:off x="6324600" y="3733800"/>
            <a:ext cx="762000" cy="0"/>
          </a:xfrm>
          <a:prstGeom prst="line">
            <a:avLst/>
          </a:prstGeom>
          <a:noFill/>
          <a:ln w="28575">
            <a:solidFill>
              <a:schemeClr val="tx1"/>
            </a:solidFill>
            <a:round/>
            <a:headEnd/>
            <a:tailEnd type="triangle" w="med" len="med"/>
          </a:ln>
          <a:effectLst/>
        </p:spPr>
        <p:txBody>
          <a:bodyPr wrap="none"/>
          <a:lstStyle/>
          <a:p>
            <a:endParaRPr lang="en-US"/>
          </a:p>
        </p:txBody>
      </p:sp>
      <p:sp>
        <p:nvSpPr>
          <p:cNvPr id="67595" name="Text Box 11"/>
          <p:cNvSpPr txBox="1">
            <a:spLocks noChangeArrowheads="1"/>
          </p:cNvSpPr>
          <p:nvPr/>
        </p:nvSpPr>
        <p:spPr bwMode="auto">
          <a:xfrm>
            <a:off x="2057400" y="2819400"/>
            <a:ext cx="609600" cy="823913"/>
          </a:xfrm>
          <a:prstGeom prst="rect">
            <a:avLst/>
          </a:prstGeom>
          <a:noFill/>
          <a:ln w="9525">
            <a:noFill/>
            <a:miter lim="800000"/>
            <a:headEnd/>
            <a:tailEnd/>
          </a:ln>
          <a:effectLst/>
        </p:spPr>
        <p:txBody>
          <a:bodyPr>
            <a:spAutoFit/>
          </a:bodyPr>
          <a:lstStyle/>
          <a:p>
            <a:pPr algn="ctr">
              <a:spcBef>
                <a:spcPct val="50000"/>
              </a:spcBef>
            </a:pPr>
            <a:r>
              <a:rPr lang="en-US" sz="4800" b="1">
                <a:latin typeface="Arial" charset="0"/>
              </a:rPr>
              <a:t>+</a:t>
            </a:r>
          </a:p>
        </p:txBody>
      </p:sp>
      <p:sp>
        <p:nvSpPr>
          <p:cNvPr id="67596" name="Text Box 12"/>
          <p:cNvSpPr txBox="1">
            <a:spLocks noChangeArrowheads="1"/>
          </p:cNvSpPr>
          <p:nvPr/>
        </p:nvSpPr>
        <p:spPr bwMode="auto">
          <a:xfrm>
            <a:off x="3733800" y="2286000"/>
            <a:ext cx="609600" cy="823913"/>
          </a:xfrm>
          <a:prstGeom prst="rect">
            <a:avLst/>
          </a:prstGeom>
          <a:noFill/>
          <a:ln w="9525">
            <a:noFill/>
            <a:miter lim="800000"/>
            <a:headEnd/>
            <a:tailEnd/>
          </a:ln>
          <a:effectLst/>
        </p:spPr>
        <p:txBody>
          <a:bodyPr>
            <a:spAutoFit/>
          </a:bodyPr>
          <a:lstStyle/>
          <a:p>
            <a:pPr algn="ctr">
              <a:spcBef>
                <a:spcPct val="50000"/>
              </a:spcBef>
            </a:pPr>
            <a:r>
              <a:rPr lang="en-US" sz="4800" b="1">
                <a:latin typeface="Arial" charset="0"/>
              </a:rPr>
              <a:t>+</a:t>
            </a:r>
          </a:p>
        </p:txBody>
      </p:sp>
      <p:sp>
        <p:nvSpPr>
          <p:cNvPr id="67597" name="Text Box 13"/>
          <p:cNvSpPr txBox="1">
            <a:spLocks noChangeArrowheads="1"/>
          </p:cNvSpPr>
          <p:nvPr/>
        </p:nvSpPr>
        <p:spPr bwMode="auto">
          <a:xfrm>
            <a:off x="4724400" y="4800600"/>
            <a:ext cx="609600" cy="823913"/>
          </a:xfrm>
          <a:prstGeom prst="rect">
            <a:avLst/>
          </a:prstGeom>
          <a:noFill/>
          <a:ln w="9525">
            <a:noFill/>
            <a:miter lim="800000"/>
            <a:headEnd/>
            <a:tailEnd/>
          </a:ln>
          <a:effectLst/>
        </p:spPr>
        <p:txBody>
          <a:bodyPr>
            <a:spAutoFit/>
          </a:bodyPr>
          <a:lstStyle/>
          <a:p>
            <a:pPr algn="ctr">
              <a:spcBef>
                <a:spcPct val="50000"/>
              </a:spcBef>
            </a:pPr>
            <a:r>
              <a:rPr lang="en-US" sz="4800" b="1">
                <a:latin typeface="Arial" charset="0"/>
              </a:rPr>
              <a:t>-</a:t>
            </a:r>
          </a:p>
        </p:txBody>
      </p:sp>
      <p:sp>
        <p:nvSpPr>
          <p:cNvPr id="67598" name="Text Box 14"/>
          <p:cNvSpPr txBox="1">
            <a:spLocks noChangeArrowheads="1"/>
          </p:cNvSpPr>
          <p:nvPr/>
        </p:nvSpPr>
        <p:spPr bwMode="auto">
          <a:xfrm>
            <a:off x="6400800" y="2819400"/>
            <a:ext cx="609600" cy="823913"/>
          </a:xfrm>
          <a:prstGeom prst="rect">
            <a:avLst/>
          </a:prstGeom>
          <a:noFill/>
          <a:ln w="9525">
            <a:noFill/>
            <a:miter lim="800000"/>
            <a:headEnd/>
            <a:tailEnd/>
          </a:ln>
          <a:effectLst/>
        </p:spPr>
        <p:txBody>
          <a:bodyPr>
            <a:spAutoFit/>
          </a:bodyPr>
          <a:lstStyle/>
          <a:p>
            <a:pPr algn="ctr">
              <a:spcBef>
                <a:spcPct val="50000"/>
              </a:spcBef>
            </a:pPr>
            <a:r>
              <a:rPr lang="en-US" sz="4800" b="1">
                <a:latin typeface="Arial" charset="0"/>
              </a:rPr>
              <a:t>-</a:t>
            </a:r>
          </a:p>
        </p:txBody>
      </p:sp>
      <p:sp>
        <p:nvSpPr>
          <p:cNvPr id="67599" name="Text Box 15"/>
          <p:cNvSpPr txBox="1">
            <a:spLocks noChangeArrowheads="1"/>
          </p:cNvSpPr>
          <p:nvPr/>
        </p:nvSpPr>
        <p:spPr bwMode="auto">
          <a:xfrm>
            <a:off x="1447800" y="304800"/>
            <a:ext cx="6629400" cy="1066800"/>
          </a:xfrm>
          <a:prstGeom prst="rect">
            <a:avLst/>
          </a:prstGeom>
          <a:noFill/>
          <a:ln w="9525">
            <a:noFill/>
            <a:miter lim="800000"/>
            <a:headEnd/>
            <a:tailEnd/>
          </a:ln>
          <a:effectLst/>
        </p:spPr>
        <p:txBody>
          <a:bodyPr>
            <a:spAutoFit/>
          </a:bodyPr>
          <a:lstStyle/>
          <a:p>
            <a:pPr algn="ctr">
              <a:spcBef>
                <a:spcPct val="50000"/>
              </a:spcBef>
            </a:pPr>
            <a:r>
              <a:rPr lang="en-US" sz="3200" b="1">
                <a:latin typeface="Arial" charset="0"/>
              </a:rPr>
              <a:t>Factors That Affect Future Population Growth</a:t>
            </a:r>
          </a:p>
        </p:txBody>
      </p:sp>
    </p:spTree>
    <p:extLst>
      <p:ext uri="{BB962C8B-B14F-4D97-AF65-F5344CB8AC3E}">
        <p14:creationId xmlns:p14="http://schemas.microsoft.com/office/powerpoint/2010/main" val="158042668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08953" y="593525"/>
            <a:ext cx="8329581" cy="1143000"/>
          </a:xfrm>
        </p:spPr>
        <p:txBody>
          <a:bodyPr>
            <a:normAutofit fontScale="90000"/>
          </a:bodyPr>
          <a:lstStyle/>
          <a:p>
            <a:r>
              <a:rPr lang="en-US" dirty="0">
                <a:latin typeface="Times New Roman" charset="0"/>
              </a:rPr>
              <a:t>The Fundamental Equation of </a:t>
            </a:r>
            <a:r>
              <a:rPr lang="en-US" dirty="0" smtClean="0">
                <a:latin typeface="Times New Roman" charset="0"/>
              </a:rPr>
              <a:t>Ecology</a:t>
            </a:r>
            <a:endParaRPr lang="en-US" dirty="0">
              <a:latin typeface="Times New Roman" charset="0"/>
            </a:endParaRPr>
          </a:p>
        </p:txBody>
      </p:sp>
      <p:sp>
        <p:nvSpPr>
          <p:cNvPr id="5" name="Text Placeholder 2"/>
          <p:cNvSpPr txBox="1">
            <a:spLocks/>
          </p:cNvSpPr>
          <p:nvPr/>
        </p:nvSpPr>
        <p:spPr>
          <a:xfrm>
            <a:off x="1" y="1779186"/>
            <a:ext cx="9144000" cy="411480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Tx/>
              <a:buNone/>
            </a:pPr>
            <a:endParaRPr lang="en-US" dirty="0" smtClean="0">
              <a:latin typeface="Times New Roman" charset="0"/>
            </a:endParaRPr>
          </a:p>
          <a:p>
            <a:pPr algn="ctr">
              <a:buFontTx/>
              <a:buNone/>
            </a:pPr>
            <a:r>
              <a:rPr lang="el-GR" dirty="0" smtClean="0">
                <a:latin typeface="Times New Roman" charset="0"/>
              </a:rPr>
              <a:t>Δ</a:t>
            </a:r>
            <a:r>
              <a:rPr lang="en-US" dirty="0" smtClean="0">
                <a:latin typeface="Times New Roman" charset="0"/>
              </a:rPr>
              <a:t> N = B – D + I – E</a:t>
            </a:r>
          </a:p>
          <a:p>
            <a:pPr>
              <a:buFontTx/>
              <a:buNone/>
            </a:pPr>
            <a:endParaRPr lang="en-US" dirty="0" smtClean="0">
              <a:latin typeface="Times New Roman" charset="0"/>
            </a:endParaRPr>
          </a:p>
          <a:p>
            <a:pPr algn="ctr">
              <a:buFontTx/>
              <a:buNone/>
            </a:pPr>
            <a:r>
              <a:rPr lang="en-US" sz="2500" dirty="0" smtClean="0">
                <a:solidFill>
                  <a:srgbClr val="FF0000"/>
                </a:solidFill>
                <a:latin typeface="Times New Roman" charset="0"/>
              </a:rPr>
              <a:t>C</a:t>
            </a:r>
            <a:r>
              <a:rPr lang="en-US" sz="2500" dirty="0" smtClean="0">
                <a:latin typeface="Times New Roman" charset="0"/>
              </a:rPr>
              <a:t>hange in </a:t>
            </a:r>
            <a:r>
              <a:rPr lang="en-US" sz="2500" dirty="0" smtClean="0">
                <a:solidFill>
                  <a:srgbClr val="FF0000"/>
                </a:solidFill>
                <a:latin typeface="Times New Roman" charset="0"/>
              </a:rPr>
              <a:t>N</a:t>
            </a:r>
            <a:r>
              <a:rPr lang="en-US" sz="2500" dirty="0" smtClean="0">
                <a:latin typeface="Times New Roman" charset="0"/>
              </a:rPr>
              <a:t>umber = </a:t>
            </a:r>
            <a:r>
              <a:rPr lang="en-US" sz="2500" dirty="0" smtClean="0">
                <a:solidFill>
                  <a:srgbClr val="FF0000"/>
                </a:solidFill>
                <a:latin typeface="Times New Roman" charset="0"/>
              </a:rPr>
              <a:t>B</a:t>
            </a:r>
            <a:r>
              <a:rPr lang="en-US" sz="2500" dirty="0" smtClean="0">
                <a:latin typeface="Times New Roman" charset="0"/>
              </a:rPr>
              <a:t>irths – </a:t>
            </a:r>
            <a:r>
              <a:rPr lang="en-US" sz="2500" dirty="0" smtClean="0">
                <a:solidFill>
                  <a:srgbClr val="FF0000"/>
                </a:solidFill>
                <a:latin typeface="Times New Roman" charset="0"/>
              </a:rPr>
              <a:t>D</a:t>
            </a:r>
            <a:r>
              <a:rPr lang="en-US" sz="2500" dirty="0" smtClean="0">
                <a:latin typeface="Times New Roman" charset="0"/>
              </a:rPr>
              <a:t>eaths +</a:t>
            </a:r>
            <a:r>
              <a:rPr lang="en-US" sz="2500" dirty="0" smtClean="0">
                <a:solidFill>
                  <a:srgbClr val="FF0000"/>
                </a:solidFill>
                <a:latin typeface="Times New Roman" charset="0"/>
              </a:rPr>
              <a:t>I</a:t>
            </a:r>
            <a:r>
              <a:rPr lang="en-US" sz="2500" dirty="0" smtClean="0">
                <a:latin typeface="Times New Roman" charset="0"/>
              </a:rPr>
              <a:t>mmigration-</a:t>
            </a:r>
            <a:r>
              <a:rPr lang="en-US" sz="2500" dirty="0" smtClean="0">
                <a:solidFill>
                  <a:srgbClr val="FF0000"/>
                </a:solidFill>
                <a:latin typeface="Times New Roman" charset="0"/>
              </a:rPr>
              <a:t>E</a:t>
            </a:r>
            <a:r>
              <a:rPr lang="en-US" sz="2500" dirty="0" smtClean="0">
                <a:latin typeface="Times New Roman" charset="0"/>
              </a:rPr>
              <a:t>migration</a:t>
            </a:r>
            <a:endParaRPr lang="en-US" sz="2500" dirty="0">
              <a:latin typeface="Times New Roman" charset="0"/>
            </a:endParaRPr>
          </a:p>
        </p:txBody>
      </p:sp>
    </p:spTree>
    <p:extLst>
      <p:ext uri="{BB962C8B-B14F-4D97-AF65-F5344CB8AC3E}">
        <p14:creationId xmlns:p14="http://schemas.microsoft.com/office/powerpoint/2010/main" val="170710551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026"/>
          <p:cNvSpPr>
            <a:spLocks noGrp="1" noChangeArrowheads="1"/>
          </p:cNvSpPr>
          <p:nvPr>
            <p:ph type="body" idx="1"/>
          </p:nvPr>
        </p:nvSpPr>
        <p:spPr>
          <a:xfrm>
            <a:off x="1143000" y="533400"/>
            <a:ext cx="7772400" cy="533400"/>
          </a:xfrm>
        </p:spPr>
        <p:txBody>
          <a:bodyPr>
            <a:normAutofit fontScale="85000" lnSpcReduction="20000"/>
          </a:bodyPr>
          <a:lstStyle/>
          <a:p>
            <a:pPr>
              <a:spcBef>
                <a:spcPct val="50000"/>
              </a:spcBef>
              <a:buSzTx/>
              <a:buFontTx/>
              <a:buNone/>
            </a:pPr>
            <a:r>
              <a:rPr lang="en-US" sz="3600" b="1">
                <a:solidFill>
                  <a:srgbClr val="008000"/>
                </a:solidFill>
                <a:latin typeface="Arial" charset="0"/>
              </a:rPr>
              <a:t>Three Key Features of Populations</a:t>
            </a:r>
            <a:r>
              <a:rPr lang="en-US" sz="4000">
                <a:solidFill>
                  <a:srgbClr val="008000"/>
                </a:solidFill>
                <a:latin typeface="Arial" charset="0"/>
              </a:rPr>
              <a:t>	</a:t>
            </a:r>
          </a:p>
        </p:txBody>
      </p:sp>
      <p:sp>
        <p:nvSpPr>
          <p:cNvPr id="33795" name="Text Box 1027"/>
          <p:cNvSpPr txBox="1">
            <a:spLocks noChangeArrowheads="1"/>
          </p:cNvSpPr>
          <p:nvPr/>
        </p:nvSpPr>
        <p:spPr bwMode="auto">
          <a:xfrm>
            <a:off x="609600" y="2133600"/>
            <a:ext cx="8305800" cy="3662363"/>
          </a:xfrm>
          <a:prstGeom prst="rect">
            <a:avLst/>
          </a:prstGeom>
          <a:noFill/>
          <a:ln w="9525">
            <a:noFill/>
            <a:miter lim="800000"/>
            <a:headEnd/>
            <a:tailEnd/>
          </a:ln>
          <a:effectLst/>
        </p:spPr>
        <p:txBody>
          <a:bodyPr>
            <a:spAutoFit/>
          </a:bodyPr>
          <a:lstStyle/>
          <a:p>
            <a:pPr>
              <a:spcBef>
                <a:spcPct val="50000"/>
              </a:spcBef>
            </a:pPr>
            <a:r>
              <a:rPr lang="en-US" sz="3600" b="1">
                <a:latin typeface="Arial" charset="0"/>
              </a:rPr>
              <a:t>3. Dispersion:describes their spacing relative to each other</a:t>
            </a:r>
          </a:p>
          <a:p>
            <a:pPr lvl="1">
              <a:spcBef>
                <a:spcPct val="50000"/>
              </a:spcBef>
              <a:buFontTx/>
              <a:buChar char="•"/>
            </a:pPr>
            <a:r>
              <a:rPr lang="en-US" sz="3600" b="1">
                <a:latin typeface="Arial" charset="0"/>
              </a:rPr>
              <a:t> clumped</a:t>
            </a:r>
          </a:p>
          <a:p>
            <a:pPr lvl="1">
              <a:spcBef>
                <a:spcPct val="50000"/>
              </a:spcBef>
              <a:buFontTx/>
              <a:buChar char="•"/>
            </a:pPr>
            <a:r>
              <a:rPr lang="en-US" sz="3600" b="1">
                <a:latin typeface="Arial" charset="0"/>
              </a:rPr>
              <a:t> even or uniform</a:t>
            </a:r>
          </a:p>
          <a:p>
            <a:pPr lvl="1">
              <a:spcBef>
                <a:spcPct val="50000"/>
              </a:spcBef>
              <a:buFontTx/>
              <a:buChar char="•"/>
            </a:pPr>
            <a:r>
              <a:rPr lang="en-US" sz="3600" b="1">
                <a:latin typeface="Arial" charset="0"/>
              </a:rPr>
              <a:t> random </a:t>
            </a:r>
          </a:p>
        </p:txBody>
      </p:sp>
      <p:pic>
        <p:nvPicPr>
          <p:cNvPr id="4" name="Picture 3" descr="dispersion"/>
          <p:cNvPicPr>
            <a:picLocks noChangeAspect="1" noChangeArrowheads="1"/>
          </p:cNvPicPr>
          <p:nvPr/>
        </p:nvPicPr>
        <p:blipFill>
          <a:blip r:embed="rId3"/>
          <a:srcRect/>
          <a:stretch>
            <a:fillRect/>
          </a:stretch>
        </p:blipFill>
        <p:spPr bwMode="auto">
          <a:xfrm>
            <a:off x="5253409" y="3576270"/>
            <a:ext cx="3886766" cy="2924521"/>
          </a:xfrm>
          <a:prstGeom prst="rect">
            <a:avLst/>
          </a:prstGeom>
          <a:noFill/>
        </p:spPr>
      </p:pic>
    </p:spTree>
    <p:extLst>
      <p:ext uri="{BB962C8B-B14F-4D97-AF65-F5344CB8AC3E}">
        <p14:creationId xmlns:p14="http://schemas.microsoft.com/office/powerpoint/2010/main" val="407247615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026" descr="Large confetti"/>
          <p:cNvSpPr>
            <a:spLocks noGrp="1" noChangeArrowheads="1"/>
          </p:cNvSpPr>
          <p:nvPr>
            <p:ph type="title"/>
          </p:nvPr>
        </p:nvSpPr>
        <p:spPr>
          <a:xfrm>
            <a:off x="1066800" y="609600"/>
            <a:ext cx="7772400" cy="665163"/>
          </a:xfrm>
        </p:spPr>
        <p:txBody>
          <a:bodyPr>
            <a:normAutofit fontScale="90000"/>
          </a:bodyPr>
          <a:lstStyle/>
          <a:p>
            <a:pPr algn="ctr"/>
            <a:r>
              <a:rPr lang="en-US" sz="3200" b="1">
                <a:latin typeface="Arial" charset="0"/>
              </a:rPr>
              <a:t>Other factors that affect population growth</a:t>
            </a:r>
          </a:p>
        </p:txBody>
      </p:sp>
      <p:sp>
        <p:nvSpPr>
          <p:cNvPr id="44035" name="Rectangle 1027"/>
          <p:cNvSpPr>
            <a:spLocks noGrp="1" noChangeArrowheads="1"/>
          </p:cNvSpPr>
          <p:nvPr>
            <p:ph type="body" idx="1"/>
          </p:nvPr>
        </p:nvSpPr>
        <p:spPr/>
        <p:txBody>
          <a:bodyPr/>
          <a:lstStyle/>
          <a:p>
            <a:pPr>
              <a:buFontTx/>
              <a:buNone/>
            </a:pPr>
            <a:r>
              <a:rPr lang="en-US" sz="3600" b="1">
                <a:solidFill>
                  <a:srgbClr val="008000"/>
                </a:solidFill>
                <a:latin typeface="Arial" charset="0"/>
              </a:rPr>
              <a:t>	Limiting factor-</a:t>
            </a:r>
            <a:r>
              <a:rPr lang="en-US" sz="3600" b="1">
                <a:solidFill>
                  <a:schemeClr val="bg1"/>
                </a:solidFill>
                <a:latin typeface="Arial" charset="0"/>
              </a:rPr>
              <a:t> </a:t>
            </a:r>
            <a:r>
              <a:rPr lang="en-US" sz="3600" b="1">
                <a:latin typeface="Arial" charset="0"/>
              </a:rPr>
              <a:t>any biotic or abiotic factor that restricts the existence of organisms in a specific environment.</a:t>
            </a:r>
          </a:p>
          <a:p>
            <a:pPr lvl="1"/>
            <a:r>
              <a:rPr lang="en-US" sz="3200" b="1">
                <a:solidFill>
                  <a:srgbClr val="008000"/>
                </a:solidFill>
                <a:latin typeface="Arial" charset="0"/>
              </a:rPr>
              <a:t>EX.-  </a:t>
            </a:r>
            <a:r>
              <a:rPr lang="en-US" sz="3600" b="1">
                <a:latin typeface="Arial" charset="0"/>
              </a:rPr>
              <a:t>Amount of water</a:t>
            </a:r>
          </a:p>
          <a:p>
            <a:pPr lvl="2">
              <a:lnSpc>
                <a:spcPct val="90000"/>
              </a:lnSpc>
              <a:buSzTx/>
              <a:buFontTx/>
              <a:buNone/>
            </a:pPr>
            <a:r>
              <a:rPr lang="en-US" sz="3600" b="1">
                <a:latin typeface="Arial" charset="0"/>
              </a:rPr>
              <a:t>		Amount of food</a:t>
            </a:r>
          </a:p>
          <a:p>
            <a:pPr lvl="2">
              <a:lnSpc>
                <a:spcPct val="90000"/>
              </a:lnSpc>
              <a:buSzTx/>
              <a:buFontTx/>
              <a:buNone/>
            </a:pPr>
            <a:r>
              <a:rPr lang="en-US" sz="3600" b="1">
                <a:latin typeface="Arial" charset="0"/>
              </a:rPr>
              <a:t>		Temperature</a:t>
            </a:r>
            <a:endParaRPr lang="en-US" sz="2800" b="1">
              <a:latin typeface="Arial" charset="0"/>
            </a:endParaRPr>
          </a:p>
        </p:txBody>
      </p:sp>
    </p:spTree>
    <p:extLst>
      <p:ext uri="{BB962C8B-B14F-4D97-AF65-F5344CB8AC3E}">
        <p14:creationId xmlns:p14="http://schemas.microsoft.com/office/powerpoint/2010/main" val="302477708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body" idx="1"/>
          </p:nvPr>
        </p:nvSpPr>
        <p:spPr>
          <a:xfrm>
            <a:off x="762000" y="533400"/>
            <a:ext cx="7696200" cy="533400"/>
          </a:xfrm>
        </p:spPr>
        <p:txBody>
          <a:bodyPr>
            <a:normAutofit fontScale="92500" lnSpcReduction="20000"/>
          </a:bodyPr>
          <a:lstStyle/>
          <a:p>
            <a:pPr algn="ctr">
              <a:lnSpc>
                <a:spcPct val="90000"/>
              </a:lnSpc>
              <a:buFontTx/>
              <a:buNone/>
            </a:pPr>
            <a:r>
              <a:rPr lang="en-US" sz="4000">
                <a:solidFill>
                  <a:srgbClr val="FFFF00"/>
                </a:solidFill>
                <a:latin typeface="Arial" charset="0"/>
              </a:rPr>
              <a:t>	</a:t>
            </a:r>
          </a:p>
        </p:txBody>
      </p:sp>
      <p:sp>
        <p:nvSpPr>
          <p:cNvPr id="6147" name="Text Box 3"/>
          <p:cNvSpPr txBox="1">
            <a:spLocks noChangeArrowheads="1"/>
          </p:cNvSpPr>
          <p:nvPr/>
        </p:nvSpPr>
        <p:spPr bwMode="auto">
          <a:xfrm>
            <a:off x="609600" y="2133600"/>
            <a:ext cx="8001000" cy="3260725"/>
          </a:xfrm>
          <a:prstGeom prst="rect">
            <a:avLst/>
          </a:prstGeom>
          <a:noFill/>
          <a:ln w="9525">
            <a:noFill/>
            <a:miter lim="800000"/>
            <a:headEnd/>
            <a:tailEnd/>
          </a:ln>
          <a:effectLst/>
        </p:spPr>
        <p:txBody>
          <a:bodyPr>
            <a:spAutoFit/>
          </a:bodyPr>
          <a:lstStyle/>
          <a:p>
            <a:pPr>
              <a:spcBef>
                <a:spcPct val="50000"/>
              </a:spcBef>
            </a:pPr>
            <a:r>
              <a:rPr lang="en-US" sz="3200" b="1">
                <a:solidFill>
                  <a:srgbClr val="008000"/>
                </a:solidFill>
                <a:latin typeface="Arial" charset="0"/>
              </a:rPr>
              <a:t>Carrying Capacity-</a:t>
            </a:r>
            <a:r>
              <a:rPr lang="en-US" sz="3200" b="1">
                <a:solidFill>
                  <a:schemeClr val="bg1"/>
                </a:solidFill>
                <a:latin typeface="Arial" charset="0"/>
              </a:rPr>
              <a:t> </a:t>
            </a:r>
            <a:r>
              <a:rPr lang="en-US" sz="3200" b="1">
                <a:latin typeface="Arial" charset="0"/>
              </a:rPr>
              <a:t>the maximum population size that can be supported by the available resources</a:t>
            </a:r>
          </a:p>
          <a:p>
            <a:pPr>
              <a:spcBef>
                <a:spcPct val="50000"/>
              </a:spcBef>
            </a:pPr>
            <a:r>
              <a:rPr lang="en-US" sz="3200" b="1">
                <a:latin typeface="Arial" charset="0"/>
              </a:rPr>
              <a:t>	There can only be as many 	organisms as the environmental 	resources can support</a:t>
            </a:r>
          </a:p>
        </p:txBody>
      </p:sp>
      <p:sp>
        <p:nvSpPr>
          <p:cNvPr id="6150" name="Rectangle 6" descr="Large confetti"/>
          <p:cNvSpPr>
            <a:spLocks noGrp="1" noChangeArrowheads="1"/>
          </p:cNvSpPr>
          <p:nvPr>
            <p:ph type="title"/>
          </p:nvPr>
        </p:nvSpPr>
        <p:spPr>
          <a:xfrm>
            <a:off x="1066800" y="609600"/>
            <a:ext cx="7772400" cy="665163"/>
          </a:xfrm>
          <a:noFill/>
          <a:ln/>
        </p:spPr>
        <p:txBody>
          <a:bodyPr>
            <a:normAutofit fontScale="90000"/>
          </a:bodyPr>
          <a:lstStyle/>
          <a:p>
            <a:pPr algn="ctr"/>
            <a:r>
              <a:rPr lang="en-US" sz="3200" b="1">
                <a:latin typeface="Arial" charset="0"/>
              </a:rPr>
              <a:t>Other factors that affect population growth</a:t>
            </a:r>
          </a:p>
        </p:txBody>
      </p:sp>
    </p:spTree>
    <p:extLst>
      <p:ext uri="{BB962C8B-B14F-4D97-AF65-F5344CB8AC3E}">
        <p14:creationId xmlns:p14="http://schemas.microsoft.com/office/powerpoint/2010/main" val="329192406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body" idx="1"/>
          </p:nvPr>
        </p:nvSpPr>
        <p:spPr>
          <a:xfrm>
            <a:off x="762000" y="0"/>
            <a:ext cx="7696200" cy="685800"/>
          </a:xfrm>
        </p:spPr>
        <p:txBody>
          <a:bodyPr/>
          <a:lstStyle/>
          <a:p>
            <a:pPr algn="ctr">
              <a:buFontTx/>
              <a:buNone/>
            </a:pPr>
            <a:r>
              <a:rPr lang="en-US" b="1" dirty="0">
                <a:solidFill>
                  <a:srgbClr val="008000"/>
                </a:solidFill>
                <a:latin typeface="Arial" charset="0"/>
              </a:rPr>
              <a:t>Carrying Capacity</a:t>
            </a:r>
            <a:r>
              <a:rPr lang="en-US" dirty="0">
                <a:solidFill>
                  <a:srgbClr val="008000"/>
                </a:solidFill>
                <a:latin typeface="Arial" charset="0"/>
              </a:rPr>
              <a:t>	</a:t>
            </a:r>
          </a:p>
        </p:txBody>
      </p:sp>
      <p:sp>
        <p:nvSpPr>
          <p:cNvPr id="8195" name="Rectangle 3"/>
          <p:cNvSpPr>
            <a:spLocks noChangeArrowheads="1"/>
          </p:cNvSpPr>
          <p:nvPr/>
        </p:nvSpPr>
        <p:spPr bwMode="auto">
          <a:xfrm>
            <a:off x="152400" y="609600"/>
            <a:ext cx="8991600" cy="6248400"/>
          </a:xfrm>
          <a:prstGeom prst="rect">
            <a:avLst/>
          </a:prstGeom>
          <a:solidFill>
            <a:srgbClr val="FFFFFF"/>
          </a:solidFill>
          <a:ln w="9525">
            <a:solidFill>
              <a:schemeClr val="tx1"/>
            </a:solidFill>
            <a:miter lim="800000"/>
            <a:headEnd/>
            <a:tailEnd/>
          </a:ln>
          <a:effectLst/>
        </p:spPr>
        <p:txBody>
          <a:bodyPr wrap="none" anchor="ctr"/>
          <a:lstStyle/>
          <a:p>
            <a:endParaRPr lang="en-US"/>
          </a:p>
        </p:txBody>
      </p:sp>
      <p:sp>
        <p:nvSpPr>
          <p:cNvPr id="8196" name="Line 4"/>
          <p:cNvSpPr>
            <a:spLocks noChangeShapeType="1"/>
          </p:cNvSpPr>
          <p:nvPr/>
        </p:nvSpPr>
        <p:spPr bwMode="auto">
          <a:xfrm flipV="1">
            <a:off x="1066800" y="990600"/>
            <a:ext cx="0" cy="5181600"/>
          </a:xfrm>
          <a:prstGeom prst="line">
            <a:avLst/>
          </a:prstGeom>
          <a:noFill/>
          <a:ln w="38100">
            <a:solidFill>
              <a:schemeClr val="tx1"/>
            </a:solidFill>
            <a:round/>
            <a:headEnd/>
            <a:tailEnd type="triangle" w="med" len="med"/>
          </a:ln>
          <a:effectLst/>
        </p:spPr>
        <p:txBody>
          <a:bodyPr/>
          <a:lstStyle/>
          <a:p>
            <a:endParaRPr lang="en-US"/>
          </a:p>
        </p:txBody>
      </p:sp>
      <p:sp>
        <p:nvSpPr>
          <p:cNvPr id="8197" name="Line 5"/>
          <p:cNvSpPr>
            <a:spLocks noChangeShapeType="1"/>
          </p:cNvSpPr>
          <p:nvPr/>
        </p:nvSpPr>
        <p:spPr bwMode="auto">
          <a:xfrm flipV="1">
            <a:off x="1066800" y="6172200"/>
            <a:ext cx="7924800" cy="0"/>
          </a:xfrm>
          <a:prstGeom prst="line">
            <a:avLst/>
          </a:prstGeom>
          <a:noFill/>
          <a:ln w="38100">
            <a:solidFill>
              <a:schemeClr val="tx1"/>
            </a:solidFill>
            <a:round/>
            <a:headEnd/>
            <a:tailEnd type="triangle" w="med" len="med"/>
          </a:ln>
          <a:effectLst/>
        </p:spPr>
        <p:txBody>
          <a:bodyPr/>
          <a:lstStyle/>
          <a:p>
            <a:endParaRPr lang="en-US"/>
          </a:p>
        </p:txBody>
      </p:sp>
      <p:cxnSp>
        <p:nvCxnSpPr>
          <p:cNvPr id="8198" name="AutoShape 6"/>
          <p:cNvCxnSpPr>
            <a:cxnSpLocks noChangeShapeType="1"/>
            <a:stCxn id="8197" idx="0"/>
          </p:cNvCxnSpPr>
          <p:nvPr/>
        </p:nvCxnSpPr>
        <p:spPr bwMode="auto">
          <a:xfrm rot="5400000" flipH="1" flipV="1">
            <a:off x="3581400" y="628650"/>
            <a:ext cx="3048000" cy="8077200"/>
          </a:xfrm>
          <a:prstGeom prst="curvedConnector4">
            <a:avLst>
              <a:gd name="adj1" fmla="val 7551"/>
              <a:gd name="adj2" fmla="val 49468"/>
            </a:avLst>
          </a:prstGeom>
          <a:noFill/>
          <a:ln w="38100">
            <a:solidFill>
              <a:srgbClr val="33CC33"/>
            </a:solidFill>
            <a:round/>
            <a:headEnd/>
            <a:tailEnd/>
          </a:ln>
          <a:effectLst/>
        </p:spPr>
      </p:cxnSp>
      <p:sp>
        <p:nvSpPr>
          <p:cNvPr id="8199" name="Line 7"/>
          <p:cNvSpPr>
            <a:spLocks noChangeShapeType="1"/>
          </p:cNvSpPr>
          <p:nvPr/>
        </p:nvSpPr>
        <p:spPr bwMode="auto">
          <a:xfrm flipV="1">
            <a:off x="1066800" y="3124200"/>
            <a:ext cx="8077200" cy="0"/>
          </a:xfrm>
          <a:prstGeom prst="line">
            <a:avLst/>
          </a:prstGeom>
          <a:noFill/>
          <a:ln w="57150">
            <a:solidFill>
              <a:srgbClr val="FF3300"/>
            </a:solidFill>
            <a:round/>
            <a:headEnd/>
            <a:tailEnd type="triangle" w="med" len="med"/>
          </a:ln>
          <a:effectLst/>
        </p:spPr>
        <p:txBody>
          <a:bodyPr/>
          <a:lstStyle/>
          <a:p>
            <a:endParaRPr lang="en-US"/>
          </a:p>
        </p:txBody>
      </p:sp>
      <p:sp>
        <p:nvSpPr>
          <p:cNvPr id="8200" name="Freeform 8"/>
          <p:cNvSpPr>
            <a:spLocks/>
          </p:cNvSpPr>
          <p:nvPr/>
        </p:nvSpPr>
        <p:spPr bwMode="auto">
          <a:xfrm>
            <a:off x="1143000" y="508000"/>
            <a:ext cx="1955800" cy="5588000"/>
          </a:xfrm>
          <a:custGeom>
            <a:avLst/>
            <a:gdLst/>
            <a:ahLst/>
            <a:cxnLst>
              <a:cxn ang="0">
                <a:pos x="0" y="3520"/>
              </a:cxn>
              <a:cxn ang="0">
                <a:pos x="768" y="3184"/>
              </a:cxn>
              <a:cxn ang="0">
                <a:pos x="1008" y="2032"/>
              </a:cxn>
              <a:cxn ang="0">
                <a:pos x="1200" y="304"/>
              </a:cxn>
              <a:cxn ang="0">
                <a:pos x="1200" y="208"/>
              </a:cxn>
            </a:cxnLst>
            <a:rect l="0" t="0" r="r" b="b"/>
            <a:pathLst>
              <a:path w="1232" h="3520">
                <a:moveTo>
                  <a:pt x="0" y="3520"/>
                </a:moveTo>
                <a:cubicBezTo>
                  <a:pt x="300" y="3476"/>
                  <a:pt x="600" y="3432"/>
                  <a:pt x="768" y="3184"/>
                </a:cubicBezTo>
                <a:cubicBezTo>
                  <a:pt x="936" y="2936"/>
                  <a:pt x="936" y="2512"/>
                  <a:pt x="1008" y="2032"/>
                </a:cubicBezTo>
                <a:cubicBezTo>
                  <a:pt x="1080" y="1552"/>
                  <a:pt x="1168" y="608"/>
                  <a:pt x="1200" y="304"/>
                </a:cubicBezTo>
                <a:cubicBezTo>
                  <a:pt x="1232" y="0"/>
                  <a:pt x="1216" y="104"/>
                  <a:pt x="1200" y="208"/>
                </a:cubicBezTo>
              </a:path>
            </a:pathLst>
          </a:custGeom>
          <a:noFill/>
          <a:ln w="38100" cmpd="sng">
            <a:solidFill>
              <a:srgbClr val="0033CC"/>
            </a:solidFill>
            <a:round/>
            <a:headEnd/>
            <a:tailEnd/>
          </a:ln>
          <a:effectLst/>
        </p:spPr>
        <p:txBody>
          <a:bodyPr/>
          <a:lstStyle/>
          <a:p>
            <a:endParaRPr lang="en-US"/>
          </a:p>
        </p:txBody>
      </p:sp>
      <p:sp>
        <p:nvSpPr>
          <p:cNvPr id="8201" name="Text Box 9"/>
          <p:cNvSpPr txBox="1">
            <a:spLocks noChangeArrowheads="1"/>
          </p:cNvSpPr>
          <p:nvPr/>
        </p:nvSpPr>
        <p:spPr bwMode="auto">
          <a:xfrm>
            <a:off x="3429000" y="2514600"/>
            <a:ext cx="4953000" cy="579438"/>
          </a:xfrm>
          <a:prstGeom prst="rect">
            <a:avLst/>
          </a:prstGeom>
          <a:noFill/>
          <a:ln w="9525">
            <a:noFill/>
            <a:miter lim="800000"/>
            <a:headEnd/>
            <a:tailEnd/>
          </a:ln>
          <a:effectLst/>
        </p:spPr>
        <p:txBody>
          <a:bodyPr>
            <a:spAutoFit/>
          </a:bodyPr>
          <a:lstStyle/>
          <a:p>
            <a:pPr>
              <a:spcBef>
                <a:spcPct val="50000"/>
              </a:spcBef>
            </a:pPr>
            <a:r>
              <a:rPr lang="en-US" sz="3200">
                <a:latin typeface="Arial" charset="0"/>
              </a:rPr>
              <a:t>Carrying Capacity (k)</a:t>
            </a:r>
          </a:p>
        </p:txBody>
      </p:sp>
      <p:sp>
        <p:nvSpPr>
          <p:cNvPr id="8202" name="Text Box 10"/>
          <p:cNvSpPr txBox="1">
            <a:spLocks noChangeArrowheads="1"/>
          </p:cNvSpPr>
          <p:nvPr/>
        </p:nvSpPr>
        <p:spPr bwMode="auto">
          <a:xfrm>
            <a:off x="381000" y="914400"/>
            <a:ext cx="685800" cy="4725988"/>
          </a:xfrm>
          <a:prstGeom prst="rect">
            <a:avLst/>
          </a:prstGeom>
          <a:noFill/>
          <a:ln w="9525">
            <a:noFill/>
            <a:miter lim="800000"/>
            <a:headEnd/>
            <a:tailEnd/>
          </a:ln>
          <a:effectLst/>
        </p:spPr>
        <p:txBody>
          <a:bodyPr>
            <a:spAutoFit/>
          </a:bodyPr>
          <a:lstStyle/>
          <a:p>
            <a:pPr>
              <a:spcBef>
                <a:spcPct val="50000"/>
              </a:spcBef>
            </a:pPr>
            <a:endParaRPr lang="en-US" sz="3200">
              <a:latin typeface="Comic Sans MS" pitchFamily="66" charset="0"/>
            </a:endParaRPr>
          </a:p>
          <a:p>
            <a:pPr>
              <a:spcBef>
                <a:spcPct val="50000"/>
              </a:spcBef>
            </a:pPr>
            <a:r>
              <a:rPr lang="en-US" sz="3200">
                <a:latin typeface="Arial" charset="0"/>
              </a:rPr>
              <a:t>Nu</a:t>
            </a:r>
          </a:p>
          <a:p>
            <a:pPr>
              <a:spcBef>
                <a:spcPct val="50000"/>
              </a:spcBef>
            </a:pPr>
            <a:r>
              <a:rPr lang="en-US" sz="3200">
                <a:latin typeface="Arial" charset="0"/>
              </a:rPr>
              <a:t>m</a:t>
            </a:r>
          </a:p>
          <a:p>
            <a:pPr>
              <a:spcBef>
                <a:spcPct val="50000"/>
              </a:spcBef>
            </a:pPr>
            <a:r>
              <a:rPr lang="en-US" sz="3200">
                <a:latin typeface="Arial" charset="0"/>
              </a:rPr>
              <a:t>b</a:t>
            </a:r>
          </a:p>
          <a:p>
            <a:pPr>
              <a:spcBef>
                <a:spcPct val="50000"/>
              </a:spcBef>
            </a:pPr>
            <a:r>
              <a:rPr lang="en-US" sz="3200">
                <a:latin typeface="Arial" charset="0"/>
              </a:rPr>
              <a:t>e</a:t>
            </a:r>
          </a:p>
          <a:p>
            <a:pPr>
              <a:spcBef>
                <a:spcPct val="50000"/>
              </a:spcBef>
            </a:pPr>
            <a:r>
              <a:rPr lang="en-US" sz="3200">
                <a:latin typeface="Arial" charset="0"/>
              </a:rPr>
              <a:t>r</a:t>
            </a:r>
          </a:p>
        </p:txBody>
      </p:sp>
      <p:sp>
        <p:nvSpPr>
          <p:cNvPr id="8203" name="Text Box 11"/>
          <p:cNvSpPr txBox="1">
            <a:spLocks noChangeArrowheads="1"/>
          </p:cNvSpPr>
          <p:nvPr/>
        </p:nvSpPr>
        <p:spPr bwMode="auto">
          <a:xfrm>
            <a:off x="3733800" y="6172200"/>
            <a:ext cx="1524000" cy="579438"/>
          </a:xfrm>
          <a:prstGeom prst="rect">
            <a:avLst/>
          </a:prstGeom>
          <a:noFill/>
          <a:ln w="9525">
            <a:noFill/>
            <a:miter lim="800000"/>
            <a:headEnd/>
            <a:tailEnd/>
          </a:ln>
          <a:effectLst/>
        </p:spPr>
        <p:txBody>
          <a:bodyPr>
            <a:spAutoFit/>
          </a:bodyPr>
          <a:lstStyle/>
          <a:p>
            <a:pPr>
              <a:spcBef>
                <a:spcPct val="50000"/>
              </a:spcBef>
            </a:pPr>
            <a:r>
              <a:rPr lang="en-US" sz="3200">
                <a:latin typeface="Arial" charset="0"/>
              </a:rPr>
              <a:t>Time</a:t>
            </a:r>
          </a:p>
        </p:txBody>
      </p:sp>
      <p:sp>
        <p:nvSpPr>
          <p:cNvPr id="8204" name="Text Box 12"/>
          <p:cNvSpPr txBox="1">
            <a:spLocks noChangeArrowheads="1"/>
          </p:cNvSpPr>
          <p:nvPr/>
        </p:nvSpPr>
        <p:spPr bwMode="auto">
          <a:xfrm>
            <a:off x="3124200" y="1066800"/>
            <a:ext cx="4267200" cy="1066800"/>
          </a:xfrm>
          <a:prstGeom prst="rect">
            <a:avLst/>
          </a:prstGeom>
          <a:noFill/>
          <a:ln w="9525">
            <a:noFill/>
            <a:miter lim="800000"/>
            <a:headEnd/>
            <a:tailEnd/>
          </a:ln>
          <a:effectLst/>
        </p:spPr>
        <p:txBody>
          <a:bodyPr>
            <a:spAutoFit/>
          </a:bodyPr>
          <a:lstStyle/>
          <a:p>
            <a:pPr>
              <a:spcBef>
                <a:spcPct val="50000"/>
              </a:spcBef>
            </a:pPr>
            <a:r>
              <a:rPr lang="en-US" sz="3200">
                <a:latin typeface="Arial" charset="0"/>
              </a:rPr>
              <a:t>J-shaped curve (exponential growth)</a:t>
            </a:r>
          </a:p>
        </p:txBody>
      </p:sp>
      <p:sp>
        <p:nvSpPr>
          <p:cNvPr id="8205" name="Text Box 13"/>
          <p:cNvSpPr txBox="1">
            <a:spLocks noChangeArrowheads="1"/>
          </p:cNvSpPr>
          <p:nvPr/>
        </p:nvSpPr>
        <p:spPr bwMode="auto">
          <a:xfrm>
            <a:off x="6019800" y="3810000"/>
            <a:ext cx="3048000" cy="1066800"/>
          </a:xfrm>
          <a:prstGeom prst="rect">
            <a:avLst/>
          </a:prstGeom>
          <a:noFill/>
          <a:ln w="9525">
            <a:noFill/>
            <a:miter lim="800000"/>
            <a:headEnd/>
            <a:tailEnd/>
          </a:ln>
          <a:effectLst/>
        </p:spPr>
        <p:txBody>
          <a:bodyPr>
            <a:spAutoFit/>
          </a:bodyPr>
          <a:lstStyle/>
          <a:p>
            <a:pPr>
              <a:spcBef>
                <a:spcPct val="50000"/>
              </a:spcBef>
            </a:pPr>
            <a:r>
              <a:rPr lang="en-US" sz="3200">
                <a:latin typeface="Arial" charset="0"/>
              </a:rPr>
              <a:t>S-shaped curve (logistic growth)</a:t>
            </a:r>
          </a:p>
        </p:txBody>
      </p:sp>
    </p:spTree>
    <p:extLst>
      <p:ext uri="{BB962C8B-B14F-4D97-AF65-F5344CB8AC3E}">
        <p14:creationId xmlns:p14="http://schemas.microsoft.com/office/powerpoint/2010/main" val="166745723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18974" y="1122271"/>
            <a:ext cx="8612987" cy="1754327"/>
          </a:xfrm>
          <a:prstGeom prst="rect">
            <a:avLst/>
          </a:prstGeom>
        </p:spPr>
        <p:txBody>
          <a:bodyPr wrap="square">
            <a:spAutoFit/>
          </a:bodyPr>
          <a:lstStyle/>
          <a:p>
            <a:r>
              <a:rPr lang="en-US" b="1" dirty="0"/>
              <a:t>HS-LS2-1.	Use mathematical and/or computational representations to support explanations of factors that affect carrying capacity of ecosystems at different scales. </a:t>
            </a:r>
            <a:r>
              <a:rPr lang="en-US" dirty="0"/>
              <a:t>[Clarification Statement: Emphasis is on quantitative analysis and comparison of the relationships among interdependent factors including boundaries, resources, climate, and competition. Examples of mathematical comparisons could include graphs, charts, histograms, and population changes gathered from simulations or historical data sets.] 	</a:t>
            </a:r>
          </a:p>
        </p:txBody>
      </p:sp>
      <p:sp>
        <p:nvSpPr>
          <p:cNvPr id="8" name="TextBox 7"/>
          <p:cNvSpPr txBox="1"/>
          <p:nvPr/>
        </p:nvSpPr>
        <p:spPr>
          <a:xfrm>
            <a:off x="2306529" y="379581"/>
            <a:ext cx="4043724" cy="523220"/>
          </a:xfrm>
          <a:prstGeom prst="rect">
            <a:avLst/>
          </a:prstGeom>
          <a:noFill/>
        </p:spPr>
        <p:txBody>
          <a:bodyPr wrap="square" rtlCol="0">
            <a:spAutoFit/>
          </a:bodyPr>
          <a:lstStyle/>
          <a:p>
            <a:pPr algn="ctr"/>
            <a:r>
              <a:rPr lang="en-US" sz="2800" dirty="0" smtClean="0"/>
              <a:t>Biology Standards</a:t>
            </a:r>
            <a:endParaRPr lang="en-US" sz="2800" dirty="0"/>
          </a:p>
        </p:txBody>
      </p:sp>
      <p:sp>
        <p:nvSpPr>
          <p:cNvPr id="9" name="Rectangle 8"/>
          <p:cNvSpPr/>
          <p:nvPr/>
        </p:nvSpPr>
        <p:spPr>
          <a:xfrm>
            <a:off x="218974" y="3090153"/>
            <a:ext cx="8752194" cy="1754327"/>
          </a:xfrm>
          <a:prstGeom prst="rect">
            <a:avLst/>
          </a:prstGeom>
        </p:spPr>
        <p:txBody>
          <a:bodyPr wrap="square">
            <a:spAutoFit/>
          </a:bodyPr>
          <a:lstStyle/>
          <a:p>
            <a:r>
              <a:rPr lang="en-US" b="1" dirty="0"/>
              <a:t>HS-LS2-6.	Evaluate the claims, evidence, and reasoning that the complex interactions in ecosystems maintain relatively consistent numbers and types of organisms in stable conditions, but changing conditions may result in a new ecosystem. </a:t>
            </a:r>
            <a:r>
              <a:rPr lang="en-US" dirty="0"/>
              <a:t>[Clarification Statement: Examples of changes in ecosystem conditions could include modest biological or physical changes, such as moderate hunting or a seasonal flood; and extreme changes, such as volcanic eruption or sea level rise.]	</a:t>
            </a:r>
          </a:p>
        </p:txBody>
      </p:sp>
      <p:sp>
        <p:nvSpPr>
          <p:cNvPr id="10" name="Rectangle 9"/>
          <p:cNvSpPr/>
          <p:nvPr/>
        </p:nvSpPr>
        <p:spPr>
          <a:xfrm>
            <a:off x="218974" y="5162164"/>
            <a:ext cx="8752194" cy="1200329"/>
          </a:xfrm>
          <a:prstGeom prst="rect">
            <a:avLst/>
          </a:prstGeom>
        </p:spPr>
        <p:txBody>
          <a:bodyPr wrap="square">
            <a:spAutoFit/>
          </a:bodyPr>
          <a:lstStyle/>
          <a:p>
            <a:r>
              <a:rPr lang="en-US" b="1" dirty="0"/>
              <a:t>HS-LS2-7.	Design, evaluate, and refine a solution for reducing the impacts of human activities on the environment and biodiversity.* </a:t>
            </a:r>
            <a:r>
              <a:rPr lang="en-US" dirty="0"/>
              <a:t>[Clarification Statement: Examples of human activities can include urbanization, building dams, and dissemination of invasive species.]	</a:t>
            </a:r>
          </a:p>
        </p:txBody>
      </p:sp>
    </p:spTree>
    <p:extLst>
      <p:ext uri="{BB962C8B-B14F-4D97-AF65-F5344CB8AC3E}">
        <p14:creationId xmlns:p14="http://schemas.microsoft.com/office/powerpoint/2010/main" val="162615127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2" name="Picture 6" descr="carryingcap"/>
          <p:cNvPicPr>
            <a:picLocks noChangeAspect="1" noChangeArrowheads="1"/>
          </p:cNvPicPr>
          <p:nvPr/>
        </p:nvPicPr>
        <p:blipFill>
          <a:blip r:embed="rId3"/>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64880500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08574" y="1574515"/>
            <a:ext cx="8246942" cy="4959699"/>
          </a:xfrm>
          <a:prstGeom prst="rect">
            <a:avLst/>
          </a:prstGeom>
        </p:spPr>
      </p:pic>
      <p:sp>
        <p:nvSpPr>
          <p:cNvPr id="5" name="Rectangle 2"/>
          <p:cNvSpPr txBox="1">
            <a:spLocks noChangeArrowheads="1"/>
          </p:cNvSpPr>
          <p:nvPr/>
        </p:nvSpPr>
        <p:spPr>
          <a:xfrm>
            <a:off x="762000" y="551481"/>
            <a:ext cx="7696200" cy="685800"/>
          </a:xfrm>
          <a:prstGeom prst="rect">
            <a:avLst/>
          </a:prstGeom>
        </p:spPr>
        <p:txBody>
          <a:bodyPr vert="horz" lIns="91440" tIns="45720" rIns="91440" bIns="45720" rtlCol="0">
            <a:normAutofit fontScale="850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buFontTx/>
              <a:buNone/>
            </a:pPr>
            <a:r>
              <a:rPr lang="en-US" b="1" dirty="0" smtClean="0">
                <a:solidFill>
                  <a:srgbClr val="008000"/>
                </a:solidFill>
                <a:latin typeface="Arial" charset="0"/>
              </a:rPr>
              <a:t>EXAMPLE – BACTERIAL GROWTH PHASES</a:t>
            </a:r>
            <a:r>
              <a:rPr lang="en-US" dirty="0" smtClean="0">
                <a:solidFill>
                  <a:srgbClr val="008000"/>
                </a:solidFill>
                <a:latin typeface="Arial" charset="0"/>
              </a:rPr>
              <a:t>	</a:t>
            </a:r>
            <a:endParaRPr lang="en-US" dirty="0">
              <a:solidFill>
                <a:srgbClr val="008000"/>
              </a:solidFill>
              <a:latin typeface="Arial" charset="0"/>
            </a:endParaRPr>
          </a:p>
        </p:txBody>
      </p:sp>
    </p:spTree>
    <p:extLst>
      <p:ext uri="{BB962C8B-B14F-4D97-AF65-F5344CB8AC3E}">
        <p14:creationId xmlns:p14="http://schemas.microsoft.com/office/powerpoint/2010/main" val="140433571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descr="Large confetti"/>
          <p:cNvSpPr>
            <a:spLocks noGrp="1" noChangeArrowheads="1"/>
          </p:cNvSpPr>
          <p:nvPr>
            <p:ph type="title"/>
          </p:nvPr>
        </p:nvSpPr>
        <p:spPr/>
        <p:txBody>
          <a:bodyPr/>
          <a:lstStyle/>
          <a:p>
            <a:r>
              <a:rPr lang="en-US" b="1">
                <a:latin typeface="Arial" charset="0"/>
              </a:rPr>
              <a:t>2 Life History Patterns</a:t>
            </a:r>
            <a:endParaRPr lang="en-US">
              <a:latin typeface="Arial" charset="0"/>
            </a:endParaRPr>
          </a:p>
        </p:txBody>
      </p:sp>
      <p:sp>
        <p:nvSpPr>
          <p:cNvPr id="21507" name="Rectangle 3"/>
          <p:cNvSpPr>
            <a:spLocks noGrp="1" noChangeArrowheads="1"/>
          </p:cNvSpPr>
          <p:nvPr>
            <p:ph type="body" idx="1"/>
          </p:nvPr>
        </p:nvSpPr>
        <p:spPr>
          <a:xfrm>
            <a:off x="206565" y="1417638"/>
            <a:ext cx="3962400" cy="4191000"/>
          </a:xfrm>
        </p:spPr>
        <p:txBody>
          <a:bodyPr/>
          <a:lstStyle/>
          <a:p>
            <a:r>
              <a:rPr lang="en-US" sz="3600" dirty="0">
                <a:latin typeface="Arial" charset="0"/>
              </a:rPr>
              <a:t>1. R Strategists</a:t>
            </a:r>
          </a:p>
          <a:p>
            <a:pPr lvl="1">
              <a:buFont typeface="Wingdings" pitchFamily="2" charset="2"/>
              <a:buChar char="§"/>
            </a:pPr>
            <a:r>
              <a:rPr lang="en-US" dirty="0">
                <a:latin typeface="Arial" charset="0"/>
              </a:rPr>
              <a:t>short life span </a:t>
            </a:r>
          </a:p>
          <a:p>
            <a:pPr lvl="1">
              <a:buFont typeface="Wingdings" pitchFamily="2" charset="2"/>
              <a:buChar char="§"/>
            </a:pPr>
            <a:r>
              <a:rPr lang="en-US" dirty="0">
                <a:latin typeface="Arial" charset="0"/>
              </a:rPr>
              <a:t>small body size</a:t>
            </a:r>
          </a:p>
          <a:p>
            <a:pPr lvl="1">
              <a:buFont typeface="Wingdings" pitchFamily="2" charset="2"/>
              <a:buChar char="§"/>
            </a:pPr>
            <a:r>
              <a:rPr lang="en-US" dirty="0">
                <a:latin typeface="Arial" charset="0"/>
              </a:rPr>
              <a:t>reproduce quickly </a:t>
            </a:r>
          </a:p>
          <a:p>
            <a:pPr lvl="1">
              <a:buFont typeface="Wingdings" pitchFamily="2" charset="2"/>
              <a:buChar char="§"/>
            </a:pPr>
            <a:r>
              <a:rPr lang="en-US" dirty="0">
                <a:latin typeface="Arial" charset="0"/>
              </a:rPr>
              <a:t>have many young </a:t>
            </a:r>
          </a:p>
          <a:p>
            <a:pPr lvl="1">
              <a:buFont typeface="Wingdings" pitchFamily="2" charset="2"/>
              <a:buChar char="§"/>
            </a:pPr>
            <a:r>
              <a:rPr lang="en-US" dirty="0">
                <a:latin typeface="Arial" charset="0"/>
              </a:rPr>
              <a:t>little parental care </a:t>
            </a:r>
          </a:p>
          <a:p>
            <a:pPr lvl="1">
              <a:buFont typeface="Wingdings" pitchFamily="2" charset="2"/>
              <a:buChar char="§"/>
            </a:pPr>
            <a:r>
              <a:rPr lang="en-US" dirty="0">
                <a:latin typeface="Arial" charset="0"/>
              </a:rPr>
              <a:t>Ex: cockroaches, weeds, bacteria </a:t>
            </a:r>
          </a:p>
        </p:txBody>
      </p:sp>
      <p:pic>
        <p:nvPicPr>
          <p:cNvPr id="21510" name="Picture 6" descr="flies"/>
          <p:cNvPicPr>
            <a:picLocks noChangeAspect="1" noChangeArrowheads="1"/>
          </p:cNvPicPr>
          <p:nvPr/>
        </p:nvPicPr>
        <p:blipFill>
          <a:blip r:embed="rId3" cstate="print"/>
          <a:srcRect/>
          <a:stretch>
            <a:fillRect/>
          </a:stretch>
        </p:blipFill>
        <p:spPr bwMode="auto">
          <a:xfrm>
            <a:off x="457200" y="5608638"/>
            <a:ext cx="1327447" cy="1249362"/>
          </a:xfrm>
          <a:prstGeom prst="rect">
            <a:avLst/>
          </a:prstGeom>
          <a:noFill/>
        </p:spPr>
      </p:pic>
      <p:pic>
        <p:nvPicPr>
          <p:cNvPr id="21512" name="Picture 8" descr="cockroaches"/>
          <p:cNvPicPr>
            <a:picLocks noChangeAspect="1" noChangeArrowheads="1"/>
          </p:cNvPicPr>
          <p:nvPr/>
        </p:nvPicPr>
        <p:blipFill>
          <a:blip r:embed="rId4"/>
          <a:srcRect/>
          <a:stretch>
            <a:fillRect/>
          </a:stretch>
        </p:blipFill>
        <p:spPr bwMode="auto">
          <a:xfrm>
            <a:off x="2439513" y="5675486"/>
            <a:ext cx="1408377" cy="1118984"/>
          </a:xfrm>
          <a:prstGeom prst="rect">
            <a:avLst/>
          </a:prstGeom>
          <a:noFill/>
        </p:spPr>
      </p:pic>
      <p:sp>
        <p:nvSpPr>
          <p:cNvPr id="6" name="Rectangle 4"/>
          <p:cNvSpPr>
            <a:spLocks noChangeArrowheads="1"/>
          </p:cNvSpPr>
          <p:nvPr/>
        </p:nvSpPr>
        <p:spPr bwMode="auto">
          <a:xfrm>
            <a:off x="4184654" y="1395547"/>
            <a:ext cx="4654546" cy="4724400"/>
          </a:xfrm>
          <a:prstGeom prst="rect">
            <a:avLst/>
          </a:prstGeom>
          <a:noFill/>
          <a:ln w="9525">
            <a:noFill/>
            <a:miter lim="800000"/>
            <a:headEnd/>
            <a:tailEnd/>
          </a:ln>
          <a:effectLst/>
        </p:spPr>
        <p:txBody>
          <a:bodyPr/>
          <a:lstStyle/>
          <a:p>
            <a:pPr marL="342900" indent="-342900">
              <a:spcBef>
                <a:spcPct val="20000"/>
              </a:spcBef>
              <a:buSzPct val="85000"/>
              <a:buFontTx/>
              <a:buBlip>
                <a:blip r:embed="rId5"/>
              </a:buBlip>
            </a:pPr>
            <a:r>
              <a:rPr lang="en-US" sz="3600" dirty="0">
                <a:latin typeface="Arial" charset="0"/>
              </a:rPr>
              <a:t>2. K Strategists</a:t>
            </a:r>
          </a:p>
          <a:p>
            <a:pPr marL="742950" lvl="1" indent="-285750">
              <a:spcBef>
                <a:spcPct val="20000"/>
              </a:spcBef>
              <a:buSzPct val="85000"/>
              <a:buFont typeface="Wingdings" pitchFamily="2" charset="2"/>
              <a:buChar char="§"/>
            </a:pPr>
            <a:r>
              <a:rPr lang="en-US" sz="2800" dirty="0">
                <a:latin typeface="Arial" charset="0"/>
              </a:rPr>
              <a:t>long life span</a:t>
            </a:r>
          </a:p>
          <a:p>
            <a:pPr marL="742950" lvl="1" indent="-285750">
              <a:spcBef>
                <a:spcPct val="20000"/>
              </a:spcBef>
              <a:buSzPct val="85000"/>
              <a:buFont typeface="Wingdings" pitchFamily="2" charset="2"/>
              <a:buChar char="§"/>
            </a:pPr>
            <a:r>
              <a:rPr lang="en-US" sz="2800" dirty="0">
                <a:latin typeface="Arial" charset="0"/>
              </a:rPr>
              <a:t>large body size </a:t>
            </a:r>
          </a:p>
          <a:p>
            <a:pPr marL="742950" lvl="1" indent="-285750">
              <a:spcBef>
                <a:spcPct val="20000"/>
              </a:spcBef>
              <a:buSzPct val="85000"/>
              <a:buFont typeface="Wingdings" pitchFamily="2" charset="2"/>
              <a:buChar char="§"/>
            </a:pPr>
            <a:r>
              <a:rPr lang="en-US" sz="2800" dirty="0">
                <a:latin typeface="Arial" charset="0"/>
              </a:rPr>
              <a:t>reproduce slowly </a:t>
            </a:r>
          </a:p>
          <a:p>
            <a:pPr marL="742950" lvl="1" indent="-285750">
              <a:spcBef>
                <a:spcPct val="20000"/>
              </a:spcBef>
              <a:buSzPct val="85000"/>
              <a:buFont typeface="Wingdings" pitchFamily="2" charset="2"/>
              <a:buChar char="§"/>
            </a:pPr>
            <a:r>
              <a:rPr lang="en-US" sz="2800" dirty="0">
                <a:latin typeface="Arial" charset="0"/>
              </a:rPr>
              <a:t>have few young </a:t>
            </a:r>
          </a:p>
          <a:p>
            <a:pPr marL="742950" lvl="1" indent="-285750">
              <a:spcBef>
                <a:spcPct val="20000"/>
              </a:spcBef>
              <a:buSzPct val="85000"/>
              <a:buFont typeface="Wingdings" pitchFamily="2" charset="2"/>
              <a:buChar char="§"/>
            </a:pPr>
            <a:r>
              <a:rPr lang="en-US" sz="2800" dirty="0">
                <a:latin typeface="Arial" charset="0"/>
              </a:rPr>
              <a:t>provides parental care </a:t>
            </a:r>
          </a:p>
          <a:p>
            <a:pPr marL="742950" lvl="1" indent="-285750">
              <a:spcBef>
                <a:spcPct val="20000"/>
              </a:spcBef>
              <a:buSzPct val="85000"/>
              <a:buFont typeface="Wingdings" pitchFamily="2" charset="2"/>
              <a:buChar char="§"/>
            </a:pPr>
            <a:r>
              <a:rPr lang="en-US" sz="2800" dirty="0">
                <a:latin typeface="Arial" charset="0"/>
              </a:rPr>
              <a:t>Ex: humans, elephants </a:t>
            </a:r>
          </a:p>
        </p:txBody>
      </p:sp>
      <p:pic>
        <p:nvPicPr>
          <p:cNvPr id="7" name="Picture 7" descr="r53180_143364"/>
          <p:cNvPicPr>
            <a:picLocks noChangeAspect="1" noChangeArrowheads="1"/>
          </p:cNvPicPr>
          <p:nvPr/>
        </p:nvPicPr>
        <p:blipFill>
          <a:blip r:embed="rId6"/>
          <a:srcRect/>
          <a:stretch>
            <a:fillRect/>
          </a:stretch>
        </p:blipFill>
        <p:spPr bwMode="auto">
          <a:xfrm>
            <a:off x="6950921" y="5437751"/>
            <a:ext cx="1253198" cy="1240298"/>
          </a:xfrm>
          <a:prstGeom prst="rect">
            <a:avLst/>
          </a:prstGeom>
          <a:noFill/>
        </p:spPr>
      </p:pic>
      <p:pic>
        <p:nvPicPr>
          <p:cNvPr id="8" name="Picture 11" descr="giraffe_babies_inset"/>
          <p:cNvPicPr>
            <a:picLocks noChangeAspect="1" noChangeArrowheads="1"/>
          </p:cNvPicPr>
          <p:nvPr/>
        </p:nvPicPr>
        <p:blipFill>
          <a:blip r:embed="rId7"/>
          <a:srcRect/>
          <a:stretch>
            <a:fillRect/>
          </a:stretch>
        </p:blipFill>
        <p:spPr bwMode="auto">
          <a:xfrm>
            <a:off x="4979282" y="5437751"/>
            <a:ext cx="1253314" cy="1316498"/>
          </a:xfrm>
          <a:prstGeom prst="rect">
            <a:avLst/>
          </a:prstGeom>
          <a:noFill/>
        </p:spPr>
      </p:pic>
    </p:spTree>
    <p:extLst>
      <p:ext uri="{BB962C8B-B14F-4D97-AF65-F5344CB8AC3E}">
        <p14:creationId xmlns:p14="http://schemas.microsoft.com/office/powerpoint/2010/main" val="421914335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2307" y="306106"/>
            <a:ext cx="6203556" cy="1938992"/>
          </a:xfrm>
          <a:prstGeom prst="rect">
            <a:avLst/>
          </a:prstGeom>
          <a:noFill/>
        </p:spPr>
        <p:txBody>
          <a:bodyPr wrap="square" rtlCol="0">
            <a:spAutoFit/>
          </a:bodyPr>
          <a:lstStyle/>
          <a:p>
            <a:pPr algn="ctr"/>
            <a:r>
              <a:rPr lang="en-US" sz="4000" b="1" dirty="0" smtClean="0">
                <a:solidFill>
                  <a:srgbClr val="888AE2"/>
                </a:solidFill>
              </a:rPr>
              <a:t>ACTIVITY #1</a:t>
            </a:r>
            <a:endParaRPr lang="en-US" sz="4000" b="1" dirty="0">
              <a:solidFill>
                <a:srgbClr val="888AE2"/>
              </a:solidFill>
            </a:endParaRPr>
          </a:p>
          <a:p>
            <a:pPr algn="ctr"/>
            <a:r>
              <a:rPr lang="en-US" sz="4000" b="1" dirty="0" smtClean="0">
                <a:solidFill>
                  <a:srgbClr val="888AE2"/>
                </a:solidFill>
              </a:rPr>
              <a:t>MINNOWS</a:t>
            </a:r>
          </a:p>
          <a:p>
            <a:pPr algn="ctr"/>
            <a:endParaRPr lang="en-US" sz="4000" b="1" dirty="0" smtClean="0">
              <a:solidFill>
                <a:srgbClr val="888AE2"/>
              </a:solidFill>
            </a:endParaRPr>
          </a:p>
        </p:txBody>
      </p:sp>
      <p:pic>
        <p:nvPicPr>
          <p:cNvPr id="2" name="Picture 1" descr="carrying capacit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2188548" y="-298840"/>
            <a:ext cx="4813378" cy="8880697"/>
          </a:xfrm>
          <a:prstGeom prst="rect">
            <a:avLst/>
          </a:prstGeom>
        </p:spPr>
      </p:pic>
    </p:spTree>
    <p:extLst>
      <p:ext uri="{BB962C8B-B14F-4D97-AF65-F5344CB8AC3E}">
        <p14:creationId xmlns:p14="http://schemas.microsoft.com/office/powerpoint/2010/main" val="398245314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2307" y="275178"/>
            <a:ext cx="6203556" cy="1323439"/>
          </a:xfrm>
          <a:prstGeom prst="rect">
            <a:avLst/>
          </a:prstGeom>
          <a:noFill/>
        </p:spPr>
        <p:txBody>
          <a:bodyPr wrap="square" rtlCol="0">
            <a:spAutoFit/>
          </a:bodyPr>
          <a:lstStyle/>
          <a:p>
            <a:pPr algn="ctr"/>
            <a:r>
              <a:rPr lang="en-US" sz="4000" b="1" dirty="0" smtClean="0">
                <a:solidFill>
                  <a:srgbClr val="888AE2"/>
                </a:solidFill>
              </a:rPr>
              <a:t>ACTIVITY #2</a:t>
            </a:r>
          </a:p>
          <a:p>
            <a:pPr algn="ctr"/>
            <a:r>
              <a:rPr lang="en-US" sz="4000" b="1" dirty="0" smtClean="0">
                <a:solidFill>
                  <a:srgbClr val="888AE2"/>
                </a:solidFill>
              </a:rPr>
              <a:t>KAIBAB DEER</a:t>
            </a:r>
            <a:endParaRPr lang="en-US" sz="4000" b="1" dirty="0">
              <a:solidFill>
                <a:srgbClr val="888AE2"/>
              </a:solidFill>
            </a:endParaRPr>
          </a:p>
        </p:txBody>
      </p:sp>
      <p:sp>
        <p:nvSpPr>
          <p:cNvPr id="2" name="TextBox 1"/>
          <p:cNvSpPr txBox="1"/>
          <p:nvPr/>
        </p:nvSpPr>
        <p:spPr>
          <a:xfrm>
            <a:off x="1486892" y="2230496"/>
            <a:ext cx="6721992" cy="2554545"/>
          </a:xfrm>
          <a:prstGeom prst="rect">
            <a:avLst/>
          </a:prstGeom>
          <a:noFill/>
        </p:spPr>
        <p:txBody>
          <a:bodyPr wrap="square" rtlCol="0">
            <a:spAutoFit/>
          </a:bodyPr>
          <a:lstStyle/>
          <a:p>
            <a:r>
              <a:rPr lang="en-US" sz="3200" dirty="0" smtClean="0"/>
              <a:t>Handout – examining the Kalibab Deer population in the early 1900s and analyzing data by generating graphs of the data. Discussion of the methods used to protect the population.</a:t>
            </a:r>
            <a:endParaRPr lang="en-US" sz="3200" dirty="0"/>
          </a:p>
        </p:txBody>
      </p:sp>
    </p:spTree>
    <p:extLst>
      <p:ext uri="{BB962C8B-B14F-4D97-AF65-F5344CB8AC3E}">
        <p14:creationId xmlns:p14="http://schemas.microsoft.com/office/powerpoint/2010/main" val="3376585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3908" y="871185"/>
            <a:ext cx="8828421" cy="6001642"/>
          </a:xfrm>
          <a:prstGeom prst="rect">
            <a:avLst/>
          </a:prstGeom>
        </p:spPr>
        <p:txBody>
          <a:bodyPr wrap="square">
            <a:spAutoFit/>
          </a:bodyPr>
          <a:lstStyle/>
          <a:p>
            <a:r>
              <a:rPr lang="en-US" sz="2400" dirty="0"/>
              <a:t>Predators provide ecological stability by regulating the impacts of grazing and browsing animals, thus ensuring the overall productivity of the habitat. </a:t>
            </a:r>
            <a:endParaRPr lang="en-US" sz="2400" dirty="0" smtClean="0"/>
          </a:p>
          <a:p>
            <a:endParaRPr lang="en-US" sz="2400" dirty="0"/>
          </a:p>
          <a:p>
            <a:r>
              <a:rPr lang="en-US" sz="2400" dirty="0" smtClean="0"/>
              <a:t>They </a:t>
            </a:r>
            <a:r>
              <a:rPr lang="en-US" sz="2400" dirty="0"/>
              <a:t>cull weak, sick, and old prey, thus ensuring the maximum fitness of elk, deer, antelope, and hares. </a:t>
            </a:r>
            <a:endParaRPr lang="en-US" sz="2400" dirty="0" smtClean="0"/>
          </a:p>
          <a:p>
            <a:endParaRPr lang="en-US" sz="2400" dirty="0"/>
          </a:p>
          <a:p>
            <a:r>
              <a:rPr lang="en-US" sz="2400" dirty="0" smtClean="0"/>
              <a:t>They </a:t>
            </a:r>
            <a:r>
              <a:rPr lang="en-US" sz="2400" dirty="0"/>
              <a:t>foster </a:t>
            </a:r>
            <a:r>
              <a:rPr lang="en-US" sz="2400" b="1" u="sng" dirty="0"/>
              <a:t>biological diversity </a:t>
            </a:r>
            <a:r>
              <a:rPr lang="en-US" sz="2400" dirty="0"/>
              <a:t>by “enforcing” ecological boundaries or preventing what ecologists refer to as “competitive exclusion,” the tendency of one prey animal to outcompete another. </a:t>
            </a:r>
            <a:endParaRPr lang="en-US" sz="2400" dirty="0" smtClean="0"/>
          </a:p>
          <a:p>
            <a:endParaRPr lang="en-US" sz="2400" dirty="0"/>
          </a:p>
          <a:p>
            <a:r>
              <a:rPr lang="en-US" sz="2400" dirty="0" smtClean="0"/>
              <a:t>So</a:t>
            </a:r>
            <a:r>
              <a:rPr lang="en-US" sz="2400" dirty="0"/>
              <a:t>-called “apex predators,” the wolves, lions, and tigers are the Godfathers, as they also control the numbers of “</a:t>
            </a:r>
            <a:r>
              <a:rPr lang="en-US" sz="2400" dirty="0" err="1"/>
              <a:t>meso</a:t>
            </a:r>
            <a:r>
              <a:rPr lang="en-US" sz="2400" dirty="0"/>
              <a:t> predators,” the coyotes, raccoons, possums, foxes—even domestic cats—which when left unchecked can do enormous damage to birds and native rodents.</a:t>
            </a:r>
          </a:p>
        </p:txBody>
      </p:sp>
      <p:sp>
        <p:nvSpPr>
          <p:cNvPr id="5" name="Content Placeholder 2"/>
          <p:cNvSpPr>
            <a:spLocks noGrp="1"/>
          </p:cNvSpPr>
          <p:nvPr>
            <p:ph idx="1"/>
          </p:nvPr>
        </p:nvSpPr>
        <p:spPr>
          <a:xfrm>
            <a:off x="348781" y="234615"/>
            <a:ext cx="8229600" cy="663767"/>
          </a:xfrm>
        </p:spPr>
        <p:txBody>
          <a:bodyPr/>
          <a:lstStyle/>
          <a:p>
            <a:pPr marL="0" indent="0" algn="ctr">
              <a:buNone/>
            </a:pPr>
            <a:r>
              <a:rPr lang="en-US" u="sng" dirty="0" smtClean="0">
                <a:solidFill>
                  <a:srgbClr val="888AE2"/>
                </a:solidFill>
              </a:rPr>
              <a:t>Balancing </a:t>
            </a:r>
            <a:r>
              <a:rPr lang="en-US" u="sng" dirty="0">
                <a:solidFill>
                  <a:srgbClr val="888AE2"/>
                </a:solidFill>
              </a:rPr>
              <a:t>P</a:t>
            </a:r>
            <a:r>
              <a:rPr lang="en-US" u="sng" dirty="0" smtClean="0">
                <a:solidFill>
                  <a:srgbClr val="888AE2"/>
                </a:solidFill>
              </a:rPr>
              <a:t>redator and </a:t>
            </a:r>
            <a:r>
              <a:rPr lang="en-US" u="sng" dirty="0">
                <a:solidFill>
                  <a:srgbClr val="888AE2"/>
                </a:solidFill>
              </a:rPr>
              <a:t>P</a:t>
            </a:r>
            <a:r>
              <a:rPr lang="en-US" u="sng" dirty="0" smtClean="0">
                <a:solidFill>
                  <a:srgbClr val="888AE2"/>
                </a:solidFill>
              </a:rPr>
              <a:t>rey interactions:</a:t>
            </a:r>
            <a:endParaRPr lang="en-US" u="sng" dirty="0">
              <a:solidFill>
                <a:srgbClr val="888AE2"/>
              </a:solidFill>
            </a:endParaRPr>
          </a:p>
        </p:txBody>
      </p:sp>
    </p:spTree>
    <p:extLst>
      <p:ext uri="{BB962C8B-B14F-4D97-AF65-F5344CB8AC3E}">
        <p14:creationId xmlns:p14="http://schemas.microsoft.com/office/powerpoint/2010/main" val="247061450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2307" y="275178"/>
            <a:ext cx="6203556" cy="1938992"/>
          </a:xfrm>
          <a:prstGeom prst="rect">
            <a:avLst/>
          </a:prstGeom>
          <a:noFill/>
        </p:spPr>
        <p:txBody>
          <a:bodyPr wrap="square" rtlCol="0">
            <a:spAutoFit/>
          </a:bodyPr>
          <a:lstStyle/>
          <a:p>
            <a:pPr algn="ctr"/>
            <a:r>
              <a:rPr lang="en-US" sz="4000" b="1" dirty="0" smtClean="0">
                <a:solidFill>
                  <a:srgbClr val="888AE2"/>
                </a:solidFill>
              </a:rPr>
              <a:t>ACTIVITY #3</a:t>
            </a:r>
          </a:p>
          <a:p>
            <a:pPr algn="ctr"/>
            <a:r>
              <a:rPr lang="en-US" sz="4000" b="1" dirty="0" smtClean="0">
                <a:solidFill>
                  <a:srgbClr val="888AE2"/>
                </a:solidFill>
              </a:rPr>
              <a:t>DEER/WOLF PREDATION EXPREIMENT</a:t>
            </a:r>
            <a:endParaRPr lang="en-US" sz="4000" b="1" dirty="0">
              <a:solidFill>
                <a:srgbClr val="888AE2"/>
              </a:solidFill>
            </a:endParaRPr>
          </a:p>
        </p:txBody>
      </p:sp>
      <p:sp>
        <p:nvSpPr>
          <p:cNvPr id="2" name="TextBox 1"/>
          <p:cNvSpPr txBox="1"/>
          <p:nvPr/>
        </p:nvSpPr>
        <p:spPr>
          <a:xfrm>
            <a:off x="1486892" y="2230496"/>
            <a:ext cx="6721992" cy="1569660"/>
          </a:xfrm>
          <a:prstGeom prst="rect">
            <a:avLst/>
          </a:prstGeom>
          <a:noFill/>
        </p:spPr>
        <p:txBody>
          <a:bodyPr wrap="square" rtlCol="0">
            <a:spAutoFit/>
          </a:bodyPr>
          <a:lstStyle/>
          <a:p>
            <a:r>
              <a:rPr lang="en-US" sz="3200" dirty="0" smtClean="0"/>
              <a:t>Handout – examining the the effects of deer population on an island with the introduction of wolves.</a:t>
            </a:r>
            <a:endParaRPr lang="en-US" sz="3200" dirty="0"/>
          </a:p>
        </p:txBody>
      </p:sp>
    </p:spTree>
    <p:extLst>
      <p:ext uri="{BB962C8B-B14F-4D97-AF65-F5344CB8AC3E}">
        <p14:creationId xmlns:p14="http://schemas.microsoft.com/office/powerpoint/2010/main" val="14702336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9746" y="593379"/>
            <a:ext cx="8229600" cy="6036150"/>
          </a:xfrm>
        </p:spPr>
        <p:txBody>
          <a:bodyPr>
            <a:normAutofit fontScale="92500" lnSpcReduction="10000"/>
          </a:bodyPr>
          <a:lstStyle/>
          <a:p>
            <a:pPr marL="0" indent="0">
              <a:buNone/>
            </a:pPr>
            <a:r>
              <a:rPr lang="en-US" dirty="0" smtClean="0"/>
              <a:t>How imported animals effect ecosystem:</a:t>
            </a:r>
          </a:p>
          <a:p>
            <a:r>
              <a:rPr lang="en-US" dirty="0" smtClean="0"/>
              <a:t>Imported Naturally</a:t>
            </a:r>
          </a:p>
          <a:p>
            <a:r>
              <a:rPr lang="en-US" dirty="0" smtClean="0"/>
              <a:t>Imported by Humans</a:t>
            </a:r>
          </a:p>
          <a:p>
            <a:endParaRPr lang="en-US" dirty="0"/>
          </a:p>
          <a:p>
            <a:pPr lvl="2">
              <a:buFont typeface="Wingdings" charset="2"/>
              <a:buChar char="Ø"/>
            </a:pPr>
            <a:r>
              <a:rPr lang="en-US" dirty="0" smtClean="0"/>
              <a:t> May be no natural predators so they overpopulate</a:t>
            </a:r>
          </a:p>
          <a:p>
            <a:pPr lvl="2">
              <a:buFont typeface="Wingdings" charset="2"/>
              <a:buChar char="Ø"/>
            </a:pPr>
            <a:r>
              <a:rPr lang="en-US" dirty="0"/>
              <a:t> </a:t>
            </a:r>
            <a:r>
              <a:rPr lang="en-US" dirty="0" smtClean="0"/>
              <a:t>May cause competition with native population</a:t>
            </a:r>
          </a:p>
          <a:p>
            <a:pPr lvl="2">
              <a:buFont typeface="Wingdings" charset="2"/>
              <a:buChar char="Ø"/>
            </a:pPr>
            <a:r>
              <a:rPr lang="en-US" dirty="0"/>
              <a:t> </a:t>
            </a:r>
            <a:r>
              <a:rPr lang="en-US" dirty="0" smtClean="0"/>
              <a:t>May be detrimental to organisms that </a:t>
            </a:r>
            <a:r>
              <a:rPr lang="en-US" smtClean="0"/>
              <a:t>live no </a:t>
            </a:r>
            <a:r>
              <a:rPr lang="en-US" dirty="0" smtClean="0"/>
              <a:t>where else in the world.</a:t>
            </a:r>
          </a:p>
          <a:p>
            <a:pPr lvl="2">
              <a:buFont typeface="Wingdings" charset="2"/>
              <a:buChar char="Ø"/>
            </a:pPr>
            <a:endParaRPr lang="en-US" dirty="0"/>
          </a:p>
          <a:p>
            <a:pPr marL="0" lvl="0" indent="0">
              <a:buNone/>
            </a:pPr>
            <a:r>
              <a:rPr lang="en-US" dirty="0" smtClean="0">
                <a:solidFill>
                  <a:prstClr val="black"/>
                </a:solidFill>
              </a:rPr>
              <a:t>Needs to be balanced with Biodiversity:</a:t>
            </a:r>
          </a:p>
          <a:p>
            <a:pPr marL="0" lvl="0" indent="0">
              <a:buNone/>
            </a:pPr>
            <a:r>
              <a:rPr lang="en-US" dirty="0">
                <a:solidFill>
                  <a:prstClr val="black"/>
                </a:solidFill>
              </a:rPr>
              <a:t>	</a:t>
            </a:r>
            <a:r>
              <a:rPr lang="en-US" dirty="0" smtClean="0">
                <a:solidFill>
                  <a:prstClr val="black"/>
                </a:solidFill>
              </a:rPr>
              <a:t>See these effects when an aggressive species provides a novel challenge to the endemic organisms </a:t>
            </a:r>
            <a:endParaRPr lang="en-US" dirty="0">
              <a:solidFill>
                <a:prstClr val="black"/>
              </a:solidFill>
            </a:endParaRPr>
          </a:p>
          <a:p>
            <a:pPr lvl="2">
              <a:buFont typeface="Wingdings" charset="2"/>
              <a:buChar char="Ø"/>
            </a:pPr>
            <a:endParaRPr lang="en-US" dirty="0"/>
          </a:p>
        </p:txBody>
      </p:sp>
    </p:spTree>
    <p:extLst>
      <p:ext uri="{BB962C8B-B14F-4D97-AF65-F5344CB8AC3E}">
        <p14:creationId xmlns:p14="http://schemas.microsoft.com/office/powerpoint/2010/main" val="11672145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03731" y="-61973"/>
            <a:ext cx="5575846" cy="707886"/>
          </a:xfrm>
          <a:prstGeom prst="rect">
            <a:avLst/>
          </a:prstGeom>
          <a:noFill/>
        </p:spPr>
        <p:txBody>
          <a:bodyPr wrap="square" rtlCol="0">
            <a:spAutoFit/>
          </a:bodyPr>
          <a:lstStyle/>
          <a:p>
            <a:pPr algn="ctr"/>
            <a:r>
              <a:rPr lang="en-US" sz="4000" dirty="0" smtClean="0">
                <a:solidFill>
                  <a:srgbClr val="888AE2"/>
                </a:solidFill>
              </a:rPr>
              <a:t>Competition</a:t>
            </a:r>
            <a:endParaRPr lang="en-US" sz="4000" dirty="0">
              <a:solidFill>
                <a:srgbClr val="888AE2"/>
              </a:solidFill>
            </a:endParaRPr>
          </a:p>
        </p:txBody>
      </p:sp>
      <p:sp>
        <p:nvSpPr>
          <p:cNvPr id="7" name="TextBox 6"/>
          <p:cNvSpPr txBox="1"/>
          <p:nvPr/>
        </p:nvSpPr>
        <p:spPr>
          <a:xfrm>
            <a:off x="170373" y="599443"/>
            <a:ext cx="8735492" cy="6629507"/>
          </a:xfrm>
          <a:prstGeom prst="rect">
            <a:avLst/>
          </a:prstGeom>
          <a:noFill/>
        </p:spPr>
        <p:txBody>
          <a:bodyPr wrap="square" rtlCol="0">
            <a:spAutoFit/>
          </a:bodyPr>
          <a:lstStyle/>
          <a:p>
            <a:r>
              <a:rPr lang="en-US" sz="2800" dirty="0" smtClean="0"/>
              <a:t>Organisms may compete with each other to capture some of the limited resources in the ecosystem.</a:t>
            </a:r>
          </a:p>
          <a:p>
            <a:endParaRPr lang="en-US" sz="2800" dirty="0"/>
          </a:p>
          <a:p>
            <a:pPr marL="457200" indent="-457200">
              <a:buFont typeface="Wingdings" charset="2"/>
              <a:buChar char="Ø"/>
            </a:pPr>
            <a:r>
              <a:rPr lang="en-US" sz="2800" dirty="0" smtClean="0"/>
              <a:t> Interspecies</a:t>
            </a:r>
          </a:p>
          <a:p>
            <a:pPr marL="457200" indent="-457200">
              <a:buFont typeface="Wingdings" charset="2"/>
              <a:buChar char="Ø"/>
            </a:pPr>
            <a:r>
              <a:rPr lang="en-US" sz="2800" dirty="0"/>
              <a:t> </a:t>
            </a:r>
            <a:r>
              <a:rPr lang="en-US" sz="2800" dirty="0" err="1" smtClean="0"/>
              <a:t>Intraspecies</a:t>
            </a:r>
            <a:endParaRPr lang="en-US" sz="2800" dirty="0" smtClean="0"/>
          </a:p>
          <a:p>
            <a:pPr marL="457200" indent="-457200">
              <a:buFont typeface="Wingdings" charset="2"/>
              <a:buChar char="Ø"/>
            </a:pPr>
            <a:endParaRPr lang="en-US" sz="2800" dirty="0" smtClean="0"/>
          </a:p>
          <a:p>
            <a:pPr marL="742950" lvl="1" indent="-285750" defTabSz="914400" eaLnBrk="0" fontAlgn="base" hangingPunct="0">
              <a:spcBef>
                <a:spcPct val="20000"/>
              </a:spcBef>
              <a:spcAft>
                <a:spcPct val="0"/>
              </a:spcAft>
              <a:buFontTx/>
              <a:buChar char="–"/>
            </a:pPr>
            <a:r>
              <a:rPr lang="en-US" sz="2800" kern="0" dirty="0">
                <a:solidFill>
                  <a:srgbClr val="000000"/>
                </a:solidFill>
                <a:latin typeface="Times New Roman"/>
                <a:ea typeface="ＭＳ Ｐゴシック"/>
              </a:rPr>
              <a:t>Competition is thought to be ubiquitous in nature, both as an agent of natural selection and a factor structuring communities.</a:t>
            </a:r>
          </a:p>
          <a:p>
            <a:pPr marL="742950" lvl="1" indent="-285750" defTabSz="914400" eaLnBrk="0" fontAlgn="base" hangingPunct="0">
              <a:spcBef>
                <a:spcPct val="20000"/>
              </a:spcBef>
              <a:spcAft>
                <a:spcPct val="0"/>
              </a:spcAft>
              <a:buFontTx/>
              <a:buChar char="–"/>
            </a:pPr>
            <a:r>
              <a:rPr lang="en-US" sz="2800" kern="0" dirty="0">
                <a:solidFill>
                  <a:srgbClr val="000000"/>
                </a:solidFill>
                <a:latin typeface="Times New Roman"/>
                <a:ea typeface="ＭＳ Ｐゴシック"/>
              </a:rPr>
              <a:t>For competition occur: </a:t>
            </a:r>
          </a:p>
          <a:p>
            <a:pPr marL="1143000" lvl="2" indent="-228600" defTabSz="914400" eaLnBrk="0" fontAlgn="base" hangingPunct="0">
              <a:spcBef>
                <a:spcPct val="20000"/>
              </a:spcBef>
              <a:spcAft>
                <a:spcPct val="0"/>
              </a:spcAft>
              <a:buFontTx/>
              <a:buChar char="•"/>
            </a:pPr>
            <a:r>
              <a:rPr lang="en-US" sz="2400" kern="0" dirty="0">
                <a:solidFill>
                  <a:srgbClr val="000000"/>
                </a:solidFill>
                <a:latin typeface="Times New Roman"/>
                <a:ea typeface="ＭＳ Ｐゴシック"/>
              </a:rPr>
              <a:t>both organisms must use a common resource that is important to their survivorship and reproduction</a:t>
            </a:r>
          </a:p>
          <a:p>
            <a:pPr marL="1143000" lvl="2" indent="-228600" defTabSz="914400" eaLnBrk="0" fontAlgn="base" hangingPunct="0">
              <a:spcBef>
                <a:spcPct val="20000"/>
              </a:spcBef>
              <a:spcAft>
                <a:spcPct val="0"/>
              </a:spcAft>
              <a:buFontTx/>
              <a:buChar char="•"/>
            </a:pPr>
            <a:r>
              <a:rPr lang="en-US" sz="2400" kern="0" dirty="0">
                <a:solidFill>
                  <a:srgbClr val="000000"/>
                </a:solidFill>
                <a:latin typeface="Times New Roman"/>
                <a:ea typeface="ＭＳ Ｐゴシック"/>
              </a:rPr>
              <a:t>that resource must be limited-use by one individual must decrease what is available to others in a meaningful way</a:t>
            </a:r>
          </a:p>
          <a:p>
            <a:pPr marL="457200" indent="-457200">
              <a:buFont typeface="Wingdings" charset="2"/>
              <a:buChar char="Ø"/>
            </a:pPr>
            <a:endParaRPr lang="en-US" sz="2800" dirty="0"/>
          </a:p>
        </p:txBody>
      </p:sp>
    </p:spTree>
    <p:extLst>
      <p:ext uri="{BB962C8B-B14F-4D97-AF65-F5344CB8AC3E}">
        <p14:creationId xmlns:p14="http://schemas.microsoft.com/office/powerpoint/2010/main" val="354342819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66481"/>
            <a:ext cx="8229600" cy="2566576"/>
          </a:xfrm>
        </p:spPr>
        <p:txBody>
          <a:bodyPr/>
          <a:lstStyle/>
          <a:p>
            <a:r>
              <a:rPr lang="en-US" dirty="0"/>
              <a:t>Some possible limiting resources-</a:t>
            </a:r>
          </a:p>
          <a:p>
            <a:pPr lvl="1"/>
            <a:r>
              <a:rPr lang="en-US" dirty="0"/>
              <a:t>plants-light, water, nutrients, space, pollinators</a:t>
            </a:r>
          </a:p>
          <a:p>
            <a:pPr lvl="1"/>
            <a:r>
              <a:rPr lang="en-US" dirty="0"/>
              <a:t>animals-prey, nesting sites, territories, water, host organisms, space (sessile organisms), mates (intraspecific only)</a:t>
            </a:r>
          </a:p>
          <a:p>
            <a:pPr marL="0" indent="0">
              <a:buNone/>
            </a:pPr>
            <a:endParaRPr lang="en-US" dirty="0"/>
          </a:p>
        </p:txBody>
      </p:sp>
      <p:sp>
        <p:nvSpPr>
          <p:cNvPr id="4" name="TextBox 3"/>
          <p:cNvSpPr txBox="1"/>
          <p:nvPr/>
        </p:nvSpPr>
        <p:spPr>
          <a:xfrm>
            <a:off x="1703731" y="294297"/>
            <a:ext cx="5575846" cy="707886"/>
          </a:xfrm>
          <a:prstGeom prst="rect">
            <a:avLst/>
          </a:prstGeom>
          <a:noFill/>
        </p:spPr>
        <p:txBody>
          <a:bodyPr wrap="square" rtlCol="0">
            <a:spAutoFit/>
          </a:bodyPr>
          <a:lstStyle/>
          <a:p>
            <a:pPr algn="ctr"/>
            <a:r>
              <a:rPr lang="en-US" sz="4000" dirty="0" smtClean="0">
                <a:solidFill>
                  <a:srgbClr val="888AE2"/>
                </a:solidFill>
              </a:rPr>
              <a:t>Competition</a:t>
            </a:r>
            <a:endParaRPr lang="en-US" sz="4000" dirty="0">
              <a:solidFill>
                <a:srgbClr val="888AE2"/>
              </a:solidFill>
            </a:endParaRPr>
          </a:p>
        </p:txBody>
      </p:sp>
      <p:sp>
        <p:nvSpPr>
          <p:cNvPr id="5" name="Rectangle 2"/>
          <p:cNvSpPr>
            <a:spLocks noGrp="1" noChangeArrowheads="1"/>
          </p:cNvSpPr>
          <p:nvPr>
            <p:ph type="title"/>
          </p:nvPr>
        </p:nvSpPr>
        <p:spPr>
          <a:xfrm>
            <a:off x="457200" y="3795016"/>
            <a:ext cx="7772400" cy="1143000"/>
          </a:xfrm>
        </p:spPr>
        <p:txBody>
          <a:bodyPr>
            <a:normAutofit/>
          </a:bodyPr>
          <a:lstStyle/>
          <a:p>
            <a:r>
              <a:rPr lang="en-US" sz="3200"/>
              <a:t>Consequences of Competition</a:t>
            </a:r>
          </a:p>
        </p:txBody>
      </p:sp>
      <p:sp>
        <p:nvSpPr>
          <p:cNvPr id="6" name="Rectangle 3"/>
          <p:cNvSpPr txBox="1">
            <a:spLocks noChangeArrowheads="1"/>
          </p:cNvSpPr>
          <p:nvPr/>
        </p:nvSpPr>
        <p:spPr>
          <a:xfrm>
            <a:off x="457200" y="4686450"/>
            <a:ext cx="7772400" cy="137160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smtClean="0"/>
              <a:t>Coexistence</a:t>
            </a:r>
            <a:r>
              <a:rPr lang="en-US" dirty="0" smtClean="0"/>
              <a:t> </a:t>
            </a:r>
          </a:p>
          <a:p>
            <a:r>
              <a:rPr lang="en-US" b="1" dirty="0" smtClean="0"/>
              <a:t>Exclusion of one species</a:t>
            </a:r>
            <a:endParaRPr lang="en-US" dirty="0"/>
          </a:p>
        </p:txBody>
      </p:sp>
    </p:spTree>
    <p:extLst>
      <p:ext uri="{BB962C8B-B14F-4D97-AF65-F5344CB8AC3E}">
        <p14:creationId xmlns:p14="http://schemas.microsoft.com/office/powerpoint/2010/main" val="262769298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18974" y="1122271"/>
            <a:ext cx="8125177" cy="2677656"/>
          </a:xfrm>
          <a:prstGeom prst="rect">
            <a:avLst/>
          </a:prstGeom>
        </p:spPr>
        <p:txBody>
          <a:bodyPr wrap="square">
            <a:spAutoFit/>
          </a:bodyPr>
          <a:lstStyle/>
          <a:p>
            <a:r>
              <a:rPr lang="en-US" sz="2800" b="1" dirty="0" smtClean="0"/>
              <a:t>Introductory ecological information related to:</a:t>
            </a:r>
          </a:p>
          <a:p>
            <a:pPr marL="457200" indent="-457200">
              <a:buFont typeface="Wingdings" charset="2"/>
              <a:buChar char="Ø"/>
            </a:pPr>
            <a:r>
              <a:rPr lang="en-US" sz="2800" b="1" dirty="0"/>
              <a:t>C</a:t>
            </a:r>
            <a:r>
              <a:rPr lang="en-US" sz="2800" b="1" dirty="0" smtClean="0"/>
              <a:t>arrying capacity</a:t>
            </a:r>
            <a:r>
              <a:rPr lang="en-US" sz="2800" dirty="0"/>
              <a:t>	</a:t>
            </a:r>
            <a:endParaRPr lang="en-US" sz="2800" dirty="0" smtClean="0"/>
          </a:p>
          <a:p>
            <a:pPr marL="457200" indent="-457200">
              <a:buFont typeface="Wingdings" charset="2"/>
              <a:buChar char="Ø"/>
            </a:pPr>
            <a:endParaRPr lang="en-US" sz="2800" dirty="0"/>
          </a:p>
          <a:p>
            <a:pPr marL="457200" indent="-457200">
              <a:buFont typeface="Wingdings" charset="2"/>
              <a:buChar char="Ø"/>
            </a:pPr>
            <a:r>
              <a:rPr lang="en-US" sz="2800" b="1" dirty="0" smtClean="0"/>
              <a:t>Biodiversity</a:t>
            </a:r>
          </a:p>
          <a:p>
            <a:pPr marL="457200" indent="-457200">
              <a:buFont typeface="Wingdings" charset="2"/>
              <a:buChar char="Ø"/>
            </a:pPr>
            <a:endParaRPr lang="en-US" sz="2800" dirty="0"/>
          </a:p>
          <a:p>
            <a:pPr marL="457200" indent="-457200">
              <a:buFont typeface="Wingdings" charset="2"/>
              <a:buChar char="Ø"/>
            </a:pPr>
            <a:r>
              <a:rPr lang="en-US" sz="2800" b="1" dirty="0" smtClean="0"/>
              <a:t>Competition</a:t>
            </a:r>
            <a:endParaRPr lang="en-US" sz="2800" b="1" dirty="0"/>
          </a:p>
        </p:txBody>
      </p:sp>
      <p:sp>
        <p:nvSpPr>
          <p:cNvPr id="8" name="TextBox 7"/>
          <p:cNvSpPr txBox="1"/>
          <p:nvPr/>
        </p:nvSpPr>
        <p:spPr>
          <a:xfrm>
            <a:off x="2306529" y="379581"/>
            <a:ext cx="4043724" cy="646331"/>
          </a:xfrm>
          <a:prstGeom prst="rect">
            <a:avLst/>
          </a:prstGeom>
          <a:noFill/>
        </p:spPr>
        <p:txBody>
          <a:bodyPr wrap="square" rtlCol="0">
            <a:spAutoFit/>
          </a:bodyPr>
          <a:lstStyle/>
          <a:p>
            <a:pPr algn="ctr"/>
            <a:r>
              <a:rPr lang="en-US" sz="3600" b="1" dirty="0" smtClean="0"/>
              <a:t>Goals/Agenda</a:t>
            </a:r>
            <a:endParaRPr lang="en-US" sz="3600" b="1" dirty="0"/>
          </a:p>
        </p:txBody>
      </p:sp>
      <p:sp>
        <p:nvSpPr>
          <p:cNvPr id="6" name="Rectangle 5"/>
          <p:cNvSpPr/>
          <p:nvPr/>
        </p:nvSpPr>
        <p:spPr>
          <a:xfrm>
            <a:off x="371374" y="3973147"/>
            <a:ext cx="8125177" cy="954107"/>
          </a:xfrm>
          <a:prstGeom prst="rect">
            <a:avLst/>
          </a:prstGeom>
        </p:spPr>
        <p:txBody>
          <a:bodyPr wrap="square">
            <a:spAutoFit/>
          </a:bodyPr>
          <a:lstStyle/>
          <a:p>
            <a:r>
              <a:rPr lang="en-US" sz="2800" b="1" dirty="0" smtClean="0"/>
              <a:t>Activities containing mathematical comparisons of ecological data related to the concepts above.</a:t>
            </a:r>
            <a:endParaRPr lang="en-US" sz="2800" b="1" dirty="0"/>
          </a:p>
        </p:txBody>
      </p:sp>
    </p:spTree>
    <p:extLst>
      <p:ext uri="{BB962C8B-B14F-4D97-AF65-F5344CB8AC3E}">
        <p14:creationId xmlns:p14="http://schemas.microsoft.com/office/powerpoint/2010/main" val="79515762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381000"/>
            <a:ext cx="7772400" cy="228600"/>
          </a:xfrm>
        </p:spPr>
        <p:txBody>
          <a:bodyPr>
            <a:normAutofit fontScale="90000"/>
          </a:bodyPr>
          <a:lstStyle/>
          <a:p>
            <a:r>
              <a:rPr lang="en-US" dirty="0">
                <a:solidFill>
                  <a:srgbClr val="888AE2"/>
                </a:solidFill>
              </a:rPr>
              <a:t>Exclusion</a:t>
            </a:r>
          </a:p>
        </p:txBody>
      </p:sp>
      <p:sp>
        <p:nvSpPr>
          <p:cNvPr id="18435" name="Rectangle 3"/>
          <p:cNvSpPr>
            <a:spLocks noGrp="1" noChangeArrowheads="1"/>
          </p:cNvSpPr>
          <p:nvPr>
            <p:ph type="body" idx="1"/>
          </p:nvPr>
        </p:nvSpPr>
        <p:spPr>
          <a:xfrm>
            <a:off x="685800" y="914400"/>
            <a:ext cx="7772400" cy="5181600"/>
          </a:xfrm>
        </p:spPr>
        <p:txBody>
          <a:bodyPr>
            <a:normAutofit fontScale="92500"/>
          </a:bodyPr>
          <a:lstStyle/>
          <a:p>
            <a:r>
              <a:rPr lang="en-US"/>
              <a:t>The phenomenon of competitive exclusion was first documented experimentally by the Russian biologist C. F. Gause.</a:t>
            </a:r>
          </a:p>
          <a:p>
            <a:pPr lvl="1"/>
            <a:r>
              <a:rPr lang="en-US"/>
              <a:t>Gause</a:t>
            </a:r>
            <a:r>
              <a:rPr lang="ja-JP" altLang="en-US">
                <a:latin typeface="Arial"/>
              </a:rPr>
              <a:t>’</a:t>
            </a:r>
            <a:r>
              <a:rPr lang="en-US"/>
              <a:t>s experiment is now quite famous</a:t>
            </a:r>
          </a:p>
          <a:p>
            <a:pPr lvl="1"/>
            <a:r>
              <a:rPr lang="en-US" i="1"/>
              <a:t>P. caudatum</a:t>
            </a:r>
            <a:r>
              <a:rPr lang="en-US"/>
              <a:t> is larger than </a:t>
            </a:r>
            <a:r>
              <a:rPr lang="en-US" i="1"/>
              <a:t>P. aurellia</a:t>
            </a:r>
            <a:r>
              <a:rPr lang="en-US"/>
              <a:t>, but has a slower reproductive rate.  Both species consume bacteria via a </a:t>
            </a:r>
            <a:r>
              <a:rPr lang="ja-JP" altLang="en-US">
                <a:latin typeface="Arial"/>
              </a:rPr>
              <a:t>“</a:t>
            </a:r>
            <a:r>
              <a:rPr lang="en-US"/>
              <a:t>funnel</a:t>
            </a:r>
            <a:r>
              <a:rPr lang="ja-JP" altLang="en-US">
                <a:latin typeface="Arial"/>
              </a:rPr>
              <a:t>”</a:t>
            </a:r>
            <a:r>
              <a:rPr lang="en-US"/>
              <a:t> lined with cilia.</a:t>
            </a:r>
          </a:p>
          <a:p>
            <a:pPr lvl="1"/>
            <a:r>
              <a:rPr lang="en-US"/>
              <a:t>Gause grew each species alone, in a culture where a fixed amount of food (bacteria) was added each day.</a:t>
            </a:r>
          </a:p>
          <a:p>
            <a:pPr lvl="1"/>
            <a:r>
              <a:rPr lang="en-US"/>
              <a:t>He then grew the two species together.</a:t>
            </a:r>
          </a:p>
          <a:p>
            <a:endParaRPr lang="en-US"/>
          </a:p>
        </p:txBody>
      </p:sp>
    </p:spTree>
    <p:extLst>
      <p:ext uri="{BB962C8B-B14F-4D97-AF65-F5344CB8AC3E}">
        <p14:creationId xmlns:p14="http://schemas.microsoft.com/office/powerpoint/2010/main" val="265444455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6082" y="275178"/>
            <a:ext cx="7155369" cy="1938992"/>
          </a:xfrm>
          <a:prstGeom prst="rect">
            <a:avLst/>
          </a:prstGeom>
          <a:noFill/>
        </p:spPr>
        <p:txBody>
          <a:bodyPr wrap="square" rtlCol="0">
            <a:spAutoFit/>
          </a:bodyPr>
          <a:lstStyle/>
          <a:p>
            <a:pPr algn="ctr"/>
            <a:r>
              <a:rPr lang="en-US" sz="4000" b="1" dirty="0" smtClean="0">
                <a:solidFill>
                  <a:srgbClr val="888AE2"/>
                </a:solidFill>
              </a:rPr>
              <a:t>ACTIVITY #4</a:t>
            </a:r>
          </a:p>
          <a:p>
            <a:pPr algn="ctr"/>
            <a:r>
              <a:rPr lang="en-US" sz="4000" b="1" dirty="0" smtClean="0">
                <a:solidFill>
                  <a:srgbClr val="888AE2"/>
                </a:solidFill>
              </a:rPr>
              <a:t>PARAMECIUM COMPETITION</a:t>
            </a:r>
          </a:p>
          <a:p>
            <a:pPr algn="ctr"/>
            <a:r>
              <a:rPr lang="en-US" sz="4000" b="1" dirty="0" smtClean="0">
                <a:solidFill>
                  <a:srgbClr val="888AE2"/>
                </a:solidFill>
              </a:rPr>
              <a:t> EXPREIMENT</a:t>
            </a:r>
            <a:endParaRPr lang="en-US" sz="4000" b="1" dirty="0">
              <a:solidFill>
                <a:srgbClr val="888AE2"/>
              </a:solidFill>
            </a:endParaRPr>
          </a:p>
        </p:txBody>
      </p:sp>
      <p:sp>
        <p:nvSpPr>
          <p:cNvPr id="5" name="Rectangle 4"/>
          <p:cNvSpPr/>
          <p:nvPr/>
        </p:nvSpPr>
        <p:spPr>
          <a:xfrm>
            <a:off x="562708" y="2725555"/>
            <a:ext cx="7861830" cy="646331"/>
          </a:xfrm>
          <a:prstGeom prst="rect">
            <a:avLst/>
          </a:prstGeom>
        </p:spPr>
        <p:txBody>
          <a:bodyPr wrap="square">
            <a:spAutoFit/>
          </a:bodyPr>
          <a:lstStyle/>
          <a:p>
            <a:r>
              <a:rPr lang="en-US" dirty="0" smtClean="0">
                <a:hlinkClick r:id="rId2"/>
              </a:rPr>
              <a:t>http://www.biologycorner.com/worksheets/virtual_lab_population.html</a:t>
            </a:r>
            <a:endParaRPr lang="en-US" dirty="0" smtClean="0"/>
          </a:p>
          <a:p>
            <a:endParaRPr lang="en-US" dirty="0"/>
          </a:p>
        </p:txBody>
      </p:sp>
      <p:sp>
        <p:nvSpPr>
          <p:cNvPr id="6" name="Rectangle 5"/>
          <p:cNvSpPr/>
          <p:nvPr/>
        </p:nvSpPr>
        <p:spPr>
          <a:xfrm>
            <a:off x="594859" y="4236605"/>
            <a:ext cx="8424537" cy="2554545"/>
          </a:xfrm>
          <a:prstGeom prst="rect">
            <a:avLst/>
          </a:prstGeom>
        </p:spPr>
        <p:txBody>
          <a:bodyPr wrap="square">
            <a:spAutoFit/>
          </a:bodyPr>
          <a:lstStyle/>
          <a:p>
            <a:r>
              <a:rPr lang="en-US" sz="4000" dirty="0" smtClean="0">
                <a:hlinkClick r:id="rId3"/>
              </a:rPr>
              <a:t>http://glencoe.mheducation.com/sites/dl/free/0078757134/383928/BL_04.html</a:t>
            </a:r>
            <a:endParaRPr lang="en-US" sz="4000" dirty="0" smtClean="0"/>
          </a:p>
          <a:p>
            <a:endParaRPr lang="en-US" sz="4000" dirty="0"/>
          </a:p>
        </p:txBody>
      </p:sp>
    </p:spTree>
    <p:extLst>
      <p:ext uri="{BB962C8B-B14F-4D97-AF65-F5344CB8AC3E}">
        <p14:creationId xmlns:p14="http://schemas.microsoft.com/office/powerpoint/2010/main" val="260791454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WINDOWS\Desktop\scan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15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5715000" y="152400"/>
            <a:ext cx="3200400" cy="666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2400"/>
              <a:t>His result was the exclusion of </a:t>
            </a:r>
            <a:r>
              <a:rPr lang="en-US" sz="2400" i="1"/>
              <a:t>P. caudatum</a:t>
            </a:r>
            <a:r>
              <a:rPr lang="en-US" sz="2400"/>
              <a:t> by </a:t>
            </a:r>
            <a:r>
              <a:rPr lang="en-US" sz="2400" i="1"/>
              <a:t>P. aurellia</a:t>
            </a:r>
            <a:r>
              <a:rPr lang="en-US" sz="2400"/>
              <a:t>.</a:t>
            </a:r>
          </a:p>
          <a:p>
            <a:endParaRPr lang="en-US" sz="2400"/>
          </a:p>
          <a:p>
            <a:r>
              <a:rPr lang="en-US" sz="2400"/>
              <a:t>He hypothesized that the two species compete for the same food-ultimately </a:t>
            </a:r>
            <a:r>
              <a:rPr lang="en-US" sz="2400" i="1"/>
              <a:t>P. aurellia</a:t>
            </a:r>
            <a:r>
              <a:rPr lang="en-US" sz="2400"/>
              <a:t> is ultimately able to multiply under conditions where </a:t>
            </a:r>
            <a:r>
              <a:rPr lang="en-US" sz="2400" i="1"/>
              <a:t>P. caudatum</a:t>
            </a:r>
            <a:r>
              <a:rPr lang="en-US" sz="2400"/>
              <a:t> can no longer gain enough energy to divide.</a:t>
            </a:r>
          </a:p>
          <a:p>
            <a:endParaRPr lang="en-US" sz="2400"/>
          </a:p>
          <a:p>
            <a:r>
              <a:rPr lang="en-US" sz="2400"/>
              <a:t>This is called </a:t>
            </a:r>
            <a:r>
              <a:rPr lang="en-US" sz="2400" b="1"/>
              <a:t>competitive exclusion</a:t>
            </a:r>
            <a:endParaRPr lang="en-US" sz="2400"/>
          </a:p>
        </p:txBody>
      </p:sp>
    </p:spTree>
    <p:extLst>
      <p:ext uri="{BB962C8B-B14F-4D97-AF65-F5344CB8AC3E}">
        <p14:creationId xmlns:p14="http://schemas.microsoft.com/office/powerpoint/2010/main" val="80419022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a:xfrm>
            <a:off x="152400" y="0"/>
            <a:ext cx="8839200" cy="6096000"/>
          </a:xfrm>
        </p:spPr>
        <p:txBody>
          <a:bodyPr>
            <a:normAutofit fontScale="92500"/>
          </a:bodyPr>
          <a:lstStyle/>
          <a:p>
            <a:r>
              <a:rPr lang="en-US" dirty="0" err="1"/>
              <a:t>Gause</a:t>
            </a:r>
            <a:r>
              <a:rPr lang="ja-JP" altLang="en-US" dirty="0">
                <a:latin typeface="Arial"/>
              </a:rPr>
              <a:t>’</a:t>
            </a:r>
            <a:r>
              <a:rPr lang="en-US" dirty="0"/>
              <a:t>s experiment was tremendously influential.  Based on this, and other experiments, ecologists arrived at the </a:t>
            </a:r>
            <a:r>
              <a:rPr lang="en-US" b="1" dirty="0"/>
              <a:t>competitive exclusion principle, </a:t>
            </a:r>
            <a:r>
              <a:rPr lang="en-US" dirty="0"/>
              <a:t>which is now firmly established</a:t>
            </a:r>
            <a:r>
              <a:rPr lang="en-US" b="1" dirty="0"/>
              <a:t>.</a:t>
            </a:r>
          </a:p>
          <a:p>
            <a:pPr lvl="1"/>
            <a:r>
              <a:rPr lang="en-US" dirty="0"/>
              <a:t>Two species cannot exist on the same limiting resource indefinitely-ultimately, even a slight reproductive advantage to one of them will result in their displacing the other.</a:t>
            </a:r>
          </a:p>
          <a:p>
            <a:pPr lvl="1"/>
            <a:r>
              <a:rPr lang="en-US" dirty="0"/>
              <a:t>In terms of the niche-if the niches of two species overlap completely, only the superior competitor can survive.</a:t>
            </a:r>
          </a:p>
          <a:p>
            <a:pPr lvl="2"/>
            <a:r>
              <a:rPr lang="en-US" dirty="0"/>
              <a:t>Ironically, this experiment gives different results, depending upon which strains of </a:t>
            </a:r>
            <a:r>
              <a:rPr lang="en-US" i="1" dirty="0"/>
              <a:t>Paramecium</a:t>
            </a:r>
            <a:r>
              <a:rPr lang="en-US" dirty="0"/>
              <a:t> are used-some strains </a:t>
            </a:r>
            <a:r>
              <a:rPr lang="en-US" sz="3000" b="1" u="sng" dirty="0"/>
              <a:t>coexist</a:t>
            </a:r>
            <a:r>
              <a:rPr lang="en-US" dirty="0"/>
              <a:t>, presumably by partitioning the limiting resource (bacteria).</a:t>
            </a:r>
          </a:p>
        </p:txBody>
      </p:sp>
    </p:spTree>
    <p:extLst>
      <p:ext uri="{BB962C8B-B14F-4D97-AF65-F5344CB8AC3E}">
        <p14:creationId xmlns:p14="http://schemas.microsoft.com/office/powerpoint/2010/main" val="80517834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160779" y="144675"/>
            <a:ext cx="8742066" cy="5201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eaLnBrk="0" hangingPunct="0">
              <a:defRPr/>
            </a:pPr>
            <a:r>
              <a:rPr lang="en-US" sz="2800" b="1" dirty="0" smtClean="0">
                <a:latin typeface="Arial" charset="0"/>
                <a:cs typeface="Arial" charset="0"/>
              </a:rPr>
              <a:t>What is ecology?</a:t>
            </a:r>
          </a:p>
          <a:p>
            <a:pPr eaLnBrk="0" hangingPunct="0">
              <a:defRPr/>
            </a:pPr>
            <a:endParaRPr lang="en-US" sz="2800" b="1" dirty="0" smtClean="0">
              <a:latin typeface="Arial" charset="0"/>
              <a:cs typeface="Arial" charset="0"/>
            </a:endParaRPr>
          </a:p>
          <a:p>
            <a:pPr eaLnBrk="0" hangingPunct="0">
              <a:defRPr/>
            </a:pPr>
            <a:r>
              <a:rPr lang="en-US" b="1" dirty="0">
                <a:latin typeface="Arial" charset="0"/>
                <a:cs typeface="Arial" charset="0"/>
              </a:rPr>
              <a:t>                        </a:t>
            </a:r>
          </a:p>
          <a:p>
            <a:pPr eaLnBrk="0" hangingPunct="0">
              <a:defRPr/>
            </a:pPr>
            <a:r>
              <a:rPr lang="en-US" sz="2400" b="1" u="sng" dirty="0" smtClean="0">
                <a:latin typeface="Arial" charset="0"/>
                <a:cs typeface="Arial" charset="0"/>
              </a:rPr>
              <a:t>Ecology</a:t>
            </a:r>
            <a:r>
              <a:rPr lang="en-US" sz="2400" b="1" dirty="0" smtClean="0">
                <a:latin typeface="Arial" charset="0"/>
                <a:cs typeface="Arial" charset="0"/>
              </a:rPr>
              <a:t> </a:t>
            </a:r>
            <a:r>
              <a:rPr lang="en-US" sz="2400" b="1" dirty="0">
                <a:latin typeface="Arial" charset="0"/>
                <a:cs typeface="Arial" charset="0"/>
              </a:rPr>
              <a:t>is the scientific study of the interactions between organisms and their environment.  </a:t>
            </a:r>
            <a:endParaRPr lang="en-US" sz="2400" b="1" dirty="0">
              <a:latin typeface="Arial" charset="0"/>
              <a:cs typeface="Times New Roman" charset="0"/>
            </a:endParaRPr>
          </a:p>
          <a:p>
            <a:pPr eaLnBrk="0" hangingPunct="0">
              <a:defRPr/>
            </a:pPr>
            <a:r>
              <a:rPr lang="en-US" sz="2400" b="1" dirty="0">
                <a:latin typeface="Arial" charset="0"/>
                <a:cs typeface="Arial" charset="0"/>
              </a:rPr>
              <a:t>                                    </a:t>
            </a:r>
          </a:p>
          <a:p>
            <a:pPr eaLnBrk="0" hangingPunct="0">
              <a:defRPr/>
            </a:pPr>
            <a:r>
              <a:rPr lang="en-US" sz="2400" b="1" dirty="0" smtClean="0">
                <a:latin typeface="Arial" charset="0"/>
                <a:cs typeface="Arial" charset="0"/>
              </a:rPr>
              <a:t>	a</a:t>
            </a:r>
            <a:r>
              <a:rPr lang="en-US" sz="2400" b="1" dirty="0">
                <a:latin typeface="Arial" charset="0"/>
                <a:cs typeface="Arial" charset="0"/>
              </a:rPr>
              <a:t>.  Interactions determine distribution and abundance of organisms.</a:t>
            </a:r>
            <a:endParaRPr lang="en-US" sz="2400" b="1" dirty="0">
              <a:latin typeface="Arial" charset="0"/>
              <a:cs typeface="Times New Roman" charset="0"/>
            </a:endParaRPr>
          </a:p>
          <a:p>
            <a:pPr eaLnBrk="0" hangingPunct="0">
              <a:defRPr/>
            </a:pPr>
            <a:r>
              <a:rPr lang="en-US" sz="2400" b="1" dirty="0">
                <a:latin typeface="Arial" charset="0"/>
                <a:cs typeface="Arial" charset="0"/>
              </a:rPr>
              <a:t> </a:t>
            </a:r>
            <a:endParaRPr lang="en-US" sz="2400" b="1" dirty="0">
              <a:latin typeface="Arial" charset="0"/>
              <a:cs typeface="Times New Roman" charset="0"/>
            </a:endParaRPr>
          </a:p>
          <a:p>
            <a:pPr eaLnBrk="0" hangingPunct="0">
              <a:defRPr/>
            </a:pPr>
            <a:r>
              <a:rPr lang="en-US" sz="2400" b="1" dirty="0" smtClean="0">
                <a:latin typeface="Arial" charset="0"/>
                <a:cs typeface="Arial" charset="0"/>
              </a:rPr>
              <a:t>	b</a:t>
            </a:r>
            <a:r>
              <a:rPr lang="en-US" sz="2400" b="1" dirty="0">
                <a:latin typeface="Arial" charset="0"/>
                <a:cs typeface="Arial" charset="0"/>
              </a:rPr>
              <a:t>.  Two main themes in ecology are:</a:t>
            </a:r>
            <a:endParaRPr lang="en-US" sz="2400" b="1" dirty="0">
              <a:latin typeface="Arial" charset="0"/>
              <a:cs typeface="Times New Roman" charset="0"/>
            </a:endParaRPr>
          </a:p>
          <a:p>
            <a:pPr eaLnBrk="0" hangingPunct="0">
              <a:defRPr/>
            </a:pPr>
            <a:r>
              <a:rPr lang="en-US" sz="2400" b="1" dirty="0">
                <a:latin typeface="Arial" charset="0"/>
                <a:cs typeface="Arial" charset="0"/>
              </a:rPr>
              <a:t>              - Where do organisms live?  &amp; Why?</a:t>
            </a:r>
            <a:endParaRPr lang="en-US" sz="2400" b="1" dirty="0">
              <a:latin typeface="Arial" charset="0"/>
              <a:cs typeface="Times New Roman" charset="0"/>
            </a:endParaRPr>
          </a:p>
          <a:p>
            <a:pPr eaLnBrk="0" hangingPunct="0">
              <a:defRPr/>
            </a:pPr>
            <a:r>
              <a:rPr lang="en-US" sz="2400" b="1" dirty="0">
                <a:latin typeface="Arial" charset="0"/>
                <a:cs typeface="Arial" charset="0"/>
              </a:rPr>
              <a:t>              - How many organisms are present?  &amp; Why?</a:t>
            </a:r>
            <a:endParaRPr lang="en-US" sz="2400" b="1" dirty="0">
              <a:latin typeface="Arial" charset="0"/>
              <a:cs typeface="Times New Roman" charset="0"/>
            </a:endParaRPr>
          </a:p>
          <a:p>
            <a:pPr eaLnBrk="0" hangingPunct="0">
              <a:defRPr/>
            </a:pPr>
            <a:r>
              <a:rPr lang="en-US" sz="2400" b="1" dirty="0">
                <a:latin typeface="Arial" charset="0"/>
                <a:cs typeface="Arial" charset="0"/>
              </a:rPr>
              <a:t> </a:t>
            </a:r>
            <a:endParaRPr lang="en-US" sz="2400" b="1" dirty="0">
              <a:latin typeface="Arial" charset="0"/>
              <a:cs typeface="Times New Roman" charset="0"/>
            </a:endParaRPr>
          </a:p>
          <a:p>
            <a:pPr eaLnBrk="0" hangingPunct="0">
              <a:defRPr/>
            </a:pPr>
            <a:endParaRPr lang="en-US" dirty="0">
              <a:cs typeface="+mn-cs"/>
            </a:endParaRPr>
          </a:p>
        </p:txBody>
      </p:sp>
    </p:spTree>
    <p:extLst>
      <p:ext uri="{BB962C8B-B14F-4D97-AF65-F5344CB8AC3E}">
        <p14:creationId xmlns:p14="http://schemas.microsoft.com/office/powerpoint/2010/main" val="257087446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6243" y="809074"/>
            <a:ext cx="8038681" cy="3970318"/>
          </a:xfrm>
          <a:prstGeom prst="rect">
            <a:avLst/>
          </a:prstGeom>
        </p:spPr>
        <p:txBody>
          <a:bodyPr wrap="square">
            <a:spAutoFit/>
          </a:bodyPr>
          <a:lstStyle/>
          <a:p>
            <a:pPr eaLnBrk="0" hangingPunct="0">
              <a:defRPr/>
            </a:pPr>
            <a:r>
              <a:rPr lang="en-US" sz="2800" b="1" dirty="0">
                <a:latin typeface="Arial" charset="0"/>
                <a:cs typeface="Arial" charset="0"/>
              </a:rPr>
              <a:t>An organism</a:t>
            </a:r>
            <a:r>
              <a:rPr lang="ja-JP" altLang="en-US" sz="2800" b="1" dirty="0">
                <a:latin typeface="Arial"/>
                <a:cs typeface="Arial" charset="0"/>
              </a:rPr>
              <a:t>’</a:t>
            </a:r>
            <a:r>
              <a:rPr lang="en-US" sz="2800" b="1" dirty="0">
                <a:latin typeface="Arial" charset="0"/>
                <a:cs typeface="Arial" charset="0"/>
              </a:rPr>
              <a:t>s environment has both </a:t>
            </a:r>
            <a:r>
              <a:rPr lang="en-US" sz="2800" b="1" u="sng" dirty="0">
                <a:latin typeface="Arial" charset="0"/>
                <a:cs typeface="Arial" charset="0"/>
              </a:rPr>
              <a:t>abiotic</a:t>
            </a:r>
            <a:r>
              <a:rPr lang="en-US" sz="2800" b="1" dirty="0">
                <a:latin typeface="Arial" charset="0"/>
                <a:cs typeface="Arial" charset="0"/>
              </a:rPr>
              <a:t> and </a:t>
            </a:r>
            <a:r>
              <a:rPr lang="en-US" sz="2800" b="1" u="sng" dirty="0">
                <a:latin typeface="Arial" charset="0"/>
                <a:cs typeface="Arial" charset="0"/>
              </a:rPr>
              <a:t>biotic</a:t>
            </a:r>
            <a:r>
              <a:rPr lang="en-US" sz="2800" b="1" dirty="0">
                <a:latin typeface="Arial" charset="0"/>
                <a:cs typeface="Arial" charset="0"/>
              </a:rPr>
              <a:t> components.</a:t>
            </a:r>
            <a:endParaRPr lang="en-US" sz="2800" b="1" dirty="0">
              <a:cs typeface="Times New Roman" charset="0"/>
            </a:endParaRPr>
          </a:p>
          <a:p>
            <a:pPr eaLnBrk="0" hangingPunct="0">
              <a:defRPr/>
            </a:pPr>
            <a:r>
              <a:rPr lang="en-US" sz="2800" b="1" dirty="0">
                <a:latin typeface="Arial" charset="0"/>
                <a:cs typeface="Arial" charset="0"/>
              </a:rPr>
              <a:t>                                                </a:t>
            </a:r>
          </a:p>
          <a:p>
            <a:pPr marL="457200" indent="-457200" eaLnBrk="0" hangingPunct="0">
              <a:buFont typeface="Wingdings" charset="2"/>
              <a:buChar char="Ø"/>
              <a:defRPr/>
            </a:pPr>
            <a:r>
              <a:rPr lang="en-US" sz="2800" b="1" u="sng" dirty="0" smtClean="0">
                <a:latin typeface="Arial" charset="0"/>
                <a:cs typeface="Arial" charset="0"/>
              </a:rPr>
              <a:t>Abiotic</a:t>
            </a:r>
            <a:r>
              <a:rPr lang="en-US" sz="2800" b="1" dirty="0" smtClean="0">
                <a:latin typeface="Arial" charset="0"/>
                <a:cs typeface="Arial" charset="0"/>
              </a:rPr>
              <a:t> </a:t>
            </a:r>
            <a:r>
              <a:rPr lang="en-US" sz="2800" b="1" u="sng" dirty="0">
                <a:latin typeface="Arial" charset="0"/>
                <a:cs typeface="Arial" charset="0"/>
              </a:rPr>
              <a:t>components</a:t>
            </a:r>
            <a:r>
              <a:rPr lang="en-US" sz="2800" b="1" dirty="0">
                <a:latin typeface="Arial" charset="0"/>
                <a:cs typeface="Arial" charset="0"/>
              </a:rPr>
              <a:t> are nonliving chemical and physical factors such as temperature, light, water, and nutrients.</a:t>
            </a:r>
            <a:endParaRPr lang="en-US" sz="2800" b="1" dirty="0">
              <a:cs typeface="Times New Roman" charset="0"/>
            </a:endParaRPr>
          </a:p>
          <a:p>
            <a:pPr eaLnBrk="0" hangingPunct="0">
              <a:defRPr/>
            </a:pPr>
            <a:r>
              <a:rPr lang="en-US" sz="2800" b="1" dirty="0">
                <a:latin typeface="Arial" charset="0"/>
                <a:cs typeface="Arial" charset="0"/>
              </a:rPr>
              <a:t>                                                </a:t>
            </a:r>
          </a:p>
          <a:p>
            <a:pPr marL="457200" indent="-457200" eaLnBrk="0" hangingPunct="0">
              <a:buFont typeface="Wingdings" charset="2"/>
              <a:buChar char="Ø"/>
              <a:defRPr/>
            </a:pPr>
            <a:r>
              <a:rPr lang="en-US" sz="2800" b="1" u="sng" dirty="0" smtClean="0">
                <a:latin typeface="Arial" charset="0"/>
                <a:cs typeface="Arial" charset="0"/>
              </a:rPr>
              <a:t>Biotic</a:t>
            </a:r>
            <a:r>
              <a:rPr lang="en-US" sz="2800" b="1" dirty="0" smtClean="0">
                <a:latin typeface="Arial" charset="0"/>
                <a:cs typeface="Arial" charset="0"/>
              </a:rPr>
              <a:t> </a:t>
            </a:r>
            <a:r>
              <a:rPr lang="en-US" sz="2800" b="1" u="sng" dirty="0">
                <a:latin typeface="Arial" charset="0"/>
                <a:cs typeface="Arial" charset="0"/>
              </a:rPr>
              <a:t>components</a:t>
            </a:r>
            <a:r>
              <a:rPr lang="en-US" sz="2800" b="1" dirty="0">
                <a:latin typeface="Arial" charset="0"/>
                <a:cs typeface="Arial" charset="0"/>
              </a:rPr>
              <a:t> are living factors such as other organisms.</a:t>
            </a:r>
            <a:endParaRPr lang="en-US" sz="2800" b="1" dirty="0">
              <a:cs typeface="Times New Roman" charset="0"/>
            </a:endParaRPr>
          </a:p>
        </p:txBody>
      </p:sp>
    </p:spTree>
    <p:extLst>
      <p:ext uri="{BB962C8B-B14F-4D97-AF65-F5344CB8AC3E}">
        <p14:creationId xmlns:p14="http://schemas.microsoft.com/office/powerpoint/2010/main" val="387466422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0819" name="Rectangle 3"/>
          <p:cNvSpPr>
            <a:spLocks noGrp="1" noChangeArrowheads="1"/>
          </p:cNvSpPr>
          <p:nvPr>
            <p:ph type="body" idx="1"/>
          </p:nvPr>
        </p:nvSpPr>
        <p:spPr>
          <a:xfrm>
            <a:off x="217488" y="1174750"/>
            <a:ext cx="8534400" cy="1854200"/>
          </a:xfrm>
        </p:spPr>
        <p:txBody>
          <a:bodyPr/>
          <a:lstStyle/>
          <a:p>
            <a:pPr eaLnBrk="1" hangingPunct="1">
              <a:buFontTx/>
              <a:buNone/>
              <a:defRPr/>
            </a:pPr>
            <a:r>
              <a:rPr lang="en-US" sz="3000" b="1" smtClean="0">
                <a:cs typeface="+mn-cs"/>
              </a:rPr>
              <a:t>The Scope of Ecological Research</a:t>
            </a:r>
            <a:endParaRPr lang="en-US" sz="3000" smtClean="0">
              <a:cs typeface="+mn-cs"/>
            </a:endParaRPr>
          </a:p>
          <a:p>
            <a:pPr eaLnBrk="1" hangingPunct="1">
              <a:defRPr/>
            </a:pPr>
            <a:r>
              <a:rPr lang="en-US" sz="3000" smtClean="0">
                <a:cs typeface="+mn-cs"/>
              </a:rPr>
              <a:t>Ecologists work at levels ranging from individual organisms to the planet</a:t>
            </a:r>
          </a:p>
        </p:txBody>
      </p:sp>
      <p:pic>
        <p:nvPicPr>
          <p:cNvPr id="10242" name="Picture 4" descr="52_02-EcolResearchScope-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2590800"/>
            <a:ext cx="2393950" cy="363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971039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9555" name="Rectangle 3"/>
          <p:cNvSpPr>
            <a:spLocks noGrp="1" noChangeArrowheads="1"/>
          </p:cNvSpPr>
          <p:nvPr>
            <p:ph type="body" idx="1"/>
          </p:nvPr>
        </p:nvSpPr>
        <p:spPr>
          <a:xfrm>
            <a:off x="217488" y="1174750"/>
            <a:ext cx="8534400" cy="1920875"/>
          </a:xfrm>
        </p:spPr>
        <p:txBody>
          <a:bodyPr/>
          <a:lstStyle/>
          <a:p>
            <a:pPr eaLnBrk="1" hangingPunct="1">
              <a:defRPr/>
            </a:pPr>
            <a:r>
              <a:rPr lang="en-US" sz="3000" b="1" u="sng" dirty="0" smtClean="0">
                <a:solidFill>
                  <a:srgbClr val="9999FF"/>
                </a:solidFill>
                <a:cs typeface="+mn-cs"/>
              </a:rPr>
              <a:t>Organismal ecology</a:t>
            </a:r>
            <a:r>
              <a:rPr lang="en-US" sz="3000" b="1" u="sng" dirty="0" smtClean="0">
                <a:cs typeface="+mn-cs"/>
              </a:rPr>
              <a:t> </a:t>
            </a:r>
            <a:r>
              <a:rPr lang="en-US" sz="3000" dirty="0" smtClean="0">
                <a:cs typeface="+mn-cs"/>
              </a:rPr>
              <a:t>studies how an organism</a:t>
            </a:r>
            <a:r>
              <a:rPr lang="ja-JP" altLang="en-US" sz="3000" dirty="0" smtClean="0">
                <a:latin typeface="Arial"/>
                <a:cs typeface="+mn-cs"/>
              </a:rPr>
              <a:t>’</a:t>
            </a:r>
            <a:r>
              <a:rPr lang="en-US" sz="3000" dirty="0" smtClean="0">
                <a:cs typeface="+mn-cs"/>
              </a:rPr>
              <a:t>s structure, physiology, and (for animals) behavior meet environmental challenges</a:t>
            </a:r>
          </a:p>
        </p:txBody>
      </p:sp>
      <p:sp>
        <p:nvSpPr>
          <p:cNvPr id="919558" name="Rectangle 6"/>
          <p:cNvSpPr>
            <a:spLocks noChangeArrowheads="1"/>
          </p:cNvSpPr>
          <p:nvPr/>
        </p:nvSpPr>
        <p:spPr bwMode="auto">
          <a:xfrm>
            <a:off x="4876800" y="5715000"/>
            <a:ext cx="3505200" cy="152400"/>
          </a:xfrm>
          <a:prstGeom prst="rect">
            <a:avLst/>
          </a:prstGeom>
          <a:solidFill>
            <a:schemeClr val="bg1"/>
          </a:solidFill>
          <a:ln>
            <a:noFill/>
          </a:ln>
          <a:effectLst/>
          <a:extLst>
            <a:ext uri="{91240B29-F687-4f45-9708-019B960494DF}">
              <a14:hiddenLine xmlns:a14="http://schemas.microsoft.com/office/drawing/2010/main" w="349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2075" tIns="46038" rIns="92075" bIns="46038" anchor="ctr">
            <a:spAutoFit/>
          </a:bodyPr>
          <a:lstStyle/>
          <a:p>
            <a:pPr>
              <a:defRPr/>
            </a:pPr>
            <a:endParaRPr lang="en-US">
              <a:cs typeface="+mn-cs"/>
            </a:endParaRPr>
          </a:p>
        </p:txBody>
      </p:sp>
      <p:pic>
        <p:nvPicPr>
          <p:cNvPr id="12291" name="Picture 7" descr="52_02aHammerheadShark-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3886200"/>
            <a:ext cx="4170363"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93656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02" name="Rectangle 2"/>
          <p:cNvSpPr>
            <a:spLocks noGrp="1" noChangeArrowheads="1"/>
          </p:cNvSpPr>
          <p:nvPr>
            <p:ph type="body" idx="1"/>
          </p:nvPr>
        </p:nvSpPr>
        <p:spPr>
          <a:xfrm>
            <a:off x="195263" y="1174750"/>
            <a:ext cx="8534400" cy="2676525"/>
          </a:xfrm>
        </p:spPr>
        <p:txBody>
          <a:bodyPr/>
          <a:lstStyle/>
          <a:p>
            <a:pPr eaLnBrk="1" hangingPunct="1">
              <a:defRPr/>
            </a:pPr>
            <a:r>
              <a:rPr lang="en-US" sz="3000" dirty="0" smtClean="0">
                <a:cs typeface="+mn-cs"/>
              </a:rPr>
              <a:t>A </a:t>
            </a:r>
            <a:r>
              <a:rPr lang="en-US" sz="3000" b="1" u="sng" dirty="0" smtClean="0">
                <a:solidFill>
                  <a:srgbClr val="9999FF"/>
                </a:solidFill>
                <a:cs typeface="+mn-cs"/>
              </a:rPr>
              <a:t>population</a:t>
            </a:r>
            <a:r>
              <a:rPr lang="en-US" sz="3000" b="1" dirty="0" smtClean="0">
                <a:cs typeface="+mn-cs"/>
              </a:rPr>
              <a:t> </a:t>
            </a:r>
            <a:r>
              <a:rPr lang="en-US" sz="3000" dirty="0" smtClean="0">
                <a:cs typeface="+mn-cs"/>
              </a:rPr>
              <a:t>is a group of individuals of the same species living in an area</a:t>
            </a:r>
          </a:p>
          <a:p>
            <a:pPr eaLnBrk="1" hangingPunct="1">
              <a:defRPr/>
            </a:pPr>
            <a:r>
              <a:rPr lang="en-US" sz="3000" b="1" dirty="0" smtClean="0">
                <a:solidFill>
                  <a:srgbClr val="9999FF"/>
                </a:solidFill>
                <a:cs typeface="+mn-cs"/>
              </a:rPr>
              <a:t>Population ecology</a:t>
            </a:r>
            <a:r>
              <a:rPr lang="en-US" sz="3000" b="1" dirty="0" smtClean="0">
                <a:cs typeface="+mn-cs"/>
              </a:rPr>
              <a:t> </a:t>
            </a:r>
            <a:r>
              <a:rPr lang="en-US" sz="3000" dirty="0" smtClean="0">
                <a:cs typeface="+mn-cs"/>
              </a:rPr>
              <a:t>focuses on factors affecting how many individuals of a species live in an area</a:t>
            </a:r>
          </a:p>
        </p:txBody>
      </p:sp>
      <p:pic>
        <p:nvPicPr>
          <p:cNvPr id="14338" name="Picture 3" descr="52_02bDeerMice-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3429000"/>
            <a:ext cx="3262313"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660236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3650" name="Rectangle 2"/>
          <p:cNvSpPr>
            <a:spLocks noGrp="1" noChangeArrowheads="1"/>
          </p:cNvSpPr>
          <p:nvPr>
            <p:ph type="body" idx="1"/>
          </p:nvPr>
        </p:nvSpPr>
        <p:spPr>
          <a:xfrm>
            <a:off x="195263" y="1174750"/>
            <a:ext cx="8534400" cy="2219325"/>
          </a:xfrm>
        </p:spPr>
        <p:txBody>
          <a:bodyPr/>
          <a:lstStyle/>
          <a:p>
            <a:pPr eaLnBrk="1" hangingPunct="1">
              <a:defRPr/>
            </a:pPr>
            <a:r>
              <a:rPr lang="en-US" sz="3000" dirty="0" smtClean="0">
                <a:cs typeface="+mn-cs"/>
              </a:rPr>
              <a:t>A </a:t>
            </a:r>
            <a:r>
              <a:rPr lang="en-US" sz="3000" b="1" u="sng" dirty="0" smtClean="0">
                <a:solidFill>
                  <a:srgbClr val="888AE2"/>
                </a:solidFill>
                <a:cs typeface="+mn-cs"/>
              </a:rPr>
              <a:t>community</a:t>
            </a:r>
            <a:r>
              <a:rPr lang="en-US" sz="3000" b="1" dirty="0" smtClean="0">
                <a:cs typeface="+mn-cs"/>
              </a:rPr>
              <a:t> </a:t>
            </a:r>
            <a:r>
              <a:rPr lang="en-US" sz="3000" dirty="0" smtClean="0">
                <a:cs typeface="+mn-cs"/>
              </a:rPr>
              <a:t>is a group of populations of different species in an area</a:t>
            </a:r>
          </a:p>
          <a:p>
            <a:pPr eaLnBrk="1" hangingPunct="1">
              <a:defRPr/>
            </a:pPr>
            <a:r>
              <a:rPr lang="en-US" sz="3000" b="1" dirty="0" smtClean="0">
                <a:solidFill>
                  <a:srgbClr val="9999FF"/>
                </a:solidFill>
                <a:cs typeface="+mn-cs"/>
              </a:rPr>
              <a:t>Community ecology</a:t>
            </a:r>
            <a:r>
              <a:rPr lang="en-US" sz="3000" b="1" dirty="0" smtClean="0">
                <a:cs typeface="+mn-cs"/>
              </a:rPr>
              <a:t> </a:t>
            </a:r>
            <a:r>
              <a:rPr lang="en-US" sz="3000" dirty="0" smtClean="0">
                <a:cs typeface="+mn-cs"/>
              </a:rPr>
              <a:t>deals with the whole array of interacting species in a community</a:t>
            </a:r>
          </a:p>
        </p:txBody>
      </p:sp>
      <p:pic>
        <p:nvPicPr>
          <p:cNvPr id="16386" name="Picture 3" descr="52_02cForestDiversity-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3581400"/>
            <a:ext cx="3856038" cy="275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847790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3348</TotalTime>
  <Words>1160</Words>
  <Application>Microsoft Macintosh PowerPoint</Application>
  <PresentationFormat>On-screen Show (4:3)</PresentationFormat>
  <Paragraphs>194</Paragraphs>
  <Slides>33</Slides>
  <Notes>16</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Lecture 1 Carrying Capacity, Biodiversity, &amp; Predator/Prey relationships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Fundamental Equation of Ecology</vt:lpstr>
      <vt:lpstr>PowerPoint Presentation</vt:lpstr>
      <vt:lpstr>Other factors that affect population growth</vt:lpstr>
      <vt:lpstr>Other factors that affect population growth</vt:lpstr>
      <vt:lpstr>PowerPoint Presentation</vt:lpstr>
      <vt:lpstr>PowerPoint Presentation</vt:lpstr>
      <vt:lpstr>PowerPoint Presentation</vt:lpstr>
      <vt:lpstr>2 Life History Patterns</vt:lpstr>
      <vt:lpstr>PowerPoint Presentation</vt:lpstr>
      <vt:lpstr>PowerPoint Presentation</vt:lpstr>
      <vt:lpstr>PowerPoint Presentation</vt:lpstr>
      <vt:lpstr>PowerPoint Presentation</vt:lpstr>
      <vt:lpstr>PowerPoint Presentation</vt:lpstr>
      <vt:lpstr>PowerPoint Presentation</vt:lpstr>
      <vt:lpstr>Consequences of Competition</vt:lpstr>
      <vt:lpstr>Exclusion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 Carrying Capacity, Biodiversity, &amp; Predator/Prey relationships</dc:title>
  <dc:creator>Morgan Antoniacci</dc:creator>
  <cp:lastModifiedBy>Morgan Antoniacci</cp:lastModifiedBy>
  <cp:revision>29</cp:revision>
  <dcterms:created xsi:type="dcterms:W3CDTF">2015-07-23T17:08:54Z</dcterms:created>
  <dcterms:modified xsi:type="dcterms:W3CDTF">2015-07-29T02:00:29Z</dcterms:modified>
</cp:coreProperties>
</file>