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81" r:id="rId2"/>
    <p:sldId id="257" r:id="rId3"/>
    <p:sldId id="258" r:id="rId4"/>
    <p:sldId id="259" r:id="rId5"/>
    <p:sldId id="263" r:id="rId6"/>
    <p:sldId id="264" r:id="rId7"/>
    <p:sldId id="266" r:id="rId8"/>
    <p:sldId id="268" r:id="rId9"/>
    <p:sldId id="269" r:id="rId10"/>
    <p:sldId id="271" r:id="rId11"/>
    <p:sldId id="272" r:id="rId12"/>
    <p:sldId id="273" r:id="rId13"/>
    <p:sldId id="274" r:id="rId14"/>
    <p:sldId id="276" r:id="rId15"/>
    <p:sldId id="279" r:id="rId16"/>
    <p:sldId id="282" r:id="rId17"/>
    <p:sldId id="283" r:id="rId18"/>
    <p:sldId id="280" r:id="rId19"/>
    <p:sldId id="284" r:id="rId20"/>
    <p:sldId id="288" r:id="rId21"/>
    <p:sldId id="285" r:id="rId22"/>
    <p:sldId id="286" r:id="rId23"/>
    <p:sldId id="287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E9F87-EEF1-3C4B-9F33-309682399AF9}" type="datetimeFigureOut">
              <a:rPr lang="en-US" smtClean="0"/>
              <a:t>7/28/15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BF6C94-11F2-DC4D-AC86-302DFC74F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5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AB0C90A-F04D-8045-AA1F-698AF991AFF3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44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C15D3D7-6F1F-9547-9C31-A28D03FEF58F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429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5E3C118-D8B2-2446-8E45-3677D9C712B1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3735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9610F50-7BDE-B242-BC41-255A6AA9FA5F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997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BA1C3B0-71CB-D94E-B922-DC8D50062213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9689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9271B2E-6EF9-2E44-A7F8-767DEA345E54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179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4538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F6C94-11F2-DC4D-AC86-302DFC74FAC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447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F68E07A-6FD6-414B-AF15-F56434A2A839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951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4AAEE54-5B54-8E4B-B960-43A6DED64D69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529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C94C352-755E-C847-B097-83BCCAF87FB7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429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BCBE3F4-1186-E24B-B865-E0C2FA8EAFE5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27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D700DBC-63EA-2049-A207-CF41D55783E5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170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D6A4770-3D34-E048-A790-C549CF7F3551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627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BFA2BF5-26F6-084C-A3A1-C6C065355717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167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190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EC018ED-0920-2141-8C58-BBC054C97150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73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F4E68-1540-5F40-AA35-3E37DAEBD63A}" type="datetimeFigureOut">
              <a:rPr lang="en-US" smtClean="0"/>
              <a:t>7/28/15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63BE-D3A7-E04C-8AD3-53DE4AE3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464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F4E68-1540-5F40-AA35-3E37DAEBD63A}" type="datetimeFigureOut">
              <a:rPr lang="en-US" smtClean="0"/>
              <a:t>7/28/15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63BE-D3A7-E04C-8AD3-53DE4AE3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13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F4E68-1540-5F40-AA35-3E37DAEBD63A}" type="datetimeFigureOut">
              <a:rPr lang="en-US" smtClean="0"/>
              <a:t>7/28/15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63BE-D3A7-E04C-8AD3-53DE4AE3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77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F4E68-1540-5F40-AA35-3E37DAEBD63A}" type="datetimeFigureOut">
              <a:rPr lang="en-US" smtClean="0"/>
              <a:t>7/28/15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63BE-D3A7-E04C-8AD3-53DE4AE3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80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F4E68-1540-5F40-AA35-3E37DAEBD63A}" type="datetimeFigureOut">
              <a:rPr lang="en-US" smtClean="0"/>
              <a:t>7/28/15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63BE-D3A7-E04C-8AD3-53DE4AE3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069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F4E68-1540-5F40-AA35-3E37DAEBD63A}" type="datetimeFigureOut">
              <a:rPr lang="en-US" smtClean="0"/>
              <a:t>7/28/15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63BE-D3A7-E04C-8AD3-53DE4AE3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2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F4E68-1540-5F40-AA35-3E37DAEBD63A}" type="datetimeFigureOut">
              <a:rPr lang="en-US" smtClean="0"/>
              <a:t>7/28/15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63BE-D3A7-E04C-8AD3-53DE4AE3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15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F4E68-1540-5F40-AA35-3E37DAEBD63A}" type="datetimeFigureOut">
              <a:rPr lang="en-US" smtClean="0"/>
              <a:t>7/28/15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63BE-D3A7-E04C-8AD3-53DE4AE3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59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F4E68-1540-5F40-AA35-3E37DAEBD63A}" type="datetimeFigureOut">
              <a:rPr lang="en-US" smtClean="0"/>
              <a:t>7/28/15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63BE-D3A7-E04C-8AD3-53DE4AE3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14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F4E68-1540-5F40-AA35-3E37DAEBD63A}" type="datetimeFigureOut">
              <a:rPr lang="en-US" smtClean="0"/>
              <a:t>7/28/15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63BE-D3A7-E04C-8AD3-53DE4AE3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354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F4E68-1540-5F40-AA35-3E37DAEBD63A}" type="datetimeFigureOut">
              <a:rPr lang="en-US" smtClean="0"/>
              <a:t>7/28/15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63BE-D3A7-E04C-8AD3-53DE4AE3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87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F4E68-1540-5F40-AA35-3E37DAEBD63A}" type="datetimeFigureOut">
              <a:rPr lang="en-US" smtClean="0"/>
              <a:t>7/28/15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063BE-D3A7-E04C-8AD3-53DE4AE3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2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364" y="2061152"/>
            <a:ext cx="8982364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Lecture 2</a:t>
            </a:r>
            <a:br>
              <a:rPr lang="en-US" dirty="0" smtClean="0"/>
            </a:br>
            <a:r>
              <a:rPr lang="en-US" dirty="0" smtClean="0"/>
              <a:t>Impact of Human Activities on Ecosystem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Lisa Antoniacci Ph.D.</a:t>
            </a:r>
          </a:p>
          <a:p>
            <a:r>
              <a:rPr lang="en-US" dirty="0" err="1" smtClean="0"/>
              <a:t>Marywood</a:t>
            </a:r>
            <a:r>
              <a:rPr lang="en-US" dirty="0" smtClean="0"/>
              <a:t>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773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Other Sources of Water Pollution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Pollution from point sources may be identified; dealing with pollution from nonpoint sources is more difficult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Industrial chemicals and heavy metals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Oil from vehicles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Runoff of fertilizers, pesticides, herbicides, and animal wastes 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Sewage and excreted prescription drugs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Sediments</a:t>
            </a:r>
          </a:p>
        </p:txBody>
      </p:sp>
    </p:spTree>
    <p:extLst>
      <p:ext uri="{BB962C8B-B14F-4D97-AF65-F5344CB8AC3E}">
        <p14:creationId xmlns:p14="http://schemas.microsoft.com/office/powerpoint/2010/main" val="3216779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Some Results of Water Pollution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Bioaccumulation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Concentration of toxins such as mercury as they move up through the food chain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Eutrophication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Nutrient enrichment by sewage and fertilizers, resulting in toxic algal blooms or oxygen depletion</a:t>
            </a:r>
          </a:p>
          <a:p>
            <a:pPr lvl="1"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Turbidity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Clouding of water by sediment runoff, blocking sunlight and choking animals</a:t>
            </a:r>
          </a:p>
        </p:txBody>
      </p:sp>
    </p:spTree>
    <p:extLst>
      <p:ext uri="{BB962C8B-B14F-4D97-AF65-F5344CB8AC3E}">
        <p14:creationId xmlns:p14="http://schemas.microsoft.com/office/powerpoint/2010/main" val="3069397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The Trouble With Trash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Human activities generate plastics and other trash that kill animals and damage ecosystems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Chemicals from buried trash contaminate groundwater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Wastes dumped or washed into the ocean damage marine ecosystems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Plastics can persist more than 100 years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347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Air Quality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Pollution from airborne particles damages respiratory systems of humans and animals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Burning of fossil fuels and industrial processes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Some pollutants have global effects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CFCs cause thinning of the ozone layer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Rising levels of greenhouse gases contribute to climate change</a:t>
            </a:r>
          </a:p>
        </p:txBody>
      </p:sp>
    </p:spTree>
    <p:extLst>
      <p:ext uri="{BB962C8B-B14F-4D97-AF65-F5344CB8AC3E}">
        <p14:creationId xmlns:p14="http://schemas.microsoft.com/office/powerpoint/2010/main" val="3666458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The Ozone Hole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Ozone is a pollutant near the ground, but depletion of the ozone layer is a global threat caused by the use of CFCs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Global agreement to phase out CFC use</a:t>
            </a:r>
          </a:p>
          <a:p>
            <a:pPr eaLnBrk="1" hangingPunct="1"/>
            <a:endParaRPr lang="en-US" b="1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Ozone layer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Atmospheric layer with a high concentration of ozone that prevents much ultraviolet radiation from reaching Earth</a:t>
            </a:r>
            <a:r>
              <a:rPr lang="ja-JP" altLang="en-US">
                <a:latin typeface="Arial" charset="0"/>
                <a:ea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</a:rPr>
              <a:t>s surface</a:t>
            </a:r>
          </a:p>
        </p:txBody>
      </p:sp>
    </p:spTree>
    <p:extLst>
      <p:ext uri="{BB962C8B-B14F-4D97-AF65-F5344CB8AC3E}">
        <p14:creationId xmlns:p14="http://schemas.microsoft.com/office/powerpoint/2010/main" val="3318917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Global Climate Change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Climate change caused by rising concentrations of greenhouse gases is another global threat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Results in extremes in rainfall patterns and drought, increased hurricane intensity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Global climate change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Global warming and other changes in the current climate and weather patterns</a:t>
            </a:r>
          </a:p>
        </p:txBody>
      </p:sp>
    </p:spTree>
    <p:extLst>
      <p:ext uri="{BB962C8B-B14F-4D97-AF65-F5344CB8AC3E}">
        <p14:creationId xmlns:p14="http://schemas.microsoft.com/office/powerpoint/2010/main" val="2394955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2307" y="275178"/>
            <a:ext cx="62035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888AE2"/>
                </a:solidFill>
              </a:rPr>
              <a:t>ACTIVITY #1</a:t>
            </a:r>
          </a:p>
          <a:p>
            <a:pPr algn="ctr"/>
            <a:r>
              <a:rPr lang="en-US" sz="4000" b="1" dirty="0" smtClean="0">
                <a:solidFill>
                  <a:srgbClr val="888AE2"/>
                </a:solidFill>
              </a:rPr>
              <a:t>POLLUTION LAB</a:t>
            </a:r>
            <a:endParaRPr lang="en-US" sz="4000" b="1" dirty="0">
              <a:solidFill>
                <a:srgbClr val="888AE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8909" y="2230496"/>
            <a:ext cx="74699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Using Kit: </a:t>
            </a:r>
          </a:p>
          <a:p>
            <a:pPr algn="ctr"/>
            <a:r>
              <a:rPr lang="en-US" sz="3200" dirty="0" smtClean="0"/>
              <a:t>Water Pollutants and a Living Organism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17639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2307" y="275178"/>
            <a:ext cx="62035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888AE2"/>
                </a:solidFill>
              </a:rPr>
              <a:t>Pre-Lab Instructions</a:t>
            </a:r>
          </a:p>
          <a:p>
            <a:pPr algn="ctr"/>
            <a:r>
              <a:rPr lang="en-US" sz="4000" b="1" dirty="0" smtClean="0">
                <a:solidFill>
                  <a:srgbClr val="888AE2"/>
                </a:solidFill>
              </a:rPr>
              <a:t>POLLUTION LAB</a:t>
            </a:r>
            <a:endParaRPr lang="en-US" sz="4000" b="1" dirty="0">
              <a:solidFill>
                <a:srgbClr val="888AE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1246" y="1598617"/>
            <a:ext cx="8268503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3200" dirty="0" smtClean="0"/>
              <a:t>Determining the effects of water pollutants on a living organism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3200" dirty="0"/>
              <a:t> </a:t>
            </a:r>
            <a:r>
              <a:rPr lang="en-US" sz="3200" dirty="0" smtClean="0"/>
              <a:t>Examining 6 known water pollutants</a:t>
            </a:r>
          </a:p>
          <a:p>
            <a:pPr marL="457200" indent="-457200">
              <a:buFont typeface="Wingdings" charset="2"/>
              <a:buChar char="Ø"/>
            </a:pPr>
            <a:endParaRPr lang="en-US" sz="3200" dirty="0"/>
          </a:p>
          <a:p>
            <a:pPr marL="457200" indent="-457200">
              <a:buFont typeface="Wingdings" charset="2"/>
              <a:buChar char="Ø"/>
            </a:pPr>
            <a:r>
              <a:rPr lang="en-US" sz="3200" dirty="0" smtClean="0"/>
              <a:t>Regulatory agencies control pollutant dumping and concentrations in water….. BUT worry about </a:t>
            </a:r>
            <a:r>
              <a:rPr lang="en-US" sz="3200" b="1" u="sng" dirty="0" smtClean="0"/>
              <a:t>Biological Magnification</a:t>
            </a:r>
          </a:p>
          <a:p>
            <a:pPr marL="457200" indent="-457200">
              <a:buFont typeface="Wingdings" charset="2"/>
              <a:buChar char="Ø"/>
            </a:pPr>
            <a:endParaRPr lang="en-US" sz="3200" b="1" u="sng" dirty="0" smtClean="0"/>
          </a:p>
          <a:p>
            <a:pPr marL="457200" indent="-457200">
              <a:buFont typeface="Wingdings" charset="2"/>
              <a:buChar char="Ø"/>
            </a:pPr>
            <a:r>
              <a:rPr lang="en-US" sz="3200" dirty="0" smtClean="0"/>
              <a:t>Also need to assess positive synergy between pollutants</a:t>
            </a:r>
          </a:p>
        </p:txBody>
      </p:sp>
    </p:spTree>
    <p:extLst>
      <p:ext uri="{BB962C8B-B14F-4D97-AF65-F5344CB8AC3E}">
        <p14:creationId xmlns:p14="http://schemas.microsoft.com/office/powerpoint/2010/main" val="32255890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2307" y="275178"/>
            <a:ext cx="62035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888AE2"/>
                </a:solidFill>
              </a:rPr>
              <a:t>Pre-Lab Instructions</a:t>
            </a:r>
          </a:p>
          <a:p>
            <a:pPr algn="ctr"/>
            <a:r>
              <a:rPr lang="en-US" sz="4000" b="1" dirty="0" smtClean="0">
                <a:solidFill>
                  <a:srgbClr val="888AE2"/>
                </a:solidFill>
              </a:rPr>
              <a:t>POLLUTION LAB</a:t>
            </a:r>
          </a:p>
          <a:p>
            <a:pPr algn="ctr"/>
            <a:r>
              <a:rPr lang="en-US" sz="4000" b="1" u="sng" dirty="0" smtClean="0">
                <a:solidFill>
                  <a:srgbClr val="888AE2"/>
                </a:solidFill>
              </a:rPr>
              <a:t>Procedure</a:t>
            </a:r>
            <a:endParaRPr lang="en-US" sz="4000" b="1" u="sng" dirty="0">
              <a:solidFill>
                <a:srgbClr val="888AE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1246" y="2455175"/>
            <a:ext cx="826850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3200" dirty="0" smtClean="0"/>
              <a:t>Gather all materials (working in groups of 2-3)</a:t>
            </a:r>
          </a:p>
          <a:p>
            <a:pPr marL="914400" lvl="1" indent="-457200">
              <a:buFont typeface="Wingdings" charset="2"/>
              <a:buChar char="Ø"/>
            </a:pPr>
            <a:r>
              <a:rPr lang="en-US" sz="3200" dirty="0" smtClean="0"/>
              <a:t>6 pollutants labeled A, B, C, D, E, F</a:t>
            </a:r>
          </a:p>
          <a:p>
            <a:pPr marL="914400" lvl="1" indent="-457200">
              <a:buFont typeface="Wingdings" charset="2"/>
              <a:buChar char="Ø"/>
            </a:pPr>
            <a:r>
              <a:rPr lang="en-US" sz="3200" dirty="0" smtClean="0"/>
              <a:t>Depression slide</a:t>
            </a:r>
          </a:p>
          <a:p>
            <a:pPr marL="914400" lvl="1" indent="-457200">
              <a:buFont typeface="Wingdings" charset="2"/>
              <a:buChar char="Ø"/>
            </a:pPr>
            <a:r>
              <a:rPr lang="en-US" sz="3200" dirty="0" smtClean="0"/>
              <a:t>Plastic pipettes</a:t>
            </a:r>
          </a:p>
          <a:p>
            <a:pPr marL="914400" lvl="1" indent="-457200">
              <a:buFont typeface="Wingdings" charset="2"/>
              <a:buChar char="Ø"/>
            </a:pPr>
            <a:r>
              <a:rPr lang="en-US" sz="3200" dirty="0" smtClean="0"/>
              <a:t>Distilled water</a:t>
            </a:r>
          </a:p>
          <a:p>
            <a:pPr marL="914400" lvl="1" indent="-457200">
              <a:buFont typeface="Wingdings" charset="2"/>
              <a:buChar char="Ø"/>
            </a:pPr>
            <a:r>
              <a:rPr lang="en-US" sz="3200" dirty="0" smtClean="0"/>
              <a:t>Microscope</a:t>
            </a:r>
          </a:p>
        </p:txBody>
      </p:sp>
    </p:spTree>
    <p:extLst>
      <p:ext uri="{BB962C8B-B14F-4D97-AF65-F5344CB8AC3E}">
        <p14:creationId xmlns:p14="http://schemas.microsoft.com/office/powerpoint/2010/main" val="26955115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2307" y="38890"/>
            <a:ext cx="62035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888AE2"/>
                </a:solidFill>
              </a:rPr>
              <a:t>Pre-Lab Instructions</a:t>
            </a:r>
          </a:p>
          <a:p>
            <a:pPr algn="ctr"/>
            <a:r>
              <a:rPr lang="en-US" sz="3600" b="1" dirty="0" smtClean="0">
                <a:solidFill>
                  <a:srgbClr val="888AE2"/>
                </a:solidFill>
              </a:rPr>
              <a:t>POLLUTION LAB</a:t>
            </a:r>
          </a:p>
          <a:p>
            <a:pPr algn="ctr"/>
            <a:r>
              <a:rPr lang="en-US" sz="3600" b="1" u="sng" dirty="0" smtClean="0">
                <a:solidFill>
                  <a:srgbClr val="888AE2"/>
                </a:solidFill>
              </a:rPr>
              <a:t>Procedure – Part 1</a:t>
            </a:r>
            <a:endParaRPr lang="en-US" sz="3600" b="1" u="sng" dirty="0">
              <a:solidFill>
                <a:srgbClr val="888AE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132887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000" dirty="0" smtClean="0"/>
              <a:t>Prepare control by placing 2 drops of distilled water in depression slide.  Then add 1 drop of organism</a:t>
            </a:r>
          </a:p>
          <a:p>
            <a:pPr marL="514350" indent="-514350">
              <a:buAutoNum type="arabicPeriod"/>
            </a:pPr>
            <a:r>
              <a:rPr lang="en-US" sz="2000" dirty="0"/>
              <a:t> </a:t>
            </a:r>
            <a:r>
              <a:rPr lang="en-US" sz="2000" dirty="0" smtClean="0"/>
              <a:t>Use microscope to observe organism in the control conditions</a:t>
            </a:r>
          </a:p>
          <a:p>
            <a:pPr marL="514350" indent="-514350">
              <a:buAutoNum type="arabicPeriod"/>
            </a:pPr>
            <a:r>
              <a:rPr lang="en-US" sz="2000" dirty="0"/>
              <a:t> </a:t>
            </a:r>
            <a:r>
              <a:rPr lang="en-US" sz="2000" dirty="0" smtClean="0"/>
              <a:t>Place 1 drop of distilled water in 6 depression slides</a:t>
            </a:r>
          </a:p>
          <a:p>
            <a:pPr marL="514350" indent="-514350">
              <a:buAutoNum type="arabicPeriod"/>
            </a:pPr>
            <a:r>
              <a:rPr lang="en-US" sz="2000" dirty="0"/>
              <a:t> </a:t>
            </a:r>
            <a:r>
              <a:rPr lang="en-US" sz="2000" dirty="0" smtClean="0"/>
              <a:t>Add 1 drop of Bottle A and then 1 drop of living organism</a:t>
            </a:r>
          </a:p>
          <a:p>
            <a:pPr marL="514350" indent="-514350">
              <a:buAutoNum type="arabicPeriod"/>
            </a:pPr>
            <a:r>
              <a:rPr lang="en-US" sz="2000" dirty="0"/>
              <a:t> </a:t>
            </a:r>
            <a:r>
              <a:rPr lang="en-US" sz="2000" dirty="0" smtClean="0"/>
              <a:t>Start timer and observe the organism under the microscope. </a:t>
            </a:r>
          </a:p>
          <a:p>
            <a:pPr marL="514350" indent="-514350">
              <a:buAutoNum type="arabicPeriod"/>
            </a:pPr>
            <a:r>
              <a:rPr lang="en-US" sz="2000" dirty="0"/>
              <a:t> </a:t>
            </a:r>
            <a:r>
              <a:rPr lang="en-US" sz="2000" dirty="0" smtClean="0"/>
              <a:t>Record amount of time it takes to lose ability to swim (form coils)</a:t>
            </a:r>
          </a:p>
          <a:p>
            <a:pPr marL="514350" indent="-514350">
              <a:buAutoNum type="arabicPeriod"/>
            </a:pPr>
            <a:r>
              <a:rPr lang="en-US" sz="2000" dirty="0"/>
              <a:t> </a:t>
            </a:r>
            <a:r>
              <a:rPr lang="en-US" sz="2000" dirty="0" smtClean="0"/>
              <a:t>Wait 5 minutes – if no changes in movement record a negative result</a:t>
            </a:r>
          </a:p>
          <a:p>
            <a:pPr marL="514350" indent="-514350">
              <a:buAutoNum type="arabicPeriod"/>
            </a:pPr>
            <a:r>
              <a:rPr lang="en-US" sz="2000" dirty="0"/>
              <a:t> </a:t>
            </a:r>
            <a:r>
              <a:rPr lang="en-US" sz="2000" dirty="0" smtClean="0"/>
              <a:t>Repeat by adding 1 drop of each pollutant (B-F) to the remaining depression slides and record results.</a:t>
            </a:r>
          </a:p>
        </p:txBody>
      </p:sp>
    </p:spTree>
    <p:extLst>
      <p:ext uri="{BB962C8B-B14F-4D97-AF65-F5344CB8AC3E}">
        <p14:creationId xmlns:p14="http://schemas.microsoft.com/office/powerpoint/2010/main" val="3639379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18.5 Human Effects on the Biosphere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The increasing size of the human population and its increasing industrialization have far-reaching effects on the biosphere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Effects range from extinction of individual species to global climate change</a:t>
            </a:r>
          </a:p>
        </p:txBody>
      </p:sp>
    </p:spTree>
    <p:extLst>
      <p:ext uri="{BB962C8B-B14F-4D97-AF65-F5344CB8AC3E}">
        <p14:creationId xmlns:p14="http://schemas.microsoft.com/office/powerpoint/2010/main" val="10054870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2307" y="38890"/>
            <a:ext cx="62035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888AE2"/>
                </a:solidFill>
              </a:rPr>
              <a:t>Pre-Lab Instructions</a:t>
            </a:r>
          </a:p>
          <a:p>
            <a:pPr algn="ctr"/>
            <a:r>
              <a:rPr lang="en-US" sz="3600" b="1" dirty="0" smtClean="0">
                <a:solidFill>
                  <a:srgbClr val="888AE2"/>
                </a:solidFill>
              </a:rPr>
              <a:t>POLLUTION LAB</a:t>
            </a:r>
          </a:p>
          <a:p>
            <a:pPr algn="ctr"/>
            <a:r>
              <a:rPr lang="en-US" sz="3600" b="1" u="sng" dirty="0" smtClean="0">
                <a:solidFill>
                  <a:srgbClr val="888AE2"/>
                </a:solidFill>
              </a:rPr>
              <a:t>Procedure – Part 1</a:t>
            </a:r>
            <a:endParaRPr lang="en-US" sz="3600" b="1" u="sng" dirty="0">
              <a:solidFill>
                <a:srgbClr val="888AE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988820"/>
            <a:ext cx="77266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Bottle A – Silver Nitrate </a:t>
            </a:r>
          </a:p>
          <a:p>
            <a:endParaRPr lang="en-US" sz="2800" dirty="0"/>
          </a:p>
          <a:p>
            <a:r>
              <a:rPr lang="en-US" sz="2800" dirty="0" smtClean="0"/>
              <a:t>Bottle B – Mercury Nitrate</a:t>
            </a:r>
          </a:p>
          <a:p>
            <a:endParaRPr lang="en-US" sz="2800" dirty="0"/>
          </a:p>
          <a:p>
            <a:r>
              <a:rPr lang="en-US" sz="2800" dirty="0" smtClean="0"/>
              <a:t>Bottle C – Nickel Nitrate</a:t>
            </a:r>
          </a:p>
          <a:p>
            <a:endParaRPr lang="en-US" sz="2800" dirty="0"/>
          </a:p>
          <a:p>
            <a:r>
              <a:rPr lang="en-US" sz="2800" dirty="0" smtClean="0"/>
              <a:t>Bottle D – Lead Nitrate</a:t>
            </a:r>
          </a:p>
          <a:p>
            <a:endParaRPr lang="en-US" sz="2800" dirty="0"/>
          </a:p>
          <a:p>
            <a:r>
              <a:rPr lang="en-US" sz="2800" dirty="0" smtClean="0"/>
              <a:t>Bottle E – Aluminum Nitrate</a:t>
            </a:r>
          </a:p>
          <a:p>
            <a:endParaRPr lang="en-US" sz="2800" dirty="0"/>
          </a:p>
          <a:p>
            <a:r>
              <a:rPr lang="en-US" sz="2800" dirty="0" smtClean="0"/>
              <a:t>Bottle F – Copper Nitrate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3864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lluta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43682" y="-1143685"/>
            <a:ext cx="6858001" cy="914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531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2307" y="38890"/>
            <a:ext cx="62035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888AE2"/>
                </a:solidFill>
              </a:rPr>
              <a:t>Pre-Lab Instructions</a:t>
            </a:r>
          </a:p>
          <a:p>
            <a:pPr algn="ctr"/>
            <a:r>
              <a:rPr lang="en-US" sz="3600" b="1" dirty="0" smtClean="0">
                <a:solidFill>
                  <a:srgbClr val="888AE2"/>
                </a:solidFill>
              </a:rPr>
              <a:t>POLLUTION LAB</a:t>
            </a:r>
          </a:p>
          <a:p>
            <a:pPr algn="ctr"/>
            <a:r>
              <a:rPr lang="en-US" sz="3600" b="1" u="sng" dirty="0" smtClean="0">
                <a:solidFill>
                  <a:srgbClr val="888AE2"/>
                </a:solidFill>
              </a:rPr>
              <a:t>Procedure – Part 2 (Synergy)</a:t>
            </a:r>
            <a:endParaRPr lang="en-US" sz="3600" b="1" u="sng" dirty="0">
              <a:solidFill>
                <a:srgbClr val="888AE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132887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000" dirty="0" smtClean="0"/>
              <a:t>Place 1 drop of Pollutant B 4 depression slides</a:t>
            </a:r>
          </a:p>
          <a:p>
            <a:pPr marL="514350" indent="-514350">
              <a:buAutoNum type="arabicPeriod"/>
            </a:pPr>
            <a:r>
              <a:rPr lang="en-US" sz="2000" dirty="0"/>
              <a:t> </a:t>
            </a:r>
            <a:r>
              <a:rPr lang="en-US" sz="2000" dirty="0" smtClean="0"/>
              <a:t>Add 1 drop of Bottle C and then 1 drop of living organism to first slide</a:t>
            </a:r>
          </a:p>
          <a:p>
            <a:pPr marL="514350" indent="-514350">
              <a:buAutoNum type="arabicPeriod"/>
            </a:pPr>
            <a:r>
              <a:rPr lang="en-US" sz="2000" dirty="0"/>
              <a:t> </a:t>
            </a:r>
            <a:r>
              <a:rPr lang="en-US" sz="2000" dirty="0" smtClean="0"/>
              <a:t>Start timer and observe the organism under the microscope. </a:t>
            </a:r>
          </a:p>
          <a:p>
            <a:pPr marL="514350" indent="-514350">
              <a:buAutoNum type="arabicPeriod"/>
            </a:pPr>
            <a:r>
              <a:rPr lang="en-US" sz="2000" dirty="0"/>
              <a:t> </a:t>
            </a:r>
            <a:r>
              <a:rPr lang="en-US" sz="2000" dirty="0" smtClean="0"/>
              <a:t>Record amount of time it takes to lose ability to swim (form coils)</a:t>
            </a:r>
          </a:p>
          <a:p>
            <a:pPr marL="514350" indent="-514350">
              <a:buAutoNum type="arabicPeriod"/>
            </a:pPr>
            <a:r>
              <a:rPr lang="en-US" sz="2000" dirty="0"/>
              <a:t> </a:t>
            </a:r>
            <a:r>
              <a:rPr lang="en-US" sz="2000" dirty="0" smtClean="0"/>
              <a:t>Wait 5 minutes – if no changes in movement record a negative result</a:t>
            </a:r>
          </a:p>
          <a:p>
            <a:pPr marL="514350" indent="-514350">
              <a:buAutoNum type="arabicPeriod"/>
            </a:pPr>
            <a:r>
              <a:rPr lang="en-US" sz="2000" dirty="0"/>
              <a:t> </a:t>
            </a:r>
            <a:r>
              <a:rPr lang="en-US" sz="2000" dirty="0" smtClean="0"/>
              <a:t>Repeat by adding 1 drop of each pollutant (D-F) to the remaining depression slides(containing a drop of B and record results.</a:t>
            </a:r>
          </a:p>
        </p:txBody>
      </p:sp>
    </p:spTree>
    <p:extLst>
      <p:ext uri="{BB962C8B-B14F-4D97-AF65-F5344CB8AC3E}">
        <p14:creationId xmlns:p14="http://schemas.microsoft.com/office/powerpoint/2010/main" val="33412424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llutant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090935" y="-643650"/>
            <a:ext cx="4962129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78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Increasing Species Extinctions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Humans are increasing the rate of species extinctions by degrading, destroying, and fragmenting natural habitats, by overharvesting species, and by introducing exotic species</a:t>
            </a:r>
          </a:p>
        </p:txBody>
      </p:sp>
    </p:spTree>
    <p:extLst>
      <p:ext uri="{BB962C8B-B14F-4D97-AF65-F5344CB8AC3E}">
        <p14:creationId xmlns:p14="http://schemas.microsoft.com/office/powerpoint/2010/main" val="4156474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Increasing Species Extinctions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Endangered species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Faces extinction in all or part of its range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Threatened species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Likely to become endangered in the near future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Endemic species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Evolved in one place and is found nowhere else</a:t>
            </a:r>
          </a:p>
          <a:p>
            <a:pPr eaLnBrk="1" hangingPunct="1"/>
            <a:endParaRPr lang="en-US">
              <a:solidFill>
                <a:srgbClr val="FF0000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388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The Global Impact of Human Activities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Human activities threaten entire ecosystems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Desertification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Deforestation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Air pollution and acid rain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Water pollution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Trash in aquatic ecosystems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Air pollution and the ozone hole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Greenhouse gases and global warming</a:t>
            </a:r>
          </a:p>
        </p:txBody>
      </p:sp>
    </p:spTree>
    <p:extLst>
      <p:ext uri="{BB962C8B-B14F-4D97-AF65-F5344CB8AC3E}">
        <p14:creationId xmlns:p14="http://schemas.microsoft.com/office/powerpoint/2010/main" val="3678011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Desertification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Poor agricultural practices turn grasslands or woodlands into deserts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US Great Plains (the Great Dustbowl)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Sahara Desert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Desertification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Conversion of grassland or woodlands to desertlike conditions</a:t>
            </a:r>
          </a:p>
        </p:txBody>
      </p:sp>
    </p:spTree>
    <p:extLst>
      <p:ext uri="{BB962C8B-B14F-4D97-AF65-F5344CB8AC3E}">
        <p14:creationId xmlns:p14="http://schemas.microsoft.com/office/powerpoint/2010/main" val="3058607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Deforestation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Human activities strip woodlands of trees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Flooding 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Landslides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Increases atmospheric CO</a:t>
            </a:r>
            <a:r>
              <a:rPr lang="en-US" baseline="-25000">
                <a:latin typeface="Arial" charset="0"/>
                <a:ea typeface="ＭＳ Ｐゴシック" charset="0"/>
              </a:rPr>
              <a:t>2</a:t>
            </a:r>
            <a:r>
              <a:rPr lang="en-US">
                <a:latin typeface="Arial" charset="0"/>
                <a:ea typeface="ＭＳ Ｐゴシック" charset="0"/>
              </a:rPr>
              <a:t> 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Decreases atmospheric oxygen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Deforestation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Removal of all trees from a large tract of land</a:t>
            </a:r>
          </a:p>
        </p:txBody>
      </p:sp>
    </p:spTree>
    <p:extLst>
      <p:ext uri="{BB962C8B-B14F-4D97-AF65-F5344CB8AC3E}">
        <p14:creationId xmlns:p14="http://schemas.microsoft.com/office/powerpoint/2010/main" val="3810449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Pollution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Human activities generate pollutants that kill animals and damage ecosystems</a:t>
            </a:r>
          </a:p>
          <a:p>
            <a:pPr eaLnBrk="1" hangingPunct="1"/>
            <a:endParaRPr lang="en-US" b="1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Pollutant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Natural or man-made substance released into the environment in greater than natural amounts, and that damages the health of organisms</a:t>
            </a:r>
          </a:p>
          <a:p>
            <a:pPr eaLnBrk="1" hangingPunct="1"/>
            <a:endParaRPr lang="en-US" b="1">
              <a:solidFill>
                <a:srgbClr val="0000FF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014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Acid Rain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Acid rain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Rainfall contaminated by acidic pollutants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Burns trees, kills fish, leaches nutrients from soil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Caused by pollutants that combine with water vapor in the atmosphere to form acids 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Sulfuric acid from sulfur dioxides from coal-burning power plants and factories 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Nitric acid from nitrogen oxides from vehicles and power plants that burn gas and oil</a:t>
            </a:r>
          </a:p>
          <a:p>
            <a:pPr lvl="1" eaLnBrk="1" hangingPunct="1"/>
            <a:endParaRPr lang="en-US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722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961</Words>
  <Application>Microsoft Macintosh PowerPoint</Application>
  <PresentationFormat>On-screen Show (4:3)</PresentationFormat>
  <Paragraphs>183</Paragraphs>
  <Slides>23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Lecture 2 Impact of Human Activities on Ecosystem</vt:lpstr>
      <vt:lpstr>18.5 Human Effects on the Biosphere</vt:lpstr>
      <vt:lpstr>Increasing Species Extinctions</vt:lpstr>
      <vt:lpstr>Increasing Species Extinctions</vt:lpstr>
      <vt:lpstr>The Global Impact of Human Activities</vt:lpstr>
      <vt:lpstr>Desertification</vt:lpstr>
      <vt:lpstr>Deforestation</vt:lpstr>
      <vt:lpstr>Pollution</vt:lpstr>
      <vt:lpstr>Acid Rain</vt:lpstr>
      <vt:lpstr>Other Sources of Water Pollution</vt:lpstr>
      <vt:lpstr>Some Results of Water Pollution</vt:lpstr>
      <vt:lpstr>The Trouble With Trash</vt:lpstr>
      <vt:lpstr>Air Quality</vt:lpstr>
      <vt:lpstr>The Ozone Hole</vt:lpstr>
      <vt:lpstr>Global Climate Change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18.5 Human Effects on the Biosphere</dc:title>
  <dc:creator>Morgan Antoniacci</dc:creator>
  <cp:lastModifiedBy>Morgan Antoniacci</cp:lastModifiedBy>
  <cp:revision>7</cp:revision>
  <dcterms:created xsi:type="dcterms:W3CDTF">2015-07-25T20:09:13Z</dcterms:created>
  <dcterms:modified xsi:type="dcterms:W3CDTF">2015-07-29T02:01:20Z</dcterms:modified>
</cp:coreProperties>
</file>