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257" r:id="rId2"/>
    <p:sldId id="450" r:id="rId3"/>
    <p:sldId id="388" r:id="rId4"/>
    <p:sldId id="258" r:id="rId5"/>
    <p:sldId id="432" r:id="rId6"/>
    <p:sldId id="433" r:id="rId7"/>
    <p:sldId id="336" r:id="rId8"/>
    <p:sldId id="434" r:id="rId9"/>
    <p:sldId id="435" r:id="rId10"/>
    <p:sldId id="437" r:id="rId11"/>
    <p:sldId id="436" r:id="rId12"/>
    <p:sldId id="446" r:id="rId13"/>
    <p:sldId id="447" r:id="rId14"/>
    <p:sldId id="448" r:id="rId15"/>
    <p:sldId id="439" r:id="rId16"/>
    <p:sldId id="441" r:id="rId17"/>
    <p:sldId id="442" r:id="rId18"/>
    <p:sldId id="444" r:id="rId19"/>
    <p:sldId id="445" r:id="rId20"/>
    <p:sldId id="449" r:id="rId21"/>
    <p:sldId id="451" r:id="rId22"/>
    <p:sldId id="455" r:id="rId23"/>
    <p:sldId id="457" r:id="rId24"/>
    <p:sldId id="458" r:id="rId25"/>
    <p:sldId id="459" r:id="rId26"/>
    <p:sldId id="460" r:id="rId27"/>
    <p:sldId id="461" r:id="rId28"/>
    <p:sldId id="463" r:id="rId29"/>
    <p:sldId id="464" r:id="rId30"/>
    <p:sldId id="465" r:id="rId31"/>
    <p:sldId id="466" r:id="rId32"/>
    <p:sldId id="468" r:id="rId33"/>
    <p:sldId id="469" r:id="rId34"/>
    <p:sldId id="470" r:id="rId35"/>
    <p:sldId id="471" r:id="rId36"/>
    <p:sldId id="472" r:id="rId37"/>
    <p:sldId id="489" r:id="rId38"/>
    <p:sldId id="490" r:id="rId39"/>
    <p:sldId id="491" r:id="rId40"/>
    <p:sldId id="475" r:id="rId41"/>
    <p:sldId id="476" r:id="rId42"/>
    <p:sldId id="492" r:id="rId43"/>
    <p:sldId id="495" r:id="rId44"/>
    <p:sldId id="496" r:id="rId45"/>
    <p:sldId id="498" r:id="rId46"/>
    <p:sldId id="499" r:id="rId47"/>
    <p:sldId id="500" r:id="rId48"/>
    <p:sldId id="502" r:id="rId49"/>
    <p:sldId id="503" r:id="rId50"/>
    <p:sldId id="504" r:id="rId51"/>
    <p:sldId id="505" r:id="rId52"/>
    <p:sldId id="506" r:id="rId53"/>
    <p:sldId id="507" r:id="rId54"/>
    <p:sldId id="508" r:id="rId55"/>
    <p:sldId id="509" r:id="rId56"/>
    <p:sldId id="510" r:id="rId57"/>
    <p:sldId id="512" r:id="rId58"/>
    <p:sldId id="511" r:id="rId59"/>
    <p:sldId id="514" r:id="rId60"/>
    <p:sldId id="515" r:id="rId61"/>
    <p:sldId id="516" r:id="rId62"/>
    <p:sldId id="517" r:id="rId63"/>
    <p:sldId id="518" r:id="rId64"/>
    <p:sldId id="519" r:id="rId65"/>
    <p:sldId id="520" r:id="rId66"/>
    <p:sldId id="521" r:id="rId67"/>
    <p:sldId id="332" r:id="rId68"/>
    <p:sldId id="333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39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7" Type="http://schemas.openxmlformats.org/officeDocument/2006/relationships/image" Target="../media/image86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07.wmf"/><Relationship Id="rId1" Type="http://schemas.openxmlformats.org/officeDocument/2006/relationships/image" Target="../media/image110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7" Type="http://schemas.openxmlformats.org/officeDocument/2006/relationships/image" Target="../media/image130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6" Type="http://schemas.openxmlformats.org/officeDocument/2006/relationships/image" Target="../media/image129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5.wmf"/><Relationship Id="rId5" Type="http://schemas.openxmlformats.org/officeDocument/2006/relationships/image" Target="../media/image124.wmf"/><Relationship Id="rId4" Type="http://schemas.openxmlformats.org/officeDocument/2006/relationships/image" Target="../media/image13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7" Type="http://schemas.openxmlformats.org/officeDocument/2006/relationships/image" Target="../media/image143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2" Type="http://schemas.openxmlformats.org/officeDocument/2006/relationships/image" Target="../media/image145.wmf"/><Relationship Id="rId1" Type="http://schemas.openxmlformats.org/officeDocument/2006/relationships/image" Target="../media/image144.wmf"/><Relationship Id="rId4" Type="http://schemas.openxmlformats.org/officeDocument/2006/relationships/image" Target="../media/image13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image" Target="../media/image148.wmf"/><Relationship Id="rId1" Type="http://schemas.openxmlformats.org/officeDocument/2006/relationships/image" Target="../media/image147.wmf"/><Relationship Id="rId4" Type="http://schemas.openxmlformats.org/officeDocument/2006/relationships/image" Target="../media/image150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4" Type="http://schemas.openxmlformats.org/officeDocument/2006/relationships/image" Target="../media/image154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Relationship Id="rId6" Type="http://schemas.openxmlformats.org/officeDocument/2006/relationships/image" Target="../media/image159.wmf"/><Relationship Id="rId5" Type="http://schemas.openxmlformats.org/officeDocument/2006/relationships/image" Target="../media/image154.wmf"/><Relationship Id="rId4" Type="http://schemas.openxmlformats.org/officeDocument/2006/relationships/image" Target="../media/image158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Relationship Id="rId6" Type="http://schemas.openxmlformats.org/officeDocument/2006/relationships/image" Target="../media/image147.wmf"/><Relationship Id="rId5" Type="http://schemas.openxmlformats.org/officeDocument/2006/relationships/image" Target="../media/image164.wmf"/><Relationship Id="rId4" Type="http://schemas.openxmlformats.org/officeDocument/2006/relationships/image" Target="../media/image16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51523-B58F-402C-BBA0-55A83D7BF05F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7DFBC-C06D-4D12-8EDA-526C55B18444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jpeg"/><Relationship Id="rId9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jpe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38.bin"/><Relationship Id="rId9" Type="http://schemas.openxmlformats.org/officeDocument/2006/relationships/oleObject" Target="../embeddings/oleObject43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Relationship Id="rId9" Type="http://schemas.openxmlformats.org/officeDocument/2006/relationships/oleObject" Target="../embeddings/oleObject59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1.jpeg"/><Relationship Id="rId5" Type="http://schemas.openxmlformats.org/officeDocument/2006/relationships/oleObject" Target="../embeddings/oleObject79.bin"/><Relationship Id="rId4" Type="http://schemas.openxmlformats.org/officeDocument/2006/relationships/oleObject" Target="../embeddings/oleObject7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85.bin"/><Relationship Id="rId4" Type="http://schemas.openxmlformats.org/officeDocument/2006/relationships/oleObject" Target="../embeddings/oleObject8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90.bin"/><Relationship Id="rId5" Type="http://schemas.openxmlformats.org/officeDocument/2006/relationships/oleObject" Target="../embeddings/oleObject89.bin"/><Relationship Id="rId10" Type="http://schemas.openxmlformats.org/officeDocument/2006/relationships/image" Target="../media/image87.jpeg"/><Relationship Id="rId4" Type="http://schemas.openxmlformats.org/officeDocument/2006/relationships/oleObject" Target="../embeddings/oleObject88.bin"/><Relationship Id="rId9" Type="http://schemas.openxmlformats.org/officeDocument/2006/relationships/oleObject" Target="../embeddings/oleObject93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7.bin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6.bin"/><Relationship Id="rId10" Type="http://schemas.openxmlformats.org/officeDocument/2006/relationships/oleObject" Target="../embeddings/oleObject100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87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05.bin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103.jpeg"/><Relationship Id="rId4" Type="http://schemas.openxmlformats.org/officeDocument/2006/relationships/oleObject" Target="../embeddings/oleObject103.bin"/><Relationship Id="rId9" Type="http://schemas.openxmlformats.org/officeDocument/2006/relationships/oleObject" Target="../embeddings/oleObject108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3" Type="http://schemas.openxmlformats.org/officeDocument/2006/relationships/image" Target="../media/image103.jpeg"/><Relationship Id="rId7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16.bin"/><Relationship Id="rId5" Type="http://schemas.openxmlformats.org/officeDocument/2006/relationships/oleObject" Target="../embeddings/oleObject115.bin"/><Relationship Id="rId10" Type="http://schemas.openxmlformats.org/officeDocument/2006/relationships/oleObject" Target="../embeddings/oleObject120.bin"/><Relationship Id="rId4" Type="http://schemas.openxmlformats.org/officeDocument/2006/relationships/image" Target="../media/image87.jpeg"/><Relationship Id="rId9" Type="http://schemas.openxmlformats.org/officeDocument/2006/relationships/oleObject" Target="../embeddings/oleObject119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24.bin"/><Relationship Id="rId5" Type="http://schemas.openxmlformats.org/officeDocument/2006/relationships/image" Target="../media/image117.png"/><Relationship Id="rId4" Type="http://schemas.openxmlformats.org/officeDocument/2006/relationships/oleObject" Target="../embeddings/oleObject123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quick-graph-your-scientific/id292412367?mt=8" TargetMode="External"/><Relationship Id="rId2" Type="http://schemas.openxmlformats.org/officeDocument/2006/relationships/hyperlink" Target="https://wabbit.codeplex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tunes.apple.com/us/app/free-graphing-calculator/id378009553?mt=8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28.bin"/><Relationship Id="rId5" Type="http://schemas.openxmlformats.org/officeDocument/2006/relationships/oleObject" Target="../embeddings/oleObject127.bin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87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34.bin"/><Relationship Id="rId5" Type="http://schemas.openxmlformats.org/officeDocument/2006/relationships/oleObject" Target="../embeddings/oleObject133.bin"/><Relationship Id="rId4" Type="http://schemas.openxmlformats.org/officeDocument/2006/relationships/oleObject" Target="../embeddings/oleObject132.bin"/><Relationship Id="rId9" Type="http://schemas.openxmlformats.org/officeDocument/2006/relationships/oleObject" Target="../embeddings/oleObject137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2.bin"/><Relationship Id="rId3" Type="http://schemas.openxmlformats.org/officeDocument/2006/relationships/oleObject" Target="../embeddings/oleObject138.bin"/><Relationship Id="rId7" Type="http://schemas.openxmlformats.org/officeDocument/2006/relationships/image" Target="../media/image10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41.bin"/><Relationship Id="rId5" Type="http://schemas.openxmlformats.org/officeDocument/2006/relationships/oleObject" Target="../embeddings/oleObject140.bin"/><Relationship Id="rId10" Type="http://schemas.openxmlformats.org/officeDocument/2006/relationships/image" Target="../media/image136.jpeg"/><Relationship Id="rId4" Type="http://schemas.openxmlformats.org/officeDocument/2006/relationships/oleObject" Target="../embeddings/oleObject139.bin"/><Relationship Id="rId9" Type="http://schemas.openxmlformats.org/officeDocument/2006/relationships/oleObject" Target="../embeddings/oleObject14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9.bin"/><Relationship Id="rId3" Type="http://schemas.openxmlformats.org/officeDocument/2006/relationships/oleObject" Target="../embeddings/oleObject144.bin"/><Relationship Id="rId7" Type="http://schemas.openxmlformats.org/officeDocument/2006/relationships/oleObject" Target="../embeddings/oleObject1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47.bin"/><Relationship Id="rId5" Type="http://schemas.openxmlformats.org/officeDocument/2006/relationships/oleObject" Target="../embeddings/oleObject146.bin"/><Relationship Id="rId4" Type="http://schemas.openxmlformats.org/officeDocument/2006/relationships/oleObject" Target="../embeddings/oleObject145.bin"/><Relationship Id="rId9" Type="http://schemas.openxmlformats.org/officeDocument/2006/relationships/oleObject" Target="../embeddings/oleObject150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1.bin"/><Relationship Id="rId7" Type="http://schemas.openxmlformats.org/officeDocument/2006/relationships/oleObject" Target="../embeddings/oleObject1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36.jpeg"/><Relationship Id="rId5" Type="http://schemas.openxmlformats.org/officeDocument/2006/relationships/oleObject" Target="../embeddings/oleObject153.bin"/><Relationship Id="rId4" Type="http://schemas.openxmlformats.org/officeDocument/2006/relationships/oleObject" Target="../embeddings/oleObject152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58.bin"/><Relationship Id="rId5" Type="http://schemas.openxmlformats.org/officeDocument/2006/relationships/oleObject" Target="../embeddings/oleObject157.bin"/><Relationship Id="rId4" Type="http://schemas.openxmlformats.org/officeDocument/2006/relationships/oleObject" Target="../embeddings/oleObject156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62.bin"/><Relationship Id="rId5" Type="http://schemas.openxmlformats.org/officeDocument/2006/relationships/oleObject" Target="../embeddings/oleObject161.bin"/><Relationship Id="rId4" Type="http://schemas.openxmlformats.org/officeDocument/2006/relationships/oleObject" Target="../embeddings/oleObject160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8.bin"/><Relationship Id="rId3" Type="http://schemas.openxmlformats.org/officeDocument/2006/relationships/oleObject" Target="../embeddings/oleObject163.bin"/><Relationship Id="rId7" Type="http://schemas.openxmlformats.org/officeDocument/2006/relationships/oleObject" Target="../embeddings/oleObject1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66.bin"/><Relationship Id="rId5" Type="http://schemas.openxmlformats.org/officeDocument/2006/relationships/oleObject" Target="../embeddings/oleObject165.bin"/><Relationship Id="rId4" Type="http://schemas.openxmlformats.org/officeDocument/2006/relationships/oleObject" Target="../embeddings/oleObject164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3" Type="http://schemas.openxmlformats.org/officeDocument/2006/relationships/oleObject" Target="../embeddings/oleObject169.bin"/><Relationship Id="rId7" Type="http://schemas.openxmlformats.org/officeDocument/2006/relationships/oleObject" Target="../embeddings/oleObject1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72.bin"/><Relationship Id="rId5" Type="http://schemas.openxmlformats.org/officeDocument/2006/relationships/oleObject" Target="../embeddings/oleObject171.bin"/><Relationship Id="rId4" Type="http://schemas.openxmlformats.org/officeDocument/2006/relationships/oleObject" Target="../embeddings/oleObject170.bin"/><Relationship Id="rId9" Type="http://schemas.openxmlformats.org/officeDocument/2006/relationships/oleObject" Target="../embeddings/oleObject174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Algebra: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Linear Functions, 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Formulas,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Radical Equations,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Rational Equations</a:t>
            </a:r>
          </a:p>
          <a:p>
            <a:pPr>
              <a:buNone/>
            </a:pPr>
            <a:endParaRPr lang="en-US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4600" b="1" dirty="0" smtClean="0">
                <a:solidFill>
                  <a:schemeClr val="accent6">
                    <a:lumMod val="75000"/>
                  </a:schemeClr>
                </a:solidFill>
              </a:rPr>
              <a:t>ELEMENTARY LEVEL</a:t>
            </a:r>
          </a:p>
          <a:p>
            <a:endParaRPr lang="en-US" sz="29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900" b="1" dirty="0" smtClean="0">
                <a:solidFill>
                  <a:schemeClr val="accent6">
                    <a:lumMod val="75000"/>
                  </a:schemeClr>
                </a:solidFill>
              </a:rPr>
              <a:t>Session #1</a:t>
            </a:r>
          </a:p>
          <a:p>
            <a:r>
              <a:rPr lang="en-US" sz="2900" b="1" dirty="0" smtClean="0">
                <a:solidFill>
                  <a:schemeClr val="accent6">
                    <a:lumMod val="75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7030A0"/>
                </a:solidFill>
              </a:rPr>
              <a:t>Immaculata Week 2015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700" dirty="0" smtClean="0">
                <a:solidFill>
                  <a:srgbClr val="7030A0"/>
                </a:solidFill>
              </a:rPr>
              <a:t>July 27—July 31, 2015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810000" cy="4690872"/>
          </a:xfrm>
          <a:solidFill>
            <a:schemeClr val="accent6">
              <a:alpha val="34000"/>
            </a:schemeClr>
          </a:solidFill>
        </p:spPr>
        <p:txBody>
          <a:bodyPr>
            <a:normAutofit fontScale="92500"/>
          </a:bodyPr>
          <a:lstStyle/>
          <a:p>
            <a:r>
              <a:rPr lang="en-US" sz="2400" dirty="0" smtClean="0"/>
              <a:t>Conor loves building with LEGO blocks. First he made a tower 2 blocks high. Next to it he made a tower 4 blocks high. Next to those he made a tower 6 blocks high. If Conor continues this pattern, how many blocks in all will he have used after he has completed a tower 10 blocks high?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might an elementary student solve this problem?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905000"/>
            <a:ext cx="320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By using actual   	blocks?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By making a 	chart?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By creating a 	rule that 	compares 	blocks used 	in each 	tower?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we let B= the number of blocks in the tower</a:t>
            </a:r>
          </a:p>
          <a:p>
            <a:r>
              <a:rPr lang="en-US" dirty="0" smtClean="0"/>
              <a:t>And suppose we let n = the tower number (tower 1, tower 2, etc.)</a:t>
            </a:r>
          </a:p>
          <a:p>
            <a:endParaRPr lang="en-US" dirty="0" smtClean="0"/>
          </a:p>
          <a:p>
            <a:r>
              <a:rPr lang="en-US" dirty="0" smtClean="0"/>
              <a:t>Our function would be…</a:t>
            </a:r>
          </a:p>
          <a:p>
            <a:endParaRPr lang="en-US" dirty="0" smtClean="0"/>
          </a:p>
          <a:p>
            <a:r>
              <a:rPr lang="en-US" dirty="0" smtClean="0"/>
              <a:t>Of course, we want students to work comfortably with both letters.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might we approach that problem using a function?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953000" y="3505200"/>
          <a:ext cx="2362200" cy="918633"/>
        </p:xfrm>
        <a:graphic>
          <a:graphicData uri="http://schemas.openxmlformats.org/presentationml/2006/ole">
            <p:oleObj spid="_x0000_s2050" name="Equation" r:id="rId3" imgW="4572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to introduce young students to the idea of a function is to have them “guess” the rule that “turns” one number into another number.</a:t>
            </a:r>
          </a:p>
          <a:p>
            <a:r>
              <a:rPr lang="en-US" dirty="0" smtClean="0"/>
              <a:t>For instance…what rule would turn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Functions: </a:t>
            </a:r>
            <a:br>
              <a:rPr lang="en-US" dirty="0" smtClean="0"/>
            </a:br>
            <a:r>
              <a:rPr lang="en-US" dirty="0" smtClean="0"/>
              <a:t>The Guess My Rule game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36576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INTO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33600" y="3733800"/>
          <a:ext cx="381000" cy="592138"/>
        </p:xfrm>
        <a:graphic>
          <a:graphicData uri="http://schemas.openxmlformats.org/presentationml/2006/ole">
            <p:oleObj spid="_x0000_s9218" name="Equation" r:id="rId3" imgW="114102" imgH="177492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227763" y="3733800"/>
          <a:ext cx="423862" cy="592138"/>
        </p:xfrm>
        <a:graphic>
          <a:graphicData uri="http://schemas.openxmlformats.org/presentationml/2006/ole">
            <p:oleObj spid="_x0000_s9219" name="Equation" r:id="rId4" imgW="126725" imgH="177415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133600" y="4419600"/>
          <a:ext cx="381000" cy="592138"/>
        </p:xfrm>
        <a:graphic>
          <a:graphicData uri="http://schemas.openxmlformats.org/presentationml/2006/ole">
            <p:oleObj spid="_x0000_s9220" name="Equation" r:id="rId5" imgW="114102" imgH="177492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164263" y="4440238"/>
          <a:ext cx="550862" cy="550862"/>
        </p:xfrm>
        <a:graphic>
          <a:graphicData uri="http://schemas.openxmlformats.org/presentationml/2006/ole">
            <p:oleObj spid="_x0000_s9221" name="Equation" r:id="rId6" imgW="164885" imgH="164885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112963" y="5029200"/>
          <a:ext cx="423862" cy="592138"/>
        </p:xfrm>
        <a:graphic>
          <a:graphicData uri="http://schemas.openxmlformats.org/presentationml/2006/ole">
            <p:oleObj spid="_x0000_s9222" name="Equation" r:id="rId7" imgW="126725" imgH="177415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248400" y="5029200"/>
          <a:ext cx="296863" cy="550862"/>
        </p:xfrm>
        <a:graphic>
          <a:graphicData uri="http://schemas.openxmlformats.org/presentationml/2006/ole">
            <p:oleObj spid="_x0000_s9223" name="Equation" r:id="rId8" imgW="88707" imgH="164742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981200" y="5638800"/>
          <a:ext cx="635000" cy="592138"/>
        </p:xfrm>
        <a:graphic>
          <a:graphicData uri="http://schemas.openxmlformats.org/presentationml/2006/ole">
            <p:oleObj spid="_x0000_s9224" name="Equation" r:id="rId9" imgW="190335" imgH="177646" progId="Equation.DSMT4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6019800" y="5638800"/>
          <a:ext cx="804862" cy="592138"/>
        </p:xfrm>
        <a:graphic>
          <a:graphicData uri="http://schemas.openxmlformats.org/presentationml/2006/ole">
            <p:oleObj spid="_x0000_s9225" name="Equation" r:id="rId10" imgW="241091" imgH="177646" progId="Equation.DSMT4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1828800" y="6265863"/>
          <a:ext cx="846138" cy="592137"/>
        </p:xfrm>
        <a:graphic>
          <a:graphicData uri="http://schemas.openxmlformats.org/presentationml/2006/ole">
            <p:oleObj spid="_x0000_s9226" name="Equation" r:id="rId11" imgW="253670" imgH="177569" progId="Equation.DSMT4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6019800" y="6265862"/>
          <a:ext cx="889000" cy="592138"/>
        </p:xfrm>
        <a:graphic>
          <a:graphicData uri="http://schemas.openxmlformats.org/presentationml/2006/ole">
            <p:oleObj spid="_x0000_s9227" name="Equation" r:id="rId12" imgW="266353" imgH="177569" progId="Equation.DSMT4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1981200" y="3810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96000" y="3810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81200" y="44196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44958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81200" y="51054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96000" y="51054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81200" y="5715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96000" y="5715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905000" y="6248400"/>
            <a:ext cx="685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096000" y="6248400"/>
            <a:ext cx="685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76600" y="5638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Double it, then add 1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nice visual representation that aids students to understand that a function consists of an </a:t>
            </a:r>
            <a:r>
              <a:rPr lang="en-US" dirty="0" smtClean="0">
                <a:solidFill>
                  <a:srgbClr val="FF0000"/>
                </a:solidFill>
              </a:rPr>
              <a:t>INPUT</a:t>
            </a:r>
            <a:r>
              <a:rPr lang="en-US" dirty="0" smtClean="0"/>
              <a:t>, some </a:t>
            </a:r>
            <a:r>
              <a:rPr lang="en-US" dirty="0" smtClean="0">
                <a:solidFill>
                  <a:srgbClr val="FF0000"/>
                </a:solidFill>
              </a:rPr>
              <a:t>RULE</a:t>
            </a:r>
            <a:r>
              <a:rPr lang="en-US" dirty="0" smtClean="0"/>
              <a:t>, and a subsequent </a:t>
            </a:r>
            <a:r>
              <a:rPr lang="en-US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Function Machine</a:t>
            </a:r>
            <a:endParaRPr lang="en-US" dirty="0"/>
          </a:p>
        </p:txBody>
      </p:sp>
      <p:pic>
        <p:nvPicPr>
          <p:cNvPr id="4" name="Picture 3" descr="function mach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2766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153400" cy="12618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Consider the function machine below.  For the function named       what happens when the numbers 0, 1, 3, 4, and 6 are input?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Examples: The Function Machine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343400" y="1752600"/>
          <a:ext cx="419100" cy="558800"/>
        </p:xfrm>
        <a:graphic>
          <a:graphicData uri="http://schemas.openxmlformats.org/presentationml/2006/ole">
            <p:oleObj spid="_x0000_s10242" name="Equation" r:id="rId3" imgW="152268" imgH="203024" progId="Equation.DSMT4">
              <p:embed/>
            </p:oleObj>
          </a:graphicData>
        </a:graphic>
      </p:graphicFrame>
      <p:pic>
        <p:nvPicPr>
          <p:cNvPr id="5" name="Picture 4" descr="function mach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048000"/>
            <a:ext cx="2971800" cy="2971800"/>
          </a:xfrm>
          <a:prstGeom prst="rect">
            <a:avLst/>
          </a:prstGeom>
        </p:spPr>
      </p:pic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505200" y="2743200"/>
          <a:ext cx="857250" cy="942975"/>
        </p:xfrm>
        <a:graphic>
          <a:graphicData uri="http://schemas.openxmlformats.org/presentationml/2006/ole">
            <p:oleObj spid="_x0000_s10243" name="Equation" r:id="rId5" imgW="126835" imgH="139518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495800" y="5257800"/>
          <a:ext cx="1447800" cy="857956"/>
        </p:xfrm>
        <a:graphic>
          <a:graphicData uri="http://schemas.openxmlformats.org/presentationml/2006/ole">
            <p:oleObj spid="_x0000_s10244" name="Equation" r:id="rId6" imgW="342751" imgH="203112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038600" y="4267200"/>
          <a:ext cx="1143000" cy="494270"/>
        </p:xfrm>
        <a:graphic>
          <a:graphicData uri="http://schemas.openxmlformats.org/presentationml/2006/ole">
            <p:oleObj spid="_x0000_s10245" name="Equation" r:id="rId7" imgW="469696" imgH="203112" progId="Equation.DSMT4">
              <p:embed/>
            </p:oleObj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3276600"/>
          <a:ext cx="18288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362373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33</a:t>
                      </a:r>
                      <a:endParaRPr lang="en-US" sz="3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34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990600" y="3276600"/>
          <a:ext cx="484909" cy="533400"/>
        </p:xfrm>
        <a:graphic>
          <a:graphicData uri="http://schemas.openxmlformats.org/presentationml/2006/ole">
            <p:oleObj spid="_x0000_s10246" name="Equation" r:id="rId8" imgW="126835" imgH="139518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1676400" y="3276600"/>
          <a:ext cx="933027" cy="552450"/>
        </p:xfrm>
        <a:graphic>
          <a:graphicData uri="http://schemas.openxmlformats.org/presentationml/2006/ole">
            <p:oleObj spid="_x0000_s10247" name="Equation" r:id="rId9" imgW="342751" imgH="203112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A.	Determine each racer’s distance 		from the starting line at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629400" y="5334000"/>
          <a:ext cx="952500" cy="533400"/>
        </p:xfrm>
        <a:graphic>
          <a:graphicData uri="http://schemas.openxmlformats.org/presentationml/2006/ole">
            <p:oleObj spid="_x0000_s3078" name="Equation" r:id="rId3" imgW="317160" imgH="177480" progId="Equation.DSMT4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5715000" y="3657600"/>
          <a:ext cx="1862138" cy="457200"/>
        </p:xfrm>
        <a:graphic>
          <a:graphicData uri="http://schemas.openxmlformats.org/presentationml/2006/ole">
            <p:oleObj spid="_x0000_s3082" name="Equation" r:id="rId4" imgW="723600" imgH="177480" progId="Equation.DSMT4">
              <p:embed/>
            </p:oleObj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5029200" y="4495800"/>
          <a:ext cx="1241425" cy="457200"/>
        </p:xfrm>
        <a:graphic>
          <a:graphicData uri="http://schemas.openxmlformats.org/presentationml/2006/ole">
            <p:oleObj spid="_x0000_s3084" name="Equation" r:id="rId5" imgW="482400" imgH="177480" progId="Equation.DSMT4">
              <p:embed/>
            </p:oleObj>
          </a:graphicData>
        </a:graphic>
      </p:graphicFrame>
      <p:pic>
        <p:nvPicPr>
          <p:cNvPr id="7" name="Picture 6" descr="jimm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" y="5410200"/>
            <a:ext cx="1767721" cy="1176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B.	Determine each racer’s distance 		from the starting line at 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5122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5123" name="Equation" r:id="rId4" imgW="482400" imgH="177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629400" y="5334000"/>
          <a:ext cx="1219200" cy="568960"/>
        </p:xfrm>
        <a:graphic>
          <a:graphicData uri="http://schemas.openxmlformats.org/presentationml/2006/ole">
            <p:oleObj spid="_x0000_s5125" name="Equation" r:id="rId5" imgW="3808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C.	How far ahead of Jimmy is Kyle 			after    hours?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6146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6147" name="Equation" r:id="rId4" imgW="482400" imgH="177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276600" y="5334000"/>
          <a:ext cx="284163" cy="487362"/>
        </p:xfrm>
        <a:graphic>
          <a:graphicData uri="http://schemas.openxmlformats.org/presentationml/2006/ole">
            <p:oleObj spid="_x0000_s6148" name="Equation" r:id="rId5" imgW="8856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D.	Does Jimmy ever catch Kyle?  If so, 		when?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8194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8195" name="Equation" r:id="rId4" imgW="4824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Again, it’s all about how one thing compares to another.</a:t>
            </a:r>
          </a:p>
          <a:p>
            <a:r>
              <a:rPr lang="en-US" dirty="0" smtClean="0"/>
              <a:t>Don’t get too hung up on math words like domain, range, dependent variable, independent variable, etc.</a:t>
            </a:r>
          </a:p>
          <a:p>
            <a:r>
              <a:rPr lang="en-US" dirty="0" smtClean="0"/>
              <a:t>Have your students practice writing “rules” for problems that you create</a:t>
            </a:r>
          </a:p>
          <a:p>
            <a:r>
              <a:rPr lang="en-US" dirty="0" smtClean="0"/>
              <a:t>Experiment with Function machines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Wrapping up functions, for now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Sometimes, we need to be inspired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5" name="Content Placeholder 4" descr="talk to a 2 year 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24000"/>
            <a:ext cx="6705600" cy="4746660"/>
          </a:xfrm>
        </p:spPr>
      </p:pic>
    </p:spTree>
    <p:extLst>
      <p:ext uri="{BB962C8B-B14F-4D97-AF65-F5344CB8AC3E}">
        <p14:creationId xmlns="" xmlns:p14="http://schemas.microsoft.com/office/powerpoint/2010/main" val="5849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Manipulating 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Like solving equations, but with more letters!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14324" y="1384300"/>
            <a:ext cx="8296275" cy="501675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It is often necessary to rewrite a formula so that it is </a:t>
            </a:r>
            <a:r>
              <a:rPr lang="en-US" sz="3200" b="1" dirty="0">
                <a:solidFill>
                  <a:srgbClr val="740404"/>
                </a:solidFill>
              </a:rPr>
              <a:t>solved</a:t>
            </a:r>
            <a:r>
              <a:rPr lang="en-US" sz="3200" dirty="0"/>
              <a:t> for one of the variables.  </a:t>
            </a:r>
          </a:p>
          <a:p>
            <a:pPr>
              <a:spcBef>
                <a:spcPct val="50000"/>
              </a:spcBef>
            </a:pPr>
            <a:r>
              <a:rPr lang="en-US" sz="3200" dirty="0"/>
              <a:t>This is accomplished by isolating the designated variable on one side of the equal sign</a:t>
            </a:r>
            <a:r>
              <a:rPr lang="en-US" sz="32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sz="3200" dirty="0" smtClean="0"/>
              <a:t>It’s worth noting, that this process involves the same properties that we’ve always used when solving equations.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57200" y="214312"/>
            <a:ext cx="82296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Solving Formulas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needed, multiply to clear fractions.</a:t>
            </a:r>
          </a:p>
          <a:p>
            <a:r>
              <a:rPr lang="en-US" dirty="0" smtClean="0"/>
              <a:t>Use distributive property to remove grouping symbols.</a:t>
            </a:r>
          </a:p>
          <a:p>
            <a:r>
              <a:rPr lang="en-US" dirty="0" smtClean="0"/>
              <a:t>Combine like terms to simplify each side.</a:t>
            </a:r>
          </a:p>
          <a:p>
            <a:r>
              <a:rPr lang="en-US" dirty="0" smtClean="0"/>
              <a:t>Get all terms containing specified variable on the same side, other terms on the opposite side.</a:t>
            </a:r>
          </a:p>
          <a:p>
            <a:r>
              <a:rPr lang="en-US" dirty="0" smtClean="0"/>
              <a:t>Isolate the specified variable.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procedure for isolating a given letter of a formula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It can get messy!!</a:t>
            </a:r>
          </a:p>
          <a:p>
            <a:pPr>
              <a:buNone/>
              <a:defRPr/>
            </a:pPr>
            <a:r>
              <a:rPr lang="en-US" sz="3200" dirty="0" smtClean="0"/>
              <a:t>	To solve a formula, you do what </a:t>
            </a:r>
          </a:p>
          <a:p>
            <a:pPr>
              <a:buNone/>
              <a:defRPr/>
            </a:pPr>
            <a:r>
              <a:rPr lang="en-US" sz="3200" dirty="0" smtClean="0"/>
              <a:t>	you've done all along to solve equations, except that, due to all the variables, you won't necessarily be able to simplify your answers as much as you're used to doing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Solving formulas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Let’s look at some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ym typeface="Wingdings" pitchFamily="2" charset="2"/>
              </a:rPr>
              <a:t>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3"/>
          <p:cNvSpPr txBox="1">
            <a:spLocks noChangeArrowheads="1"/>
          </p:cNvSpPr>
          <p:nvPr/>
        </p:nvSpPr>
        <p:spPr bwMode="auto">
          <a:xfrm>
            <a:off x="609600" y="60960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 dirty="0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2895600" y="2873375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695700" y="28733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2895600" y="2971800"/>
          <a:ext cx="514350" cy="365125"/>
        </p:xfrm>
        <a:graphic>
          <a:graphicData uri="http://schemas.openxmlformats.org/presentationml/2006/ole">
            <p:oleObj spid="_x0000_s35843" name="Worksheet Builder Equation" r:id="rId3" imgW="177480" imgH="126720" progId="Equation">
              <p:embed/>
            </p:oleObj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3886200" y="2973388"/>
          <a:ext cx="514350" cy="365125"/>
        </p:xfrm>
        <a:graphic>
          <a:graphicData uri="http://schemas.openxmlformats.org/presentationml/2006/ole">
            <p:oleObj spid="_x0000_s35844" name="Worksheet Builder Equation" r:id="rId4" imgW="177480" imgH="126720" progId="Equation">
              <p:embed/>
            </p:oleObj>
          </a:graphicData>
        </a:graphic>
      </p:graphicFrame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3810000" y="2438400"/>
            <a:ext cx="457200" cy="914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2773363" y="3505200"/>
          <a:ext cx="1201737" cy="1128713"/>
        </p:xfrm>
        <a:graphic>
          <a:graphicData uri="http://schemas.openxmlformats.org/presentationml/2006/ole">
            <p:oleObj spid="_x0000_s35845" name="Equation" r:id="rId5" imgW="419040" imgH="393480" progId="Equation.DSMT4">
              <p:embed/>
            </p:oleObj>
          </a:graphicData>
        </a:graphic>
      </p:graphicFrame>
      <p:sp>
        <p:nvSpPr>
          <p:cNvPr id="30732" name="Oval 12"/>
          <p:cNvSpPr>
            <a:spLocks noChangeArrowheads="1"/>
          </p:cNvSpPr>
          <p:nvPr/>
        </p:nvSpPr>
        <p:spPr bwMode="auto">
          <a:xfrm>
            <a:off x="2857500" y="4724400"/>
            <a:ext cx="1676400" cy="1371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34" name="Object 14"/>
          <p:cNvGraphicFramePr>
            <a:graphicFrameLocks noChangeAspect="1"/>
          </p:cNvGraphicFramePr>
          <p:nvPr/>
        </p:nvGraphicFramePr>
        <p:xfrm>
          <a:off x="2963863" y="2333625"/>
          <a:ext cx="1854200" cy="514350"/>
        </p:xfrm>
        <a:graphic>
          <a:graphicData uri="http://schemas.openxmlformats.org/presentationml/2006/ole">
            <p:oleObj spid="_x0000_s35846" name="Equation" r:id="rId6" imgW="634680" imgH="177480" progId="Equation.DSMT4">
              <p:embed/>
            </p:oleObj>
          </a:graphicData>
        </a:graphic>
      </p:graphicFrame>
      <p:graphicFrame>
        <p:nvGraphicFramePr>
          <p:cNvPr id="30735" name="Object 15"/>
          <p:cNvGraphicFramePr>
            <a:graphicFrameLocks noChangeAspect="1"/>
          </p:cNvGraphicFramePr>
          <p:nvPr/>
        </p:nvGraphicFramePr>
        <p:xfrm>
          <a:off x="3014663" y="4826000"/>
          <a:ext cx="1203325" cy="1128713"/>
        </p:xfrm>
        <a:graphic>
          <a:graphicData uri="http://schemas.openxmlformats.org/presentationml/2006/ole">
            <p:oleObj spid="_x0000_s35847" name="Equation" r:id="rId7" imgW="419040" imgH="393480" progId="Equation.DSMT4">
              <p:embed/>
            </p:oleObj>
          </a:graphicData>
        </a:graphic>
      </p:graphicFrame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5791200" y="1447800"/>
            <a:ext cx="2362200" cy="159226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F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m and a.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5562600" y="4800600"/>
            <a:ext cx="2819400" cy="156966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F and m.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1: Solve for 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7315200" y="457200"/>
          <a:ext cx="685800" cy="754380"/>
        </p:xfrm>
        <a:graphic>
          <a:graphicData uri="http://schemas.openxmlformats.org/presentationml/2006/ole">
            <p:oleObj spid="_x0000_s35848" name="Equation" r:id="rId8" imgW="126720" imgH="139680" progId="Equation.DSMT4">
              <p:embed/>
            </p:oleObj>
          </a:graphicData>
        </a:graphic>
      </p:graphicFrame>
      <p:graphicFrame>
        <p:nvGraphicFramePr>
          <p:cNvPr id="35849" name="Object 5"/>
          <p:cNvGraphicFramePr>
            <a:graphicFrameLocks noChangeAspect="1"/>
          </p:cNvGraphicFramePr>
          <p:nvPr/>
        </p:nvGraphicFramePr>
        <p:xfrm>
          <a:off x="2673350" y="1484313"/>
          <a:ext cx="1835150" cy="514350"/>
        </p:xfrm>
        <a:graphic>
          <a:graphicData uri="http://schemas.openxmlformats.org/presentationml/2006/ole">
            <p:oleObj spid="_x0000_s35849" name="Equation" r:id="rId9" imgW="6346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  <p:bldP spid="30730" grpId="0" animBg="1"/>
      <p:bldP spid="30732" grpId="0" animBg="1"/>
      <p:bldP spid="30736" grpId="0" animBg="1" autoUpdateAnimBg="0"/>
      <p:bldP spid="30737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67400" y="1219200"/>
            <a:ext cx="2336800" cy="206210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b and h.</a:t>
            </a:r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828800" y="1371600"/>
          <a:ext cx="1858962" cy="1123950"/>
        </p:xfrm>
        <a:graphic>
          <a:graphicData uri="http://schemas.openxmlformats.org/presentationml/2006/ole">
            <p:oleObj spid="_x0000_s36867" name="Equation" r:id="rId3" imgW="647640" imgH="393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117600" y="2528888"/>
          <a:ext cx="2925763" cy="1128712"/>
        </p:xfrm>
        <a:graphic>
          <a:graphicData uri="http://schemas.openxmlformats.org/presentationml/2006/ole">
            <p:oleObj spid="_x0000_s36868" name="Equation" r:id="rId4" imgW="1015920" imgH="393480" progId="Equation.DSMT4">
              <p:embed/>
            </p:oleObj>
          </a:graphicData>
        </a:graphic>
      </p:graphicFrame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336800" y="32273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3619500" y="29098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1417638" y="3944938"/>
          <a:ext cx="1765300" cy="509587"/>
        </p:xfrm>
        <a:graphic>
          <a:graphicData uri="http://schemas.openxmlformats.org/presentationml/2006/ole">
            <p:oleObj spid="_x0000_s36869" name="Equation" r:id="rId5" imgW="609480" imgH="177480" progId="Equation.DSMT4">
              <p:embed/>
            </p:oleObj>
          </a:graphicData>
        </a:graphic>
      </p:graphicFrame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295400" y="4435475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2349500" y="4435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1447800" y="4435475"/>
          <a:ext cx="365125" cy="474663"/>
        </p:xfrm>
        <a:graphic>
          <a:graphicData uri="http://schemas.openxmlformats.org/presentationml/2006/ole">
            <p:oleObj spid="_x0000_s36870" name="Worksheet Builder Equation" r:id="rId6" imgW="126720" imgH="164880" progId="Equation">
              <p:embed/>
            </p:oleObj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2606675" y="4435475"/>
          <a:ext cx="365125" cy="474663"/>
        </p:xfrm>
        <a:graphic>
          <a:graphicData uri="http://schemas.openxmlformats.org/presentationml/2006/ole">
            <p:oleObj spid="_x0000_s36871" name="Worksheet Builder Equation" r:id="rId7" imgW="126720" imgH="164880" progId="Equation">
              <p:embed/>
            </p:oleObj>
          </a:graphicData>
        </a:graphic>
      </p:graphicFrame>
      <p:graphicFrame>
        <p:nvGraphicFramePr>
          <p:cNvPr id="3088" name="Object 16"/>
          <p:cNvGraphicFramePr>
            <a:graphicFrameLocks noChangeAspect="1"/>
          </p:cNvGraphicFramePr>
          <p:nvPr/>
        </p:nvGraphicFramePr>
        <p:xfrm>
          <a:off x="1281113" y="5278438"/>
          <a:ext cx="1381125" cy="1122362"/>
        </p:xfrm>
        <a:graphic>
          <a:graphicData uri="http://schemas.openxmlformats.org/presentationml/2006/ole">
            <p:oleObj spid="_x0000_s36872" name="Equation" r:id="rId8" imgW="482400" imgH="393480" progId="Equation.DSMT4">
              <p:embed/>
            </p:oleObj>
          </a:graphicData>
        </a:graphic>
      </p:graphicFrame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3490913" y="5270500"/>
          <a:ext cx="1381125" cy="1122363"/>
        </p:xfrm>
        <a:graphic>
          <a:graphicData uri="http://schemas.openxmlformats.org/presentationml/2006/ole">
            <p:oleObj spid="_x0000_s36873" name="Equation" r:id="rId9" imgW="482400" imgH="393480" progId="Equation.DSMT4">
              <p:embed/>
            </p:oleObj>
          </a:graphicData>
        </a:graphic>
      </p:graphicFrame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3225800" y="5270500"/>
            <a:ext cx="2057400" cy="1143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2362200" y="4038600"/>
            <a:ext cx="53340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816600" y="4953000"/>
            <a:ext cx="2413000" cy="16002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h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A and b.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2: Solve for </a:t>
            </a:r>
            <a:endParaRPr lang="en-US" dirty="0"/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7315200" y="355600"/>
          <a:ext cx="685800" cy="958850"/>
        </p:xfrm>
        <a:graphic>
          <a:graphicData uri="http://schemas.openxmlformats.org/presentationml/2006/ole">
            <p:oleObj spid="_x0000_s36874" name="Equation" r:id="rId10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 autoUpdateAnimBg="0"/>
      <p:bldP spid="3080" grpId="0" animBg="1"/>
      <p:bldP spid="2" grpId="0" animBg="1"/>
      <p:bldP spid="3084" grpId="0" animBg="1"/>
      <p:bldP spid="3085" grpId="0" animBg="1"/>
      <p:bldP spid="3090" grpId="0" animBg="1"/>
      <p:bldP spid="3091" grpId="0" animBg="1"/>
      <p:bldP spid="3092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791200" y="1524000"/>
            <a:ext cx="2362200" cy="16002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V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r and h.</a:t>
            </a:r>
          </a:p>
        </p:txBody>
      </p:sp>
      <p:graphicFrame>
        <p:nvGraphicFramePr>
          <p:cNvPr id="4099" name="Object 1"/>
          <p:cNvGraphicFramePr>
            <a:graphicFrameLocks noChangeAspect="1"/>
          </p:cNvGraphicFramePr>
          <p:nvPr/>
        </p:nvGraphicFramePr>
        <p:xfrm>
          <a:off x="1495425" y="1117600"/>
          <a:ext cx="2039938" cy="1123950"/>
        </p:xfrm>
        <a:graphic>
          <a:graphicData uri="http://schemas.openxmlformats.org/presentationml/2006/ole">
            <p:oleObj spid="_x0000_s37891" name="Equation" r:id="rId3" imgW="711000" imgH="393480" progId="Equation.DSMT4">
              <p:embed/>
            </p:oleObj>
          </a:graphicData>
        </a:graphic>
      </p:graphicFrame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60450" y="2528888"/>
          <a:ext cx="3035300" cy="1128712"/>
        </p:xfrm>
        <a:graphic>
          <a:graphicData uri="http://schemas.openxmlformats.org/presentationml/2006/ole">
            <p:oleObj spid="_x0000_s37892" name="Equation" r:id="rId4" imgW="1054080" imgH="393480" progId="Equation.DSMT4">
              <p:embed/>
            </p:oleObj>
          </a:graphicData>
        </a:graphic>
      </p:graphicFrame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2336800" y="32273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3619500" y="29098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327150" y="3883025"/>
          <a:ext cx="1947863" cy="582613"/>
        </p:xfrm>
        <a:graphic>
          <a:graphicData uri="http://schemas.openxmlformats.org/presentationml/2006/ole">
            <p:oleObj spid="_x0000_s37893" name="Equation" r:id="rId5" imgW="672840" imgH="203040" progId="Equation.DSMT4">
              <p:embed/>
            </p:oleObj>
          </a:graphicData>
        </a:graphic>
      </p:graphicFrame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1295400" y="4435475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2349500" y="4435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281113" y="4379913"/>
          <a:ext cx="698500" cy="585787"/>
        </p:xfrm>
        <a:graphic>
          <a:graphicData uri="http://schemas.openxmlformats.org/presentationml/2006/ole">
            <p:oleObj spid="_x0000_s37894" name="Worksheet Builder Equation" r:id="rId6" imgW="241200" imgH="203040" progId="Equation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209675" y="5278438"/>
          <a:ext cx="1527175" cy="1122362"/>
        </p:xfrm>
        <a:graphic>
          <a:graphicData uri="http://schemas.openxmlformats.org/presentationml/2006/ole">
            <p:oleObj spid="_x0000_s37895" name="Equation" r:id="rId7" imgW="533160" imgH="393480" progId="Equation.DSMT4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3419475" y="5270500"/>
          <a:ext cx="1527175" cy="1122363"/>
        </p:xfrm>
        <a:graphic>
          <a:graphicData uri="http://schemas.openxmlformats.org/presentationml/2006/ole">
            <p:oleObj spid="_x0000_s37896" name="Equation" r:id="rId8" imgW="533160" imgH="393480" progId="Equation.DSMT4">
              <p:embed/>
            </p:oleObj>
          </a:graphicData>
        </a:graphic>
      </p:graphicFrame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3225800" y="5270500"/>
            <a:ext cx="2057400" cy="1143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2514600" y="4038600"/>
            <a:ext cx="38100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5943600" y="4495800"/>
            <a:ext cx="2338388" cy="206210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h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V and r.</a:t>
            </a:r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2501900" y="4356100"/>
          <a:ext cx="698500" cy="585788"/>
        </p:xfrm>
        <a:graphic>
          <a:graphicData uri="http://schemas.openxmlformats.org/presentationml/2006/ole">
            <p:oleObj spid="_x0000_s37897" name="Worksheet Builder Equation" r:id="rId9" imgW="241200" imgH="203040" progId="Equation">
              <p:embed/>
            </p:oleObj>
          </a:graphicData>
        </a:graphic>
      </p:graphicFrame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3:  Solve for </a:t>
            </a:r>
            <a:endParaRPr lang="en-US" dirty="0"/>
          </a:p>
        </p:txBody>
      </p:sp>
      <p:graphicFrame>
        <p:nvGraphicFramePr>
          <p:cNvPr id="37898" name="Object 10"/>
          <p:cNvGraphicFramePr>
            <a:graphicFrameLocks noChangeAspect="1"/>
          </p:cNvGraphicFramePr>
          <p:nvPr/>
        </p:nvGraphicFramePr>
        <p:xfrm>
          <a:off x="7315200" y="355600"/>
          <a:ext cx="685800" cy="958850"/>
        </p:xfrm>
        <a:graphic>
          <a:graphicData uri="http://schemas.openxmlformats.org/presentationml/2006/ole">
            <p:oleObj spid="_x0000_s37898" name="Equation" r:id="rId10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 autoUpdateAnimBg="0"/>
      <p:bldP spid="31751" grpId="0" animBg="1"/>
      <p:bldP spid="31752" grpId="0" animBg="1"/>
      <p:bldP spid="31754" grpId="0" animBg="1"/>
      <p:bldP spid="31755" grpId="0" animBg="1"/>
      <p:bldP spid="31760" grpId="0" animBg="1"/>
      <p:bldP spid="31761" grpId="0" animBg="1"/>
      <p:bldP spid="31762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2" name="Line 1040"/>
          <p:cNvSpPr>
            <a:spLocks noChangeShapeType="1"/>
          </p:cNvSpPr>
          <p:nvPr/>
        </p:nvSpPr>
        <p:spPr bwMode="auto">
          <a:xfrm>
            <a:off x="1574800" y="2895600"/>
            <a:ext cx="109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29717" name="Object 1045"/>
          <p:cNvGraphicFramePr>
            <a:graphicFrameLocks noChangeAspect="1"/>
          </p:cNvGraphicFramePr>
          <p:nvPr/>
        </p:nvGraphicFramePr>
        <p:xfrm>
          <a:off x="1141413" y="4343400"/>
          <a:ext cx="1798637" cy="1181100"/>
        </p:xfrm>
        <a:graphic>
          <a:graphicData uri="http://schemas.openxmlformats.org/presentationml/2006/ole">
            <p:oleObj spid="_x0000_s39938" name="Equation" r:id="rId3" imgW="596880" imgH="393480" progId="Equation.DSMT4">
              <p:embed/>
            </p:oleObj>
          </a:graphicData>
        </a:graphic>
      </p:graphicFrame>
      <p:graphicFrame>
        <p:nvGraphicFramePr>
          <p:cNvPr id="29718" name="Object 1046"/>
          <p:cNvGraphicFramePr>
            <a:graphicFrameLocks noChangeAspect="1"/>
          </p:cNvGraphicFramePr>
          <p:nvPr/>
        </p:nvGraphicFramePr>
        <p:xfrm>
          <a:off x="4667250" y="4356100"/>
          <a:ext cx="1798638" cy="1181100"/>
        </p:xfrm>
        <a:graphic>
          <a:graphicData uri="http://schemas.openxmlformats.org/presentationml/2006/ole">
            <p:oleObj spid="_x0000_s39939" name="Equation" r:id="rId4" imgW="596880" imgH="393480" progId="Equation.DSMT4">
              <p:embed/>
            </p:oleObj>
          </a:graphicData>
        </a:graphic>
      </p:graphicFrame>
      <p:sp>
        <p:nvSpPr>
          <p:cNvPr id="29719" name="Oval 1047"/>
          <p:cNvSpPr>
            <a:spLocks noChangeArrowheads="1"/>
          </p:cNvSpPr>
          <p:nvPr/>
        </p:nvSpPr>
        <p:spPr bwMode="auto">
          <a:xfrm>
            <a:off x="4533900" y="4191000"/>
            <a:ext cx="2209800" cy="1524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92162"/>
          </a:xfrm>
        </p:spPr>
        <p:txBody>
          <a:bodyPr/>
          <a:lstStyle/>
          <a:p>
            <a:pPr algn="ctr"/>
            <a:r>
              <a:rPr lang="en-US" dirty="0" smtClean="0"/>
              <a:t>Example 4:  Solve for </a:t>
            </a:r>
            <a:endParaRPr lang="en-US" dirty="0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7391400" y="228600"/>
          <a:ext cx="617537" cy="684213"/>
        </p:xfrm>
        <a:graphic>
          <a:graphicData uri="http://schemas.openxmlformats.org/presentationml/2006/ole">
            <p:oleObj spid="_x0000_s39940" name="Equation" r:id="rId5" imgW="114120" imgH="126720" progId="Equation.DSMT4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295400" y="990600"/>
          <a:ext cx="3477986" cy="685800"/>
        </p:xfrm>
        <a:graphic>
          <a:graphicData uri="http://schemas.openxmlformats.org/presentationml/2006/ole">
            <p:oleObj spid="_x0000_s39941" name="Equation" r:id="rId6" imgW="901440" imgH="177480" progId="Equation.DSMT4">
              <p:embed/>
            </p:oleObj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1371600" y="1981200"/>
          <a:ext cx="3478213" cy="685800"/>
        </p:xfrm>
        <a:graphic>
          <a:graphicData uri="http://schemas.openxmlformats.org/presentationml/2006/ole">
            <p:oleObj spid="_x0000_s39942" name="Equation" r:id="rId7" imgW="901440" imgH="177480" progId="Equation.DSMT4">
              <p:embed/>
            </p:oleObj>
          </a:graphicData>
        </a:graphic>
      </p:graphicFrame>
      <p:sp>
        <p:nvSpPr>
          <p:cNvPr id="19" name="Line 1040"/>
          <p:cNvSpPr>
            <a:spLocks noChangeShapeType="1"/>
          </p:cNvSpPr>
          <p:nvPr/>
        </p:nvSpPr>
        <p:spPr bwMode="auto">
          <a:xfrm>
            <a:off x="3352800" y="28194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3505200" y="2971800"/>
          <a:ext cx="1028700" cy="685800"/>
        </p:xfrm>
        <a:graphic>
          <a:graphicData uri="http://schemas.openxmlformats.org/presentationml/2006/ole">
            <p:oleObj spid="_x0000_s39943" name="Equation" r:id="rId8" imgW="266400" imgH="177480" progId="Equation.DSMT4">
              <p:embed/>
            </p:oleObj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600200" y="3124200"/>
          <a:ext cx="1028700" cy="685800"/>
        </p:xfrm>
        <a:graphic>
          <a:graphicData uri="http://schemas.openxmlformats.org/presentationml/2006/ole">
            <p:oleObj spid="_x0000_s39944" name="Equation" r:id="rId9" imgW="266400" imgH="177480" progId="Equation.DSMT4">
              <p:embed/>
            </p:oleObj>
          </a:graphicData>
        </a:graphic>
      </p:graphicFrame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3352800" y="2057400"/>
            <a:ext cx="533400" cy="1600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4114800" y="1905000"/>
            <a:ext cx="685800" cy="1828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 animBg="1"/>
      <p:bldP spid="29719" grpId="0" animBg="1"/>
      <p:bldP spid="19" grpId="0" animBg="1"/>
      <p:bldP spid="22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057400" y="32766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581400" y="3276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3886200" y="2590800"/>
            <a:ext cx="2057400" cy="1371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2787650" y="4343400"/>
          <a:ext cx="2328863" cy="1268413"/>
        </p:xfrm>
        <a:graphic>
          <a:graphicData uri="http://schemas.openxmlformats.org/presentationml/2006/ole">
            <p:oleObj spid="_x0000_s40962" name="Equation" r:id="rId3" imgW="812520" imgH="444240" progId="Equation.DSMT4">
              <p:embed/>
            </p:oleObj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5986463" y="4267200"/>
          <a:ext cx="2330450" cy="1270000"/>
        </p:xfrm>
        <a:graphic>
          <a:graphicData uri="http://schemas.openxmlformats.org/presentationml/2006/ole">
            <p:oleObj spid="_x0000_s40963" name="Equation" r:id="rId4" imgW="812520" imgH="444240" progId="Equation.DSMT4">
              <p:embed/>
            </p:oleObj>
          </a:graphicData>
        </a:graphic>
      </p:graphicFrame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5867400" y="4191000"/>
            <a:ext cx="2743200" cy="1600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37" name="Freeform 17"/>
          <p:cNvSpPr>
            <a:spLocks/>
          </p:cNvSpPr>
          <p:nvPr/>
        </p:nvSpPr>
        <p:spPr bwMode="auto">
          <a:xfrm>
            <a:off x="3733800" y="1981200"/>
            <a:ext cx="1143000" cy="141287"/>
          </a:xfrm>
          <a:custGeom>
            <a:avLst/>
            <a:gdLst>
              <a:gd name="T0" fmla="*/ 0 w 720"/>
              <a:gd name="T1" fmla="*/ 0 h 89"/>
              <a:gd name="T2" fmla="*/ 239713 w 720"/>
              <a:gd name="T3" fmla="*/ 101600 h 89"/>
              <a:gd name="T4" fmla="*/ 541338 w 720"/>
              <a:gd name="T5" fmla="*/ 141287 h 89"/>
              <a:gd name="T6" fmla="*/ 842963 w 720"/>
              <a:gd name="T7" fmla="*/ 101600 h 89"/>
              <a:gd name="T8" fmla="*/ 1143000 w 720"/>
              <a:gd name="T9" fmla="*/ 1587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0"/>
              <a:gd name="T16" fmla="*/ 0 h 89"/>
              <a:gd name="T17" fmla="*/ 720 w 720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0" h="89">
                <a:moveTo>
                  <a:pt x="0" y="0"/>
                </a:moveTo>
                <a:lnTo>
                  <a:pt x="151" y="64"/>
                </a:lnTo>
                <a:lnTo>
                  <a:pt x="341" y="89"/>
                </a:lnTo>
                <a:lnTo>
                  <a:pt x="531" y="64"/>
                </a:lnTo>
                <a:lnTo>
                  <a:pt x="720" y="1"/>
                </a:lnTo>
              </a:path>
            </a:pathLst>
          </a:cu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5: Solve for </a:t>
            </a:r>
            <a:endParaRPr lang="en-US" dirty="0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7315200" y="304800"/>
          <a:ext cx="823912" cy="889000"/>
        </p:xfrm>
        <a:graphic>
          <a:graphicData uri="http://schemas.openxmlformats.org/presentationml/2006/ole">
            <p:oleObj spid="_x0000_s40964" name="Equation" r:id="rId5" imgW="152280" imgH="164880" progId="Equation.DSMT4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2616200" y="1295400"/>
          <a:ext cx="3300413" cy="722313"/>
        </p:xfrm>
        <a:graphic>
          <a:graphicData uri="http://schemas.openxmlformats.org/presentationml/2006/ole">
            <p:oleObj spid="_x0000_s40965" name="Equation" r:id="rId6" imgW="812520" imgH="177480" progId="Equation.DSMT4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2487613" y="2463800"/>
          <a:ext cx="3506787" cy="825500"/>
        </p:xfrm>
        <a:graphic>
          <a:graphicData uri="http://schemas.openxmlformats.org/presentationml/2006/ole">
            <p:oleObj spid="_x0000_s40966" name="Equation" r:id="rId7" imgW="863280" imgH="203040" progId="Equation.DSMT4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3886200" y="3429000"/>
          <a:ext cx="1838323" cy="717394"/>
        </p:xfrm>
        <a:graphic>
          <a:graphicData uri="http://schemas.openxmlformats.org/presentationml/2006/ole">
            <p:oleObj spid="_x0000_s40967" name="Equation" r:id="rId8" imgW="520560" imgH="203040" progId="Equation.DSMT4">
              <p:embed/>
            </p:oleObj>
          </a:graphicData>
        </a:graphic>
      </p:graphicFrame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1600200" y="3429000"/>
          <a:ext cx="1838325" cy="717550"/>
        </p:xfrm>
        <a:graphic>
          <a:graphicData uri="http://schemas.openxmlformats.org/presentationml/2006/ole">
            <p:oleObj spid="_x0000_s40968" name="Equation" r:id="rId9" imgW="5205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9" grpId="0" animBg="1"/>
      <p:bldP spid="5132" grpId="0" animBg="1"/>
      <p:bldP spid="51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How do we present the idea of function in the elementary grades?</a:t>
            </a:r>
          </a:p>
          <a:p>
            <a:r>
              <a:rPr lang="en-US" sz="3200" dirty="0" smtClean="0"/>
              <a:t>At what point in the elementary curriculum are students introduced to the idea of a “variable” or “letter”?</a:t>
            </a:r>
          </a:p>
          <a:p>
            <a:r>
              <a:rPr lang="en-US" sz="3200" dirty="0" smtClean="0"/>
              <a:t>How soon is too soon to introduce elementary students to “graphing technologies (apps, programs, graphing calculators)?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questions to get us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The area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of a triangle is given by the formula </a:t>
            </a:r>
            <a:b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= ½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bh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where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b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is the base and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h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is the height</a:t>
            </a:r>
            <a:r>
              <a:rPr lang="en-US" sz="3500" b="1" u="sng" dirty="0" smtClean="0">
                <a:solidFill>
                  <a:schemeClr val="bg1"/>
                </a:solidFill>
                <a:effectLst/>
                <a:latin typeface="Calibri" pitchFamily="34" charset="0"/>
              </a:rPr>
              <a:t>.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533400" y="2133600"/>
            <a:ext cx="3276600" cy="27432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171700" y="2133600"/>
            <a:ext cx="0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5181600"/>
            <a:ext cx="342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86200" y="50292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50292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30" name="TextBox 11"/>
          <p:cNvSpPr txBox="1">
            <a:spLocks noChangeArrowheads="1"/>
          </p:cNvSpPr>
          <p:nvPr/>
        </p:nvSpPr>
        <p:spPr bwMode="auto">
          <a:xfrm>
            <a:off x="2362200" y="3962400"/>
            <a:ext cx="30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h</a:t>
            </a:r>
          </a:p>
        </p:txBody>
      </p:sp>
      <p:sp>
        <p:nvSpPr>
          <p:cNvPr id="30731" name="TextBox 12"/>
          <p:cNvSpPr txBox="1">
            <a:spLocks noChangeArrowheads="1"/>
          </p:cNvSpPr>
          <p:nvPr/>
        </p:nvSpPr>
        <p:spPr bwMode="auto">
          <a:xfrm>
            <a:off x="2133600" y="5181600"/>
            <a:ext cx="30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b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419600" y="4495800"/>
            <a:ext cx="4419600" cy="1570038"/>
            <a:chOff x="268" y="1803"/>
            <a:chExt cx="4052" cy="487"/>
          </a:xfrm>
        </p:grpSpPr>
        <p:sp>
          <p:nvSpPr>
            <p:cNvPr id="30736" name="Rectangle 6"/>
            <p:cNvSpPr>
              <a:spLocks noChangeArrowheads="1"/>
            </p:cNvSpPr>
            <p:nvPr/>
          </p:nvSpPr>
          <p:spPr bwMode="auto">
            <a:xfrm>
              <a:off x="784" y="1803"/>
              <a:ext cx="3536" cy="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latin typeface="Calibri" pitchFamily="34" charset="0"/>
                </a:rPr>
                <a:t>Use formula </a:t>
              </a:r>
              <a:r>
                <a:rPr lang="en-US" sz="2400" b="1" dirty="0" smtClean="0">
                  <a:latin typeface="Calibri" pitchFamily="34" charset="0"/>
                </a:rPr>
                <a:t>above to </a:t>
              </a:r>
              <a:r>
                <a:rPr lang="en-US" sz="2400" b="1" dirty="0">
                  <a:latin typeface="Calibri" pitchFamily="34" charset="0"/>
                </a:rPr>
                <a:t>find the height of the triangle shown, which has a base of </a:t>
              </a:r>
              <a:r>
                <a:rPr lang="en-US" sz="2400" b="1" dirty="0" smtClean="0">
                  <a:latin typeface="Calibri" pitchFamily="34" charset="0"/>
                </a:rPr>
                <a:t>5 cm </a:t>
              </a:r>
              <a:r>
                <a:rPr lang="en-US" sz="2400" b="1" dirty="0">
                  <a:latin typeface="Calibri" pitchFamily="34" charset="0"/>
                </a:rPr>
                <a:t>and an area of </a:t>
              </a:r>
              <a:r>
                <a:rPr lang="en-US" sz="2400" b="1" dirty="0" smtClean="0">
                  <a:latin typeface="Calibri" pitchFamily="34" charset="0"/>
                </a:rPr>
                <a:t>50 cm</a:t>
              </a:r>
              <a:r>
                <a:rPr lang="en-US" sz="2400" b="1" dirty="0">
                  <a:latin typeface="Calibri" pitchFamily="34" charset="0"/>
                </a:rPr>
                <a:t>.</a:t>
              </a:r>
            </a:p>
          </p:txBody>
        </p:sp>
        <p:sp>
          <p:nvSpPr>
            <p:cNvPr id="30737" name="Rectangle 7"/>
            <p:cNvSpPr>
              <a:spLocks noChangeArrowheads="1"/>
            </p:cNvSpPr>
            <p:nvPr/>
          </p:nvSpPr>
          <p:spPr bwMode="auto">
            <a:xfrm>
              <a:off x="268" y="1803"/>
              <a:ext cx="73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b.    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352800" y="2133600"/>
            <a:ext cx="4886325" cy="473075"/>
            <a:chOff x="577" y="1345"/>
            <a:chExt cx="3504" cy="298"/>
          </a:xfrm>
        </p:grpSpPr>
        <p:sp>
          <p:nvSpPr>
            <p:cNvPr id="30734" name="Rectangle 9"/>
            <p:cNvSpPr>
              <a:spLocks noChangeArrowheads="1"/>
            </p:cNvSpPr>
            <p:nvPr/>
          </p:nvSpPr>
          <p:spPr bwMode="auto">
            <a:xfrm>
              <a:off x="803" y="1352"/>
              <a:ext cx="327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Calibri" pitchFamily="34" charset="0"/>
                </a:rPr>
                <a:t>Solve the formula for the height </a:t>
              </a:r>
              <a:r>
                <a:rPr lang="en-US" sz="2400" b="1" i="1" dirty="0">
                  <a:latin typeface="Calibri" pitchFamily="34" charset="0"/>
                </a:rPr>
                <a:t>h</a:t>
              </a:r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</a:p>
          </p:txBody>
        </p:sp>
        <p:sp>
          <p:nvSpPr>
            <p:cNvPr id="30735" name="Rectangle 10"/>
            <p:cNvSpPr>
              <a:spLocks noChangeArrowheads="1"/>
            </p:cNvSpPr>
            <p:nvPr/>
          </p:nvSpPr>
          <p:spPr bwMode="auto">
            <a:xfrm>
              <a:off x="577" y="1345"/>
              <a:ext cx="49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a.    </a:t>
              </a: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334000" y="2819400"/>
          <a:ext cx="1371600" cy="1118937"/>
        </p:xfrm>
        <a:graphic>
          <a:graphicData uri="http://schemas.openxmlformats.org/presentationml/2006/ole">
            <p:oleObj spid="_x0000_s45058" name="Equation" r:id="rId4" imgW="482400" imgH="393480" progId="Equation.DSMT4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614988" y="6008688"/>
          <a:ext cx="1876425" cy="577850"/>
        </p:xfrm>
        <a:graphic>
          <a:graphicData uri="http://schemas.openxmlformats.org/presentationml/2006/ole">
            <p:oleObj spid="_x0000_s45059" name="Equation" r:id="rId5" imgW="660240" imgH="20304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211763" y="2786062"/>
            <a:ext cx="169862" cy="723899"/>
            <a:chOff x="3061" y="675"/>
            <a:chExt cx="107" cy="456"/>
          </a:xfrm>
        </p:grpSpPr>
        <p:sp>
          <p:nvSpPr>
            <p:cNvPr id="31752" name="Line 8"/>
            <p:cNvSpPr>
              <a:spLocks noChangeShapeType="1"/>
            </p:cNvSpPr>
            <p:nvPr/>
          </p:nvSpPr>
          <p:spPr bwMode="auto">
            <a:xfrm>
              <a:off x="3061" y="898"/>
              <a:ext cx="105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3072" y="675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>
              <a:off x="3071" y="898"/>
              <a:ext cx="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2400" b="1" dirty="0">
                <a:latin typeface="Times New Roman" pitchFamily="18" charset="0"/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34" charset="0"/>
                <a:ea typeface="ＭＳ Ｐゴシック" pitchFamily="34" charset="-128"/>
                <a:cs typeface="ＭＳ Ｐゴシック" pitchFamily="34" charset="-128"/>
              </a:rPr>
              <a:t>Celsius vs. Fahrenheit </a:t>
            </a:r>
          </a:p>
        </p:txBody>
      </p:sp>
      <p:sp>
        <p:nvSpPr>
          <p:cNvPr id="31749" name="TextBox 10"/>
          <p:cNvSpPr txBox="1">
            <a:spLocks noChangeArrowheads="1"/>
          </p:cNvSpPr>
          <p:nvPr/>
        </p:nvSpPr>
        <p:spPr bwMode="auto">
          <a:xfrm>
            <a:off x="304800" y="1828800"/>
            <a:ext cx="1981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 dirty="0">
                <a:solidFill>
                  <a:schemeClr val="bg1"/>
                </a:solidFill>
                <a:latin typeface="Calibri" pitchFamily="34" charset="0"/>
              </a:rPr>
              <a:t>Celsius: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used in most countries around the world.</a:t>
            </a:r>
          </a:p>
          <a:p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750" name="TextBox 11"/>
          <p:cNvSpPr txBox="1">
            <a:spLocks noChangeArrowheads="1"/>
          </p:cNvSpPr>
          <p:nvPr/>
        </p:nvSpPr>
        <p:spPr bwMode="auto">
          <a:xfrm>
            <a:off x="6248400" y="1981200"/>
            <a:ext cx="3200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 dirty="0">
                <a:solidFill>
                  <a:schemeClr val="bg1"/>
                </a:solidFill>
                <a:latin typeface="Calibri" pitchFamily="34" charset="0"/>
              </a:rPr>
              <a:t>Fahrenheit: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used in the USA only.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38200" y="1600200"/>
            <a:ext cx="8305800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Celsius</a:t>
            </a:r>
            <a:r>
              <a:rPr lang="en-US" sz="3200" dirty="0"/>
              <a:t> and </a:t>
            </a:r>
            <a:r>
              <a:rPr lang="en-US" sz="3200" b="1" dirty="0"/>
              <a:t>Fahrenheit</a:t>
            </a:r>
            <a:r>
              <a:rPr lang="en-US" sz="3200" dirty="0"/>
              <a:t> are different scales </a:t>
            </a:r>
            <a:r>
              <a:rPr lang="en-US" sz="3200" dirty="0" smtClean="0"/>
              <a:t>used to </a:t>
            </a:r>
            <a:r>
              <a:rPr lang="en-US" sz="3200" dirty="0"/>
              <a:t>measure temperature.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1" name="Picture 2" descr="http://upload.wikimedia.org/wikipedia/commons/b/ba/Thermome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794000"/>
            <a:ext cx="28956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228600" y="762000"/>
            <a:ext cx="8915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You are visiting a foreign country over the weekend. A local website tells you that the weather will be </a:t>
            </a:r>
            <a:r>
              <a:rPr lang="en-US" sz="4000" b="1" dirty="0" smtClean="0"/>
              <a:t>27⁰</a:t>
            </a:r>
            <a:r>
              <a:rPr lang="en-US" sz="4000" b="1" dirty="0"/>
              <a:t>C </a:t>
            </a:r>
            <a:r>
              <a:rPr lang="en-US" sz="4000" b="1" dirty="0" smtClean="0"/>
              <a:t> on </a:t>
            </a:r>
            <a:r>
              <a:rPr lang="en-US" sz="4000" b="1" dirty="0"/>
              <a:t>Saturday and Sunday. </a:t>
            </a:r>
          </a:p>
          <a:p>
            <a:pPr lvl="2">
              <a:buFont typeface="Arial" pitchFamily="34" charset="0"/>
              <a:buChar char="•"/>
            </a:pPr>
            <a:r>
              <a:rPr lang="en-US" sz="4000" b="1" i="1" dirty="0"/>
              <a:t>Should you pack a </a:t>
            </a:r>
            <a:r>
              <a:rPr lang="en-US" sz="4000" b="1" i="1" dirty="0" smtClean="0"/>
              <a:t>Packers sweatshirt or </a:t>
            </a:r>
            <a:r>
              <a:rPr lang="en-US" sz="4000" b="1" i="1" dirty="0"/>
              <a:t>should you pack a bathing suit for your trip? </a:t>
            </a: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962400" y="5029200"/>
          <a:ext cx="3810000" cy="1617945"/>
        </p:xfrm>
        <a:graphic>
          <a:graphicData uri="http://schemas.openxmlformats.org/presentationml/2006/ole">
            <p:oleObj spid="_x0000_s46082" name="Equation" r:id="rId3" imgW="9270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solution</a:t>
            </a:r>
            <a:endParaRPr lang="en-US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609600" y="1295401"/>
          <a:ext cx="3050990" cy="1295400"/>
        </p:xfrm>
        <a:graphic>
          <a:graphicData uri="http://schemas.openxmlformats.org/presentationml/2006/ole">
            <p:oleObj spid="_x0000_s47106" name="Equation" r:id="rId3" imgW="927000" imgH="393480" progId="Equation.DSMT4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685800" y="3048000"/>
          <a:ext cx="3217863" cy="835025"/>
        </p:xfrm>
        <a:graphic>
          <a:graphicData uri="http://schemas.openxmlformats.org/presentationml/2006/ole">
            <p:oleObj spid="_x0000_s47107" name="Equation" r:id="rId4" imgW="977760" imgH="253800" progId="Equation.DSMT4">
              <p:embed/>
            </p:oleObj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769938" y="4316413"/>
          <a:ext cx="3049587" cy="584200"/>
        </p:xfrm>
        <a:graphic>
          <a:graphicData uri="http://schemas.openxmlformats.org/presentationml/2006/ole">
            <p:oleObj spid="_x0000_s47108" name="Equation" r:id="rId5" imgW="927000" imgH="177480" progId="Equation.DSMT4">
              <p:embed/>
            </p:oleObj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762000" y="5334000"/>
          <a:ext cx="3049587" cy="584200"/>
        </p:xfrm>
        <a:graphic>
          <a:graphicData uri="http://schemas.openxmlformats.org/presentationml/2006/ole">
            <p:oleObj spid="_x0000_s47109" name="Equation" r:id="rId6" imgW="927000" imgH="177480" progId="Equation.DSMT4">
              <p:embed/>
            </p:oleObj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5257800" y="1676400"/>
          <a:ext cx="2882900" cy="1293812"/>
        </p:xfrm>
        <a:graphic>
          <a:graphicData uri="http://schemas.openxmlformats.org/presentationml/2006/ole">
            <p:oleObj spid="_x0000_s47110" name="Equation" r:id="rId7" imgW="876240" imgH="393480" progId="Equation.DSMT4">
              <p:embed/>
            </p:oleObj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5029200" y="3276600"/>
          <a:ext cx="3467100" cy="1377950"/>
        </p:xfrm>
        <a:graphic>
          <a:graphicData uri="http://schemas.openxmlformats.org/presentationml/2006/ole">
            <p:oleObj spid="_x0000_s47111" name="Equation" r:id="rId8" imgW="1054080" imgH="419040" progId="Equation.DSMT4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5257800" y="4994275"/>
          <a:ext cx="3008313" cy="1293813"/>
        </p:xfrm>
        <a:graphic>
          <a:graphicData uri="http://schemas.openxmlformats.org/presentationml/2006/ole">
            <p:oleObj spid="_x0000_s47112" name="Equation" r:id="rId9" imgW="9144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76800" y="1524000"/>
            <a:ext cx="3810000" cy="4483291"/>
          </a:xfrm>
        </p:spPr>
        <p:txBody>
          <a:bodyPr/>
          <a:lstStyle/>
          <a:p>
            <a:r>
              <a:rPr lang="en-US" dirty="0" smtClean="0"/>
              <a:t>Better Bring this 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solution (continued)</a:t>
            </a:r>
            <a:endParaRPr lang="en-US" dirty="0"/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990600" y="1676400"/>
          <a:ext cx="3008313" cy="1293813"/>
        </p:xfrm>
        <a:graphic>
          <a:graphicData uri="http://schemas.openxmlformats.org/presentationml/2006/ole">
            <p:oleObj spid="_x0000_s48130" name="Equation" r:id="rId3" imgW="914400" imgH="393480" progId="Equation.DSMT4">
              <p:embed/>
            </p:oleObj>
          </a:graphicData>
        </a:graphic>
      </p:graphicFrame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1574800" y="3200400"/>
          <a:ext cx="1838325" cy="1293813"/>
        </p:xfrm>
        <a:graphic>
          <a:graphicData uri="http://schemas.openxmlformats.org/presentationml/2006/ole">
            <p:oleObj spid="_x0000_s48131" name="Equation" r:id="rId4" imgW="558720" imgH="393480" progId="Equation.DSMT4">
              <p:embed/>
            </p:oleObj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662113" y="5037138"/>
          <a:ext cx="1712912" cy="668337"/>
        </p:xfrm>
        <a:graphic>
          <a:graphicData uri="http://schemas.openxmlformats.org/presentationml/2006/ole">
            <p:oleObj spid="_x0000_s48132" name="Equation" r:id="rId5" imgW="520560" imgH="203040" progId="Equation.DSMT4">
              <p:embed/>
            </p:oleObj>
          </a:graphicData>
        </a:graphic>
      </p:graphicFrame>
      <p:pic>
        <p:nvPicPr>
          <p:cNvPr id="7" name="Picture 6" descr="packers sweatshi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2600" y="2209799"/>
            <a:ext cx="2590800" cy="364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ckers bik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3048000" cy="304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 COLD FOR</a:t>
            </a:r>
            <a:endParaRPr lang="en-US" dirty="0"/>
          </a:p>
        </p:txBody>
      </p:sp>
      <p:pic>
        <p:nvPicPr>
          <p:cNvPr id="5" name="Picture 4" descr="packers swim tru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295400"/>
            <a:ext cx="3028122" cy="403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Solving Radical Equations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Time to get RADICAL !!!!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 solve Radical Equations (equations that contain one or more radical), we’ll make use of </a:t>
            </a:r>
            <a:r>
              <a:rPr lang="en-US" sz="3200" b="1" dirty="0" smtClean="0">
                <a:solidFill>
                  <a:srgbClr val="FF0000"/>
                </a:solidFill>
              </a:rPr>
              <a:t>INVERSE OPERATIONS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While we might have radical equations that contain cube roots, or fourth roots, etc., the emphasis on this topic for our purposes will be restricted to </a:t>
            </a:r>
            <a:r>
              <a:rPr lang="en-US" sz="3200" dirty="0" smtClean="0">
                <a:solidFill>
                  <a:srgbClr val="FF0000"/>
                </a:solidFill>
              </a:rPr>
              <a:t>SQUARE ROOTS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First, a word from your instructor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would you solve the following equation?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Solve by taking the square root of both sides, why?</a:t>
            </a:r>
          </a:p>
          <a:p>
            <a:endParaRPr lang="en-US" dirty="0" smtClean="0"/>
          </a:p>
          <a:p>
            <a:r>
              <a:rPr lang="en-US" dirty="0" smtClean="0"/>
              <a:t>Square roots and Squaring are inverse operations… they “undo” each other!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Inverse Operations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86150" y="2362200"/>
          <a:ext cx="2476500" cy="1143000"/>
        </p:xfrm>
        <a:graphic>
          <a:graphicData uri="http://schemas.openxmlformats.org/presentationml/2006/ole">
            <p:oleObj spid="_x0000_s75779" name="Equation" r:id="rId3" imgW="49500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71800" y="2133600"/>
          <a:ext cx="1447800" cy="1367366"/>
        </p:xfrm>
        <a:graphic>
          <a:graphicData uri="http://schemas.openxmlformats.org/presentationml/2006/ole">
            <p:oleObj spid="_x0000_s75780" name="Equation" r:id="rId4" imgW="228600" imgH="215640" progId="Equation.DSMT4">
              <p:embed/>
            </p:oleObj>
          </a:graphicData>
        </a:graphic>
      </p:graphicFrame>
      <p:graphicFrame>
        <p:nvGraphicFramePr>
          <p:cNvPr id="75782" name="Object 6"/>
          <p:cNvGraphicFramePr>
            <a:graphicFrameLocks noChangeAspect="1"/>
          </p:cNvGraphicFramePr>
          <p:nvPr/>
        </p:nvGraphicFramePr>
        <p:xfrm>
          <a:off x="4724400" y="2209800"/>
          <a:ext cx="1452844" cy="1371600"/>
        </p:xfrm>
        <a:graphic>
          <a:graphicData uri="http://schemas.openxmlformats.org/presentationml/2006/ole">
            <p:oleObj spid="_x0000_s75782" name="Equation" r:id="rId5" imgW="22860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would might we approach this one?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we use the idea of inverse operations, wouldn’t we SQUARE BOTH SIDES?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Inverse Operations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48000" y="2209800"/>
          <a:ext cx="2730500" cy="1206500"/>
        </p:xfrm>
        <a:graphic>
          <a:graphicData uri="http://schemas.openxmlformats.org/presentationml/2006/ole">
            <p:oleObj spid="_x0000_s76802" name="Equation" r:id="rId3" imgW="545760" imgH="241200" progId="Equation.DSMT4">
              <p:embed/>
            </p:oleObj>
          </a:graphicData>
        </a:graphic>
      </p:graphicFrame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1905000" y="4800600"/>
          <a:ext cx="3276600" cy="1246031"/>
        </p:xfrm>
        <a:graphic>
          <a:graphicData uri="http://schemas.openxmlformats.org/presentationml/2006/ole">
            <p:oleObj spid="_x0000_s76808" name="Equation" r:id="rId4" imgW="901440" imgH="342720" progId="Equation.DSMT4">
              <p:embed/>
            </p:oleObj>
          </a:graphicData>
        </a:graphic>
      </p:graphicFrame>
      <p:graphicFrame>
        <p:nvGraphicFramePr>
          <p:cNvPr id="76809" name="Object 9"/>
          <p:cNvGraphicFramePr>
            <a:graphicFrameLocks noChangeAspect="1"/>
          </p:cNvGraphicFramePr>
          <p:nvPr/>
        </p:nvGraphicFramePr>
        <p:xfrm>
          <a:off x="6248400" y="4953000"/>
          <a:ext cx="2212694" cy="1041400"/>
        </p:xfrm>
        <a:graphic>
          <a:graphicData uri="http://schemas.openxmlformats.org/presentationml/2006/ole">
            <p:oleObj spid="_x0000_s76809" name="Equation" r:id="rId5" imgW="431640" imgH="203040" progId="Equation.DSMT4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5029200" y="5486400"/>
            <a:ext cx="121920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sz="3200" dirty="0" smtClean="0"/>
              <a:t>We’ll be considering the idea of linear function.</a:t>
            </a:r>
          </a:p>
          <a:p>
            <a:pPr lvl="1"/>
            <a:r>
              <a:rPr lang="en-US" sz="3200" dirty="0" smtClean="0"/>
              <a:t>The key idea here is that each input corresponds to an accompanying output.</a:t>
            </a:r>
          </a:p>
          <a:p>
            <a:r>
              <a:rPr lang="en-US" sz="3200" dirty="0" smtClean="0"/>
              <a:t>Will take a look at manipulating formulas.</a:t>
            </a:r>
          </a:p>
          <a:p>
            <a:pPr lvl="1"/>
            <a:r>
              <a:rPr lang="en-US" sz="3200" dirty="0" smtClean="0"/>
              <a:t>This is a lot like solving equations, but they have more letters and fewer numbers.</a:t>
            </a:r>
          </a:p>
          <a:p>
            <a:pPr lvl="1"/>
            <a:r>
              <a:rPr lang="en-US" sz="3200" dirty="0" smtClean="0"/>
              <a:t>Some of the formulas have a nice science application, too.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905001"/>
            <a:ext cx="8305800" cy="4637088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Inverse of Multiply is ____________</a:t>
            </a:r>
          </a:p>
          <a:p>
            <a:r>
              <a:rPr lang="en-US" sz="3200" dirty="0" smtClean="0"/>
              <a:t>Inverse of Add is ____________</a:t>
            </a:r>
          </a:p>
          <a:p>
            <a:r>
              <a:rPr lang="en-US" sz="3200" dirty="0" smtClean="0"/>
              <a:t>Inverse of Divide is ____________</a:t>
            </a:r>
          </a:p>
          <a:p>
            <a:r>
              <a:rPr lang="en-US" sz="3200" dirty="0" smtClean="0"/>
              <a:t>Inverse of Subtract is ____________</a:t>
            </a:r>
          </a:p>
          <a:p>
            <a:r>
              <a:rPr lang="en-US" sz="3200" dirty="0" smtClean="0"/>
              <a:t>Inverse of squaring is ____________</a:t>
            </a:r>
          </a:p>
          <a:p>
            <a:r>
              <a:rPr lang="en-US" sz="3200" dirty="0" smtClean="0"/>
              <a:t>Inverse of taking the square root is ____________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Refresher on Inverse Operations</a:t>
            </a:r>
            <a:endParaRPr lang="en-US" sz="4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b="1" dirty="0" smtClean="0"/>
              <a:t>RADICAL EQUATIONS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smtClean="0"/>
              <a:t>A </a:t>
            </a:r>
            <a:r>
              <a:rPr lang="en-US" sz="3600" b="1" dirty="0" smtClean="0">
                <a:solidFill>
                  <a:srgbClr val="FF0000"/>
                </a:solidFill>
              </a:rPr>
              <a:t>radical equation </a:t>
            </a:r>
            <a:r>
              <a:rPr lang="en-US" sz="3600" b="1" dirty="0" smtClean="0"/>
              <a:t>is an equation with a radical in it.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133600" y="3124200"/>
          <a:ext cx="4371975" cy="1295400"/>
        </p:xfrm>
        <a:graphic>
          <a:graphicData uri="http://schemas.openxmlformats.org/presentationml/2006/ole">
            <p:oleObj spid="_x0000_s51202" name="Equation" r:id="rId3" imgW="774364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919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Isolate the radical – get the radical on one side everything else to the other side.</a:t>
            </a:r>
          </a:p>
          <a:p>
            <a:pPr lvl="1"/>
            <a:r>
              <a:rPr lang="en-US" sz="2600" dirty="0" smtClean="0"/>
              <a:t>Note: when the problems get a bit more complex, this step might have to be repeated. </a:t>
            </a:r>
            <a:r>
              <a:rPr lang="en-US" sz="2600" dirty="0" smtClean="0">
                <a:sym typeface="Wingdings" pitchFamily="2" charset="2"/>
              </a:rPr>
              <a:t></a:t>
            </a:r>
          </a:p>
          <a:p>
            <a:r>
              <a:rPr lang="en-US" sz="2600" dirty="0" smtClean="0"/>
              <a:t>Square both sides of the equation</a:t>
            </a:r>
          </a:p>
          <a:p>
            <a:r>
              <a:rPr lang="en-US" sz="2600" dirty="0" smtClean="0"/>
              <a:t>Solve for x</a:t>
            </a:r>
          </a:p>
          <a:p>
            <a:r>
              <a:rPr lang="en-US" sz="2600" b="1" dirty="0" smtClean="0">
                <a:solidFill>
                  <a:srgbClr val="FF0000"/>
                </a:solidFill>
              </a:rPr>
              <a:t>CHECK YOUR ANSWER</a:t>
            </a:r>
          </a:p>
          <a:p>
            <a:pPr lvl="1"/>
            <a:r>
              <a:rPr lang="en-US" sz="2600" dirty="0" smtClean="0"/>
              <a:t>The process of squaring both sides may introduce </a:t>
            </a:r>
            <a:r>
              <a:rPr lang="en-US" sz="2600" b="1" dirty="0" smtClean="0">
                <a:solidFill>
                  <a:srgbClr val="FF0000"/>
                </a:solidFill>
              </a:rPr>
              <a:t>EXTRANEOUS SOLUTIONS—</a:t>
            </a:r>
            <a:r>
              <a:rPr lang="en-US" sz="2600" dirty="0" smtClean="0"/>
              <a:t>solutions that </a:t>
            </a:r>
            <a:r>
              <a:rPr lang="en-US" sz="2600" b="1" u="sng" dirty="0" smtClean="0">
                <a:solidFill>
                  <a:srgbClr val="FF0000"/>
                </a:solidFill>
              </a:rPr>
              <a:t>DO NOT </a:t>
            </a:r>
            <a:r>
              <a:rPr lang="en-US" sz="2600" dirty="0" smtClean="0"/>
              <a:t>solve the original equation.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Radical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#1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33400" y="2209800"/>
          <a:ext cx="4819650" cy="785812"/>
        </p:xfrm>
        <a:graphic>
          <a:graphicData uri="http://schemas.openxmlformats.org/presentationml/2006/ole">
            <p:oleObj spid="_x0000_s79874" name="Equation" r:id="rId3" imgW="3429000" imgH="55872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3200400"/>
          <a:ext cx="3460876" cy="987425"/>
        </p:xfrm>
        <a:graphic>
          <a:graphicData uri="http://schemas.openxmlformats.org/presentationml/2006/ole">
            <p:oleObj spid="_x0000_s79875" name="Equation" r:id="rId4" imgW="799920" imgH="2286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914400" y="4267200"/>
          <a:ext cx="3021013" cy="768350"/>
        </p:xfrm>
        <a:graphic>
          <a:graphicData uri="http://schemas.openxmlformats.org/presentationml/2006/ole">
            <p:oleObj spid="_x0000_s79876" name="Equation" r:id="rId5" imgW="69840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401763" y="5181600"/>
          <a:ext cx="2197100" cy="768350"/>
        </p:xfrm>
        <a:graphic>
          <a:graphicData uri="http://schemas.openxmlformats.org/presentationml/2006/ole">
            <p:oleObj spid="_x0000_s79877" name="Equation" r:id="rId6" imgW="50796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828800" y="5867400"/>
          <a:ext cx="1757363" cy="768350"/>
        </p:xfrm>
        <a:graphic>
          <a:graphicData uri="http://schemas.openxmlformats.org/presentationml/2006/ole">
            <p:oleObj spid="_x0000_s79878" name="Equation" r:id="rId7" imgW="40608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6019800" y="1981200"/>
          <a:ext cx="2442722" cy="2155825"/>
        </p:xfrm>
        <a:graphic>
          <a:graphicData uri="http://schemas.openxmlformats.org/presentationml/2006/ole">
            <p:oleObj spid="_x0000_s79879" name="Equation" r:id="rId8" imgW="1091880" imgH="96516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324600" y="5486400"/>
          <a:ext cx="1757363" cy="768350"/>
        </p:xfrm>
        <a:graphic>
          <a:graphicData uri="http://schemas.openxmlformats.org/presentationml/2006/ole">
            <p:oleObj spid="_x0000_s79880" name="Equation" r:id="rId9" imgW="40608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00600" y="3200400"/>
            <a:ext cx="1143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#2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" y="2819400"/>
          <a:ext cx="4559300" cy="987425"/>
        </p:xfrm>
        <a:graphic>
          <a:graphicData uri="http://schemas.openxmlformats.org/presentationml/2006/ole">
            <p:oleObj spid="_x0000_s80899" name="Equation" r:id="rId3" imgW="1054080" imgH="2286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838200" y="3886200"/>
          <a:ext cx="3186113" cy="987425"/>
        </p:xfrm>
        <a:graphic>
          <a:graphicData uri="http://schemas.openxmlformats.org/presentationml/2006/ole">
            <p:oleObj spid="_x0000_s80900" name="Equation" r:id="rId4" imgW="736560" imgH="22860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838200" y="4876800"/>
          <a:ext cx="3021013" cy="768350"/>
        </p:xfrm>
        <a:graphic>
          <a:graphicData uri="http://schemas.openxmlformats.org/presentationml/2006/ole">
            <p:oleObj spid="_x0000_s80901" name="Equation" r:id="rId5" imgW="69840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381000" y="5638800"/>
          <a:ext cx="2197100" cy="768350"/>
        </p:xfrm>
        <a:graphic>
          <a:graphicData uri="http://schemas.openxmlformats.org/presentationml/2006/ole">
            <p:oleObj spid="_x0000_s80902" name="Equation" r:id="rId6" imgW="50796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935663" y="1981200"/>
          <a:ext cx="2613025" cy="2155825"/>
        </p:xfrm>
        <a:graphic>
          <a:graphicData uri="http://schemas.openxmlformats.org/presentationml/2006/ole">
            <p:oleObj spid="_x0000_s80903" name="Equation" r:id="rId7" imgW="1168200" imgH="96516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434138" y="5486400"/>
          <a:ext cx="1538287" cy="768350"/>
        </p:xfrm>
        <a:graphic>
          <a:graphicData uri="http://schemas.openxmlformats.org/presentationml/2006/ole">
            <p:oleObj spid="_x0000_s80904" name="Equation" r:id="rId8" imgW="35532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00600" y="3200400"/>
            <a:ext cx="1143000" cy="914400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52400" y="1981200"/>
          <a:ext cx="5503333" cy="762000"/>
        </p:xfrm>
        <a:graphic>
          <a:graphicData uri="http://schemas.openxmlformats.org/presentationml/2006/ole">
            <p:oleObj spid="_x0000_s80906" name="Equation" r:id="rId10" imgW="1650960" imgH="228600" progId="Equation.DSMT4">
              <p:embed/>
            </p:oleObj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>
            <p:ph idx="1"/>
          </p:nvPr>
        </p:nvGraphicFramePr>
        <p:xfrm>
          <a:off x="3048000" y="5715000"/>
          <a:ext cx="1441450" cy="720725"/>
        </p:xfrm>
        <a:graphic>
          <a:graphicData uri="http://schemas.openxmlformats.org/presentationml/2006/ole">
            <p:oleObj spid="_x0000_s80907" name="Equation" r:id="rId11" imgW="355320" imgH="17748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#3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2819400"/>
          <a:ext cx="4449763" cy="877888"/>
        </p:xfrm>
        <a:graphic>
          <a:graphicData uri="http://schemas.openxmlformats.org/presentationml/2006/ole">
            <p:oleObj spid="_x0000_s92162" name="Equation" r:id="rId3" imgW="102852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685800" y="3886200"/>
          <a:ext cx="3406775" cy="768350"/>
        </p:xfrm>
        <a:graphic>
          <a:graphicData uri="http://schemas.openxmlformats.org/presentationml/2006/ole">
            <p:oleObj spid="_x0000_s92163" name="Equation" r:id="rId4" imgW="78732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112838" y="4876800"/>
          <a:ext cx="2471737" cy="768350"/>
        </p:xfrm>
        <a:graphic>
          <a:graphicData uri="http://schemas.openxmlformats.org/presentationml/2006/ole">
            <p:oleObj spid="_x0000_s92164" name="Equation" r:id="rId5" imgW="57132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600200" y="5715000"/>
          <a:ext cx="1866900" cy="768350"/>
        </p:xfrm>
        <a:graphic>
          <a:graphicData uri="http://schemas.openxmlformats.org/presentationml/2006/ole">
            <p:oleObj spid="_x0000_s92165" name="Equation" r:id="rId6" imgW="43164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467350" y="1897063"/>
          <a:ext cx="3551238" cy="2325687"/>
        </p:xfrm>
        <a:graphic>
          <a:graphicData uri="http://schemas.openxmlformats.org/presentationml/2006/ole">
            <p:oleObj spid="_x0000_s92166" name="Equation" r:id="rId7" imgW="1587240" imgH="104112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410200"/>
            <a:ext cx="3276600" cy="14478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doesn’t check—</a:t>
            </a:r>
            <a:r>
              <a:rPr lang="en-US" sz="2400" b="1" dirty="0" smtClean="0">
                <a:solidFill>
                  <a:srgbClr val="FF0000"/>
                </a:solidFill>
              </a:rPr>
              <a:t>IT’S EXTRANEOUS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096000" y="5715000"/>
          <a:ext cx="2419350" cy="921300"/>
        </p:xfrm>
        <a:graphic>
          <a:graphicData uri="http://schemas.openxmlformats.org/presentationml/2006/ole">
            <p:oleObj spid="_x0000_s92167" name="Equation" r:id="rId8" imgW="1066680" imgH="406080" progId="Equation.DSMT4">
              <p:embed/>
            </p:oleObj>
          </a:graphicData>
        </a:graphic>
      </p:graphicFrame>
      <p:graphicFrame>
        <p:nvGraphicFramePr>
          <p:cNvPr id="92170" name="Object 68"/>
          <p:cNvGraphicFramePr>
            <a:graphicFrameLocks noChangeAspect="1"/>
          </p:cNvGraphicFramePr>
          <p:nvPr/>
        </p:nvGraphicFramePr>
        <p:xfrm>
          <a:off x="727075" y="1905000"/>
          <a:ext cx="3536950" cy="822325"/>
        </p:xfrm>
        <a:graphic>
          <a:graphicData uri="http://schemas.openxmlformats.org/presentationml/2006/ole">
            <p:oleObj spid="_x0000_s92170" name="Equation" r:id="rId9" imgW="1091880" imgH="25380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  <p:pic>
        <p:nvPicPr>
          <p:cNvPr id="20" name="Picture 19" descr="incorrect-1357417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91000" y="3200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#4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54075" y="2819400"/>
          <a:ext cx="3349625" cy="877888"/>
        </p:xfrm>
        <a:graphic>
          <a:graphicData uri="http://schemas.openxmlformats.org/presentationml/2006/ole">
            <p:oleObj spid="_x0000_s93186" name="Equation" r:id="rId3" imgW="77436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04800" y="3733800"/>
          <a:ext cx="4230687" cy="877888"/>
        </p:xfrm>
        <a:graphic>
          <a:graphicData uri="http://schemas.openxmlformats.org/presentationml/2006/ole">
            <p:oleObj spid="_x0000_s93187" name="Equation" r:id="rId4" imgW="977760" imgH="2030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81000" y="4572000"/>
          <a:ext cx="4778376" cy="1096962"/>
        </p:xfrm>
        <a:graphic>
          <a:graphicData uri="http://schemas.openxmlformats.org/presentationml/2006/ole">
            <p:oleObj spid="_x0000_s93188" name="Equation" r:id="rId5" imgW="1104840" imgH="253800" progId="Equation.DSMT4">
              <p:embed/>
            </p:oleObj>
          </a:graphicData>
        </a:graphic>
      </p:graphicFrame>
      <p:graphicFrame>
        <p:nvGraphicFramePr>
          <p:cNvPr id="92170" name="Object 68"/>
          <p:cNvGraphicFramePr>
            <a:graphicFrameLocks noChangeAspect="1"/>
          </p:cNvGraphicFramePr>
          <p:nvPr/>
        </p:nvGraphicFramePr>
        <p:xfrm>
          <a:off x="1158875" y="1946275"/>
          <a:ext cx="2673350" cy="739775"/>
        </p:xfrm>
        <a:graphic>
          <a:graphicData uri="http://schemas.openxmlformats.org/presentationml/2006/ole">
            <p:oleObj spid="_x0000_s93192" name="Equation" r:id="rId6" imgW="825480" imgH="22860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  <p:graphicFrame>
        <p:nvGraphicFramePr>
          <p:cNvPr id="25603" name="Object 9"/>
          <p:cNvGraphicFramePr>
            <a:graphicFrameLocks noChangeAspect="1"/>
          </p:cNvGraphicFramePr>
          <p:nvPr/>
        </p:nvGraphicFramePr>
        <p:xfrm>
          <a:off x="4419600" y="1905000"/>
          <a:ext cx="4525962" cy="723108"/>
        </p:xfrm>
        <a:graphic>
          <a:graphicData uri="http://schemas.openxmlformats.org/presentationml/2006/ole">
            <p:oleObj spid="_x0000_s93193" name="Equation" r:id="rId7" imgW="1587240" imgH="253800" progId="Equation.DSMT4">
              <p:embed/>
            </p:oleObj>
          </a:graphicData>
        </a:graphic>
      </p:graphicFrame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4724400" y="2971800"/>
          <a:ext cx="4064000" cy="768350"/>
        </p:xfrm>
        <a:graphic>
          <a:graphicData uri="http://schemas.openxmlformats.org/presentationml/2006/ole">
            <p:oleObj spid="_x0000_s93194" name="Equation" r:id="rId8" imgW="9396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ncorrect-135741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4724400"/>
            <a:ext cx="1219200" cy="1219200"/>
          </a:xfrm>
          <a:prstGeom prst="rect">
            <a:avLst/>
          </a:prstGeom>
        </p:spPr>
      </p:pic>
      <p:pic>
        <p:nvPicPr>
          <p:cNvPr id="10" name="Picture 9" descr="check ma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953000"/>
            <a:ext cx="1143000" cy="914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371600" y="2971799"/>
          <a:ext cx="2590800" cy="2794153"/>
        </p:xfrm>
        <a:graphic>
          <a:graphicData uri="http://schemas.openxmlformats.org/presentationml/2006/ole">
            <p:oleObj spid="_x0000_s94211" name="Equation" r:id="rId5" imgW="939600" imgH="1015920" progId="Equation.DSMT4">
              <p:embed/>
            </p:oleObj>
          </a:graphicData>
        </a:graphic>
      </p:graphicFrame>
      <p:graphicFrame>
        <p:nvGraphicFramePr>
          <p:cNvPr id="94213" name="Object 68"/>
          <p:cNvGraphicFramePr>
            <a:graphicFrameLocks noChangeAspect="1"/>
          </p:cNvGraphicFramePr>
          <p:nvPr/>
        </p:nvGraphicFramePr>
        <p:xfrm>
          <a:off x="5181600" y="1447800"/>
          <a:ext cx="2673350" cy="739775"/>
        </p:xfrm>
        <a:graphic>
          <a:graphicData uri="http://schemas.openxmlformats.org/presentationml/2006/ole">
            <p:oleObj spid="_x0000_s94213" name="Equation" r:id="rId6" imgW="825480" imgH="22860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57600" y="6027003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-2 is extraneous, so our solution is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2286000"/>
          <a:ext cx="1394271" cy="609600"/>
        </p:xfrm>
        <a:graphic>
          <a:graphicData uri="http://schemas.openxmlformats.org/presentationml/2006/ole">
            <p:oleObj spid="_x0000_s94214" name="Equation" r:id="rId7" imgW="40608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973764" y="2362200"/>
          <a:ext cx="1497878" cy="615950"/>
        </p:xfrm>
        <a:graphic>
          <a:graphicData uri="http://schemas.openxmlformats.org/presentationml/2006/ole">
            <p:oleObj spid="_x0000_s94215" name="Equation" r:id="rId8" imgW="431640" imgH="177480" progId="Equation.DSMT4">
              <p:embed/>
            </p:oleObj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5241925" y="3048000"/>
          <a:ext cx="3081338" cy="2794000"/>
        </p:xfrm>
        <a:graphic>
          <a:graphicData uri="http://schemas.openxmlformats.org/presentationml/2006/ole">
            <p:oleObj spid="_x0000_s94216" name="Equation" r:id="rId9" imgW="1117440" imgH="101592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543800" y="5943600"/>
          <a:ext cx="1393825" cy="609600"/>
        </p:xfrm>
        <a:graphic>
          <a:graphicData uri="http://schemas.openxmlformats.org/presentationml/2006/ole">
            <p:oleObj spid="_x0000_s94217" name="Equation" r:id="rId10" imgW="40608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7162800" y="59436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graphical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Solving Radical Equations </a:t>
            </a:r>
          </a:p>
          <a:p>
            <a:r>
              <a:rPr lang="en-US" dirty="0" smtClean="0"/>
              <a:t>via a graphing utility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it turns out, graphing technologies allow students to solve many “difficult” equations (including radical equations) without a lot of algebraic knowledge.</a:t>
            </a:r>
          </a:p>
          <a:p>
            <a:r>
              <a:rPr lang="en-US" dirty="0" smtClean="0"/>
              <a:t>Don’t get me wrong, I think that knowing how is important, but you might benefit from this look, too.</a:t>
            </a:r>
          </a:p>
          <a:p>
            <a:endParaRPr lang="en-US" dirty="0" smtClean="0"/>
          </a:p>
          <a:p>
            <a:r>
              <a:rPr lang="en-US" dirty="0" smtClean="0"/>
              <a:t>Suppose that we want to solve this equation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take a minute and explore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33800" y="5486400"/>
          <a:ext cx="3581400" cy="1092631"/>
        </p:xfrm>
        <a:graphic>
          <a:graphicData uri="http://schemas.openxmlformats.org/presentationml/2006/ole">
            <p:oleObj spid="_x0000_s95234" name="Equation" r:id="rId3" imgW="7491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dirty="0" smtClean="0"/>
              <a:t>We’ll consider radical equations</a:t>
            </a:r>
          </a:p>
          <a:p>
            <a:pPr lvl="1"/>
            <a:r>
              <a:rPr lang="en-US" sz="3200" dirty="0" smtClean="0"/>
              <a:t>You remember square roots, </a:t>
            </a:r>
          </a:p>
          <a:p>
            <a:pPr lvl="1">
              <a:buNone/>
            </a:pPr>
            <a:r>
              <a:rPr lang="en-US" sz="3200" dirty="0" smtClean="0"/>
              <a:t>	don’t you? </a:t>
            </a:r>
            <a:r>
              <a:rPr lang="en-US" sz="32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Radical equations contain a square root (or maybe something even uglier. 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We’ll also encounter the notion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038600" cy="4483291"/>
          </a:xfrm>
        </p:spPr>
        <p:txBody>
          <a:bodyPr/>
          <a:lstStyle/>
          <a:p>
            <a:r>
              <a:rPr lang="en-US" dirty="0" smtClean="0"/>
              <a:t>Let’s take a look at this one via a graphing calculator.</a:t>
            </a:r>
          </a:p>
          <a:p>
            <a:r>
              <a:rPr lang="en-US" dirty="0" smtClean="0"/>
              <a:t>We’ll put 2 graphs on the screen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via use of technology</a:t>
            </a:r>
            <a:endParaRPr lang="en-US" dirty="0"/>
          </a:p>
        </p:txBody>
      </p:sp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4953000" y="1600200"/>
          <a:ext cx="3581400" cy="1092200"/>
        </p:xfrm>
        <a:graphic>
          <a:graphicData uri="http://schemas.openxmlformats.org/presentationml/2006/ole">
            <p:oleObj spid="_x0000_s96258" name="Equation" r:id="rId3" imgW="74916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3733800"/>
          <a:ext cx="1905000" cy="1149047"/>
        </p:xfrm>
        <a:graphic>
          <a:graphicData uri="http://schemas.openxmlformats.org/presentationml/2006/ole">
            <p:oleObj spid="_x0000_s96259" name="Equation" r:id="rId4" imgW="799920" imgH="482400" progId="Equation.DSMT4">
              <p:embed/>
            </p:oleObj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895600"/>
            <a:ext cx="3276600" cy="27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5042118"/>
            <a:ext cx="3962400" cy="1815882"/>
          </a:xfrm>
          <a:prstGeom prst="rect">
            <a:avLst/>
          </a:prstGeom>
          <a:solidFill>
            <a:schemeClr val="accent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Our solution to the equation is the x coordinate of the point of intersection</a:t>
            </a:r>
            <a:endParaRPr lang="en-US" sz="28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862763" y="5715000"/>
          <a:ext cx="1895475" cy="830263"/>
        </p:xfrm>
        <a:graphic>
          <a:graphicData uri="http://schemas.openxmlformats.org/presentationml/2006/ole">
            <p:oleObj spid="_x0000_s96260" name="Equation" r:id="rId6" imgW="406080" imgH="177480" progId="Equation.DSMT4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4648200" y="4114800"/>
            <a:ext cx="2743200" cy="205740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loud 12"/>
          <p:cNvSpPr/>
          <p:nvPr/>
        </p:nvSpPr>
        <p:spPr>
          <a:xfrm>
            <a:off x="5029200" y="46482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Of course you can always use your trusty graphing calculator.</a:t>
            </a:r>
          </a:p>
          <a:p>
            <a:r>
              <a:rPr lang="en-US" sz="3200" dirty="0" smtClean="0"/>
              <a:t>If you are an ANDROID user, you might like</a:t>
            </a:r>
          </a:p>
          <a:p>
            <a:pPr>
              <a:buNone/>
            </a:pPr>
            <a:r>
              <a:rPr lang="en-US" sz="3200" dirty="0" smtClean="0">
                <a:hlinkClick r:id="rId2"/>
              </a:rPr>
              <a:t>	WABBITEMU</a:t>
            </a: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If you want something good for your ipad, you might enjoy: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hlinkClick r:id="rId3"/>
              </a:rPr>
              <a:t>QUICK GRAPH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hlinkClick r:id="rId4"/>
              </a:rPr>
              <a:t>FREE GRAPHING CALCULATOR</a:t>
            </a:r>
            <a:endParaRPr lang="en-US" sz="3200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good graphing utilities that you might find helpful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Solving Rational Equations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Don’t be a fraction hater!!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RATIONAL EQUATIONS </a:t>
            </a:r>
            <a:r>
              <a:rPr lang="en-US" sz="3200" dirty="0" smtClean="0"/>
              <a:t>are equations that contain </a:t>
            </a:r>
            <a:r>
              <a:rPr lang="en-US" sz="3200" dirty="0" smtClean="0">
                <a:solidFill>
                  <a:srgbClr val="FF0000"/>
                </a:solidFill>
              </a:rPr>
              <a:t>FRACTIONS</a:t>
            </a:r>
            <a:r>
              <a:rPr lang="en-US" sz="3200" dirty="0" smtClean="0"/>
              <a:t>.</a:t>
            </a:r>
          </a:p>
          <a:p>
            <a:pPr lvl="1"/>
            <a:r>
              <a:rPr lang="en-US" sz="3200" dirty="0" smtClean="0"/>
              <a:t>Yes, it’s true, we’re going to allow fractions in our equations. </a:t>
            </a:r>
            <a:r>
              <a:rPr lang="en-US" sz="3200" dirty="0" smtClean="0">
                <a:sym typeface="Wingdings" pitchFamily="2" charset="2"/>
              </a:rPr>
              <a:t></a:t>
            </a:r>
          </a:p>
          <a:p>
            <a:r>
              <a:rPr lang="en-US" sz="3200" dirty="0" smtClean="0">
                <a:sym typeface="Wingdings" pitchFamily="2" charset="2"/>
              </a:rPr>
              <a:t>You’ve met the idea when you solved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proportions</a:t>
            </a:r>
            <a:r>
              <a:rPr lang="en-US" sz="3200" dirty="0" smtClean="0">
                <a:sym typeface="Wingdings" pitchFamily="2" charset="2"/>
              </a:rPr>
              <a:t>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So, yes, the idea of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“cross multiplying” </a:t>
            </a:r>
            <a:r>
              <a:rPr lang="en-US" sz="3200" dirty="0" smtClean="0">
                <a:sym typeface="Wingdings" pitchFamily="2" charset="2"/>
              </a:rPr>
              <a:t>works quite well if we have an equation that says one fraction is equal to another fraction.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 Equations (an overview)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ym typeface="Wingdings" pitchFamily="2" charset="2"/>
              </a:rPr>
              <a:t>The tricky rational equations will have variables on the denominators.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This introduces the possibility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SOLTUIONS</a:t>
            </a:r>
            <a:r>
              <a:rPr lang="en-US" sz="3200" dirty="0" smtClean="0">
                <a:sym typeface="Wingdings" pitchFamily="2" charset="2"/>
              </a:rPr>
              <a:t>, again, because we must make sure that the bottom of any fraction isn’t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ZERO</a:t>
            </a:r>
            <a:r>
              <a:rPr lang="en-US" sz="3200" dirty="0" smtClean="0">
                <a:sym typeface="Wingdings" pitchFamily="2" charset="2"/>
              </a:rPr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 Equations (an overview)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4622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Is it a proportion?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If so, just cross multiply and proceed to solve.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Some solutions will be relatively easy, while others might involve factoring.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In any case, be aware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</a:p>
          <a:p>
            <a:pPr lvl="2"/>
            <a:endParaRPr lang="en-US" sz="2000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Rational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919472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>
                <a:sym typeface="Wingdings" pitchFamily="2" charset="2"/>
              </a:rPr>
              <a:t>If the equation is more “cluttered”.</a:t>
            </a:r>
          </a:p>
          <a:p>
            <a:pPr lvl="1"/>
            <a:r>
              <a:rPr lang="en-US" sz="3300" dirty="0" smtClean="0">
                <a:sym typeface="Wingdings" pitchFamily="2" charset="2"/>
              </a:rPr>
              <a:t>Find a </a:t>
            </a:r>
            <a:r>
              <a:rPr lang="en-US" sz="3300" b="1" dirty="0" smtClean="0">
                <a:solidFill>
                  <a:srgbClr val="FF0000"/>
                </a:solidFill>
                <a:sym typeface="Wingdings" pitchFamily="2" charset="2"/>
              </a:rPr>
              <a:t>LEAST COMMON DENOMINATOR </a:t>
            </a:r>
            <a:r>
              <a:rPr lang="en-US" sz="3300" dirty="0" smtClean="0">
                <a:sym typeface="Wingdings" pitchFamily="2" charset="2"/>
              </a:rPr>
              <a:t>for all of the fractions.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If needed, look to factor the given denominators, first.</a:t>
            </a:r>
          </a:p>
          <a:p>
            <a:pPr lvl="1"/>
            <a:r>
              <a:rPr lang="en-US" sz="3300" dirty="0" smtClean="0">
                <a:solidFill>
                  <a:srgbClr val="FF0000"/>
                </a:solidFill>
                <a:sym typeface="Wingdings" pitchFamily="2" charset="2"/>
              </a:rPr>
              <a:t>Eliminate all of the fractions by multiplying both sides of the equation by your LCD</a:t>
            </a:r>
            <a:r>
              <a:rPr lang="en-US" sz="3300" dirty="0" smtClean="0">
                <a:sym typeface="Wingdings" pitchFamily="2" charset="2"/>
              </a:rPr>
              <a:t>.</a:t>
            </a:r>
          </a:p>
          <a:p>
            <a:pPr lvl="1"/>
            <a:r>
              <a:rPr lang="en-US" sz="3300" dirty="0" smtClean="0">
                <a:sym typeface="Wingdings" pitchFamily="2" charset="2"/>
              </a:rPr>
              <a:t>Now, cool things happen…all of the fractions are eliminated, and we’re left to solve the remaining equation.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As before, this can be easy, or might be more complicated.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Also, as before, we must be on the look out for </a:t>
            </a:r>
            <a:r>
              <a:rPr lang="en-US" sz="33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  <a:r>
              <a:rPr lang="en-US" sz="3300" dirty="0" smtClean="0">
                <a:sym typeface="Wingdings" pitchFamily="2" charset="2"/>
              </a:rPr>
              <a:t>.</a:t>
            </a:r>
          </a:p>
          <a:p>
            <a:pPr lvl="2"/>
            <a:endParaRPr lang="en-US" sz="2000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Rational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#1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295400" y="1981200"/>
          <a:ext cx="2438400" cy="1183589"/>
        </p:xfrm>
        <a:graphic>
          <a:graphicData uri="http://schemas.openxmlformats.org/presentationml/2006/ole">
            <p:oleObj spid="_x0000_s107522" name="Equation" r:id="rId3" imgW="81252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3352800"/>
          <a:ext cx="4084638" cy="867656"/>
        </p:xfrm>
        <a:graphic>
          <a:graphicData uri="http://schemas.openxmlformats.org/presentationml/2006/ole">
            <p:oleObj spid="_x0000_s107523" name="Equation" r:id="rId4" imgW="1193760" imgH="2538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7200" y="4323516"/>
          <a:ext cx="4275138" cy="712033"/>
        </p:xfrm>
        <a:graphic>
          <a:graphicData uri="http://schemas.openxmlformats.org/presentationml/2006/ole">
            <p:oleObj spid="_x0000_s107524" name="Equation" r:id="rId5" imgW="106668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566863" y="5181600"/>
          <a:ext cx="1866900" cy="768350"/>
        </p:xfrm>
        <a:graphic>
          <a:graphicData uri="http://schemas.openxmlformats.org/presentationml/2006/ole">
            <p:oleObj spid="_x0000_s107525" name="Equation" r:id="rId6" imgW="431640" imgH="17748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551488" y="2065338"/>
          <a:ext cx="3381375" cy="1985962"/>
        </p:xfrm>
        <a:graphic>
          <a:graphicData uri="http://schemas.openxmlformats.org/presentationml/2006/ole">
            <p:oleObj spid="_x0000_s107526" name="Equation" r:id="rId7" imgW="1511280" imgH="88884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270625" y="5486400"/>
          <a:ext cx="1866900" cy="768350"/>
        </p:xfrm>
        <a:graphic>
          <a:graphicData uri="http://schemas.openxmlformats.org/presentationml/2006/ole">
            <p:oleObj spid="_x0000_s107527" name="Equation" r:id="rId8" imgW="43164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91000" y="2057400"/>
            <a:ext cx="1143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#2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047750" y="1981200"/>
          <a:ext cx="2933700" cy="1184275"/>
        </p:xfrm>
        <a:graphic>
          <a:graphicData uri="http://schemas.openxmlformats.org/presentationml/2006/ole">
            <p:oleObj spid="_x0000_s106498" name="Equation" r:id="rId3" imgW="97776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1938" y="3309938"/>
          <a:ext cx="4475162" cy="955675"/>
        </p:xfrm>
        <a:graphic>
          <a:graphicData uri="http://schemas.openxmlformats.org/presentationml/2006/ole">
            <p:oleObj spid="_x0000_s106499" name="Equation" r:id="rId4" imgW="1307880" imgH="27936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82600" y="4271963"/>
          <a:ext cx="4224338" cy="814387"/>
        </p:xfrm>
        <a:graphic>
          <a:graphicData uri="http://schemas.openxmlformats.org/presentationml/2006/ole">
            <p:oleObj spid="_x0000_s106500" name="Equation" r:id="rId5" imgW="1054080" imgH="2030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838200" y="5257800"/>
          <a:ext cx="3487737" cy="785309"/>
        </p:xfrm>
        <a:graphic>
          <a:graphicData uri="http://schemas.openxmlformats.org/presentationml/2006/ole">
            <p:oleObj spid="_x0000_s106501" name="Equation" r:id="rId6" imgW="901440" imgH="203040" progId="Equation.DSMT4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4584700" y="1882775"/>
          <a:ext cx="4224338" cy="982663"/>
        </p:xfrm>
        <a:graphic>
          <a:graphicData uri="http://schemas.openxmlformats.org/presentationml/2006/ole">
            <p:oleObj spid="_x0000_s106505" name="Equation" r:id="rId7" imgW="1091880" imgH="253800" progId="Equation.DSMT4">
              <p:embed/>
            </p:oleObj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5791200" y="3048000"/>
          <a:ext cx="2133600" cy="2252347"/>
        </p:xfrm>
        <a:graphic>
          <a:graphicData uri="http://schemas.openxmlformats.org/presentationml/2006/ole">
            <p:oleObj spid="_x0000_s106506" name="Equation" r:id="rId8" imgW="685800" imgH="723600" progId="Equation.DSMT4">
              <p:embed/>
            </p:oleObj>
          </a:graphicData>
        </a:graphic>
      </p:graphicFrame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5410200" y="5638800"/>
          <a:ext cx="2924175" cy="631825"/>
        </p:xfrm>
        <a:graphic>
          <a:graphicData uri="http://schemas.openxmlformats.org/presentationml/2006/ole">
            <p:oleObj spid="_x0000_s106507" name="Equation" r:id="rId9" imgW="9396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533400" y="2895600"/>
          <a:ext cx="3937659" cy="2805113"/>
        </p:xfrm>
        <a:graphic>
          <a:graphicData uri="http://schemas.openxmlformats.org/presentationml/2006/ole">
            <p:oleObj spid="_x0000_s109570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3800" y="5867400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-4 is extraneous, so our solution is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65225" y="2286000"/>
          <a:ext cx="1655763" cy="609600"/>
        </p:xfrm>
        <a:graphic>
          <a:graphicData uri="http://schemas.openxmlformats.org/presentationml/2006/ole">
            <p:oleObj spid="_x0000_s109572" name="Equation" r:id="rId4" imgW="48240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127750" y="2362200"/>
          <a:ext cx="1190625" cy="615950"/>
        </p:xfrm>
        <a:graphic>
          <a:graphicData uri="http://schemas.openxmlformats.org/presentationml/2006/ole">
            <p:oleObj spid="_x0000_s109573" name="Equation" r:id="rId5" imgW="3427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566025" y="5943600"/>
          <a:ext cx="1349375" cy="609600"/>
        </p:xfrm>
        <a:graphic>
          <a:graphicData uri="http://schemas.openxmlformats.org/presentationml/2006/ole">
            <p:oleObj spid="_x0000_s109575" name="Equation" r:id="rId6" imgW="39348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7162800" y="59436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incorrect-1357417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2209800"/>
            <a:ext cx="838200" cy="838200"/>
          </a:xfrm>
          <a:prstGeom prst="rect">
            <a:avLst/>
          </a:prstGeom>
        </p:spPr>
      </p:pic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648200" y="1143000"/>
          <a:ext cx="2933700" cy="1184275"/>
        </p:xfrm>
        <a:graphic>
          <a:graphicData uri="http://schemas.openxmlformats.org/presentationml/2006/ole">
            <p:oleObj spid="_x0000_s109577" name="Equation" r:id="rId8" imgW="977760" imgH="393480" progId="Equation.DSMT4">
              <p:embed/>
            </p:oleObj>
          </a:graphicData>
        </a:graphic>
      </p:graphicFrame>
      <p:graphicFrame>
        <p:nvGraphicFramePr>
          <p:cNvPr id="109578" name="Object 10"/>
          <p:cNvGraphicFramePr>
            <a:graphicFrameLocks noChangeAspect="1"/>
          </p:cNvGraphicFramePr>
          <p:nvPr/>
        </p:nvGraphicFramePr>
        <p:xfrm>
          <a:off x="4800600" y="2895600"/>
          <a:ext cx="3937000" cy="2805113"/>
        </p:xfrm>
        <a:graphic>
          <a:graphicData uri="http://schemas.openxmlformats.org/presentationml/2006/ole">
            <p:oleObj spid="_x0000_s109578" name="Equation" r:id="rId9" imgW="1511280" imgH="1079280" progId="Equation.DSMT4">
              <p:embed/>
            </p:oleObj>
          </a:graphicData>
        </a:graphic>
      </p:graphicFrame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67600" y="2362200"/>
            <a:ext cx="104775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dirty="0" smtClean="0">
                <a:sym typeface="Wingdings" pitchFamily="2" charset="2"/>
              </a:rPr>
              <a:t>We’ll wrap it up by solving some rational equations.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A rational equation is simply an equation that involves fractions.  </a:t>
            </a:r>
            <a:endParaRPr lang="en-US" sz="3200" dirty="0" smtClean="0"/>
          </a:p>
          <a:p>
            <a:pPr lvl="1"/>
            <a:r>
              <a:rPr lang="en-US" sz="3200" dirty="0" smtClean="0">
                <a:sym typeface="Wingdings" pitchFamily="2" charset="2"/>
              </a:rPr>
              <a:t>Again, we must be aware of extraneous solutions, in some cases.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#3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371600" y="1981200"/>
          <a:ext cx="2095500" cy="1184275"/>
        </p:xfrm>
        <a:graphic>
          <a:graphicData uri="http://schemas.openxmlformats.org/presentationml/2006/ole">
            <p:oleObj spid="_x0000_s110594" name="Equation" r:id="rId3" imgW="69840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3276600"/>
          <a:ext cx="2259012" cy="608013"/>
        </p:xfrm>
        <a:graphic>
          <a:graphicData uri="http://schemas.openxmlformats.org/presentationml/2006/ole">
            <p:oleObj spid="_x0000_s110595" name="Equation" r:id="rId4" imgW="660240" imgH="17748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7200" y="3962400"/>
          <a:ext cx="5065713" cy="1390013"/>
        </p:xfrm>
        <a:graphic>
          <a:graphicData uri="http://schemas.openxmlformats.org/presentationml/2006/ole">
            <p:oleObj spid="_x0000_s110596" name="Equation" r:id="rId5" imgW="1574640" imgH="4316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81000" y="5257800"/>
          <a:ext cx="4878388" cy="1387007"/>
        </p:xfrm>
        <a:graphic>
          <a:graphicData uri="http://schemas.openxmlformats.org/presentationml/2006/ole">
            <p:oleObj spid="_x0000_s110597" name="Equation" r:id="rId6" imgW="1384200" imgH="393480" progId="Equation.DSMT4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5943600" y="1981200"/>
          <a:ext cx="2455862" cy="688975"/>
        </p:xfrm>
        <a:graphic>
          <a:graphicData uri="http://schemas.openxmlformats.org/presentationml/2006/ole">
            <p:oleObj spid="_x0000_s110598" name="Equation" r:id="rId7" imgW="634680" imgH="177480" progId="Equation.DSMT4">
              <p:embed/>
            </p:oleObj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6172200" y="2895600"/>
          <a:ext cx="2123966" cy="762000"/>
        </p:xfrm>
        <a:graphic>
          <a:graphicData uri="http://schemas.openxmlformats.org/presentationml/2006/ole">
            <p:oleObj spid="_x0000_s110599" name="Equation" r:id="rId8" imgW="495000" imgH="177480" progId="Equation.DSMT4">
              <p:embed/>
            </p:oleObj>
          </a:graphicData>
        </a:graphic>
      </p:graphicFrame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6310313" y="3925888"/>
          <a:ext cx="2285396" cy="798512"/>
        </p:xfrm>
        <a:graphic>
          <a:graphicData uri="http://schemas.openxmlformats.org/presentationml/2006/ole">
            <p:oleObj spid="_x0000_s110600" name="Equation" r:id="rId9" imgW="50796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533400" y="2895600"/>
          <a:ext cx="3937659" cy="2805113"/>
        </p:xfrm>
        <a:graphic>
          <a:graphicData uri="http://schemas.openxmlformats.org/presentationml/2006/ole">
            <p:oleObj spid="_x0000_s111618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81600" y="3505200"/>
            <a:ext cx="3505200" cy="1077218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 our solution is</a:t>
            </a:r>
            <a:endParaRPr lang="en-US" sz="32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35050" y="2286000"/>
          <a:ext cx="1917700" cy="609600"/>
        </p:xfrm>
        <a:graphic>
          <a:graphicData uri="http://schemas.openxmlformats.org/presentationml/2006/ole">
            <p:oleObj spid="_x0000_s111619" name="Equation" r:id="rId4" imgW="5587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6205538" y="5029200"/>
          <a:ext cx="1739900" cy="609600"/>
        </p:xfrm>
        <a:graphic>
          <a:graphicData uri="http://schemas.openxmlformats.org/presentationml/2006/ole">
            <p:oleObj spid="_x0000_s111621" name="Equation" r:id="rId5" imgW="50796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5562600" y="4724400"/>
            <a:ext cx="3048000" cy="1676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2209800"/>
            <a:ext cx="1047750" cy="838200"/>
          </a:xfrm>
          <a:prstGeom prst="rect">
            <a:avLst/>
          </a:prstGeom>
        </p:spPr>
      </p:pic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5334000" y="1295400"/>
          <a:ext cx="2426960" cy="1371600"/>
        </p:xfrm>
        <a:graphic>
          <a:graphicData uri="http://schemas.openxmlformats.org/presentationml/2006/ole">
            <p:oleObj spid="_x0000_s111624" name="Equation" r:id="rId7" imgW="6984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#4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895600" y="1981200"/>
          <a:ext cx="3429000" cy="1184275"/>
        </p:xfrm>
        <a:graphic>
          <a:graphicData uri="http://schemas.openxmlformats.org/presentationml/2006/ole">
            <p:oleObj spid="_x0000_s112642" name="Equation" r:id="rId3" imgW="114300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3276600"/>
          <a:ext cx="3735387" cy="695325"/>
        </p:xfrm>
        <a:graphic>
          <a:graphicData uri="http://schemas.openxmlformats.org/presentationml/2006/ole">
            <p:oleObj spid="_x0000_s112643" name="Equation" r:id="rId4" imgW="109188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667000" y="4267200"/>
          <a:ext cx="4191000" cy="1156757"/>
        </p:xfrm>
        <a:graphic>
          <a:graphicData uri="http://schemas.openxmlformats.org/presentationml/2006/ole">
            <p:oleObj spid="_x0000_s112644" name="Equation" r:id="rId5" imgW="1612800" imgH="4442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90800" y="5562600"/>
          <a:ext cx="4699000" cy="895350"/>
        </p:xfrm>
        <a:graphic>
          <a:graphicData uri="http://schemas.openxmlformats.org/presentationml/2006/ole">
            <p:oleObj spid="_x0000_s112645" name="Equation" r:id="rId6" imgW="133344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 Continued</a:t>
            </a:r>
            <a:endParaRPr lang="en-US" dirty="0"/>
          </a:p>
        </p:txBody>
      </p:sp>
      <p:graphicFrame>
        <p:nvGraphicFramePr>
          <p:cNvPr id="25603" name="Object 2"/>
          <p:cNvGraphicFramePr>
            <a:graphicFrameLocks noChangeAspect="1"/>
          </p:cNvGraphicFramePr>
          <p:nvPr>
            <p:ph idx="1"/>
          </p:nvPr>
        </p:nvGraphicFramePr>
        <p:xfrm>
          <a:off x="1295400" y="1295400"/>
          <a:ext cx="7427190" cy="1049337"/>
        </p:xfrm>
        <a:graphic>
          <a:graphicData uri="http://schemas.openxmlformats.org/presentationml/2006/ole">
            <p:oleObj spid="_x0000_s113666" name="Equation" r:id="rId3" imgW="3593880" imgH="50796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5705" y="2667000"/>
          <a:ext cx="8839695" cy="914400"/>
        </p:xfrm>
        <a:graphic>
          <a:graphicData uri="http://schemas.openxmlformats.org/presentationml/2006/ole">
            <p:oleObj spid="_x0000_s113667" name="Equation" r:id="rId4" imgW="4419360" imgH="45720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3810000"/>
          <a:ext cx="8486775" cy="1001562"/>
        </p:xfrm>
        <a:graphic>
          <a:graphicData uri="http://schemas.openxmlformats.org/presentationml/2006/ole">
            <p:oleObj spid="_x0000_s113668" name="Equation" r:id="rId5" imgW="2145960" imgH="2538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5029200"/>
          <a:ext cx="7797013" cy="671513"/>
        </p:xfrm>
        <a:graphic>
          <a:graphicData uri="http://schemas.openxmlformats.org/presentationml/2006/ole">
            <p:oleObj spid="_x0000_s113669" name="Equation" r:id="rId6" imgW="23493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 Continued</a:t>
            </a:r>
            <a:endParaRPr lang="en-US" dirty="0"/>
          </a:p>
        </p:txBody>
      </p:sp>
      <p:graphicFrame>
        <p:nvGraphicFramePr>
          <p:cNvPr id="25603" name="Object 2"/>
          <p:cNvGraphicFramePr>
            <a:graphicFrameLocks noChangeAspect="1"/>
          </p:cNvGraphicFramePr>
          <p:nvPr>
            <p:ph idx="1"/>
          </p:nvPr>
        </p:nvGraphicFramePr>
        <p:xfrm>
          <a:off x="2289175" y="2133600"/>
          <a:ext cx="5327650" cy="852488"/>
        </p:xfrm>
        <a:graphic>
          <a:graphicData uri="http://schemas.openxmlformats.org/presentationml/2006/ole">
            <p:oleObj spid="_x0000_s114690" name="Equation" r:id="rId3" imgW="1269720" imgH="20304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06638" y="3048000"/>
          <a:ext cx="4322762" cy="886720"/>
        </p:xfrm>
        <a:graphic>
          <a:graphicData uri="http://schemas.openxmlformats.org/presentationml/2006/ole">
            <p:oleObj spid="_x0000_s114691" name="Equation" r:id="rId4" imgW="990360" imgH="20304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971800" y="4038600"/>
          <a:ext cx="3617912" cy="801687"/>
        </p:xfrm>
        <a:graphic>
          <a:graphicData uri="http://schemas.openxmlformats.org/presentationml/2006/ole">
            <p:oleObj spid="_x0000_s114692" name="Equation" r:id="rId5" imgW="914400" imgH="20304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830513" y="4789488"/>
          <a:ext cx="4591050" cy="1089025"/>
        </p:xfrm>
        <a:graphic>
          <a:graphicData uri="http://schemas.openxmlformats.org/presentationml/2006/ole">
            <p:oleObj spid="_x0000_s114693" name="Equation" r:id="rId6" imgW="1066680" imgH="253800" progId="Equation.DSMT4">
              <p:embed/>
            </p:oleObj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914400" y="1219200"/>
          <a:ext cx="7797800" cy="671513"/>
        </p:xfrm>
        <a:graphic>
          <a:graphicData uri="http://schemas.openxmlformats.org/presentationml/2006/ole">
            <p:oleObj spid="_x0000_s114694" name="Equation" r:id="rId7" imgW="2349360" imgH="203040" progId="Equation.DSMT4">
              <p:embed/>
            </p:oleObj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3309938" y="5867400"/>
          <a:ext cx="3935412" cy="762000"/>
        </p:xfrm>
        <a:graphic>
          <a:graphicData uri="http://schemas.openxmlformats.org/presentationml/2006/ole">
            <p:oleObj spid="_x0000_s114695" name="Equation" r:id="rId8" imgW="9144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04800" y="3048000"/>
          <a:ext cx="3937659" cy="2805113"/>
        </p:xfrm>
        <a:graphic>
          <a:graphicData uri="http://schemas.openxmlformats.org/presentationml/2006/ole">
            <p:oleObj spid="_x0000_s115714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3800" y="5867400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Both Solutions are GOOD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66800" y="2209800"/>
          <a:ext cx="1655763" cy="609600"/>
        </p:xfrm>
        <a:graphic>
          <a:graphicData uri="http://schemas.openxmlformats.org/presentationml/2006/ole">
            <p:oleObj spid="_x0000_s115715" name="Equation" r:id="rId4" imgW="48240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149975" y="2362200"/>
          <a:ext cx="1146175" cy="615950"/>
        </p:xfrm>
        <a:graphic>
          <a:graphicData uri="http://schemas.openxmlformats.org/presentationml/2006/ole">
            <p:oleObj spid="_x0000_s115716" name="Equation" r:id="rId5" imgW="3301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086600" y="5715000"/>
          <a:ext cx="1479550" cy="869950"/>
        </p:xfrm>
        <a:graphic>
          <a:graphicData uri="http://schemas.openxmlformats.org/presentationml/2006/ole">
            <p:oleObj spid="_x0000_s115717" name="Equation" r:id="rId6" imgW="431640" imgH="25380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6705600" y="5486400"/>
            <a:ext cx="22098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9578" name="Object 10"/>
          <p:cNvGraphicFramePr>
            <a:graphicFrameLocks noChangeAspect="1"/>
          </p:cNvGraphicFramePr>
          <p:nvPr/>
        </p:nvGraphicFramePr>
        <p:xfrm>
          <a:off x="4800600" y="2895600"/>
          <a:ext cx="3937000" cy="2805113"/>
        </p:xfrm>
        <a:graphic>
          <a:graphicData uri="http://schemas.openxmlformats.org/presentationml/2006/ole">
            <p:oleObj spid="_x0000_s115719" name="Equation" r:id="rId7" imgW="1511280" imgH="1079280" progId="Equation.DSMT4">
              <p:embed/>
            </p:oleObj>
          </a:graphicData>
        </a:graphic>
      </p:graphicFrame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67600" y="2362200"/>
            <a:ext cx="1047750" cy="838200"/>
          </a:xfrm>
          <a:prstGeom prst="rect">
            <a:avLst/>
          </a:prstGeom>
        </p:spPr>
      </p:pic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4648200" y="1143000"/>
          <a:ext cx="3429000" cy="1184275"/>
        </p:xfrm>
        <a:graphic>
          <a:graphicData uri="http://schemas.openxmlformats.org/presentationml/2006/ole">
            <p:oleObj spid="_x0000_s115720" name="Equation" r:id="rId9" imgW="1143000" imgH="393480" progId="Equation.DSMT4">
              <p:embed/>
            </p:oleObj>
          </a:graphicData>
        </a:graphic>
      </p:graphicFrame>
      <p:pic>
        <p:nvPicPr>
          <p:cNvPr id="17" name="Picture 16" descr="check mar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0400" y="2438400"/>
            <a:ext cx="104775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Here’s a cool picture of Morgan at the beach!!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WAS A LOT OF WORK!!!</a:t>
            </a:r>
            <a:endParaRPr lang="en-US" dirty="0"/>
          </a:p>
        </p:txBody>
      </p:sp>
      <p:pic>
        <p:nvPicPr>
          <p:cNvPr id="5" name="Picture 4" descr="IMG_1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976377"/>
            <a:ext cx="2560745" cy="4881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y with smi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2209800"/>
            <a:ext cx="2372519" cy="23725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Questions or Concerns?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Next time we’ll be looking at:</a:t>
            </a:r>
          </a:p>
          <a:p>
            <a:endParaRPr lang="en-US" sz="3200" dirty="0" smtClean="0"/>
          </a:p>
          <a:p>
            <a:r>
              <a:rPr lang="en-US" sz="3200" dirty="0" smtClean="0"/>
              <a:t>1.	We’ll be working on quadratic 	functions</a:t>
            </a:r>
          </a:p>
          <a:p>
            <a:r>
              <a:rPr lang="en-US" sz="3200" dirty="0" smtClean="0"/>
              <a:t>2.  We’ll explore ways to solve 	quadratic equations that have real 	solutions.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Looking Ahead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Linear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5800" y="2895600"/>
            <a:ext cx="4267200" cy="31242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Although our focus will stay on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LINEAR </a:t>
            </a:r>
            <a:r>
              <a:rPr lang="en-US" sz="3600" dirty="0" smtClean="0"/>
              <a:t>functions, these ideas are easily extended to more complex functions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153400" cy="4767072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At first thought, you might say, Del, we don’t really deal with the idea of functions at the elementary level, but I might point out, that functions are a natural extension of one thing that I’m sure that you consider in the elementary grades—Patterns, and predictions.</a:t>
            </a:r>
          </a:p>
          <a:p>
            <a:r>
              <a:rPr lang="en-US" sz="2800" dirty="0" smtClean="0"/>
              <a:t>Sure, you might not get too bogged down with the notion of VARIABLES, and words like DOMAIN and RANGE, but I feel that one of the most powerful things that we can accomplish in early math instruction, is the idea of pattern.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First, a word from your presenter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Conor loves building with LEGO blocks. First he made a tower 2 blocks high. Next to it he made a tower 4 blocks high. Next to those he made a tower 6 blocks high. If Conor continues this pattern, how many blocks in all will he have used after he has completed a tower 10 blocks high? </a:t>
            </a:r>
          </a:p>
          <a:p>
            <a:endParaRPr lang="en-US" sz="2800" dirty="0" smtClean="0"/>
          </a:p>
          <a:p>
            <a:r>
              <a:rPr lang="en-US" sz="2800" dirty="0" smtClean="0"/>
              <a:t>Go ahead, get an answer. 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Let’s </a:t>
            </a:r>
            <a:r>
              <a:rPr lang="en-US" dirty="0" smtClean="0"/>
              <a:t>look at a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400800" y="4800600"/>
          <a:ext cx="1219200" cy="1137920"/>
        </p:xfrm>
        <a:graphic>
          <a:graphicData uri="http://schemas.openxmlformats.org/presentationml/2006/ole">
            <p:oleObj spid="_x0000_s1026" name="Equation" r:id="rId3" imgW="190440" imgH="177480" progId="Equation.DSMT4">
              <p:embed/>
            </p:oleObj>
          </a:graphicData>
        </a:graphic>
      </p:graphicFrame>
      <p:pic>
        <p:nvPicPr>
          <p:cNvPr id="5" name="Picture 4" descr="5-lego-blocks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600"/>
            <a:ext cx="1873250" cy="112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3171</TotalTime>
  <Words>2199</Words>
  <Application>Microsoft Office PowerPoint</Application>
  <PresentationFormat>On-screen Show (4:3)</PresentationFormat>
  <Paragraphs>293</Paragraphs>
  <Slides>68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1" baseType="lpstr">
      <vt:lpstr>Concourse</vt:lpstr>
      <vt:lpstr>Equation</vt:lpstr>
      <vt:lpstr>Worksheet Builder Equation</vt:lpstr>
      <vt:lpstr> Immaculata Week 2015 July 27—July 31, 2015</vt:lpstr>
      <vt:lpstr>Sometimes, we need to be inspired </vt:lpstr>
      <vt:lpstr>Some questions to get us started</vt:lpstr>
      <vt:lpstr>What’s in store for today?</vt:lpstr>
      <vt:lpstr>What’s in store for today?</vt:lpstr>
      <vt:lpstr>What’s in store for today?</vt:lpstr>
      <vt:lpstr>Linear Functions</vt:lpstr>
      <vt:lpstr>First, a word from your presenter</vt:lpstr>
      <vt:lpstr>   Let’s look at a problem</vt:lpstr>
      <vt:lpstr>How might an elementary student solve this problem?</vt:lpstr>
      <vt:lpstr>How might we approach that problem using a function?</vt:lpstr>
      <vt:lpstr>Functions:  The Guess My Rule game</vt:lpstr>
      <vt:lpstr>The Function Machine</vt:lpstr>
      <vt:lpstr>Examples: The Function Machine</vt:lpstr>
      <vt:lpstr>Let’s consider this problem</vt:lpstr>
      <vt:lpstr>Let’s consider this problem</vt:lpstr>
      <vt:lpstr>Let’s consider this problem</vt:lpstr>
      <vt:lpstr>Let’s consider this problem</vt:lpstr>
      <vt:lpstr>Wrapping up functions, for now</vt:lpstr>
      <vt:lpstr>Manipulating Formulas</vt:lpstr>
      <vt:lpstr>Slide 21</vt:lpstr>
      <vt:lpstr>The procedure for isolating a given letter of a formula</vt:lpstr>
      <vt:lpstr>Solving formulas (continued)</vt:lpstr>
      <vt:lpstr>Let’s look at some examples</vt:lpstr>
      <vt:lpstr>Example 1: Solve for </vt:lpstr>
      <vt:lpstr>Example 2: Solve for </vt:lpstr>
      <vt:lpstr>Example 3:  Solve for </vt:lpstr>
      <vt:lpstr>Example 4:  Solve for </vt:lpstr>
      <vt:lpstr>Example 5: Solve for </vt:lpstr>
      <vt:lpstr>The area A of a triangle is given by the formula  A = ½bh where b is the base and h is the height.</vt:lpstr>
      <vt:lpstr>Celsius vs. Fahrenheit </vt:lpstr>
      <vt:lpstr>Slide 32</vt:lpstr>
      <vt:lpstr>Our solution</vt:lpstr>
      <vt:lpstr>Our solution (continued)</vt:lpstr>
      <vt:lpstr>TOO COLD FOR</vt:lpstr>
      <vt:lpstr>Solving Radical Equations</vt:lpstr>
      <vt:lpstr>First, a word from your instructor</vt:lpstr>
      <vt:lpstr>Using Inverse Operations</vt:lpstr>
      <vt:lpstr>Using Inverse Operations</vt:lpstr>
      <vt:lpstr>Slide 40</vt:lpstr>
      <vt:lpstr>RADICAL EQUATIONS</vt:lpstr>
      <vt:lpstr>A Procedure for Solving  Radical Equations</vt:lpstr>
      <vt:lpstr>Example #1</vt:lpstr>
      <vt:lpstr>Example #2</vt:lpstr>
      <vt:lpstr>Example #3</vt:lpstr>
      <vt:lpstr>Example #4</vt:lpstr>
      <vt:lpstr>Checking our solutions</vt:lpstr>
      <vt:lpstr>A graphical approach</vt:lpstr>
      <vt:lpstr>Let’s take a minute and explore</vt:lpstr>
      <vt:lpstr>Solution via use of technology</vt:lpstr>
      <vt:lpstr>Some good graphing utilities that you might find helpful</vt:lpstr>
      <vt:lpstr>Solving Rational Equations</vt:lpstr>
      <vt:lpstr>Rational Equations (an overview)</vt:lpstr>
      <vt:lpstr>Rational Equations (an overview)</vt:lpstr>
      <vt:lpstr>A Procedure for Solving  Rational Equations</vt:lpstr>
      <vt:lpstr>A Procedure for Solving  Rational Equations</vt:lpstr>
      <vt:lpstr>Example #1</vt:lpstr>
      <vt:lpstr>Example #2</vt:lpstr>
      <vt:lpstr>Checking our solutions</vt:lpstr>
      <vt:lpstr>Example #3</vt:lpstr>
      <vt:lpstr>Checking our solution</vt:lpstr>
      <vt:lpstr>Example #4</vt:lpstr>
      <vt:lpstr>#4 Continued</vt:lpstr>
      <vt:lpstr>#4 Continued</vt:lpstr>
      <vt:lpstr>Checking our solutions</vt:lpstr>
      <vt:lpstr>THAT WAS A LOT OF WORK!!!</vt:lpstr>
      <vt:lpstr>Questions or Concerns?</vt:lpstr>
      <vt:lpstr>Looking Ahead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Del</cp:lastModifiedBy>
  <cp:revision>154</cp:revision>
  <dcterms:created xsi:type="dcterms:W3CDTF">2012-07-19T11:57:50Z</dcterms:created>
  <dcterms:modified xsi:type="dcterms:W3CDTF">2015-07-23T19:03:43Z</dcterms:modified>
</cp:coreProperties>
</file>