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handoutMasterIdLst>
    <p:handoutMasterId r:id="rId69"/>
  </p:handoutMasterIdLst>
  <p:sldIdLst>
    <p:sldId id="522" r:id="rId2"/>
    <p:sldId id="450" r:id="rId3"/>
    <p:sldId id="388" r:id="rId4"/>
    <p:sldId id="258" r:id="rId5"/>
    <p:sldId id="432" r:id="rId6"/>
    <p:sldId id="433" r:id="rId7"/>
    <p:sldId id="336" r:id="rId8"/>
    <p:sldId id="434" r:id="rId9"/>
    <p:sldId id="435" r:id="rId10"/>
    <p:sldId id="436" r:id="rId11"/>
    <p:sldId id="446" r:id="rId12"/>
    <p:sldId id="447" r:id="rId13"/>
    <p:sldId id="448" r:id="rId14"/>
    <p:sldId id="523" r:id="rId15"/>
    <p:sldId id="441" r:id="rId16"/>
    <p:sldId id="442" r:id="rId17"/>
    <p:sldId id="444" r:id="rId18"/>
    <p:sldId id="449" r:id="rId19"/>
    <p:sldId id="451" r:id="rId20"/>
    <p:sldId id="455" r:id="rId21"/>
    <p:sldId id="457" r:id="rId22"/>
    <p:sldId id="458" r:id="rId23"/>
    <p:sldId id="459" r:id="rId24"/>
    <p:sldId id="460" r:id="rId25"/>
    <p:sldId id="461" r:id="rId26"/>
    <p:sldId id="463" r:id="rId27"/>
    <p:sldId id="464" r:id="rId28"/>
    <p:sldId id="465" r:id="rId29"/>
    <p:sldId id="466" r:id="rId30"/>
    <p:sldId id="468" r:id="rId31"/>
    <p:sldId id="469" r:id="rId32"/>
    <p:sldId id="470" r:id="rId33"/>
    <p:sldId id="471" r:id="rId34"/>
    <p:sldId id="472" r:id="rId35"/>
    <p:sldId id="489" r:id="rId36"/>
    <p:sldId id="490" r:id="rId37"/>
    <p:sldId id="491" r:id="rId38"/>
    <p:sldId id="475" r:id="rId39"/>
    <p:sldId id="476" r:id="rId40"/>
    <p:sldId id="492" r:id="rId41"/>
    <p:sldId id="495" r:id="rId42"/>
    <p:sldId id="496" r:id="rId43"/>
    <p:sldId id="498" r:id="rId44"/>
    <p:sldId id="499" r:id="rId45"/>
    <p:sldId id="500" r:id="rId46"/>
    <p:sldId id="502" r:id="rId47"/>
    <p:sldId id="503" r:id="rId48"/>
    <p:sldId id="504" r:id="rId49"/>
    <p:sldId id="505" r:id="rId50"/>
    <p:sldId id="506" r:id="rId51"/>
    <p:sldId id="507" r:id="rId52"/>
    <p:sldId id="508" r:id="rId53"/>
    <p:sldId id="509" r:id="rId54"/>
    <p:sldId id="510" r:id="rId55"/>
    <p:sldId id="512" r:id="rId56"/>
    <p:sldId id="511" r:id="rId57"/>
    <p:sldId id="514" r:id="rId58"/>
    <p:sldId id="515" r:id="rId59"/>
    <p:sldId id="516" r:id="rId60"/>
    <p:sldId id="517" r:id="rId61"/>
    <p:sldId id="518" r:id="rId62"/>
    <p:sldId id="519" r:id="rId63"/>
    <p:sldId id="520" r:id="rId64"/>
    <p:sldId id="521" r:id="rId65"/>
    <p:sldId id="332" r:id="rId66"/>
    <p:sldId id="333"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2.wmf"/><Relationship Id="rId7" Type="http://schemas.openxmlformats.org/officeDocument/2006/relationships/image" Target="../media/image39.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5.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3.wmf"/><Relationship Id="rId7" Type="http://schemas.openxmlformats.org/officeDocument/2006/relationships/image" Target="../media/image67.wmf"/><Relationship Id="rId2" Type="http://schemas.openxmlformats.org/officeDocument/2006/relationships/image" Target="../media/image62.wmf"/><Relationship Id="rId1" Type="http://schemas.openxmlformats.org/officeDocument/2006/relationships/image" Target="../media/image61.wmf"/><Relationship Id="rId6" Type="http://schemas.openxmlformats.org/officeDocument/2006/relationships/image" Target="../media/image66.wmf"/><Relationship Id="rId5" Type="http://schemas.openxmlformats.org/officeDocument/2006/relationships/image" Target="../media/image65.wmf"/><Relationship Id="rId4" Type="http://schemas.openxmlformats.org/officeDocument/2006/relationships/image" Target="../media/image64.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image" Target="../media/image74.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image" Target="../media/image7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82.wmf"/><Relationship Id="rId7" Type="http://schemas.openxmlformats.org/officeDocument/2006/relationships/image" Target="../media/image86.wmf"/><Relationship Id="rId2" Type="http://schemas.openxmlformats.org/officeDocument/2006/relationships/image" Target="../media/image81.wmf"/><Relationship Id="rId1" Type="http://schemas.openxmlformats.org/officeDocument/2006/relationships/image" Target="../media/image80.wmf"/><Relationship Id="rId6" Type="http://schemas.openxmlformats.org/officeDocument/2006/relationships/image" Target="../media/image85.wmf"/><Relationship Id="rId5" Type="http://schemas.openxmlformats.org/officeDocument/2006/relationships/image" Target="../media/image84.wmf"/><Relationship Id="rId4" Type="http://schemas.openxmlformats.org/officeDocument/2006/relationships/image" Target="../media/image83.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image" Target="../media/image90.wmf"/><Relationship Id="rId7" Type="http://schemas.openxmlformats.org/officeDocument/2006/relationships/image" Target="../media/image94.wmf"/><Relationship Id="rId2" Type="http://schemas.openxmlformats.org/officeDocument/2006/relationships/image" Target="../media/image89.wmf"/><Relationship Id="rId1" Type="http://schemas.openxmlformats.org/officeDocument/2006/relationships/image" Target="../media/image88.wmf"/><Relationship Id="rId6" Type="http://schemas.openxmlformats.org/officeDocument/2006/relationships/image" Target="../media/image93.wmf"/><Relationship Id="rId5" Type="http://schemas.openxmlformats.org/officeDocument/2006/relationships/image" Target="../media/image92.wmf"/><Relationship Id="rId4" Type="http://schemas.openxmlformats.org/officeDocument/2006/relationships/image" Target="../media/image91.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98.wmf"/><Relationship Id="rId7" Type="http://schemas.openxmlformats.org/officeDocument/2006/relationships/image" Target="../media/image102.wmf"/><Relationship Id="rId2" Type="http://schemas.openxmlformats.org/officeDocument/2006/relationships/image" Target="../media/image97.wmf"/><Relationship Id="rId1" Type="http://schemas.openxmlformats.org/officeDocument/2006/relationships/image" Target="../media/image96.wmf"/><Relationship Id="rId6" Type="http://schemas.openxmlformats.org/officeDocument/2006/relationships/image" Target="../media/image101.wmf"/><Relationship Id="rId5" Type="http://schemas.openxmlformats.org/officeDocument/2006/relationships/image" Target="../media/image100.wmf"/><Relationship Id="rId4" Type="http://schemas.openxmlformats.org/officeDocument/2006/relationships/image" Target="../media/image99.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image" Target="../media/image105.wmf"/><Relationship Id="rId1" Type="http://schemas.openxmlformats.org/officeDocument/2006/relationships/image" Target="../media/image104.wmf"/><Relationship Id="rId6" Type="http://schemas.openxmlformats.org/officeDocument/2006/relationships/image" Target="../media/image109.wmf"/><Relationship Id="rId5" Type="http://schemas.openxmlformats.org/officeDocument/2006/relationships/image" Target="../media/image108.wmf"/><Relationship Id="rId4" Type="http://schemas.openxmlformats.org/officeDocument/2006/relationships/image" Target="../media/image107.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07.wmf"/><Relationship Id="rId1" Type="http://schemas.openxmlformats.org/officeDocument/2006/relationships/image" Target="../media/image110.wmf"/><Relationship Id="rId5" Type="http://schemas.openxmlformats.org/officeDocument/2006/relationships/image" Target="../media/image113.wmf"/><Relationship Id="rId4" Type="http://schemas.openxmlformats.org/officeDocument/2006/relationships/image" Target="../media/image112.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14.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image" Target="../media/image115.wmf"/><Relationship Id="rId1" Type="http://schemas.openxmlformats.org/officeDocument/2006/relationships/image" Target="../media/image114.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image" Target="../media/image119.wmf"/><Relationship Id="rId1" Type="http://schemas.openxmlformats.org/officeDocument/2006/relationships/image" Target="../media/image118.wmf"/><Relationship Id="rId6" Type="http://schemas.openxmlformats.org/officeDocument/2006/relationships/image" Target="../media/image123.wmf"/><Relationship Id="rId5" Type="http://schemas.openxmlformats.org/officeDocument/2006/relationships/image" Target="../media/image122.wmf"/><Relationship Id="rId4" Type="http://schemas.openxmlformats.org/officeDocument/2006/relationships/image" Target="../media/image121.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26.wmf"/><Relationship Id="rId7" Type="http://schemas.openxmlformats.org/officeDocument/2006/relationships/image" Target="../media/image130.wmf"/><Relationship Id="rId2" Type="http://schemas.openxmlformats.org/officeDocument/2006/relationships/image" Target="../media/image125.wmf"/><Relationship Id="rId1" Type="http://schemas.openxmlformats.org/officeDocument/2006/relationships/image" Target="../media/image124.wmf"/><Relationship Id="rId6" Type="http://schemas.openxmlformats.org/officeDocument/2006/relationships/image" Target="../media/image129.wmf"/><Relationship Id="rId5" Type="http://schemas.openxmlformats.org/officeDocument/2006/relationships/image" Target="../media/image128.wmf"/><Relationship Id="rId4" Type="http://schemas.openxmlformats.org/officeDocument/2006/relationships/image" Target="../media/image127.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8.wmf"/><Relationship Id="rId7" Type="http://schemas.openxmlformats.org/officeDocument/2006/relationships/image" Target="../media/image12.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5" Type="http://schemas.openxmlformats.org/officeDocument/2006/relationships/image" Target="../media/image10.wmf"/><Relationship Id="rId10" Type="http://schemas.openxmlformats.org/officeDocument/2006/relationships/image" Target="../media/image15.wmf"/><Relationship Id="rId4" Type="http://schemas.openxmlformats.org/officeDocument/2006/relationships/image" Target="../media/image9.wmf"/><Relationship Id="rId9" Type="http://schemas.openxmlformats.org/officeDocument/2006/relationships/image" Target="../media/image14.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2.wmf"/><Relationship Id="rId1" Type="http://schemas.openxmlformats.org/officeDocument/2006/relationships/image" Target="../media/image131.wmf"/><Relationship Id="rId6" Type="http://schemas.openxmlformats.org/officeDocument/2006/relationships/image" Target="../media/image135.wmf"/><Relationship Id="rId5" Type="http://schemas.openxmlformats.org/officeDocument/2006/relationships/image" Target="../media/image124.wmf"/><Relationship Id="rId4" Type="http://schemas.openxmlformats.org/officeDocument/2006/relationships/image" Target="../media/image134.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39.wmf"/><Relationship Id="rId7" Type="http://schemas.openxmlformats.org/officeDocument/2006/relationships/image" Target="../media/image143.wmf"/><Relationship Id="rId2" Type="http://schemas.openxmlformats.org/officeDocument/2006/relationships/image" Target="../media/image138.wmf"/><Relationship Id="rId1" Type="http://schemas.openxmlformats.org/officeDocument/2006/relationships/image" Target="../media/image137.wmf"/><Relationship Id="rId6" Type="http://schemas.openxmlformats.org/officeDocument/2006/relationships/image" Target="../media/image142.wmf"/><Relationship Id="rId5" Type="http://schemas.openxmlformats.org/officeDocument/2006/relationships/image" Target="../media/image141.wmf"/><Relationship Id="rId4" Type="http://schemas.openxmlformats.org/officeDocument/2006/relationships/image" Target="../media/image140.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image" Target="../media/image145.wmf"/><Relationship Id="rId1" Type="http://schemas.openxmlformats.org/officeDocument/2006/relationships/image" Target="../media/image144.wmf"/><Relationship Id="rId4" Type="http://schemas.openxmlformats.org/officeDocument/2006/relationships/image" Target="../media/image137.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49.wmf"/><Relationship Id="rId2" Type="http://schemas.openxmlformats.org/officeDocument/2006/relationships/image" Target="../media/image148.wmf"/><Relationship Id="rId1" Type="http://schemas.openxmlformats.org/officeDocument/2006/relationships/image" Target="../media/image147.wmf"/><Relationship Id="rId4" Type="http://schemas.openxmlformats.org/officeDocument/2006/relationships/image" Target="../media/image150.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53.wmf"/><Relationship Id="rId2" Type="http://schemas.openxmlformats.org/officeDocument/2006/relationships/image" Target="../media/image152.wmf"/><Relationship Id="rId1" Type="http://schemas.openxmlformats.org/officeDocument/2006/relationships/image" Target="../media/image151.wmf"/><Relationship Id="rId4" Type="http://schemas.openxmlformats.org/officeDocument/2006/relationships/image" Target="../media/image154.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57.wmf"/><Relationship Id="rId2" Type="http://schemas.openxmlformats.org/officeDocument/2006/relationships/image" Target="../media/image156.wmf"/><Relationship Id="rId1" Type="http://schemas.openxmlformats.org/officeDocument/2006/relationships/image" Target="../media/image155.wmf"/><Relationship Id="rId6" Type="http://schemas.openxmlformats.org/officeDocument/2006/relationships/image" Target="../media/image159.wmf"/><Relationship Id="rId5" Type="http://schemas.openxmlformats.org/officeDocument/2006/relationships/image" Target="../media/image154.wmf"/><Relationship Id="rId4" Type="http://schemas.openxmlformats.org/officeDocument/2006/relationships/image" Target="../media/image158.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162.wmf"/><Relationship Id="rId2" Type="http://schemas.openxmlformats.org/officeDocument/2006/relationships/image" Target="../media/image161.wmf"/><Relationship Id="rId1" Type="http://schemas.openxmlformats.org/officeDocument/2006/relationships/image" Target="../media/image160.wmf"/><Relationship Id="rId6" Type="http://schemas.openxmlformats.org/officeDocument/2006/relationships/image" Target="../media/image147.wmf"/><Relationship Id="rId5" Type="http://schemas.openxmlformats.org/officeDocument/2006/relationships/image" Target="../media/image164.wmf"/><Relationship Id="rId4" Type="http://schemas.openxmlformats.org/officeDocument/2006/relationships/image" Target="../media/image16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BEF16-EA2A-4C49-B47A-E8750D5CC83C}" type="datetimeFigureOut">
              <a:rPr lang="en-US" smtClean="0"/>
              <a:pPr/>
              <a:t>7/23/2015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1FD266-22F9-429A-9AFB-6E8C802DAB5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0B4052-0306-4DBC-9034-693F7C97E84F}" type="datetimeFigureOut">
              <a:rPr lang="en-US" smtClean="0"/>
              <a:pPr/>
              <a:t>7/23/2015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7DFBC-C06D-4D12-8EDA-526C55B1844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endParaRPr lang="en-US" dirty="0" smtClean="0"/>
          </a:p>
        </p:txBody>
      </p:sp>
      <p:sp>
        <p:nvSpPr>
          <p:cNvPr id="18436" name="Slide Number Placeholder 3"/>
          <p:cNvSpPr>
            <a:spLocks noGrp="1"/>
          </p:cNvSpPr>
          <p:nvPr>
            <p:ph type="sldNum" sz="quarter" idx="5"/>
          </p:nvPr>
        </p:nvSpPr>
        <p:spPr>
          <a:noFill/>
        </p:spPr>
        <p:txBody>
          <a:bodyPr/>
          <a:lstStyle/>
          <a:p>
            <a:fld id="{2EA51523-B58F-402C-BBA0-55A83D7BF05F}" type="slidenum">
              <a:rPr lang="en-US" smtClean="0"/>
              <a:pPr/>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87DFBC-C06D-4D12-8EDA-526C55B18444}" type="slidenum">
              <a:rPr lang="en-US" smtClean="0"/>
              <a:pPr/>
              <a:t>28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7/23/2015</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7/23/2015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7/23/2015</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7/23/2015</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oleObject" Target="../embeddings/oleObject3.bin"/><Relationship Id="rId7" Type="http://schemas.openxmlformats.org/officeDocument/2006/relationships/oleObject" Target="../embeddings/oleObject7.bin"/><Relationship Id="rId12"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oleObject" Target="../embeddings/oleObject11.bin"/><Relationship Id="rId5" Type="http://schemas.openxmlformats.org/officeDocument/2006/relationships/oleObject" Target="../embeddings/oleObject5.bin"/><Relationship Id="rId10" Type="http://schemas.openxmlformats.org/officeDocument/2006/relationships/oleObject" Target="../embeddings/oleObject10.bin"/><Relationship Id="rId4" Type="http://schemas.openxmlformats.org/officeDocument/2006/relationships/oleObject" Target="../embeddings/oleObject4.bin"/><Relationship Id="rId9"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oleObject" Target="../embeddings/oleObject13.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image" Target="../media/image16.jpeg"/><Relationship Id="rId9" Type="http://schemas.openxmlformats.org/officeDocument/2006/relationships/oleObject" Target="../embeddings/oleObject18.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4.jpeg"/><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29.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oleObject" Target="../embeddings/oleObject30.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 Id="rId9" Type="http://schemas.openxmlformats.org/officeDocument/2006/relationships/oleObject" Target="../embeddings/oleObject36.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oleObject" Target="../embeddings/oleObject37.bin"/><Relationship Id="rId7"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40.bin"/><Relationship Id="rId5" Type="http://schemas.openxmlformats.org/officeDocument/2006/relationships/oleObject" Target="../embeddings/oleObject39.bin"/><Relationship Id="rId10" Type="http://schemas.openxmlformats.org/officeDocument/2006/relationships/oleObject" Target="../embeddings/oleObject44.bin"/><Relationship Id="rId4" Type="http://schemas.openxmlformats.org/officeDocument/2006/relationships/oleObject" Target="../embeddings/oleObject38.bin"/><Relationship Id="rId9" Type="http://schemas.openxmlformats.org/officeDocument/2006/relationships/oleObject" Target="../embeddings/oleObject43.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50.bin"/><Relationship Id="rId3" Type="http://schemas.openxmlformats.org/officeDocument/2006/relationships/oleObject" Target="../embeddings/oleObject45.bin"/><Relationship Id="rId7"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48.bin"/><Relationship Id="rId5" Type="http://schemas.openxmlformats.org/officeDocument/2006/relationships/oleObject" Target="../embeddings/oleObject47.bin"/><Relationship Id="rId10" Type="http://schemas.openxmlformats.org/officeDocument/2006/relationships/oleObject" Target="../embeddings/oleObject52.bin"/><Relationship Id="rId4" Type="http://schemas.openxmlformats.org/officeDocument/2006/relationships/oleObject" Target="../embeddings/oleObject46.bin"/><Relationship Id="rId9" Type="http://schemas.openxmlformats.org/officeDocument/2006/relationships/oleObject" Target="../embeddings/oleObject51.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oleObject" Target="../embeddings/oleObject53.bin"/><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56.bin"/><Relationship Id="rId5" Type="http://schemas.openxmlformats.org/officeDocument/2006/relationships/oleObject" Target="../embeddings/oleObject55.bin"/><Relationship Id="rId4" Type="http://schemas.openxmlformats.org/officeDocument/2006/relationships/oleObject" Target="../embeddings/oleObject54.bin"/><Relationship Id="rId9" Type="http://schemas.openxmlformats.org/officeDocument/2006/relationships/oleObject" Target="../embeddings/oleObject59.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65.bin"/><Relationship Id="rId3" Type="http://schemas.openxmlformats.org/officeDocument/2006/relationships/oleObject" Target="../embeddings/oleObject60.bin"/><Relationship Id="rId7"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63.bin"/><Relationship Id="rId5" Type="http://schemas.openxmlformats.org/officeDocument/2006/relationships/oleObject" Target="../embeddings/oleObject62.bin"/><Relationship Id="rId4" Type="http://schemas.openxmlformats.org/officeDocument/2006/relationships/oleObject" Target="../embeddings/oleObject61.bin"/><Relationship Id="rId9" Type="http://schemas.openxmlformats.org/officeDocument/2006/relationships/oleObject" Target="../embeddings/oleObject66.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68.bin"/><Relationship Id="rId4" Type="http://schemas.openxmlformats.org/officeDocument/2006/relationships/oleObject" Target="../embeddings/oleObject67.bin"/></Relationships>
</file>

<file path=ppt/slides/_rels/slide2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7.xml"/><Relationship Id="rId1" Type="http://schemas.openxmlformats.org/officeDocument/2006/relationships/vmlDrawing" Target="../drawings/vmlDrawing15.v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75.bin"/><Relationship Id="rId3" Type="http://schemas.openxmlformats.org/officeDocument/2006/relationships/oleObject" Target="../embeddings/oleObject70.bin"/><Relationship Id="rId7"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73.bin"/><Relationship Id="rId5" Type="http://schemas.openxmlformats.org/officeDocument/2006/relationships/oleObject" Target="../embeddings/oleObject72.bin"/><Relationship Id="rId4" Type="http://schemas.openxmlformats.org/officeDocument/2006/relationships/oleObject" Target="../embeddings/oleObject71.bin"/><Relationship Id="rId9" Type="http://schemas.openxmlformats.org/officeDocument/2006/relationships/oleObject" Target="../embeddings/oleObject76.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71.jpeg"/><Relationship Id="rId5" Type="http://schemas.openxmlformats.org/officeDocument/2006/relationships/oleObject" Target="../embeddings/oleObject79.bin"/><Relationship Id="rId4" Type="http://schemas.openxmlformats.org/officeDocument/2006/relationships/oleObject" Target="../embeddings/oleObject78.bin"/></Relationships>
</file>

<file path=ppt/slides/_rels/slide33.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oleObject" Target="../embeddings/oleObject82.bin"/><Relationship Id="rId4" Type="http://schemas.openxmlformats.org/officeDocument/2006/relationships/oleObject" Target="../embeddings/oleObject81.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85.bin"/><Relationship Id="rId4" Type="http://schemas.openxmlformats.org/officeDocument/2006/relationships/oleObject" Target="../embeddings/oleObject84.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92.bin"/><Relationship Id="rId3" Type="http://schemas.openxmlformats.org/officeDocument/2006/relationships/oleObject" Target="../embeddings/oleObject87.bin"/><Relationship Id="rId7"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90.bin"/><Relationship Id="rId5" Type="http://schemas.openxmlformats.org/officeDocument/2006/relationships/oleObject" Target="../embeddings/oleObject89.bin"/><Relationship Id="rId10" Type="http://schemas.openxmlformats.org/officeDocument/2006/relationships/image" Target="../media/image87.jpeg"/><Relationship Id="rId4" Type="http://schemas.openxmlformats.org/officeDocument/2006/relationships/oleObject" Target="../embeddings/oleObject88.bin"/><Relationship Id="rId9" Type="http://schemas.openxmlformats.org/officeDocument/2006/relationships/oleObject" Target="../embeddings/oleObject93.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99.bin"/><Relationship Id="rId3" Type="http://schemas.openxmlformats.org/officeDocument/2006/relationships/oleObject" Target="../embeddings/oleObject94.bin"/><Relationship Id="rId7" Type="http://schemas.openxmlformats.org/officeDocument/2006/relationships/oleObject" Target="../embeddings/oleObject98.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97.bin"/><Relationship Id="rId11" Type="http://schemas.openxmlformats.org/officeDocument/2006/relationships/oleObject" Target="../embeddings/oleObject101.bin"/><Relationship Id="rId5" Type="http://schemas.openxmlformats.org/officeDocument/2006/relationships/oleObject" Target="../embeddings/oleObject96.bin"/><Relationship Id="rId10" Type="http://schemas.openxmlformats.org/officeDocument/2006/relationships/oleObject" Target="../embeddings/oleObject100.bin"/><Relationship Id="rId4" Type="http://schemas.openxmlformats.org/officeDocument/2006/relationships/oleObject" Target="../embeddings/oleObject95.bin"/><Relationship Id="rId9" Type="http://schemas.openxmlformats.org/officeDocument/2006/relationships/image" Target="../media/image87.jpeg"/></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07.bin"/><Relationship Id="rId3" Type="http://schemas.openxmlformats.org/officeDocument/2006/relationships/oleObject" Target="../embeddings/oleObject102.bin"/><Relationship Id="rId7" Type="http://schemas.openxmlformats.org/officeDocument/2006/relationships/oleObject" Target="../embeddings/oleObject106.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105.bin"/><Relationship Id="rId5" Type="http://schemas.openxmlformats.org/officeDocument/2006/relationships/oleObject" Target="../embeddings/oleObject104.bin"/><Relationship Id="rId10" Type="http://schemas.openxmlformats.org/officeDocument/2006/relationships/image" Target="../media/image103.jpeg"/><Relationship Id="rId4" Type="http://schemas.openxmlformats.org/officeDocument/2006/relationships/oleObject" Target="../embeddings/oleObject103.bin"/><Relationship Id="rId9" Type="http://schemas.openxmlformats.org/officeDocument/2006/relationships/oleObject" Target="../embeddings/oleObject108.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14.bin"/><Relationship Id="rId3" Type="http://schemas.openxmlformats.org/officeDocument/2006/relationships/oleObject" Target="../embeddings/oleObject109.bin"/><Relationship Id="rId7" Type="http://schemas.openxmlformats.org/officeDocument/2006/relationships/oleObject" Target="../embeddings/oleObject113.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112.bin"/><Relationship Id="rId5" Type="http://schemas.openxmlformats.org/officeDocument/2006/relationships/oleObject" Target="../embeddings/oleObject111.bin"/><Relationship Id="rId4" Type="http://schemas.openxmlformats.org/officeDocument/2006/relationships/oleObject" Target="../embeddings/oleObject110.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18.bin"/><Relationship Id="rId3" Type="http://schemas.openxmlformats.org/officeDocument/2006/relationships/image" Target="../media/image103.jpeg"/><Relationship Id="rId7" Type="http://schemas.openxmlformats.org/officeDocument/2006/relationships/oleObject" Target="../embeddings/oleObject117.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116.bin"/><Relationship Id="rId5" Type="http://schemas.openxmlformats.org/officeDocument/2006/relationships/oleObject" Target="../embeddings/oleObject115.bin"/><Relationship Id="rId10" Type="http://schemas.openxmlformats.org/officeDocument/2006/relationships/oleObject" Target="../embeddings/oleObject120.bin"/><Relationship Id="rId4" Type="http://schemas.openxmlformats.org/officeDocument/2006/relationships/image" Target="../media/image87.jpeg"/><Relationship Id="rId9" Type="http://schemas.openxmlformats.org/officeDocument/2006/relationships/oleObject" Target="../embeddings/oleObject119.bin"/></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21.bin"/><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22.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oleObject" Target="../embeddings/oleObject124.bin"/><Relationship Id="rId5" Type="http://schemas.openxmlformats.org/officeDocument/2006/relationships/image" Target="../media/image117.png"/><Relationship Id="rId4" Type="http://schemas.openxmlformats.org/officeDocument/2006/relationships/oleObject" Target="../embeddings/oleObject123.bin"/></Relationships>
</file>

<file path=ppt/slides/_rels/slide49.xml.rels><?xml version="1.0" encoding="UTF-8" standalone="yes"?>
<Relationships xmlns="http://schemas.openxmlformats.org/package/2006/relationships"><Relationship Id="rId3" Type="http://schemas.openxmlformats.org/officeDocument/2006/relationships/hyperlink" Target="https://itunes.apple.com/us/app/quick-graph-your-scientific/id292412367?mt=8" TargetMode="External"/><Relationship Id="rId2" Type="http://schemas.openxmlformats.org/officeDocument/2006/relationships/hyperlink" Target="https://wabbit.codeplex.com/" TargetMode="External"/><Relationship Id="rId1" Type="http://schemas.openxmlformats.org/officeDocument/2006/relationships/slideLayout" Target="../slideLayouts/slideLayout2.xml"/><Relationship Id="rId4" Type="http://schemas.openxmlformats.org/officeDocument/2006/relationships/hyperlink" Target="https://itunes.apple.com/us/app/free-graphing-calculator/id378009553?mt=8"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130.bin"/><Relationship Id="rId3" Type="http://schemas.openxmlformats.org/officeDocument/2006/relationships/oleObject" Target="../embeddings/oleObject125.bin"/><Relationship Id="rId7" Type="http://schemas.openxmlformats.org/officeDocument/2006/relationships/oleObject" Target="../embeddings/oleObject129.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128.bin"/><Relationship Id="rId5" Type="http://schemas.openxmlformats.org/officeDocument/2006/relationships/oleObject" Target="../embeddings/oleObject127.bin"/><Relationship Id="rId4" Type="http://schemas.openxmlformats.org/officeDocument/2006/relationships/oleObject" Target="../embeddings/oleObject126.bin"/><Relationship Id="rId9" Type="http://schemas.openxmlformats.org/officeDocument/2006/relationships/image" Target="../media/image87.jpeg"/></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136.bin"/><Relationship Id="rId3" Type="http://schemas.openxmlformats.org/officeDocument/2006/relationships/oleObject" Target="../embeddings/oleObject131.bin"/><Relationship Id="rId7" Type="http://schemas.openxmlformats.org/officeDocument/2006/relationships/oleObject" Target="../embeddings/oleObject135.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134.bin"/><Relationship Id="rId5" Type="http://schemas.openxmlformats.org/officeDocument/2006/relationships/oleObject" Target="../embeddings/oleObject133.bin"/><Relationship Id="rId4" Type="http://schemas.openxmlformats.org/officeDocument/2006/relationships/oleObject" Target="../embeddings/oleObject132.bin"/><Relationship Id="rId9" Type="http://schemas.openxmlformats.org/officeDocument/2006/relationships/oleObject" Target="../embeddings/oleObject137.bin"/></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142.bin"/><Relationship Id="rId3" Type="http://schemas.openxmlformats.org/officeDocument/2006/relationships/oleObject" Target="../embeddings/oleObject138.bin"/><Relationship Id="rId7" Type="http://schemas.openxmlformats.org/officeDocument/2006/relationships/image" Target="../media/image103.jpeg"/><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oleObject" Target="../embeddings/oleObject141.bin"/><Relationship Id="rId5" Type="http://schemas.openxmlformats.org/officeDocument/2006/relationships/oleObject" Target="../embeddings/oleObject140.bin"/><Relationship Id="rId10" Type="http://schemas.openxmlformats.org/officeDocument/2006/relationships/image" Target="../media/image136.jpeg"/><Relationship Id="rId4" Type="http://schemas.openxmlformats.org/officeDocument/2006/relationships/oleObject" Target="../embeddings/oleObject139.bin"/><Relationship Id="rId9" Type="http://schemas.openxmlformats.org/officeDocument/2006/relationships/oleObject" Target="../embeddings/oleObject143.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149.bin"/><Relationship Id="rId3" Type="http://schemas.openxmlformats.org/officeDocument/2006/relationships/oleObject" Target="../embeddings/oleObject144.bin"/><Relationship Id="rId7" Type="http://schemas.openxmlformats.org/officeDocument/2006/relationships/oleObject" Target="../embeddings/oleObject148.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oleObject" Target="../embeddings/oleObject147.bin"/><Relationship Id="rId5" Type="http://schemas.openxmlformats.org/officeDocument/2006/relationships/oleObject" Target="../embeddings/oleObject146.bin"/><Relationship Id="rId4" Type="http://schemas.openxmlformats.org/officeDocument/2006/relationships/oleObject" Target="../embeddings/oleObject145.bin"/><Relationship Id="rId9" Type="http://schemas.openxmlformats.org/officeDocument/2006/relationships/oleObject" Target="../embeddings/oleObject150.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51.bin"/><Relationship Id="rId7" Type="http://schemas.openxmlformats.org/officeDocument/2006/relationships/oleObject" Target="../embeddings/oleObject154.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136.jpeg"/><Relationship Id="rId5" Type="http://schemas.openxmlformats.org/officeDocument/2006/relationships/oleObject" Target="../embeddings/oleObject153.bin"/><Relationship Id="rId4" Type="http://schemas.openxmlformats.org/officeDocument/2006/relationships/oleObject" Target="../embeddings/oleObject15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55.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oleObject" Target="../embeddings/oleObject158.bin"/><Relationship Id="rId5" Type="http://schemas.openxmlformats.org/officeDocument/2006/relationships/oleObject" Target="../embeddings/oleObject157.bin"/><Relationship Id="rId4" Type="http://schemas.openxmlformats.org/officeDocument/2006/relationships/oleObject" Target="../embeddings/oleObject156.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59.bin"/><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oleObject" Target="../embeddings/oleObject162.bin"/><Relationship Id="rId5" Type="http://schemas.openxmlformats.org/officeDocument/2006/relationships/oleObject" Target="../embeddings/oleObject161.bin"/><Relationship Id="rId4" Type="http://schemas.openxmlformats.org/officeDocument/2006/relationships/oleObject" Target="../embeddings/oleObject160.bin"/></Relationships>
</file>

<file path=ppt/slides/_rels/slide62.xml.rels><?xml version="1.0" encoding="UTF-8" standalone="yes"?>
<Relationships xmlns="http://schemas.openxmlformats.org/package/2006/relationships"><Relationship Id="rId8" Type="http://schemas.openxmlformats.org/officeDocument/2006/relationships/oleObject" Target="../embeddings/oleObject168.bin"/><Relationship Id="rId3" Type="http://schemas.openxmlformats.org/officeDocument/2006/relationships/oleObject" Target="../embeddings/oleObject163.bin"/><Relationship Id="rId7" Type="http://schemas.openxmlformats.org/officeDocument/2006/relationships/oleObject" Target="../embeddings/oleObject167.bin"/><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oleObject" Target="../embeddings/oleObject166.bin"/><Relationship Id="rId5" Type="http://schemas.openxmlformats.org/officeDocument/2006/relationships/oleObject" Target="../embeddings/oleObject165.bin"/><Relationship Id="rId4" Type="http://schemas.openxmlformats.org/officeDocument/2006/relationships/oleObject" Target="../embeddings/oleObject164.bin"/></Relationships>
</file>

<file path=ppt/slides/_rels/slide63.xml.rels><?xml version="1.0" encoding="UTF-8" standalone="yes"?>
<Relationships xmlns="http://schemas.openxmlformats.org/package/2006/relationships"><Relationship Id="rId8" Type="http://schemas.openxmlformats.org/officeDocument/2006/relationships/image" Target="../media/image136.jpeg"/><Relationship Id="rId3" Type="http://schemas.openxmlformats.org/officeDocument/2006/relationships/oleObject" Target="../embeddings/oleObject169.bin"/><Relationship Id="rId7" Type="http://schemas.openxmlformats.org/officeDocument/2006/relationships/oleObject" Target="../embeddings/oleObject173.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oleObject" Target="../embeddings/oleObject172.bin"/><Relationship Id="rId5" Type="http://schemas.openxmlformats.org/officeDocument/2006/relationships/oleObject" Target="../embeddings/oleObject171.bin"/><Relationship Id="rId4" Type="http://schemas.openxmlformats.org/officeDocument/2006/relationships/oleObject" Target="../embeddings/oleObject170.bin"/><Relationship Id="rId9" Type="http://schemas.openxmlformats.org/officeDocument/2006/relationships/oleObject" Target="../embeddings/oleObject174.bin"/></Relationships>
</file>

<file path=ppt/slides/_rels/slide64.xml.rels><?xml version="1.0" encoding="UTF-8" standalone="yes"?>
<Relationships xmlns="http://schemas.openxmlformats.org/package/2006/relationships"><Relationship Id="rId2" Type="http://schemas.openxmlformats.org/officeDocument/2006/relationships/image" Target="../media/image165.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66.gi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648200"/>
          </a:xfrm>
        </p:spPr>
        <p:txBody>
          <a:bodyPr>
            <a:normAutofit fontScale="70000" lnSpcReduction="20000"/>
          </a:bodyPr>
          <a:lstStyle/>
          <a:p>
            <a:pPr algn="ctr">
              <a:buNone/>
            </a:pPr>
            <a:r>
              <a:rPr lang="en-US" sz="5400" b="1" dirty="0" smtClean="0">
                <a:solidFill>
                  <a:schemeClr val="accent2">
                    <a:lumMod val="75000"/>
                  </a:schemeClr>
                </a:solidFill>
              </a:rPr>
              <a:t>Algebra:</a:t>
            </a:r>
          </a:p>
          <a:p>
            <a:pPr algn="ctr">
              <a:buNone/>
            </a:pPr>
            <a:r>
              <a:rPr lang="en-US" sz="5400" b="1" dirty="0" smtClean="0">
                <a:solidFill>
                  <a:schemeClr val="accent2">
                    <a:lumMod val="75000"/>
                  </a:schemeClr>
                </a:solidFill>
              </a:rPr>
              <a:t>Linear Functions, </a:t>
            </a:r>
          </a:p>
          <a:p>
            <a:pPr algn="ctr">
              <a:buNone/>
            </a:pPr>
            <a:r>
              <a:rPr lang="en-US" sz="5400" b="1" dirty="0" smtClean="0">
                <a:solidFill>
                  <a:schemeClr val="accent2">
                    <a:lumMod val="75000"/>
                  </a:schemeClr>
                </a:solidFill>
              </a:rPr>
              <a:t>Solving Formulas,</a:t>
            </a:r>
          </a:p>
          <a:p>
            <a:pPr algn="ctr">
              <a:buNone/>
            </a:pPr>
            <a:r>
              <a:rPr lang="en-US" sz="5400" b="1" dirty="0" smtClean="0">
                <a:solidFill>
                  <a:schemeClr val="accent2">
                    <a:lumMod val="75000"/>
                  </a:schemeClr>
                </a:solidFill>
              </a:rPr>
              <a:t>Solving Radical Equations,</a:t>
            </a:r>
          </a:p>
          <a:p>
            <a:pPr algn="ctr">
              <a:buNone/>
            </a:pPr>
            <a:r>
              <a:rPr lang="en-US" sz="5400" b="1" dirty="0" smtClean="0">
                <a:solidFill>
                  <a:schemeClr val="accent2">
                    <a:lumMod val="75000"/>
                  </a:schemeClr>
                </a:solidFill>
              </a:rPr>
              <a:t>Solving Rational Equations</a:t>
            </a:r>
          </a:p>
          <a:p>
            <a:pPr>
              <a:buNone/>
            </a:pPr>
            <a:endParaRPr lang="en-US" sz="5400" dirty="0" smtClean="0">
              <a:solidFill>
                <a:schemeClr val="accent6">
                  <a:lumMod val="75000"/>
                </a:schemeClr>
              </a:solidFill>
            </a:endParaRPr>
          </a:p>
          <a:p>
            <a:pPr algn="ctr">
              <a:buNone/>
            </a:pPr>
            <a:r>
              <a:rPr lang="en-US" sz="4000" b="1" dirty="0" smtClean="0">
                <a:solidFill>
                  <a:schemeClr val="accent6">
                    <a:lumMod val="75000"/>
                  </a:schemeClr>
                </a:solidFill>
              </a:rPr>
              <a:t>HIGH SCHOOL </a:t>
            </a:r>
            <a:r>
              <a:rPr lang="en-US" sz="4000" b="1" dirty="0" smtClean="0">
                <a:solidFill>
                  <a:schemeClr val="accent6">
                    <a:lumMod val="75000"/>
                  </a:schemeClr>
                </a:solidFill>
              </a:rPr>
              <a:t>LEVEL</a:t>
            </a:r>
          </a:p>
          <a:p>
            <a:endParaRPr lang="en-US" sz="2900" b="1" dirty="0" smtClean="0">
              <a:solidFill>
                <a:schemeClr val="accent6">
                  <a:lumMod val="75000"/>
                </a:schemeClr>
              </a:solidFill>
            </a:endParaRPr>
          </a:p>
          <a:p>
            <a:r>
              <a:rPr lang="en-US" sz="2900" b="1" dirty="0" smtClean="0">
                <a:solidFill>
                  <a:schemeClr val="accent6">
                    <a:lumMod val="75000"/>
                  </a:schemeClr>
                </a:solidFill>
              </a:rPr>
              <a:t>Session #1</a:t>
            </a:r>
          </a:p>
          <a:p>
            <a:r>
              <a:rPr lang="en-US" sz="2900" b="1" dirty="0" smtClean="0">
                <a:solidFill>
                  <a:schemeClr val="accent6">
                    <a:lumMod val="75000"/>
                  </a:schemeClr>
                </a:solidFill>
              </a:rPr>
              <a:t>Presented by: Dr. Del Ferster</a:t>
            </a:r>
          </a:p>
        </p:txBody>
      </p:sp>
      <p:sp>
        <p:nvSpPr>
          <p:cNvPr id="3" name="Title 2"/>
          <p:cNvSpPr>
            <a:spLocks noGrp="1"/>
          </p:cNvSpPr>
          <p:nvPr>
            <p:ph type="title"/>
          </p:nvPr>
        </p:nvSpPr>
        <p:spPr>
          <a:xfrm>
            <a:off x="457200" y="228600"/>
            <a:ext cx="8229600" cy="1143000"/>
          </a:xfrm>
        </p:spPr>
        <p:txBody>
          <a:bodyPr>
            <a:normAutofit fontScale="90000"/>
          </a:bodyPr>
          <a:lstStyle/>
          <a:p>
            <a:pPr algn="ctr"/>
            <a:r>
              <a:rPr lang="en-US" dirty="0" smtClean="0"/>
              <a:t/>
            </a:r>
            <a:br>
              <a:rPr lang="en-US" dirty="0" smtClean="0"/>
            </a:br>
            <a:r>
              <a:rPr lang="en-US" sz="4400" dirty="0" smtClean="0">
                <a:solidFill>
                  <a:srgbClr val="7030A0"/>
                </a:solidFill>
              </a:rPr>
              <a:t>Immaculata Week 2015</a:t>
            </a:r>
            <a:r>
              <a:rPr lang="en-US" dirty="0" smtClean="0">
                <a:solidFill>
                  <a:srgbClr val="7030A0"/>
                </a:solidFill>
              </a:rPr>
              <a:t/>
            </a:r>
            <a:br>
              <a:rPr lang="en-US" dirty="0" smtClean="0">
                <a:solidFill>
                  <a:srgbClr val="7030A0"/>
                </a:solidFill>
              </a:rPr>
            </a:br>
            <a:r>
              <a:rPr lang="en-US" sz="2700" dirty="0" smtClean="0">
                <a:solidFill>
                  <a:srgbClr val="7030A0"/>
                </a:solidFill>
              </a:rPr>
              <a:t>July 27—July 31, 2015</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Suppose we let B= the number of blocks in the tower</a:t>
            </a:r>
          </a:p>
          <a:p>
            <a:r>
              <a:rPr lang="en-US" dirty="0" smtClean="0"/>
              <a:t>And suppose we let n = the tower number (tower 1, tower 2, etc.)</a:t>
            </a:r>
          </a:p>
          <a:p>
            <a:endParaRPr lang="en-US" dirty="0" smtClean="0"/>
          </a:p>
          <a:p>
            <a:r>
              <a:rPr lang="en-US" dirty="0" smtClean="0"/>
              <a:t>Our function would be…</a:t>
            </a:r>
          </a:p>
          <a:p>
            <a:endParaRPr lang="en-US" dirty="0" smtClean="0"/>
          </a:p>
          <a:p>
            <a:r>
              <a:rPr lang="en-US" dirty="0" smtClean="0"/>
              <a:t>Of course, we want students to work comfortably with both letters.</a:t>
            </a:r>
            <a:endParaRPr lang="en-US" dirty="0"/>
          </a:p>
        </p:txBody>
      </p:sp>
      <p:sp>
        <p:nvSpPr>
          <p:cNvPr id="3" name="Title 2"/>
          <p:cNvSpPr>
            <a:spLocks noGrp="1"/>
          </p:cNvSpPr>
          <p:nvPr>
            <p:ph type="title"/>
          </p:nvPr>
        </p:nvSpPr>
        <p:spPr/>
        <p:txBody>
          <a:bodyPr>
            <a:normAutofit fontScale="90000"/>
          </a:bodyPr>
          <a:lstStyle/>
          <a:p>
            <a:pPr algn="ctr"/>
            <a:r>
              <a:rPr lang="en-US" dirty="0" smtClean="0"/>
              <a:t>How might we approach that problem using a function?</a:t>
            </a:r>
            <a:endParaRPr lang="en-US" dirty="0"/>
          </a:p>
        </p:txBody>
      </p:sp>
      <p:graphicFrame>
        <p:nvGraphicFramePr>
          <p:cNvPr id="4" name="Object 3"/>
          <p:cNvGraphicFramePr>
            <a:graphicFrameLocks noChangeAspect="1"/>
          </p:cNvGraphicFramePr>
          <p:nvPr/>
        </p:nvGraphicFramePr>
        <p:xfrm>
          <a:off x="4953000" y="3505200"/>
          <a:ext cx="2362200" cy="918633"/>
        </p:xfrm>
        <a:graphic>
          <a:graphicData uri="http://schemas.openxmlformats.org/presentationml/2006/ole">
            <p:oleObj spid="_x0000_s2050" name="Equation" r:id="rId3" imgW="45720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 calcmode="lin" valueType="num">
                                      <p:cBhvr additive="base">
                                        <p:cTn id="12"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One way to introduce </a:t>
            </a:r>
            <a:r>
              <a:rPr lang="en-US" dirty="0" smtClean="0"/>
              <a:t>students </a:t>
            </a:r>
            <a:r>
              <a:rPr lang="en-US" dirty="0" smtClean="0"/>
              <a:t>to the idea of a function is to have them “guess” the rule that “turns” one number into another number.</a:t>
            </a:r>
          </a:p>
          <a:p>
            <a:r>
              <a:rPr lang="en-US" dirty="0" smtClean="0"/>
              <a:t>For instance…what rule would turn </a:t>
            </a:r>
            <a:endParaRPr lang="en-US" dirty="0"/>
          </a:p>
        </p:txBody>
      </p:sp>
      <p:sp>
        <p:nvSpPr>
          <p:cNvPr id="3" name="Title 2"/>
          <p:cNvSpPr>
            <a:spLocks noGrp="1"/>
          </p:cNvSpPr>
          <p:nvPr>
            <p:ph type="title"/>
          </p:nvPr>
        </p:nvSpPr>
        <p:spPr/>
        <p:txBody>
          <a:bodyPr>
            <a:normAutofit fontScale="90000"/>
          </a:bodyPr>
          <a:lstStyle/>
          <a:p>
            <a:pPr algn="ctr"/>
            <a:r>
              <a:rPr lang="en-US" dirty="0" smtClean="0"/>
              <a:t>Functions: </a:t>
            </a:r>
            <a:br>
              <a:rPr lang="en-US" dirty="0" smtClean="0"/>
            </a:br>
            <a:r>
              <a:rPr lang="en-US" dirty="0" smtClean="0"/>
              <a:t>The Guess My Rule game</a:t>
            </a:r>
            <a:endParaRPr lang="en-US" dirty="0"/>
          </a:p>
        </p:txBody>
      </p:sp>
      <p:graphicFrame>
        <p:nvGraphicFramePr>
          <p:cNvPr id="6" name="Table 5"/>
          <p:cNvGraphicFramePr>
            <a:graphicFrameLocks noGrp="1"/>
          </p:cNvGraphicFramePr>
          <p:nvPr/>
        </p:nvGraphicFramePr>
        <p:xfrm>
          <a:off x="1371600" y="3657600"/>
          <a:ext cx="6096000" cy="32004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rowSpan="5">
                  <a:txBody>
                    <a:bodyPr/>
                    <a:lstStyle/>
                    <a:p>
                      <a:pPr algn="ctr"/>
                      <a:r>
                        <a:rPr lang="en-US" sz="3600" dirty="0" smtClean="0">
                          <a:solidFill>
                            <a:schemeClr val="tx1"/>
                          </a:solidFill>
                        </a:rPr>
                        <a:t>INTO</a:t>
                      </a:r>
                      <a:endParaRPr lang="en-US"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70840">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70840">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70840">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70840">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bl>
          </a:graphicData>
        </a:graphic>
      </p:graphicFrame>
      <p:graphicFrame>
        <p:nvGraphicFramePr>
          <p:cNvPr id="1027" name="Object 3"/>
          <p:cNvGraphicFramePr>
            <a:graphicFrameLocks noChangeAspect="1"/>
          </p:cNvGraphicFramePr>
          <p:nvPr/>
        </p:nvGraphicFramePr>
        <p:xfrm>
          <a:off x="2133600" y="3733800"/>
          <a:ext cx="381000" cy="592138"/>
        </p:xfrm>
        <a:graphic>
          <a:graphicData uri="http://schemas.openxmlformats.org/presentationml/2006/ole">
            <p:oleObj spid="_x0000_s9218" name="Equation" r:id="rId3" imgW="114102" imgH="177492" progId="Equation.DSMT4">
              <p:embed/>
            </p:oleObj>
          </a:graphicData>
        </a:graphic>
      </p:graphicFrame>
      <p:graphicFrame>
        <p:nvGraphicFramePr>
          <p:cNvPr id="4" name="Object 3"/>
          <p:cNvGraphicFramePr>
            <a:graphicFrameLocks noChangeAspect="1"/>
          </p:cNvGraphicFramePr>
          <p:nvPr/>
        </p:nvGraphicFramePr>
        <p:xfrm>
          <a:off x="6227763" y="3733800"/>
          <a:ext cx="423862" cy="592138"/>
        </p:xfrm>
        <a:graphic>
          <a:graphicData uri="http://schemas.openxmlformats.org/presentationml/2006/ole">
            <p:oleObj spid="_x0000_s9219" name="Equation" r:id="rId4" imgW="126725" imgH="177415" progId="Equation.DSMT4">
              <p:embed/>
            </p:oleObj>
          </a:graphicData>
        </a:graphic>
      </p:graphicFrame>
      <p:graphicFrame>
        <p:nvGraphicFramePr>
          <p:cNvPr id="1029" name="Object 5"/>
          <p:cNvGraphicFramePr>
            <a:graphicFrameLocks noChangeAspect="1"/>
          </p:cNvGraphicFramePr>
          <p:nvPr/>
        </p:nvGraphicFramePr>
        <p:xfrm>
          <a:off x="2133600" y="4419600"/>
          <a:ext cx="381000" cy="592138"/>
        </p:xfrm>
        <a:graphic>
          <a:graphicData uri="http://schemas.openxmlformats.org/presentationml/2006/ole">
            <p:oleObj spid="_x0000_s9220" name="Equation" r:id="rId5" imgW="114102" imgH="177492" progId="Equation.DSMT4">
              <p:embed/>
            </p:oleObj>
          </a:graphicData>
        </a:graphic>
      </p:graphicFrame>
      <p:graphicFrame>
        <p:nvGraphicFramePr>
          <p:cNvPr id="1030" name="Object 6"/>
          <p:cNvGraphicFramePr>
            <a:graphicFrameLocks noChangeAspect="1"/>
          </p:cNvGraphicFramePr>
          <p:nvPr/>
        </p:nvGraphicFramePr>
        <p:xfrm>
          <a:off x="6164263" y="4440238"/>
          <a:ext cx="550862" cy="550862"/>
        </p:xfrm>
        <a:graphic>
          <a:graphicData uri="http://schemas.openxmlformats.org/presentationml/2006/ole">
            <p:oleObj spid="_x0000_s9221" name="Equation" r:id="rId6" imgW="164885" imgH="164885" progId="Equation.DSMT4">
              <p:embed/>
            </p:oleObj>
          </a:graphicData>
        </a:graphic>
      </p:graphicFrame>
      <p:graphicFrame>
        <p:nvGraphicFramePr>
          <p:cNvPr id="1031" name="Object 7"/>
          <p:cNvGraphicFramePr>
            <a:graphicFrameLocks noChangeAspect="1"/>
          </p:cNvGraphicFramePr>
          <p:nvPr/>
        </p:nvGraphicFramePr>
        <p:xfrm>
          <a:off x="2112963" y="5029200"/>
          <a:ext cx="423862" cy="592138"/>
        </p:xfrm>
        <a:graphic>
          <a:graphicData uri="http://schemas.openxmlformats.org/presentationml/2006/ole">
            <p:oleObj spid="_x0000_s9222" name="Equation" r:id="rId7" imgW="126725" imgH="177415" progId="Equation.DSMT4">
              <p:embed/>
            </p:oleObj>
          </a:graphicData>
        </a:graphic>
      </p:graphicFrame>
      <p:graphicFrame>
        <p:nvGraphicFramePr>
          <p:cNvPr id="1032" name="Object 8"/>
          <p:cNvGraphicFramePr>
            <a:graphicFrameLocks noChangeAspect="1"/>
          </p:cNvGraphicFramePr>
          <p:nvPr/>
        </p:nvGraphicFramePr>
        <p:xfrm>
          <a:off x="6248400" y="5029200"/>
          <a:ext cx="296863" cy="550862"/>
        </p:xfrm>
        <a:graphic>
          <a:graphicData uri="http://schemas.openxmlformats.org/presentationml/2006/ole">
            <p:oleObj spid="_x0000_s9223" name="Equation" r:id="rId8" imgW="88707" imgH="164742" progId="Equation.DSMT4">
              <p:embed/>
            </p:oleObj>
          </a:graphicData>
        </a:graphic>
      </p:graphicFrame>
      <p:graphicFrame>
        <p:nvGraphicFramePr>
          <p:cNvPr id="1034" name="Object 10"/>
          <p:cNvGraphicFramePr>
            <a:graphicFrameLocks noChangeAspect="1"/>
          </p:cNvGraphicFramePr>
          <p:nvPr/>
        </p:nvGraphicFramePr>
        <p:xfrm>
          <a:off x="1981200" y="5638800"/>
          <a:ext cx="635000" cy="592138"/>
        </p:xfrm>
        <a:graphic>
          <a:graphicData uri="http://schemas.openxmlformats.org/presentationml/2006/ole">
            <p:oleObj spid="_x0000_s9224" name="Equation" r:id="rId9" imgW="190335" imgH="177646" progId="Equation.DSMT4">
              <p:embed/>
            </p:oleObj>
          </a:graphicData>
        </a:graphic>
      </p:graphicFrame>
      <p:graphicFrame>
        <p:nvGraphicFramePr>
          <p:cNvPr id="1036" name="Object 12"/>
          <p:cNvGraphicFramePr>
            <a:graphicFrameLocks noChangeAspect="1"/>
          </p:cNvGraphicFramePr>
          <p:nvPr/>
        </p:nvGraphicFramePr>
        <p:xfrm>
          <a:off x="6019800" y="5638800"/>
          <a:ext cx="804862" cy="592138"/>
        </p:xfrm>
        <a:graphic>
          <a:graphicData uri="http://schemas.openxmlformats.org/presentationml/2006/ole">
            <p:oleObj spid="_x0000_s9225" name="Equation" r:id="rId10" imgW="241091" imgH="177646" progId="Equation.DSMT4">
              <p:embed/>
            </p:oleObj>
          </a:graphicData>
        </a:graphic>
      </p:graphicFrame>
      <p:graphicFrame>
        <p:nvGraphicFramePr>
          <p:cNvPr id="1037" name="Object 13"/>
          <p:cNvGraphicFramePr>
            <a:graphicFrameLocks noChangeAspect="1"/>
          </p:cNvGraphicFramePr>
          <p:nvPr/>
        </p:nvGraphicFramePr>
        <p:xfrm>
          <a:off x="1828800" y="6265863"/>
          <a:ext cx="846138" cy="592137"/>
        </p:xfrm>
        <a:graphic>
          <a:graphicData uri="http://schemas.openxmlformats.org/presentationml/2006/ole">
            <p:oleObj spid="_x0000_s9226" name="Equation" r:id="rId11" imgW="253670" imgH="177569" progId="Equation.DSMT4">
              <p:embed/>
            </p:oleObj>
          </a:graphicData>
        </a:graphic>
      </p:graphicFrame>
      <p:graphicFrame>
        <p:nvGraphicFramePr>
          <p:cNvPr id="1038" name="Object 14"/>
          <p:cNvGraphicFramePr>
            <a:graphicFrameLocks noChangeAspect="1"/>
          </p:cNvGraphicFramePr>
          <p:nvPr/>
        </p:nvGraphicFramePr>
        <p:xfrm>
          <a:off x="6019800" y="6265862"/>
          <a:ext cx="889000" cy="592138"/>
        </p:xfrm>
        <a:graphic>
          <a:graphicData uri="http://schemas.openxmlformats.org/presentationml/2006/ole">
            <p:oleObj spid="_x0000_s9227" name="Equation" r:id="rId12" imgW="266353" imgH="177569" progId="Equation.DSMT4">
              <p:embed/>
            </p:oleObj>
          </a:graphicData>
        </a:graphic>
      </p:graphicFrame>
      <p:sp>
        <p:nvSpPr>
          <p:cNvPr id="18" name="Rectangle 17"/>
          <p:cNvSpPr/>
          <p:nvPr/>
        </p:nvSpPr>
        <p:spPr>
          <a:xfrm>
            <a:off x="1981200" y="38100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19" name="Rectangle 18"/>
          <p:cNvSpPr/>
          <p:nvPr/>
        </p:nvSpPr>
        <p:spPr>
          <a:xfrm>
            <a:off x="6096000" y="38100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0" name="Rectangle 19"/>
          <p:cNvSpPr/>
          <p:nvPr/>
        </p:nvSpPr>
        <p:spPr>
          <a:xfrm>
            <a:off x="1981200" y="44196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1" name="Rectangle 20"/>
          <p:cNvSpPr/>
          <p:nvPr/>
        </p:nvSpPr>
        <p:spPr>
          <a:xfrm>
            <a:off x="6096000" y="44958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2" name="Rectangle 21"/>
          <p:cNvSpPr/>
          <p:nvPr/>
        </p:nvSpPr>
        <p:spPr>
          <a:xfrm>
            <a:off x="1981200" y="51054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3" name="Rectangle 22"/>
          <p:cNvSpPr/>
          <p:nvPr/>
        </p:nvSpPr>
        <p:spPr>
          <a:xfrm>
            <a:off x="6096000" y="51054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4" name="Rectangle 23"/>
          <p:cNvSpPr/>
          <p:nvPr/>
        </p:nvSpPr>
        <p:spPr>
          <a:xfrm>
            <a:off x="1981200" y="57150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5" name="Rectangle 24"/>
          <p:cNvSpPr/>
          <p:nvPr/>
        </p:nvSpPr>
        <p:spPr>
          <a:xfrm>
            <a:off x="6096000" y="5715000"/>
            <a:ext cx="6096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6" name="Rectangle 25"/>
          <p:cNvSpPr/>
          <p:nvPr/>
        </p:nvSpPr>
        <p:spPr>
          <a:xfrm>
            <a:off x="1905000" y="6248400"/>
            <a:ext cx="6858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7" name="Rectangle 26"/>
          <p:cNvSpPr/>
          <p:nvPr/>
        </p:nvSpPr>
        <p:spPr>
          <a:xfrm>
            <a:off x="6096000" y="6248400"/>
            <a:ext cx="685800" cy="609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28" name="TextBox 27"/>
          <p:cNvSpPr txBox="1"/>
          <p:nvPr/>
        </p:nvSpPr>
        <p:spPr>
          <a:xfrm>
            <a:off x="3276600" y="5638800"/>
            <a:ext cx="2133600" cy="830997"/>
          </a:xfrm>
          <a:prstGeom prst="rect">
            <a:avLst/>
          </a:prstGeom>
          <a:noFill/>
        </p:spPr>
        <p:txBody>
          <a:bodyPr wrap="square" rtlCol="0">
            <a:spAutoFit/>
          </a:bodyPr>
          <a:lstStyle/>
          <a:p>
            <a:pPr algn="ctr"/>
            <a:r>
              <a:rPr lang="en-US" sz="2400" b="1" dirty="0" smtClean="0"/>
              <a:t>Double it, then add 1</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9"/>
                                        </p:tgtEl>
                                      </p:cBhvr>
                                    </p:animEffect>
                                    <p:set>
                                      <p:cBhvr>
                                        <p:cTn id="10" dur="1" fill="hold">
                                          <p:stCondLst>
                                            <p:cond delay="499"/>
                                          </p:stCondLst>
                                        </p:cTn>
                                        <p:tgtEl>
                                          <p:spTgt spid="1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grpId="0" nodeType="clickEffect">
                                  <p:stCondLst>
                                    <p:cond delay="0"/>
                                  </p:stCondLst>
                                  <p:childTnLst>
                                    <p:animEffect transition="out" filter="dissolve">
                                      <p:cBhvr>
                                        <p:cTn id="14" dur="500"/>
                                        <p:tgtEl>
                                          <p:spTgt spid="20"/>
                                        </p:tgtEl>
                                      </p:cBhvr>
                                    </p:animEffect>
                                    <p:set>
                                      <p:cBhvr>
                                        <p:cTn id="15" dur="1" fill="hold">
                                          <p:stCondLst>
                                            <p:cond delay="499"/>
                                          </p:stCondLst>
                                        </p:cTn>
                                        <p:tgtEl>
                                          <p:spTgt spid="20"/>
                                        </p:tgtEl>
                                        <p:attrNameLst>
                                          <p:attrName>style.visibility</p:attrName>
                                        </p:attrNameLst>
                                      </p:cBhvr>
                                      <p:to>
                                        <p:strVal val="hidden"/>
                                      </p:to>
                                    </p:set>
                                  </p:childTnLst>
                                </p:cTn>
                              </p:par>
                              <p:par>
                                <p:cTn id="16" presetID="9" presetClass="exit" presetSubtype="0" fill="hold" grpId="0" nodeType="withEffect">
                                  <p:stCondLst>
                                    <p:cond delay="0"/>
                                  </p:stCondLst>
                                  <p:childTnLst>
                                    <p:animEffect transition="out" filter="dissolve">
                                      <p:cBhvr>
                                        <p:cTn id="17" dur="500"/>
                                        <p:tgtEl>
                                          <p:spTgt spid="21"/>
                                        </p:tgtEl>
                                      </p:cBhvr>
                                    </p:animEffect>
                                    <p:set>
                                      <p:cBhvr>
                                        <p:cTn id="18" dur="1" fill="hold">
                                          <p:stCondLst>
                                            <p:cond delay="499"/>
                                          </p:stCondLst>
                                        </p:cTn>
                                        <p:tgtEl>
                                          <p:spTgt spid="2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9" presetClass="exit" presetSubtype="0" fill="hold" grpId="0" nodeType="clickEffect">
                                  <p:stCondLst>
                                    <p:cond delay="0"/>
                                  </p:stCondLst>
                                  <p:childTnLst>
                                    <p:animEffect transition="out" filter="dissolve">
                                      <p:cBhvr>
                                        <p:cTn id="22" dur="500"/>
                                        <p:tgtEl>
                                          <p:spTgt spid="22"/>
                                        </p:tgtEl>
                                      </p:cBhvr>
                                    </p:animEffect>
                                    <p:set>
                                      <p:cBhvr>
                                        <p:cTn id="23" dur="1" fill="hold">
                                          <p:stCondLst>
                                            <p:cond delay="499"/>
                                          </p:stCondLst>
                                        </p:cTn>
                                        <p:tgtEl>
                                          <p:spTgt spid="22"/>
                                        </p:tgtEl>
                                        <p:attrNameLst>
                                          <p:attrName>style.visibility</p:attrName>
                                        </p:attrNameLst>
                                      </p:cBhvr>
                                      <p:to>
                                        <p:strVal val="hidden"/>
                                      </p:to>
                                    </p:set>
                                  </p:childTnLst>
                                </p:cTn>
                              </p:par>
                              <p:par>
                                <p:cTn id="24" presetID="9" presetClass="exit" presetSubtype="0" fill="hold" grpId="0" nodeType="withEffect">
                                  <p:stCondLst>
                                    <p:cond delay="0"/>
                                  </p:stCondLst>
                                  <p:childTnLst>
                                    <p:animEffect transition="out" filter="dissolve">
                                      <p:cBhvr>
                                        <p:cTn id="25" dur="500"/>
                                        <p:tgtEl>
                                          <p:spTgt spid="23"/>
                                        </p:tgtEl>
                                      </p:cBhvr>
                                    </p:animEffect>
                                    <p:set>
                                      <p:cBhvr>
                                        <p:cTn id="26" dur="1" fill="hold">
                                          <p:stCondLst>
                                            <p:cond delay="499"/>
                                          </p:stCondLst>
                                        </p:cTn>
                                        <p:tgtEl>
                                          <p:spTgt spid="2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9" presetClass="exit" presetSubtype="0" fill="hold" grpId="0" nodeType="clickEffect">
                                  <p:stCondLst>
                                    <p:cond delay="0"/>
                                  </p:stCondLst>
                                  <p:childTnLst>
                                    <p:animEffect transition="out" filter="dissolve">
                                      <p:cBhvr>
                                        <p:cTn id="30" dur="500"/>
                                        <p:tgtEl>
                                          <p:spTgt spid="24"/>
                                        </p:tgtEl>
                                      </p:cBhvr>
                                    </p:animEffect>
                                    <p:set>
                                      <p:cBhvr>
                                        <p:cTn id="31" dur="1" fill="hold">
                                          <p:stCondLst>
                                            <p:cond delay="499"/>
                                          </p:stCondLst>
                                        </p:cTn>
                                        <p:tgtEl>
                                          <p:spTgt spid="24"/>
                                        </p:tgtEl>
                                        <p:attrNameLst>
                                          <p:attrName>style.visibility</p:attrName>
                                        </p:attrNameLst>
                                      </p:cBhvr>
                                      <p:to>
                                        <p:strVal val="hidden"/>
                                      </p:to>
                                    </p:set>
                                  </p:childTnLst>
                                </p:cTn>
                              </p:par>
                              <p:par>
                                <p:cTn id="32" presetID="9" presetClass="exit" presetSubtype="0" fill="hold" grpId="0" nodeType="withEffect">
                                  <p:stCondLst>
                                    <p:cond delay="0"/>
                                  </p:stCondLst>
                                  <p:childTnLst>
                                    <p:animEffect transition="out" filter="dissolve">
                                      <p:cBhvr>
                                        <p:cTn id="33" dur="500"/>
                                        <p:tgtEl>
                                          <p:spTgt spid="25"/>
                                        </p:tgtEl>
                                      </p:cBhvr>
                                    </p:animEffect>
                                    <p:set>
                                      <p:cBhvr>
                                        <p:cTn id="34" dur="1" fill="hold">
                                          <p:stCondLst>
                                            <p:cond delay="499"/>
                                          </p:stCondLst>
                                        </p:cTn>
                                        <p:tgtEl>
                                          <p:spTgt spid="25"/>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9" presetClass="exit" presetSubtype="0" fill="hold" grpId="0" nodeType="clickEffect">
                                  <p:stCondLst>
                                    <p:cond delay="0"/>
                                  </p:stCondLst>
                                  <p:childTnLst>
                                    <p:animEffect transition="out" filter="dissolve">
                                      <p:cBhvr>
                                        <p:cTn id="38" dur="500"/>
                                        <p:tgtEl>
                                          <p:spTgt spid="26"/>
                                        </p:tgtEl>
                                      </p:cBhvr>
                                    </p:animEffect>
                                    <p:set>
                                      <p:cBhvr>
                                        <p:cTn id="39" dur="1" fill="hold">
                                          <p:stCondLst>
                                            <p:cond delay="499"/>
                                          </p:stCondLst>
                                        </p:cTn>
                                        <p:tgtEl>
                                          <p:spTgt spid="26"/>
                                        </p:tgtEl>
                                        <p:attrNameLst>
                                          <p:attrName>style.visibility</p:attrName>
                                        </p:attrNameLst>
                                      </p:cBhvr>
                                      <p:to>
                                        <p:strVal val="hidden"/>
                                      </p:to>
                                    </p:set>
                                  </p:childTnLst>
                                </p:cTn>
                              </p:par>
                              <p:par>
                                <p:cTn id="40" presetID="9" presetClass="exit" presetSubtype="0" fill="hold" grpId="0" nodeType="withEffect">
                                  <p:stCondLst>
                                    <p:cond delay="0"/>
                                  </p:stCondLst>
                                  <p:childTnLst>
                                    <p:animEffect transition="out" filter="dissolve">
                                      <p:cBhvr>
                                        <p:cTn id="41" dur="500"/>
                                        <p:tgtEl>
                                          <p:spTgt spid="27"/>
                                        </p:tgtEl>
                                      </p:cBhvr>
                                    </p:animEffect>
                                    <p:set>
                                      <p:cBhvr>
                                        <p:cTn id="42" dur="1" fill="hold">
                                          <p:stCondLst>
                                            <p:cond delay="499"/>
                                          </p:stCondLst>
                                        </p:cTn>
                                        <p:tgtEl>
                                          <p:spTgt spid="2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28">
                                            <p:txEl>
                                              <p:pRg st="0" end="0"/>
                                            </p:txEl>
                                          </p:spTgt>
                                        </p:tgtEl>
                                        <p:attrNameLst>
                                          <p:attrName>style.visibility</p:attrName>
                                        </p:attrNameLst>
                                      </p:cBhvr>
                                      <p:to>
                                        <p:strVal val="visible"/>
                                      </p:to>
                                    </p:set>
                                    <p:animEffect transition="in" filter="slide(fromBottom)">
                                      <p:cBhvr>
                                        <p:cTn id="47"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is a nice visual representation that aids students to understand that a function consists of an </a:t>
            </a:r>
            <a:r>
              <a:rPr lang="en-US" dirty="0" smtClean="0">
                <a:solidFill>
                  <a:srgbClr val="FF0000"/>
                </a:solidFill>
              </a:rPr>
              <a:t>INPUT</a:t>
            </a:r>
            <a:r>
              <a:rPr lang="en-US" dirty="0" smtClean="0"/>
              <a:t>, some </a:t>
            </a:r>
            <a:r>
              <a:rPr lang="en-US" dirty="0" smtClean="0">
                <a:solidFill>
                  <a:srgbClr val="FF0000"/>
                </a:solidFill>
              </a:rPr>
              <a:t>RULE</a:t>
            </a:r>
            <a:r>
              <a:rPr lang="en-US" dirty="0" smtClean="0"/>
              <a:t>, and a subsequent </a:t>
            </a:r>
            <a:r>
              <a:rPr lang="en-US" dirty="0" smtClean="0">
                <a:solidFill>
                  <a:srgbClr val="FF0000"/>
                </a:solidFill>
              </a:rPr>
              <a:t>OUTPUT</a:t>
            </a:r>
            <a:r>
              <a:rPr lang="en-US" dirty="0" smtClean="0"/>
              <a:t>.</a:t>
            </a:r>
            <a:endParaRPr lang="en-US" dirty="0"/>
          </a:p>
        </p:txBody>
      </p:sp>
      <p:sp>
        <p:nvSpPr>
          <p:cNvPr id="3" name="Title 2"/>
          <p:cNvSpPr>
            <a:spLocks noGrp="1"/>
          </p:cNvSpPr>
          <p:nvPr>
            <p:ph type="title"/>
          </p:nvPr>
        </p:nvSpPr>
        <p:spPr/>
        <p:txBody>
          <a:bodyPr/>
          <a:lstStyle/>
          <a:p>
            <a:pPr algn="ctr"/>
            <a:r>
              <a:rPr lang="en-US" dirty="0" smtClean="0"/>
              <a:t>The Function Machine</a:t>
            </a:r>
            <a:endParaRPr lang="en-US" dirty="0"/>
          </a:p>
        </p:txBody>
      </p:sp>
      <p:pic>
        <p:nvPicPr>
          <p:cNvPr id="4" name="Picture 3" descr="function machine.jpg"/>
          <p:cNvPicPr>
            <a:picLocks noChangeAspect="1"/>
          </p:cNvPicPr>
          <p:nvPr/>
        </p:nvPicPr>
        <p:blipFill>
          <a:blip r:embed="rId2" cstate="print"/>
          <a:stretch>
            <a:fillRect/>
          </a:stretch>
        </p:blipFill>
        <p:spPr>
          <a:xfrm>
            <a:off x="2590800" y="3276600"/>
            <a:ext cx="2971800" cy="2971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153400" cy="1261871"/>
          </a:xfrm>
        </p:spPr>
        <p:txBody>
          <a:bodyPr>
            <a:normAutofit lnSpcReduction="10000"/>
          </a:bodyPr>
          <a:lstStyle/>
          <a:p>
            <a:r>
              <a:rPr lang="en-US" dirty="0" smtClean="0"/>
              <a:t>Consider the function machine below.  For the function named       what happens when the numbers 0, 1, 3, 4, and 6 are input?</a:t>
            </a:r>
            <a:endParaRPr lang="en-US" dirty="0"/>
          </a:p>
        </p:txBody>
      </p:sp>
      <p:sp>
        <p:nvSpPr>
          <p:cNvPr id="3" name="Title 2"/>
          <p:cNvSpPr>
            <a:spLocks noGrp="1"/>
          </p:cNvSpPr>
          <p:nvPr>
            <p:ph type="title"/>
          </p:nvPr>
        </p:nvSpPr>
        <p:spPr/>
        <p:txBody>
          <a:bodyPr>
            <a:normAutofit fontScale="90000"/>
          </a:bodyPr>
          <a:lstStyle/>
          <a:p>
            <a:pPr algn="ctr"/>
            <a:r>
              <a:rPr lang="en-US" dirty="0" smtClean="0"/>
              <a:t>Examples: The Function Machine</a:t>
            </a:r>
            <a:endParaRPr lang="en-US" dirty="0"/>
          </a:p>
        </p:txBody>
      </p:sp>
      <p:graphicFrame>
        <p:nvGraphicFramePr>
          <p:cNvPr id="4" name="Object 3"/>
          <p:cNvGraphicFramePr>
            <a:graphicFrameLocks noChangeAspect="1"/>
          </p:cNvGraphicFramePr>
          <p:nvPr/>
        </p:nvGraphicFramePr>
        <p:xfrm>
          <a:off x="4343400" y="1752600"/>
          <a:ext cx="419100" cy="558800"/>
        </p:xfrm>
        <a:graphic>
          <a:graphicData uri="http://schemas.openxmlformats.org/presentationml/2006/ole">
            <p:oleObj spid="_x0000_s10242" name="Equation" r:id="rId3" imgW="152268" imgH="203024" progId="Equation.DSMT4">
              <p:embed/>
            </p:oleObj>
          </a:graphicData>
        </a:graphic>
      </p:graphicFrame>
      <p:pic>
        <p:nvPicPr>
          <p:cNvPr id="5" name="Picture 4" descr="function machine.jpg"/>
          <p:cNvPicPr>
            <a:picLocks noChangeAspect="1"/>
          </p:cNvPicPr>
          <p:nvPr/>
        </p:nvPicPr>
        <p:blipFill>
          <a:blip r:embed="rId4" cstate="print"/>
          <a:stretch>
            <a:fillRect/>
          </a:stretch>
        </p:blipFill>
        <p:spPr>
          <a:xfrm>
            <a:off x="3124200" y="3048000"/>
            <a:ext cx="2971800" cy="2971800"/>
          </a:xfrm>
          <a:prstGeom prst="rect">
            <a:avLst/>
          </a:prstGeom>
        </p:spPr>
      </p:pic>
      <p:graphicFrame>
        <p:nvGraphicFramePr>
          <p:cNvPr id="19459" name="Object 3"/>
          <p:cNvGraphicFramePr>
            <a:graphicFrameLocks noChangeAspect="1"/>
          </p:cNvGraphicFramePr>
          <p:nvPr/>
        </p:nvGraphicFramePr>
        <p:xfrm>
          <a:off x="3505200" y="2743200"/>
          <a:ext cx="857250" cy="942975"/>
        </p:xfrm>
        <a:graphic>
          <a:graphicData uri="http://schemas.openxmlformats.org/presentationml/2006/ole">
            <p:oleObj spid="_x0000_s10243" name="Equation" r:id="rId5" imgW="126835" imgH="139518" progId="Equation.DSMT4">
              <p:embed/>
            </p:oleObj>
          </a:graphicData>
        </a:graphic>
      </p:graphicFrame>
      <p:graphicFrame>
        <p:nvGraphicFramePr>
          <p:cNvPr id="19460" name="Object 4"/>
          <p:cNvGraphicFramePr>
            <a:graphicFrameLocks noChangeAspect="1"/>
          </p:cNvGraphicFramePr>
          <p:nvPr/>
        </p:nvGraphicFramePr>
        <p:xfrm>
          <a:off x="4495800" y="5257800"/>
          <a:ext cx="1447800" cy="857956"/>
        </p:xfrm>
        <a:graphic>
          <a:graphicData uri="http://schemas.openxmlformats.org/presentationml/2006/ole">
            <p:oleObj spid="_x0000_s10244" name="Equation" r:id="rId6" imgW="342751" imgH="203112" progId="Equation.DSMT4">
              <p:embed/>
            </p:oleObj>
          </a:graphicData>
        </a:graphic>
      </p:graphicFrame>
      <p:graphicFrame>
        <p:nvGraphicFramePr>
          <p:cNvPr id="8" name="Object 7"/>
          <p:cNvGraphicFramePr>
            <a:graphicFrameLocks noChangeAspect="1"/>
          </p:cNvGraphicFramePr>
          <p:nvPr/>
        </p:nvGraphicFramePr>
        <p:xfrm>
          <a:off x="4038600" y="4267200"/>
          <a:ext cx="1143000" cy="494270"/>
        </p:xfrm>
        <a:graphic>
          <a:graphicData uri="http://schemas.openxmlformats.org/presentationml/2006/ole">
            <p:oleObj spid="_x0000_s10245" name="Equation" r:id="rId7" imgW="469696" imgH="203112" progId="Equation.DSMT4">
              <p:embed/>
            </p:oleObj>
          </a:graphicData>
        </a:graphic>
      </p:graphicFrame>
      <p:graphicFrame>
        <p:nvGraphicFramePr>
          <p:cNvPr id="9" name="Table 8"/>
          <p:cNvGraphicFramePr>
            <a:graphicFrameLocks noGrp="1"/>
          </p:cNvGraphicFramePr>
          <p:nvPr/>
        </p:nvGraphicFramePr>
        <p:xfrm>
          <a:off x="762000" y="3276600"/>
          <a:ext cx="1828800" cy="3474720"/>
        </p:xfrm>
        <a:graphic>
          <a:graphicData uri="http://schemas.openxmlformats.org/drawingml/2006/table">
            <a:tbl>
              <a:tblPr firstRow="1" bandRow="1">
                <a:tableStyleId>{5C22544A-7EE6-4342-B048-85BDC9FD1C3A}</a:tableStyleId>
              </a:tblPr>
              <a:tblGrid>
                <a:gridCol w="914400"/>
                <a:gridCol w="914400"/>
              </a:tblGrid>
              <a:tr h="362373">
                <a:tc>
                  <a:txBody>
                    <a:bodyPr/>
                    <a:lstStyle/>
                    <a:p>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362373">
                <a:tc>
                  <a:txBody>
                    <a:bodyPr/>
                    <a:lstStyle/>
                    <a:p>
                      <a:pPr algn="ctr"/>
                      <a:r>
                        <a:rPr lang="en-US" sz="3200" dirty="0" smtClean="0"/>
                        <a:t>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en-US" sz="3200" dirty="0" smtClean="0"/>
                        <a:t>30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362373">
                <a:tc>
                  <a:txBody>
                    <a:bodyPr/>
                    <a:lstStyle/>
                    <a:p>
                      <a:pPr algn="ctr"/>
                      <a:r>
                        <a:rPr lang="en-US" sz="3200" dirty="0" smtClean="0"/>
                        <a:t>1</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en-US" sz="3200" dirty="0" smtClean="0"/>
                        <a:t>31</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362373">
                <a:tc>
                  <a:txBody>
                    <a:bodyPr/>
                    <a:lstStyle/>
                    <a:p>
                      <a:pPr algn="ctr"/>
                      <a:r>
                        <a:rPr lang="en-US" sz="3200" dirty="0" smtClean="0"/>
                        <a:t>3</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en-US" sz="3200" dirty="0" smtClean="0">
                          <a:solidFill>
                            <a:srgbClr val="00B050"/>
                          </a:solidFill>
                        </a:rPr>
                        <a:t>33</a:t>
                      </a:r>
                      <a:endParaRPr lang="en-US" sz="3200"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362373">
                <a:tc>
                  <a:txBody>
                    <a:bodyPr/>
                    <a:lstStyle/>
                    <a:p>
                      <a:pPr algn="ctr"/>
                      <a:r>
                        <a:rPr lang="en-US" sz="3200" dirty="0" smtClean="0"/>
                        <a:t>4</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en-US" sz="3200" dirty="0" smtClean="0"/>
                        <a:t>34</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362373">
                <a:tc>
                  <a:txBody>
                    <a:bodyPr/>
                    <a:lstStyle/>
                    <a:p>
                      <a:pPr algn="ctr"/>
                      <a:r>
                        <a:rPr lang="en-US" sz="3200" dirty="0" smtClean="0"/>
                        <a:t>6</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en-US" sz="3200" dirty="0" smtClean="0"/>
                        <a:t>36</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bl>
          </a:graphicData>
        </a:graphic>
      </p:graphicFrame>
      <p:graphicFrame>
        <p:nvGraphicFramePr>
          <p:cNvPr id="19462" name="Object 6"/>
          <p:cNvGraphicFramePr>
            <a:graphicFrameLocks noChangeAspect="1"/>
          </p:cNvGraphicFramePr>
          <p:nvPr/>
        </p:nvGraphicFramePr>
        <p:xfrm>
          <a:off x="990600" y="3276600"/>
          <a:ext cx="484909" cy="533400"/>
        </p:xfrm>
        <a:graphic>
          <a:graphicData uri="http://schemas.openxmlformats.org/presentationml/2006/ole">
            <p:oleObj spid="_x0000_s10246" name="Equation" r:id="rId8" imgW="126835" imgH="139518" progId="Equation.DSMT4">
              <p:embed/>
            </p:oleObj>
          </a:graphicData>
        </a:graphic>
      </p:graphicFrame>
      <p:graphicFrame>
        <p:nvGraphicFramePr>
          <p:cNvPr id="19463" name="Object 7"/>
          <p:cNvGraphicFramePr>
            <a:graphicFrameLocks noChangeAspect="1"/>
          </p:cNvGraphicFramePr>
          <p:nvPr/>
        </p:nvGraphicFramePr>
        <p:xfrm>
          <a:off x="1676400" y="3276600"/>
          <a:ext cx="933027" cy="552450"/>
        </p:xfrm>
        <a:graphic>
          <a:graphicData uri="http://schemas.openxmlformats.org/presentationml/2006/ole">
            <p:oleObj spid="_x0000_s10247" name="Equation" r:id="rId9" imgW="342751" imgH="203112"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462"/>
                                        </p:tgtEl>
                                        <p:attrNameLst>
                                          <p:attrName>style.visibility</p:attrName>
                                        </p:attrNameLst>
                                      </p:cBhvr>
                                      <p:to>
                                        <p:strVal val="visible"/>
                                      </p:to>
                                    </p:set>
                                    <p:anim calcmode="lin" valueType="num">
                                      <p:cBhvr additive="base">
                                        <p:cTn id="11" dur="500" fill="hold"/>
                                        <p:tgtEl>
                                          <p:spTgt spid="19462"/>
                                        </p:tgtEl>
                                        <p:attrNameLst>
                                          <p:attrName>ppt_x</p:attrName>
                                        </p:attrNameLst>
                                      </p:cBhvr>
                                      <p:tavLst>
                                        <p:tav tm="0">
                                          <p:val>
                                            <p:strVal val="#ppt_x"/>
                                          </p:val>
                                        </p:tav>
                                        <p:tav tm="100000">
                                          <p:val>
                                            <p:strVal val="#ppt_x"/>
                                          </p:val>
                                        </p:tav>
                                      </p:tavLst>
                                    </p:anim>
                                    <p:anim calcmode="lin" valueType="num">
                                      <p:cBhvr additive="base">
                                        <p:cTn id="12" dur="500" fill="hold"/>
                                        <p:tgtEl>
                                          <p:spTgt spid="1946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463"/>
                                        </p:tgtEl>
                                        <p:attrNameLst>
                                          <p:attrName>style.visibility</p:attrName>
                                        </p:attrNameLst>
                                      </p:cBhvr>
                                      <p:to>
                                        <p:strVal val="visible"/>
                                      </p:to>
                                    </p:set>
                                    <p:anim calcmode="lin" valueType="num">
                                      <p:cBhvr additive="base">
                                        <p:cTn id="15" dur="500" fill="hold"/>
                                        <p:tgtEl>
                                          <p:spTgt spid="19463"/>
                                        </p:tgtEl>
                                        <p:attrNameLst>
                                          <p:attrName>ppt_x</p:attrName>
                                        </p:attrNameLst>
                                      </p:cBhvr>
                                      <p:tavLst>
                                        <p:tav tm="0">
                                          <p:val>
                                            <p:strVal val="#ppt_x"/>
                                          </p:val>
                                        </p:tav>
                                        <p:tav tm="100000">
                                          <p:val>
                                            <p:strVal val="#ppt_x"/>
                                          </p:val>
                                        </p:tav>
                                      </p:tavLst>
                                    </p:anim>
                                    <p:anim calcmode="lin" valueType="num">
                                      <p:cBhvr additive="base">
                                        <p:cTn id="16" dur="500" fill="hold"/>
                                        <p:tgtEl>
                                          <p:spTgt spid="194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5148072"/>
          </a:xfrm>
        </p:spPr>
        <p:txBody>
          <a:bodyPr>
            <a:noAutofit/>
          </a:bodyPr>
          <a:lstStyle/>
          <a:p>
            <a:r>
              <a:rPr lang="en-US" sz="2800" dirty="0" smtClean="0"/>
              <a:t>Jimmy Johnson and Kyle Busch are having fun driving in a desert baja race.  Jimmy has a fast car, and arguably is the better driver, so he gives Kyle a 60 mile head start.  After t hours, Kyle’s distance from the starting line is given by the formula                             and Jimmy’s distance from the starting line is given by the formula </a:t>
            </a:r>
          </a:p>
          <a:p>
            <a:r>
              <a:rPr lang="en-US" sz="2800" dirty="0" smtClean="0"/>
              <a:t> 	A.	Determine each racer’s distance 		from the starting line at </a:t>
            </a:r>
          </a:p>
          <a:p>
            <a:pPr>
              <a:buNone/>
            </a:pPr>
            <a:endParaRPr lang="en-US" sz="2800" dirty="0" smtClean="0"/>
          </a:p>
          <a:p>
            <a:pPr>
              <a:buNone/>
            </a:pPr>
            <a:r>
              <a:rPr lang="en-US" sz="2800" dirty="0" smtClean="0"/>
              <a:t>	</a:t>
            </a:r>
            <a:endParaRPr lang="en-US" sz="2800" dirty="0"/>
          </a:p>
        </p:txBody>
      </p:sp>
      <p:sp>
        <p:nvSpPr>
          <p:cNvPr id="3" name="Title 2"/>
          <p:cNvSpPr>
            <a:spLocks noGrp="1"/>
          </p:cNvSpPr>
          <p:nvPr>
            <p:ph type="title"/>
          </p:nvPr>
        </p:nvSpPr>
        <p:spPr/>
        <p:txBody>
          <a:bodyPr/>
          <a:lstStyle/>
          <a:p>
            <a:pPr algn="ctr"/>
            <a:r>
              <a:rPr lang="en-US" dirty="0" smtClean="0"/>
              <a:t>Let’s consider this problem</a:t>
            </a:r>
            <a:endParaRPr lang="en-US" dirty="0"/>
          </a:p>
        </p:txBody>
      </p:sp>
      <p:graphicFrame>
        <p:nvGraphicFramePr>
          <p:cNvPr id="8" name="Object 7"/>
          <p:cNvGraphicFramePr>
            <a:graphicFrameLocks noChangeAspect="1"/>
          </p:cNvGraphicFramePr>
          <p:nvPr/>
        </p:nvGraphicFramePr>
        <p:xfrm>
          <a:off x="6629400" y="5334000"/>
          <a:ext cx="952500" cy="533400"/>
        </p:xfrm>
        <a:graphic>
          <a:graphicData uri="http://schemas.openxmlformats.org/presentationml/2006/ole">
            <p:oleObj spid="_x0000_s121858" name="Equation" r:id="rId3" imgW="317160" imgH="177480" progId="Equation.DSMT4">
              <p:embed/>
            </p:oleObj>
          </a:graphicData>
        </a:graphic>
      </p:graphicFrame>
      <p:graphicFrame>
        <p:nvGraphicFramePr>
          <p:cNvPr id="3082" name="Object 10"/>
          <p:cNvGraphicFramePr>
            <a:graphicFrameLocks noChangeAspect="1"/>
          </p:cNvGraphicFramePr>
          <p:nvPr/>
        </p:nvGraphicFramePr>
        <p:xfrm>
          <a:off x="5715000" y="3657600"/>
          <a:ext cx="1862138" cy="457200"/>
        </p:xfrm>
        <a:graphic>
          <a:graphicData uri="http://schemas.openxmlformats.org/presentationml/2006/ole">
            <p:oleObj spid="_x0000_s121859" name="Equation" r:id="rId4" imgW="723600" imgH="177480" progId="Equation.DSMT4">
              <p:embed/>
            </p:oleObj>
          </a:graphicData>
        </a:graphic>
      </p:graphicFrame>
      <p:graphicFrame>
        <p:nvGraphicFramePr>
          <p:cNvPr id="3084" name="Object 12"/>
          <p:cNvGraphicFramePr>
            <a:graphicFrameLocks noChangeAspect="1"/>
          </p:cNvGraphicFramePr>
          <p:nvPr/>
        </p:nvGraphicFramePr>
        <p:xfrm>
          <a:off x="5029200" y="4495800"/>
          <a:ext cx="1241425" cy="457200"/>
        </p:xfrm>
        <a:graphic>
          <a:graphicData uri="http://schemas.openxmlformats.org/presentationml/2006/ole">
            <p:oleObj spid="_x0000_s121860" name="Equation" r:id="rId5" imgW="482400" imgH="177480" progId="Equation.DSMT4">
              <p:embed/>
            </p:oleObj>
          </a:graphicData>
        </a:graphic>
      </p:graphicFrame>
      <p:pic>
        <p:nvPicPr>
          <p:cNvPr id="7" name="Picture 6" descr="jimmy.jpg"/>
          <p:cNvPicPr>
            <a:picLocks noChangeAspect="1"/>
          </p:cNvPicPr>
          <p:nvPr/>
        </p:nvPicPr>
        <p:blipFill>
          <a:blip r:embed="rId6" cstate="print"/>
          <a:stretch>
            <a:fillRect/>
          </a:stretch>
        </p:blipFill>
        <p:spPr>
          <a:xfrm>
            <a:off x="457200" y="5410200"/>
            <a:ext cx="1767721" cy="117633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5148072"/>
          </a:xfrm>
        </p:spPr>
        <p:txBody>
          <a:bodyPr>
            <a:noAutofit/>
          </a:bodyPr>
          <a:lstStyle/>
          <a:p>
            <a:r>
              <a:rPr lang="en-US" sz="2800" dirty="0" smtClean="0"/>
              <a:t>Jimmy Johnson and Kyle Busch are having fun driving in a desert baja race.  Jimmy has a fast car, and arguably is the better driver, so he gives Kyle a 60 mile head start.  After t hours, Kyle’s distance from the starting line is given by the formula                             and Jimmy’s distance from the starting line is given by the formula </a:t>
            </a:r>
          </a:p>
          <a:p>
            <a:r>
              <a:rPr lang="en-US" sz="2800" dirty="0" smtClean="0"/>
              <a:t> 	B.	Determine each racer’s distance 		from the starting line at  </a:t>
            </a:r>
          </a:p>
          <a:p>
            <a:endParaRPr lang="en-US" sz="2800" dirty="0"/>
          </a:p>
        </p:txBody>
      </p:sp>
      <p:sp>
        <p:nvSpPr>
          <p:cNvPr id="3" name="Title 2"/>
          <p:cNvSpPr>
            <a:spLocks noGrp="1"/>
          </p:cNvSpPr>
          <p:nvPr>
            <p:ph type="title"/>
          </p:nvPr>
        </p:nvSpPr>
        <p:spPr/>
        <p:txBody>
          <a:bodyPr/>
          <a:lstStyle/>
          <a:p>
            <a:pPr algn="ctr"/>
            <a:r>
              <a:rPr lang="en-US" dirty="0" smtClean="0"/>
              <a:t>Let’s consider this problem</a:t>
            </a:r>
            <a:endParaRPr lang="en-US" dirty="0"/>
          </a:p>
        </p:txBody>
      </p:sp>
      <p:graphicFrame>
        <p:nvGraphicFramePr>
          <p:cNvPr id="4" name="Object 3"/>
          <p:cNvGraphicFramePr>
            <a:graphicFrameLocks noChangeAspect="1"/>
          </p:cNvGraphicFramePr>
          <p:nvPr/>
        </p:nvGraphicFramePr>
        <p:xfrm>
          <a:off x="5715000" y="3657600"/>
          <a:ext cx="1861457" cy="457200"/>
        </p:xfrm>
        <a:graphic>
          <a:graphicData uri="http://schemas.openxmlformats.org/presentationml/2006/ole">
            <p:oleObj spid="_x0000_s5122" name="Equation" r:id="rId3" imgW="723600" imgH="177480" progId="Equation.DSMT4">
              <p:embed/>
            </p:oleObj>
          </a:graphicData>
        </a:graphic>
      </p:graphicFrame>
      <p:graphicFrame>
        <p:nvGraphicFramePr>
          <p:cNvPr id="3077" name="Object 5"/>
          <p:cNvGraphicFramePr>
            <a:graphicFrameLocks noChangeAspect="1"/>
          </p:cNvGraphicFramePr>
          <p:nvPr/>
        </p:nvGraphicFramePr>
        <p:xfrm>
          <a:off x="4953000" y="4495800"/>
          <a:ext cx="1241425" cy="457200"/>
        </p:xfrm>
        <a:graphic>
          <a:graphicData uri="http://schemas.openxmlformats.org/presentationml/2006/ole">
            <p:oleObj spid="_x0000_s5123" name="Equation" r:id="rId4" imgW="482400" imgH="177480" progId="Equation.DSMT4">
              <p:embed/>
            </p:oleObj>
          </a:graphicData>
        </a:graphic>
      </p:graphicFrame>
      <p:graphicFrame>
        <p:nvGraphicFramePr>
          <p:cNvPr id="3079" name="Object 7"/>
          <p:cNvGraphicFramePr>
            <a:graphicFrameLocks noChangeAspect="1"/>
          </p:cNvGraphicFramePr>
          <p:nvPr/>
        </p:nvGraphicFramePr>
        <p:xfrm>
          <a:off x="6629400" y="5334000"/>
          <a:ext cx="1219200" cy="568960"/>
        </p:xfrm>
        <a:graphic>
          <a:graphicData uri="http://schemas.openxmlformats.org/presentationml/2006/ole">
            <p:oleObj spid="_x0000_s5125" name="Equation" r:id="rId5" imgW="380880" imgH="177480" progId="Equation.DSMT4">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5148072"/>
          </a:xfrm>
        </p:spPr>
        <p:txBody>
          <a:bodyPr>
            <a:noAutofit/>
          </a:bodyPr>
          <a:lstStyle/>
          <a:p>
            <a:r>
              <a:rPr lang="en-US" sz="2800" dirty="0" smtClean="0"/>
              <a:t>Jimmy Johnson and Kyle Busch are having fun driving in a desert baja race.  Jimmy has a fast car, and arguably is the better driver, so he gives Kyle a 60 mile head start.  After t hours, Kyle’s distance from the starting line is given by the formula                             and Jimmy’s distance from the starting line is given by the formula </a:t>
            </a:r>
          </a:p>
          <a:p>
            <a:r>
              <a:rPr lang="en-US" sz="2800" dirty="0" smtClean="0"/>
              <a:t> 	C.	How far ahead of Jimmy is Kyle 			after    hours? </a:t>
            </a:r>
          </a:p>
          <a:p>
            <a:endParaRPr lang="en-US" sz="2800" dirty="0"/>
          </a:p>
        </p:txBody>
      </p:sp>
      <p:sp>
        <p:nvSpPr>
          <p:cNvPr id="3" name="Title 2"/>
          <p:cNvSpPr>
            <a:spLocks noGrp="1"/>
          </p:cNvSpPr>
          <p:nvPr>
            <p:ph type="title"/>
          </p:nvPr>
        </p:nvSpPr>
        <p:spPr/>
        <p:txBody>
          <a:bodyPr/>
          <a:lstStyle/>
          <a:p>
            <a:pPr algn="ctr"/>
            <a:r>
              <a:rPr lang="en-US" dirty="0" smtClean="0"/>
              <a:t>Let’s consider this problem</a:t>
            </a:r>
            <a:endParaRPr lang="en-US" dirty="0"/>
          </a:p>
        </p:txBody>
      </p:sp>
      <p:graphicFrame>
        <p:nvGraphicFramePr>
          <p:cNvPr id="4" name="Object 3"/>
          <p:cNvGraphicFramePr>
            <a:graphicFrameLocks noChangeAspect="1"/>
          </p:cNvGraphicFramePr>
          <p:nvPr/>
        </p:nvGraphicFramePr>
        <p:xfrm>
          <a:off x="5715000" y="3657600"/>
          <a:ext cx="1861457" cy="457200"/>
        </p:xfrm>
        <a:graphic>
          <a:graphicData uri="http://schemas.openxmlformats.org/presentationml/2006/ole">
            <p:oleObj spid="_x0000_s6146" name="Equation" r:id="rId3" imgW="723600" imgH="177480" progId="Equation.DSMT4">
              <p:embed/>
            </p:oleObj>
          </a:graphicData>
        </a:graphic>
      </p:graphicFrame>
      <p:graphicFrame>
        <p:nvGraphicFramePr>
          <p:cNvPr id="3077" name="Object 5"/>
          <p:cNvGraphicFramePr>
            <a:graphicFrameLocks noChangeAspect="1"/>
          </p:cNvGraphicFramePr>
          <p:nvPr/>
        </p:nvGraphicFramePr>
        <p:xfrm>
          <a:off x="4953000" y="4495800"/>
          <a:ext cx="1241425" cy="457200"/>
        </p:xfrm>
        <a:graphic>
          <a:graphicData uri="http://schemas.openxmlformats.org/presentationml/2006/ole">
            <p:oleObj spid="_x0000_s6147" name="Equation" r:id="rId4" imgW="482400" imgH="177480" progId="Equation.DSMT4">
              <p:embed/>
            </p:oleObj>
          </a:graphicData>
        </a:graphic>
      </p:graphicFrame>
      <p:graphicFrame>
        <p:nvGraphicFramePr>
          <p:cNvPr id="3079" name="Object 7"/>
          <p:cNvGraphicFramePr>
            <a:graphicFrameLocks noChangeAspect="1"/>
          </p:cNvGraphicFramePr>
          <p:nvPr/>
        </p:nvGraphicFramePr>
        <p:xfrm>
          <a:off x="3276600" y="5334000"/>
          <a:ext cx="284163" cy="487362"/>
        </p:xfrm>
        <a:graphic>
          <a:graphicData uri="http://schemas.openxmlformats.org/presentationml/2006/ole">
            <p:oleObj spid="_x0000_s6148" name="Equation" r:id="rId5" imgW="88560" imgH="152280" progId="Equation.DSMT4">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5148072"/>
          </a:xfrm>
        </p:spPr>
        <p:txBody>
          <a:bodyPr>
            <a:noAutofit/>
          </a:bodyPr>
          <a:lstStyle/>
          <a:p>
            <a:r>
              <a:rPr lang="en-US" sz="2800" dirty="0" smtClean="0"/>
              <a:t>Jimmy Johnson and Kyle Busch are having fun driving in a desert baja race.  Jimmy has a fast car, and arguably is the better driver, so he gives Kyle a 60 mile head start.  After t hours, Kyle’s distance from the starting line is given by the formula                             and Jimmy’s distance from the starting line is given by the formula </a:t>
            </a:r>
          </a:p>
          <a:p>
            <a:r>
              <a:rPr lang="en-US" sz="2800" dirty="0" smtClean="0"/>
              <a:t> 	D.	Does Jimmy ever catch Kyle?  If so, 		when? </a:t>
            </a:r>
          </a:p>
          <a:p>
            <a:endParaRPr lang="en-US" sz="2800" dirty="0"/>
          </a:p>
        </p:txBody>
      </p:sp>
      <p:sp>
        <p:nvSpPr>
          <p:cNvPr id="3" name="Title 2"/>
          <p:cNvSpPr>
            <a:spLocks noGrp="1"/>
          </p:cNvSpPr>
          <p:nvPr>
            <p:ph type="title"/>
          </p:nvPr>
        </p:nvSpPr>
        <p:spPr/>
        <p:txBody>
          <a:bodyPr/>
          <a:lstStyle/>
          <a:p>
            <a:pPr algn="ctr"/>
            <a:r>
              <a:rPr lang="en-US" dirty="0" smtClean="0"/>
              <a:t>Let’s consider this problem</a:t>
            </a:r>
            <a:endParaRPr lang="en-US" dirty="0"/>
          </a:p>
        </p:txBody>
      </p:sp>
      <p:graphicFrame>
        <p:nvGraphicFramePr>
          <p:cNvPr id="4" name="Object 3"/>
          <p:cNvGraphicFramePr>
            <a:graphicFrameLocks noChangeAspect="1"/>
          </p:cNvGraphicFramePr>
          <p:nvPr/>
        </p:nvGraphicFramePr>
        <p:xfrm>
          <a:off x="5715000" y="3657600"/>
          <a:ext cx="1861457" cy="457200"/>
        </p:xfrm>
        <a:graphic>
          <a:graphicData uri="http://schemas.openxmlformats.org/presentationml/2006/ole">
            <p:oleObj spid="_x0000_s8194" name="Equation" r:id="rId3" imgW="723600" imgH="177480" progId="Equation.DSMT4">
              <p:embed/>
            </p:oleObj>
          </a:graphicData>
        </a:graphic>
      </p:graphicFrame>
      <p:graphicFrame>
        <p:nvGraphicFramePr>
          <p:cNvPr id="3077" name="Object 5"/>
          <p:cNvGraphicFramePr>
            <a:graphicFrameLocks noChangeAspect="1"/>
          </p:cNvGraphicFramePr>
          <p:nvPr/>
        </p:nvGraphicFramePr>
        <p:xfrm>
          <a:off x="4953000" y="4495800"/>
          <a:ext cx="1241425" cy="457200"/>
        </p:xfrm>
        <a:graphic>
          <a:graphicData uri="http://schemas.openxmlformats.org/presentationml/2006/ole">
            <p:oleObj spid="_x0000_s8195" name="Equation" r:id="rId4" imgW="482400" imgH="177480" progId="Equation.DSMT4">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Manipulating Formulas</a:t>
            </a:r>
            <a:endParaRPr lang="en-US" dirty="0"/>
          </a:p>
        </p:txBody>
      </p:sp>
      <p:sp>
        <p:nvSpPr>
          <p:cNvPr id="3" name="Text Placeholder 2"/>
          <p:cNvSpPr>
            <a:spLocks noGrp="1"/>
          </p:cNvSpPr>
          <p:nvPr>
            <p:ph type="body" idx="1"/>
          </p:nvPr>
        </p:nvSpPr>
        <p:spPr>
          <a:xfrm>
            <a:off x="4343400" y="2895600"/>
            <a:ext cx="4343399" cy="2667000"/>
          </a:xfrm>
        </p:spPr>
        <p:txBody>
          <a:bodyPr>
            <a:normAutofit/>
          </a:bodyPr>
          <a:lstStyle/>
          <a:p>
            <a:r>
              <a:rPr lang="en-US" sz="3600" dirty="0" smtClean="0"/>
              <a:t>Like solving equations, but with more letters!</a:t>
            </a:r>
            <a:endParaRPr lang="en-US"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314324" y="1384300"/>
            <a:ext cx="8296275" cy="5016758"/>
          </a:xfrm>
          <a:prstGeom prst="rect">
            <a:avLst/>
          </a:prstGeom>
          <a:noFill/>
          <a:ln w="9525">
            <a:solidFill>
              <a:schemeClr val="accent2"/>
            </a:solidFill>
            <a:miter lim="800000"/>
            <a:headEnd/>
            <a:tailEnd/>
          </a:ln>
        </p:spPr>
        <p:txBody>
          <a:bodyPr wrap="square">
            <a:spAutoFit/>
          </a:bodyPr>
          <a:lstStyle/>
          <a:p>
            <a:pPr>
              <a:spcBef>
                <a:spcPct val="50000"/>
              </a:spcBef>
            </a:pPr>
            <a:r>
              <a:rPr lang="en-US" sz="3200" dirty="0"/>
              <a:t>It is often necessary to rewrite a formula so that it is </a:t>
            </a:r>
            <a:r>
              <a:rPr lang="en-US" sz="3200" b="1" dirty="0">
                <a:solidFill>
                  <a:srgbClr val="740404"/>
                </a:solidFill>
              </a:rPr>
              <a:t>solved</a:t>
            </a:r>
            <a:r>
              <a:rPr lang="en-US" sz="3200" dirty="0"/>
              <a:t> for one of the variables.  </a:t>
            </a:r>
          </a:p>
          <a:p>
            <a:pPr>
              <a:spcBef>
                <a:spcPct val="50000"/>
              </a:spcBef>
            </a:pPr>
            <a:r>
              <a:rPr lang="en-US" sz="3200" dirty="0"/>
              <a:t>This is accomplished by isolating the designated variable on one side of the equal sign</a:t>
            </a:r>
            <a:r>
              <a:rPr lang="en-US" sz="3200" dirty="0" smtClean="0"/>
              <a:t>.</a:t>
            </a:r>
          </a:p>
          <a:p>
            <a:pPr>
              <a:spcBef>
                <a:spcPct val="50000"/>
              </a:spcBef>
            </a:pPr>
            <a:r>
              <a:rPr lang="en-US" sz="3200" dirty="0" smtClean="0"/>
              <a:t>It’s worth noting, that this process involves the same properties that we’ve always used when solving equations.</a:t>
            </a:r>
          </a:p>
        </p:txBody>
      </p:sp>
      <p:sp>
        <p:nvSpPr>
          <p:cNvPr id="11267" name="Rectangle 5"/>
          <p:cNvSpPr>
            <a:spLocks noChangeArrowheads="1"/>
          </p:cNvSpPr>
          <p:nvPr/>
        </p:nvSpPr>
        <p:spPr bwMode="auto">
          <a:xfrm>
            <a:off x="457200" y="214312"/>
            <a:ext cx="8229600" cy="852487"/>
          </a:xfrm>
          <a:prstGeom prst="rect">
            <a:avLst/>
          </a:prstGeom>
          <a:noFill/>
          <a:ln w="9525">
            <a:noFill/>
            <a:miter lim="800000"/>
            <a:headEnd/>
            <a:tailEnd/>
          </a:ln>
        </p:spPr>
        <p:txBody>
          <a:bodyPr anchor="ctr"/>
          <a:lstStyle/>
          <a:p>
            <a:pPr algn="ctr"/>
            <a:r>
              <a:rPr lang="en-US" sz="4400" b="1" dirty="0">
                <a:solidFill>
                  <a:schemeClr val="tx2"/>
                </a:solidFill>
              </a:rPr>
              <a:t>Solving Formulas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Sometimes, we need to be inspired </a:t>
            </a:r>
            <a:r>
              <a:rPr lang="en-US" dirty="0">
                <a:sym typeface="Wingdings" panose="05000000000000000000" pitchFamily="2" charset="2"/>
              </a:rPr>
              <a:t></a:t>
            </a:r>
            <a:endParaRPr lang="en-US" dirty="0"/>
          </a:p>
        </p:txBody>
      </p:sp>
      <p:pic>
        <p:nvPicPr>
          <p:cNvPr id="5" name="Content Placeholder 4" descr="talk to a 2 year old.jpg"/>
          <p:cNvPicPr>
            <a:picLocks noGrp="1" noChangeAspect="1"/>
          </p:cNvPicPr>
          <p:nvPr>
            <p:ph idx="1"/>
          </p:nvPr>
        </p:nvPicPr>
        <p:blipFill>
          <a:blip r:embed="rId2" cstate="print"/>
          <a:stretch>
            <a:fillRect/>
          </a:stretch>
        </p:blipFill>
        <p:spPr>
          <a:xfrm>
            <a:off x="1371600" y="1524000"/>
            <a:ext cx="6705600" cy="4746660"/>
          </a:xfrm>
        </p:spPr>
      </p:pic>
    </p:spTree>
    <p:extLst>
      <p:ext uri="{BB962C8B-B14F-4D97-AF65-F5344CB8AC3E}">
        <p14:creationId xmlns="" xmlns:p14="http://schemas.microsoft.com/office/powerpoint/2010/main" val="5849190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needed, multiply to clear fractions.</a:t>
            </a:r>
          </a:p>
          <a:p>
            <a:r>
              <a:rPr lang="en-US" dirty="0" smtClean="0"/>
              <a:t>Use distributive property to remove grouping symbols.</a:t>
            </a:r>
          </a:p>
          <a:p>
            <a:r>
              <a:rPr lang="en-US" dirty="0" smtClean="0"/>
              <a:t>Combine like terms to simplify each side.</a:t>
            </a:r>
          </a:p>
          <a:p>
            <a:r>
              <a:rPr lang="en-US" dirty="0" smtClean="0"/>
              <a:t>Get all terms containing specified variable on the same side, other terms on the opposite side.</a:t>
            </a:r>
          </a:p>
          <a:p>
            <a:r>
              <a:rPr lang="en-US" dirty="0" smtClean="0"/>
              <a:t>Isolate the specified variable.</a:t>
            </a:r>
          </a:p>
          <a:p>
            <a:endParaRPr lang="en-US" dirty="0"/>
          </a:p>
        </p:txBody>
      </p:sp>
      <p:sp>
        <p:nvSpPr>
          <p:cNvPr id="3" name="Title 2"/>
          <p:cNvSpPr>
            <a:spLocks noGrp="1"/>
          </p:cNvSpPr>
          <p:nvPr>
            <p:ph type="title"/>
          </p:nvPr>
        </p:nvSpPr>
        <p:spPr/>
        <p:txBody>
          <a:bodyPr>
            <a:normAutofit fontScale="90000"/>
          </a:bodyPr>
          <a:lstStyle/>
          <a:p>
            <a:pPr algn="ctr"/>
            <a:r>
              <a:rPr lang="en-US" dirty="0" smtClean="0"/>
              <a:t>The procedure for isolating a given letter of a formula</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3200" dirty="0" smtClean="0">
                <a:solidFill>
                  <a:srgbClr val="FF0000"/>
                </a:solidFill>
              </a:rPr>
              <a:t>It can get messy!!</a:t>
            </a:r>
          </a:p>
          <a:p>
            <a:pPr>
              <a:buNone/>
              <a:defRPr/>
            </a:pPr>
            <a:r>
              <a:rPr lang="en-US" sz="3200" dirty="0" smtClean="0"/>
              <a:t>	To solve a formula, you do what </a:t>
            </a:r>
          </a:p>
          <a:p>
            <a:pPr>
              <a:buNone/>
              <a:defRPr/>
            </a:pPr>
            <a:r>
              <a:rPr lang="en-US" sz="3200" dirty="0" smtClean="0"/>
              <a:t>	you've done all along to solve equations, except that, due to all the variables, you won't necessarily be able to simplify your answers as much as you're used to doing</a:t>
            </a:r>
            <a:endParaRPr lang="en-US" sz="3200" dirty="0"/>
          </a:p>
        </p:txBody>
      </p:sp>
      <p:sp>
        <p:nvSpPr>
          <p:cNvPr id="3" name="Title 2"/>
          <p:cNvSpPr>
            <a:spLocks noGrp="1"/>
          </p:cNvSpPr>
          <p:nvPr>
            <p:ph type="title"/>
          </p:nvPr>
        </p:nvSpPr>
        <p:spPr/>
        <p:txBody>
          <a:bodyPr/>
          <a:lstStyle/>
          <a:p>
            <a:pPr algn="ctr"/>
            <a:r>
              <a:rPr lang="en-US" dirty="0" smtClean="0"/>
              <a:t>Solving formulas (continued)</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26" name="Line 6"/>
          <p:cNvSpPr>
            <a:spLocks noChangeShapeType="1"/>
          </p:cNvSpPr>
          <p:nvPr/>
        </p:nvSpPr>
        <p:spPr bwMode="auto">
          <a:xfrm>
            <a:off x="2895600" y="2873375"/>
            <a:ext cx="457200" cy="0"/>
          </a:xfrm>
          <a:prstGeom prst="line">
            <a:avLst/>
          </a:prstGeom>
          <a:noFill/>
          <a:ln w="38100">
            <a:solidFill>
              <a:schemeClr val="tx1"/>
            </a:solidFill>
            <a:round/>
            <a:headEnd/>
            <a:tailEnd/>
          </a:ln>
        </p:spPr>
        <p:txBody>
          <a:bodyPr wrap="none" anchor="ctr"/>
          <a:lstStyle/>
          <a:p>
            <a:endParaRPr lang="en-US" dirty="0"/>
          </a:p>
        </p:txBody>
      </p:sp>
      <p:sp>
        <p:nvSpPr>
          <p:cNvPr id="30727" name="Line 7"/>
          <p:cNvSpPr>
            <a:spLocks noChangeShapeType="1"/>
          </p:cNvSpPr>
          <p:nvPr/>
        </p:nvSpPr>
        <p:spPr bwMode="auto">
          <a:xfrm>
            <a:off x="3695700" y="2873375"/>
            <a:ext cx="914400" cy="0"/>
          </a:xfrm>
          <a:prstGeom prst="line">
            <a:avLst/>
          </a:prstGeom>
          <a:noFill/>
          <a:ln w="38100">
            <a:solidFill>
              <a:schemeClr val="tx1"/>
            </a:solidFill>
            <a:round/>
            <a:headEnd/>
            <a:tailEnd/>
          </a:ln>
        </p:spPr>
        <p:txBody>
          <a:bodyPr wrap="none" anchor="ctr"/>
          <a:lstStyle/>
          <a:p>
            <a:endParaRPr lang="en-US" dirty="0"/>
          </a:p>
        </p:txBody>
      </p:sp>
      <p:graphicFrame>
        <p:nvGraphicFramePr>
          <p:cNvPr id="30728" name="Object 8"/>
          <p:cNvGraphicFramePr>
            <a:graphicFrameLocks noChangeAspect="1"/>
          </p:cNvGraphicFramePr>
          <p:nvPr/>
        </p:nvGraphicFramePr>
        <p:xfrm>
          <a:off x="2895600" y="2971800"/>
          <a:ext cx="514350" cy="365125"/>
        </p:xfrm>
        <a:graphic>
          <a:graphicData uri="http://schemas.openxmlformats.org/presentationml/2006/ole">
            <p:oleObj spid="_x0000_s35843" name="Worksheet Builder Equation" r:id="rId3" imgW="177480" imgH="126720" progId="Equation">
              <p:embed/>
            </p:oleObj>
          </a:graphicData>
        </a:graphic>
      </p:graphicFrame>
      <p:graphicFrame>
        <p:nvGraphicFramePr>
          <p:cNvPr id="30729" name="Object 9"/>
          <p:cNvGraphicFramePr>
            <a:graphicFrameLocks noChangeAspect="1"/>
          </p:cNvGraphicFramePr>
          <p:nvPr/>
        </p:nvGraphicFramePr>
        <p:xfrm>
          <a:off x="3886200" y="2973388"/>
          <a:ext cx="514350" cy="365125"/>
        </p:xfrm>
        <a:graphic>
          <a:graphicData uri="http://schemas.openxmlformats.org/presentationml/2006/ole">
            <p:oleObj spid="_x0000_s35844" name="Worksheet Builder Equation" r:id="rId4" imgW="177480" imgH="126720" progId="Equation">
              <p:embed/>
            </p:oleObj>
          </a:graphicData>
        </a:graphic>
      </p:graphicFrame>
      <p:sp>
        <p:nvSpPr>
          <p:cNvPr id="30730" name="Line 10"/>
          <p:cNvSpPr>
            <a:spLocks noChangeShapeType="1"/>
          </p:cNvSpPr>
          <p:nvPr/>
        </p:nvSpPr>
        <p:spPr bwMode="auto">
          <a:xfrm>
            <a:off x="3810000" y="2438400"/>
            <a:ext cx="457200" cy="914400"/>
          </a:xfrm>
          <a:prstGeom prst="line">
            <a:avLst/>
          </a:prstGeom>
          <a:noFill/>
          <a:ln w="38100">
            <a:solidFill>
              <a:srgbClr val="CC0000"/>
            </a:solidFill>
            <a:round/>
            <a:headEnd/>
            <a:tailEnd/>
          </a:ln>
        </p:spPr>
        <p:txBody>
          <a:bodyPr wrap="none" anchor="ctr"/>
          <a:lstStyle/>
          <a:p>
            <a:endParaRPr lang="en-US" dirty="0"/>
          </a:p>
        </p:txBody>
      </p:sp>
      <p:graphicFrame>
        <p:nvGraphicFramePr>
          <p:cNvPr id="30731" name="Object 11"/>
          <p:cNvGraphicFramePr>
            <a:graphicFrameLocks noChangeAspect="1"/>
          </p:cNvGraphicFramePr>
          <p:nvPr/>
        </p:nvGraphicFramePr>
        <p:xfrm>
          <a:off x="2773363" y="3505200"/>
          <a:ext cx="1201737" cy="1128713"/>
        </p:xfrm>
        <a:graphic>
          <a:graphicData uri="http://schemas.openxmlformats.org/presentationml/2006/ole">
            <p:oleObj spid="_x0000_s35845" name="Equation" r:id="rId5" imgW="419040" imgH="393480" progId="Equation.DSMT4">
              <p:embed/>
            </p:oleObj>
          </a:graphicData>
        </a:graphic>
      </p:graphicFrame>
      <p:sp>
        <p:nvSpPr>
          <p:cNvPr id="30732" name="Oval 12"/>
          <p:cNvSpPr>
            <a:spLocks noChangeArrowheads="1"/>
          </p:cNvSpPr>
          <p:nvPr/>
        </p:nvSpPr>
        <p:spPr bwMode="auto">
          <a:xfrm>
            <a:off x="2857500" y="4724400"/>
            <a:ext cx="1676400" cy="1371600"/>
          </a:xfrm>
          <a:prstGeom prst="ellipse">
            <a:avLst/>
          </a:prstGeom>
          <a:noFill/>
          <a:ln w="38100">
            <a:solidFill>
              <a:srgbClr val="CC0000"/>
            </a:solidFill>
            <a:round/>
            <a:headEnd/>
            <a:tailEnd/>
          </a:ln>
        </p:spPr>
        <p:txBody>
          <a:bodyPr wrap="none" anchor="ctr"/>
          <a:lstStyle/>
          <a:p>
            <a:endParaRPr lang="en-US" dirty="0"/>
          </a:p>
        </p:txBody>
      </p:sp>
      <p:graphicFrame>
        <p:nvGraphicFramePr>
          <p:cNvPr id="30734" name="Object 14"/>
          <p:cNvGraphicFramePr>
            <a:graphicFrameLocks noChangeAspect="1"/>
          </p:cNvGraphicFramePr>
          <p:nvPr/>
        </p:nvGraphicFramePr>
        <p:xfrm>
          <a:off x="2963863" y="2333625"/>
          <a:ext cx="1854200" cy="514350"/>
        </p:xfrm>
        <a:graphic>
          <a:graphicData uri="http://schemas.openxmlformats.org/presentationml/2006/ole">
            <p:oleObj spid="_x0000_s35846" name="Equation" r:id="rId6" imgW="634680" imgH="177480" progId="Equation.DSMT4">
              <p:embed/>
            </p:oleObj>
          </a:graphicData>
        </a:graphic>
      </p:graphicFrame>
      <p:graphicFrame>
        <p:nvGraphicFramePr>
          <p:cNvPr id="30735" name="Object 15"/>
          <p:cNvGraphicFramePr>
            <a:graphicFrameLocks noChangeAspect="1"/>
          </p:cNvGraphicFramePr>
          <p:nvPr/>
        </p:nvGraphicFramePr>
        <p:xfrm>
          <a:off x="3014663" y="4826000"/>
          <a:ext cx="1203325" cy="1128713"/>
        </p:xfrm>
        <a:graphic>
          <a:graphicData uri="http://schemas.openxmlformats.org/presentationml/2006/ole">
            <p:oleObj spid="_x0000_s35847" name="Equation" r:id="rId7" imgW="419040" imgH="393480" progId="Equation.DSMT4">
              <p:embed/>
            </p:oleObj>
          </a:graphicData>
        </a:graphic>
      </p:graphicFrame>
      <p:sp>
        <p:nvSpPr>
          <p:cNvPr id="30736" name="Text Box 16"/>
          <p:cNvSpPr txBox="1">
            <a:spLocks noChangeArrowheads="1"/>
          </p:cNvSpPr>
          <p:nvPr/>
        </p:nvSpPr>
        <p:spPr bwMode="auto">
          <a:xfrm>
            <a:off x="5791200" y="1447800"/>
            <a:ext cx="2362200" cy="1592263"/>
          </a:xfrm>
          <a:prstGeom prst="rect">
            <a:avLst/>
          </a:prstGeom>
          <a:noFill/>
          <a:ln w="38100">
            <a:solidFill>
              <a:srgbClr val="CC0000"/>
            </a:solidFill>
            <a:miter lim="800000"/>
            <a:headEnd/>
            <a:tailEnd/>
          </a:ln>
        </p:spPr>
        <p:txBody>
          <a:bodyPr wrap="square">
            <a:spAutoFit/>
          </a:bodyPr>
          <a:lstStyle/>
          <a:p>
            <a:pPr algn="ctr"/>
            <a:r>
              <a:rPr lang="en-US" sz="3200" dirty="0"/>
              <a:t>F is given </a:t>
            </a:r>
          </a:p>
          <a:p>
            <a:pPr algn="ctr"/>
            <a:r>
              <a:rPr lang="en-US" sz="3200" dirty="0"/>
              <a:t>in terms of </a:t>
            </a:r>
          </a:p>
          <a:p>
            <a:pPr algn="ctr"/>
            <a:r>
              <a:rPr lang="en-US" sz="3200" dirty="0"/>
              <a:t>m and a.</a:t>
            </a:r>
          </a:p>
        </p:txBody>
      </p:sp>
      <p:sp>
        <p:nvSpPr>
          <p:cNvPr id="30737" name="Text Box 17"/>
          <p:cNvSpPr txBox="1">
            <a:spLocks noChangeArrowheads="1"/>
          </p:cNvSpPr>
          <p:nvPr/>
        </p:nvSpPr>
        <p:spPr bwMode="auto">
          <a:xfrm>
            <a:off x="5562600" y="4800600"/>
            <a:ext cx="2819400" cy="1569660"/>
          </a:xfrm>
          <a:prstGeom prst="rect">
            <a:avLst/>
          </a:prstGeom>
          <a:noFill/>
          <a:ln w="38100">
            <a:solidFill>
              <a:srgbClr val="CC0000"/>
            </a:solidFill>
            <a:miter lim="800000"/>
            <a:headEnd/>
            <a:tailEnd/>
          </a:ln>
        </p:spPr>
        <p:txBody>
          <a:bodyPr wrap="square">
            <a:spAutoFit/>
          </a:bodyPr>
          <a:lstStyle/>
          <a:p>
            <a:pPr algn="ctr"/>
            <a:r>
              <a:rPr lang="en-US" sz="3200" dirty="0"/>
              <a:t>a is given </a:t>
            </a:r>
          </a:p>
          <a:p>
            <a:pPr algn="ctr"/>
            <a:r>
              <a:rPr lang="en-US" sz="3200" dirty="0"/>
              <a:t>in terms of </a:t>
            </a:r>
          </a:p>
          <a:p>
            <a:pPr algn="ctr"/>
            <a:r>
              <a:rPr lang="en-US" sz="3200" dirty="0"/>
              <a:t>F and m.</a:t>
            </a:r>
          </a:p>
        </p:txBody>
      </p:sp>
      <p:sp>
        <p:nvSpPr>
          <p:cNvPr id="15" name="Title 14"/>
          <p:cNvSpPr>
            <a:spLocks noGrp="1"/>
          </p:cNvSpPr>
          <p:nvPr>
            <p:ph type="title"/>
          </p:nvPr>
        </p:nvSpPr>
        <p:spPr/>
        <p:txBody>
          <a:bodyPr/>
          <a:lstStyle/>
          <a:p>
            <a:pPr algn="ctr"/>
            <a:r>
              <a:rPr lang="en-US" dirty="0" smtClean="0"/>
              <a:t>Example 1: Solve for </a:t>
            </a:r>
            <a:endParaRPr lang="en-US" dirty="0"/>
          </a:p>
        </p:txBody>
      </p:sp>
      <p:graphicFrame>
        <p:nvGraphicFramePr>
          <p:cNvPr id="17" name="Object 16"/>
          <p:cNvGraphicFramePr>
            <a:graphicFrameLocks noChangeAspect="1"/>
          </p:cNvGraphicFramePr>
          <p:nvPr/>
        </p:nvGraphicFramePr>
        <p:xfrm>
          <a:off x="7315200" y="457200"/>
          <a:ext cx="685800" cy="754380"/>
        </p:xfrm>
        <a:graphic>
          <a:graphicData uri="http://schemas.openxmlformats.org/presentationml/2006/ole">
            <p:oleObj spid="_x0000_s35848" name="Equation" r:id="rId8" imgW="126720" imgH="139680" progId="Equation.DSMT4">
              <p:embed/>
            </p:oleObj>
          </a:graphicData>
        </a:graphic>
      </p:graphicFrame>
      <p:graphicFrame>
        <p:nvGraphicFramePr>
          <p:cNvPr id="35849" name="Object 5"/>
          <p:cNvGraphicFramePr>
            <a:graphicFrameLocks noChangeAspect="1"/>
          </p:cNvGraphicFramePr>
          <p:nvPr/>
        </p:nvGraphicFramePr>
        <p:xfrm>
          <a:off x="2673350" y="1484313"/>
          <a:ext cx="1835150" cy="514350"/>
        </p:xfrm>
        <a:graphic>
          <a:graphicData uri="http://schemas.openxmlformats.org/presentationml/2006/ole">
            <p:oleObj spid="_x0000_s35849" name="Equation" r:id="rId9" imgW="63468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30736"/>
                                        </p:tgtEl>
                                        <p:attrNameLst>
                                          <p:attrName>style.visibility</p:attrName>
                                        </p:attrNameLst>
                                      </p:cBhvr>
                                      <p:to>
                                        <p:strVal val="visible"/>
                                      </p:to>
                                    </p:set>
                                    <p:anim calcmode="lin" valueType="num">
                                      <p:cBhvr>
                                        <p:cTn id="7" dur="500" fill="hold"/>
                                        <p:tgtEl>
                                          <p:spTgt spid="30736"/>
                                        </p:tgtEl>
                                        <p:attrNameLst>
                                          <p:attrName>ppt_w</p:attrName>
                                        </p:attrNameLst>
                                      </p:cBhvr>
                                      <p:tavLst>
                                        <p:tav tm="0">
                                          <p:val>
                                            <p:strVal val="2/3*#ppt_w"/>
                                          </p:val>
                                        </p:tav>
                                        <p:tav tm="100000">
                                          <p:val>
                                            <p:strVal val="#ppt_w"/>
                                          </p:val>
                                        </p:tav>
                                      </p:tavLst>
                                    </p:anim>
                                    <p:anim calcmode="lin" valueType="num">
                                      <p:cBhvr>
                                        <p:cTn id="8" dur="500" fill="hold"/>
                                        <p:tgtEl>
                                          <p:spTgt spid="30736"/>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307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0726"/>
                                        </p:tgtEl>
                                        <p:attrNameLst>
                                          <p:attrName>style.visibility</p:attrName>
                                        </p:attrNameLst>
                                      </p:cBhvr>
                                      <p:to>
                                        <p:strVal val="visible"/>
                                      </p:to>
                                    </p:set>
                                    <p:animEffect transition="in" filter="wipe(left)">
                                      <p:cBhvr>
                                        <p:cTn id="17" dur="500"/>
                                        <p:tgtEl>
                                          <p:spTgt spid="30726"/>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30727"/>
                                        </p:tgtEl>
                                        <p:attrNameLst>
                                          <p:attrName>style.visibility</p:attrName>
                                        </p:attrNameLst>
                                      </p:cBhvr>
                                      <p:to>
                                        <p:strVal val="visible"/>
                                      </p:to>
                                    </p:set>
                                    <p:animEffect transition="in" filter="wipe(left)">
                                      <p:cBhvr>
                                        <p:cTn id="21" dur="500"/>
                                        <p:tgtEl>
                                          <p:spTgt spid="30727"/>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30728"/>
                                        </p:tgtEl>
                                        <p:attrNameLst>
                                          <p:attrName>style.visibility</p:attrName>
                                        </p:attrNameLst>
                                      </p:cBhvr>
                                      <p:to>
                                        <p:strVal val="visible"/>
                                      </p:to>
                                    </p:set>
                                    <p:animEffect transition="in" filter="wipe(up)">
                                      <p:cBhvr>
                                        <p:cTn id="25" dur="500"/>
                                        <p:tgtEl>
                                          <p:spTgt spid="30728"/>
                                        </p:tgtEl>
                                      </p:cBhvr>
                                    </p:animEffect>
                                  </p:childTnLst>
                                </p:cTn>
                              </p:par>
                            </p:childTnLst>
                          </p:cTn>
                        </p:par>
                        <p:par>
                          <p:cTn id="26" fill="hold">
                            <p:stCondLst>
                              <p:cond delay="1500"/>
                            </p:stCondLst>
                            <p:childTnLst>
                              <p:par>
                                <p:cTn id="27" presetID="22" presetClass="entr" presetSubtype="1" fill="hold" nodeType="afterEffect">
                                  <p:stCondLst>
                                    <p:cond delay="0"/>
                                  </p:stCondLst>
                                  <p:childTnLst>
                                    <p:set>
                                      <p:cBhvr>
                                        <p:cTn id="28" dur="1" fill="hold">
                                          <p:stCondLst>
                                            <p:cond delay="0"/>
                                          </p:stCondLst>
                                        </p:cTn>
                                        <p:tgtEl>
                                          <p:spTgt spid="30729"/>
                                        </p:tgtEl>
                                        <p:attrNameLst>
                                          <p:attrName>style.visibility</p:attrName>
                                        </p:attrNameLst>
                                      </p:cBhvr>
                                      <p:to>
                                        <p:strVal val="visible"/>
                                      </p:to>
                                    </p:set>
                                    <p:animEffect transition="in" filter="wipe(up)">
                                      <p:cBhvr>
                                        <p:cTn id="29" dur="500"/>
                                        <p:tgtEl>
                                          <p:spTgt spid="3072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30730"/>
                                        </p:tgtEl>
                                        <p:attrNameLst>
                                          <p:attrName>style.visibility</p:attrName>
                                        </p:attrNameLst>
                                      </p:cBhvr>
                                      <p:to>
                                        <p:strVal val="visible"/>
                                      </p:to>
                                    </p:set>
                                    <p:animEffect transition="in" filter="wipe(up)">
                                      <p:cBhvr>
                                        <p:cTn id="34" dur="500"/>
                                        <p:tgtEl>
                                          <p:spTgt spid="30730"/>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307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307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0732"/>
                                        </p:tgtEl>
                                        <p:attrNameLst>
                                          <p:attrName>style.visibility</p:attrName>
                                        </p:attrNameLst>
                                      </p:cBhvr>
                                      <p:to>
                                        <p:strVal val="visible"/>
                                      </p:to>
                                    </p:set>
                                    <p:animEffect transition="in" filter="wipe(left)">
                                      <p:cBhvr>
                                        <p:cTn id="47" dur="500"/>
                                        <p:tgtEl>
                                          <p:spTgt spid="30732"/>
                                        </p:tgtEl>
                                      </p:cBhvr>
                                    </p:animEffect>
                                  </p:childTnLst>
                                </p:cTn>
                              </p:par>
                            </p:childTnLst>
                          </p:cTn>
                        </p:par>
                      </p:childTnLst>
                    </p:cTn>
                  </p:par>
                  <p:par>
                    <p:cTn id="48" fill="hold">
                      <p:stCondLst>
                        <p:cond delay="indefinite"/>
                      </p:stCondLst>
                      <p:childTnLst>
                        <p:par>
                          <p:cTn id="49" fill="hold">
                            <p:stCondLst>
                              <p:cond delay="0"/>
                            </p:stCondLst>
                            <p:childTnLst>
                              <p:par>
                                <p:cTn id="50" presetID="23" presetClass="entr" presetSubtype="272" fill="hold" grpId="0" nodeType="clickEffect">
                                  <p:stCondLst>
                                    <p:cond delay="0"/>
                                  </p:stCondLst>
                                  <p:childTnLst>
                                    <p:set>
                                      <p:cBhvr>
                                        <p:cTn id="51" dur="1" fill="hold">
                                          <p:stCondLst>
                                            <p:cond delay="0"/>
                                          </p:stCondLst>
                                        </p:cTn>
                                        <p:tgtEl>
                                          <p:spTgt spid="30737"/>
                                        </p:tgtEl>
                                        <p:attrNameLst>
                                          <p:attrName>style.visibility</p:attrName>
                                        </p:attrNameLst>
                                      </p:cBhvr>
                                      <p:to>
                                        <p:strVal val="visible"/>
                                      </p:to>
                                    </p:set>
                                    <p:anim calcmode="lin" valueType="num">
                                      <p:cBhvr>
                                        <p:cTn id="52" dur="500" fill="hold"/>
                                        <p:tgtEl>
                                          <p:spTgt spid="30737"/>
                                        </p:tgtEl>
                                        <p:attrNameLst>
                                          <p:attrName>ppt_w</p:attrName>
                                        </p:attrNameLst>
                                      </p:cBhvr>
                                      <p:tavLst>
                                        <p:tav tm="0">
                                          <p:val>
                                            <p:strVal val="2/3*#ppt_w"/>
                                          </p:val>
                                        </p:tav>
                                        <p:tav tm="100000">
                                          <p:val>
                                            <p:strVal val="#ppt_w"/>
                                          </p:val>
                                        </p:tav>
                                      </p:tavLst>
                                    </p:anim>
                                    <p:anim calcmode="lin" valueType="num">
                                      <p:cBhvr>
                                        <p:cTn id="53" dur="500" fill="hold"/>
                                        <p:tgtEl>
                                          <p:spTgt spid="30737"/>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animBg="1"/>
      <p:bldP spid="30727" grpId="0" animBg="1"/>
      <p:bldP spid="30730" grpId="0" animBg="1"/>
      <p:bldP spid="30732" grpId="0" animBg="1"/>
      <p:bldP spid="30736" grpId="0" animBg="1" autoUpdateAnimBg="0"/>
      <p:bldP spid="30737"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5867400" y="1219200"/>
            <a:ext cx="2336800" cy="2062103"/>
          </a:xfrm>
          <a:prstGeom prst="rect">
            <a:avLst/>
          </a:prstGeom>
          <a:noFill/>
          <a:ln w="38100">
            <a:solidFill>
              <a:srgbClr val="CC0000"/>
            </a:solidFill>
            <a:miter lim="800000"/>
            <a:headEnd/>
            <a:tailEnd/>
          </a:ln>
        </p:spPr>
        <p:txBody>
          <a:bodyPr wrap="square">
            <a:spAutoFit/>
          </a:bodyPr>
          <a:lstStyle/>
          <a:p>
            <a:pPr algn="ctr"/>
            <a:r>
              <a:rPr lang="en-US" sz="3200" dirty="0"/>
              <a:t>A is given </a:t>
            </a:r>
          </a:p>
          <a:p>
            <a:pPr algn="ctr"/>
            <a:r>
              <a:rPr lang="en-US" sz="3200" dirty="0"/>
              <a:t>in terms of </a:t>
            </a:r>
          </a:p>
          <a:p>
            <a:pPr algn="ctr"/>
            <a:r>
              <a:rPr lang="en-US" sz="3200" dirty="0"/>
              <a:t>b and h.</a:t>
            </a:r>
          </a:p>
        </p:txBody>
      </p:sp>
      <p:graphicFrame>
        <p:nvGraphicFramePr>
          <p:cNvPr id="3075" name="Object 6"/>
          <p:cNvGraphicFramePr>
            <a:graphicFrameLocks noChangeAspect="1"/>
          </p:cNvGraphicFramePr>
          <p:nvPr/>
        </p:nvGraphicFramePr>
        <p:xfrm>
          <a:off x="1828800" y="1371600"/>
          <a:ext cx="1858962" cy="1123950"/>
        </p:xfrm>
        <a:graphic>
          <a:graphicData uri="http://schemas.openxmlformats.org/presentationml/2006/ole">
            <p:oleObj spid="_x0000_s36867" name="Equation" r:id="rId3" imgW="647640" imgH="393480" progId="Equation.DSMT4">
              <p:embed/>
            </p:oleObj>
          </a:graphicData>
        </a:graphic>
      </p:graphicFrame>
      <p:graphicFrame>
        <p:nvGraphicFramePr>
          <p:cNvPr id="3079" name="Object 7"/>
          <p:cNvGraphicFramePr>
            <a:graphicFrameLocks noChangeAspect="1"/>
          </p:cNvGraphicFramePr>
          <p:nvPr/>
        </p:nvGraphicFramePr>
        <p:xfrm>
          <a:off x="1117600" y="2528888"/>
          <a:ext cx="2925763" cy="1128712"/>
        </p:xfrm>
        <a:graphic>
          <a:graphicData uri="http://schemas.openxmlformats.org/presentationml/2006/ole">
            <p:oleObj spid="_x0000_s36868" name="Equation" r:id="rId4" imgW="1015920" imgH="393480" progId="Equation.DSMT4">
              <p:embed/>
            </p:oleObj>
          </a:graphicData>
        </a:graphic>
      </p:graphicFrame>
      <p:sp>
        <p:nvSpPr>
          <p:cNvPr id="3080" name="Line 8"/>
          <p:cNvSpPr>
            <a:spLocks noChangeShapeType="1"/>
          </p:cNvSpPr>
          <p:nvPr/>
        </p:nvSpPr>
        <p:spPr bwMode="auto">
          <a:xfrm>
            <a:off x="2336800" y="3227388"/>
            <a:ext cx="381000" cy="381000"/>
          </a:xfrm>
          <a:prstGeom prst="line">
            <a:avLst/>
          </a:prstGeom>
          <a:noFill/>
          <a:ln w="38100">
            <a:solidFill>
              <a:srgbClr val="CC0000"/>
            </a:solidFill>
            <a:round/>
            <a:headEnd/>
            <a:tailEnd/>
          </a:ln>
        </p:spPr>
        <p:txBody>
          <a:bodyPr wrap="none" anchor="ctr"/>
          <a:lstStyle/>
          <a:p>
            <a:endParaRPr lang="en-US" dirty="0"/>
          </a:p>
        </p:txBody>
      </p:sp>
      <p:sp>
        <p:nvSpPr>
          <p:cNvPr id="2" name="Line 10"/>
          <p:cNvSpPr>
            <a:spLocks noChangeShapeType="1"/>
          </p:cNvSpPr>
          <p:nvPr/>
        </p:nvSpPr>
        <p:spPr bwMode="auto">
          <a:xfrm>
            <a:off x="3619500" y="2909888"/>
            <a:ext cx="381000" cy="381000"/>
          </a:xfrm>
          <a:prstGeom prst="line">
            <a:avLst/>
          </a:prstGeom>
          <a:noFill/>
          <a:ln w="38100">
            <a:solidFill>
              <a:srgbClr val="CC0000"/>
            </a:solidFill>
            <a:round/>
            <a:headEnd/>
            <a:tailEnd/>
          </a:ln>
        </p:spPr>
        <p:txBody>
          <a:bodyPr wrap="none" anchor="ctr"/>
          <a:lstStyle/>
          <a:p>
            <a:endParaRPr lang="en-US" dirty="0"/>
          </a:p>
        </p:txBody>
      </p:sp>
      <p:graphicFrame>
        <p:nvGraphicFramePr>
          <p:cNvPr id="3083" name="Object 11"/>
          <p:cNvGraphicFramePr>
            <a:graphicFrameLocks noChangeAspect="1"/>
          </p:cNvGraphicFramePr>
          <p:nvPr/>
        </p:nvGraphicFramePr>
        <p:xfrm>
          <a:off x="1417638" y="3944938"/>
          <a:ext cx="1765300" cy="509587"/>
        </p:xfrm>
        <a:graphic>
          <a:graphicData uri="http://schemas.openxmlformats.org/presentationml/2006/ole">
            <p:oleObj spid="_x0000_s36869" name="Equation" r:id="rId5" imgW="609480" imgH="177480" progId="Equation.DSMT4">
              <p:embed/>
            </p:oleObj>
          </a:graphicData>
        </a:graphic>
      </p:graphicFrame>
      <p:sp>
        <p:nvSpPr>
          <p:cNvPr id="3084" name="Line 12"/>
          <p:cNvSpPr>
            <a:spLocks noChangeShapeType="1"/>
          </p:cNvSpPr>
          <p:nvPr/>
        </p:nvSpPr>
        <p:spPr bwMode="auto">
          <a:xfrm>
            <a:off x="1295400" y="4435475"/>
            <a:ext cx="609600" cy="0"/>
          </a:xfrm>
          <a:prstGeom prst="line">
            <a:avLst/>
          </a:prstGeom>
          <a:noFill/>
          <a:ln w="38100">
            <a:solidFill>
              <a:schemeClr val="tx1"/>
            </a:solidFill>
            <a:round/>
            <a:headEnd/>
            <a:tailEnd/>
          </a:ln>
        </p:spPr>
        <p:txBody>
          <a:bodyPr wrap="none" anchor="ctr"/>
          <a:lstStyle/>
          <a:p>
            <a:endParaRPr lang="en-US" dirty="0"/>
          </a:p>
        </p:txBody>
      </p:sp>
      <p:sp>
        <p:nvSpPr>
          <p:cNvPr id="3085" name="Line 13"/>
          <p:cNvSpPr>
            <a:spLocks noChangeShapeType="1"/>
          </p:cNvSpPr>
          <p:nvPr/>
        </p:nvSpPr>
        <p:spPr bwMode="auto">
          <a:xfrm>
            <a:off x="2349500" y="4435475"/>
            <a:ext cx="914400" cy="0"/>
          </a:xfrm>
          <a:prstGeom prst="line">
            <a:avLst/>
          </a:prstGeom>
          <a:noFill/>
          <a:ln w="38100">
            <a:solidFill>
              <a:schemeClr val="tx1"/>
            </a:solidFill>
            <a:round/>
            <a:headEnd/>
            <a:tailEnd/>
          </a:ln>
        </p:spPr>
        <p:txBody>
          <a:bodyPr wrap="none" anchor="ctr"/>
          <a:lstStyle/>
          <a:p>
            <a:endParaRPr lang="en-US" dirty="0"/>
          </a:p>
        </p:txBody>
      </p:sp>
      <p:graphicFrame>
        <p:nvGraphicFramePr>
          <p:cNvPr id="3086" name="Object 14"/>
          <p:cNvGraphicFramePr>
            <a:graphicFrameLocks noChangeAspect="1"/>
          </p:cNvGraphicFramePr>
          <p:nvPr/>
        </p:nvGraphicFramePr>
        <p:xfrm>
          <a:off x="1447800" y="4435475"/>
          <a:ext cx="365125" cy="474663"/>
        </p:xfrm>
        <a:graphic>
          <a:graphicData uri="http://schemas.openxmlformats.org/presentationml/2006/ole">
            <p:oleObj spid="_x0000_s36870" name="Worksheet Builder Equation" r:id="rId6" imgW="126720" imgH="164880" progId="Equation">
              <p:embed/>
            </p:oleObj>
          </a:graphicData>
        </a:graphic>
      </p:graphicFrame>
      <p:graphicFrame>
        <p:nvGraphicFramePr>
          <p:cNvPr id="3087" name="Object 15"/>
          <p:cNvGraphicFramePr>
            <a:graphicFrameLocks noChangeAspect="1"/>
          </p:cNvGraphicFramePr>
          <p:nvPr/>
        </p:nvGraphicFramePr>
        <p:xfrm>
          <a:off x="2606675" y="4435475"/>
          <a:ext cx="365125" cy="474663"/>
        </p:xfrm>
        <a:graphic>
          <a:graphicData uri="http://schemas.openxmlformats.org/presentationml/2006/ole">
            <p:oleObj spid="_x0000_s36871" name="Worksheet Builder Equation" r:id="rId7" imgW="126720" imgH="164880" progId="Equation">
              <p:embed/>
            </p:oleObj>
          </a:graphicData>
        </a:graphic>
      </p:graphicFrame>
      <p:graphicFrame>
        <p:nvGraphicFramePr>
          <p:cNvPr id="3088" name="Object 16"/>
          <p:cNvGraphicFramePr>
            <a:graphicFrameLocks noChangeAspect="1"/>
          </p:cNvGraphicFramePr>
          <p:nvPr/>
        </p:nvGraphicFramePr>
        <p:xfrm>
          <a:off x="1281113" y="5278438"/>
          <a:ext cx="1381125" cy="1122362"/>
        </p:xfrm>
        <a:graphic>
          <a:graphicData uri="http://schemas.openxmlformats.org/presentationml/2006/ole">
            <p:oleObj spid="_x0000_s36872" name="Equation" r:id="rId8" imgW="482400" imgH="393480" progId="Equation.DSMT4">
              <p:embed/>
            </p:oleObj>
          </a:graphicData>
        </a:graphic>
      </p:graphicFrame>
      <p:graphicFrame>
        <p:nvGraphicFramePr>
          <p:cNvPr id="3089" name="Object 17"/>
          <p:cNvGraphicFramePr>
            <a:graphicFrameLocks noChangeAspect="1"/>
          </p:cNvGraphicFramePr>
          <p:nvPr/>
        </p:nvGraphicFramePr>
        <p:xfrm>
          <a:off x="3490913" y="5270500"/>
          <a:ext cx="1381125" cy="1122363"/>
        </p:xfrm>
        <a:graphic>
          <a:graphicData uri="http://schemas.openxmlformats.org/presentationml/2006/ole">
            <p:oleObj spid="_x0000_s36873" name="Equation" r:id="rId9" imgW="482400" imgH="393480" progId="Equation.DSMT4">
              <p:embed/>
            </p:oleObj>
          </a:graphicData>
        </a:graphic>
      </p:graphicFrame>
      <p:sp>
        <p:nvSpPr>
          <p:cNvPr id="3090" name="Oval 18"/>
          <p:cNvSpPr>
            <a:spLocks noChangeArrowheads="1"/>
          </p:cNvSpPr>
          <p:nvPr/>
        </p:nvSpPr>
        <p:spPr bwMode="auto">
          <a:xfrm>
            <a:off x="3225800" y="5270500"/>
            <a:ext cx="2057400" cy="1143000"/>
          </a:xfrm>
          <a:prstGeom prst="ellipse">
            <a:avLst/>
          </a:prstGeom>
          <a:noFill/>
          <a:ln w="38100">
            <a:solidFill>
              <a:srgbClr val="CC0000"/>
            </a:solidFill>
            <a:round/>
            <a:headEnd/>
            <a:tailEnd/>
          </a:ln>
        </p:spPr>
        <p:txBody>
          <a:bodyPr wrap="none" anchor="ctr"/>
          <a:lstStyle/>
          <a:p>
            <a:endParaRPr lang="en-US" dirty="0"/>
          </a:p>
        </p:txBody>
      </p:sp>
      <p:sp>
        <p:nvSpPr>
          <p:cNvPr id="3091" name="Line 19"/>
          <p:cNvSpPr>
            <a:spLocks noChangeShapeType="1"/>
          </p:cNvSpPr>
          <p:nvPr/>
        </p:nvSpPr>
        <p:spPr bwMode="auto">
          <a:xfrm>
            <a:off x="2362200" y="4038600"/>
            <a:ext cx="533400" cy="838200"/>
          </a:xfrm>
          <a:prstGeom prst="line">
            <a:avLst/>
          </a:prstGeom>
          <a:noFill/>
          <a:ln w="38100">
            <a:solidFill>
              <a:srgbClr val="CC0000"/>
            </a:solidFill>
            <a:round/>
            <a:headEnd/>
            <a:tailEnd/>
          </a:ln>
        </p:spPr>
        <p:txBody>
          <a:bodyPr wrap="none" anchor="ctr"/>
          <a:lstStyle/>
          <a:p>
            <a:endParaRPr lang="en-US" dirty="0"/>
          </a:p>
        </p:txBody>
      </p:sp>
      <p:sp>
        <p:nvSpPr>
          <p:cNvPr id="3092" name="Text Box 20"/>
          <p:cNvSpPr txBox="1">
            <a:spLocks noChangeArrowheads="1"/>
          </p:cNvSpPr>
          <p:nvPr/>
        </p:nvSpPr>
        <p:spPr bwMode="auto">
          <a:xfrm>
            <a:off x="5816600" y="4953000"/>
            <a:ext cx="2413000" cy="1600200"/>
          </a:xfrm>
          <a:prstGeom prst="rect">
            <a:avLst/>
          </a:prstGeom>
          <a:noFill/>
          <a:ln w="38100">
            <a:solidFill>
              <a:srgbClr val="CC0000"/>
            </a:solidFill>
            <a:miter lim="800000"/>
            <a:headEnd/>
            <a:tailEnd/>
          </a:ln>
        </p:spPr>
        <p:txBody>
          <a:bodyPr wrap="square">
            <a:spAutoFit/>
          </a:bodyPr>
          <a:lstStyle/>
          <a:p>
            <a:pPr algn="ctr"/>
            <a:r>
              <a:rPr lang="en-US" sz="3200" dirty="0"/>
              <a:t>h is given </a:t>
            </a:r>
          </a:p>
          <a:p>
            <a:pPr algn="ctr"/>
            <a:r>
              <a:rPr lang="en-US" sz="3200" dirty="0"/>
              <a:t>in terms of </a:t>
            </a:r>
          </a:p>
          <a:p>
            <a:pPr algn="ctr"/>
            <a:r>
              <a:rPr lang="en-US" sz="3200" dirty="0"/>
              <a:t>A and b.</a:t>
            </a:r>
          </a:p>
        </p:txBody>
      </p:sp>
      <p:sp>
        <p:nvSpPr>
          <p:cNvPr id="19" name="Title 18"/>
          <p:cNvSpPr>
            <a:spLocks noGrp="1"/>
          </p:cNvSpPr>
          <p:nvPr>
            <p:ph type="title"/>
          </p:nvPr>
        </p:nvSpPr>
        <p:spPr/>
        <p:txBody>
          <a:bodyPr/>
          <a:lstStyle/>
          <a:p>
            <a:pPr algn="ctr"/>
            <a:r>
              <a:rPr lang="en-US" dirty="0" smtClean="0"/>
              <a:t>Example 2: Solve for </a:t>
            </a:r>
            <a:endParaRPr lang="en-US" dirty="0"/>
          </a:p>
        </p:txBody>
      </p:sp>
      <p:graphicFrame>
        <p:nvGraphicFramePr>
          <p:cNvPr id="36874" name="Object 10"/>
          <p:cNvGraphicFramePr>
            <a:graphicFrameLocks noChangeAspect="1"/>
          </p:cNvGraphicFramePr>
          <p:nvPr/>
        </p:nvGraphicFramePr>
        <p:xfrm>
          <a:off x="7315200" y="355600"/>
          <a:ext cx="685800" cy="958850"/>
        </p:xfrm>
        <a:graphic>
          <a:graphicData uri="http://schemas.openxmlformats.org/presentationml/2006/ole">
            <p:oleObj spid="_x0000_s36874" name="Equation" r:id="rId10" imgW="12672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500" fill="hold"/>
                                        <p:tgtEl>
                                          <p:spTgt spid="3076"/>
                                        </p:tgtEl>
                                        <p:attrNameLst>
                                          <p:attrName>ppt_w</p:attrName>
                                        </p:attrNameLst>
                                      </p:cBhvr>
                                      <p:tavLst>
                                        <p:tav tm="0">
                                          <p:val>
                                            <p:strVal val="2/3*#ppt_w"/>
                                          </p:val>
                                        </p:tav>
                                        <p:tav tm="100000">
                                          <p:val>
                                            <p:strVal val="#ppt_w"/>
                                          </p:val>
                                        </p:tav>
                                      </p:tavLst>
                                    </p:anim>
                                    <p:anim calcmode="lin" valueType="num">
                                      <p:cBhvr>
                                        <p:cTn id="8" dur="500" fill="hold"/>
                                        <p:tgtEl>
                                          <p:spTgt spid="3076"/>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307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080"/>
                                        </p:tgtEl>
                                        <p:attrNameLst>
                                          <p:attrName>style.visibility</p:attrName>
                                        </p:attrNameLst>
                                      </p:cBhvr>
                                      <p:to>
                                        <p:strVal val="visible"/>
                                      </p:to>
                                    </p:set>
                                    <p:animEffect transition="in" filter="wipe(up)">
                                      <p:cBhvr>
                                        <p:cTn id="17" dur="500"/>
                                        <p:tgtEl>
                                          <p:spTgt spid="3080"/>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499"/>
                                          </p:stCondLst>
                                        </p:cTn>
                                        <p:tgtEl>
                                          <p:spTgt spid="308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084"/>
                                        </p:tgtEl>
                                        <p:attrNameLst>
                                          <p:attrName>style.visibility</p:attrName>
                                        </p:attrNameLst>
                                      </p:cBhvr>
                                      <p:to>
                                        <p:strVal val="visible"/>
                                      </p:to>
                                    </p:set>
                                    <p:animEffect transition="in" filter="wipe(left)">
                                      <p:cBhvr>
                                        <p:cTn id="30" dur="500"/>
                                        <p:tgtEl>
                                          <p:spTgt spid="3084"/>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3085"/>
                                        </p:tgtEl>
                                        <p:attrNameLst>
                                          <p:attrName>style.visibility</p:attrName>
                                        </p:attrNameLst>
                                      </p:cBhvr>
                                      <p:to>
                                        <p:strVal val="visible"/>
                                      </p:to>
                                    </p:set>
                                    <p:animEffect transition="in" filter="wipe(left)">
                                      <p:cBhvr>
                                        <p:cTn id="34" dur="500"/>
                                        <p:tgtEl>
                                          <p:spTgt spid="3085"/>
                                        </p:tgtEl>
                                      </p:cBhvr>
                                    </p:animEffect>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3086"/>
                                        </p:tgtEl>
                                        <p:attrNameLst>
                                          <p:attrName>style.visibility</p:attrName>
                                        </p:attrNameLst>
                                      </p:cBhvr>
                                      <p:to>
                                        <p:strVal val="visible"/>
                                      </p:to>
                                    </p:set>
                                    <p:animEffect transition="in" filter="wipe(up)">
                                      <p:cBhvr>
                                        <p:cTn id="38" dur="500"/>
                                        <p:tgtEl>
                                          <p:spTgt spid="3086"/>
                                        </p:tgtEl>
                                      </p:cBhvr>
                                    </p:animEffect>
                                  </p:childTnLst>
                                </p:cTn>
                              </p:par>
                            </p:childTnLst>
                          </p:cTn>
                        </p:par>
                        <p:par>
                          <p:cTn id="39" fill="hold">
                            <p:stCondLst>
                              <p:cond delay="1500"/>
                            </p:stCondLst>
                            <p:childTnLst>
                              <p:par>
                                <p:cTn id="40" presetID="22" presetClass="entr" presetSubtype="1" fill="hold" nodeType="afterEffect">
                                  <p:stCondLst>
                                    <p:cond delay="0"/>
                                  </p:stCondLst>
                                  <p:childTnLst>
                                    <p:set>
                                      <p:cBhvr>
                                        <p:cTn id="41" dur="1" fill="hold">
                                          <p:stCondLst>
                                            <p:cond delay="0"/>
                                          </p:stCondLst>
                                        </p:cTn>
                                        <p:tgtEl>
                                          <p:spTgt spid="3087"/>
                                        </p:tgtEl>
                                        <p:attrNameLst>
                                          <p:attrName>style.visibility</p:attrName>
                                        </p:attrNameLst>
                                      </p:cBhvr>
                                      <p:to>
                                        <p:strVal val="visible"/>
                                      </p:to>
                                    </p:set>
                                    <p:animEffect transition="in" filter="wipe(up)">
                                      <p:cBhvr>
                                        <p:cTn id="42" dur="500"/>
                                        <p:tgtEl>
                                          <p:spTgt spid="308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091"/>
                                        </p:tgtEl>
                                        <p:attrNameLst>
                                          <p:attrName>style.visibility</p:attrName>
                                        </p:attrNameLst>
                                      </p:cBhvr>
                                      <p:to>
                                        <p:strVal val="visible"/>
                                      </p:to>
                                    </p:set>
                                    <p:animEffect transition="in" filter="wipe(up)">
                                      <p:cBhvr>
                                        <p:cTn id="47" dur="500"/>
                                        <p:tgtEl>
                                          <p:spTgt spid="309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499"/>
                                          </p:stCondLst>
                                        </p:cTn>
                                        <p:tgtEl>
                                          <p:spTgt spid="308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499"/>
                                          </p:stCondLst>
                                        </p:cTn>
                                        <p:tgtEl>
                                          <p:spTgt spid="3089"/>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090"/>
                                        </p:tgtEl>
                                        <p:attrNameLst>
                                          <p:attrName>style.visibility</p:attrName>
                                        </p:attrNameLst>
                                      </p:cBhvr>
                                      <p:to>
                                        <p:strVal val="visible"/>
                                      </p:to>
                                    </p:set>
                                    <p:animEffect transition="in" filter="wipe(left)">
                                      <p:cBhvr>
                                        <p:cTn id="60" dur="500"/>
                                        <p:tgtEl>
                                          <p:spTgt spid="3090"/>
                                        </p:tgtEl>
                                      </p:cBhvr>
                                    </p:animEffect>
                                  </p:childTnLst>
                                </p:cTn>
                              </p:par>
                            </p:childTnLst>
                          </p:cTn>
                        </p:par>
                      </p:childTnLst>
                    </p:cTn>
                  </p:par>
                  <p:par>
                    <p:cTn id="61" fill="hold">
                      <p:stCondLst>
                        <p:cond delay="indefinite"/>
                      </p:stCondLst>
                      <p:childTnLst>
                        <p:par>
                          <p:cTn id="62" fill="hold">
                            <p:stCondLst>
                              <p:cond delay="0"/>
                            </p:stCondLst>
                            <p:childTnLst>
                              <p:par>
                                <p:cTn id="63" presetID="23" presetClass="entr" presetSubtype="272" fill="hold" grpId="0" nodeType="clickEffect">
                                  <p:stCondLst>
                                    <p:cond delay="0"/>
                                  </p:stCondLst>
                                  <p:childTnLst>
                                    <p:set>
                                      <p:cBhvr>
                                        <p:cTn id="64" dur="1" fill="hold">
                                          <p:stCondLst>
                                            <p:cond delay="0"/>
                                          </p:stCondLst>
                                        </p:cTn>
                                        <p:tgtEl>
                                          <p:spTgt spid="3092"/>
                                        </p:tgtEl>
                                        <p:attrNameLst>
                                          <p:attrName>style.visibility</p:attrName>
                                        </p:attrNameLst>
                                      </p:cBhvr>
                                      <p:to>
                                        <p:strVal val="visible"/>
                                      </p:to>
                                    </p:set>
                                    <p:anim calcmode="lin" valueType="num">
                                      <p:cBhvr>
                                        <p:cTn id="65" dur="500" fill="hold"/>
                                        <p:tgtEl>
                                          <p:spTgt spid="3092"/>
                                        </p:tgtEl>
                                        <p:attrNameLst>
                                          <p:attrName>ppt_w</p:attrName>
                                        </p:attrNameLst>
                                      </p:cBhvr>
                                      <p:tavLst>
                                        <p:tav tm="0">
                                          <p:val>
                                            <p:strVal val="2/3*#ppt_w"/>
                                          </p:val>
                                        </p:tav>
                                        <p:tav tm="100000">
                                          <p:val>
                                            <p:strVal val="#ppt_w"/>
                                          </p:val>
                                        </p:tav>
                                      </p:tavLst>
                                    </p:anim>
                                    <p:anim calcmode="lin" valueType="num">
                                      <p:cBhvr>
                                        <p:cTn id="66" dur="500" fill="hold"/>
                                        <p:tgtEl>
                                          <p:spTgt spid="309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autoUpdateAnimBg="0"/>
      <p:bldP spid="3080" grpId="0" animBg="1"/>
      <p:bldP spid="2" grpId="0" animBg="1"/>
      <p:bldP spid="3084" grpId="0" animBg="1"/>
      <p:bldP spid="3085" grpId="0" animBg="1"/>
      <p:bldP spid="3090" grpId="0" animBg="1"/>
      <p:bldP spid="3091" grpId="0" animBg="1"/>
      <p:bldP spid="3092"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3"/>
          <p:cNvSpPr txBox="1">
            <a:spLocks noChangeArrowheads="1"/>
          </p:cNvSpPr>
          <p:nvPr/>
        </p:nvSpPr>
        <p:spPr bwMode="auto">
          <a:xfrm>
            <a:off x="5791200" y="1524000"/>
            <a:ext cx="2362200" cy="1600200"/>
          </a:xfrm>
          <a:prstGeom prst="rect">
            <a:avLst/>
          </a:prstGeom>
          <a:noFill/>
          <a:ln w="38100">
            <a:solidFill>
              <a:srgbClr val="CC0000"/>
            </a:solidFill>
            <a:miter lim="800000"/>
            <a:headEnd/>
            <a:tailEnd/>
          </a:ln>
        </p:spPr>
        <p:txBody>
          <a:bodyPr wrap="square">
            <a:spAutoFit/>
          </a:bodyPr>
          <a:lstStyle/>
          <a:p>
            <a:pPr algn="ctr"/>
            <a:r>
              <a:rPr lang="en-US" sz="3200" dirty="0"/>
              <a:t>V is given </a:t>
            </a:r>
          </a:p>
          <a:p>
            <a:pPr algn="ctr"/>
            <a:r>
              <a:rPr lang="en-US" sz="3200" dirty="0"/>
              <a:t>in terms of </a:t>
            </a:r>
          </a:p>
          <a:p>
            <a:pPr algn="ctr"/>
            <a:r>
              <a:rPr lang="en-US" sz="3200" dirty="0"/>
              <a:t>r and h.</a:t>
            </a:r>
          </a:p>
        </p:txBody>
      </p:sp>
      <p:graphicFrame>
        <p:nvGraphicFramePr>
          <p:cNvPr id="4099" name="Object 1"/>
          <p:cNvGraphicFramePr>
            <a:graphicFrameLocks noChangeAspect="1"/>
          </p:cNvGraphicFramePr>
          <p:nvPr/>
        </p:nvGraphicFramePr>
        <p:xfrm>
          <a:off x="1495425" y="1117600"/>
          <a:ext cx="2039938" cy="1123950"/>
        </p:xfrm>
        <a:graphic>
          <a:graphicData uri="http://schemas.openxmlformats.org/presentationml/2006/ole">
            <p:oleObj spid="_x0000_s37891" name="Equation" r:id="rId3" imgW="711000" imgH="393480" progId="Equation.DSMT4">
              <p:embed/>
            </p:oleObj>
          </a:graphicData>
        </a:graphic>
      </p:graphicFrame>
      <p:graphicFrame>
        <p:nvGraphicFramePr>
          <p:cNvPr id="32770" name="Object 2"/>
          <p:cNvGraphicFramePr>
            <a:graphicFrameLocks noChangeAspect="1"/>
          </p:cNvGraphicFramePr>
          <p:nvPr/>
        </p:nvGraphicFramePr>
        <p:xfrm>
          <a:off x="1060450" y="2528888"/>
          <a:ext cx="3035300" cy="1128712"/>
        </p:xfrm>
        <a:graphic>
          <a:graphicData uri="http://schemas.openxmlformats.org/presentationml/2006/ole">
            <p:oleObj spid="_x0000_s37892" name="Equation" r:id="rId4" imgW="1054080" imgH="393480" progId="Equation.DSMT4">
              <p:embed/>
            </p:oleObj>
          </a:graphicData>
        </a:graphic>
      </p:graphicFrame>
      <p:sp>
        <p:nvSpPr>
          <p:cNvPr id="31751" name="Line 7"/>
          <p:cNvSpPr>
            <a:spLocks noChangeShapeType="1"/>
          </p:cNvSpPr>
          <p:nvPr/>
        </p:nvSpPr>
        <p:spPr bwMode="auto">
          <a:xfrm>
            <a:off x="2336800" y="3227388"/>
            <a:ext cx="381000" cy="381000"/>
          </a:xfrm>
          <a:prstGeom prst="line">
            <a:avLst/>
          </a:prstGeom>
          <a:noFill/>
          <a:ln w="38100">
            <a:solidFill>
              <a:srgbClr val="CC0000"/>
            </a:solidFill>
            <a:round/>
            <a:headEnd/>
            <a:tailEnd/>
          </a:ln>
        </p:spPr>
        <p:txBody>
          <a:bodyPr wrap="none" anchor="ctr"/>
          <a:lstStyle/>
          <a:p>
            <a:endParaRPr lang="en-US" dirty="0"/>
          </a:p>
        </p:txBody>
      </p:sp>
      <p:sp>
        <p:nvSpPr>
          <p:cNvPr id="31752" name="Line 8"/>
          <p:cNvSpPr>
            <a:spLocks noChangeShapeType="1"/>
          </p:cNvSpPr>
          <p:nvPr/>
        </p:nvSpPr>
        <p:spPr bwMode="auto">
          <a:xfrm>
            <a:off x="3619500" y="2909888"/>
            <a:ext cx="381000" cy="381000"/>
          </a:xfrm>
          <a:prstGeom prst="line">
            <a:avLst/>
          </a:prstGeom>
          <a:noFill/>
          <a:ln w="38100">
            <a:solidFill>
              <a:srgbClr val="CC0000"/>
            </a:solidFill>
            <a:round/>
            <a:headEnd/>
            <a:tailEnd/>
          </a:ln>
        </p:spPr>
        <p:txBody>
          <a:bodyPr wrap="none" anchor="ctr"/>
          <a:lstStyle/>
          <a:p>
            <a:endParaRPr lang="en-US" dirty="0"/>
          </a:p>
        </p:txBody>
      </p:sp>
      <p:graphicFrame>
        <p:nvGraphicFramePr>
          <p:cNvPr id="32771" name="Object 3"/>
          <p:cNvGraphicFramePr>
            <a:graphicFrameLocks noChangeAspect="1"/>
          </p:cNvGraphicFramePr>
          <p:nvPr/>
        </p:nvGraphicFramePr>
        <p:xfrm>
          <a:off x="1327150" y="3883025"/>
          <a:ext cx="1947863" cy="582613"/>
        </p:xfrm>
        <a:graphic>
          <a:graphicData uri="http://schemas.openxmlformats.org/presentationml/2006/ole">
            <p:oleObj spid="_x0000_s37893" name="Equation" r:id="rId5" imgW="672840" imgH="203040" progId="Equation.DSMT4">
              <p:embed/>
            </p:oleObj>
          </a:graphicData>
        </a:graphic>
      </p:graphicFrame>
      <p:sp>
        <p:nvSpPr>
          <p:cNvPr id="31754" name="Line 10"/>
          <p:cNvSpPr>
            <a:spLocks noChangeShapeType="1"/>
          </p:cNvSpPr>
          <p:nvPr/>
        </p:nvSpPr>
        <p:spPr bwMode="auto">
          <a:xfrm>
            <a:off x="1295400" y="4435475"/>
            <a:ext cx="609600" cy="0"/>
          </a:xfrm>
          <a:prstGeom prst="line">
            <a:avLst/>
          </a:prstGeom>
          <a:noFill/>
          <a:ln w="38100">
            <a:solidFill>
              <a:schemeClr val="tx1"/>
            </a:solidFill>
            <a:round/>
            <a:headEnd/>
            <a:tailEnd/>
          </a:ln>
        </p:spPr>
        <p:txBody>
          <a:bodyPr wrap="none" anchor="ctr"/>
          <a:lstStyle/>
          <a:p>
            <a:endParaRPr lang="en-US" dirty="0"/>
          </a:p>
        </p:txBody>
      </p:sp>
      <p:sp>
        <p:nvSpPr>
          <p:cNvPr id="31755" name="Line 11"/>
          <p:cNvSpPr>
            <a:spLocks noChangeShapeType="1"/>
          </p:cNvSpPr>
          <p:nvPr/>
        </p:nvSpPr>
        <p:spPr bwMode="auto">
          <a:xfrm>
            <a:off x="2349500" y="4435475"/>
            <a:ext cx="914400" cy="0"/>
          </a:xfrm>
          <a:prstGeom prst="line">
            <a:avLst/>
          </a:prstGeom>
          <a:noFill/>
          <a:ln w="38100">
            <a:solidFill>
              <a:schemeClr val="tx1"/>
            </a:solidFill>
            <a:round/>
            <a:headEnd/>
            <a:tailEnd/>
          </a:ln>
        </p:spPr>
        <p:txBody>
          <a:bodyPr wrap="none" anchor="ctr"/>
          <a:lstStyle/>
          <a:p>
            <a:endParaRPr lang="en-US" dirty="0"/>
          </a:p>
        </p:txBody>
      </p:sp>
      <p:graphicFrame>
        <p:nvGraphicFramePr>
          <p:cNvPr id="32772" name="Object 4"/>
          <p:cNvGraphicFramePr>
            <a:graphicFrameLocks noChangeAspect="1"/>
          </p:cNvGraphicFramePr>
          <p:nvPr/>
        </p:nvGraphicFramePr>
        <p:xfrm>
          <a:off x="1281113" y="4379913"/>
          <a:ext cx="698500" cy="585787"/>
        </p:xfrm>
        <a:graphic>
          <a:graphicData uri="http://schemas.openxmlformats.org/presentationml/2006/ole">
            <p:oleObj spid="_x0000_s37894" name="Worksheet Builder Equation" r:id="rId6" imgW="241200" imgH="203040" progId="Equation">
              <p:embed/>
            </p:oleObj>
          </a:graphicData>
        </a:graphic>
      </p:graphicFrame>
      <p:graphicFrame>
        <p:nvGraphicFramePr>
          <p:cNvPr id="32773" name="Object 5"/>
          <p:cNvGraphicFramePr>
            <a:graphicFrameLocks noChangeAspect="1"/>
          </p:cNvGraphicFramePr>
          <p:nvPr/>
        </p:nvGraphicFramePr>
        <p:xfrm>
          <a:off x="1209675" y="5278438"/>
          <a:ext cx="1527175" cy="1122362"/>
        </p:xfrm>
        <a:graphic>
          <a:graphicData uri="http://schemas.openxmlformats.org/presentationml/2006/ole">
            <p:oleObj spid="_x0000_s37895" name="Equation" r:id="rId7" imgW="533160" imgH="393480" progId="Equation.DSMT4">
              <p:embed/>
            </p:oleObj>
          </a:graphicData>
        </a:graphic>
      </p:graphicFrame>
      <p:graphicFrame>
        <p:nvGraphicFramePr>
          <p:cNvPr id="32774" name="Object 6"/>
          <p:cNvGraphicFramePr>
            <a:graphicFrameLocks noChangeAspect="1"/>
          </p:cNvGraphicFramePr>
          <p:nvPr/>
        </p:nvGraphicFramePr>
        <p:xfrm>
          <a:off x="3419475" y="5270500"/>
          <a:ext cx="1527175" cy="1122363"/>
        </p:xfrm>
        <a:graphic>
          <a:graphicData uri="http://schemas.openxmlformats.org/presentationml/2006/ole">
            <p:oleObj spid="_x0000_s37896" name="Equation" r:id="rId8" imgW="533160" imgH="393480" progId="Equation.DSMT4">
              <p:embed/>
            </p:oleObj>
          </a:graphicData>
        </a:graphic>
      </p:graphicFrame>
      <p:sp>
        <p:nvSpPr>
          <p:cNvPr id="31760" name="Oval 16"/>
          <p:cNvSpPr>
            <a:spLocks noChangeArrowheads="1"/>
          </p:cNvSpPr>
          <p:nvPr/>
        </p:nvSpPr>
        <p:spPr bwMode="auto">
          <a:xfrm>
            <a:off x="3225800" y="5270500"/>
            <a:ext cx="2057400" cy="1143000"/>
          </a:xfrm>
          <a:prstGeom prst="ellipse">
            <a:avLst/>
          </a:prstGeom>
          <a:noFill/>
          <a:ln w="38100">
            <a:solidFill>
              <a:srgbClr val="CC0000"/>
            </a:solidFill>
            <a:round/>
            <a:headEnd/>
            <a:tailEnd/>
          </a:ln>
        </p:spPr>
        <p:txBody>
          <a:bodyPr wrap="none" anchor="ctr"/>
          <a:lstStyle/>
          <a:p>
            <a:endParaRPr lang="en-US" dirty="0"/>
          </a:p>
        </p:txBody>
      </p:sp>
      <p:sp>
        <p:nvSpPr>
          <p:cNvPr id="31761" name="Line 17"/>
          <p:cNvSpPr>
            <a:spLocks noChangeShapeType="1"/>
          </p:cNvSpPr>
          <p:nvPr/>
        </p:nvSpPr>
        <p:spPr bwMode="auto">
          <a:xfrm>
            <a:off x="2514600" y="4038600"/>
            <a:ext cx="381000" cy="838200"/>
          </a:xfrm>
          <a:prstGeom prst="line">
            <a:avLst/>
          </a:prstGeom>
          <a:noFill/>
          <a:ln w="38100">
            <a:solidFill>
              <a:srgbClr val="CC0000"/>
            </a:solidFill>
            <a:round/>
            <a:headEnd/>
            <a:tailEnd/>
          </a:ln>
        </p:spPr>
        <p:txBody>
          <a:bodyPr wrap="none" anchor="ctr"/>
          <a:lstStyle/>
          <a:p>
            <a:endParaRPr lang="en-US" dirty="0"/>
          </a:p>
        </p:txBody>
      </p:sp>
      <p:sp>
        <p:nvSpPr>
          <p:cNvPr id="31762" name="Text Box 18"/>
          <p:cNvSpPr txBox="1">
            <a:spLocks noChangeArrowheads="1"/>
          </p:cNvSpPr>
          <p:nvPr/>
        </p:nvSpPr>
        <p:spPr bwMode="auto">
          <a:xfrm>
            <a:off x="5943600" y="4495800"/>
            <a:ext cx="2338388" cy="2062103"/>
          </a:xfrm>
          <a:prstGeom prst="rect">
            <a:avLst/>
          </a:prstGeom>
          <a:noFill/>
          <a:ln w="38100">
            <a:solidFill>
              <a:srgbClr val="CC0000"/>
            </a:solidFill>
            <a:miter lim="800000"/>
            <a:headEnd/>
            <a:tailEnd/>
          </a:ln>
        </p:spPr>
        <p:txBody>
          <a:bodyPr wrap="square">
            <a:spAutoFit/>
          </a:bodyPr>
          <a:lstStyle/>
          <a:p>
            <a:pPr algn="ctr"/>
            <a:r>
              <a:rPr lang="en-US" sz="3200" dirty="0"/>
              <a:t>h is given </a:t>
            </a:r>
          </a:p>
          <a:p>
            <a:pPr algn="ctr"/>
            <a:r>
              <a:rPr lang="en-US" sz="3200" dirty="0"/>
              <a:t>in terms of </a:t>
            </a:r>
          </a:p>
          <a:p>
            <a:pPr algn="ctr"/>
            <a:r>
              <a:rPr lang="en-US" sz="3200" dirty="0"/>
              <a:t>V and r.</a:t>
            </a:r>
          </a:p>
        </p:txBody>
      </p:sp>
      <p:graphicFrame>
        <p:nvGraphicFramePr>
          <p:cNvPr id="32775" name="Object 7"/>
          <p:cNvGraphicFramePr>
            <a:graphicFrameLocks noChangeAspect="1"/>
          </p:cNvGraphicFramePr>
          <p:nvPr/>
        </p:nvGraphicFramePr>
        <p:xfrm>
          <a:off x="2501900" y="4356100"/>
          <a:ext cx="698500" cy="585788"/>
        </p:xfrm>
        <a:graphic>
          <a:graphicData uri="http://schemas.openxmlformats.org/presentationml/2006/ole">
            <p:oleObj spid="_x0000_s37897" name="Worksheet Builder Equation" r:id="rId9" imgW="241200" imgH="203040" progId="Equation">
              <p:embed/>
            </p:oleObj>
          </a:graphicData>
        </a:graphic>
      </p:graphicFrame>
      <p:sp>
        <p:nvSpPr>
          <p:cNvPr id="19" name="Title 18"/>
          <p:cNvSpPr>
            <a:spLocks noGrp="1"/>
          </p:cNvSpPr>
          <p:nvPr>
            <p:ph type="title"/>
          </p:nvPr>
        </p:nvSpPr>
        <p:spPr/>
        <p:txBody>
          <a:bodyPr/>
          <a:lstStyle/>
          <a:p>
            <a:pPr algn="ctr"/>
            <a:r>
              <a:rPr lang="en-US" dirty="0" smtClean="0"/>
              <a:t>Example 3:  Solve for </a:t>
            </a:r>
            <a:endParaRPr lang="en-US" dirty="0"/>
          </a:p>
        </p:txBody>
      </p:sp>
      <p:graphicFrame>
        <p:nvGraphicFramePr>
          <p:cNvPr id="37898" name="Object 10"/>
          <p:cNvGraphicFramePr>
            <a:graphicFrameLocks noChangeAspect="1"/>
          </p:cNvGraphicFramePr>
          <p:nvPr/>
        </p:nvGraphicFramePr>
        <p:xfrm>
          <a:off x="7315200" y="355600"/>
          <a:ext cx="685800" cy="958850"/>
        </p:xfrm>
        <a:graphic>
          <a:graphicData uri="http://schemas.openxmlformats.org/presentationml/2006/ole">
            <p:oleObj spid="_x0000_s37898" name="Equation" r:id="rId10" imgW="12672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500" fill="hold"/>
                                        <p:tgtEl>
                                          <p:spTgt spid="31747"/>
                                        </p:tgtEl>
                                        <p:attrNameLst>
                                          <p:attrName>ppt_w</p:attrName>
                                        </p:attrNameLst>
                                      </p:cBhvr>
                                      <p:tavLst>
                                        <p:tav tm="0">
                                          <p:val>
                                            <p:strVal val="2/3*#ppt_w"/>
                                          </p:val>
                                        </p:tav>
                                        <p:tav tm="100000">
                                          <p:val>
                                            <p:strVal val="#ppt_w"/>
                                          </p:val>
                                        </p:tav>
                                      </p:tavLst>
                                    </p:anim>
                                    <p:anim calcmode="lin" valueType="num">
                                      <p:cBhvr>
                                        <p:cTn id="8" dur="500" fill="hold"/>
                                        <p:tgtEl>
                                          <p:spTgt spid="31747"/>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3277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1751"/>
                                        </p:tgtEl>
                                        <p:attrNameLst>
                                          <p:attrName>style.visibility</p:attrName>
                                        </p:attrNameLst>
                                      </p:cBhvr>
                                      <p:to>
                                        <p:strVal val="visible"/>
                                      </p:to>
                                    </p:set>
                                    <p:animEffect transition="in" filter="wipe(up)">
                                      <p:cBhvr>
                                        <p:cTn id="17" dur="500"/>
                                        <p:tgtEl>
                                          <p:spTgt spid="31751"/>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31752"/>
                                        </p:tgtEl>
                                        <p:attrNameLst>
                                          <p:attrName>style.visibility</p:attrName>
                                        </p:attrNameLst>
                                      </p:cBhvr>
                                      <p:to>
                                        <p:strVal val="visible"/>
                                      </p:to>
                                    </p:set>
                                    <p:animEffect transition="in" filter="wipe(up)">
                                      <p:cBhvr>
                                        <p:cTn id="21" dur="500"/>
                                        <p:tgtEl>
                                          <p:spTgt spid="3175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499"/>
                                          </p:stCondLst>
                                        </p:cTn>
                                        <p:tgtEl>
                                          <p:spTgt spid="3277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1754"/>
                                        </p:tgtEl>
                                        <p:attrNameLst>
                                          <p:attrName>style.visibility</p:attrName>
                                        </p:attrNameLst>
                                      </p:cBhvr>
                                      <p:to>
                                        <p:strVal val="visible"/>
                                      </p:to>
                                    </p:set>
                                    <p:animEffect transition="in" filter="wipe(left)">
                                      <p:cBhvr>
                                        <p:cTn id="30" dur="500"/>
                                        <p:tgtEl>
                                          <p:spTgt spid="31754"/>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31755"/>
                                        </p:tgtEl>
                                        <p:attrNameLst>
                                          <p:attrName>style.visibility</p:attrName>
                                        </p:attrNameLst>
                                      </p:cBhvr>
                                      <p:to>
                                        <p:strVal val="visible"/>
                                      </p:to>
                                    </p:set>
                                    <p:animEffect transition="in" filter="wipe(left)">
                                      <p:cBhvr>
                                        <p:cTn id="34" dur="500"/>
                                        <p:tgtEl>
                                          <p:spTgt spid="31755"/>
                                        </p:tgtEl>
                                      </p:cBhvr>
                                    </p:animEffect>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32772"/>
                                        </p:tgtEl>
                                        <p:attrNameLst>
                                          <p:attrName>style.visibility</p:attrName>
                                        </p:attrNameLst>
                                      </p:cBhvr>
                                      <p:to>
                                        <p:strVal val="visible"/>
                                      </p:to>
                                    </p:set>
                                    <p:animEffect transition="in" filter="wipe(up)">
                                      <p:cBhvr>
                                        <p:cTn id="38" dur="500"/>
                                        <p:tgtEl>
                                          <p:spTgt spid="32772"/>
                                        </p:tgtEl>
                                      </p:cBhvr>
                                    </p:animEffect>
                                  </p:childTnLst>
                                </p:cTn>
                              </p:par>
                            </p:childTnLst>
                          </p:cTn>
                        </p:par>
                        <p:par>
                          <p:cTn id="39" fill="hold">
                            <p:stCondLst>
                              <p:cond delay="1500"/>
                            </p:stCondLst>
                            <p:childTnLst>
                              <p:par>
                                <p:cTn id="40" presetID="22" presetClass="entr" presetSubtype="1" fill="hold" nodeType="afterEffect">
                                  <p:stCondLst>
                                    <p:cond delay="0"/>
                                  </p:stCondLst>
                                  <p:childTnLst>
                                    <p:set>
                                      <p:cBhvr>
                                        <p:cTn id="41" dur="1" fill="hold">
                                          <p:stCondLst>
                                            <p:cond delay="0"/>
                                          </p:stCondLst>
                                        </p:cTn>
                                        <p:tgtEl>
                                          <p:spTgt spid="32775"/>
                                        </p:tgtEl>
                                        <p:attrNameLst>
                                          <p:attrName>style.visibility</p:attrName>
                                        </p:attrNameLst>
                                      </p:cBhvr>
                                      <p:to>
                                        <p:strVal val="visible"/>
                                      </p:to>
                                    </p:set>
                                    <p:animEffect transition="in" filter="wipe(up)">
                                      <p:cBhvr>
                                        <p:cTn id="42" dur="500"/>
                                        <p:tgtEl>
                                          <p:spTgt spid="327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1761"/>
                                        </p:tgtEl>
                                        <p:attrNameLst>
                                          <p:attrName>style.visibility</p:attrName>
                                        </p:attrNameLst>
                                      </p:cBhvr>
                                      <p:to>
                                        <p:strVal val="visible"/>
                                      </p:to>
                                    </p:set>
                                    <p:animEffect transition="in" filter="wipe(up)">
                                      <p:cBhvr>
                                        <p:cTn id="47" dur="500"/>
                                        <p:tgtEl>
                                          <p:spTgt spid="3176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499"/>
                                          </p:stCondLst>
                                        </p:cTn>
                                        <p:tgtEl>
                                          <p:spTgt spid="3277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499"/>
                                          </p:stCondLst>
                                        </p:cTn>
                                        <p:tgtEl>
                                          <p:spTgt spid="32774"/>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1760"/>
                                        </p:tgtEl>
                                        <p:attrNameLst>
                                          <p:attrName>style.visibility</p:attrName>
                                        </p:attrNameLst>
                                      </p:cBhvr>
                                      <p:to>
                                        <p:strVal val="visible"/>
                                      </p:to>
                                    </p:set>
                                    <p:animEffect transition="in" filter="wipe(left)">
                                      <p:cBhvr>
                                        <p:cTn id="60" dur="500"/>
                                        <p:tgtEl>
                                          <p:spTgt spid="31760"/>
                                        </p:tgtEl>
                                      </p:cBhvr>
                                    </p:animEffect>
                                  </p:childTnLst>
                                </p:cTn>
                              </p:par>
                            </p:childTnLst>
                          </p:cTn>
                        </p:par>
                      </p:childTnLst>
                    </p:cTn>
                  </p:par>
                  <p:par>
                    <p:cTn id="61" fill="hold">
                      <p:stCondLst>
                        <p:cond delay="indefinite"/>
                      </p:stCondLst>
                      <p:childTnLst>
                        <p:par>
                          <p:cTn id="62" fill="hold">
                            <p:stCondLst>
                              <p:cond delay="0"/>
                            </p:stCondLst>
                            <p:childTnLst>
                              <p:par>
                                <p:cTn id="63" presetID="23" presetClass="entr" presetSubtype="272" fill="hold" grpId="0" nodeType="clickEffect">
                                  <p:stCondLst>
                                    <p:cond delay="0"/>
                                  </p:stCondLst>
                                  <p:childTnLst>
                                    <p:set>
                                      <p:cBhvr>
                                        <p:cTn id="64" dur="1" fill="hold">
                                          <p:stCondLst>
                                            <p:cond delay="0"/>
                                          </p:stCondLst>
                                        </p:cTn>
                                        <p:tgtEl>
                                          <p:spTgt spid="31762"/>
                                        </p:tgtEl>
                                        <p:attrNameLst>
                                          <p:attrName>style.visibility</p:attrName>
                                        </p:attrNameLst>
                                      </p:cBhvr>
                                      <p:to>
                                        <p:strVal val="visible"/>
                                      </p:to>
                                    </p:set>
                                    <p:anim calcmode="lin" valueType="num">
                                      <p:cBhvr>
                                        <p:cTn id="65" dur="500" fill="hold"/>
                                        <p:tgtEl>
                                          <p:spTgt spid="31762"/>
                                        </p:tgtEl>
                                        <p:attrNameLst>
                                          <p:attrName>ppt_w</p:attrName>
                                        </p:attrNameLst>
                                      </p:cBhvr>
                                      <p:tavLst>
                                        <p:tav tm="0">
                                          <p:val>
                                            <p:strVal val="2/3*#ppt_w"/>
                                          </p:val>
                                        </p:tav>
                                        <p:tav tm="100000">
                                          <p:val>
                                            <p:strVal val="#ppt_w"/>
                                          </p:val>
                                        </p:tav>
                                      </p:tavLst>
                                    </p:anim>
                                    <p:anim calcmode="lin" valueType="num">
                                      <p:cBhvr>
                                        <p:cTn id="66" dur="500" fill="hold"/>
                                        <p:tgtEl>
                                          <p:spTgt spid="3176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autoUpdateAnimBg="0"/>
      <p:bldP spid="31751" grpId="0" animBg="1"/>
      <p:bldP spid="31752" grpId="0" animBg="1"/>
      <p:bldP spid="31754" grpId="0" animBg="1"/>
      <p:bldP spid="31755" grpId="0" animBg="1"/>
      <p:bldP spid="31760" grpId="0" animBg="1"/>
      <p:bldP spid="31761" grpId="0" animBg="1"/>
      <p:bldP spid="31762"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12" name="Line 1040"/>
          <p:cNvSpPr>
            <a:spLocks noChangeShapeType="1"/>
          </p:cNvSpPr>
          <p:nvPr/>
        </p:nvSpPr>
        <p:spPr bwMode="auto">
          <a:xfrm>
            <a:off x="1574800" y="2895600"/>
            <a:ext cx="1092200" cy="0"/>
          </a:xfrm>
          <a:prstGeom prst="line">
            <a:avLst/>
          </a:prstGeom>
          <a:noFill/>
          <a:ln w="28575">
            <a:solidFill>
              <a:schemeClr val="tx1"/>
            </a:solidFill>
            <a:round/>
            <a:headEnd/>
            <a:tailEnd/>
          </a:ln>
        </p:spPr>
        <p:txBody>
          <a:bodyPr wrap="none" anchor="ctr"/>
          <a:lstStyle/>
          <a:p>
            <a:endParaRPr lang="en-US" dirty="0"/>
          </a:p>
        </p:txBody>
      </p:sp>
      <p:graphicFrame>
        <p:nvGraphicFramePr>
          <p:cNvPr id="29717" name="Object 1045"/>
          <p:cNvGraphicFramePr>
            <a:graphicFrameLocks noChangeAspect="1"/>
          </p:cNvGraphicFramePr>
          <p:nvPr/>
        </p:nvGraphicFramePr>
        <p:xfrm>
          <a:off x="1141413" y="4343400"/>
          <a:ext cx="1798637" cy="1181100"/>
        </p:xfrm>
        <a:graphic>
          <a:graphicData uri="http://schemas.openxmlformats.org/presentationml/2006/ole">
            <p:oleObj spid="_x0000_s39938" name="Equation" r:id="rId3" imgW="596880" imgH="393480" progId="Equation.DSMT4">
              <p:embed/>
            </p:oleObj>
          </a:graphicData>
        </a:graphic>
      </p:graphicFrame>
      <p:graphicFrame>
        <p:nvGraphicFramePr>
          <p:cNvPr id="29718" name="Object 1046"/>
          <p:cNvGraphicFramePr>
            <a:graphicFrameLocks noChangeAspect="1"/>
          </p:cNvGraphicFramePr>
          <p:nvPr/>
        </p:nvGraphicFramePr>
        <p:xfrm>
          <a:off x="4667250" y="4356100"/>
          <a:ext cx="1798638" cy="1181100"/>
        </p:xfrm>
        <a:graphic>
          <a:graphicData uri="http://schemas.openxmlformats.org/presentationml/2006/ole">
            <p:oleObj spid="_x0000_s39939" name="Equation" r:id="rId4" imgW="596880" imgH="393480" progId="Equation.DSMT4">
              <p:embed/>
            </p:oleObj>
          </a:graphicData>
        </a:graphic>
      </p:graphicFrame>
      <p:sp>
        <p:nvSpPr>
          <p:cNvPr id="29719" name="Oval 1047"/>
          <p:cNvSpPr>
            <a:spLocks noChangeArrowheads="1"/>
          </p:cNvSpPr>
          <p:nvPr/>
        </p:nvSpPr>
        <p:spPr bwMode="auto">
          <a:xfrm>
            <a:off x="4533900" y="4191000"/>
            <a:ext cx="2209800" cy="1524000"/>
          </a:xfrm>
          <a:prstGeom prst="ellipse">
            <a:avLst/>
          </a:prstGeom>
          <a:noFill/>
          <a:ln w="38100">
            <a:solidFill>
              <a:srgbClr val="CC0000"/>
            </a:solidFill>
            <a:round/>
            <a:headEnd/>
            <a:tailEnd/>
          </a:ln>
        </p:spPr>
        <p:txBody>
          <a:bodyPr wrap="none" anchor="ctr"/>
          <a:lstStyle/>
          <a:p>
            <a:endParaRPr lang="en-US" dirty="0"/>
          </a:p>
        </p:txBody>
      </p:sp>
      <p:sp>
        <p:nvSpPr>
          <p:cNvPr id="14" name="Title 13"/>
          <p:cNvSpPr>
            <a:spLocks noGrp="1"/>
          </p:cNvSpPr>
          <p:nvPr>
            <p:ph type="title"/>
          </p:nvPr>
        </p:nvSpPr>
        <p:spPr>
          <a:xfrm>
            <a:off x="457200" y="274638"/>
            <a:ext cx="8305800" cy="792162"/>
          </a:xfrm>
        </p:spPr>
        <p:txBody>
          <a:bodyPr/>
          <a:lstStyle/>
          <a:p>
            <a:pPr algn="ctr"/>
            <a:r>
              <a:rPr lang="en-US" dirty="0" smtClean="0"/>
              <a:t>Example 4:  Solve for </a:t>
            </a:r>
            <a:endParaRPr lang="en-US" dirty="0"/>
          </a:p>
        </p:txBody>
      </p:sp>
      <p:graphicFrame>
        <p:nvGraphicFramePr>
          <p:cNvPr id="39940" name="Object 4"/>
          <p:cNvGraphicFramePr>
            <a:graphicFrameLocks noChangeAspect="1"/>
          </p:cNvGraphicFramePr>
          <p:nvPr/>
        </p:nvGraphicFramePr>
        <p:xfrm>
          <a:off x="7391400" y="228600"/>
          <a:ext cx="617537" cy="684213"/>
        </p:xfrm>
        <a:graphic>
          <a:graphicData uri="http://schemas.openxmlformats.org/presentationml/2006/ole">
            <p:oleObj spid="_x0000_s39940" name="Equation" r:id="rId5" imgW="114120" imgH="126720" progId="Equation.DSMT4">
              <p:embed/>
            </p:oleObj>
          </a:graphicData>
        </a:graphic>
      </p:graphicFrame>
      <p:graphicFrame>
        <p:nvGraphicFramePr>
          <p:cNvPr id="17" name="Object 16"/>
          <p:cNvGraphicFramePr>
            <a:graphicFrameLocks noChangeAspect="1"/>
          </p:cNvGraphicFramePr>
          <p:nvPr/>
        </p:nvGraphicFramePr>
        <p:xfrm>
          <a:off x="1295400" y="990600"/>
          <a:ext cx="3477986" cy="685800"/>
        </p:xfrm>
        <a:graphic>
          <a:graphicData uri="http://schemas.openxmlformats.org/presentationml/2006/ole">
            <p:oleObj spid="_x0000_s39941" name="Equation" r:id="rId6" imgW="901440" imgH="177480" progId="Equation.DSMT4">
              <p:embed/>
            </p:oleObj>
          </a:graphicData>
        </a:graphic>
      </p:graphicFrame>
      <p:graphicFrame>
        <p:nvGraphicFramePr>
          <p:cNvPr id="39942" name="Object 6"/>
          <p:cNvGraphicFramePr>
            <a:graphicFrameLocks noChangeAspect="1"/>
          </p:cNvGraphicFramePr>
          <p:nvPr/>
        </p:nvGraphicFramePr>
        <p:xfrm>
          <a:off x="1371600" y="1981200"/>
          <a:ext cx="3478213" cy="685800"/>
        </p:xfrm>
        <a:graphic>
          <a:graphicData uri="http://schemas.openxmlformats.org/presentationml/2006/ole">
            <p:oleObj spid="_x0000_s39942" name="Equation" r:id="rId7" imgW="901440" imgH="177480" progId="Equation.DSMT4">
              <p:embed/>
            </p:oleObj>
          </a:graphicData>
        </a:graphic>
      </p:graphicFrame>
      <p:sp>
        <p:nvSpPr>
          <p:cNvPr id="19" name="Line 1040"/>
          <p:cNvSpPr>
            <a:spLocks noChangeShapeType="1"/>
          </p:cNvSpPr>
          <p:nvPr/>
        </p:nvSpPr>
        <p:spPr bwMode="auto">
          <a:xfrm>
            <a:off x="3352800" y="2819400"/>
            <a:ext cx="1524000" cy="0"/>
          </a:xfrm>
          <a:prstGeom prst="line">
            <a:avLst/>
          </a:prstGeom>
          <a:noFill/>
          <a:ln w="28575">
            <a:solidFill>
              <a:schemeClr val="tx1"/>
            </a:solidFill>
            <a:round/>
            <a:headEnd/>
            <a:tailEnd/>
          </a:ln>
        </p:spPr>
        <p:txBody>
          <a:bodyPr wrap="none" anchor="ctr"/>
          <a:lstStyle/>
          <a:p>
            <a:endParaRPr lang="en-US" dirty="0"/>
          </a:p>
        </p:txBody>
      </p:sp>
      <p:graphicFrame>
        <p:nvGraphicFramePr>
          <p:cNvPr id="39943" name="Object 7"/>
          <p:cNvGraphicFramePr>
            <a:graphicFrameLocks noChangeAspect="1"/>
          </p:cNvGraphicFramePr>
          <p:nvPr/>
        </p:nvGraphicFramePr>
        <p:xfrm>
          <a:off x="3505200" y="2971800"/>
          <a:ext cx="1028700" cy="685800"/>
        </p:xfrm>
        <a:graphic>
          <a:graphicData uri="http://schemas.openxmlformats.org/presentationml/2006/ole">
            <p:oleObj spid="_x0000_s39943" name="Equation" r:id="rId8" imgW="266400" imgH="177480" progId="Equation.DSMT4">
              <p:embed/>
            </p:oleObj>
          </a:graphicData>
        </a:graphic>
      </p:graphicFrame>
      <p:graphicFrame>
        <p:nvGraphicFramePr>
          <p:cNvPr id="39944" name="Object 8"/>
          <p:cNvGraphicFramePr>
            <a:graphicFrameLocks noChangeAspect="1"/>
          </p:cNvGraphicFramePr>
          <p:nvPr/>
        </p:nvGraphicFramePr>
        <p:xfrm>
          <a:off x="1600200" y="3124200"/>
          <a:ext cx="1028700" cy="685800"/>
        </p:xfrm>
        <a:graphic>
          <a:graphicData uri="http://schemas.openxmlformats.org/presentationml/2006/ole">
            <p:oleObj spid="_x0000_s39944" name="Equation" r:id="rId9" imgW="266400" imgH="177480" progId="Equation.DSMT4">
              <p:embed/>
            </p:oleObj>
          </a:graphicData>
        </a:graphic>
      </p:graphicFrame>
      <p:sp>
        <p:nvSpPr>
          <p:cNvPr id="22" name="Line 8"/>
          <p:cNvSpPr>
            <a:spLocks noChangeShapeType="1"/>
          </p:cNvSpPr>
          <p:nvPr/>
        </p:nvSpPr>
        <p:spPr bwMode="auto">
          <a:xfrm>
            <a:off x="3352800" y="2057400"/>
            <a:ext cx="533400" cy="1600200"/>
          </a:xfrm>
          <a:prstGeom prst="line">
            <a:avLst/>
          </a:prstGeom>
          <a:noFill/>
          <a:ln w="38100">
            <a:solidFill>
              <a:srgbClr val="CC0000"/>
            </a:solidFill>
            <a:round/>
            <a:headEnd/>
            <a:tailEnd/>
          </a:ln>
        </p:spPr>
        <p:txBody>
          <a:bodyPr wrap="none" anchor="ctr"/>
          <a:lstStyle/>
          <a:p>
            <a:endParaRPr lang="en-US" dirty="0"/>
          </a:p>
        </p:txBody>
      </p:sp>
      <p:sp>
        <p:nvSpPr>
          <p:cNvPr id="23" name="Line 8"/>
          <p:cNvSpPr>
            <a:spLocks noChangeShapeType="1"/>
          </p:cNvSpPr>
          <p:nvPr/>
        </p:nvSpPr>
        <p:spPr bwMode="auto">
          <a:xfrm flipH="1">
            <a:off x="4114800" y="1905000"/>
            <a:ext cx="685800" cy="1828800"/>
          </a:xfrm>
          <a:prstGeom prst="line">
            <a:avLst/>
          </a:prstGeom>
          <a:noFill/>
          <a:ln w="38100">
            <a:solidFill>
              <a:srgbClr val="CC0000"/>
            </a:solidFill>
            <a:round/>
            <a:headEnd/>
            <a:tailEnd/>
          </a:ln>
        </p:spPr>
        <p:txBody>
          <a:bodyPr wrap="none" anchor="ct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9942"/>
                                        </p:tgtEl>
                                        <p:attrNameLst>
                                          <p:attrName>style.visibility</p:attrName>
                                        </p:attrNameLst>
                                      </p:cBhvr>
                                      <p:to>
                                        <p:strVal val="visible"/>
                                      </p:to>
                                    </p:set>
                                    <p:anim calcmode="lin" valueType="num">
                                      <p:cBhvr additive="base">
                                        <p:cTn id="7" dur="500" fill="hold"/>
                                        <p:tgtEl>
                                          <p:spTgt spid="39942"/>
                                        </p:tgtEl>
                                        <p:attrNameLst>
                                          <p:attrName>ppt_x</p:attrName>
                                        </p:attrNameLst>
                                      </p:cBhvr>
                                      <p:tavLst>
                                        <p:tav tm="0">
                                          <p:val>
                                            <p:strVal val="#ppt_x"/>
                                          </p:val>
                                        </p:tav>
                                        <p:tav tm="100000">
                                          <p:val>
                                            <p:strVal val="#ppt_x"/>
                                          </p:val>
                                        </p:tav>
                                      </p:tavLst>
                                    </p:anim>
                                    <p:anim calcmode="lin" valueType="num">
                                      <p:cBhvr additive="base">
                                        <p:cTn id="8" dur="500" fill="hold"/>
                                        <p:tgtEl>
                                          <p:spTgt spid="399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9712"/>
                                        </p:tgtEl>
                                        <p:attrNameLst>
                                          <p:attrName>style.visibility</p:attrName>
                                        </p:attrNameLst>
                                      </p:cBhvr>
                                      <p:to>
                                        <p:strVal val="visible"/>
                                      </p:to>
                                    </p:set>
                                    <p:animEffect transition="in" filter="wipe(left)">
                                      <p:cBhvr>
                                        <p:cTn id="13" dur="500"/>
                                        <p:tgtEl>
                                          <p:spTgt spid="29712"/>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9943"/>
                                        </p:tgtEl>
                                        <p:attrNameLst>
                                          <p:attrName>style.visibility</p:attrName>
                                        </p:attrNameLst>
                                      </p:cBhvr>
                                      <p:to>
                                        <p:strVal val="visible"/>
                                      </p:to>
                                    </p:set>
                                    <p:anim calcmode="lin" valueType="num">
                                      <p:cBhvr additive="base">
                                        <p:cTn id="22" dur="500" fill="hold"/>
                                        <p:tgtEl>
                                          <p:spTgt spid="39943"/>
                                        </p:tgtEl>
                                        <p:attrNameLst>
                                          <p:attrName>ppt_x</p:attrName>
                                        </p:attrNameLst>
                                      </p:cBhvr>
                                      <p:tavLst>
                                        <p:tav tm="0">
                                          <p:val>
                                            <p:strVal val="#ppt_x"/>
                                          </p:val>
                                        </p:tav>
                                        <p:tav tm="100000">
                                          <p:val>
                                            <p:strVal val="#ppt_x"/>
                                          </p:val>
                                        </p:tav>
                                      </p:tavLst>
                                    </p:anim>
                                    <p:anim calcmode="lin" valueType="num">
                                      <p:cBhvr additive="base">
                                        <p:cTn id="23" dur="500" fill="hold"/>
                                        <p:tgtEl>
                                          <p:spTgt spid="39943"/>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9944"/>
                                        </p:tgtEl>
                                        <p:attrNameLst>
                                          <p:attrName>style.visibility</p:attrName>
                                        </p:attrNameLst>
                                      </p:cBhvr>
                                      <p:to>
                                        <p:strVal val="visible"/>
                                      </p:to>
                                    </p:set>
                                    <p:anim calcmode="lin" valueType="num">
                                      <p:cBhvr additive="base">
                                        <p:cTn id="26" dur="500" fill="hold"/>
                                        <p:tgtEl>
                                          <p:spTgt spid="39944"/>
                                        </p:tgtEl>
                                        <p:attrNameLst>
                                          <p:attrName>ppt_x</p:attrName>
                                        </p:attrNameLst>
                                      </p:cBhvr>
                                      <p:tavLst>
                                        <p:tav tm="0">
                                          <p:val>
                                            <p:strVal val="#ppt_x"/>
                                          </p:val>
                                        </p:tav>
                                        <p:tav tm="100000">
                                          <p:val>
                                            <p:strVal val="#ppt_x"/>
                                          </p:val>
                                        </p:tav>
                                      </p:tavLst>
                                    </p:anim>
                                    <p:anim calcmode="lin" valueType="num">
                                      <p:cBhvr additive="base">
                                        <p:cTn id="27" dur="500" fill="hold"/>
                                        <p:tgtEl>
                                          <p:spTgt spid="39944"/>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1000"/>
                            </p:stCondLst>
                            <p:childTnLst>
                              <p:par>
                                <p:cTn id="33" presetID="22" presetClass="entr" presetSubtype="1"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499"/>
                                          </p:stCondLst>
                                        </p:cTn>
                                        <p:tgtEl>
                                          <p:spTgt spid="2971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499"/>
                                          </p:stCondLst>
                                        </p:cTn>
                                        <p:tgtEl>
                                          <p:spTgt spid="2971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9719"/>
                                        </p:tgtEl>
                                        <p:attrNameLst>
                                          <p:attrName>style.visibility</p:attrName>
                                        </p:attrNameLst>
                                      </p:cBhvr>
                                      <p:to>
                                        <p:strVal val="visible"/>
                                      </p:to>
                                    </p:set>
                                    <p:animEffect transition="in" filter="wipe(left)">
                                      <p:cBhvr>
                                        <p:cTn id="48" dur="500"/>
                                        <p:tgtEl>
                                          <p:spTgt spid="297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2" grpId="0" animBg="1"/>
      <p:bldP spid="29719" grpId="0" animBg="1"/>
      <p:bldP spid="19" grpId="0" animBg="1"/>
      <p:bldP spid="22" grpId="0" animBg="1"/>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Line 5"/>
          <p:cNvSpPr>
            <a:spLocks noChangeShapeType="1"/>
          </p:cNvSpPr>
          <p:nvPr/>
        </p:nvSpPr>
        <p:spPr bwMode="auto">
          <a:xfrm>
            <a:off x="2057400" y="3276600"/>
            <a:ext cx="1066800" cy="0"/>
          </a:xfrm>
          <a:prstGeom prst="line">
            <a:avLst/>
          </a:prstGeom>
          <a:noFill/>
          <a:ln w="38100">
            <a:solidFill>
              <a:schemeClr val="tx1"/>
            </a:solidFill>
            <a:round/>
            <a:headEnd/>
            <a:tailEnd/>
          </a:ln>
        </p:spPr>
        <p:txBody>
          <a:bodyPr wrap="none" anchor="ctr"/>
          <a:lstStyle/>
          <a:p>
            <a:endParaRPr lang="en-US" dirty="0"/>
          </a:p>
        </p:txBody>
      </p:sp>
      <p:sp>
        <p:nvSpPr>
          <p:cNvPr id="5126" name="Line 6"/>
          <p:cNvSpPr>
            <a:spLocks noChangeShapeType="1"/>
          </p:cNvSpPr>
          <p:nvPr/>
        </p:nvSpPr>
        <p:spPr bwMode="auto">
          <a:xfrm>
            <a:off x="3581400" y="3276600"/>
            <a:ext cx="2286000" cy="0"/>
          </a:xfrm>
          <a:prstGeom prst="line">
            <a:avLst/>
          </a:prstGeom>
          <a:noFill/>
          <a:ln w="38100">
            <a:solidFill>
              <a:schemeClr val="tx1"/>
            </a:solidFill>
            <a:round/>
            <a:headEnd/>
            <a:tailEnd/>
          </a:ln>
        </p:spPr>
        <p:txBody>
          <a:bodyPr wrap="none" anchor="ctr"/>
          <a:lstStyle/>
          <a:p>
            <a:endParaRPr lang="en-US" dirty="0"/>
          </a:p>
        </p:txBody>
      </p:sp>
      <p:sp>
        <p:nvSpPr>
          <p:cNvPr id="5129" name="Line 9"/>
          <p:cNvSpPr>
            <a:spLocks noChangeShapeType="1"/>
          </p:cNvSpPr>
          <p:nvPr/>
        </p:nvSpPr>
        <p:spPr bwMode="auto">
          <a:xfrm flipH="1">
            <a:off x="3886200" y="2590800"/>
            <a:ext cx="2057400" cy="1371600"/>
          </a:xfrm>
          <a:prstGeom prst="line">
            <a:avLst/>
          </a:prstGeom>
          <a:noFill/>
          <a:ln w="38100">
            <a:solidFill>
              <a:srgbClr val="CC0000"/>
            </a:solidFill>
            <a:round/>
            <a:headEnd/>
            <a:tailEnd/>
          </a:ln>
        </p:spPr>
        <p:txBody>
          <a:bodyPr wrap="none" anchor="ctr"/>
          <a:lstStyle/>
          <a:p>
            <a:endParaRPr lang="en-US" dirty="0"/>
          </a:p>
        </p:txBody>
      </p:sp>
      <p:graphicFrame>
        <p:nvGraphicFramePr>
          <p:cNvPr id="5130" name="Object 10"/>
          <p:cNvGraphicFramePr>
            <a:graphicFrameLocks noChangeAspect="1"/>
          </p:cNvGraphicFramePr>
          <p:nvPr/>
        </p:nvGraphicFramePr>
        <p:xfrm>
          <a:off x="2787650" y="4343400"/>
          <a:ext cx="2328863" cy="1268413"/>
        </p:xfrm>
        <a:graphic>
          <a:graphicData uri="http://schemas.openxmlformats.org/presentationml/2006/ole">
            <p:oleObj spid="_x0000_s40962" name="Equation" r:id="rId3" imgW="812520" imgH="444240" progId="Equation.DSMT4">
              <p:embed/>
            </p:oleObj>
          </a:graphicData>
        </a:graphic>
      </p:graphicFrame>
      <p:graphicFrame>
        <p:nvGraphicFramePr>
          <p:cNvPr id="5131" name="Object 11"/>
          <p:cNvGraphicFramePr>
            <a:graphicFrameLocks noChangeAspect="1"/>
          </p:cNvGraphicFramePr>
          <p:nvPr/>
        </p:nvGraphicFramePr>
        <p:xfrm>
          <a:off x="5986463" y="4267200"/>
          <a:ext cx="2330450" cy="1270000"/>
        </p:xfrm>
        <a:graphic>
          <a:graphicData uri="http://schemas.openxmlformats.org/presentationml/2006/ole">
            <p:oleObj spid="_x0000_s40963" name="Equation" r:id="rId4" imgW="812520" imgH="444240" progId="Equation.DSMT4">
              <p:embed/>
            </p:oleObj>
          </a:graphicData>
        </a:graphic>
      </p:graphicFrame>
      <p:sp>
        <p:nvSpPr>
          <p:cNvPr id="5132" name="Oval 12"/>
          <p:cNvSpPr>
            <a:spLocks noChangeArrowheads="1"/>
          </p:cNvSpPr>
          <p:nvPr/>
        </p:nvSpPr>
        <p:spPr bwMode="auto">
          <a:xfrm>
            <a:off x="5867400" y="4191000"/>
            <a:ext cx="2743200" cy="1600200"/>
          </a:xfrm>
          <a:prstGeom prst="ellipse">
            <a:avLst/>
          </a:prstGeom>
          <a:noFill/>
          <a:ln w="38100">
            <a:solidFill>
              <a:srgbClr val="CC0000"/>
            </a:solidFill>
            <a:round/>
            <a:headEnd/>
            <a:tailEnd/>
          </a:ln>
        </p:spPr>
        <p:txBody>
          <a:bodyPr wrap="none" anchor="ctr"/>
          <a:lstStyle/>
          <a:p>
            <a:endParaRPr lang="en-US" dirty="0"/>
          </a:p>
        </p:txBody>
      </p:sp>
      <p:sp>
        <p:nvSpPr>
          <p:cNvPr id="5137" name="Freeform 17"/>
          <p:cNvSpPr>
            <a:spLocks/>
          </p:cNvSpPr>
          <p:nvPr/>
        </p:nvSpPr>
        <p:spPr bwMode="auto">
          <a:xfrm>
            <a:off x="3733800" y="1981200"/>
            <a:ext cx="1143000" cy="141287"/>
          </a:xfrm>
          <a:custGeom>
            <a:avLst/>
            <a:gdLst>
              <a:gd name="T0" fmla="*/ 0 w 720"/>
              <a:gd name="T1" fmla="*/ 0 h 89"/>
              <a:gd name="T2" fmla="*/ 239713 w 720"/>
              <a:gd name="T3" fmla="*/ 101600 h 89"/>
              <a:gd name="T4" fmla="*/ 541338 w 720"/>
              <a:gd name="T5" fmla="*/ 141287 h 89"/>
              <a:gd name="T6" fmla="*/ 842963 w 720"/>
              <a:gd name="T7" fmla="*/ 101600 h 89"/>
              <a:gd name="T8" fmla="*/ 1143000 w 720"/>
              <a:gd name="T9" fmla="*/ 1587 h 89"/>
              <a:gd name="T10" fmla="*/ 0 60000 65536"/>
              <a:gd name="T11" fmla="*/ 0 60000 65536"/>
              <a:gd name="T12" fmla="*/ 0 60000 65536"/>
              <a:gd name="T13" fmla="*/ 0 60000 65536"/>
              <a:gd name="T14" fmla="*/ 0 60000 65536"/>
              <a:gd name="T15" fmla="*/ 0 w 720"/>
              <a:gd name="T16" fmla="*/ 0 h 89"/>
              <a:gd name="T17" fmla="*/ 720 w 720"/>
              <a:gd name="T18" fmla="*/ 89 h 89"/>
            </a:gdLst>
            <a:ahLst/>
            <a:cxnLst>
              <a:cxn ang="T10">
                <a:pos x="T0" y="T1"/>
              </a:cxn>
              <a:cxn ang="T11">
                <a:pos x="T2" y="T3"/>
              </a:cxn>
              <a:cxn ang="T12">
                <a:pos x="T4" y="T5"/>
              </a:cxn>
              <a:cxn ang="T13">
                <a:pos x="T6" y="T7"/>
              </a:cxn>
              <a:cxn ang="T14">
                <a:pos x="T8" y="T9"/>
              </a:cxn>
            </a:cxnLst>
            <a:rect l="T15" t="T16" r="T17" b="T18"/>
            <a:pathLst>
              <a:path w="720" h="89">
                <a:moveTo>
                  <a:pt x="0" y="0"/>
                </a:moveTo>
                <a:lnTo>
                  <a:pt x="151" y="64"/>
                </a:lnTo>
                <a:lnTo>
                  <a:pt x="341" y="89"/>
                </a:lnTo>
                <a:lnTo>
                  <a:pt x="531" y="64"/>
                </a:lnTo>
                <a:lnTo>
                  <a:pt x="720" y="1"/>
                </a:lnTo>
              </a:path>
            </a:pathLst>
          </a:custGeom>
          <a:noFill/>
          <a:ln w="28575">
            <a:solidFill>
              <a:srgbClr val="CC0000"/>
            </a:solidFill>
            <a:round/>
            <a:headEnd/>
            <a:tailEnd/>
          </a:ln>
        </p:spPr>
        <p:txBody>
          <a:bodyPr wrap="none" anchor="ctr"/>
          <a:lstStyle/>
          <a:p>
            <a:endParaRPr lang="en-US" dirty="0"/>
          </a:p>
        </p:txBody>
      </p:sp>
      <p:sp>
        <p:nvSpPr>
          <p:cNvPr id="20" name="Title 19"/>
          <p:cNvSpPr>
            <a:spLocks noGrp="1"/>
          </p:cNvSpPr>
          <p:nvPr>
            <p:ph type="title"/>
          </p:nvPr>
        </p:nvSpPr>
        <p:spPr/>
        <p:txBody>
          <a:bodyPr/>
          <a:lstStyle/>
          <a:p>
            <a:pPr algn="ctr"/>
            <a:r>
              <a:rPr lang="en-US" dirty="0" smtClean="0"/>
              <a:t>Example 5: Solve for </a:t>
            </a:r>
            <a:endParaRPr lang="en-US" dirty="0"/>
          </a:p>
        </p:txBody>
      </p:sp>
      <p:graphicFrame>
        <p:nvGraphicFramePr>
          <p:cNvPr id="40964" name="Object 4"/>
          <p:cNvGraphicFramePr>
            <a:graphicFrameLocks noChangeAspect="1"/>
          </p:cNvGraphicFramePr>
          <p:nvPr/>
        </p:nvGraphicFramePr>
        <p:xfrm>
          <a:off x="7315200" y="304800"/>
          <a:ext cx="823912" cy="889000"/>
        </p:xfrm>
        <a:graphic>
          <a:graphicData uri="http://schemas.openxmlformats.org/presentationml/2006/ole">
            <p:oleObj spid="_x0000_s40964" name="Equation" r:id="rId5" imgW="152280" imgH="164880" progId="Equation.DSMT4">
              <p:embed/>
            </p:oleObj>
          </a:graphicData>
        </a:graphic>
      </p:graphicFrame>
      <p:graphicFrame>
        <p:nvGraphicFramePr>
          <p:cNvPr id="23" name="Object 22"/>
          <p:cNvGraphicFramePr>
            <a:graphicFrameLocks noChangeAspect="1"/>
          </p:cNvGraphicFramePr>
          <p:nvPr/>
        </p:nvGraphicFramePr>
        <p:xfrm>
          <a:off x="2616200" y="1295400"/>
          <a:ext cx="3300413" cy="722313"/>
        </p:xfrm>
        <a:graphic>
          <a:graphicData uri="http://schemas.openxmlformats.org/presentationml/2006/ole">
            <p:oleObj spid="_x0000_s40965" name="Equation" r:id="rId6" imgW="812520" imgH="177480" progId="Equation.DSMT4">
              <p:embed/>
            </p:oleObj>
          </a:graphicData>
        </a:graphic>
      </p:graphicFrame>
      <p:graphicFrame>
        <p:nvGraphicFramePr>
          <p:cNvPr id="40966" name="Object 6"/>
          <p:cNvGraphicFramePr>
            <a:graphicFrameLocks noChangeAspect="1"/>
          </p:cNvGraphicFramePr>
          <p:nvPr/>
        </p:nvGraphicFramePr>
        <p:xfrm>
          <a:off x="2487613" y="2463800"/>
          <a:ext cx="3506787" cy="825500"/>
        </p:xfrm>
        <a:graphic>
          <a:graphicData uri="http://schemas.openxmlformats.org/presentationml/2006/ole">
            <p:oleObj spid="_x0000_s40966" name="Equation" r:id="rId7" imgW="863280" imgH="203040" progId="Equation.DSMT4">
              <p:embed/>
            </p:oleObj>
          </a:graphicData>
        </a:graphic>
      </p:graphicFrame>
      <p:graphicFrame>
        <p:nvGraphicFramePr>
          <p:cNvPr id="25" name="Object 24"/>
          <p:cNvGraphicFramePr>
            <a:graphicFrameLocks noChangeAspect="1"/>
          </p:cNvGraphicFramePr>
          <p:nvPr/>
        </p:nvGraphicFramePr>
        <p:xfrm>
          <a:off x="3886200" y="3429000"/>
          <a:ext cx="1838323" cy="717394"/>
        </p:xfrm>
        <a:graphic>
          <a:graphicData uri="http://schemas.openxmlformats.org/presentationml/2006/ole">
            <p:oleObj spid="_x0000_s40967" name="Equation" r:id="rId8" imgW="520560" imgH="203040" progId="Equation.DSMT4">
              <p:embed/>
            </p:oleObj>
          </a:graphicData>
        </a:graphic>
      </p:graphicFrame>
      <p:graphicFrame>
        <p:nvGraphicFramePr>
          <p:cNvPr id="40968" name="Object 8"/>
          <p:cNvGraphicFramePr>
            <a:graphicFrameLocks noChangeAspect="1"/>
          </p:cNvGraphicFramePr>
          <p:nvPr/>
        </p:nvGraphicFramePr>
        <p:xfrm>
          <a:off x="1600200" y="3429000"/>
          <a:ext cx="1838325" cy="717550"/>
        </p:xfrm>
        <a:graphic>
          <a:graphicData uri="http://schemas.openxmlformats.org/presentationml/2006/ole">
            <p:oleObj spid="_x0000_s40968" name="Equation" r:id="rId9" imgW="52056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137"/>
                                        </p:tgtEl>
                                        <p:attrNameLst>
                                          <p:attrName>style.visibility</p:attrName>
                                        </p:attrNameLst>
                                      </p:cBhvr>
                                      <p:to>
                                        <p:strVal val="visible"/>
                                      </p:to>
                                    </p:set>
                                    <p:animEffect transition="in" filter="wipe(right)">
                                      <p:cBhvr>
                                        <p:cTn id="7" dur="500"/>
                                        <p:tgtEl>
                                          <p:spTgt spid="513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0966"/>
                                        </p:tgtEl>
                                        <p:attrNameLst>
                                          <p:attrName>style.visibility</p:attrName>
                                        </p:attrNameLst>
                                      </p:cBhvr>
                                      <p:to>
                                        <p:strVal val="visible"/>
                                      </p:to>
                                    </p:set>
                                    <p:animEffect transition="in" filter="slide(fromBottom)">
                                      <p:cBhvr>
                                        <p:cTn id="12" dur="500"/>
                                        <p:tgtEl>
                                          <p:spTgt spid="4096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40968"/>
                                        </p:tgtEl>
                                        <p:attrNameLst>
                                          <p:attrName>style.visibility</p:attrName>
                                        </p:attrNameLst>
                                      </p:cBhvr>
                                      <p:to>
                                        <p:strVal val="visible"/>
                                      </p:to>
                                    </p:set>
                                    <p:animEffect transition="in" filter="slide(fromBottom)">
                                      <p:cBhvr>
                                        <p:cTn id="17" dur="500"/>
                                        <p:tgtEl>
                                          <p:spTgt spid="40968"/>
                                        </p:tgtEl>
                                      </p:cBhvr>
                                    </p:animEffect>
                                  </p:childTnLst>
                                </p:cTn>
                              </p:par>
                              <p:par>
                                <p:cTn id="18" presetID="12" presetClass="entr" presetSubtype="4"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slide(fromBottom)">
                                      <p:cBhvr>
                                        <p:cTn id="20" dur="500"/>
                                        <p:tgtEl>
                                          <p:spTgt spid="2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125"/>
                                        </p:tgtEl>
                                        <p:attrNameLst>
                                          <p:attrName>style.visibility</p:attrName>
                                        </p:attrNameLst>
                                      </p:cBhvr>
                                      <p:to>
                                        <p:strVal val="visible"/>
                                      </p:to>
                                    </p:set>
                                    <p:animEffect transition="in" filter="wipe(left)">
                                      <p:cBhvr>
                                        <p:cTn id="23" dur="500"/>
                                        <p:tgtEl>
                                          <p:spTgt spid="5125"/>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5126"/>
                                        </p:tgtEl>
                                        <p:attrNameLst>
                                          <p:attrName>style.visibility</p:attrName>
                                        </p:attrNameLst>
                                      </p:cBhvr>
                                      <p:to>
                                        <p:strVal val="visible"/>
                                      </p:to>
                                    </p:set>
                                    <p:animEffect transition="in" filter="wipe(left)">
                                      <p:cBhvr>
                                        <p:cTn id="27" dur="500"/>
                                        <p:tgtEl>
                                          <p:spTgt spid="51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5129"/>
                                        </p:tgtEl>
                                        <p:attrNameLst>
                                          <p:attrName>style.visibility</p:attrName>
                                        </p:attrNameLst>
                                      </p:cBhvr>
                                      <p:to>
                                        <p:strVal val="visible"/>
                                      </p:to>
                                    </p:set>
                                    <p:animEffect transition="in" filter="wipe(right)">
                                      <p:cBhvr>
                                        <p:cTn id="32" dur="500"/>
                                        <p:tgtEl>
                                          <p:spTgt spid="512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499"/>
                                          </p:stCondLst>
                                        </p:cTn>
                                        <p:tgtEl>
                                          <p:spTgt spid="51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499"/>
                                          </p:stCondLst>
                                        </p:cTn>
                                        <p:tgtEl>
                                          <p:spTgt spid="513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5132"/>
                                        </p:tgtEl>
                                        <p:attrNameLst>
                                          <p:attrName>style.visibility</p:attrName>
                                        </p:attrNameLst>
                                      </p:cBhvr>
                                      <p:to>
                                        <p:strVal val="visible"/>
                                      </p:to>
                                    </p:set>
                                    <p:animEffect transition="in" filter="wipe(left)">
                                      <p:cBhvr>
                                        <p:cTn id="45" dur="500"/>
                                        <p:tgtEl>
                                          <p:spTgt spid="5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26" grpId="0" animBg="1"/>
      <p:bldP spid="5129" grpId="0" animBg="1"/>
      <p:bldP spid="5132" grpId="0" animBg="1"/>
      <p:bldP spid="513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idx="1"/>
          </p:nvPr>
        </p:nvSpPr>
        <p:spPr/>
        <p:txBody>
          <a:bodyPr/>
          <a:lstStyle/>
          <a:p>
            <a:endParaRPr lang="en-US" dirty="0"/>
          </a:p>
        </p:txBody>
      </p:sp>
      <p:sp>
        <p:nvSpPr>
          <p:cNvPr id="30722" name="Title 2"/>
          <p:cNvSpPr>
            <a:spLocks noGrp="1"/>
          </p:cNvSpPr>
          <p:nvPr>
            <p:ph type="title"/>
          </p:nvPr>
        </p:nvSpPr>
        <p:spPr bwMode="auto"/>
        <p:txBody>
          <a:bodyPr wrap="square" numCol="1" compatLnSpc="1">
            <a:prstTxWarp prst="textNoShape">
              <a:avLst/>
            </a:prstTxWarp>
            <a:normAutofit fontScale="90000"/>
          </a:bodyPr>
          <a:lstStyle/>
          <a:p>
            <a:pPr eaLnBrk="1" hangingPunct="1"/>
            <a:r>
              <a:rPr lang="en-US" sz="3500" b="1" dirty="0" smtClean="0">
                <a:solidFill>
                  <a:schemeClr val="tx1"/>
                </a:solidFill>
                <a:effectLst/>
                <a:latin typeface="Calibri" pitchFamily="34" charset="0"/>
              </a:rPr>
              <a:t>The area </a:t>
            </a:r>
            <a:r>
              <a:rPr lang="en-US" sz="3500" b="1" i="1" dirty="0" smtClean="0">
                <a:solidFill>
                  <a:schemeClr val="tx1"/>
                </a:solidFill>
                <a:effectLst/>
                <a:latin typeface="Calibri" pitchFamily="34" charset="0"/>
              </a:rPr>
              <a:t>A </a:t>
            </a:r>
            <a:r>
              <a:rPr lang="en-US" sz="3500" b="1" dirty="0" smtClean="0">
                <a:solidFill>
                  <a:schemeClr val="tx1"/>
                </a:solidFill>
                <a:effectLst/>
                <a:latin typeface="Calibri" pitchFamily="34" charset="0"/>
              </a:rPr>
              <a:t>of a triangle is given by the formula </a:t>
            </a:r>
            <a:br>
              <a:rPr lang="en-US" sz="3500" b="1" dirty="0" smtClean="0">
                <a:solidFill>
                  <a:schemeClr val="tx1"/>
                </a:solidFill>
                <a:effectLst/>
                <a:latin typeface="Calibri" pitchFamily="34" charset="0"/>
              </a:rPr>
            </a:br>
            <a:r>
              <a:rPr lang="en-US" sz="3500" b="1" i="1" dirty="0" smtClean="0">
                <a:solidFill>
                  <a:schemeClr val="tx1"/>
                </a:solidFill>
                <a:effectLst/>
                <a:latin typeface="Calibri" pitchFamily="34" charset="0"/>
              </a:rPr>
              <a:t>A </a:t>
            </a:r>
            <a:r>
              <a:rPr lang="en-US" sz="3500" b="1" dirty="0" smtClean="0">
                <a:solidFill>
                  <a:schemeClr val="tx1"/>
                </a:solidFill>
                <a:effectLst/>
                <a:latin typeface="Calibri" pitchFamily="34" charset="0"/>
              </a:rPr>
              <a:t>= ½</a:t>
            </a:r>
            <a:r>
              <a:rPr lang="en-US" sz="3500" b="1" i="1" dirty="0" smtClean="0">
                <a:solidFill>
                  <a:schemeClr val="tx1"/>
                </a:solidFill>
                <a:effectLst/>
                <a:latin typeface="Calibri" pitchFamily="34" charset="0"/>
              </a:rPr>
              <a:t>bh </a:t>
            </a:r>
            <a:r>
              <a:rPr lang="en-US" sz="3500" b="1" dirty="0" smtClean="0">
                <a:solidFill>
                  <a:schemeClr val="tx1"/>
                </a:solidFill>
                <a:effectLst/>
                <a:latin typeface="Calibri" pitchFamily="34" charset="0"/>
              </a:rPr>
              <a:t>where </a:t>
            </a:r>
            <a:r>
              <a:rPr lang="en-US" sz="3500" b="1" i="1" dirty="0" smtClean="0">
                <a:solidFill>
                  <a:schemeClr val="tx1"/>
                </a:solidFill>
                <a:effectLst/>
                <a:latin typeface="Calibri" pitchFamily="34" charset="0"/>
              </a:rPr>
              <a:t>b </a:t>
            </a:r>
            <a:r>
              <a:rPr lang="en-US" sz="3500" b="1" dirty="0" smtClean="0">
                <a:solidFill>
                  <a:schemeClr val="tx1"/>
                </a:solidFill>
                <a:effectLst/>
                <a:latin typeface="Calibri" pitchFamily="34" charset="0"/>
              </a:rPr>
              <a:t>is the base and </a:t>
            </a:r>
            <a:r>
              <a:rPr lang="en-US" sz="3500" b="1" i="1" dirty="0" smtClean="0">
                <a:solidFill>
                  <a:schemeClr val="tx1"/>
                </a:solidFill>
                <a:effectLst/>
                <a:latin typeface="Calibri" pitchFamily="34" charset="0"/>
              </a:rPr>
              <a:t>h </a:t>
            </a:r>
            <a:r>
              <a:rPr lang="en-US" sz="3500" b="1" dirty="0" smtClean="0">
                <a:solidFill>
                  <a:schemeClr val="tx1"/>
                </a:solidFill>
                <a:effectLst/>
                <a:latin typeface="Calibri" pitchFamily="34" charset="0"/>
              </a:rPr>
              <a:t>is the height</a:t>
            </a:r>
            <a:r>
              <a:rPr lang="en-US" sz="3500" b="1" u="sng" dirty="0" smtClean="0">
                <a:solidFill>
                  <a:schemeClr val="bg1"/>
                </a:solidFill>
                <a:effectLst/>
                <a:latin typeface="Calibri" pitchFamily="34" charset="0"/>
              </a:rPr>
              <a:t>.</a:t>
            </a:r>
          </a:p>
        </p:txBody>
      </p:sp>
      <p:sp>
        <p:nvSpPr>
          <p:cNvPr id="4" name="Isosceles Triangle 3"/>
          <p:cNvSpPr/>
          <p:nvPr/>
        </p:nvSpPr>
        <p:spPr>
          <a:xfrm>
            <a:off x="533400" y="2133600"/>
            <a:ext cx="3276600" cy="2743200"/>
          </a:xfrm>
          <a:prstGeom prst="triangl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6" name="Straight Connector 5"/>
          <p:cNvCxnSpPr/>
          <p:nvPr/>
        </p:nvCxnSpPr>
        <p:spPr>
          <a:xfrm>
            <a:off x="2171700" y="2133600"/>
            <a:ext cx="0" cy="27432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5181600"/>
            <a:ext cx="34290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886200" y="5029200"/>
            <a:ext cx="0" cy="3048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57200" y="5029200"/>
            <a:ext cx="0" cy="3048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0730" name="TextBox 11"/>
          <p:cNvSpPr txBox="1">
            <a:spLocks noChangeArrowheads="1"/>
          </p:cNvSpPr>
          <p:nvPr/>
        </p:nvSpPr>
        <p:spPr bwMode="auto">
          <a:xfrm>
            <a:off x="2362200" y="3962400"/>
            <a:ext cx="304800" cy="523875"/>
          </a:xfrm>
          <a:prstGeom prst="rect">
            <a:avLst/>
          </a:prstGeom>
          <a:noFill/>
          <a:ln w="9525">
            <a:noFill/>
            <a:miter lim="800000"/>
            <a:headEnd/>
            <a:tailEnd/>
          </a:ln>
        </p:spPr>
        <p:txBody>
          <a:bodyPr>
            <a:spAutoFit/>
          </a:bodyPr>
          <a:lstStyle/>
          <a:p>
            <a:r>
              <a:rPr lang="en-US" sz="2800" b="1" dirty="0">
                <a:latin typeface="Calibri" pitchFamily="34" charset="0"/>
              </a:rPr>
              <a:t>h</a:t>
            </a:r>
          </a:p>
        </p:txBody>
      </p:sp>
      <p:sp>
        <p:nvSpPr>
          <p:cNvPr id="30731" name="TextBox 12"/>
          <p:cNvSpPr txBox="1">
            <a:spLocks noChangeArrowheads="1"/>
          </p:cNvSpPr>
          <p:nvPr/>
        </p:nvSpPr>
        <p:spPr bwMode="auto">
          <a:xfrm>
            <a:off x="2133600" y="5181600"/>
            <a:ext cx="304800" cy="461963"/>
          </a:xfrm>
          <a:prstGeom prst="rect">
            <a:avLst/>
          </a:prstGeom>
          <a:noFill/>
          <a:ln w="9525">
            <a:noFill/>
            <a:miter lim="800000"/>
            <a:headEnd/>
            <a:tailEnd/>
          </a:ln>
        </p:spPr>
        <p:txBody>
          <a:bodyPr>
            <a:spAutoFit/>
          </a:bodyPr>
          <a:lstStyle/>
          <a:p>
            <a:r>
              <a:rPr lang="en-US" sz="2400" b="1" dirty="0"/>
              <a:t>b</a:t>
            </a:r>
          </a:p>
        </p:txBody>
      </p:sp>
      <p:grpSp>
        <p:nvGrpSpPr>
          <p:cNvPr id="2" name="Group 5"/>
          <p:cNvGrpSpPr>
            <a:grpSpLocks/>
          </p:cNvGrpSpPr>
          <p:nvPr/>
        </p:nvGrpSpPr>
        <p:grpSpPr bwMode="auto">
          <a:xfrm>
            <a:off x="4419600" y="4495800"/>
            <a:ext cx="4419600" cy="1570038"/>
            <a:chOff x="268" y="1803"/>
            <a:chExt cx="4052" cy="487"/>
          </a:xfrm>
        </p:grpSpPr>
        <p:sp>
          <p:nvSpPr>
            <p:cNvPr id="30736" name="Rectangle 6"/>
            <p:cNvSpPr>
              <a:spLocks noChangeArrowheads="1"/>
            </p:cNvSpPr>
            <p:nvPr/>
          </p:nvSpPr>
          <p:spPr bwMode="auto">
            <a:xfrm>
              <a:off x="784" y="1803"/>
              <a:ext cx="3536" cy="487"/>
            </a:xfrm>
            <a:prstGeom prst="rect">
              <a:avLst/>
            </a:prstGeom>
            <a:noFill/>
            <a:ln w="9525">
              <a:noFill/>
              <a:miter lim="800000"/>
              <a:headEnd/>
              <a:tailEnd/>
            </a:ln>
          </p:spPr>
          <p:txBody>
            <a:bodyPr>
              <a:spAutoFit/>
            </a:bodyPr>
            <a:lstStyle/>
            <a:p>
              <a:pPr>
                <a:spcBef>
                  <a:spcPct val="50000"/>
                </a:spcBef>
              </a:pPr>
              <a:r>
                <a:rPr lang="en-US" sz="2400" b="1" dirty="0">
                  <a:latin typeface="Calibri" pitchFamily="34" charset="0"/>
                </a:rPr>
                <a:t>Use formula </a:t>
              </a:r>
              <a:r>
                <a:rPr lang="en-US" sz="2400" b="1" dirty="0" smtClean="0">
                  <a:latin typeface="Calibri" pitchFamily="34" charset="0"/>
                </a:rPr>
                <a:t>above to </a:t>
              </a:r>
              <a:r>
                <a:rPr lang="en-US" sz="2400" b="1" dirty="0">
                  <a:latin typeface="Calibri" pitchFamily="34" charset="0"/>
                </a:rPr>
                <a:t>find the height of the triangle shown, which has a base of </a:t>
              </a:r>
              <a:r>
                <a:rPr lang="en-US" sz="2400" b="1" dirty="0" smtClean="0">
                  <a:latin typeface="Calibri" pitchFamily="34" charset="0"/>
                </a:rPr>
                <a:t>5 cm </a:t>
              </a:r>
              <a:r>
                <a:rPr lang="en-US" sz="2400" b="1" dirty="0">
                  <a:latin typeface="Calibri" pitchFamily="34" charset="0"/>
                </a:rPr>
                <a:t>and an area of </a:t>
              </a:r>
              <a:r>
                <a:rPr lang="en-US" sz="2400" b="1" dirty="0" smtClean="0">
                  <a:latin typeface="Calibri" pitchFamily="34" charset="0"/>
                </a:rPr>
                <a:t>50 cm</a:t>
              </a:r>
              <a:r>
                <a:rPr lang="en-US" sz="2400" b="1" dirty="0">
                  <a:latin typeface="Calibri" pitchFamily="34" charset="0"/>
                </a:rPr>
                <a:t>.</a:t>
              </a:r>
            </a:p>
          </p:txBody>
        </p:sp>
        <p:sp>
          <p:nvSpPr>
            <p:cNvPr id="30737" name="Rectangle 7"/>
            <p:cNvSpPr>
              <a:spLocks noChangeArrowheads="1"/>
            </p:cNvSpPr>
            <p:nvPr/>
          </p:nvSpPr>
          <p:spPr bwMode="auto">
            <a:xfrm>
              <a:off x="268" y="1803"/>
              <a:ext cx="737" cy="142"/>
            </a:xfrm>
            <a:prstGeom prst="rect">
              <a:avLst/>
            </a:prstGeom>
            <a:noFill/>
            <a:ln w="9525">
              <a:noFill/>
              <a:miter lim="800000"/>
              <a:headEnd/>
              <a:tailEnd/>
            </a:ln>
          </p:spPr>
          <p:txBody>
            <a:bodyPr>
              <a:spAutoFit/>
            </a:bodyPr>
            <a:lstStyle/>
            <a:p>
              <a:r>
                <a:rPr lang="en-US" sz="2400" b="1" dirty="0">
                  <a:solidFill>
                    <a:schemeClr val="bg1"/>
                  </a:solidFill>
                  <a:latin typeface="Calibri" pitchFamily="34" charset="0"/>
                </a:rPr>
                <a:t>b.    </a:t>
              </a:r>
            </a:p>
          </p:txBody>
        </p:sp>
      </p:grpSp>
      <p:grpSp>
        <p:nvGrpSpPr>
          <p:cNvPr id="3" name="Group 8"/>
          <p:cNvGrpSpPr>
            <a:grpSpLocks/>
          </p:cNvGrpSpPr>
          <p:nvPr/>
        </p:nvGrpSpPr>
        <p:grpSpPr bwMode="auto">
          <a:xfrm>
            <a:off x="3352800" y="2133600"/>
            <a:ext cx="4886325" cy="473075"/>
            <a:chOff x="577" y="1345"/>
            <a:chExt cx="3504" cy="298"/>
          </a:xfrm>
        </p:grpSpPr>
        <p:sp>
          <p:nvSpPr>
            <p:cNvPr id="30734" name="Rectangle 9"/>
            <p:cNvSpPr>
              <a:spLocks noChangeArrowheads="1"/>
            </p:cNvSpPr>
            <p:nvPr/>
          </p:nvSpPr>
          <p:spPr bwMode="auto">
            <a:xfrm>
              <a:off x="803" y="1352"/>
              <a:ext cx="3278" cy="291"/>
            </a:xfrm>
            <a:prstGeom prst="rect">
              <a:avLst/>
            </a:prstGeom>
            <a:noFill/>
            <a:ln w="9525">
              <a:noFill/>
              <a:miter lim="800000"/>
              <a:headEnd/>
              <a:tailEnd/>
            </a:ln>
          </p:spPr>
          <p:txBody>
            <a:bodyPr wrap="none">
              <a:spAutoFit/>
            </a:bodyPr>
            <a:lstStyle/>
            <a:p>
              <a:r>
                <a:rPr lang="en-US" sz="2400" b="1" dirty="0">
                  <a:latin typeface="Calibri" pitchFamily="34" charset="0"/>
                </a:rPr>
                <a:t>Solve the formula for the height </a:t>
              </a:r>
              <a:r>
                <a:rPr lang="en-US" sz="2400" b="1" i="1" dirty="0">
                  <a:latin typeface="Calibri" pitchFamily="34" charset="0"/>
                </a:rPr>
                <a:t>h</a:t>
              </a:r>
              <a:r>
                <a:rPr lang="en-US" sz="2400" b="1" dirty="0">
                  <a:solidFill>
                    <a:schemeClr val="bg1"/>
                  </a:solidFill>
                  <a:latin typeface="Calibri" pitchFamily="34" charset="0"/>
                </a:rPr>
                <a:t>.</a:t>
              </a:r>
            </a:p>
          </p:txBody>
        </p:sp>
        <p:sp>
          <p:nvSpPr>
            <p:cNvPr id="30735" name="Rectangle 10"/>
            <p:cNvSpPr>
              <a:spLocks noChangeArrowheads="1"/>
            </p:cNvSpPr>
            <p:nvPr/>
          </p:nvSpPr>
          <p:spPr bwMode="auto">
            <a:xfrm>
              <a:off x="577" y="1345"/>
              <a:ext cx="498" cy="291"/>
            </a:xfrm>
            <a:prstGeom prst="rect">
              <a:avLst/>
            </a:prstGeom>
            <a:noFill/>
            <a:ln w="9525">
              <a:noFill/>
              <a:miter lim="800000"/>
              <a:headEnd/>
              <a:tailEnd/>
            </a:ln>
          </p:spPr>
          <p:txBody>
            <a:bodyPr wrap="none">
              <a:spAutoFit/>
            </a:bodyPr>
            <a:lstStyle/>
            <a:p>
              <a:r>
                <a:rPr lang="en-US" sz="2400" b="1" dirty="0">
                  <a:solidFill>
                    <a:schemeClr val="bg1"/>
                  </a:solidFill>
                  <a:latin typeface="Calibri" pitchFamily="34" charset="0"/>
                </a:rPr>
                <a:t>a.    </a:t>
              </a:r>
            </a:p>
          </p:txBody>
        </p:sp>
      </p:grpSp>
      <p:graphicFrame>
        <p:nvGraphicFramePr>
          <p:cNvPr id="17" name="Object 16"/>
          <p:cNvGraphicFramePr>
            <a:graphicFrameLocks noChangeAspect="1"/>
          </p:cNvGraphicFramePr>
          <p:nvPr/>
        </p:nvGraphicFramePr>
        <p:xfrm>
          <a:off x="5334000" y="2819400"/>
          <a:ext cx="1371600" cy="1118937"/>
        </p:xfrm>
        <a:graphic>
          <a:graphicData uri="http://schemas.openxmlformats.org/presentationml/2006/ole">
            <p:oleObj spid="_x0000_s45058" name="Equation" r:id="rId4" imgW="482400" imgH="393480" progId="Equation.DSMT4">
              <p:embed/>
            </p:oleObj>
          </a:graphicData>
        </a:graphic>
      </p:graphicFrame>
      <p:graphicFrame>
        <p:nvGraphicFramePr>
          <p:cNvPr id="45059" name="Object 3"/>
          <p:cNvGraphicFramePr>
            <a:graphicFrameLocks noChangeAspect="1"/>
          </p:cNvGraphicFramePr>
          <p:nvPr/>
        </p:nvGraphicFramePr>
        <p:xfrm>
          <a:off x="5614988" y="6008688"/>
          <a:ext cx="1876425" cy="577850"/>
        </p:xfrm>
        <a:graphic>
          <a:graphicData uri="http://schemas.openxmlformats.org/presentationml/2006/ole">
            <p:oleObj spid="_x0000_s45059" name="Equation" r:id="rId5" imgW="660240" imgH="203040" progId="Equation.DSMT4">
              <p:embed/>
            </p:oleObj>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lide(fromBottom)">
                                      <p:cBhvr>
                                        <p:cTn id="11" dur="500"/>
                                        <p:tgtEl>
                                          <p:spTgt spid="1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499"/>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45059"/>
                                        </p:tgtEl>
                                        <p:attrNameLst>
                                          <p:attrName>style.visibility</p:attrName>
                                        </p:attrNameLst>
                                      </p:cBhvr>
                                      <p:to>
                                        <p:strVal val="visible"/>
                                      </p:to>
                                    </p:set>
                                    <p:animEffect transition="in" filter="slide(fromBottom)">
                                      <p:cBhvr>
                                        <p:cTn id="20" dur="500"/>
                                        <p:tgtEl>
                                          <p:spTgt spid="45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p:cNvGrpSpPr>
          <p:nvPr/>
        </p:nvGrpSpPr>
        <p:grpSpPr bwMode="auto">
          <a:xfrm>
            <a:off x="5211763" y="2786062"/>
            <a:ext cx="169862" cy="723899"/>
            <a:chOff x="3061" y="675"/>
            <a:chExt cx="107" cy="456"/>
          </a:xfrm>
        </p:grpSpPr>
        <p:sp>
          <p:nvSpPr>
            <p:cNvPr id="31752" name="Line 8"/>
            <p:cNvSpPr>
              <a:spLocks noChangeShapeType="1"/>
            </p:cNvSpPr>
            <p:nvPr/>
          </p:nvSpPr>
          <p:spPr bwMode="auto">
            <a:xfrm>
              <a:off x="3061" y="898"/>
              <a:ext cx="105" cy="1"/>
            </a:xfrm>
            <a:prstGeom prst="line">
              <a:avLst/>
            </a:prstGeom>
            <a:noFill/>
            <a:ln w="14288">
              <a:solidFill>
                <a:srgbClr val="000000"/>
              </a:solidFill>
              <a:round/>
              <a:headEnd/>
              <a:tailEnd/>
            </a:ln>
          </p:spPr>
          <p:txBody>
            <a:bodyPr/>
            <a:lstStyle/>
            <a:p>
              <a:endParaRPr lang="en-US" dirty="0"/>
            </a:p>
          </p:txBody>
        </p:sp>
        <p:sp>
          <p:nvSpPr>
            <p:cNvPr id="31753" name="Rectangle 9"/>
            <p:cNvSpPr>
              <a:spLocks noChangeArrowheads="1"/>
            </p:cNvSpPr>
            <p:nvPr/>
          </p:nvSpPr>
          <p:spPr bwMode="auto">
            <a:xfrm>
              <a:off x="3072" y="675"/>
              <a:ext cx="96" cy="230"/>
            </a:xfrm>
            <a:prstGeom prst="rect">
              <a:avLst/>
            </a:prstGeom>
            <a:noFill/>
            <a:ln w="9525">
              <a:noFill/>
              <a:miter lim="800000"/>
              <a:headEnd/>
              <a:tailEnd/>
            </a:ln>
          </p:spPr>
          <p:txBody>
            <a:bodyPr wrap="none" lIns="0" tIns="0" rIns="0" bIns="0">
              <a:spAutoFit/>
            </a:bodyPr>
            <a:lstStyle/>
            <a:p>
              <a:r>
                <a:rPr lang="en-US" sz="2400" dirty="0">
                  <a:latin typeface="Times New Roman" pitchFamily="18" charset="0"/>
                </a:rPr>
                <a:t>5</a:t>
              </a:r>
            </a:p>
          </p:txBody>
        </p:sp>
        <p:sp>
          <p:nvSpPr>
            <p:cNvPr id="31754" name="Rectangle 10"/>
            <p:cNvSpPr>
              <a:spLocks noChangeArrowheads="1"/>
            </p:cNvSpPr>
            <p:nvPr/>
          </p:nvSpPr>
          <p:spPr bwMode="auto">
            <a:xfrm>
              <a:off x="3071" y="898"/>
              <a:ext cx="0" cy="233"/>
            </a:xfrm>
            <a:prstGeom prst="rect">
              <a:avLst/>
            </a:prstGeom>
            <a:noFill/>
            <a:ln w="9525">
              <a:noFill/>
              <a:miter lim="800000"/>
              <a:headEnd/>
              <a:tailEnd/>
            </a:ln>
          </p:spPr>
          <p:txBody>
            <a:bodyPr wrap="none" lIns="0" tIns="0" rIns="0" bIns="0">
              <a:spAutoFit/>
            </a:bodyPr>
            <a:lstStyle/>
            <a:p>
              <a:endParaRPr lang="en-US" sz="2400" b="1" dirty="0">
                <a:latin typeface="Times New Roman" pitchFamily="18" charset="0"/>
              </a:endParaRPr>
            </a:p>
          </p:txBody>
        </p:sp>
      </p:grpSp>
      <p:sp>
        <p:nvSpPr>
          <p:cNvPr id="9" name="Title 8"/>
          <p:cNvSpPr>
            <a:spLocks noGrp="1"/>
          </p:cNvSpPr>
          <p:nvPr>
            <p:ph type="title"/>
          </p:nvPr>
        </p:nvSpPr>
        <p:spPr/>
        <p:txBody>
          <a:bodyPr wrap="square" numCol="1" compatLnSpc="1">
            <a:prstTxWarp prst="textNoShape">
              <a:avLst/>
            </a:prstTxWarp>
          </a:bodyPr>
          <a:lstStyle/>
          <a:p>
            <a:pPr algn="ctr" eaLnBrk="1" hangingPunct="1">
              <a:defRPr/>
            </a:pPr>
            <a:r>
              <a:rPr lang="en-US" sz="6600" dirty="0">
                <a:solidFill>
                  <a:schemeClr val="tx1"/>
                </a:solidFill>
                <a:effectLst>
                  <a:outerShdw blurRad="38100" dist="38100" dir="2700000" algn="tl">
                    <a:srgbClr val="DDDDDD"/>
                  </a:outerShdw>
                </a:effectLst>
                <a:latin typeface="Calibri" pitchFamily="34" charset="0"/>
                <a:ea typeface="ＭＳ Ｐゴシック" pitchFamily="34" charset="-128"/>
                <a:cs typeface="ＭＳ Ｐゴシック" pitchFamily="34" charset="-128"/>
              </a:rPr>
              <a:t>Celsius vs. Fahrenheit </a:t>
            </a:r>
          </a:p>
        </p:txBody>
      </p:sp>
      <p:sp>
        <p:nvSpPr>
          <p:cNvPr id="31749" name="TextBox 10"/>
          <p:cNvSpPr txBox="1">
            <a:spLocks noChangeArrowheads="1"/>
          </p:cNvSpPr>
          <p:nvPr/>
        </p:nvSpPr>
        <p:spPr bwMode="auto">
          <a:xfrm>
            <a:off x="304800" y="1828800"/>
            <a:ext cx="1981200" cy="2678113"/>
          </a:xfrm>
          <a:prstGeom prst="rect">
            <a:avLst/>
          </a:prstGeom>
          <a:noFill/>
          <a:ln w="9525">
            <a:noFill/>
            <a:miter lim="800000"/>
            <a:headEnd/>
            <a:tailEnd/>
          </a:ln>
        </p:spPr>
        <p:txBody>
          <a:bodyPr>
            <a:spAutoFit/>
          </a:bodyPr>
          <a:lstStyle/>
          <a:p>
            <a:r>
              <a:rPr lang="en-US" sz="4000" u="sng" dirty="0">
                <a:solidFill>
                  <a:schemeClr val="bg1"/>
                </a:solidFill>
                <a:latin typeface="Calibri" pitchFamily="34" charset="0"/>
              </a:rPr>
              <a:t>Celsius: </a:t>
            </a:r>
            <a:r>
              <a:rPr lang="en-US" sz="2400" dirty="0">
                <a:solidFill>
                  <a:schemeClr val="bg1"/>
                </a:solidFill>
                <a:latin typeface="Calibri" pitchFamily="34" charset="0"/>
              </a:rPr>
              <a:t>used in most countries around the world.</a:t>
            </a:r>
          </a:p>
          <a:p>
            <a:endParaRPr lang="en-US" sz="3200" dirty="0">
              <a:solidFill>
                <a:schemeClr val="bg1"/>
              </a:solidFill>
              <a:latin typeface="Calibri" pitchFamily="34" charset="0"/>
            </a:endParaRPr>
          </a:p>
        </p:txBody>
      </p:sp>
      <p:sp>
        <p:nvSpPr>
          <p:cNvPr id="31750" name="TextBox 11"/>
          <p:cNvSpPr txBox="1">
            <a:spLocks noChangeArrowheads="1"/>
          </p:cNvSpPr>
          <p:nvPr/>
        </p:nvSpPr>
        <p:spPr bwMode="auto">
          <a:xfrm>
            <a:off x="6248400" y="1981200"/>
            <a:ext cx="3200400" cy="1077913"/>
          </a:xfrm>
          <a:prstGeom prst="rect">
            <a:avLst/>
          </a:prstGeom>
          <a:noFill/>
          <a:ln w="9525">
            <a:noFill/>
            <a:miter lim="800000"/>
            <a:headEnd/>
            <a:tailEnd/>
          </a:ln>
        </p:spPr>
        <p:txBody>
          <a:bodyPr>
            <a:spAutoFit/>
          </a:bodyPr>
          <a:lstStyle/>
          <a:p>
            <a:r>
              <a:rPr lang="en-US" sz="4000" u="sng" dirty="0">
                <a:solidFill>
                  <a:schemeClr val="bg1"/>
                </a:solidFill>
                <a:latin typeface="Calibri" pitchFamily="34" charset="0"/>
              </a:rPr>
              <a:t>Fahrenheit:</a:t>
            </a:r>
          </a:p>
          <a:p>
            <a:r>
              <a:rPr lang="en-US" sz="2400" dirty="0">
                <a:solidFill>
                  <a:schemeClr val="bg1"/>
                </a:solidFill>
                <a:latin typeface="Calibri" pitchFamily="34" charset="0"/>
              </a:rPr>
              <a:t>used in the USA only.</a:t>
            </a:r>
          </a:p>
        </p:txBody>
      </p:sp>
      <p:sp>
        <p:nvSpPr>
          <p:cNvPr id="13" name="Rectangle 12"/>
          <p:cNvSpPr>
            <a:spLocks noChangeArrowheads="1"/>
          </p:cNvSpPr>
          <p:nvPr/>
        </p:nvSpPr>
        <p:spPr bwMode="auto">
          <a:xfrm>
            <a:off x="838200" y="1600200"/>
            <a:ext cx="8305800" cy="1631216"/>
          </a:xfrm>
          <a:prstGeom prst="rect">
            <a:avLst/>
          </a:prstGeom>
          <a:solidFill>
            <a:schemeClr val="bg1"/>
          </a:solidFill>
          <a:ln w="9525">
            <a:noFill/>
            <a:miter lim="800000"/>
            <a:headEnd/>
            <a:tailEnd/>
          </a:ln>
        </p:spPr>
        <p:txBody>
          <a:bodyPr wrap="square">
            <a:spAutoFit/>
          </a:bodyPr>
          <a:lstStyle/>
          <a:p>
            <a:r>
              <a:rPr lang="en-US" sz="3200" b="1" dirty="0"/>
              <a:t>Celsius</a:t>
            </a:r>
            <a:r>
              <a:rPr lang="en-US" sz="3200" dirty="0"/>
              <a:t> and </a:t>
            </a:r>
            <a:r>
              <a:rPr lang="en-US" sz="3200" b="1" dirty="0"/>
              <a:t>Fahrenheit</a:t>
            </a:r>
            <a:r>
              <a:rPr lang="en-US" sz="3200" dirty="0"/>
              <a:t> are different scales </a:t>
            </a:r>
            <a:r>
              <a:rPr lang="en-US" sz="3200" dirty="0" smtClean="0"/>
              <a:t>used to </a:t>
            </a:r>
            <a:r>
              <a:rPr lang="en-US" sz="3200" dirty="0"/>
              <a:t>measure temperature.</a:t>
            </a:r>
          </a:p>
          <a:p>
            <a:r>
              <a:rPr lang="en-US" dirty="0"/>
              <a:t/>
            </a:r>
            <a:br>
              <a:rPr lang="en-US" dirty="0"/>
            </a:br>
            <a:endParaRPr lang="en-US" dirty="0"/>
          </a:p>
        </p:txBody>
      </p:sp>
      <p:pic>
        <p:nvPicPr>
          <p:cNvPr id="11" name="Picture 2" descr="http://upload.wikimedia.org/wikipedia/commons/b/ba/Thermometer.jpg"/>
          <p:cNvPicPr>
            <a:picLocks noChangeAspect="1" noChangeArrowheads="1"/>
          </p:cNvPicPr>
          <p:nvPr/>
        </p:nvPicPr>
        <p:blipFill>
          <a:blip r:embed="rId2" cstate="print"/>
          <a:srcRect/>
          <a:stretch>
            <a:fillRect/>
          </a:stretch>
        </p:blipFill>
        <p:spPr bwMode="auto">
          <a:xfrm>
            <a:off x="3200400" y="2794000"/>
            <a:ext cx="2895600" cy="386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How comfortable are your students with function notation?</a:t>
            </a:r>
            <a:endParaRPr lang="en-US" sz="3200" dirty="0" smtClean="0"/>
          </a:p>
          <a:p>
            <a:r>
              <a:rPr lang="en-US" sz="3200" dirty="0" smtClean="0"/>
              <a:t>How important are math vocabulary words, like domain, range, function, relation?</a:t>
            </a:r>
            <a:endParaRPr lang="en-US" sz="3200" dirty="0" smtClean="0"/>
          </a:p>
          <a:p>
            <a:r>
              <a:rPr lang="en-US" sz="3200" dirty="0" smtClean="0"/>
              <a:t>How much access do your students have to the use of graphing calculators?</a:t>
            </a:r>
            <a:endParaRPr lang="en-US" sz="3200" dirty="0" smtClean="0"/>
          </a:p>
        </p:txBody>
      </p:sp>
      <p:sp>
        <p:nvSpPr>
          <p:cNvPr id="3" name="Title 2"/>
          <p:cNvSpPr>
            <a:spLocks noGrp="1"/>
          </p:cNvSpPr>
          <p:nvPr>
            <p:ph type="title"/>
          </p:nvPr>
        </p:nvSpPr>
        <p:spPr/>
        <p:txBody>
          <a:bodyPr>
            <a:normAutofit fontScale="90000"/>
          </a:bodyPr>
          <a:lstStyle/>
          <a:p>
            <a:pPr algn="ctr"/>
            <a:r>
              <a:rPr lang="en-US" dirty="0" smtClean="0"/>
              <a:t>Some questions to get us started</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ChangeArrowheads="1"/>
          </p:cNvSpPr>
          <p:nvPr/>
        </p:nvSpPr>
        <p:spPr bwMode="auto">
          <a:xfrm>
            <a:off x="228600" y="762000"/>
            <a:ext cx="8915400" cy="4401205"/>
          </a:xfrm>
          <a:prstGeom prst="rect">
            <a:avLst/>
          </a:prstGeom>
          <a:noFill/>
          <a:ln w="9525">
            <a:noFill/>
            <a:miter lim="800000"/>
            <a:headEnd/>
            <a:tailEnd/>
          </a:ln>
        </p:spPr>
        <p:txBody>
          <a:bodyPr wrap="square">
            <a:spAutoFit/>
          </a:bodyPr>
          <a:lstStyle/>
          <a:p>
            <a:r>
              <a:rPr lang="en-US" sz="4000" b="1" dirty="0"/>
              <a:t>You are visiting a foreign country over the weekend. A local website tells you that the weather will be </a:t>
            </a:r>
            <a:r>
              <a:rPr lang="en-US" sz="4000" b="1" dirty="0" smtClean="0"/>
              <a:t>27⁰</a:t>
            </a:r>
            <a:r>
              <a:rPr lang="en-US" sz="4000" b="1" dirty="0"/>
              <a:t>C </a:t>
            </a:r>
            <a:r>
              <a:rPr lang="en-US" sz="4000" b="1" dirty="0" smtClean="0"/>
              <a:t> on </a:t>
            </a:r>
            <a:r>
              <a:rPr lang="en-US" sz="4000" b="1" dirty="0"/>
              <a:t>Saturday and Sunday. </a:t>
            </a:r>
          </a:p>
          <a:p>
            <a:pPr lvl="2">
              <a:buFont typeface="Arial" pitchFamily="34" charset="0"/>
              <a:buChar char="•"/>
            </a:pPr>
            <a:r>
              <a:rPr lang="en-US" sz="4000" b="1" i="1" dirty="0"/>
              <a:t>Should you pack a </a:t>
            </a:r>
            <a:r>
              <a:rPr lang="en-US" sz="4000" b="1" i="1" dirty="0" smtClean="0"/>
              <a:t>Packers sweatshirt or </a:t>
            </a:r>
            <a:r>
              <a:rPr lang="en-US" sz="4000" b="1" i="1" dirty="0"/>
              <a:t>should you pack a bathing suit for your trip? </a:t>
            </a:r>
          </a:p>
        </p:txBody>
      </p:sp>
      <p:graphicFrame>
        <p:nvGraphicFramePr>
          <p:cNvPr id="46082" name="Object 2"/>
          <p:cNvGraphicFramePr>
            <a:graphicFrameLocks noChangeAspect="1"/>
          </p:cNvGraphicFramePr>
          <p:nvPr/>
        </p:nvGraphicFramePr>
        <p:xfrm>
          <a:off x="3962400" y="5029200"/>
          <a:ext cx="3810000" cy="1617945"/>
        </p:xfrm>
        <a:graphic>
          <a:graphicData uri="http://schemas.openxmlformats.org/presentationml/2006/ole">
            <p:oleObj spid="_x0000_s46082" name="Equation" r:id="rId3" imgW="92700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dissolve">
                                      <p:cBhvr>
                                        <p:cTn id="7" dur="5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Our solution</a:t>
            </a:r>
            <a:endParaRPr lang="en-US" dirty="0"/>
          </a:p>
        </p:txBody>
      </p:sp>
      <p:graphicFrame>
        <p:nvGraphicFramePr>
          <p:cNvPr id="47106" name="Object 2"/>
          <p:cNvGraphicFramePr>
            <a:graphicFrameLocks noChangeAspect="1"/>
          </p:cNvGraphicFramePr>
          <p:nvPr/>
        </p:nvGraphicFramePr>
        <p:xfrm>
          <a:off x="609600" y="1295401"/>
          <a:ext cx="3050990" cy="1295400"/>
        </p:xfrm>
        <a:graphic>
          <a:graphicData uri="http://schemas.openxmlformats.org/presentationml/2006/ole">
            <p:oleObj spid="_x0000_s47106" name="Equation" r:id="rId3" imgW="927000" imgH="393480" progId="Equation.DSMT4">
              <p:embed/>
            </p:oleObj>
          </a:graphicData>
        </a:graphic>
      </p:graphicFrame>
      <p:graphicFrame>
        <p:nvGraphicFramePr>
          <p:cNvPr id="47107" name="Object 3"/>
          <p:cNvGraphicFramePr>
            <a:graphicFrameLocks noChangeAspect="1"/>
          </p:cNvGraphicFramePr>
          <p:nvPr/>
        </p:nvGraphicFramePr>
        <p:xfrm>
          <a:off x="685800" y="3048000"/>
          <a:ext cx="3217863" cy="835025"/>
        </p:xfrm>
        <a:graphic>
          <a:graphicData uri="http://schemas.openxmlformats.org/presentationml/2006/ole">
            <p:oleObj spid="_x0000_s47107" name="Equation" r:id="rId4" imgW="977760" imgH="253800" progId="Equation.DSMT4">
              <p:embed/>
            </p:oleObj>
          </a:graphicData>
        </a:graphic>
      </p:graphicFrame>
      <p:graphicFrame>
        <p:nvGraphicFramePr>
          <p:cNvPr id="47108" name="Object 4"/>
          <p:cNvGraphicFramePr>
            <a:graphicFrameLocks noChangeAspect="1"/>
          </p:cNvGraphicFramePr>
          <p:nvPr/>
        </p:nvGraphicFramePr>
        <p:xfrm>
          <a:off x="769938" y="4316413"/>
          <a:ext cx="3049587" cy="584200"/>
        </p:xfrm>
        <a:graphic>
          <a:graphicData uri="http://schemas.openxmlformats.org/presentationml/2006/ole">
            <p:oleObj spid="_x0000_s47108" name="Equation" r:id="rId5" imgW="927000" imgH="177480" progId="Equation.DSMT4">
              <p:embed/>
            </p:oleObj>
          </a:graphicData>
        </a:graphic>
      </p:graphicFrame>
      <p:graphicFrame>
        <p:nvGraphicFramePr>
          <p:cNvPr id="47109" name="Object 5"/>
          <p:cNvGraphicFramePr>
            <a:graphicFrameLocks noChangeAspect="1"/>
          </p:cNvGraphicFramePr>
          <p:nvPr/>
        </p:nvGraphicFramePr>
        <p:xfrm>
          <a:off x="762000" y="5334000"/>
          <a:ext cx="3049587" cy="584200"/>
        </p:xfrm>
        <a:graphic>
          <a:graphicData uri="http://schemas.openxmlformats.org/presentationml/2006/ole">
            <p:oleObj spid="_x0000_s47109" name="Equation" r:id="rId6" imgW="927000" imgH="177480" progId="Equation.DSMT4">
              <p:embed/>
            </p:oleObj>
          </a:graphicData>
        </a:graphic>
      </p:graphicFrame>
      <p:graphicFrame>
        <p:nvGraphicFramePr>
          <p:cNvPr id="47110" name="Object 6"/>
          <p:cNvGraphicFramePr>
            <a:graphicFrameLocks noChangeAspect="1"/>
          </p:cNvGraphicFramePr>
          <p:nvPr/>
        </p:nvGraphicFramePr>
        <p:xfrm>
          <a:off x="5257800" y="1676400"/>
          <a:ext cx="2882900" cy="1293812"/>
        </p:xfrm>
        <a:graphic>
          <a:graphicData uri="http://schemas.openxmlformats.org/presentationml/2006/ole">
            <p:oleObj spid="_x0000_s47110" name="Equation" r:id="rId7" imgW="876240" imgH="393480" progId="Equation.DSMT4">
              <p:embed/>
            </p:oleObj>
          </a:graphicData>
        </a:graphic>
      </p:graphicFrame>
      <p:graphicFrame>
        <p:nvGraphicFramePr>
          <p:cNvPr id="47111" name="Object 7"/>
          <p:cNvGraphicFramePr>
            <a:graphicFrameLocks noChangeAspect="1"/>
          </p:cNvGraphicFramePr>
          <p:nvPr/>
        </p:nvGraphicFramePr>
        <p:xfrm>
          <a:off x="5029200" y="3276600"/>
          <a:ext cx="3467100" cy="1377950"/>
        </p:xfrm>
        <a:graphic>
          <a:graphicData uri="http://schemas.openxmlformats.org/presentationml/2006/ole">
            <p:oleObj spid="_x0000_s47111" name="Equation" r:id="rId8" imgW="1054080" imgH="419040" progId="Equation.DSMT4">
              <p:embed/>
            </p:oleObj>
          </a:graphicData>
        </a:graphic>
      </p:graphicFrame>
      <p:graphicFrame>
        <p:nvGraphicFramePr>
          <p:cNvPr id="47112" name="Object 8"/>
          <p:cNvGraphicFramePr>
            <a:graphicFrameLocks noChangeAspect="1"/>
          </p:cNvGraphicFramePr>
          <p:nvPr/>
        </p:nvGraphicFramePr>
        <p:xfrm>
          <a:off x="5257800" y="4994275"/>
          <a:ext cx="3008313" cy="1293813"/>
        </p:xfrm>
        <a:graphic>
          <a:graphicData uri="http://schemas.openxmlformats.org/presentationml/2006/ole">
            <p:oleObj spid="_x0000_s47112" name="Equation" r:id="rId9" imgW="91440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dissolve">
                                      <p:cBhvr>
                                        <p:cTn id="7" dur="500"/>
                                        <p:tgtEl>
                                          <p:spTgt spid="4710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7107"/>
                                        </p:tgtEl>
                                        <p:attrNameLst>
                                          <p:attrName>style.visibility</p:attrName>
                                        </p:attrNameLst>
                                      </p:cBhvr>
                                      <p:to>
                                        <p:strVal val="visible"/>
                                      </p:to>
                                    </p:set>
                                    <p:animEffect transition="in" filter="dissolve">
                                      <p:cBhvr>
                                        <p:cTn id="12" dur="500"/>
                                        <p:tgtEl>
                                          <p:spTgt spid="4710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7108"/>
                                        </p:tgtEl>
                                        <p:attrNameLst>
                                          <p:attrName>style.visibility</p:attrName>
                                        </p:attrNameLst>
                                      </p:cBhvr>
                                      <p:to>
                                        <p:strVal val="visible"/>
                                      </p:to>
                                    </p:set>
                                    <p:animEffect transition="in" filter="dissolve">
                                      <p:cBhvr>
                                        <p:cTn id="17" dur="500"/>
                                        <p:tgtEl>
                                          <p:spTgt spid="4710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7109"/>
                                        </p:tgtEl>
                                        <p:attrNameLst>
                                          <p:attrName>style.visibility</p:attrName>
                                        </p:attrNameLst>
                                      </p:cBhvr>
                                      <p:to>
                                        <p:strVal val="visible"/>
                                      </p:to>
                                    </p:set>
                                    <p:animEffect transition="in" filter="dissolve">
                                      <p:cBhvr>
                                        <p:cTn id="22" dur="500"/>
                                        <p:tgtEl>
                                          <p:spTgt spid="4710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7110"/>
                                        </p:tgtEl>
                                        <p:attrNameLst>
                                          <p:attrName>style.visibility</p:attrName>
                                        </p:attrNameLst>
                                      </p:cBhvr>
                                      <p:to>
                                        <p:strVal val="visible"/>
                                      </p:to>
                                    </p:set>
                                    <p:animEffect transition="in" filter="dissolve">
                                      <p:cBhvr>
                                        <p:cTn id="27" dur="500"/>
                                        <p:tgtEl>
                                          <p:spTgt spid="4711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7111"/>
                                        </p:tgtEl>
                                        <p:attrNameLst>
                                          <p:attrName>style.visibility</p:attrName>
                                        </p:attrNameLst>
                                      </p:cBhvr>
                                      <p:to>
                                        <p:strVal val="visible"/>
                                      </p:to>
                                    </p:set>
                                    <p:animEffect transition="in" filter="dissolve">
                                      <p:cBhvr>
                                        <p:cTn id="32" dur="500"/>
                                        <p:tgtEl>
                                          <p:spTgt spid="47111"/>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7112"/>
                                        </p:tgtEl>
                                        <p:attrNameLst>
                                          <p:attrName>style.visibility</p:attrName>
                                        </p:attrNameLst>
                                      </p:cBhvr>
                                      <p:to>
                                        <p:strVal val="visible"/>
                                      </p:to>
                                    </p:set>
                                    <p:animEffect transition="in" filter="dissolve">
                                      <p:cBhvr>
                                        <p:cTn id="37" dur="500"/>
                                        <p:tgtEl>
                                          <p:spTgt spid="47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76800" y="1524000"/>
            <a:ext cx="3810000" cy="4483291"/>
          </a:xfrm>
        </p:spPr>
        <p:txBody>
          <a:bodyPr/>
          <a:lstStyle/>
          <a:p>
            <a:r>
              <a:rPr lang="en-US" dirty="0" smtClean="0"/>
              <a:t>Better Bring this !!</a:t>
            </a:r>
            <a:endParaRPr lang="en-US" dirty="0"/>
          </a:p>
        </p:txBody>
      </p:sp>
      <p:sp>
        <p:nvSpPr>
          <p:cNvPr id="3" name="Title 2"/>
          <p:cNvSpPr>
            <a:spLocks noGrp="1"/>
          </p:cNvSpPr>
          <p:nvPr>
            <p:ph type="title"/>
          </p:nvPr>
        </p:nvSpPr>
        <p:spPr/>
        <p:txBody>
          <a:bodyPr/>
          <a:lstStyle/>
          <a:p>
            <a:pPr algn="ctr"/>
            <a:r>
              <a:rPr lang="en-US" dirty="0" smtClean="0"/>
              <a:t>Our solution (continued)</a:t>
            </a:r>
            <a:endParaRPr lang="en-US" dirty="0"/>
          </a:p>
        </p:txBody>
      </p:sp>
      <p:graphicFrame>
        <p:nvGraphicFramePr>
          <p:cNvPr id="48130" name="Object 2"/>
          <p:cNvGraphicFramePr>
            <a:graphicFrameLocks noChangeAspect="1"/>
          </p:cNvGraphicFramePr>
          <p:nvPr/>
        </p:nvGraphicFramePr>
        <p:xfrm>
          <a:off x="990600" y="1676400"/>
          <a:ext cx="3008313" cy="1293813"/>
        </p:xfrm>
        <a:graphic>
          <a:graphicData uri="http://schemas.openxmlformats.org/presentationml/2006/ole">
            <p:oleObj spid="_x0000_s48130" name="Equation" r:id="rId3" imgW="914400" imgH="393480" progId="Equation.DSMT4">
              <p:embed/>
            </p:oleObj>
          </a:graphicData>
        </a:graphic>
      </p:graphicFrame>
      <p:graphicFrame>
        <p:nvGraphicFramePr>
          <p:cNvPr id="48131" name="Object 3"/>
          <p:cNvGraphicFramePr>
            <a:graphicFrameLocks noChangeAspect="1"/>
          </p:cNvGraphicFramePr>
          <p:nvPr/>
        </p:nvGraphicFramePr>
        <p:xfrm>
          <a:off x="1574800" y="3200400"/>
          <a:ext cx="1838325" cy="1293813"/>
        </p:xfrm>
        <a:graphic>
          <a:graphicData uri="http://schemas.openxmlformats.org/presentationml/2006/ole">
            <p:oleObj spid="_x0000_s48131" name="Equation" r:id="rId4" imgW="558720" imgH="393480" progId="Equation.DSMT4">
              <p:embed/>
            </p:oleObj>
          </a:graphicData>
        </a:graphic>
      </p:graphicFrame>
      <p:graphicFrame>
        <p:nvGraphicFramePr>
          <p:cNvPr id="48132" name="Object 4"/>
          <p:cNvGraphicFramePr>
            <a:graphicFrameLocks noChangeAspect="1"/>
          </p:cNvGraphicFramePr>
          <p:nvPr/>
        </p:nvGraphicFramePr>
        <p:xfrm>
          <a:off x="1662113" y="5037138"/>
          <a:ext cx="1712912" cy="668337"/>
        </p:xfrm>
        <a:graphic>
          <a:graphicData uri="http://schemas.openxmlformats.org/presentationml/2006/ole">
            <p:oleObj spid="_x0000_s48132" name="Equation" r:id="rId5" imgW="520560" imgH="203040" progId="Equation.DSMT4">
              <p:embed/>
            </p:oleObj>
          </a:graphicData>
        </a:graphic>
      </p:graphicFrame>
      <p:pic>
        <p:nvPicPr>
          <p:cNvPr id="7" name="Picture 6" descr="packers sweatshirt.jpg"/>
          <p:cNvPicPr>
            <a:picLocks noChangeAspect="1"/>
          </p:cNvPicPr>
          <p:nvPr/>
        </p:nvPicPr>
        <p:blipFill>
          <a:blip r:embed="rId6" cstate="print"/>
          <a:stretch>
            <a:fillRect/>
          </a:stretch>
        </p:blipFill>
        <p:spPr>
          <a:xfrm>
            <a:off x="5562600" y="2209799"/>
            <a:ext cx="2590800" cy="36446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8131"/>
                                        </p:tgtEl>
                                        <p:attrNameLst>
                                          <p:attrName>style.visibility</p:attrName>
                                        </p:attrNameLst>
                                      </p:cBhvr>
                                      <p:to>
                                        <p:strVal val="visible"/>
                                      </p:to>
                                    </p:set>
                                    <p:animEffect transition="in" filter="slide(fromBottom)">
                                      <p:cBhvr>
                                        <p:cTn id="7" dur="500"/>
                                        <p:tgtEl>
                                          <p:spTgt spid="4813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8132"/>
                                        </p:tgtEl>
                                        <p:attrNameLst>
                                          <p:attrName>style.visibility</p:attrName>
                                        </p:attrNameLst>
                                      </p:cBhvr>
                                      <p:to>
                                        <p:strVal val="visible"/>
                                      </p:to>
                                    </p:set>
                                    <p:animEffect transition="in" filter="slide(fromBottom)">
                                      <p:cBhvr>
                                        <p:cTn id="12" dur="500"/>
                                        <p:tgtEl>
                                          <p:spTgt spid="4813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 calcmode="lin" valueType="num">
                                      <p:cBhvr additive="base">
                                        <p:cTn id="1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9" presetID="9"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ckers bikini.jpg"/>
          <p:cNvPicPr>
            <a:picLocks noGrp="1" noChangeAspect="1"/>
          </p:cNvPicPr>
          <p:nvPr>
            <p:ph idx="1"/>
          </p:nvPr>
        </p:nvPicPr>
        <p:blipFill>
          <a:blip r:embed="rId2" cstate="print"/>
          <a:stretch>
            <a:fillRect/>
          </a:stretch>
        </p:blipFill>
        <p:spPr>
          <a:xfrm>
            <a:off x="1219200" y="1752600"/>
            <a:ext cx="3048000" cy="3048000"/>
          </a:xfrm>
        </p:spPr>
      </p:pic>
      <p:sp>
        <p:nvSpPr>
          <p:cNvPr id="3" name="Title 2"/>
          <p:cNvSpPr>
            <a:spLocks noGrp="1"/>
          </p:cNvSpPr>
          <p:nvPr>
            <p:ph type="title"/>
          </p:nvPr>
        </p:nvSpPr>
        <p:spPr/>
        <p:txBody>
          <a:bodyPr/>
          <a:lstStyle/>
          <a:p>
            <a:pPr algn="ctr"/>
            <a:r>
              <a:rPr lang="en-US" dirty="0" smtClean="0"/>
              <a:t>TOO COLD FOR</a:t>
            </a:r>
            <a:endParaRPr lang="en-US" dirty="0"/>
          </a:p>
        </p:txBody>
      </p:sp>
      <p:pic>
        <p:nvPicPr>
          <p:cNvPr id="5" name="Picture 4" descr="packers swim trunks.jpg"/>
          <p:cNvPicPr>
            <a:picLocks noChangeAspect="1"/>
          </p:cNvPicPr>
          <p:nvPr/>
        </p:nvPicPr>
        <p:blipFill>
          <a:blip r:embed="rId3" cstate="print"/>
          <a:stretch>
            <a:fillRect/>
          </a:stretch>
        </p:blipFill>
        <p:spPr>
          <a:xfrm>
            <a:off x="4648200" y="1295400"/>
            <a:ext cx="3028122" cy="4037498"/>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Solving Radical Equations</a:t>
            </a:r>
            <a:endParaRPr lang="en-US" dirty="0"/>
          </a:p>
        </p:txBody>
      </p:sp>
      <p:sp>
        <p:nvSpPr>
          <p:cNvPr id="3" name="Text Placeholder 2"/>
          <p:cNvSpPr>
            <a:spLocks noGrp="1"/>
          </p:cNvSpPr>
          <p:nvPr>
            <p:ph type="body" idx="1"/>
          </p:nvPr>
        </p:nvSpPr>
        <p:spPr>
          <a:xfrm>
            <a:off x="4343400" y="2895600"/>
            <a:ext cx="4343399" cy="2667000"/>
          </a:xfrm>
        </p:spPr>
        <p:txBody>
          <a:bodyPr>
            <a:normAutofit/>
          </a:bodyPr>
          <a:lstStyle/>
          <a:p>
            <a:r>
              <a:rPr lang="en-US" sz="3600" dirty="0" smtClean="0"/>
              <a:t>Time to get RADICAL !!!!</a:t>
            </a:r>
            <a:endParaRPr lang="en-US" sz="3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To solve Radical Equations (equations that contain one or more radical), we’ll make use of </a:t>
            </a:r>
            <a:r>
              <a:rPr lang="en-US" sz="3200" b="1" dirty="0" smtClean="0">
                <a:solidFill>
                  <a:srgbClr val="FF0000"/>
                </a:solidFill>
              </a:rPr>
              <a:t>INVERSE OPERATIONS</a:t>
            </a:r>
            <a:r>
              <a:rPr lang="en-US" sz="3200" dirty="0" smtClean="0"/>
              <a:t>.</a:t>
            </a:r>
          </a:p>
          <a:p>
            <a:r>
              <a:rPr lang="en-US" sz="3200" dirty="0" smtClean="0"/>
              <a:t>While we might have radical equations that contain cube roots, or fourth roots, etc., the emphasis on this topic for our purposes will be restricted to </a:t>
            </a:r>
            <a:r>
              <a:rPr lang="en-US" sz="3200" dirty="0" smtClean="0">
                <a:solidFill>
                  <a:srgbClr val="FF0000"/>
                </a:solidFill>
              </a:rPr>
              <a:t>SQUARE ROOTS</a:t>
            </a:r>
            <a:r>
              <a:rPr lang="en-US" sz="3200" dirty="0" smtClean="0"/>
              <a:t>.</a:t>
            </a:r>
            <a:endParaRPr lang="en-US" sz="3200" dirty="0"/>
          </a:p>
        </p:txBody>
      </p:sp>
      <p:sp>
        <p:nvSpPr>
          <p:cNvPr id="3" name="Title 2"/>
          <p:cNvSpPr>
            <a:spLocks noGrp="1"/>
          </p:cNvSpPr>
          <p:nvPr>
            <p:ph type="title"/>
          </p:nvPr>
        </p:nvSpPr>
        <p:spPr/>
        <p:txBody>
          <a:bodyPr>
            <a:normAutofit fontScale="90000"/>
          </a:bodyPr>
          <a:lstStyle/>
          <a:p>
            <a:pPr algn="ctr"/>
            <a:r>
              <a:rPr lang="en-US" dirty="0" smtClean="0"/>
              <a:t>First, a word from your instructor</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How would you solve the following equation?</a:t>
            </a:r>
          </a:p>
          <a:p>
            <a:endParaRPr lang="en-US" dirty="0" smtClean="0"/>
          </a:p>
          <a:p>
            <a:endParaRPr lang="en-US" dirty="0" smtClean="0"/>
          </a:p>
          <a:p>
            <a:endParaRPr lang="en-US" dirty="0" smtClean="0"/>
          </a:p>
          <a:p>
            <a:endParaRPr lang="en-US" dirty="0" smtClean="0"/>
          </a:p>
          <a:p>
            <a:r>
              <a:rPr lang="en-US" dirty="0" smtClean="0"/>
              <a:t>Solve by taking the square root of both sides, why?</a:t>
            </a:r>
          </a:p>
          <a:p>
            <a:endParaRPr lang="en-US" dirty="0" smtClean="0"/>
          </a:p>
          <a:p>
            <a:r>
              <a:rPr lang="en-US" dirty="0" smtClean="0"/>
              <a:t>Square roots and Squaring are inverse operations… they “undo” each other!</a:t>
            </a:r>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pPr algn="ctr"/>
            <a:r>
              <a:rPr lang="en-US" dirty="0" smtClean="0"/>
              <a:t>Using Inverse Operations</a:t>
            </a:r>
            <a:endParaRPr lang="en-US" dirty="0"/>
          </a:p>
        </p:txBody>
      </p:sp>
      <p:graphicFrame>
        <p:nvGraphicFramePr>
          <p:cNvPr id="5" name="Object 4"/>
          <p:cNvGraphicFramePr>
            <a:graphicFrameLocks noChangeAspect="1"/>
          </p:cNvGraphicFramePr>
          <p:nvPr/>
        </p:nvGraphicFramePr>
        <p:xfrm>
          <a:off x="3486150" y="2362200"/>
          <a:ext cx="2476500" cy="1143000"/>
        </p:xfrm>
        <a:graphic>
          <a:graphicData uri="http://schemas.openxmlformats.org/presentationml/2006/ole">
            <p:oleObj spid="_x0000_s75779" name="Equation" r:id="rId3" imgW="495000" imgH="228600" progId="Equation.DSMT4">
              <p:embed/>
            </p:oleObj>
          </a:graphicData>
        </a:graphic>
      </p:graphicFrame>
      <p:graphicFrame>
        <p:nvGraphicFramePr>
          <p:cNvPr id="6" name="Object 5"/>
          <p:cNvGraphicFramePr>
            <a:graphicFrameLocks noChangeAspect="1"/>
          </p:cNvGraphicFramePr>
          <p:nvPr/>
        </p:nvGraphicFramePr>
        <p:xfrm>
          <a:off x="2971800" y="2133600"/>
          <a:ext cx="1447800" cy="1367366"/>
        </p:xfrm>
        <a:graphic>
          <a:graphicData uri="http://schemas.openxmlformats.org/presentationml/2006/ole">
            <p:oleObj spid="_x0000_s75780" name="Equation" r:id="rId4" imgW="228600" imgH="215640" progId="Equation.DSMT4">
              <p:embed/>
            </p:oleObj>
          </a:graphicData>
        </a:graphic>
      </p:graphicFrame>
      <p:graphicFrame>
        <p:nvGraphicFramePr>
          <p:cNvPr id="75782" name="Object 6"/>
          <p:cNvGraphicFramePr>
            <a:graphicFrameLocks noChangeAspect="1"/>
          </p:cNvGraphicFramePr>
          <p:nvPr/>
        </p:nvGraphicFramePr>
        <p:xfrm>
          <a:off x="4724400" y="2209800"/>
          <a:ext cx="1452844" cy="1371600"/>
        </p:xfrm>
        <a:graphic>
          <a:graphicData uri="http://schemas.openxmlformats.org/presentationml/2006/ole">
            <p:oleObj spid="_x0000_s75782" name="Equation" r:id="rId5" imgW="228600" imgH="215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782"/>
                                        </p:tgtEl>
                                        <p:attrNameLst>
                                          <p:attrName>style.visibility</p:attrName>
                                        </p:attrNameLst>
                                      </p:cBhvr>
                                      <p:to>
                                        <p:strVal val="visible"/>
                                      </p:to>
                                    </p:set>
                                    <p:anim calcmode="lin" valueType="num">
                                      <p:cBhvr additive="base">
                                        <p:cTn id="7" dur="500" fill="hold"/>
                                        <p:tgtEl>
                                          <p:spTgt spid="75782"/>
                                        </p:tgtEl>
                                        <p:attrNameLst>
                                          <p:attrName>ppt_x</p:attrName>
                                        </p:attrNameLst>
                                      </p:cBhvr>
                                      <p:tavLst>
                                        <p:tav tm="0">
                                          <p:val>
                                            <p:strVal val="#ppt_x"/>
                                          </p:val>
                                        </p:tav>
                                        <p:tav tm="100000">
                                          <p:val>
                                            <p:strVal val="#ppt_x"/>
                                          </p:val>
                                        </p:tav>
                                      </p:tavLst>
                                    </p:anim>
                                    <p:anim calcmode="lin" valueType="num">
                                      <p:cBhvr additive="base">
                                        <p:cTn id="8" dur="500" fill="hold"/>
                                        <p:tgtEl>
                                          <p:spTgt spid="7578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anim calcmode="lin" valueType="num">
                                      <p:cBhvr additive="base">
                                        <p:cTn id="1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anim calcmode="lin" valueType="num">
                                      <p:cBhvr additive="base">
                                        <p:cTn id="21"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How would might we approach this one?</a:t>
            </a:r>
          </a:p>
          <a:p>
            <a:endParaRPr lang="en-US" dirty="0" smtClean="0"/>
          </a:p>
          <a:p>
            <a:endParaRPr lang="en-US" dirty="0" smtClean="0"/>
          </a:p>
          <a:p>
            <a:endParaRPr lang="en-US" dirty="0" smtClean="0"/>
          </a:p>
          <a:p>
            <a:endParaRPr lang="en-US" dirty="0" smtClean="0"/>
          </a:p>
          <a:p>
            <a:r>
              <a:rPr lang="en-US" dirty="0" smtClean="0"/>
              <a:t>If we use the idea of inverse operations, wouldn’t we SQUARE BOTH SIDES?</a:t>
            </a:r>
          </a:p>
          <a:p>
            <a:endParaRPr lang="en-US" dirty="0" smtClean="0"/>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pPr algn="ctr"/>
            <a:r>
              <a:rPr lang="en-US" dirty="0" smtClean="0"/>
              <a:t>Using Inverse Operations</a:t>
            </a:r>
            <a:endParaRPr lang="en-US" dirty="0"/>
          </a:p>
        </p:txBody>
      </p:sp>
      <p:graphicFrame>
        <p:nvGraphicFramePr>
          <p:cNvPr id="5" name="Object 4"/>
          <p:cNvGraphicFramePr>
            <a:graphicFrameLocks noChangeAspect="1"/>
          </p:cNvGraphicFramePr>
          <p:nvPr/>
        </p:nvGraphicFramePr>
        <p:xfrm>
          <a:off x="3048000" y="2209800"/>
          <a:ext cx="2730500" cy="1206500"/>
        </p:xfrm>
        <a:graphic>
          <a:graphicData uri="http://schemas.openxmlformats.org/presentationml/2006/ole">
            <p:oleObj spid="_x0000_s76802" name="Equation" r:id="rId3" imgW="545760" imgH="241200" progId="Equation.DSMT4">
              <p:embed/>
            </p:oleObj>
          </a:graphicData>
        </a:graphic>
      </p:graphicFrame>
      <p:graphicFrame>
        <p:nvGraphicFramePr>
          <p:cNvPr id="76808" name="Object 8"/>
          <p:cNvGraphicFramePr>
            <a:graphicFrameLocks noChangeAspect="1"/>
          </p:cNvGraphicFramePr>
          <p:nvPr/>
        </p:nvGraphicFramePr>
        <p:xfrm>
          <a:off x="1905000" y="4800600"/>
          <a:ext cx="3276600" cy="1246031"/>
        </p:xfrm>
        <a:graphic>
          <a:graphicData uri="http://schemas.openxmlformats.org/presentationml/2006/ole">
            <p:oleObj spid="_x0000_s76808" name="Equation" r:id="rId4" imgW="901440" imgH="342720" progId="Equation.DSMT4">
              <p:embed/>
            </p:oleObj>
          </a:graphicData>
        </a:graphic>
      </p:graphicFrame>
      <p:graphicFrame>
        <p:nvGraphicFramePr>
          <p:cNvPr id="76809" name="Object 9"/>
          <p:cNvGraphicFramePr>
            <a:graphicFrameLocks noChangeAspect="1"/>
          </p:cNvGraphicFramePr>
          <p:nvPr/>
        </p:nvGraphicFramePr>
        <p:xfrm>
          <a:off x="6248400" y="4953000"/>
          <a:ext cx="2212694" cy="1041400"/>
        </p:xfrm>
        <a:graphic>
          <a:graphicData uri="http://schemas.openxmlformats.org/presentationml/2006/ole">
            <p:oleObj spid="_x0000_s76809" name="Equation" r:id="rId5" imgW="431640" imgH="203040" progId="Equation.DSMT4">
              <p:embed/>
            </p:oleObj>
          </a:graphicData>
        </a:graphic>
      </p:graphicFrame>
      <p:cxnSp>
        <p:nvCxnSpPr>
          <p:cNvPr id="13" name="Straight Arrow Connector 12"/>
          <p:cNvCxnSpPr/>
          <p:nvPr/>
        </p:nvCxnSpPr>
        <p:spPr>
          <a:xfrm>
            <a:off x="5029200" y="5486400"/>
            <a:ext cx="1219200"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6808"/>
                                        </p:tgtEl>
                                        <p:attrNameLst>
                                          <p:attrName>style.visibility</p:attrName>
                                        </p:attrNameLst>
                                      </p:cBhvr>
                                      <p:to>
                                        <p:strVal val="visible"/>
                                      </p:to>
                                    </p:set>
                                    <p:animEffect transition="in" filter="dissolve">
                                      <p:cBhvr>
                                        <p:cTn id="13" dur="500"/>
                                        <p:tgtEl>
                                          <p:spTgt spid="7680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par>
                                <p:cTn id="20" presetID="5" presetClass="entr" presetSubtype="10" fill="hold" nodeType="withEffect">
                                  <p:stCondLst>
                                    <p:cond delay="0"/>
                                  </p:stCondLst>
                                  <p:childTnLst>
                                    <p:set>
                                      <p:cBhvr>
                                        <p:cTn id="21" dur="1" fill="hold">
                                          <p:stCondLst>
                                            <p:cond delay="0"/>
                                          </p:stCondLst>
                                        </p:cTn>
                                        <p:tgtEl>
                                          <p:spTgt spid="76809"/>
                                        </p:tgtEl>
                                        <p:attrNameLst>
                                          <p:attrName>style.visibility</p:attrName>
                                        </p:attrNameLst>
                                      </p:cBhvr>
                                      <p:to>
                                        <p:strVal val="visible"/>
                                      </p:to>
                                    </p:set>
                                    <p:animEffect transition="in" filter="checkerboard(across)">
                                      <p:cBhvr>
                                        <p:cTn id="22" dur="500"/>
                                        <p:tgtEl>
                                          <p:spTgt spid="76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4294967295"/>
          </p:nvPr>
        </p:nvSpPr>
        <p:spPr>
          <a:xfrm>
            <a:off x="381000" y="1905001"/>
            <a:ext cx="8305800" cy="4637088"/>
          </a:xfrm>
        </p:spPr>
        <p:txBody>
          <a:bodyPr/>
          <a:lstStyle/>
          <a:p>
            <a:pPr eaLnBrk="1" hangingPunct="1"/>
            <a:r>
              <a:rPr lang="en-US" sz="3200" dirty="0" smtClean="0"/>
              <a:t>Inverse of Multiply is ____________</a:t>
            </a:r>
          </a:p>
          <a:p>
            <a:r>
              <a:rPr lang="en-US" sz="3200" dirty="0" smtClean="0"/>
              <a:t>Inverse of Add is ____________</a:t>
            </a:r>
          </a:p>
          <a:p>
            <a:r>
              <a:rPr lang="en-US" sz="3200" dirty="0" smtClean="0"/>
              <a:t>Inverse of Divide is ____________</a:t>
            </a:r>
          </a:p>
          <a:p>
            <a:r>
              <a:rPr lang="en-US" sz="3200" dirty="0" smtClean="0"/>
              <a:t>Inverse of Subtract is ____________</a:t>
            </a:r>
          </a:p>
          <a:p>
            <a:r>
              <a:rPr lang="en-US" sz="3200" dirty="0" smtClean="0"/>
              <a:t>Inverse of squaring is ____________</a:t>
            </a:r>
          </a:p>
          <a:p>
            <a:r>
              <a:rPr lang="en-US" sz="3200" dirty="0" smtClean="0"/>
              <a:t>Inverse of taking the square root is ____________</a:t>
            </a:r>
          </a:p>
          <a:p>
            <a:pPr eaLnBrk="1" hangingPunct="1"/>
            <a:endParaRPr lang="en-US" sz="2800" dirty="0" smtClean="0"/>
          </a:p>
        </p:txBody>
      </p:sp>
      <p:sp>
        <p:nvSpPr>
          <p:cNvPr id="18436" name="Rectangle 4"/>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eaLnBrk="1" hangingPunct="1"/>
            <a:r>
              <a:rPr lang="en-US" sz="4400" b="1" dirty="0" smtClean="0">
                <a:solidFill>
                  <a:schemeClr val="tx2"/>
                </a:solidFill>
                <a:effectLst>
                  <a:outerShdw blurRad="38100" dist="38100" dir="2700000" algn="tl">
                    <a:srgbClr val="000000">
                      <a:alpha val="43137"/>
                    </a:srgbClr>
                  </a:outerShdw>
                </a:effectLst>
                <a:latin typeface="+mj-lt"/>
              </a:rPr>
              <a:t>A Refresher on Inverse Operations</a:t>
            </a:r>
            <a:endParaRPr lang="en-US" sz="4400" b="1" dirty="0">
              <a:solidFill>
                <a:schemeClr val="tx2"/>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normAutofit/>
          </a:bodyPr>
          <a:lstStyle/>
          <a:p>
            <a:pPr algn="ctr" eaLnBrk="1" hangingPunct="1"/>
            <a:r>
              <a:rPr lang="en-US" b="1" dirty="0" smtClean="0"/>
              <a:t>RADICAL EQUATIONS</a:t>
            </a:r>
          </a:p>
        </p:txBody>
      </p:sp>
      <p:sp>
        <p:nvSpPr>
          <p:cNvPr id="3076" name="Rectangle 3"/>
          <p:cNvSpPr>
            <a:spLocks noGrp="1" noChangeArrowheads="1"/>
          </p:cNvSpPr>
          <p:nvPr>
            <p:ph type="body" idx="1"/>
          </p:nvPr>
        </p:nvSpPr>
        <p:spPr/>
        <p:txBody>
          <a:bodyPr>
            <a:normAutofit/>
          </a:bodyPr>
          <a:lstStyle/>
          <a:p>
            <a:pPr eaLnBrk="1" hangingPunct="1"/>
            <a:r>
              <a:rPr lang="en-US" sz="3600" b="1" dirty="0" smtClean="0"/>
              <a:t>A </a:t>
            </a:r>
            <a:r>
              <a:rPr lang="en-US" sz="3600" b="1" dirty="0" smtClean="0">
                <a:solidFill>
                  <a:srgbClr val="FF0000"/>
                </a:solidFill>
              </a:rPr>
              <a:t>radical equation </a:t>
            </a:r>
            <a:r>
              <a:rPr lang="en-US" sz="3600" b="1" dirty="0" smtClean="0"/>
              <a:t>is an equation with a radical in it.</a:t>
            </a:r>
          </a:p>
        </p:txBody>
      </p:sp>
      <p:sp>
        <p:nvSpPr>
          <p:cNvPr id="3077" name="Rectangle 5"/>
          <p:cNvSpPr>
            <a:spLocks noChangeArrowheads="1"/>
          </p:cNvSpPr>
          <p:nvPr/>
        </p:nvSpPr>
        <p:spPr bwMode="auto">
          <a:xfrm>
            <a:off x="0" y="3276600"/>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3074" name="Object 4"/>
          <p:cNvGraphicFramePr>
            <a:graphicFrameLocks noChangeAspect="1"/>
          </p:cNvGraphicFramePr>
          <p:nvPr/>
        </p:nvGraphicFramePr>
        <p:xfrm>
          <a:off x="2133600" y="3124200"/>
          <a:ext cx="4371975" cy="1295400"/>
        </p:xfrm>
        <a:graphic>
          <a:graphicData uri="http://schemas.openxmlformats.org/presentationml/2006/ole">
            <p:oleObj spid="_x0000_s51202" name="Equation" r:id="rId3" imgW="774364" imgH="228501"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fontScale="92500"/>
          </a:bodyPr>
          <a:lstStyle/>
          <a:p>
            <a:r>
              <a:rPr lang="en-US" sz="3200" dirty="0" smtClean="0"/>
              <a:t>We’ll be considering the idea of linear function.</a:t>
            </a:r>
          </a:p>
          <a:p>
            <a:pPr lvl="1"/>
            <a:r>
              <a:rPr lang="en-US" sz="3200" dirty="0" smtClean="0"/>
              <a:t>The key idea here is that each input corresponds to an accompanying output.</a:t>
            </a:r>
          </a:p>
          <a:p>
            <a:r>
              <a:rPr lang="en-US" sz="3200" dirty="0" smtClean="0"/>
              <a:t>Will take a look at manipulating formulas.</a:t>
            </a:r>
          </a:p>
          <a:p>
            <a:pPr lvl="1"/>
            <a:r>
              <a:rPr lang="en-US" sz="3200" dirty="0" smtClean="0"/>
              <a:t>This is a lot like solving equations, but they have more letters and fewer numbers.</a:t>
            </a:r>
          </a:p>
          <a:p>
            <a:pPr lvl="1"/>
            <a:r>
              <a:rPr lang="en-US" sz="3200" dirty="0" smtClean="0"/>
              <a:t>Some of the formulas have a nice science application, too.</a:t>
            </a:r>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4919472"/>
          </a:xfrm>
        </p:spPr>
        <p:txBody>
          <a:bodyPr>
            <a:normAutofit/>
          </a:bodyPr>
          <a:lstStyle/>
          <a:p>
            <a:r>
              <a:rPr lang="en-US" sz="2600" dirty="0" smtClean="0"/>
              <a:t>Isolate the radical – get the radical on one side everything else to the other side.</a:t>
            </a:r>
          </a:p>
          <a:p>
            <a:pPr lvl="1"/>
            <a:r>
              <a:rPr lang="en-US" sz="2600" dirty="0" smtClean="0"/>
              <a:t>Note: when the problems get a bit more complex, this step might have to be repeated. </a:t>
            </a:r>
            <a:r>
              <a:rPr lang="en-US" sz="2600" dirty="0" smtClean="0">
                <a:sym typeface="Wingdings" pitchFamily="2" charset="2"/>
              </a:rPr>
              <a:t></a:t>
            </a:r>
          </a:p>
          <a:p>
            <a:r>
              <a:rPr lang="en-US" sz="2600" dirty="0" smtClean="0"/>
              <a:t>Square both sides of the equation</a:t>
            </a:r>
          </a:p>
          <a:p>
            <a:r>
              <a:rPr lang="en-US" sz="2600" dirty="0" smtClean="0"/>
              <a:t>Solve for x</a:t>
            </a:r>
          </a:p>
          <a:p>
            <a:r>
              <a:rPr lang="en-US" sz="2600" b="1" dirty="0" smtClean="0">
                <a:solidFill>
                  <a:srgbClr val="FF0000"/>
                </a:solidFill>
              </a:rPr>
              <a:t>CHECK YOUR ANSWER</a:t>
            </a:r>
          </a:p>
          <a:p>
            <a:pPr lvl="1"/>
            <a:r>
              <a:rPr lang="en-US" sz="2600" dirty="0" smtClean="0"/>
              <a:t>The process of squaring both sides may introduce </a:t>
            </a:r>
            <a:r>
              <a:rPr lang="en-US" sz="2600" b="1" dirty="0" smtClean="0">
                <a:solidFill>
                  <a:srgbClr val="FF0000"/>
                </a:solidFill>
              </a:rPr>
              <a:t>EXTRANEOUS SOLUTIONS—</a:t>
            </a:r>
            <a:r>
              <a:rPr lang="en-US" sz="2600" dirty="0" smtClean="0"/>
              <a:t>solutions that </a:t>
            </a:r>
            <a:r>
              <a:rPr lang="en-US" sz="2600" b="1" u="sng" dirty="0" smtClean="0">
                <a:solidFill>
                  <a:srgbClr val="FF0000"/>
                </a:solidFill>
              </a:rPr>
              <a:t>DO NOT </a:t>
            </a:r>
            <a:r>
              <a:rPr lang="en-US" sz="2600" dirty="0" smtClean="0"/>
              <a:t>solve the original equation.</a:t>
            </a:r>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A Procedure for Solving </a:t>
            </a:r>
            <a:br>
              <a:rPr lang="en-US" dirty="0" smtClean="0"/>
            </a:br>
            <a:r>
              <a:rPr lang="en-US" dirty="0" smtClean="0"/>
              <a:t>Radical Equations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lstStyle/>
          <a:p>
            <a:r>
              <a:rPr lang="en-US" dirty="0" smtClean="0"/>
              <a:t>Solve for x</a:t>
            </a:r>
            <a:endParaRPr lang="en-US" dirty="0"/>
          </a:p>
        </p:txBody>
      </p:sp>
      <p:sp>
        <p:nvSpPr>
          <p:cNvPr id="3" name="Title 2"/>
          <p:cNvSpPr>
            <a:spLocks noGrp="1"/>
          </p:cNvSpPr>
          <p:nvPr>
            <p:ph type="title"/>
          </p:nvPr>
        </p:nvSpPr>
        <p:spPr/>
        <p:txBody>
          <a:bodyPr/>
          <a:lstStyle/>
          <a:p>
            <a:pPr algn="ctr"/>
            <a:r>
              <a:rPr lang="en-US" dirty="0" smtClean="0"/>
              <a:t>Example #1</a:t>
            </a:r>
            <a:endParaRPr lang="en-US" dirty="0"/>
          </a:p>
        </p:txBody>
      </p:sp>
      <p:graphicFrame>
        <p:nvGraphicFramePr>
          <p:cNvPr id="25603" name="Object 3"/>
          <p:cNvGraphicFramePr>
            <a:graphicFrameLocks noChangeAspect="1"/>
          </p:cNvGraphicFramePr>
          <p:nvPr/>
        </p:nvGraphicFramePr>
        <p:xfrm>
          <a:off x="533400" y="2209800"/>
          <a:ext cx="4819650" cy="785812"/>
        </p:xfrm>
        <a:graphic>
          <a:graphicData uri="http://schemas.openxmlformats.org/presentationml/2006/ole">
            <p:oleObj spid="_x0000_s79874" name="Equation" r:id="rId3" imgW="3429000" imgH="558720" progId="Equation.3">
              <p:embed/>
            </p:oleObj>
          </a:graphicData>
        </a:graphic>
      </p:graphicFrame>
      <p:graphicFrame>
        <p:nvGraphicFramePr>
          <p:cNvPr id="4" name="Object 3"/>
          <p:cNvGraphicFramePr>
            <a:graphicFrameLocks noChangeAspect="1"/>
          </p:cNvGraphicFramePr>
          <p:nvPr/>
        </p:nvGraphicFramePr>
        <p:xfrm>
          <a:off x="609600" y="3200400"/>
          <a:ext cx="3460876" cy="987425"/>
        </p:xfrm>
        <a:graphic>
          <a:graphicData uri="http://schemas.openxmlformats.org/presentationml/2006/ole">
            <p:oleObj spid="_x0000_s79875" name="Equation" r:id="rId4" imgW="799920" imgH="228600" progId="Equation.DSMT4">
              <p:embed/>
            </p:oleObj>
          </a:graphicData>
        </a:graphic>
      </p:graphicFrame>
      <p:graphicFrame>
        <p:nvGraphicFramePr>
          <p:cNvPr id="5" name="Object 3"/>
          <p:cNvGraphicFramePr>
            <a:graphicFrameLocks noChangeAspect="1"/>
          </p:cNvGraphicFramePr>
          <p:nvPr/>
        </p:nvGraphicFramePr>
        <p:xfrm>
          <a:off x="914400" y="4267200"/>
          <a:ext cx="3021013" cy="768350"/>
        </p:xfrm>
        <a:graphic>
          <a:graphicData uri="http://schemas.openxmlformats.org/presentationml/2006/ole">
            <p:oleObj spid="_x0000_s79876" name="Equation" r:id="rId5" imgW="698400" imgH="177480" progId="Equation.DSMT4">
              <p:embed/>
            </p:oleObj>
          </a:graphicData>
        </a:graphic>
      </p:graphicFrame>
      <p:graphicFrame>
        <p:nvGraphicFramePr>
          <p:cNvPr id="6" name="Object 3"/>
          <p:cNvGraphicFramePr>
            <a:graphicFrameLocks noChangeAspect="1"/>
          </p:cNvGraphicFramePr>
          <p:nvPr/>
        </p:nvGraphicFramePr>
        <p:xfrm>
          <a:off x="1401763" y="5181600"/>
          <a:ext cx="2197100" cy="768350"/>
        </p:xfrm>
        <a:graphic>
          <a:graphicData uri="http://schemas.openxmlformats.org/presentationml/2006/ole">
            <p:oleObj spid="_x0000_s79877" name="Equation" r:id="rId6" imgW="507960" imgH="177480" progId="Equation.DSMT4">
              <p:embed/>
            </p:oleObj>
          </a:graphicData>
        </a:graphic>
      </p:graphicFrame>
      <p:graphicFrame>
        <p:nvGraphicFramePr>
          <p:cNvPr id="7" name="Object 3"/>
          <p:cNvGraphicFramePr>
            <a:graphicFrameLocks noChangeAspect="1"/>
          </p:cNvGraphicFramePr>
          <p:nvPr/>
        </p:nvGraphicFramePr>
        <p:xfrm>
          <a:off x="1828800" y="5867400"/>
          <a:ext cx="1757363" cy="768350"/>
        </p:xfrm>
        <a:graphic>
          <a:graphicData uri="http://schemas.openxmlformats.org/presentationml/2006/ole">
            <p:oleObj spid="_x0000_s79878" name="Equation" r:id="rId7" imgW="406080" imgH="177480" progId="Equation.DSMT4">
              <p:embed/>
            </p:oleObj>
          </a:graphicData>
        </a:graphic>
      </p:graphicFrame>
      <p:sp>
        <p:nvSpPr>
          <p:cNvPr id="9" name="TextBox 8"/>
          <p:cNvSpPr txBox="1"/>
          <p:nvPr/>
        </p:nvSpPr>
        <p:spPr>
          <a:xfrm>
            <a:off x="6248400" y="1371600"/>
            <a:ext cx="2133600" cy="369332"/>
          </a:xfrm>
          <a:prstGeom prst="rect">
            <a:avLst/>
          </a:prstGeom>
          <a:solidFill>
            <a:schemeClr val="accent1">
              <a:alpha val="53000"/>
            </a:schemeClr>
          </a:solidFill>
          <a:ln>
            <a:solidFill>
              <a:srgbClr val="FF0000"/>
            </a:solidFill>
          </a:ln>
        </p:spPr>
        <p:txBody>
          <a:bodyPr wrap="square" rtlCol="0">
            <a:spAutoFit/>
          </a:bodyPr>
          <a:lstStyle/>
          <a:p>
            <a:pPr algn="ctr"/>
            <a:r>
              <a:rPr lang="en-US" dirty="0" smtClean="0"/>
              <a:t>OUR CHECK</a:t>
            </a:r>
            <a:endParaRPr lang="en-US" dirty="0"/>
          </a:p>
        </p:txBody>
      </p:sp>
      <p:graphicFrame>
        <p:nvGraphicFramePr>
          <p:cNvPr id="8" name="Object 3"/>
          <p:cNvGraphicFramePr>
            <a:graphicFrameLocks noChangeAspect="1"/>
          </p:cNvGraphicFramePr>
          <p:nvPr/>
        </p:nvGraphicFramePr>
        <p:xfrm>
          <a:off x="6019800" y="1981200"/>
          <a:ext cx="2442722" cy="2155825"/>
        </p:xfrm>
        <a:graphic>
          <a:graphicData uri="http://schemas.openxmlformats.org/presentationml/2006/ole">
            <p:oleObj spid="_x0000_s79879" name="Equation" r:id="rId8" imgW="1091880" imgH="965160" progId="Equation.DSMT4">
              <p:embed/>
            </p:oleObj>
          </a:graphicData>
        </a:graphic>
      </p:graphicFrame>
      <p:sp>
        <p:nvSpPr>
          <p:cNvPr id="12" name="Cloud 11"/>
          <p:cNvSpPr/>
          <p:nvPr/>
        </p:nvSpPr>
        <p:spPr>
          <a:xfrm>
            <a:off x="5715000" y="5181600"/>
            <a:ext cx="3048000" cy="13716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5410200" y="4343400"/>
            <a:ext cx="3048000" cy="830997"/>
          </a:xfrm>
          <a:prstGeom prst="rect">
            <a:avLst/>
          </a:prstGeom>
          <a:noFill/>
        </p:spPr>
        <p:txBody>
          <a:bodyPr wrap="square" rtlCol="0">
            <a:spAutoFit/>
          </a:bodyPr>
          <a:lstStyle/>
          <a:p>
            <a:r>
              <a:rPr lang="en-US" sz="2400" dirty="0" smtClean="0"/>
              <a:t>So, our solution is a good one and </a:t>
            </a:r>
            <a:endParaRPr lang="en-US" sz="2400" dirty="0"/>
          </a:p>
        </p:txBody>
      </p:sp>
      <p:graphicFrame>
        <p:nvGraphicFramePr>
          <p:cNvPr id="10" name="Object 3"/>
          <p:cNvGraphicFramePr>
            <a:graphicFrameLocks noChangeAspect="1"/>
          </p:cNvGraphicFramePr>
          <p:nvPr/>
        </p:nvGraphicFramePr>
        <p:xfrm>
          <a:off x="6324600" y="5486400"/>
          <a:ext cx="1757363" cy="768350"/>
        </p:xfrm>
        <a:graphic>
          <a:graphicData uri="http://schemas.openxmlformats.org/presentationml/2006/ole">
            <p:oleObj spid="_x0000_s79880" name="Equation" r:id="rId9" imgW="406080" imgH="177480" progId="Equation.DSMT4">
              <p:embed/>
            </p:oleObj>
          </a:graphicData>
        </a:graphic>
      </p:graphicFrame>
      <p:pic>
        <p:nvPicPr>
          <p:cNvPr id="15" name="Picture 14" descr="check mark.jpg"/>
          <p:cNvPicPr>
            <a:picLocks noChangeAspect="1"/>
          </p:cNvPicPr>
          <p:nvPr/>
        </p:nvPicPr>
        <p:blipFill>
          <a:blip r:embed="rId10" cstate="print"/>
          <a:stretch>
            <a:fillRect/>
          </a:stretch>
        </p:blipFill>
        <p:spPr>
          <a:xfrm>
            <a:off x="4800600" y="3200400"/>
            <a:ext cx="11430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 calcmode="lin" valueType="num">
                                      <p:cBhvr additive="base">
                                        <p:cTn id="4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dissolve">
                                      <p:cBhvr>
                                        <p:cTn id="51" dur="500"/>
                                        <p:tgtEl>
                                          <p:spTgt spid="10"/>
                                        </p:tgtEl>
                                      </p:cBhvr>
                                    </p:animEffect>
                                  </p:childTnLst>
                                </p:cTn>
                              </p:par>
                              <p:par>
                                <p:cTn id="52" presetID="2" presetClass="entr" presetSubtype="4"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Example #2</a:t>
            </a:r>
            <a:endParaRPr lang="en-US" dirty="0"/>
          </a:p>
        </p:txBody>
      </p:sp>
      <p:graphicFrame>
        <p:nvGraphicFramePr>
          <p:cNvPr id="4" name="Object 3"/>
          <p:cNvGraphicFramePr>
            <a:graphicFrameLocks noChangeAspect="1"/>
          </p:cNvGraphicFramePr>
          <p:nvPr/>
        </p:nvGraphicFramePr>
        <p:xfrm>
          <a:off x="381000" y="2819400"/>
          <a:ext cx="4559300" cy="987425"/>
        </p:xfrm>
        <a:graphic>
          <a:graphicData uri="http://schemas.openxmlformats.org/presentationml/2006/ole">
            <p:oleObj spid="_x0000_s80899" name="Equation" r:id="rId3" imgW="1054080" imgH="228600" progId="Equation.DSMT4">
              <p:embed/>
            </p:oleObj>
          </a:graphicData>
        </a:graphic>
      </p:graphicFrame>
      <p:graphicFrame>
        <p:nvGraphicFramePr>
          <p:cNvPr id="5" name="Object 3"/>
          <p:cNvGraphicFramePr>
            <a:graphicFrameLocks noChangeAspect="1"/>
          </p:cNvGraphicFramePr>
          <p:nvPr/>
        </p:nvGraphicFramePr>
        <p:xfrm>
          <a:off x="838200" y="3886200"/>
          <a:ext cx="3186113" cy="987425"/>
        </p:xfrm>
        <a:graphic>
          <a:graphicData uri="http://schemas.openxmlformats.org/presentationml/2006/ole">
            <p:oleObj spid="_x0000_s80900" name="Equation" r:id="rId4" imgW="736560" imgH="228600" progId="Equation.DSMT4">
              <p:embed/>
            </p:oleObj>
          </a:graphicData>
        </a:graphic>
      </p:graphicFrame>
      <p:graphicFrame>
        <p:nvGraphicFramePr>
          <p:cNvPr id="6" name="Object 3"/>
          <p:cNvGraphicFramePr>
            <a:graphicFrameLocks noChangeAspect="1"/>
          </p:cNvGraphicFramePr>
          <p:nvPr/>
        </p:nvGraphicFramePr>
        <p:xfrm>
          <a:off x="838200" y="4876800"/>
          <a:ext cx="3021013" cy="768350"/>
        </p:xfrm>
        <a:graphic>
          <a:graphicData uri="http://schemas.openxmlformats.org/presentationml/2006/ole">
            <p:oleObj spid="_x0000_s80901" name="Equation" r:id="rId5" imgW="698400" imgH="177480" progId="Equation.DSMT4">
              <p:embed/>
            </p:oleObj>
          </a:graphicData>
        </a:graphic>
      </p:graphicFrame>
      <p:graphicFrame>
        <p:nvGraphicFramePr>
          <p:cNvPr id="7" name="Object 3"/>
          <p:cNvGraphicFramePr>
            <a:graphicFrameLocks noChangeAspect="1"/>
          </p:cNvGraphicFramePr>
          <p:nvPr/>
        </p:nvGraphicFramePr>
        <p:xfrm>
          <a:off x="381000" y="5638800"/>
          <a:ext cx="2197100" cy="768350"/>
        </p:xfrm>
        <a:graphic>
          <a:graphicData uri="http://schemas.openxmlformats.org/presentationml/2006/ole">
            <p:oleObj spid="_x0000_s80902" name="Equation" r:id="rId6" imgW="507960" imgH="177480" progId="Equation.DSMT4">
              <p:embed/>
            </p:oleObj>
          </a:graphicData>
        </a:graphic>
      </p:graphicFrame>
      <p:sp>
        <p:nvSpPr>
          <p:cNvPr id="9" name="TextBox 8"/>
          <p:cNvSpPr txBox="1"/>
          <p:nvPr/>
        </p:nvSpPr>
        <p:spPr>
          <a:xfrm>
            <a:off x="6248400" y="1371600"/>
            <a:ext cx="2133600" cy="369332"/>
          </a:xfrm>
          <a:prstGeom prst="rect">
            <a:avLst/>
          </a:prstGeom>
          <a:solidFill>
            <a:schemeClr val="accent1">
              <a:alpha val="53000"/>
            </a:schemeClr>
          </a:solidFill>
          <a:ln>
            <a:solidFill>
              <a:srgbClr val="FF0000"/>
            </a:solidFill>
          </a:ln>
        </p:spPr>
        <p:txBody>
          <a:bodyPr wrap="square" rtlCol="0">
            <a:spAutoFit/>
          </a:bodyPr>
          <a:lstStyle/>
          <a:p>
            <a:pPr algn="ctr"/>
            <a:r>
              <a:rPr lang="en-US" dirty="0" smtClean="0"/>
              <a:t>OUR CHECK</a:t>
            </a:r>
            <a:endParaRPr lang="en-US" dirty="0"/>
          </a:p>
        </p:txBody>
      </p:sp>
      <p:graphicFrame>
        <p:nvGraphicFramePr>
          <p:cNvPr id="8" name="Object 3"/>
          <p:cNvGraphicFramePr>
            <a:graphicFrameLocks noChangeAspect="1"/>
          </p:cNvGraphicFramePr>
          <p:nvPr/>
        </p:nvGraphicFramePr>
        <p:xfrm>
          <a:off x="5935663" y="1981200"/>
          <a:ext cx="2613025" cy="2155825"/>
        </p:xfrm>
        <a:graphic>
          <a:graphicData uri="http://schemas.openxmlformats.org/presentationml/2006/ole">
            <p:oleObj spid="_x0000_s80903" name="Equation" r:id="rId7" imgW="1168200" imgH="965160" progId="Equation.DSMT4">
              <p:embed/>
            </p:oleObj>
          </a:graphicData>
        </a:graphic>
      </p:graphicFrame>
      <p:sp>
        <p:nvSpPr>
          <p:cNvPr id="12" name="Cloud 11"/>
          <p:cNvSpPr/>
          <p:nvPr/>
        </p:nvSpPr>
        <p:spPr>
          <a:xfrm>
            <a:off x="5715000" y="5181600"/>
            <a:ext cx="3048000" cy="13716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5410200" y="4343400"/>
            <a:ext cx="3048000" cy="830997"/>
          </a:xfrm>
          <a:prstGeom prst="rect">
            <a:avLst/>
          </a:prstGeom>
          <a:noFill/>
        </p:spPr>
        <p:txBody>
          <a:bodyPr wrap="square" rtlCol="0">
            <a:spAutoFit/>
          </a:bodyPr>
          <a:lstStyle/>
          <a:p>
            <a:r>
              <a:rPr lang="en-US" sz="2400" dirty="0" smtClean="0"/>
              <a:t>So, our solution is a good one and </a:t>
            </a:r>
            <a:endParaRPr lang="en-US" sz="2400" dirty="0"/>
          </a:p>
        </p:txBody>
      </p:sp>
      <p:graphicFrame>
        <p:nvGraphicFramePr>
          <p:cNvPr id="10" name="Object 3"/>
          <p:cNvGraphicFramePr>
            <a:graphicFrameLocks noChangeAspect="1"/>
          </p:cNvGraphicFramePr>
          <p:nvPr/>
        </p:nvGraphicFramePr>
        <p:xfrm>
          <a:off x="6434138" y="5486400"/>
          <a:ext cx="1538287" cy="768350"/>
        </p:xfrm>
        <a:graphic>
          <a:graphicData uri="http://schemas.openxmlformats.org/presentationml/2006/ole">
            <p:oleObj spid="_x0000_s80904" name="Equation" r:id="rId8" imgW="355320" imgH="177480" progId="Equation.DSMT4">
              <p:embed/>
            </p:oleObj>
          </a:graphicData>
        </a:graphic>
      </p:graphicFrame>
      <p:pic>
        <p:nvPicPr>
          <p:cNvPr id="15" name="Picture 14" descr="check mark.jpg"/>
          <p:cNvPicPr>
            <a:picLocks noChangeAspect="1"/>
          </p:cNvPicPr>
          <p:nvPr/>
        </p:nvPicPr>
        <p:blipFill>
          <a:blip r:embed="rId9" cstate="print"/>
          <a:stretch>
            <a:fillRect/>
          </a:stretch>
        </p:blipFill>
        <p:spPr>
          <a:xfrm>
            <a:off x="4800600" y="3200400"/>
            <a:ext cx="1143000" cy="914400"/>
          </a:xfrm>
          <a:prstGeom prst="rect">
            <a:avLst/>
          </a:prstGeom>
        </p:spPr>
      </p:pic>
      <p:graphicFrame>
        <p:nvGraphicFramePr>
          <p:cNvPr id="16" name="Object 15"/>
          <p:cNvGraphicFramePr>
            <a:graphicFrameLocks noChangeAspect="1"/>
          </p:cNvGraphicFramePr>
          <p:nvPr/>
        </p:nvGraphicFramePr>
        <p:xfrm>
          <a:off x="152400" y="1981200"/>
          <a:ext cx="5503333" cy="762000"/>
        </p:xfrm>
        <a:graphic>
          <a:graphicData uri="http://schemas.openxmlformats.org/presentationml/2006/ole">
            <p:oleObj spid="_x0000_s80906" name="Equation" r:id="rId10" imgW="1650960" imgH="228600" progId="Equation.DSMT4">
              <p:embed/>
            </p:oleObj>
          </a:graphicData>
        </a:graphic>
      </p:graphicFrame>
      <p:graphicFrame>
        <p:nvGraphicFramePr>
          <p:cNvPr id="11" name="Object 11"/>
          <p:cNvGraphicFramePr>
            <a:graphicFrameLocks noChangeAspect="1"/>
          </p:cNvGraphicFramePr>
          <p:nvPr>
            <p:ph idx="1"/>
          </p:nvPr>
        </p:nvGraphicFramePr>
        <p:xfrm>
          <a:off x="3048000" y="5715000"/>
          <a:ext cx="1441450" cy="720725"/>
        </p:xfrm>
        <a:graphic>
          <a:graphicData uri="http://schemas.openxmlformats.org/presentationml/2006/ole">
            <p:oleObj spid="_x0000_s80907" name="Equation" r:id="rId11" imgW="355320" imgH="177480" progId="Equation.DSMT4">
              <p:embed/>
            </p:oleObj>
          </a:graphicData>
        </a:graphic>
      </p:graphicFrame>
      <p:sp>
        <p:nvSpPr>
          <p:cNvPr id="17" name="Rectangle 16"/>
          <p:cNvSpPr/>
          <p:nvPr/>
        </p:nvSpPr>
        <p:spPr>
          <a:xfrm>
            <a:off x="457200" y="1219201"/>
            <a:ext cx="3581400" cy="646331"/>
          </a:xfrm>
          <a:prstGeom prst="rect">
            <a:avLst/>
          </a:prstGeom>
        </p:spPr>
        <p:txBody>
          <a:bodyPr wrap="square">
            <a:spAutoFit/>
          </a:bodyPr>
          <a:lstStyle/>
          <a:p>
            <a:r>
              <a:rPr lang="en-US" sz="3200" dirty="0" smtClean="0"/>
              <a:t>Solve</a:t>
            </a:r>
            <a:r>
              <a:rPr lang="en-US" dirty="0" smtClean="0"/>
              <a:t> </a:t>
            </a:r>
            <a:r>
              <a:rPr lang="en-US" sz="3600" dirty="0" smtClean="0"/>
              <a:t>for x</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2" presetClass="entr" presetSubtype="4"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slide(fromBottom)">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xEl>
                                              <p:pRg st="0" end="0"/>
                                            </p:txEl>
                                          </p:spTgt>
                                        </p:tgtEl>
                                        <p:attrNameLst>
                                          <p:attrName>style.visibility</p:attrName>
                                        </p:attrNameLst>
                                      </p:cBhvr>
                                      <p:to>
                                        <p:strVal val="visible"/>
                                      </p:to>
                                    </p:set>
                                    <p:anim calcmode="lin" valueType="num">
                                      <p:cBhvr additive="base">
                                        <p:cTn id="4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dissolve">
                                      <p:cBhvr>
                                        <p:cTn id="55" dur="500"/>
                                        <p:tgtEl>
                                          <p:spTgt spid="10"/>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Example #3</a:t>
            </a:r>
            <a:endParaRPr lang="en-US" dirty="0"/>
          </a:p>
        </p:txBody>
      </p:sp>
      <p:graphicFrame>
        <p:nvGraphicFramePr>
          <p:cNvPr id="4" name="Object 3"/>
          <p:cNvGraphicFramePr>
            <a:graphicFrameLocks noChangeAspect="1"/>
          </p:cNvGraphicFramePr>
          <p:nvPr/>
        </p:nvGraphicFramePr>
        <p:xfrm>
          <a:off x="304800" y="2819400"/>
          <a:ext cx="4449763" cy="877888"/>
        </p:xfrm>
        <a:graphic>
          <a:graphicData uri="http://schemas.openxmlformats.org/presentationml/2006/ole">
            <p:oleObj spid="_x0000_s92162" name="Equation" r:id="rId3" imgW="1028520" imgH="203040" progId="Equation.DSMT4">
              <p:embed/>
            </p:oleObj>
          </a:graphicData>
        </a:graphic>
      </p:graphicFrame>
      <p:graphicFrame>
        <p:nvGraphicFramePr>
          <p:cNvPr id="5" name="Object 3"/>
          <p:cNvGraphicFramePr>
            <a:graphicFrameLocks noChangeAspect="1"/>
          </p:cNvGraphicFramePr>
          <p:nvPr/>
        </p:nvGraphicFramePr>
        <p:xfrm>
          <a:off x="685800" y="3886200"/>
          <a:ext cx="3406775" cy="768350"/>
        </p:xfrm>
        <a:graphic>
          <a:graphicData uri="http://schemas.openxmlformats.org/presentationml/2006/ole">
            <p:oleObj spid="_x0000_s92163" name="Equation" r:id="rId4" imgW="787320" imgH="177480" progId="Equation.DSMT4">
              <p:embed/>
            </p:oleObj>
          </a:graphicData>
        </a:graphic>
      </p:graphicFrame>
      <p:graphicFrame>
        <p:nvGraphicFramePr>
          <p:cNvPr id="6" name="Object 3"/>
          <p:cNvGraphicFramePr>
            <a:graphicFrameLocks noChangeAspect="1"/>
          </p:cNvGraphicFramePr>
          <p:nvPr/>
        </p:nvGraphicFramePr>
        <p:xfrm>
          <a:off x="1112838" y="4876800"/>
          <a:ext cx="2471737" cy="768350"/>
        </p:xfrm>
        <a:graphic>
          <a:graphicData uri="http://schemas.openxmlformats.org/presentationml/2006/ole">
            <p:oleObj spid="_x0000_s92164" name="Equation" r:id="rId5" imgW="571320" imgH="177480" progId="Equation.DSMT4">
              <p:embed/>
            </p:oleObj>
          </a:graphicData>
        </a:graphic>
      </p:graphicFrame>
      <p:graphicFrame>
        <p:nvGraphicFramePr>
          <p:cNvPr id="7" name="Object 3"/>
          <p:cNvGraphicFramePr>
            <a:graphicFrameLocks noChangeAspect="1"/>
          </p:cNvGraphicFramePr>
          <p:nvPr/>
        </p:nvGraphicFramePr>
        <p:xfrm>
          <a:off x="1600200" y="5715000"/>
          <a:ext cx="1866900" cy="768350"/>
        </p:xfrm>
        <a:graphic>
          <a:graphicData uri="http://schemas.openxmlformats.org/presentationml/2006/ole">
            <p:oleObj spid="_x0000_s92165" name="Equation" r:id="rId6" imgW="431640" imgH="177480" progId="Equation.DSMT4">
              <p:embed/>
            </p:oleObj>
          </a:graphicData>
        </a:graphic>
      </p:graphicFrame>
      <p:sp>
        <p:nvSpPr>
          <p:cNvPr id="9" name="TextBox 8"/>
          <p:cNvSpPr txBox="1"/>
          <p:nvPr/>
        </p:nvSpPr>
        <p:spPr>
          <a:xfrm>
            <a:off x="6248400" y="1371600"/>
            <a:ext cx="2133600" cy="369332"/>
          </a:xfrm>
          <a:prstGeom prst="rect">
            <a:avLst/>
          </a:prstGeom>
          <a:solidFill>
            <a:schemeClr val="accent1">
              <a:alpha val="53000"/>
            </a:schemeClr>
          </a:solidFill>
          <a:ln>
            <a:solidFill>
              <a:srgbClr val="FF0000"/>
            </a:solidFill>
          </a:ln>
        </p:spPr>
        <p:txBody>
          <a:bodyPr wrap="square" rtlCol="0">
            <a:spAutoFit/>
          </a:bodyPr>
          <a:lstStyle/>
          <a:p>
            <a:pPr algn="ctr"/>
            <a:r>
              <a:rPr lang="en-US" dirty="0" smtClean="0"/>
              <a:t>OUR CHECK</a:t>
            </a:r>
            <a:endParaRPr lang="en-US" dirty="0"/>
          </a:p>
        </p:txBody>
      </p:sp>
      <p:graphicFrame>
        <p:nvGraphicFramePr>
          <p:cNvPr id="8" name="Object 3"/>
          <p:cNvGraphicFramePr>
            <a:graphicFrameLocks noChangeAspect="1"/>
          </p:cNvGraphicFramePr>
          <p:nvPr/>
        </p:nvGraphicFramePr>
        <p:xfrm>
          <a:off x="5467350" y="1897063"/>
          <a:ext cx="3551238" cy="2325687"/>
        </p:xfrm>
        <a:graphic>
          <a:graphicData uri="http://schemas.openxmlformats.org/presentationml/2006/ole">
            <p:oleObj spid="_x0000_s92166" name="Equation" r:id="rId7" imgW="1587240" imgH="1041120" progId="Equation.DSMT4">
              <p:embed/>
            </p:oleObj>
          </a:graphicData>
        </a:graphic>
      </p:graphicFrame>
      <p:sp>
        <p:nvSpPr>
          <p:cNvPr id="12" name="Cloud 11"/>
          <p:cNvSpPr/>
          <p:nvPr/>
        </p:nvSpPr>
        <p:spPr>
          <a:xfrm>
            <a:off x="5715000" y="5410200"/>
            <a:ext cx="3276600" cy="14478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5410200" y="4343400"/>
            <a:ext cx="3048000" cy="1200329"/>
          </a:xfrm>
          <a:prstGeom prst="rect">
            <a:avLst/>
          </a:prstGeom>
          <a:noFill/>
        </p:spPr>
        <p:txBody>
          <a:bodyPr wrap="square" rtlCol="0">
            <a:spAutoFit/>
          </a:bodyPr>
          <a:lstStyle/>
          <a:p>
            <a:r>
              <a:rPr lang="en-US" sz="2400" dirty="0" smtClean="0"/>
              <a:t>So, our solution </a:t>
            </a:r>
            <a:r>
              <a:rPr lang="en-US" sz="2400" dirty="0" smtClean="0"/>
              <a:t> </a:t>
            </a:r>
            <a:r>
              <a:rPr lang="en-US" sz="2400" dirty="0" smtClean="0"/>
              <a:t>doesn’t check—</a:t>
            </a:r>
            <a:r>
              <a:rPr lang="en-US" sz="2400" b="1" dirty="0" smtClean="0">
                <a:solidFill>
                  <a:srgbClr val="FF0000"/>
                </a:solidFill>
              </a:rPr>
              <a:t>IT’S EXTRANEOUS</a:t>
            </a:r>
            <a:endParaRPr lang="en-US" sz="2400" b="1" dirty="0">
              <a:solidFill>
                <a:srgbClr val="FF0000"/>
              </a:solidFill>
            </a:endParaRPr>
          </a:p>
        </p:txBody>
      </p:sp>
      <p:graphicFrame>
        <p:nvGraphicFramePr>
          <p:cNvPr id="10" name="Object 3"/>
          <p:cNvGraphicFramePr>
            <a:graphicFrameLocks noChangeAspect="1"/>
          </p:cNvGraphicFramePr>
          <p:nvPr/>
        </p:nvGraphicFramePr>
        <p:xfrm>
          <a:off x="6096000" y="5715000"/>
          <a:ext cx="2419350" cy="921300"/>
        </p:xfrm>
        <a:graphic>
          <a:graphicData uri="http://schemas.openxmlformats.org/presentationml/2006/ole">
            <p:oleObj spid="_x0000_s92167" name="Equation" r:id="rId8" imgW="1066680" imgH="406080" progId="Equation.DSMT4">
              <p:embed/>
            </p:oleObj>
          </a:graphicData>
        </a:graphic>
      </p:graphicFrame>
      <p:graphicFrame>
        <p:nvGraphicFramePr>
          <p:cNvPr id="92170" name="Object 68"/>
          <p:cNvGraphicFramePr>
            <a:graphicFrameLocks noChangeAspect="1"/>
          </p:cNvGraphicFramePr>
          <p:nvPr/>
        </p:nvGraphicFramePr>
        <p:xfrm>
          <a:off x="727075" y="1905000"/>
          <a:ext cx="3536950" cy="822325"/>
        </p:xfrm>
        <a:graphic>
          <a:graphicData uri="http://schemas.openxmlformats.org/presentationml/2006/ole">
            <p:oleObj spid="_x0000_s92170" name="Equation" r:id="rId9" imgW="1091880" imgH="253800" progId="Equation.DSMT4">
              <p:embed/>
            </p:oleObj>
          </a:graphicData>
        </a:graphic>
      </p:graphicFrame>
      <p:sp>
        <p:nvSpPr>
          <p:cNvPr id="17" name="Rectangle 16"/>
          <p:cNvSpPr/>
          <p:nvPr/>
        </p:nvSpPr>
        <p:spPr>
          <a:xfrm>
            <a:off x="457200" y="1219201"/>
            <a:ext cx="3581400" cy="646331"/>
          </a:xfrm>
          <a:prstGeom prst="rect">
            <a:avLst/>
          </a:prstGeom>
        </p:spPr>
        <p:txBody>
          <a:bodyPr wrap="square">
            <a:spAutoFit/>
          </a:bodyPr>
          <a:lstStyle/>
          <a:p>
            <a:r>
              <a:rPr lang="en-US" sz="3200" dirty="0" smtClean="0"/>
              <a:t>Solve</a:t>
            </a:r>
            <a:r>
              <a:rPr lang="en-US" dirty="0" smtClean="0"/>
              <a:t> </a:t>
            </a:r>
            <a:r>
              <a:rPr lang="en-US" sz="3600" dirty="0" smtClean="0"/>
              <a:t>for x</a:t>
            </a:r>
            <a:endParaRPr lang="en-US" sz="3600" dirty="0"/>
          </a:p>
        </p:txBody>
      </p:sp>
      <p:pic>
        <p:nvPicPr>
          <p:cNvPr id="20" name="Picture 19" descr="incorrect-13574171.jpg"/>
          <p:cNvPicPr>
            <a:picLocks noChangeAspect="1"/>
          </p:cNvPicPr>
          <p:nvPr/>
        </p:nvPicPr>
        <p:blipFill>
          <a:blip r:embed="rId10" cstate="print"/>
          <a:stretch>
            <a:fillRect/>
          </a:stretch>
        </p:blipFill>
        <p:spPr>
          <a:xfrm>
            <a:off x="4191000" y="3200400"/>
            <a:ext cx="1219200" cy="1219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dissolve">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 calcmode="lin" valueType="num">
                                      <p:cBhvr additive="base">
                                        <p:cTn id="4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dissolve">
                                      <p:cBhvr>
                                        <p:cTn id="50" dur="500"/>
                                        <p:tgtEl>
                                          <p:spTgt spid="10"/>
                                        </p:tgtEl>
                                      </p:cBhvr>
                                    </p:animEffect>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Example #4</a:t>
            </a:r>
            <a:endParaRPr lang="en-US" dirty="0"/>
          </a:p>
        </p:txBody>
      </p:sp>
      <p:graphicFrame>
        <p:nvGraphicFramePr>
          <p:cNvPr id="4" name="Object 3"/>
          <p:cNvGraphicFramePr>
            <a:graphicFrameLocks noChangeAspect="1"/>
          </p:cNvGraphicFramePr>
          <p:nvPr/>
        </p:nvGraphicFramePr>
        <p:xfrm>
          <a:off x="854075" y="2819400"/>
          <a:ext cx="3349625" cy="877888"/>
        </p:xfrm>
        <a:graphic>
          <a:graphicData uri="http://schemas.openxmlformats.org/presentationml/2006/ole">
            <p:oleObj spid="_x0000_s93186" name="Equation" r:id="rId3" imgW="774360" imgH="203040" progId="Equation.DSMT4">
              <p:embed/>
            </p:oleObj>
          </a:graphicData>
        </a:graphic>
      </p:graphicFrame>
      <p:graphicFrame>
        <p:nvGraphicFramePr>
          <p:cNvPr id="5" name="Object 3"/>
          <p:cNvGraphicFramePr>
            <a:graphicFrameLocks noChangeAspect="1"/>
          </p:cNvGraphicFramePr>
          <p:nvPr/>
        </p:nvGraphicFramePr>
        <p:xfrm>
          <a:off x="304800" y="3733800"/>
          <a:ext cx="4230687" cy="877888"/>
        </p:xfrm>
        <a:graphic>
          <a:graphicData uri="http://schemas.openxmlformats.org/presentationml/2006/ole">
            <p:oleObj spid="_x0000_s93187" name="Equation" r:id="rId4" imgW="977760" imgH="203040" progId="Equation.DSMT4">
              <p:embed/>
            </p:oleObj>
          </a:graphicData>
        </a:graphic>
      </p:graphicFrame>
      <p:graphicFrame>
        <p:nvGraphicFramePr>
          <p:cNvPr id="6" name="Object 3"/>
          <p:cNvGraphicFramePr>
            <a:graphicFrameLocks noChangeAspect="1"/>
          </p:cNvGraphicFramePr>
          <p:nvPr/>
        </p:nvGraphicFramePr>
        <p:xfrm>
          <a:off x="381000" y="4572000"/>
          <a:ext cx="4778376" cy="1096962"/>
        </p:xfrm>
        <a:graphic>
          <a:graphicData uri="http://schemas.openxmlformats.org/presentationml/2006/ole">
            <p:oleObj spid="_x0000_s93188" name="Equation" r:id="rId5" imgW="1104840" imgH="253800" progId="Equation.DSMT4">
              <p:embed/>
            </p:oleObj>
          </a:graphicData>
        </a:graphic>
      </p:graphicFrame>
      <p:graphicFrame>
        <p:nvGraphicFramePr>
          <p:cNvPr id="92170" name="Object 68"/>
          <p:cNvGraphicFramePr>
            <a:graphicFrameLocks noChangeAspect="1"/>
          </p:cNvGraphicFramePr>
          <p:nvPr/>
        </p:nvGraphicFramePr>
        <p:xfrm>
          <a:off x="1158875" y="1946275"/>
          <a:ext cx="2673350" cy="739775"/>
        </p:xfrm>
        <a:graphic>
          <a:graphicData uri="http://schemas.openxmlformats.org/presentationml/2006/ole">
            <p:oleObj spid="_x0000_s93192" name="Equation" r:id="rId6" imgW="825480" imgH="228600" progId="Equation.DSMT4">
              <p:embed/>
            </p:oleObj>
          </a:graphicData>
        </a:graphic>
      </p:graphicFrame>
      <p:sp>
        <p:nvSpPr>
          <p:cNvPr id="17" name="Rectangle 16"/>
          <p:cNvSpPr/>
          <p:nvPr/>
        </p:nvSpPr>
        <p:spPr>
          <a:xfrm>
            <a:off x="457200" y="1219201"/>
            <a:ext cx="3581400" cy="646331"/>
          </a:xfrm>
          <a:prstGeom prst="rect">
            <a:avLst/>
          </a:prstGeom>
        </p:spPr>
        <p:txBody>
          <a:bodyPr wrap="square">
            <a:spAutoFit/>
          </a:bodyPr>
          <a:lstStyle/>
          <a:p>
            <a:r>
              <a:rPr lang="en-US" sz="3200" dirty="0" smtClean="0"/>
              <a:t>Solve</a:t>
            </a:r>
            <a:r>
              <a:rPr lang="en-US" dirty="0" smtClean="0"/>
              <a:t> </a:t>
            </a:r>
            <a:r>
              <a:rPr lang="en-US" sz="3600" dirty="0" smtClean="0"/>
              <a:t>for x</a:t>
            </a:r>
            <a:endParaRPr lang="en-US" sz="3600" dirty="0"/>
          </a:p>
        </p:txBody>
      </p:sp>
      <p:graphicFrame>
        <p:nvGraphicFramePr>
          <p:cNvPr id="25603" name="Object 9"/>
          <p:cNvGraphicFramePr>
            <a:graphicFrameLocks noChangeAspect="1"/>
          </p:cNvGraphicFramePr>
          <p:nvPr/>
        </p:nvGraphicFramePr>
        <p:xfrm>
          <a:off x="4419600" y="1905000"/>
          <a:ext cx="4525962" cy="723108"/>
        </p:xfrm>
        <a:graphic>
          <a:graphicData uri="http://schemas.openxmlformats.org/presentationml/2006/ole">
            <p:oleObj spid="_x0000_s93193" name="Equation" r:id="rId7" imgW="1587240" imgH="253800" progId="Equation.DSMT4">
              <p:embed/>
            </p:oleObj>
          </a:graphicData>
        </a:graphic>
      </p:graphicFrame>
      <p:graphicFrame>
        <p:nvGraphicFramePr>
          <p:cNvPr id="2" name="Object 10"/>
          <p:cNvGraphicFramePr>
            <a:graphicFrameLocks noChangeAspect="1"/>
          </p:cNvGraphicFramePr>
          <p:nvPr/>
        </p:nvGraphicFramePr>
        <p:xfrm>
          <a:off x="4724400" y="2971800"/>
          <a:ext cx="4064000" cy="768350"/>
        </p:xfrm>
        <a:graphic>
          <a:graphicData uri="http://schemas.openxmlformats.org/presentationml/2006/ole">
            <p:oleObj spid="_x0000_s93194" name="Equation" r:id="rId8" imgW="93960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5603"/>
                                        </p:tgtEl>
                                        <p:attrNameLst>
                                          <p:attrName>style.visibility</p:attrName>
                                        </p:attrNameLst>
                                      </p:cBhvr>
                                      <p:to>
                                        <p:strVal val="visible"/>
                                      </p:to>
                                    </p:set>
                                    <p:animEffect transition="in" filter="dissolve">
                                      <p:cBhvr>
                                        <p:cTn id="22" dur="500"/>
                                        <p:tgtEl>
                                          <p:spTgt spid="2560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ncorrect-13574171.jpg"/>
          <p:cNvPicPr>
            <a:picLocks noChangeAspect="1"/>
          </p:cNvPicPr>
          <p:nvPr/>
        </p:nvPicPr>
        <p:blipFill>
          <a:blip r:embed="rId3" cstate="print"/>
          <a:stretch>
            <a:fillRect/>
          </a:stretch>
        </p:blipFill>
        <p:spPr>
          <a:xfrm>
            <a:off x="4114800" y="4724400"/>
            <a:ext cx="1219200" cy="1219200"/>
          </a:xfrm>
          <a:prstGeom prst="rect">
            <a:avLst/>
          </a:prstGeom>
        </p:spPr>
      </p:pic>
      <p:pic>
        <p:nvPicPr>
          <p:cNvPr id="10" name="Picture 9" descr="check mark.jpg"/>
          <p:cNvPicPr>
            <a:picLocks noChangeAspect="1"/>
          </p:cNvPicPr>
          <p:nvPr/>
        </p:nvPicPr>
        <p:blipFill>
          <a:blip r:embed="rId4" cstate="print"/>
          <a:stretch>
            <a:fillRect/>
          </a:stretch>
        </p:blipFill>
        <p:spPr>
          <a:xfrm>
            <a:off x="381000" y="4953000"/>
            <a:ext cx="1143000" cy="914400"/>
          </a:xfrm>
          <a:prstGeom prst="rect">
            <a:avLst/>
          </a:prstGeom>
        </p:spPr>
      </p:pic>
      <p:sp>
        <p:nvSpPr>
          <p:cNvPr id="3" name="Title 2"/>
          <p:cNvSpPr>
            <a:spLocks noGrp="1"/>
          </p:cNvSpPr>
          <p:nvPr>
            <p:ph type="title"/>
          </p:nvPr>
        </p:nvSpPr>
        <p:spPr/>
        <p:txBody>
          <a:bodyPr/>
          <a:lstStyle/>
          <a:p>
            <a:pPr algn="ctr"/>
            <a:r>
              <a:rPr lang="en-US" dirty="0" smtClean="0"/>
              <a:t>Checking our solutions</a:t>
            </a:r>
            <a:endParaRPr lang="en-US" dirty="0"/>
          </a:p>
        </p:txBody>
      </p:sp>
      <p:sp>
        <p:nvSpPr>
          <p:cNvPr id="4" name="Content Placeholder 3"/>
          <p:cNvSpPr txBox="1">
            <a:spLocks noGrp="1"/>
          </p:cNvSpPr>
          <p:nvPr>
            <p:ph idx="1"/>
          </p:nvPr>
        </p:nvSpPr>
        <p:spPr>
          <a:xfrm>
            <a:off x="457200" y="1524000"/>
            <a:ext cx="3733800" cy="507831"/>
          </a:xfrm>
          <a:prstGeom prst="rect">
            <a:avLst/>
          </a:prstGeom>
          <a:solidFill>
            <a:schemeClr val="accent1">
              <a:alpha val="53000"/>
            </a:schemeClr>
          </a:solidFill>
          <a:ln>
            <a:solidFill>
              <a:srgbClr val="FF0000"/>
            </a:solidFill>
          </a:ln>
        </p:spPr>
        <p:txBody>
          <a:bodyPr wrap="square" rtlCol="0">
            <a:spAutoFit/>
          </a:bodyPr>
          <a:lstStyle/>
          <a:p>
            <a:pPr algn="ctr">
              <a:buNone/>
            </a:pPr>
            <a:r>
              <a:rPr lang="en-US" dirty="0" smtClean="0"/>
              <a:t>OUR CHECK</a:t>
            </a:r>
            <a:endParaRPr lang="en-US" dirty="0"/>
          </a:p>
        </p:txBody>
      </p:sp>
      <p:graphicFrame>
        <p:nvGraphicFramePr>
          <p:cNvPr id="5" name="Object 3"/>
          <p:cNvGraphicFramePr>
            <a:graphicFrameLocks noChangeAspect="1"/>
          </p:cNvGraphicFramePr>
          <p:nvPr/>
        </p:nvGraphicFramePr>
        <p:xfrm>
          <a:off x="1371600" y="2971799"/>
          <a:ext cx="2590800" cy="2794153"/>
        </p:xfrm>
        <a:graphic>
          <a:graphicData uri="http://schemas.openxmlformats.org/presentationml/2006/ole">
            <p:oleObj spid="_x0000_s94211" name="Equation" r:id="rId5" imgW="939600" imgH="1015920" progId="Equation.DSMT4">
              <p:embed/>
            </p:oleObj>
          </a:graphicData>
        </a:graphic>
      </p:graphicFrame>
      <p:graphicFrame>
        <p:nvGraphicFramePr>
          <p:cNvPr id="94213" name="Object 68"/>
          <p:cNvGraphicFramePr>
            <a:graphicFrameLocks noChangeAspect="1"/>
          </p:cNvGraphicFramePr>
          <p:nvPr/>
        </p:nvGraphicFramePr>
        <p:xfrm>
          <a:off x="5181600" y="1447800"/>
          <a:ext cx="2673350" cy="739775"/>
        </p:xfrm>
        <a:graphic>
          <a:graphicData uri="http://schemas.openxmlformats.org/presentationml/2006/ole">
            <p:oleObj spid="_x0000_s94213" name="Equation" r:id="rId6" imgW="825480" imgH="228600" progId="Equation.DSMT4">
              <p:embed/>
            </p:oleObj>
          </a:graphicData>
        </a:graphic>
      </p:graphicFrame>
      <p:sp>
        <p:nvSpPr>
          <p:cNvPr id="11" name="TextBox 10"/>
          <p:cNvSpPr txBox="1"/>
          <p:nvPr/>
        </p:nvSpPr>
        <p:spPr>
          <a:xfrm>
            <a:off x="3657600" y="6027003"/>
            <a:ext cx="3048000" cy="830997"/>
          </a:xfrm>
          <a:prstGeom prst="rect">
            <a:avLst/>
          </a:prstGeom>
          <a:solidFill>
            <a:schemeClr val="accent1">
              <a:alpha val="60000"/>
            </a:schemeClr>
          </a:solidFill>
          <a:ln>
            <a:solidFill>
              <a:srgbClr val="FF0000"/>
            </a:solidFill>
          </a:ln>
        </p:spPr>
        <p:txBody>
          <a:bodyPr wrap="square" rtlCol="0">
            <a:spAutoFit/>
          </a:bodyPr>
          <a:lstStyle/>
          <a:p>
            <a:r>
              <a:rPr lang="en-US" sz="2400" dirty="0" smtClean="0"/>
              <a:t>-2 is extraneous, so our solution is</a:t>
            </a:r>
            <a:endParaRPr lang="en-US" sz="2400" dirty="0"/>
          </a:p>
        </p:txBody>
      </p:sp>
      <p:graphicFrame>
        <p:nvGraphicFramePr>
          <p:cNvPr id="7" name="Object 6"/>
          <p:cNvGraphicFramePr>
            <a:graphicFrameLocks noChangeAspect="1"/>
          </p:cNvGraphicFramePr>
          <p:nvPr/>
        </p:nvGraphicFramePr>
        <p:xfrm>
          <a:off x="1295400" y="2286000"/>
          <a:ext cx="1394271" cy="609600"/>
        </p:xfrm>
        <a:graphic>
          <a:graphicData uri="http://schemas.openxmlformats.org/presentationml/2006/ole">
            <p:oleObj spid="_x0000_s94214" name="Equation" r:id="rId7" imgW="406080" imgH="177480" progId="Equation.DSMT4">
              <p:embed/>
            </p:oleObj>
          </a:graphicData>
        </a:graphic>
      </p:graphicFrame>
      <p:graphicFrame>
        <p:nvGraphicFramePr>
          <p:cNvPr id="8" name="Object 7"/>
          <p:cNvGraphicFramePr>
            <a:graphicFrameLocks noChangeAspect="1"/>
          </p:cNvGraphicFramePr>
          <p:nvPr/>
        </p:nvGraphicFramePr>
        <p:xfrm>
          <a:off x="5973764" y="2362200"/>
          <a:ext cx="1497878" cy="615950"/>
        </p:xfrm>
        <a:graphic>
          <a:graphicData uri="http://schemas.openxmlformats.org/presentationml/2006/ole">
            <p:oleObj spid="_x0000_s94215" name="Equation" r:id="rId8" imgW="431640" imgH="177480" progId="Equation.DSMT4">
              <p:embed/>
            </p:oleObj>
          </a:graphicData>
        </a:graphic>
      </p:graphicFrame>
      <p:graphicFrame>
        <p:nvGraphicFramePr>
          <p:cNvPr id="12" name="Object 8"/>
          <p:cNvGraphicFramePr>
            <a:graphicFrameLocks noChangeAspect="1"/>
          </p:cNvGraphicFramePr>
          <p:nvPr/>
        </p:nvGraphicFramePr>
        <p:xfrm>
          <a:off x="5241925" y="3048000"/>
          <a:ext cx="3081338" cy="2794000"/>
        </p:xfrm>
        <a:graphic>
          <a:graphicData uri="http://schemas.openxmlformats.org/presentationml/2006/ole">
            <p:oleObj spid="_x0000_s94216" name="Equation" r:id="rId9" imgW="1117440" imgH="1015920" progId="Equation.DSMT4">
              <p:embed/>
            </p:oleObj>
          </a:graphicData>
        </a:graphic>
      </p:graphicFrame>
      <p:graphicFrame>
        <p:nvGraphicFramePr>
          <p:cNvPr id="13" name="Object 9"/>
          <p:cNvGraphicFramePr>
            <a:graphicFrameLocks noChangeAspect="1"/>
          </p:cNvGraphicFramePr>
          <p:nvPr/>
        </p:nvGraphicFramePr>
        <p:xfrm>
          <a:off x="7543800" y="5943600"/>
          <a:ext cx="1393825" cy="609600"/>
        </p:xfrm>
        <a:graphic>
          <a:graphicData uri="http://schemas.openxmlformats.org/presentationml/2006/ole">
            <p:oleObj spid="_x0000_s94217" name="Equation" r:id="rId10" imgW="406080" imgH="177480" progId="Equation.DSMT4">
              <p:embed/>
            </p:oleObj>
          </a:graphicData>
        </a:graphic>
      </p:graphicFrame>
      <p:sp>
        <p:nvSpPr>
          <p:cNvPr id="16" name="Cloud 15"/>
          <p:cNvSpPr/>
          <p:nvPr/>
        </p:nvSpPr>
        <p:spPr>
          <a:xfrm>
            <a:off x="7162800" y="5943600"/>
            <a:ext cx="1752600" cy="9144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dissolv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checkerboard(across)">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graphical approach</a:t>
            </a:r>
            <a:endParaRPr lang="en-US" dirty="0"/>
          </a:p>
        </p:txBody>
      </p:sp>
      <p:sp>
        <p:nvSpPr>
          <p:cNvPr id="3" name="Subtitle 2"/>
          <p:cNvSpPr>
            <a:spLocks noGrp="1"/>
          </p:cNvSpPr>
          <p:nvPr>
            <p:ph type="subTitle" idx="1"/>
          </p:nvPr>
        </p:nvSpPr>
        <p:spPr/>
        <p:txBody>
          <a:bodyPr/>
          <a:lstStyle/>
          <a:p>
            <a:r>
              <a:rPr lang="en-US" dirty="0" smtClean="0"/>
              <a:t>Solving Radical Equations </a:t>
            </a:r>
          </a:p>
          <a:p>
            <a:r>
              <a:rPr lang="en-US" dirty="0" smtClean="0"/>
              <a:t>via a graphing utility</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it turns out, graphing technologies allow students to solve many “difficult” equations (including radical equations) without a lot of algebraic knowledge.</a:t>
            </a:r>
          </a:p>
          <a:p>
            <a:r>
              <a:rPr lang="en-US" dirty="0" smtClean="0"/>
              <a:t>Don’t get me wrong, I think that knowing how is important, but you might benefit from this look, too.</a:t>
            </a:r>
          </a:p>
          <a:p>
            <a:endParaRPr lang="en-US" dirty="0" smtClean="0"/>
          </a:p>
          <a:p>
            <a:r>
              <a:rPr lang="en-US" dirty="0" smtClean="0"/>
              <a:t>Suppose that we want to solve this equation</a:t>
            </a:r>
            <a:endParaRPr lang="en-US" dirty="0"/>
          </a:p>
        </p:txBody>
      </p:sp>
      <p:sp>
        <p:nvSpPr>
          <p:cNvPr id="3" name="Title 2"/>
          <p:cNvSpPr>
            <a:spLocks noGrp="1"/>
          </p:cNvSpPr>
          <p:nvPr>
            <p:ph type="title"/>
          </p:nvPr>
        </p:nvSpPr>
        <p:spPr/>
        <p:txBody>
          <a:bodyPr/>
          <a:lstStyle/>
          <a:p>
            <a:r>
              <a:rPr lang="en-US" dirty="0" smtClean="0"/>
              <a:t>Let’s take a minute and explore</a:t>
            </a:r>
            <a:endParaRPr lang="en-US" dirty="0"/>
          </a:p>
        </p:txBody>
      </p:sp>
      <p:graphicFrame>
        <p:nvGraphicFramePr>
          <p:cNvPr id="5" name="Object 4"/>
          <p:cNvGraphicFramePr>
            <a:graphicFrameLocks noChangeAspect="1"/>
          </p:cNvGraphicFramePr>
          <p:nvPr/>
        </p:nvGraphicFramePr>
        <p:xfrm>
          <a:off x="3733800" y="5486400"/>
          <a:ext cx="3581400" cy="1092631"/>
        </p:xfrm>
        <a:graphic>
          <a:graphicData uri="http://schemas.openxmlformats.org/presentationml/2006/ole">
            <p:oleObj spid="_x0000_s95234" name="Equation" r:id="rId3" imgW="749160" imgH="228600" progId="Equation.DSMT4">
              <p:embed/>
            </p:oleObj>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038600" cy="4483291"/>
          </a:xfrm>
        </p:spPr>
        <p:txBody>
          <a:bodyPr/>
          <a:lstStyle/>
          <a:p>
            <a:r>
              <a:rPr lang="en-US" dirty="0" smtClean="0"/>
              <a:t>Let’s take a look at this one via a graphing calculator.</a:t>
            </a:r>
          </a:p>
          <a:p>
            <a:r>
              <a:rPr lang="en-US" dirty="0" smtClean="0"/>
              <a:t>We’ll put 2 graphs on the screen</a:t>
            </a:r>
          </a:p>
        </p:txBody>
      </p:sp>
      <p:sp>
        <p:nvSpPr>
          <p:cNvPr id="3" name="Title 2"/>
          <p:cNvSpPr>
            <a:spLocks noGrp="1"/>
          </p:cNvSpPr>
          <p:nvPr>
            <p:ph type="title"/>
          </p:nvPr>
        </p:nvSpPr>
        <p:spPr/>
        <p:txBody>
          <a:bodyPr/>
          <a:lstStyle/>
          <a:p>
            <a:r>
              <a:rPr lang="en-US" dirty="0" smtClean="0"/>
              <a:t>Solution via use of technology</a:t>
            </a:r>
            <a:endParaRPr lang="en-US" dirty="0"/>
          </a:p>
        </p:txBody>
      </p:sp>
      <p:graphicFrame>
        <p:nvGraphicFramePr>
          <p:cNvPr id="96258" name="Object 2"/>
          <p:cNvGraphicFramePr>
            <a:graphicFrameLocks noChangeAspect="1"/>
          </p:cNvGraphicFramePr>
          <p:nvPr/>
        </p:nvGraphicFramePr>
        <p:xfrm>
          <a:off x="4953000" y="1600200"/>
          <a:ext cx="3581400" cy="1092200"/>
        </p:xfrm>
        <a:graphic>
          <a:graphicData uri="http://schemas.openxmlformats.org/presentationml/2006/ole">
            <p:oleObj spid="_x0000_s96258" name="Equation" r:id="rId3" imgW="749160" imgH="228600" progId="Equation.DSMT4">
              <p:embed/>
            </p:oleObj>
          </a:graphicData>
        </a:graphic>
      </p:graphicFrame>
      <p:graphicFrame>
        <p:nvGraphicFramePr>
          <p:cNvPr id="6" name="Object 5"/>
          <p:cNvGraphicFramePr>
            <a:graphicFrameLocks noChangeAspect="1"/>
          </p:cNvGraphicFramePr>
          <p:nvPr/>
        </p:nvGraphicFramePr>
        <p:xfrm>
          <a:off x="990600" y="3733800"/>
          <a:ext cx="1905000" cy="1149047"/>
        </p:xfrm>
        <a:graphic>
          <a:graphicData uri="http://schemas.openxmlformats.org/presentationml/2006/ole">
            <p:oleObj spid="_x0000_s96259" name="Equation" r:id="rId4" imgW="799920" imgH="482400" progId="Equation.DSMT4">
              <p:embed/>
            </p:oleObj>
          </a:graphicData>
        </a:graphic>
      </p:graphicFrame>
      <p:pic>
        <p:nvPicPr>
          <p:cNvPr id="7" name="Picture 3"/>
          <p:cNvPicPr>
            <a:picLocks noChangeAspect="1" noChangeArrowheads="1"/>
          </p:cNvPicPr>
          <p:nvPr/>
        </p:nvPicPr>
        <p:blipFill>
          <a:blip r:embed="rId5" cstate="print"/>
          <a:srcRect/>
          <a:stretch>
            <a:fillRect/>
          </a:stretch>
        </p:blipFill>
        <p:spPr bwMode="auto">
          <a:xfrm>
            <a:off x="5181600" y="2895600"/>
            <a:ext cx="3276600" cy="2787887"/>
          </a:xfrm>
          <a:prstGeom prst="rect">
            <a:avLst/>
          </a:prstGeom>
          <a:noFill/>
          <a:ln w="9525">
            <a:noFill/>
            <a:miter lim="800000"/>
            <a:headEnd/>
            <a:tailEnd/>
          </a:ln>
        </p:spPr>
      </p:pic>
      <p:sp>
        <p:nvSpPr>
          <p:cNvPr id="8" name="TextBox 7"/>
          <p:cNvSpPr txBox="1"/>
          <p:nvPr/>
        </p:nvSpPr>
        <p:spPr>
          <a:xfrm>
            <a:off x="533400" y="5042118"/>
            <a:ext cx="3962400" cy="1815882"/>
          </a:xfrm>
          <a:prstGeom prst="rect">
            <a:avLst/>
          </a:prstGeom>
          <a:solidFill>
            <a:schemeClr val="accent1">
              <a:alpha val="72000"/>
            </a:schemeClr>
          </a:solidFill>
        </p:spPr>
        <p:txBody>
          <a:bodyPr wrap="square" rtlCol="0">
            <a:spAutoFit/>
          </a:bodyPr>
          <a:lstStyle/>
          <a:p>
            <a:r>
              <a:rPr lang="en-US" sz="2800" b="1" dirty="0" smtClean="0"/>
              <a:t>Our solution to the equation is the x coordinate of the point of intersection</a:t>
            </a:r>
            <a:endParaRPr lang="en-US" sz="2800" b="1" dirty="0"/>
          </a:p>
        </p:txBody>
      </p:sp>
      <p:graphicFrame>
        <p:nvGraphicFramePr>
          <p:cNvPr id="9" name="Object 8"/>
          <p:cNvGraphicFramePr>
            <a:graphicFrameLocks noChangeAspect="1"/>
          </p:cNvGraphicFramePr>
          <p:nvPr/>
        </p:nvGraphicFramePr>
        <p:xfrm>
          <a:off x="6862763" y="5715000"/>
          <a:ext cx="1895475" cy="830263"/>
        </p:xfrm>
        <a:graphic>
          <a:graphicData uri="http://schemas.openxmlformats.org/presentationml/2006/ole">
            <p:oleObj spid="_x0000_s96260" name="Equation" r:id="rId6" imgW="406080" imgH="177480" progId="Equation.DSMT4">
              <p:embed/>
            </p:oleObj>
          </a:graphicData>
        </a:graphic>
      </p:graphicFrame>
      <p:cxnSp>
        <p:nvCxnSpPr>
          <p:cNvPr id="11" name="Straight Arrow Connector 10"/>
          <p:cNvCxnSpPr/>
          <p:nvPr/>
        </p:nvCxnSpPr>
        <p:spPr>
          <a:xfrm flipV="1">
            <a:off x="4648200" y="4114800"/>
            <a:ext cx="2743200" cy="205740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sp>
        <p:nvSpPr>
          <p:cNvPr id="13" name="Cloud 12"/>
          <p:cNvSpPr/>
          <p:nvPr/>
        </p:nvSpPr>
        <p:spPr>
          <a:xfrm>
            <a:off x="5029200" y="4648200"/>
            <a:ext cx="1752600" cy="9144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diamond(in)">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fontScale="92500" lnSpcReduction="10000"/>
          </a:bodyPr>
          <a:lstStyle/>
          <a:p>
            <a:r>
              <a:rPr lang="en-US" sz="3200" dirty="0" smtClean="0"/>
              <a:t>Of course you can always use your trusty graphing calculator.</a:t>
            </a:r>
          </a:p>
          <a:p>
            <a:r>
              <a:rPr lang="en-US" sz="3200" dirty="0" smtClean="0"/>
              <a:t>If you are an ANDROID user, you might like</a:t>
            </a:r>
          </a:p>
          <a:p>
            <a:pPr>
              <a:buNone/>
            </a:pPr>
            <a:r>
              <a:rPr lang="en-US" sz="3200" dirty="0" smtClean="0">
                <a:hlinkClick r:id="rId2"/>
              </a:rPr>
              <a:t>	WABBITEMU</a:t>
            </a:r>
            <a:endParaRPr lang="en-US" sz="3200" dirty="0" smtClean="0"/>
          </a:p>
          <a:p>
            <a:pPr>
              <a:buNone/>
            </a:pPr>
            <a:endParaRPr lang="en-US" sz="3200" dirty="0" smtClean="0"/>
          </a:p>
          <a:p>
            <a:pPr>
              <a:buNone/>
            </a:pPr>
            <a:r>
              <a:rPr lang="en-US" sz="3200" dirty="0" smtClean="0"/>
              <a:t>If you want something good for your ipad, you might enjoy:</a:t>
            </a:r>
          </a:p>
          <a:p>
            <a:pPr>
              <a:buNone/>
            </a:pPr>
            <a:r>
              <a:rPr lang="en-US" sz="3200" dirty="0" smtClean="0"/>
              <a:t>	</a:t>
            </a:r>
            <a:r>
              <a:rPr lang="en-US" sz="3200" dirty="0" smtClean="0">
                <a:hlinkClick r:id="rId3"/>
              </a:rPr>
              <a:t>QUICK GRAPH</a:t>
            </a:r>
            <a:endParaRPr lang="en-US" sz="3200" dirty="0" smtClean="0"/>
          </a:p>
          <a:p>
            <a:pPr>
              <a:buNone/>
            </a:pPr>
            <a:r>
              <a:rPr lang="en-US" sz="3200" dirty="0" smtClean="0"/>
              <a:t>	</a:t>
            </a:r>
            <a:r>
              <a:rPr lang="en-US" sz="3200" dirty="0" smtClean="0">
                <a:hlinkClick r:id="rId4"/>
              </a:rPr>
              <a:t>FREE GRAPHING CALCULATOR</a:t>
            </a:r>
            <a:endParaRPr lang="en-US" sz="3200" dirty="0" smtClean="0"/>
          </a:p>
          <a:p>
            <a:pPr>
              <a:buNone/>
            </a:pPr>
            <a:r>
              <a:rPr lang="en-US" dirty="0" smtClean="0"/>
              <a:t>	</a:t>
            </a:r>
          </a:p>
          <a:p>
            <a:endParaRPr lang="en-US"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Some good graphing utilities that you might find helpful</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We’ll consider radical equations</a:t>
            </a:r>
          </a:p>
          <a:p>
            <a:pPr lvl="1"/>
            <a:r>
              <a:rPr lang="en-US" sz="3200" dirty="0" smtClean="0"/>
              <a:t>You remember square roots, </a:t>
            </a:r>
          </a:p>
          <a:p>
            <a:pPr lvl="1">
              <a:buNone/>
            </a:pPr>
            <a:r>
              <a:rPr lang="en-US" sz="3200" dirty="0" smtClean="0"/>
              <a:t>	don’t you? </a:t>
            </a:r>
            <a:r>
              <a:rPr lang="en-US" sz="3200" dirty="0" smtClean="0">
                <a:sym typeface="Wingdings" pitchFamily="2" charset="2"/>
              </a:rPr>
              <a:t></a:t>
            </a:r>
          </a:p>
          <a:p>
            <a:pPr lvl="1"/>
            <a:r>
              <a:rPr lang="en-US" sz="3200" dirty="0" smtClean="0">
                <a:sym typeface="Wingdings" pitchFamily="2" charset="2"/>
              </a:rPr>
              <a:t>Radical equations contain a square root (or maybe something even uglier. </a:t>
            </a:r>
          </a:p>
          <a:p>
            <a:pPr lvl="1"/>
            <a:r>
              <a:rPr lang="en-US" sz="3200" dirty="0" smtClean="0">
                <a:sym typeface="Wingdings" pitchFamily="2" charset="2"/>
              </a:rPr>
              <a:t>We’ll also encounter the notion of </a:t>
            </a:r>
            <a:r>
              <a:rPr lang="en-US" sz="3200" b="1" dirty="0" smtClean="0">
                <a:solidFill>
                  <a:srgbClr val="FF0000"/>
                </a:solidFill>
                <a:sym typeface="Wingdings" pitchFamily="2" charset="2"/>
              </a:rPr>
              <a:t>EXTRANEOUS SOLUTIONS</a:t>
            </a:r>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Solving Rational Equations</a:t>
            </a:r>
            <a:endParaRPr lang="en-US" dirty="0"/>
          </a:p>
        </p:txBody>
      </p:sp>
      <p:sp>
        <p:nvSpPr>
          <p:cNvPr id="3" name="Text Placeholder 2"/>
          <p:cNvSpPr>
            <a:spLocks noGrp="1"/>
          </p:cNvSpPr>
          <p:nvPr>
            <p:ph type="body" idx="1"/>
          </p:nvPr>
        </p:nvSpPr>
        <p:spPr>
          <a:xfrm>
            <a:off x="4343400" y="2895600"/>
            <a:ext cx="4343399" cy="2667000"/>
          </a:xfrm>
        </p:spPr>
        <p:txBody>
          <a:bodyPr>
            <a:normAutofit/>
          </a:bodyPr>
          <a:lstStyle/>
          <a:p>
            <a:r>
              <a:rPr lang="en-US" sz="3600" dirty="0" smtClean="0"/>
              <a:t>Don’t be a fraction hater!!</a:t>
            </a:r>
            <a:endParaRPr lang="en-US" sz="36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3200" dirty="0" smtClean="0">
                <a:solidFill>
                  <a:srgbClr val="FF0000"/>
                </a:solidFill>
              </a:rPr>
              <a:t>RATIONAL EQUATIONS </a:t>
            </a:r>
            <a:r>
              <a:rPr lang="en-US" sz="3200" dirty="0" smtClean="0"/>
              <a:t>are equations that contain </a:t>
            </a:r>
            <a:r>
              <a:rPr lang="en-US" sz="3200" dirty="0" smtClean="0">
                <a:solidFill>
                  <a:srgbClr val="FF0000"/>
                </a:solidFill>
              </a:rPr>
              <a:t>FRACTIONS</a:t>
            </a:r>
            <a:r>
              <a:rPr lang="en-US" sz="3200" dirty="0" smtClean="0"/>
              <a:t>.</a:t>
            </a:r>
          </a:p>
          <a:p>
            <a:pPr lvl="1"/>
            <a:r>
              <a:rPr lang="en-US" sz="3200" dirty="0" smtClean="0"/>
              <a:t>Yes, it’s true, we’re going to allow fractions in our equations. </a:t>
            </a:r>
            <a:r>
              <a:rPr lang="en-US" sz="3200" dirty="0" smtClean="0">
                <a:sym typeface="Wingdings" pitchFamily="2" charset="2"/>
              </a:rPr>
              <a:t></a:t>
            </a:r>
          </a:p>
          <a:p>
            <a:r>
              <a:rPr lang="en-US" sz="3200" dirty="0" smtClean="0">
                <a:sym typeface="Wingdings" pitchFamily="2" charset="2"/>
              </a:rPr>
              <a:t>You’ve met the idea when you solved </a:t>
            </a:r>
            <a:r>
              <a:rPr lang="en-US" sz="3200" dirty="0" smtClean="0">
                <a:solidFill>
                  <a:srgbClr val="FF0000"/>
                </a:solidFill>
                <a:sym typeface="Wingdings" pitchFamily="2" charset="2"/>
              </a:rPr>
              <a:t>proportions</a:t>
            </a:r>
            <a:r>
              <a:rPr lang="en-US" sz="3200" dirty="0" smtClean="0">
                <a:sym typeface="Wingdings" pitchFamily="2" charset="2"/>
              </a:rPr>
              <a:t>.</a:t>
            </a:r>
          </a:p>
          <a:p>
            <a:pPr lvl="1"/>
            <a:r>
              <a:rPr lang="en-US" sz="3200" dirty="0" smtClean="0">
                <a:sym typeface="Wingdings" pitchFamily="2" charset="2"/>
              </a:rPr>
              <a:t>So, yes, the idea of </a:t>
            </a:r>
            <a:r>
              <a:rPr lang="en-US" sz="3200" dirty="0" smtClean="0">
                <a:solidFill>
                  <a:srgbClr val="FF0000"/>
                </a:solidFill>
                <a:sym typeface="Wingdings" pitchFamily="2" charset="2"/>
              </a:rPr>
              <a:t>“cross multiplying” </a:t>
            </a:r>
            <a:r>
              <a:rPr lang="en-US" sz="3200" dirty="0" smtClean="0">
                <a:sym typeface="Wingdings" pitchFamily="2" charset="2"/>
              </a:rPr>
              <a:t>works quite well if we have an equation that says one fraction is equal to another fraction.</a:t>
            </a:r>
          </a:p>
        </p:txBody>
      </p:sp>
      <p:sp>
        <p:nvSpPr>
          <p:cNvPr id="3" name="Title 2"/>
          <p:cNvSpPr>
            <a:spLocks noGrp="1"/>
          </p:cNvSpPr>
          <p:nvPr>
            <p:ph type="title"/>
          </p:nvPr>
        </p:nvSpPr>
        <p:spPr/>
        <p:txBody>
          <a:bodyPr>
            <a:normAutofit fontScale="90000"/>
          </a:bodyPr>
          <a:lstStyle/>
          <a:p>
            <a:pPr algn="ctr"/>
            <a:r>
              <a:rPr lang="en-US" dirty="0" smtClean="0"/>
              <a:t>Rational Equations (an overview)</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sym typeface="Wingdings" pitchFamily="2" charset="2"/>
              </a:rPr>
              <a:t>The tricky rational equations will have variables on the denominators.</a:t>
            </a:r>
          </a:p>
          <a:p>
            <a:pPr lvl="1"/>
            <a:r>
              <a:rPr lang="en-US" sz="3200" dirty="0" smtClean="0">
                <a:sym typeface="Wingdings" pitchFamily="2" charset="2"/>
              </a:rPr>
              <a:t>This introduces the possibility of </a:t>
            </a:r>
            <a:r>
              <a:rPr lang="en-US" sz="3200" b="1" dirty="0" smtClean="0">
                <a:solidFill>
                  <a:srgbClr val="FF0000"/>
                </a:solidFill>
                <a:sym typeface="Wingdings" pitchFamily="2" charset="2"/>
              </a:rPr>
              <a:t>EXTRANEOUS SOLTUIONS</a:t>
            </a:r>
            <a:r>
              <a:rPr lang="en-US" sz="3200" dirty="0" smtClean="0">
                <a:sym typeface="Wingdings" pitchFamily="2" charset="2"/>
              </a:rPr>
              <a:t>, again, because we must make sure that the bottom of any fraction isn’t </a:t>
            </a:r>
            <a:r>
              <a:rPr lang="en-US" sz="3200" dirty="0" smtClean="0">
                <a:solidFill>
                  <a:srgbClr val="FF0000"/>
                </a:solidFill>
                <a:sym typeface="Wingdings" pitchFamily="2" charset="2"/>
              </a:rPr>
              <a:t>ZERO</a:t>
            </a:r>
            <a:r>
              <a:rPr lang="en-US" sz="3200" dirty="0" smtClean="0">
                <a:sym typeface="Wingdings" pitchFamily="2" charset="2"/>
              </a:rPr>
              <a:t>.</a:t>
            </a:r>
            <a:endParaRPr lang="en-US" sz="3200" dirty="0"/>
          </a:p>
        </p:txBody>
      </p:sp>
      <p:sp>
        <p:nvSpPr>
          <p:cNvPr id="3" name="Title 2"/>
          <p:cNvSpPr>
            <a:spLocks noGrp="1"/>
          </p:cNvSpPr>
          <p:nvPr>
            <p:ph type="title"/>
          </p:nvPr>
        </p:nvSpPr>
        <p:spPr/>
        <p:txBody>
          <a:bodyPr>
            <a:normAutofit fontScale="90000"/>
          </a:bodyPr>
          <a:lstStyle/>
          <a:p>
            <a:pPr algn="ctr"/>
            <a:r>
              <a:rPr lang="en-US" dirty="0" smtClean="0"/>
              <a:t>Rational Equations (an overview)</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4462272"/>
          </a:xfrm>
        </p:spPr>
        <p:txBody>
          <a:bodyPr>
            <a:normAutofit/>
          </a:bodyPr>
          <a:lstStyle/>
          <a:p>
            <a:r>
              <a:rPr lang="en-US" sz="3200" dirty="0" smtClean="0"/>
              <a:t>Is it a proportion?</a:t>
            </a:r>
          </a:p>
          <a:p>
            <a:pPr lvl="1"/>
            <a:r>
              <a:rPr lang="en-US" sz="3200" dirty="0" smtClean="0">
                <a:sym typeface="Wingdings" pitchFamily="2" charset="2"/>
              </a:rPr>
              <a:t>If so, just cross multiply and proceed to solve.</a:t>
            </a:r>
          </a:p>
          <a:p>
            <a:pPr lvl="1"/>
            <a:r>
              <a:rPr lang="en-US" sz="3200" dirty="0" smtClean="0">
                <a:sym typeface="Wingdings" pitchFamily="2" charset="2"/>
              </a:rPr>
              <a:t>Some solutions will be relatively easy, while others might involve factoring.</a:t>
            </a:r>
          </a:p>
          <a:p>
            <a:pPr lvl="1"/>
            <a:r>
              <a:rPr lang="en-US" sz="3200" dirty="0" smtClean="0">
                <a:sym typeface="Wingdings" pitchFamily="2" charset="2"/>
              </a:rPr>
              <a:t>In any case, be aware of </a:t>
            </a:r>
            <a:r>
              <a:rPr lang="en-US" sz="3200" b="1" dirty="0" smtClean="0">
                <a:solidFill>
                  <a:srgbClr val="FF0000"/>
                </a:solidFill>
                <a:sym typeface="Wingdings" pitchFamily="2" charset="2"/>
              </a:rPr>
              <a:t>EXTRANEOUS SOLUTIONS</a:t>
            </a:r>
          </a:p>
          <a:p>
            <a:pPr lvl="2"/>
            <a:endParaRPr lang="en-US" sz="2000" dirty="0" smtClean="0">
              <a:sym typeface="Wingdings" pitchFamily="2" charset="2"/>
            </a:endParaRPr>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A Procedure for Solving </a:t>
            </a:r>
            <a:br>
              <a:rPr lang="en-US" dirty="0" smtClean="0"/>
            </a:br>
            <a:r>
              <a:rPr lang="en-US" dirty="0" smtClean="0"/>
              <a:t>Rational Equations</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458200" cy="4919472"/>
          </a:xfrm>
        </p:spPr>
        <p:txBody>
          <a:bodyPr>
            <a:normAutofit fontScale="77500" lnSpcReduction="20000"/>
          </a:bodyPr>
          <a:lstStyle/>
          <a:p>
            <a:r>
              <a:rPr lang="en-US" sz="3300" dirty="0" smtClean="0">
                <a:sym typeface="Wingdings" pitchFamily="2" charset="2"/>
              </a:rPr>
              <a:t>If the equation is more “cluttered”.</a:t>
            </a:r>
          </a:p>
          <a:p>
            <a:pPr lvl="1"/>
            <a:r>
              <a:rPr lang="en-US" sz="3300" dirty="0" smtClean="0">
                <a:sym typeface="Wingdings" pitchFamily="2" charset="2"/>
              </a:rPr>
              <a:t>Find a </a:t>
            </a:r>
            <a:r>
              <a:rPr lang="en-US" sz="3300" b="1" dirty="0" smtClean="0">
                <a:solidFill>
                  <a:srgbClr val="FF0000"/>
                </a:solidFill>
                <a:sym typeface="Wingdings" pitchFamily="2" charset="2"/>
              </a:rPr>
              <a:t>LEAST COMMON DENOMINATOR </a:t>
            </a:r>
            <a:r>
              <a:rPr lang="en-US" sz="3300" dirty="0" smtClean="0">
                <a:sym typeface="Wingdings" pitchFamily="2" charset="2"/>
              </a:rPr>
              <a:t>for all of the fractions.</a:t>
            </a:r>
          </a:p>
          <a:p>
            <a:pPr lvl="2"/>
            <a:r>
              <a:rPr lang="en-US" sz="3300" dirty="0" smtClean="0">
                <a:sym typeface="Wingdings" pitchFamily="2" charset="2"/>
              </a:rPr>
              <a:t>If needed, look to factor the given denominators, first.</a:t>
            </a:r>
          </a:p>
          <a:p>
            <a:pPr lvl="1"/>
            <a:r>
              <a:rPr lang="en-US" sz="3300" dirty="0" smtClean="0">
                <a:solidFill>
                  <a:srgbClr val="FF0000"/>
                </a:solidFill>
                <a:sym typeface="Wingdings" pitchFamily="2" charset="2"/>
              </a:rPr>
              <a:t>Eliminate all of the fractions by multiplying both sides of the equation by your LCD</a:t>
            </a:r>
            <a:r>
              <a:rPr lang="en-US" sz="3300" dirty="0" smtClean="0">
                <a:sym typeface="Wingdings" pitchFamily="2" charset="2"/>
              </a:rPr>
              <a:t>.</a:t>
            </a:r>
          </a:p>
          <a:p>
            <a:pPr lvl="1"/>
            <a:r>
              <a:rPr lang="en-US" sz="3300" dirty="0" smtClean="0">
                <a:sym typeface="Wingdings" pitchFamily="2" charset="2"/>
              </a:rPr>
              <a:t>Now, cool things happen…all of the fractions are eliminated, and we’re left to solve the remaining equation.</a:t>
            </a:r>
          </a:p>
          <a:p>
            <a:pPr lvl="2"/>
            <a:r>
              <a:rPr lang="en-US" sz="3300" dirty="0" smtClean="0">
                <a:sym typeface="Wingdings" pitchFamily="2" charset="2"/>
              </a:rPr>
              <a:t>As before, this can be easy, or might be more complicated.</a:t>
            </a:r>
          </a:p>
          <a:p>
            <a:pPr lvl="2"/>
            <a:r>
              <a:rPr lang="en-US" sz="3300" dirty="0" smtClean="0">
                <a:sym typeface="Wingdings" pitchFamily="2" charset="2"/>
              </a:rPr>
              <a:t>Also, as before, we must be on the look out for </a:t>
            </a:r>
            <a:r>
              <a:rPr lang="en-US" sz="3300" b="1" dirty="0" smtClean="0">
                <a:solidFill>
                  <a:srgbClr val="FF0000"/>
                </a:solidFill>
                <a:sym typeface="Wingdings" pitchFamily="2" charset="2"/>
              </a:rPr>
              <a:t>EXTRANEOUS SOLUTIONS</a:t>
            </a:r>
            <a:r>
              <a:rPr lang="en-US" sz="3300" dirty="0" smtClean="0">
                <a:sym typeface="Wingdings" pitchFamily="2" charset="2"/>
              </a:rPr>
              <a:t>.</a:t>
            </a:r>
          </a:p>
          <a:p>
            <a:pPr lvl="2"/>
            <a:endParaRPr lang="en-US" sz="2000" dirty="0" smtClean="0">
              <a:sym typeface="Wingdings" pitchFamily="2" charset="2"/>
            </a:endParaRPr>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A Procedure for Solving </a:t>
            </a:r>
            <a:br>
              <a:rPr lang="en-US" dirty="0" smtClean="0"/>
            </a:br>
            <a:r>
              <a:rPr lang="en-US" dirty="0" smtClean="0"/>
              <a:t>Rational Equations</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lstStyle/>
          <a:p>
            <a:r>
              <a:rPr lang="en-US" dirty="0" smtClean="0"/>
              <a:t>Solve for x</a:t>
            </a:r>
            <a:endParaRPr lang="en-US" dirty="0"/>
          </a:p>
        </p:txBody>
      </p:sp>
      <p:sp>
        <p:nvSpPr>
          <p:cNvPr id="3" name="Title 2"/>
          <p:cNvSpPr>
            <a:spLocks noGrp="1"/>
          </p:cNvSpPr>
          <p:nvPr>
            <p:ph type="title"/>
          </p:nvPr>
        </p:nvSpPr>
        <p:spPr/>
        <p:txBody>
          <a:bodyPr/>
          <a:lstStyle/>
          <a:p>
            <a:pPr algn="ctr"/>
            <a:r>
              <a:rPr lang="en-US" dirty="0" smtClean="0"/>
              <a:t>Example #1</a:t>
            </a:r>
            <a:endParaRPr lang="en-US" dirty="0"/>
          </a:p>
        </p:txBody>
      </p:sp>
      <p:graphicFrame>
        <p:nvGraphicFramePr>
          <p:cNvPr id="25603" name="Object 3"/>
          <p:cNvGraphicFramePr>
            <a:graphicFrameLocks noChangeAspect="1"/>
          </p:cNvGraphicFramePr>
          <p:nvPr/>
        </p:nvGraphicFramePr>
        <p:xfrm>
          <a:off x="1295400" y="1981200"/>
          <a:ext cx="2438400" cy="1183589"/>
        </p:xfrm>
        <a:graphic>
          <a:graphicData uri="http://schemas.openxmlformats.org/presentationml/2006/ole">
            <p:oleObj spid="_x0000_s107522" name="Equation" r:id="rId3" imgW="812520" imgH="393480" progId="Equation.DSMT4">
              <p:embed/>
            </p:oleObj>
          </a:graphicData>
        </a:graphic>
      </p:graphicFrame>
      <p:graphicFrame>
        <p:nvGraphicFramePr>
          <p:cNvPr id="4" name="Object 3"/>
          <p:cNvGraphicFramePr>
            <a:graphicFrameLocks noChangeAspect="1"/>
          </p:cNvGraphicFramePr>
          <p:nvPr/>
        </p:nvGraphicFramePr>
        <p:xfrm>
          <a:off x="457200" y="3352800"/>
          <a:ext cx="4084638" cy="867656"/>
        </p:xfrm>
        <a:graphic>
          <a:graphicData uri="http://schemas.openxmlformats.org/presentationml/2006/ole">
            <p:oleObj spid="_x0000_s107523" name="Equation" r:id="rId4" imgW="1193760" imgH="253800" progId="Equation.DSMT4">
              <p:embed/>
            </p:oleObj>
          </a:graphicData>
        </a:graphic>
      </p:graphicFrame>
      <p:graphicFrame>
        <p:nvGraphicFramePr>
          <p:cNvPr id="5" name="Object 3"/>
          <p:cNvGraphicFramePr>
            <a:graphicFrameLocks noChangeAspect="1"/>
          </p:cNvGraphicFramePr>
          <p:nvPr/>
        </p:nvGraphicFramePr>
        <p:xfrm>
          <a:off x="457200" y="4323516"/>
          <a:ext cx="4275138" cy="712033"/>
        </p:xfrm>
        <a:graphic>
          <a:graphicData uri="http://schemas.openxmlformats.org/presentationml/2006/ole">
            <p:oleObj spid="_x0000_s107524" name="Equation" r:id="rId5" imgW="1066680" imgH="177480" progId="Equation.DSMT4">
              <p:embed/>
            </p:oleObj>
          </a:graphicData>
        </a:graphic>
      </p:graphicFrame>
      <p:graphicFrame>
        <p:nvGraphicFramePr>
          <p:cNvPr id="6" name="Object 3"/>
          <p:cNvGraphicFramePr>
            <a:graphicFrameLocks noChangeAspect="1"/>
          </p:cNvGraphicFramePr>
          <p:nvPr/>
        </p:nvGraphicFramePr>
        <p:xfrm>
          <a:off x="1566863" y="5181600"/>
          <a:ext cx="1866900" cy="768350"/>
        </p:xfrm>
        <a:graphic>
          <a:graphicData uri="http://schemas.openxmlformats.org/presentationml/2006/ole">
            <p:oleObj spid="_x0000_s107525" name="Equation" r:id="rId6" imgW="431640" imgH="177480" progId="Equation.DSMT4">
              <p:embed/>
            </p:oleObj>
          </a:graphicData>
        </a:graphic>
      </p:graphicFrame>
      <p:graphicFrame>
        <p:nvGraphicFramePr>
          <p:cNvPr id="8" name="Object 3"/>
          <p:cNvGraphicFramePr>
            <a:graphicFrameLocks noChangeAspect="1"/>
          </p:cNvGraphicFramePr>
          <p:nvPr/>
        </p:nvGraphicFramePr>
        <p:xfrm>
          <a:off x="5551488" y="2065338"/>
          <a:ext cx="3381375" cy="1985962"/>
        </p:xfrm>
        <a:graphic>
          <a:graphicData uri="http://schemas.openxmlformats.org/presentationml/2006/ole">
            <p:oleObj spid="_x0000_s107526" name="Equation" r:id="rId7" imgW="1511280" imgH="888840" progId="Equation.DSMT4">
              <p:embed/>
            </p:oleObj>
          </a:graphicData>
        </a:graphic>
      </p:graphicFrame>
      <p:sp>
        <p:nvSpPr>
          <p:cNvPr id="12" name="Cloud 11"/>
          <p:cNvSpPr/>
          <p:nvPr/>
        </p:nvSpPr>
        <p:spPr>
          <a:xfrm>
            <a:off x="5715000" y="5181600"/>
            <a:ext cx="3048000" cy="13716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5410200" y="4343400"/>
            <a:ext cx="3048000" cy="830997"/>
          </a:xfrm>
          <a:prstGeom prst="rect">
            <a:avLst/>
          </a:prstGeom>
          <a:noFill/>
        </p:spPr>
        <p:txBody>
          <a:bodyPr wrap="square" rtlCol="0">
            <a:spAutoFit/>
          </a:bodyPr>
          <a:lstStyle/>
          <a:p>
            <a:r>
              <a:rPr lang="en-US" sz="2400" dirty="0" smtClean="0"/>
              <a:t>So, our solution is a good one and </a:t>
            </a:r>
            <a:endParaRPr lang="en-US" sz="2400" dirty="0"/>
          </a:p>
        </p:txBody>
      </p:sp>
      <p:graphicFrame>
        <p:nvGraphicFramePr>
          <p:cNvPr id="10" name="Object 3"/>
          <p:cNvGraphicFramePr>
            <a:graphicFrameLocks noChangeAspect="1"/>
          </p:cNvGraphicFramePr>
          <p:nvPr/>
        </p:nvGraphicFramePr>
        <p:xfrm>
          <a:off x="6270625" y="5486400"/>
          <a:ext cx="1866900" cy="768350"/>
        </p:xfrm>
        <a:graphic>
          <a:graphicData uri="http://schemas.openxmlformats.org/presentationml/2006/ole">
            <p:oleObj spid="_x0000_s107527" name="Equation" r:id="rId8" imgW="431640" imgH="177480" progId="Equation.DSMT4">
              <p:embed/>
            </p:oleObj>
          </a:graphicData>
        </a:graphic>
      </p:graphicFrame>
      <p:pic>
        <p:nvPicPr>
          <p:cNvPr id="15" name="Picture 14" descr="check mark.jpg"/>
          <p:cNvPicPr>
            <a:picLocks noChangeAspect="1"/>
          </p:cNvPicPr>
          <p:nvPr/>
        </p:nvPicPr>
        <p:blipFill>
          <a:blip r:embed="rId9" cstate="print"/>
          <a:stretch>
            <a:fillRect/>
          </a:stretch>
        </p:blipFill>
        <p:spPr>
          <a:xfrm>
            <a:off x="4191000" y="2057400"/>
            <a:ext cx="11430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 calcmode="lin" valueType="num">
                                      <p:cBhvr additive="base">
                                        <p:cTn id="3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dissolve">
                                      <p:cBhvr>
                                        <p:cTn id="40" dur="500"/>
                                        <p:tgtEl>
                                          <p:spTgt spid="10"/>
                                        </p:tgtEl>
                                      </p:cBhvr>
                                    </p:animEffect>
                                  </p:childTnLst>
                                </p:cTn>
                              </p:par>
                              <p:par>
                                <p:cTn id="41" presetID="2" presetClass="entr" presetSubtype="4"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lstStyle/>
          <a:p>
            <a:r>
              <a:rPr lang="en-US" dirty="0" smtClean="0"/>
              <a:t>Solve for x</a:t>
            </a:r>
            <a:endParaRPr lang="en-US" dirty="0"/>
          </a:p>
        </p:txBody>
      </p:sp>
      <p:sp>
        <p:nvSpPr>
          <p:cNvPr id="3" name="Title 2"/>
          <p:cNvSpPr>
            <a:spLocks noGrp="1"/>
          </p:cNvSpPr>
          <p:nvPr>
            <p:ph type="title"/>
          </p:nvPr>
        </p:nvSpPr>
        <p:spPr/>
        <p:txBody>
          <a:bodyPr/>
          <a:lstStyle/>
          <a:p>
            <a:pPr algn="ctr"/>
            <a:r>
              <a:rPr lang="en-US" dirty="0" smtClean="0"/>
              <a:t>Example #2</a:t>
            </a:r>
            <a:endParaRPr lang="en-US" dirty="0"/>
          </a:p>
        </p:txBody>
      </p:sp>
      <p:graphicFrame>
        <p:nvGraphicFramePr>
          <p:cNvPr id="25603" name="Object 3"/>
          <p:cNvGraphicFramePr>
            <a:graphicFrameLocks noChangeAspect="1"/>
          </p:cNvGraphicFramePr>
          <p:nvPr/>
        </p:nvGraphicFramePr>
        <p:xfrm>
          <a:off x="1047750" y="1981200"/>
          <a:ext cx="2933700" cy="1184275"/>
        </p:xfrm>
        <a:graphic>
          <a:graphicData uri="http://schemas.openxmlformats.org/presentationml/2006/ole">
            <p:oleObj spid="_x0000_s106498" name="Equation" r:id="rId3" imgW="977760" imgH="393480" progId="Equation.DSMT4">
              <p:embed/>
            </p:oleObj>
          </a:graphicData>
        </a:graphic>
      </p:graphicFrame>
      <p:graphicFrame>
        <p:nvGraphicFramePr>
          <p:cNvPr id="4" name="Object 3"/>
          <p:cNvGraphicFramePr>
            <a:graphicFrameLocks noChangeAspect="1"/>
          </p:cNvGraphicFramePr>
          <p:nvPr/>
        </p:nvGraphicFramePr>
        <p:xfrm>
          <a:off x="261938" y="3309938"/>
          <a:ext cx="4475162" cy="955675"/>
        </p:xfrm>
        <a:graphic>
          <a:graphicData uri="http://schemas.openxmlformats.org/presentationml/2006/ole">
            <p:oleObj spid="_x0000_s106499" name="Equation" r:id="rId4" imgW="1307880" imgH="279360" progId="Equation.DSMT4">
              <p:embed/>
            </p:oleObj>
          </a:graphicData>
        </a:graphic>
      </p:graphicFrame>
      <p:graphicFrame>
        <p:nvGraphicFramePr>
          <p:cNvPr id="5" name="Object 3"/>
          <p:cNvGraphicFramePr>
            <a:graphicFrameLocks noChangeAspect="1"/>
          </p:cNvGraphicFramePr>
          <p:nvPr/>
        </p:nvGraphicFramePr>
        <p:xfrm>
          <a:off x="482600" y="4271963"/>
          <a:ext cx="4224338" cy="814387"/>
        </p:xfrm>
        <a:graphic>
          <a:graphicData uri="http://schemas.openxmlformats.org/presentationml/2006/ole">
            <p:oleObj spid="_x0000_s106500" name="Equation" r:id="rId5" imgW="1054080" imgH="203040" progId="Equation.DSMT4">
              <p:embed/>
            </p:oleObj>
          </a:graphicData>
        </a:graphic>
      </p:graphicFrame>
      <p:graphicFrame>
        <p:nvGraphicFramePr>
          <p:cNvPr id="6" name="Object 3"/>
          <p:cNvGraphicFramePr>
            <a:graphicFrameLocks noChangeAspect="1"/>
          </p:cNvGraphicFramePr>
          <p:nvPr/>
        </p:nvGraphicFramePr>
        <p:xfrm>
          <a:off x="838200" y="5257800"/>
          <a:ext cx="3487737" cy="785309"/>
        </p:xfrm>
        <a:graphic>
          <a:graphicData uri="http://schemas.openxmlformats.org/presentationml/2006/ole">
            <p:oleObj spid="_x0000_s106501" name="Equation" r:id="rId6" imgW="901440" imgH="203040" progId="Equation.DSMT4">
              <p:embed/>
            </p:oleObj>
          </a:graphicData>
        </a:graphic>
      </p:graphicFrame>
      <p:graphicFrame>
        <p:nvGraphicFramePr>
          <p:cNvPr id="11" name="Object 9"/>
          <p:cNvGraphicFramePr>
            <a:graphicFrameLocks noChangeAspect="1"/>
          </p:cNvGraphicFramePr>
          <p:nvPr/>
        </p:nvGraphicFramePr>
        <p:xfrm>
          <a:off x="4584700" y="1882775"/>
          <a:ext cx="4224338" cy="982663"/>
        </p:xfrm>
        <a:graphic>
          <a:graphicData uri="http://schemas.openxmlformats.org/presentationml/2006/ole">
            <p:oleObj spid="_x0000_s106505" name="Equation" r:id="rId7" imgW="1091880" imgH="253800" progId="Equation.DSMT4">
              <p:embed/>
            </p:oleObj>
          </a:graphicData>
        </a:graphic>
      </p:graphicFrame>
      <p:graphicFrame>
        <p:nvGraphicFramePr>
          <p:cNvPr id="14" name="Object 10"/>
          <p:cNvGraphicFramePr>
            <a:graphicFrameLocks noChangeAspect="1"/>
          </p:cNvGraphicFramePr>
          <p:nvPr/>
        </p:nvGraphicFramePr>
        <p:xfrm>
          <a:off x="5791200" y="3048000"/>
          <a:ext cx="2133600" cy="2252347"/>
        </p:xfrm>
        <a:graphic>
          <a:graphicData uri="http://schemas.openxmlformats.org/presentationml/2006/ole">
            <p:oleObj spid="_x0000_s106506" name="Equation" r:id="rId8" imgW="685800" imgH="723600" progId="Equation.DSMT4">
              <p:embed/>
            </p:oleObj>
          </a:graphicData>
        </a:graphic>
      </p:graphicFrame>
      <p:graphicFrame>
        <p:nvGraphicFramePr>
          <p:cNvPr id="16" name="Object 11"/>
          <p:cNvGraphicFramePr>
            <a:graphicFrameLocks noChangeAspect="1"/>
          </p:cNvGraphicFramePr>
          <p:nvPr/>
        </p:nvGraphicFramePr>
        <p:xfrm>
          <a:off x="5410200" y="5638800"/>
          <a:ext cx="2924175" cy="631825"/>
        </p:xfrm>
        <a:graphic>
          <a:graphicData uri="http://schemas.openxmlformats.org/presentationml/2006/ole">
            <p:oleObj spid="_x0000_s106507" name="Equation" r:id="rId9" imgW="9396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Checking our solutions</a:t>
            </a:r>
            <a:endParaRPr lang="en-US" dirty="0"/>
          </a:p>
        </p:txBody>
      </p:sp>
      <p:sp>
        <p:nvSpPr>
          <p:cNvPr id="4" name="Content Placeholder 3"/>
          <p:cNvSpPr txBox="1">
            <a:spLocks noGrp="1"/>
          </p:cNvSpPr>
          <p:nvPr>
            <p:ph idx="1"/>
          </p:nvPr>
        </p:nvSpPr>
        <p:spPr>
          <a:xfrm>
            <a:off x="457200" y="1524000"/>
            <a:ext cx="3733800" cy="507831"/>
          </a:xfrm>
          <a:prstGeom prst="rect">
            <a:avLst/>
          </a:prstGeom>
          <a:solidFill>
            <a:schemeClr val="accent1">
              <a:alpha val="53000"/>
            </a:schemeClr>
          </a:solidFill>
          <a:ln>
            <a:solidFill>
              <a:srgbClr val="FF0000"/>
            </a:solidFill>
          </a:ln>
        </p:spPr>
        <p:txBody>
          <a:bodyPr wrap="square" rtlCol="0">
            <a:spAutoFit/>
          </a:bodyPr>
          <a:lstStyle/>
          <a:p>
            <a:pPr algn="ctr">
              <a:buNone/>
            </a:pPr>
            <a:r>
              <a:rPr lang="en-US" dirty="0" smtClean="0"/>
              <a:t>OUR CHECK</a:t>
            </a:r>
            <a:endParaRPr lang="en-US" dirty="0"/>
          </a:p>
        </p:txBody>
      </p:sp>
      <p:graphicFrame>
        <p:nvGraphicFramePr>
          <p:cNvPr id="5" name="Object 3"/>
          <p:cNvGraphicFramePr>
            <a:graphicFrameLocks noChangeAspect="1"/>
          </p:cNvGraphicFramePr>
          <p:nvPr/>
        </p:nvGraphicFramePr>
        <p:xfrm>
          <a:off x="533400" y="2895600"/>
          <a:ext cx="3937659" cy="2805113"/>
        </p:xfrm>
        <a:graphic>
          <a:graphicData uri="http://schemas.openxmlformats.org/presentationml/2006/ole">
            <p:oleObj spid="_x0000_s109570" name="Equation" r:id="rId3" imgW="1511280" imgH="1079280" progId="Equation.DSMT4">
              <p:embed/>
            </p:oleObj>
          </a:graphicData>
        </a:graphic>
      </p:graphicFrame>
      <p:sp>
        <p:nvSpPr>
          <p:cNvPr id="11" name="TextBox 10"/>
          <p:cNvSpPr txBox="1"/>
          <p:nvPr/>
        </p:nvSpPr>
        <p:spPr>
          <a:xfrm>
            <a:off x="3733800" y="5867400"/>
            <a:ext cx="3048000" cy="830997"/>
          </a:xfrm>
          <a:prstGeom prst="rect">
            <a:avLst/>
          </a:prstGeom>
          <a:solidFill>
            <a:schemeClr val="accent1">
              <a:alpha val="60000"/>
            </a:schemeClr>
          </a:solidFill>
          <a:ln>
            <a:solidFill>
              <a:srgbClr val="FF0000"/>
            </a:solidFill>
          </a:ln>
        </p:spPr>
        <p:txBody>
          <a:bodyPr wrap="square" rtlCol="0">
            <a:spAutoFit/>
          </a:bodyPr>
          <a:lstStyle/>
          <a:p>
            <a:r>
              <a:rPr lang="en-US" sz="2400" dirty="0" smtClean="0"/>
              <a:t>-4 is extraneous, so our solution is</a:t>
            </a:r>
            <a:endParaRPr lang="en-US" sz="2400" dirty="0"/>
          </a:p>
        </p:txBody>
      </p:sp>
      <p:graphicFrame>
        <p:nvGraphicFramePr>
          <p:cNvPr id="7" name="Object 6"/>
          <p:cNvGraphicFramePr>
            <a:graphicFrameLocks noChangeAspect="1"/>
          </p:cNvGraphicFramePr>
          <p:nvPr/>
        </p:nvGraphicFramePr>
        <p:xfrm>
          <a:off x="1165225" y="2286000"/>
          <a:ext cx="1655763" cy="609600"/>
        </p:xfrm>
        <a:graphic>
          <a:graphicData uri="http://schemas.openxmlformats.org/presentationml/2006/ole">
            <p:oleObj spid="_x0000_s109572" name="Equation" r:id="rId4" imgW="482400" imgH="177480" progId="Equation.DSMT4">
              <p:embed/>
            </p:oleObj>
          </a:graphicData>
        </a:graphic>
      </p:graphicFrame>
      <p:graphicFrame>
        <p:nvGraphicFramePr>
          <p:cNvPr id="8" name="Object 7"/>
          <p:cNvGraphicFramePr>
            <a:graphicFrameLocks noChangeAspect="1"/>
          </p:cNvGraphicFramePr>
          <p:nvPr/>
        </p:nvGraphicFramePr>
        <p:xfrm>
          <a:off x="6127750" y="2362200"/>
          <a:ext cx="1190625" cy="615950"/>
        </p:xfrm>
        <a:graphic>
          <a:graphicData uri="http://schemas.openxmlformats.org/presentationml/2006/ole">
            <p:oleObj spid="_x0000_s109573" name="Equation" r:id="rId5" imgW="342720" imgH="177480" progId="Equation.DSMT4">
              <p:embed/>
            </p:oleObj>
          </a:graphicData>
        </a:graphic>
      </p:graphicFrame>
      <p:graphicFrame>
        <p:nvGraphicFramePr>
          <p:cNvPr id="13" name="Object 9"/>
          <p:cNvGraphicFramePr>
            <a:graphicFrameLocks noChangeAspect="1"/>
          </p:cNvGraphicFramePr>
          <p:nvPr/>
        </p:nvGraphicFramePr>
        <p:xfrm>
          <a:off x="7566025" y="5943600"/>
          <a:ext cx="1349375" cy="609600"/>
        </p:xfrm>
        <a:graphic>
          <a:graphicData uri="http://schemas.openxmlformats.org/presentationml/2006/ole">
            <p:oleObj spid="_x0000_s109575" name="Equation" r:id="rId6" imgW="393480" imgH="177480" progId="Equation.DSMT4">
              <p:embed/>
            </p:oleObj>
          </a:graphicData>
        </a:graphic>
      </p:graphicFrame>
      <p:sp>
        <p:nvSpPr>
          <p:cNvPr id="16" name="Cloud 15"/>
          <p:cNvSpPr/>
          <p:nvPr/>
        </p:nvSpPr>
        <p:spPr>
          <a:xfrm>
            <a:off x="7162800" y="5943600"/>
            <a:ext cx="1752600" cy="9144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descr="incorrect-13574171.jpg"/>
          <p:cNvPicPr>
            <a:picLocks noChangeAspect="1"/>
          </p:cNvPicPr>
          <p:nvPr/>
        </p:nvPicPr>
        <p:blipFill>
          <a:blip r:embed="rId7" cstate="print"/>
          <a:stretch>
            <a:fillRect/>
          </a:stretch>
        </p:blipFill>
        <p:spPr>
          <a:xfrm>
            <a:off x="3352800" y="2209800"/>
            <a:ext cx="838200" cy="838200"/>
          </a:xfrm>
          <a:prstGeom prst="rect">
            <a:avLst/>
          </a:prstGeom>
        </p:spPr>
      </p:pic>
      <p:graphicFrame>
        <p:nvGraphicFramePr>
          <p:cNvPr id="25603" name="Object 3"/>
          <p:cNvGraphicFramePr>
            <a:graphicFrameLocks noChangeAspect="1"/>
          </p:cNvGraphicFramePr>
          <p:nvPr/>
        </p:nvGraphicFramePr>
        <p:xfrm>
          <a:off x="4648200" y="1143000"/>
          <a:ext cx="2933700" cy="1184275"/>
        </p:xfrm>
        <a:graphic>
          <a:graphicData uri="http://schemas.openxmlformats.org/presentationml/2006/ole">
            <p:oleObj spid="_x0000_s109577" name="Equation" r:id="rId8" imgW="977760" imgH="393480" progId="Equation.DSMT4">
              <p:embed/>
            </p:oleObj>
          </a:graphicData>
        </a:graphic>
      </p:graphicFrame>
      <p:graphicFrame>
        <p:nvGraphicFramePr>
          <p:cNvPr id="109578" name="Object 10"/>
          <p:cNvGraphicFramePr>
            <a:graphicFrameLocks noChangeAspect="1"/>
          </p:cNvGraphicFramePr>
          <p:nvPr/>
        </p:nvGraphicFramePr>
        <p:xfrm>
          <a:off x="4800600" y="2895600"/>
          <a:ext cx="3937000" cy="2805113"/>
        </p:xfrm>
        <a:graphic>
          <a:graphicData uri="http://schemas.openxmlformats.org/presentationml/2006/ole">
            <p:oleObj spid="_x0000_s109578" name="Equation" r:id="rId9" imgW="1511280" imgH="1079280" progId="Equation.DSMT4">
              <p:embed/>
            </p:oleObj>
          </a:graphicData>
        </a:graphic>
      </p:graphicFrame>
      <p:pic>
        <p:nvPicPr>
          <p:cNvPr id="18" name="Picture 17" descr="check mark.jpg"/>
          <p:cNvPicPr>
            <a:picLocks noChangeAspect="1"/>
          </p:cNvPicPr>
          <p:nvPr/>
        </p:nvPicPr>
        <p:blipFill>
          <a:blip r:embed="rId10" cstate="print"/>
          <a:stretch>
            <a:fillRect/>
          </a:stretch>
        </p:blipFill>
        <p:spPr>
          <a:xfrm>
            <a:off x="7467600" y="2362200"/>
            <a:ext cx="1047750" cy="838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09578"/>
                                        </p:tgtEl>
                                        <p:attrNameLst>
                                          <p:attrName>style.visibility</p:attrName>
                                        </p:attrNameLst>
                                      </p:cBhvr>
                                      <p:to>
                                        <p:strVal val="visible"/>
                                      </p:to>
                                    </p:set>
                                    <p:animEffect transition="in" filter="dissolve">
                                      <p:cBhvr>
                                        <p:cTn id="28" dur="500"/>
                                        <p:tgtEl>
                                          <p:spTgt spid="10957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checkerboard(across)">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4"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slide(fromBottom)">
                                      <p:cBhvr>
                                        <p:cTn id="44" dur="500"/>
                                        <p:tgtEl>
                                          <p:spTgt spid="13"/>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lstStyle/>
          <a:p>
            <a:r>
              <a:rPr lang="en-US" dirty="0" smtClean="0"/>
              <a:t>Solve for x</a:t>
            </a:r>
            <a:endParaRPr lang="en-US" dirty="0"/>
          </a:p>
        </p:txBody>
      </p:sp>
      <p:sp>
        <p:nvSpPr>
          <p:cNvPr id="3" name="Title 2"/>
          <p:cNvSpPr>
            <a:spLocks noGrp="1"/>
          </p:cNvSpPr>
          <p:nvPr>
            <p:ph type="title"/>
          </p:nvPr>
        </p:nvSpPr>
        <p:spPr/>
        <p:txBody>
          <a:bodyPr/>
          <a:lstStyle/>
          <a:p>
            <a:pPr algn="ctr"/>
            <a:r>
              <a:rPr lang="en-US" dirty="0" smtClean="0"/>
              <a:t>Example #3</a:t>
            </a:r>
            <a:endParaRPr lang="en-US" dirty="0"/>
          </a:p>
        </p:txBody>
      </p:sp>
      <p:graphicFrame>
        <p:nvGraphicFramePr>
          <p:cNvPr id="25603" name="Object 3"/>
          <p:cNvGraphicFramePr>
            <a:graphicFrameLocks noChangeAspect="1"/>
          </p:cNvGraphicFramePr>
          <p:nvPr/>
        </p:nvGraphicFramePr>
        <p:xfrm>
          <a:off x="1371600" y="1981200"/>
          <a:ext cx="2095500" cy="1184275"/>
        </p:xfrm>
        <a:graphic>
          <a:graphicData uri="http://schemas.openxmlformats.org/presentationml/2006/ole">
            <p:oleObj spid="_x0000_s110594" name="Equation" r:id="rId3" imgW="698400" imgH="393480" progId="Equation.DSMT4">
              <p:embed/>
            </p:oleObj>
          </a:graphicData>
        </a:graphic>
      </p:graphicFrame>
      <p:graphicFrame>
        <p:nvGraphicFramePr>
          <p:cNvPr id="4" name="Object 3"/>
          <p:cNvGraphicFramePr>
            <a:graphicFrameLocks noChangeAspect="1"/>
          </p:cNvGraphicFramePr>
          <p:nvPr/>
        </p:nvGraphicFramePr>
        <p:xfrm>
          <a:off x="1371600" y="3276600"/>
          <a:ext cx="2259012" cy="608013"/>
        </p:xfrm>
        <a:graphic>
          <a:graphicData uri="http://schemas.openxmlformats.org/presentationml/2006/ole">
            <p:oleObj spid="_x0000_s110595" name="Equation" r:id="rId4" imgW="660240" imgH="177480" progId="Equation.DSMT4">
              <p:embed/>
            </p:oleObj>
          </a:graphicData>
        </a:graphic>
      </p:graphicFrame>
      <p:graphicFrame>
        <p:nvGraphicFramePr>
          <p:cNvPr id="5" name="Object 3"/>
          <p:cNvGraphicFramePr>
            <a:graphicFrameLocks noChangeAspect="1"/>
          </p:cNvGraphicFramePr>
          <p:nvPr/>
        </p:nvGraphicFramePr>
        <p:xfrm>
          <a:off x="457200" y="3962400"/>
          <a:ext cx="5065713" cy="1390013"/>
        </p:xfrm>
        <a:graphic>
          <a:graphicData uri="http://schemas.openxmlformats.org/presentationml/2006/ole">
            <p:oleObj spid="_x0000_s110596" name="Equation" r:id="rId5" imgW="1574640" imgH="431640" progId="Equation.DSMT4">
              <p:embed/>
            </p:oleObj>
          </a:graphicData>
        </a:graphic>
      </p:graphicFrame>
      <p:graphicFrame>
        <p:nvGraphicFramePr>
          <p:cNvPr id="6" name="Object 3"/>
          <p:cNvGraphicFramePr>
            <a:graphicFrameLocks noChangeAspect="1"/>
          </p:cNvGraphicFramePr>
          <p:nvPr/>
        </p:nvGraphicFramePr>
        <p:xfrm>
          <a:off x="381000" y="5257800"/>
          <a:ext cx="4878388" cy="1387007"/>
        </p:xfrm>
        <a:graphic>
          <a:graphicData uri="http://schemas.openxmlformats.org/presentationml/2006/ole">
            <p:oleObj spid="_x0000_s110597" name="Equation" r:id="rId6" imgW="1384200" imgH="393480" progId="Equation.DSMT4">
              <p:embed/>
            </p:oleObj>
          </a:graphicData>
        </a:graphic>
      </p:graphicFrame>
      <p:graphicFrame>
        <p:nvGraphicFramePr>
          <p:cNvPr id="11" name="Object 9"/>
          <p:cNvGraphicFramePr>
            <a:graphicFrameLocks noChangeAspect="1"/>
          </p:cNvGraphicFramePr>
          <p:nvPr/>
        </p:nvGraphicFramePr>
        <p:xfrm>
          <a:off x="5943600" y="1981200"/>
          <a:ext cx="2455862" cy="688975"/>
        </p:xfrm>
        <a:graphic>
          <a:graphicData uri="http://schemas.openxmlformats.org/presentationml/2006/ole">
            <p:oleObj spid="_x0000_s110598" name="Equation" r:id="rId7" imgW="634680" imgH="177480" progId="Equation.DSMT4">
              <p:embed/>
            </p:oleObj>
          </a:graphicData>
        </a:graphic>
      </p:graphicFrame>
      <p:graphicFrame>
        <p:nvGraphicFramePr>
          <p:cNvPr id="14" name="Object 10"/>
          <p:cNvGraphicFramePr>
            <a:graphicFrameLocks noChangeAspect="1"/>
          </p:cNvGraphicFramePr>
          <p:nvPr/>
        </p:nvGraphicFramePr>
        <p:xfrm>
          <a:off x="6172200" y="2895600"/>
          <a:ext cx="2123966" cy="762000"/>
        </p:xfrm>
        <a:graphic>
          <a:graphicData uri="http://schemas.openxmlformats.org/presentationml/2006/ole">
            <p:oleObj spid="_x0000_s110599" name="Equation" r:id="rId8" imgW="495000" imgH="177480" progId="Equation.DSMT4">
              <p:embed/>
            </p:oleObj>
          </a:graphicData>
        </a:graphic>
      </p:graphicFrame>
      <p:graphicFrame>
        <p:nvGraphicFramePr>
          <p:cNvPr id="16" name="Object 11"/>
          <p:cNvGraphicFramePr>
            <a:graphicFrameLocks noChangeAspect="1"/>
          </p:cNvGraphicFramePr>
          <p:nvPr/>
        </p:nvGraphicFramePr>
        <p:xfrm>
          <a:off x="6310313" y="3925888"/>
          <a:ext cx="2285396" cy="798512"/>
        </p:xfrm>
        <a:graphic>
          <a:graphicData uri="http://schemas.openxmlformats.org/presentationml/2006/ole">
            <p:oleObj spid="_x0000_s110600" name="Equation" r:id="rId9" imgW="50796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Checking our solution</a:t>
            </a:r>
            <a:endParaRPr lang="en-US" dirty="0"/>
          </a:p>
        </p:txBody>
      </p:sp>
      <p:sp>
        <p:nvSpPr>
          <p:cNvPr id="4" name="Content Placeholder 3"/>
          <p:cNvSpPr txBox="1">
            <a:spLocks noGrp="1"/>
          </p:cNvSpPr>
          <p:nvPr>
            <p:ph idx="1"/>
          </p:nvPr>
        </p:nvSpPr>
        <p:spPr>
          <a:xfrm>
            <a:off x="457200" y="1524000"/>
            <a:ext cx="3733800" cy="507831"/>
          </a:xfrm>
          <a:prstGeom prst="rect">
            <a:avLst/>
          </a:prstGeom>
          <a:solidFill>
            <a:schemeClr val="accent1">
              <a:alpha val="53000"/>
            </a:schemeClr>
          </a:solidFill>
          <a:ln>
            <a:solidFill>
              <a:srgbClr val="FF0000"/>
            </a:solidFill>
          </a:ln>
        </p:spPr>
        <p:txBody>
          <a:bodyPr wrap="square" rtlCol="0">
            <a:spAutoFit/>
          </a:bodyPr>
          <a:lstStyle/>
          <a:p>
            <a:pPr algn="ctr">
              <a:buNone/>
            </a:pPr>
            <a:r>
              <a:rPr lang="en-US" dirty="0" smtClean="0"/>
              <a:t>OUR CHECK</a:t>
            </a:r>
            <a:endParaRPr lang="en-US" dirty="0"/>
          </a:p>
        </p:txBody>
      </p:sp>
      <p:graphicFrame>
        <p:nvGraphicFramePr>
          <p:cNvPr id="5" name="Object 3"/>
          <p:cNvGraphicFramePr>
            <a:graphicFrameLocks noChangeAspect="1"/>
          </p:cNvGraphicFramePr>
          <p:nvPr/>
        </p:nvGraphicFramePr>
        <p:xfrm>
          <a:off x="533400" y="2895600"/>
          <a:ext cx="3937659" cy="2805113"/>
        </p:xfrm>
        <a:graphic>
          <a:graphicData uri="http://schemas.openxmlformats.org/presentationml/2006/ole">
            <p:oleObj spid="_x0000_s111618" name="Equation" r:id="rId3" imgW="1511280" imgH="1079280" progId="Equation.DSMT4">
              <p:embed/>
            </p:oleObj>
          </a:graphicData>
        </a:graphic>
      </p:graphicFrame>
      <p:sp>
        <p:nvSpPr>
          <p:cNvPr id="11" name="TextBox 10"/>
          <p:cNvSpPr txBox="1"/>
          <p:nvPr/>
        </p:nvSpPr>
        <p:spPr>
          <a:xfrm>
            <a:off x="5181600" y="3505200"/>
            <a:ext cx="3505200" cy="1077218"/>
          </a:xfrm>
          <a:prstGeom prst="rect">
            <a:avLst/>
          </a:prstGeom>
          <a:solidFill>
            <a:schemeClr val="accent1">
              <a:alpha val="60000"/>
            </a:schemeClr>
          </a:solidFill>
          <a:ln>
            <a:solidFill>
              <a:srgbClr val="FF0000"/>
            </a:solidFill>
          </a:ln>
        </p:spPr>
        <p:txBody>
          <a:bodyPr wrap="square" rtlCol="0">
            <a:spAutoFit/>
          </a:bodyPr>
          <a:lstStyle/>
          <a:p>
            <a:r>
              <a:rPr lang="en-US" sz="3200" dirty="0" smtClean="0"/>
              <a:t>so our solution is</a:t>
            </a:r>
            <a:endParaRPr lang="en-US" sz="3200" dirty="0"/>
          </a:p>
        </p:txBody>
      </p:sp>
      <p:graphicFrame>
        <p:nvGraphicFramePr>
          <p:cNvPr id="7" name="Object 6"/>
          <p:cNvGraphicFramePr>
            <a:graphicFrameLocks noChangeAspect="1"/>
          </p:cNvGraphicFramePr>
          <p:nvPr/>
        </p:nvGraphicFramePr>
        <p:xfrm>
          <a:off x="1035050" y="2286000"/>
          <a:ext cx="1917700" cy="609600"/>
        </p:xfrm>
        <a:graphic>
          <a:graphicData uri="http://schemas.openxmlformats.org/presentationml/2006/ole">
            <p:oleObj spid="_x0000_s111619" name="Equation" r:id="rId4" imgW="558720" imgH="177480" progId="Equation.DSMT4">
              <p:embed/>
            </p:oleObj>
          </a:graphicData>
        </a:graphic>
      </p:graphicFrame>
      <p:graphicFrame>
        <p:nvGraphicFramePr>
          <p:cNvPr id="13" name="Object 9"/>
          <p:cNvGraphicFramePr>
            <a:graphicFrameLocks noChangeAspect="1"/>
          </p:cNvGraphicFramePr>
          <p:nvPr/>
        </p:nvGraphicFramePr>
        <p:xfrm>
          <a:off x="6205538" y="5029200"/>
          <a:ext cx="1739900" cy="609600"/>
        </p:xfrm>
        <a:graphic>
          <a:graphicData uri="http://schemas.openxmlformats.org/presentationml/2006/ole">
            <p:oleObj spid="_x0000_s111621" name="Equation" r:id="rId5" imgW="507960" imgH="177480" progId="Equation.DSMT4">
              <p:embed/>
            </p:oleObj>
          </a:graphicData>
        </a:graphic>
      </p:graphicFrame>
      <p:sp>
        <p:nvSpPr>
          <p:cNvPr id="16" name="Cloud 15"/>
          <p:cNvSpPr/>
          <p:nvPr/>
        </p:nvSpPr>
        <p:spPr>
          <a:xfrm>
            <a:off x="5562600" y="4724400"/>
            <a:ext cx="3048000" cy="16764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descr="check mark.jpg"/>
          <p:cNvPicPr>
            <a:picLocks noChangeAspect="1"/>
          </p:cNvPicPr>
          <p:nvPr/>
        </p:nvPicPr>
        <p:blipFill>
          <a:blip r:embed="rId6" cstate="print"/>
          <a:stretch>
            <a:fillRect/>
          </a:stretch>
        </p:blipFill>
        <p:spPr>
          <a:xfrm>
            <a:off x="3200400" y="2209800"/>
            <a:ext cx="1047750" cy="838200"/>
          </a:xfrm>
          <a:prstGeom prst="rect">
            <a:avLst/>
          </a:prstGeom>
        </p:spPr>
      </p:pic>
      <p:graphicFrame>
        <p:nvGraphicFramePr>
          <p:cNvPr id="2" name="Object 3"/>
          <p:cNvGraphicFramePr>
            <a:graphicFrameLocks noChangeAspect="1"/>
          </p:cNvGraphicFramePr>
          <p:nvPr/>
        </p:nvGraphicFramePr>
        <p:xfrm>
          <a:off x="5334000" y="1295400"/>
          <a:ext cx="2426960" cy="1371600"/>
        </p:xfrm>
        <a:graphic>
          <a:graphicData uri="http://schemas.openxmlformats.org/presentationml/2006/ole">
            <p:oleObj spid="_x0000_s111624" name="Equation" r:id="rId7" imgW="69840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checkerboard(across)">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slide(fromBottom)">
                                      <p:cBhvr>
                                        <p:cTn id="28" dur="500"/>
                                        <p:tgtEl>
                                          <p:spTgt spid="13"/>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lide(fromBottom)">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sym typeface="Wingdings" pitchFamily="2" charset="2"/>
              </a:rPr>
              <a:t>We’ll wrap it up by solving some rational equations.</a:t>
            </a:r>
          </a:p>
          <a:p>
            <a:pPr lvl="1"/>
            <a:r>
              <a:rPr lang="en-US" sz="3200" dirty="0" smtClean="0">
                <a:sym typeface="Wingdings" pitchFamily="2" charset="2"/>
              </a:rPr>
              <a:t>A rational equation is simply an equation that involves fractions.  </a:t>
            </a:r>
            <a:endParaRPr lang="en-US" sz="3200" dirty="0" smtClean="0"/>
          </a:p>
          <a:p>
            <a:pPr lvl="1"/>
            <a:r>
              <a:rPr lang="en-US" sz="3200" dirty="0" smtClean="0">
                <a:sym typeface="Wingdings" pitchFamily="2" charset="2"/>
              </a:rPr>
              <a:t>Again, we must be aware of extraneous solutions, in some cases.</a:t>
            </a:r>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lstStyle/>
          <a:p>
            <a:r>
              <a:rPr lang="en-US" dirty="0" smtClean="0"/>
              <a:t>Solve for x</a:t>
            </a:r>
            <a:endParaRPr lang="en-US" dirty="0"/>
          </a:p>
        </p:txBody>
      </p:sp>
      <p:sp>
        <p:nvSpPr>
          <p:cNvPr id="3" name="Title 2"/>
          <p:cNvSpPr>
            <a:spLocks noGrp="1"/>
          </p:cNvSpPr>
          <p:nvPr>
            <p:ph type="title"/>
          </p:nvPr>
        </p:nvSpPr>
        <p:spPr/>
        <p:txBody>
          <a:bodyPr/>
          <a:lstStyle/>
          <a:p>
            <a:pPr algn="ctr"/>
            <a:r>
              <a:rPr lang="en-US" dirty="0" smtClean="0"/>
              <a:t>Example #4</a:t>
            </a:r>
            <a:endParaRPr lang="en-US" dirty="0"/>
          </a:p>
        </p:txBody>
      </p:sp>
      <p:graphicFrame>
        <p:nvGraphicFramePr>
          <p:cNvPr id="25603" name="Object 3"/>
          <p:cNvGraphicFramePr>
            <a:graphicFrameLocks noChangeAspect="1"/>
          </p:cNvGraphicFramePr>
          <p:nvPr/>
        </p:nvGraphicFramePr>
        <p:xfrm>
          <a:off x="2895600" y="1981200"/>
          <a:ext cx="3429000" cy="1184275"/>
        </p:xfrm>
        <a:graphic>
          <a:graphicData uri="http://schemas.openxmlformats.org/presentationml/2006/ole">
            <p:oleObj spid="_x0000_s112642" name="Equation" r:id="rId3" imgW="1143000" imgH="393480" progId="Equation.DSMT4">
              <p:embed/>
            </p:oleObj>
          </a:graphicData>
        </a:graphic>
      </p:graphicFrame>
      <p:graphicFrame>
        <p:nvGraphicFramePr>
          <p:cNvPr id="4" name="Object 3"/>
          <p:cNvGraphicFramePr>
            <a:graphicFrameLocks noChangeAspect="1"/>
          </p:cNvGraphicFramePr>
          <p:nvPr/>
        </p:nvGraphicFramePr>
        <p:xfrm>
          <a:off x="2895600" y="3276600"/>
          <a:ext cx="3735387" cy="695325"/>
        </p:xfrm>
        <a:graphic>
          <a:graphicData uri="http://schemas.openxmlformats.org/presentationml/2006/ole">
            <p:oleObj spid="_x0000_s112643" name="Equation" r:id="rId4" imgW="1091880" imgH="203040" progId="Equation.DSMT4">
              <p:embed/>
            </p:oleObj>
          </a:graphicData>
        </a:graphic>
      </p:graphicFrame>
      <p:graphicFrame>
        <p:nvGraphicFramePr>
          <p:cNvPr id="5" name="Object 3"/>
          <p:cNvGraphicFramePr>
            <a:graphicFrameLocks noChangeAspect="1"/>
          </p:cNvGraphicFramePr>
          <p:nvPr/>
        </p:nvGraphicFramePr>
        <p:xfrm>
          <a:off x="2667000" y="4267200"/>
          <a:ext cx="4191000" cy="1156757"/>
        </p:xfrm>
        <a:graphic>
          <a:graphicData uri="http://schemas.openxmlformats.org/presentationml/2006/ole">
            <p:oleObj spid="_x0000_s112644" name="Equation" r:id="rId5" imgW="1612800" imgH="444240" progId="Equation.DSMT4">
              <p:embed/>
            </p:oleObj>
          </a:graphicData>
        </a:graphic>
      </p:graphicFrame>
      <p:graphicFrame>
        <p:nvGraphicFramePr>
          <p:cNvPr id="6" name="Object 3"/>
          <p:cNvGraphicFramePr>
            <a:graphicFrameLocks noChangeAspect="1"/>
          </p:cNvGraphicFramePr>
          <p:nvPr/>
        </p:nvGraphicFramePr>
        <p:xfrm>
          <a:off x="2590800" y="5562600"/>
          <a:ext cx="4699000" cy="895350"/>
        </p:xfrm>
        <a:graphic>
          <a:graphicData uri="http://schemas.openxmlformats.org/presentationml/2006/ole">
            <p:oleObj spid="_x0000_s112645" name="Equation" r:id="rId6" imgW="1333440" imgH="253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#4 Continued</a:t>
            </a:r>
            <a:endParaRPr lang="en-US" dirty="0"/>
          </a:p>
        </p:txBody>
      </p:sp>
      <p:graphicFrame>
        <p:nvGraphicFramePr>
          <p:cNvPr id="25603" name="Object 2"/>
          <p:cNvGraphicFramePr>
            <a:graphicFrameLocks noChangeAspect="1"/>
          </p:cNvGraphicFramePr>
          <p:nvPr>
            <p:ph idx="1"/>
          </p:nvPr>
        </p:nvGraphicFramePr>
        <p:xfrm>
          <a:off x="1295400" y="1295400"/>
          <a:ext cx="7427190" cy="1049337"/>
        </p:xfrm>
        <a:graphic>
          <a:graphicData uri="http://schemas.openxmlformats.org/presentationml/2006/ole">
            <p:oleObj spid="_x0000_s113666" name="Equation" r:id="rId3" imgW="3593880" imgH="507960" progId="Equation.DSMT4">
              <p:embed/>
            </p:oleObj>
          </a:graphicData>
        </a:graphic>
      </p:graphicFrame>
      <p:graphicFrame>
        <p:nvGraphicFramePr>
          <p:cNvPr id="4" name="Object 3"/>
          <p:cNvGraphicFramePr>
            <a:graphicFrameLocks noChangeAspect="1"/>
          </p:cNvGraphicFramePr>
          <p:nvPr/>
        </p:nvGraphicFramePr>
        <p:xfrm>
          <a:off x="75705" y="2667000"/>
          <a:ext cx="8839695" cy="914400"/>
        </p:xfrm>
        <a:graphic>
          <a:graphicData uri="http://schemas.openxmlformats.org/presentationml/2006/ole">
            <p:oleObj spid="_x0000_s113667" name="Equation" r:id="rId4" imgW="4419360" imgH="457200" progId="Equation.DSMT4">
              <p:embed/>
            </p:oleObj>
          </a:graphicData>
        </a:graphic>
      </p:graphicFrame>
      <p:graphicFrame>
        <p:nvGraphicFramePr>
          <p:cNvPr id="5" name="Object 4"/>
          <p:cNvGraphicFramePr>
            <a:graphicFrameLocks noChangeAspect="1"/>
          </p:cNvGraphicFramePr>
          <p:nvPr/>
        </p:nvGraphicFramePr>
        <p:xfrm>
          <a:off x="457200" y="3810000"/>
          <a:ext cx="8486775" cy="1001562"/>
        </p:xfrm>
        <a:graphic>
          <a:graphicData uri="http://schemas.openxmlformats.org/presentationml/2006/ole">
            <p:oleObj spid="_x0000_s113668" name="Equation" r:id="rId5" imgW="2145960" imgH="253800" progId="Equation.DSMT4">
              <p:embed/>
            </p:oleObj>
          </a:graphicData>
        </a:graphic>
      </p:graphicFrame>
      <p:graphicFrame>
        <p:nvGraphicFramePr>
          <p:cNvPr id="6" name="Object 5"/>
          <p:cNvGraphicFramePr>
            <a:graphicFrameLocks noChangeAspect="1"/>
          </p:cNvGraphicFramePr>
          <p:nvPr/>
        </p:nvGraphicFramePr>
        <p:xfrm>
          <a:off x="990600" y="5029200"/>
          <a:ext cx="7797013" cy="671513"/>
        </p:xfrm>
        <a:graphic>
          <a:graphicData uri="http://schemas.openxmlformats.org/presentationml/2006/ole">
            <p:oleObj spid="_x0000_s113669" name="Equation" r:id="rId6" imgW="234936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dissolve">
                                      <p:cBhvr>
                                        <p:cTn id="7" dur="500"/>
                                        <p:tgtEl>
                                          <p:spTgt spid="2560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#4 Continued</a:t>
            </a:r>
            <a:endParaRPr lang="en-US" dirty="0"/>
          </a:p>
        </p:txBody>
      </p:sp>
      <p:graphicFrame>
        <p:nvGraphicFramePr>
          <p:cNvPr id="25603" name="Object 2"/>
          <p:cNvGraphicFramePr>
            <a:graphicFrameLocks noChangeAspect="1"/>
          </p:cNvGraphicFramePr>
          <p:nvPr>
            <p:ph idx="1"/>
          </p:nvPr>
        </p:nvGraphicFramePr>
        <p:xfrm>
          <a:off x="2289175" y="2133600"/>
          <a:ext cx="5327650" cy="852488"/>
        </p:xfrm>
        <a:graphic>
          <a:graphicData uri="http://schemas.openxmlformats.org/presentationml/2006/ole">
            <p:oleObj spid="_x0000_s114690" name="Equation" r:id="rId3" imgW="1269720" imgH="203040" progId="Equation.DSMT4">
              <p:embed/>
            </p:oleObj>
          </a:graphicData>
        </a:graphic>
      </p:graphicFrame>
      <p:graphicFrame>
        <p:nvGraphicFramePr>
          <p:cNvPr id="4" name="Object 3"/>
          <p:cNvGraphicFramePr>
            <a:graphicFrameLocks noChangeAspect="1"/>
          </p:cNvGraphicFramePr>
          <p:nvPr/>
        </p:nvGraphicFramePr>
        <p:xfrm>
          <a:off x="2306638" y="3048000"/>
          <a:ext cx="4322762" cy="886720"/>
        </p:xfrm>
        <a:graphic>
          <a:graphicData uri="http://schemas.openxmlformats.org/presentationml/2006/ole">
            <p:oleObj spid="_x0000_s114691" name="Equation" r:id="rId4" imgW="990360" imgH="203040" progId="Equation.DSMT4">
              <p:embed/>
            </p:oleObj>
          </a:graphicData>
        </a:graphic>
      </p:graphicFrame>
      <p:graphicFrame>
        <p:nvGraphicFramePr>
          <p:cNvPr id="5" name="Object 4"/>
          <p:cNvGraphicFramePr>
            <a:graphicFrameLocks noChangeAspect="1"/>
          </p:cNvGraphicFramePr>
          <p:nvPr/>
        </p:nvGraphicFramePr>
        <p:xfrm>
          <a:off x="2971800" y="4038600"/>
          <a:ext cx="3617912" cy="801687"/>
        </p:xfrm>
        <a:graphic>
          <a:graphicData uri="http://schemas.openxmlformats.org/presentationml/2006/ole">
            <p:oleObj spid="_x0000_s114692" name="Equation" r:id="rId5" imgW="914400" imgH="203040" progId="Equation.DSMT4">
              <p:embed/>
            </p:oleObj>
          </a:graphicData>
        </a:graphic>
      </p:graphicFrame>
      <p:graphicFrame>
        <p:nvGraphicFramePr>
          <p:cNvPr id="6" name="Object 5"/>
          <p:cNvGraphicFramePr>
            <a:graphicFrameLocks noChangeAspect="1"/>
          </p:cNvGraphicFramePr>
          <p:nvPr/>
        </p:nvGraphicFramePr>
        <p:xfrm>
          <a:off x="2830513" y="4789488"/>
          <a:ext cx="4591050" cy="1089025"/>
        </p:xfrm>
        <a:graphic>
          <a:graphicData uri="http://schemas.openxmlformats.org/presentationml/2006/ole">
            <p:oleObj spid="_x0000_s114693" name="Equation" r:id="rId6" imgW="1066680" imgH="253800" progId="Equation.DSMT4">
              <p:embed/>
            </p:oleObj>
          </a:graphicData>
        </a:graphic>
      </p:graphicFrame>
      <p:graphicFrame>
        <p:nvGraphicFramePr>
          <p:cNvPr id="2" name="Object 6"/>
          <p:cNvGraphicFramePr>
            <a:graphicFrameLocks noChangeAspect="1"/>
          </p:cNvGraphicFramePr>
          <p:nvPr/>
        </p:nvGraphicFramePr>
        <p:xfrm>
          <a:off x="914400" y="1219200"/>
          <a:ext cx="7797800" cy="671513"/>
        </p:xfrm>
        <a:graphic>
          <a:graphicData uri="http://schemas.openxmlformats.org/presentationml/2006/ole">
            <p:oleObj spid="_x0000_s114694" name="Equation" r:id="rId7" imgW="2349360" imgH="203040" progId="Equation.DSMT4">
              <p:embed/>
            </p:oleObj>
          </a:graphicData>
        </a:graphic>
      </p:graphicFrame>
      <p:graphicFrame>
        <p:nvGraphicFramePr>
          <p:cNvPr id="7" name="Object 7"/>
          <p:cNvGraphicFramePr>
            <a:graphicFrameLocks noChangeAspect="1"/>
          </p:cNvGraphicFramePr>
          <p:nvPr/>
        </p:nvGraphicFramePr>
        <p:xfrm>
          <a:off x="3309938" y="5867400"/>
          <a:ext cx="3935412" cy="762000"/>
        </p:xfrm>
        <a:graphic>
          <a:graphicData uri="http://schemas.openxmlformats.org/presentationml/2006/ole">
            <p:oleObj spid="_x0000_s114695" name="Equation" r:id="rId8" imgW="91440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603"/>
                                        </p:tgtEl>
                                        <p:attrNameLst>
                                          <p:attrName>style.visibility</p:attrName>
                                        </p:attrNameLst>
                                      </p:cBhvr>
                                      <p:to>
                                        <p:strVal val="visible"/>
                                      </p:to>
                                    </p:set>
                                    <p:animEffect transition="in" filter="dissolve">
                                      <p:cBhvr>
                                        <p:cTn id="12" dur="500"/>
                                        <p:tgtEl>
                                          <p:spTgt spid="2560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Checking our solutions</a:t>
            </a:r>
            <a:endParaRPr lang="en-US" dirty="0"/>
          </a:p>
        </p:txBody>
      </p:sp>
      <p:sp>
        <p:nvSpPr>
          <p:cNvPr id="4" name="Content Placeholder 3"/>
          <p:cNvSpPr txBox="1">
            <a:spLocks noGrp="1"/>
          </p:cNvSpPr>
          <p:nvPr>
            <p:ph idx="1"/>
          </p:nvPr>
        </p:nvSpPr>
        <p:spPr>
          <a:xfrm>
            <a:off x="457200" y="1524000"/>
            <a:ext cx="3733800" cy="507831"/>
          </a:xfrm>
          <a:prstGeom prst="rect">
            <a:avLst/>
          </a:prstGeom>
          <a:solidFill>
            <a:schemeClr val="accent1">
              <a:alpha val="53000"/>
            </a:schemeClr>
          </a:solidFill>
          <a:ln>
            <a:solidFill>
              <a:srgbClr val="FF0000"/>
            </a:solidFill>
          </a:ln>
        </p:spPr>
        <p:txBody>
          <a:bodyPr wrap="square" rtlCol="0">
            <a:spAutoFit/>
          </a:bodyPr>
          <a:lstStyle/>
          <a:p>
            <a:pPr algn="ctr">
              <a:buNone/>
            </a:pPr>
            <a:r>
              <a:rPr lang="en-US" dirty="0" smtClean="0"/>
              <a:t>OUR CHECK</a:t>
            </a:r>
            <a:endParaRPr lang="en-US" dirty="0"/>
          </a:p>
        </p:txBody>
      </p:sp>
      <p:graphicFrame>
        <p:nvGraphicFramePr>
          <p:cNvPr id="5" name="Object 3"/>
          <p:cNvGraphicFramePr>
            <a:graphicFrameLocks noChangeAspect="1"/>
          </p:cNvGraphicFramePr>
          <p:nvPr/>
        </p:nvGraphicFramePr>
        <p:xfrm>
          <a:off x="304800" y="3048000"/>
          <a:ext cx="3937659" cy="2805113"/>
        </p:xfrm>
        <a:graphic>
          <a:graphicData uri="http://schemas.openxmlformats.org/presentationml/2006/ole">
            <p:oleObj spid="_x0000_s115714" name="Equation" r:id="rId3" imgW="1511280" imgH="1079280" progId="Equation.DSMT4">
              <p:embed/>
            </p:oleObj>
          </a:graphicData>
        </a:graphic>
      </p:graphicFrame>
      <p:sp>
        <p:nvSpPr>
          <p:cNvPr id="11" name="TextBox 10"/>
          <p:cNvSpPr txBox="1"/>
          <p:nvPr/>
        </p:nvSpPr>
        <p:spPr>
          <a:xfrm>
            <a:off x="3733800" y="5867400"/>
            <a:ext cx="3048000" cy="830997"/>
          </a:xfrm>
          <a:prstGeom prst="rect">
            <a:avLst/>
          </a:prstGeom>
          <a:solidFill>
            <a:schemeClr val="accent1">
              <a:alpha val="60000"/>
            </a:schemeClr>
          </a:solidFill>
          <a:ln>
            <a:solidFill>
              <a:srgbClr val="FF0000"/>
            </a:solidFill>
          </a:ln>
        </p:spPr>
        <p:txBody>
          <a:bodyPr wrap="square" rtlCol="0">
            <a:spAutoFit/>
          </a:bodyPr>
          <a:lstStyle/>
          <a:p>
            <a:r>
              <a:rPr lang="en-US" sz="2400" dirty="0" smtClean="0"/>
              <a:t>Both Solutions are GOOD</a:t>
            </a:r>
            <a:endParaRPr lang="en-US" sz="2400" dirty="0"/>
          </a:p>
        </p:txBody>
      </p:sp>
      <p:graphicFrame>
        <p:nvGraphicFramePr>
          <p:cNvPr id="7" name="Object 6"/>
          <p:cNvGraphicFramePr>
            <a:graphicFrameLocks noChangeAspect="1"/>
          </p:cNvGraphicFramePr>
          <p:nvPr/>
        </p:nvGraphicFramePr>
        <p:xfrm>
          <a:off x="1066800" y="2209800"/>
          <a:ext cx="1655763" cy="609600"/>
        </p:xfrm>
        <a:graphic>
          <a:graphicData uri="http://schemas.openxmlformats.org/presentationml/2006/ole">
            <p:oleObj spid="_x0000_s115715" name="Equation" r:id="rId4" imgW="482400" imgH="177480" progId="Equation.DSMT4">
              <p:embed/>
            </p:oleObj>
          </a:graphicData>
        </a:graphic>
      </p:graphicFrame>
      <p:graphicFrame>
        <p:nvGraphicFramePr>
          <p:cNvPr id="8" name="Object 7"/>
          <p:cNvGraphicFramePr>
            <a:graphicFrameLocks noChangeAspect="1"/>
          </p:cNvGraphicFramePr>
          <p:nvPr/>
        </p:nvGraphicFramePr>
        <p:xfrm>
          <a:off x="6149975" y="2362200"/>
          <a:ext cx="1146175" cy="615950"/>
        </p:xfrm>
        <a:graphic>
          <a:graphicData uri="http://schemas.openxmlformats.org/presentationml/2006/ole">
            <p:oleObj spid="_x0000_s115716" name="Equation" r:id="rId5" imgW="330120" imgH="177480" progId="Equation.DSMT4">
              <p:embed/>
            </p:oleObj>
          </a:graphicData>
        </a:graphic>
      </p:graphicFrame>
      <p:graphicFrame>
        <p:nvGraphicFramePr>
          <p:cNvPr id="13" name="Object 9"/>
          <p:cNvGraphicFramePr>
            <a:graphicFrameLocks noChangeAspect="1"/>
          </p:cNvGraphicFramePr>
          <p:nvPr/>
        </p:nvGraphicFramePr>
        <p:xfrm>
          <a:off x="7086600" y="5715000"/>
          <a:ext cx="1479550" cy="869950"/>
        </p:xfrm>
        <a:graphic>
          <a:graphicData uri="http://schemas.openxmlformats.org/presentationml/2006/ole">
            <p:oleObj spid="_x0000_s115717" name="Equation" r:id="rId6" imgW="431640" imgH="253800" progId="Equation.DSMT4">
              <p:embed/>
            </p:oleObj>
          </a:graphicData>
        </a:graphic>
      </p:graphicFrame>
      <p:sp>
        <p:nvSpPr>
          <p:cNvPr id="16" name="Cloud 15"/>
          <p:cNvSpPr/>
          <p:nvPr/>
        </p:nvSpPr>
        <p:spPr>
          <a:xfrm>
            <a:off x="6705600" y="5486400"/>
            <a:ext cx="2209800" cy="1371600"/>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09578" name="Object 10"/>
          <p:cNvGraphicFramePr>
            <a:graphicFrameLocks noChangeAspect="1"/>
          </p:cNvGraphicFramePr>
          <p:nvPr/>
        </p:nvGraphicFramePr>
        <p:xfrm>
          <a:off x="4800600" y="2895600"/>
          <a:ext cx="3937000" cy="2805113"/>
        </p:xfrm>
        <a:graphic>
          <a:graphicData uri="http://schemas.openxmlformats.org/presentationml/2006/ole">
            <p:oleObj spid="_x0000_s115719" name="Equation" r:id="rId7" imgW="1511280" imgH="1079280" progId="Equation.DSMT4">
              <p:embed/>
            </p:oleObj>
          </a:graphicData>
        </a:graphic>
      </p:graphicFrame>
      <p:pic>
        <p:nvPicPr>
          <p:cNvPr id="18" name="Picture 17" descr="check mark.jpg"/>
          <p:cNvPicPr>
            <a:picLocks noChangeAspect="1"/>
          </p:cNvPicPr>
          <p:nvPr/>
        </p:nvPicPr>
        <p:blipFill>
          <a:blip r:embed="rId8" cstate="print"/>
          <a:stretch>
            <a:fillRect/>
          </a:stretch>
        </p:blipFill>
        <p:spPr>
          <a:xfrm>
            <a:off x="7467600" y="2362200"/>
            <a:ext cx="1047750" cy="838200"/>
          </a:xfrm>
          <a:prstGeom prst="rect">
            <a:avLst/>
          </a:prstGeom>
        </p:spPr>
      </p:pic>
      <p:graphicFrame>
        <p:nvGraphicFramePr>
          <p:cNvPr id="2" name="Object 3"/>
          <p:cNvGraphicFramePr>
            <a:graphicFrameLocks noChangeAspect="1"/>
          </p:cNvGraphicFramePr>
          <p:nvPr/>
        </p:nvGraphicFramePr>
        <p:xfrm>
          <a:off x="4648200" y="1143000"/>
          <a:ext cx="3429000" cy="1184275"/>
        </p:xfrm>
        <a:graphic>
          <a:graphicData uri="http://schemas.openxmlformats.org/presentationml/2006/ole">
            <p:oleObj spid="_x0000_s115720" name="Equation" r:id="rId9" imgW="1143000" imgH="393480" progId="Equation.DSMT4">
              <p:embed/>
            </p:oleObj>
          </a:graphicData>
        </a:graphic>
      </p:graphicFrame>
      <p:pic>
        <p:nvPicPr>
          <p:cNvPr id="17" name="Picture 16" descr="check mark.jpg"/>
          <p:cNvPicPr>
            <a:picLocks noChangeAspect="1"/>
          </p:cNvPicPr>
          <p:nvPr/>
        </p:nvPicPr>
        <p:blipFill>
          <a:blip r:embed="rId8" cstate="print"/>
          <a:stretch>
            <a:fillRect/>
          </a:stretch>
        </p:blipFill>
        <p:spPr>
          <a:xfrm>
            <a:off x="3200400" y="2438400"/>
            <a:ext cx="1047750" cy="838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09578"/>
                                        </p:tgtEl>
                                        <p:attrNameLst>
                                          <p:attrName>style.visibility</p:attrName>
                                        </p:attrNameLst>
                                      </p:cBhvr>
                                      <p:to>
                                        <p:strVal val="visible"/>
                                      </p:to>
                                    </p:set>
                                    <p:animEffect transition="in" filter="dissolve">
                                      <p:cBhvr>
                                        <p:cTn id="28" dur="500"/>
                                        <p:tgtEl>
                                          <p:spTgt spid="10957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checkerboard(across)">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4"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slide(fromBottom)">
                                      <p:cBhvr>
                                        <p:cTn id="44" dur="500"/>
                                        <p:tgtEl>
                                          <p:spTgt spid="13"/>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Here’s a cool picture of Morgan at the beach!!</a:t>
            </a:r>
            <a:endParaRPr lang="en-US" dirty="0"/>
          </a:p>
        </p:txBody>
      </p:sp>
      <p:sp>
        <p:nvSpPr>
          <p:cNvPr id="3" name="Title 2"/>
          <p:cNvSpPr>
            <a:spLocks noGrp="1"/>
          </p:cNvSpPr>
          <p:nvPr>
            <p:ph type="title"/>
          </p:nvPr>
        </p:nvSpPr>
        <p:spPr/>
        <p:txBody>
          <a:bodyPr/>
          <a:lstStyle/>
          <a:p>
            <a:r>
              <a:rPr lang="en-US" dirty="0" smtClean="0"/>
              <a:t>THAT WAS A LOT OF WORK!!!</a:t>
            </a:r>
            <a:endParaRPr lang="en-US" dirty="0"/>
          </a:p>
        </p:txBody>
      </p:sp>
      <p:pic>
        <p:nvPicPr>
          <p:cNvPr id="5" name="Picture 4" descr="IMG_1896.JPG"/>
          <p:cNvPicPr>
            <a:picLocks noChangeAspect="1"/>
          </p:cNvPicPr>
          <p:nvPr/>
        </p:nvPicPr>
        <p:blipFill>
          <a:blip r:embed="rId2" cstate="print"/>
          <a:stretch>
            <a:fillRect/>
          </a:stretch>
        </p:blipFill>
        <p:spPr>
          <a:xfrm>
            <a:off x="3048000" y="1976377"/>
            <a:ext cx="2560745" cy="4881623"/>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oy with smile.gif"/>
          <p:cNvPicPr>
            <a:picLocks noGrp="1" noChangeAspect="1"/>
          </p:cNvPicPr>
          <p:nvPr>
            <p:ph idx="1"/>
          </p:nvPr>
        </p:nvPicPr>
        <p:blipFill>
          <a:blip r:embed="rId2" cstate="print"/>
          <a:stretch>
            <a:fillRect/>
          </a:stretch>
        </p:blipFill>
        <p:spPr>
          <a:xfrm>
            <a:off x="3505200" y="2209800"/>
            <a:ext cx="2372519" cy="2372519"/>
          </a:xfrm>
        </p:spPr>
      </p:pic>
      <p:sp>
        <p:nvSpPr>
          <p:cNvPr id="3" name="Title 2"/>
          <p:cNvSpPr>
            <a:spLocks noGrp="1"/>
          </p:cNvSpPr>
          <p:nvPr>
            <p:ph type="title"/>
          </p:nvPr>
        </p:nvSpPr>
        <p:spPr/>
        <p:txBody>
          <a:bodyPr/>
          <a:lstStyle/>
          <a:p>
            <a:pPr algn="ctr"/>
            <a:r>
              <a:rPr lang="en-US" dirty="0" smtClean="0">
                <a:solidFill>
                  <a:schemeClr val="accent1"/>
                </a:solidFill>
              </a:rPr>
              <a:t>Questions or Concerns?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Next time we’ll be looking at:</a:t>
            </a:r>
          </a:p>
          <a:p>
            <a:endParaRPr lang="en-US" sz="3200" dirty="0" smtClean="0"/>
          </a:p>
          <a:p>
            <a:r>
              <a:rPr lang="en-US" sz="3200" dirty="0" smtClean="0"/>
              <a:t>1.	We’ll be working on quadratic 	functions</a:t>
            </a:r>
          </a:p>
          <a:p>
            <a:r>
              <a:rPr lang="en-US" sz="3200" dirty="0" smtClean="0"/>
              <a:t>2.  We’ll explore ways to solve 	quadratic equations that have real 	solutions.</a:t>
            </a:r>
          </a:p>
          <a:p>
            <a:endParaRPr lang="en-US" dirty="0" smtClean="0"/>
          </a:p>
        </p:txBody>
      </p:sp>
      <p:sp>
        <p:nvSpPr>
          <p:cNvPr id="3" name="Title 2"/>
          <p:cNvSpPr>
            <a:spLocks noGrp="1"/>
          </p:cNvSpPr>
          <p:nvPr>
            <p:ph type="title"/>
          </p:nvPr>
        </p:nvSpPr>
        <p:spPr/>
        <p:txBody>
          <a:bodyPr/>
          <a:lstStyle/>
          <a:p>
            <a:pPr algn="ctr"/>
            <a:r>
              <a:rPr lang="en-US" dirty="0" smtClean="0">
                <a:solidFill>
                  <a:schemeClr val="accent1"/>
                </a:solidFill>
              </a:rPr>
              <a:t>Looking Ahead</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Linear Functions</a:t>
            </a:r>
            <a:endParaRPr lang="en-US" dirty="0"/>
          </a:p>
        </p:txBody>
      </p:sp>
      <p:sp>
        <p:nvSpPr>
          <p:cNvPr id="3" name="Text Placeholder 2"/>
          <p:cNvSpPr>
            <a:spLocks noGrp="1"/>
          </p:cNvSpPr>
          <p:nvPr>
            <p:ph type="body" idx="1"/>
          </p:nvPr>
        </p:nvSpPr>
        <p:spPr>
          <a:xfrm>
            <a:off x="4495800" y="2895600"/>
            <a:ext cx="4267200" cy="3124200"/>
          </a:xfrm>
        </p:spPr>
        <p:txBody>
          <a:bodyPr>
            <a:normAutofit fontScale="92500"/>
          </a:bodyPr>
          <a:lstStyle/>
          <a:p>
            <a:r>
              <a:rPr lang="en-US" sz="3600" dirty="0" smtClean="0"/>
              <a:t>Although our focus will stay on </a:t>
            </a:r>
            <a:r>
              <a:rPr lang="en-US" sz="3600" b="1" dirty="0" smtClean="0">
                <a:solidFill>
                  <a:schemeClr val="accent2">
                    <a:lumMod val="75000"/>
                  </a:schemeClr>
                </a:solidFill>
              </a:rPr>
              <a:t>LINEAR </a:t>
            </a:r>
            <a:r>
              <a:rPr lang="en-US" sz="3600" dirty="0" smtClean="0"/>
              <a:t>functions, these ideas are easily extended to more complex functions</a:t>
            </a:r>
            <a:endParaRPr lang="en-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153400" cy="4767072"/>
          </a:xfrm>
        </p:spPr>
        <p:txBody>
          <a:bodyPr>
            <a:normAutofit/>
          </a:bodyPr>
          <a:lstStyle/>
          <a:p>
            <a:r>
              <a:rPr lang="en-US" sz="2800" dirty="0" smtClean="0"/>
              <a:t>Functions serve as one of the core building blocks for high school mathematics.  Sure, we start slowly with linear functions, but students who advance in their study of mathematics will surely see a variety of functions on the journey.</a:t>
            </a:r>
            <a:endParaRPr lang="en-US" sz="2800" dirty="0" smtClean="0"/>
          </a:p>
          <a:p>
            <a:r>
              <a:rPr lang="en-US" sz="2800" dirty="0" smtClean="0"/>
              <a:t>In each case, the notion of domain paired to a specific range is key, and good sound knowledge will aid your students as they proceed through upper level math classes.</a:t>
            </a:r>
            <a:endParaRPr lang="en-US" sz="2800" dirty="0"/>
          </a:p>
        </p:txBody>
      </p:sp>
      <p:sp>
        <p:nvSpPr>
          <p:cNvPr id="3" name="Title 2"/>
          <p:cNvSpPr>
            <a:spLocks noGrp="1"/>
          </p:cNvSpPr>
          <p:nvPr>
            <p:ph type="title"/>
          </p:nvPr>
        </p:nvSpPr>
        <p:spPr/>
        <p:txBody>
          <a:bodyPr>
            <a:normAutofit fontScale="90000"/>
          </a:bodyPr>
          <a:lstStyle/>
          <a:p>
            <a:pPr algn="ctr"/>
            <a:r>
              <a:rPr lang="en-US" dirty="0" smtClean="0"/>
              <a:t>First, a word from your presenter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Conor loves building with LEGO blocks. First he made a tower 2 blocks high. Next to it he made a tower 4 blocks high. Next to those he made a tower 6 blocks high. If Conor continues this pattern, how many blocks in all will he have used after he has completed a tower 10 blocks high? </a:t>
            </a:r>
          </a:p>
          <a:p>
            <a:endParaRPr lang="en-US" sz="2800" dirty="0" smtClean="0"/>
          </a:p>
          <a:p>
            <a:r>
              <a:rPr lang="en-US" sz="2800" dirty="0" smtClean="0"/>
              <a:t>Go ahead, get an answer. </a:t>
            </a:r>
            <a:r>
              <a:rPr lang="en-US" sz="2800" dirty="0" smtClean="0">
                <a:sym typeface="Wingdings" pitchFamily="2" charset="2"/>
              </a:rPr>
              <a:t></a:t>
            </a:r>
            <a:endParaRPr lang="en-US" sz="2800" dirty="0" smtClean="0"/>
          </a:p>
          <a:p>
            <a:endParaRPr lang="en-US" sz="2800"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Let’s look at a </a:t>
            </a:r>
            <a:r>
              <a:rPr lang="en-US" dirty="0" smtClean="0"/>
              <a:t>problem</a:t>
            </a:r>
            <a:br>
              <a:rPr lang="en-US" dirty="0" smtClean="0"/>
            </a:br>
            <a:r>
              <a:rPr lang="en-US" dirty="0" smtClean="0"/>
              <a:t>(very basic)</a:t>
            </a:r>
            <a:endParaRPr lang="en-US" dirty="0"/>
          </a:p>
        </p:txBody>
      </p:sp>
      <p:graphicFrame>
        <p:nvGraphicFramePr>
          <p:cNvPr id="4" name="Object 3"/>
          <p:cNvGraphicFramePr>
            <a:graphicFrameLocks noChangeAspect="1"/>
          </p:cNvGraphicFramePr>
          <p:nvPr/>
        </p:nvGraphicFramePr>
        <p:xfrm>
          <a:off x="6400800" y="4800600"/>
          <a:ext cx="1219200" cy="1137920"/>
        </p:xfrm>
        <a:graphic>
          <a:graphicData uri="http://schemas.openxmlformats.org/presentationml/2006/ole">
            <p:oleObj spid="_x0000_s1026" name="Equation" r:id="rId3" imgW="190440" imgH="177480" progId="Equation.DSMT4">
              <p:embed/>
            </p:oleObj>
          </a:graphicData>
        </a:graphic>
      </p:graphicFrame>
      <p:pic>
        <p:nvPicPr>
          <p:cNvPr id="5" name="Picture 4" descr="5-lego-blocks-1.jpg"/>
          <p:cNvPicPr>
            <a:picLocks noChangeAspect="1"/>
          </p:cNvPicPr>
          <p:nvPr/>
        </p:nvPicPr>
        <p:blipFill>
          <a:blip r:embed="rId4" cstate="print"/>
          <a:stretch>
            <a:fillRect/>
          </a:stretch>
        </p:blipFill>
        <p:spPr>
          <a:xfrm>
            <a:off x="0" y="228600"/>
            <a:ext cx="1873250" cy="1123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3172</TotalTime>
  <Words>2024</Words>
  <Application>Microsoft Office PowerPoint</Application>
  <PresentationFormat>On-screen Show (4:3)</PresentationFormat>
  <Paragraphs>283</Paragraphs>
  <Slides>66</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66</vt:i4>
      </vt:variant>
    </vt:vector>
  </HeadingPairs>
  <TitlesOfParts>
    <vt:vector size="69" baseType="lpstr">
      <vt:lpstr>Concourse</vt:lpstr>
      <vt:lpstr>Equation</vt:lpstr>
      <vt:lpstr>Worksheet Builder Equation</vt:lpstr>
      <vt:lpstr> Immaculata Week 2015 July 27—July 31, 2015</vt:lpstr>
      <vt:lpstr>Sometimes, we need to be inspired </vt:lpstr>
      <vt:lpstr>Some questions to get us started</vt:lpstr>
      <vt:lpstr>What’s in store for today?</vt:lpstr>
      <vt:lpstr>What’s in store for today?</vt:lpstr>
      <vt:lpstr>What’s in store for today?</vt:lpstr>
      <vt:lpstr>Linear Functions</vt:lpstr>
      <vt:lpstr>First, a word from your presenter</vt:lpstr>
      <vt:lpstr>Let’s look at a problem (very basic)</vt:lpstr>
      <vt:lpstr>How might we approach that problem using a function?</vt:lpstr>
      <vt:lpstr>Functions:  The Guess My Rule game</vt:lpstr>
      <vt:lpstr>The Function Machine</vt:lpstr>
      <vt:lpstr>Examples: The Function Machine</vt:lpstr>
      <vt:lpstr>Let’s consider this problem</vt:lpstr>
      <vt:lpstr>Let’s consider this problem</vt:lpstr>
      <vt:lpstr>Let’s consider this problem</vt:lpstr>
      <vt:lpstr>Let’s consider this problem</vt:lpstr>
      <vt:lpstr>Manipulating Formulas</vt:lpstr>
      <vt:lpstr>Slide 19</vt:lpstr>
      <vt:lpstr>The procedure for isolating a given letter of a formula</vt:lpstr>
      <vt:lpstr>Solving formulas (continued)</vt:lpstr>
      <vt:lpstr>Let’s look at some examples</vt:lpstr>
      <vt:lpstr>Example 1: Solve for </vt:lpstr>
      <vt:lpstr>Example 2: Solve for </vt:lpstr>
      <vt:lpstr>Example 3:  Solve for </vt:lpstr>
      <vt:lpstr>Example 4:  Solve for </vt:lpstr>
      <vt:lpstr>Example 5: Solve for </vt:lpstr>
      <vt:lpstr>The area A of a triangle is given by the formula  A = ½bh where b is the base and h is the height.</vt:lpstr>
      <vt:lpstr>Celsius vs. Fahrenheit </vt:lpstr>
      <vt:lpstr>Slide 30</vt:lpstr>
      <vt:lpstr>Our solution</vt:lpstr>
      <vt:lpstr>Our solution (continued)</vt:lpstr>
      <vt:lpstr>TOO COLD FOR</vt:lpstr>
      <vt:lpstr>Solving Radical Equations</vt:lpstr>
      <vt:lpstr>First, a word from your instructor</vt:lpstr>
      <vt:lpstr>Using Inverse Operations</vt:lpstr>
      <vt:lpstr>Using Inverse Operations</vt:lpstr>
      <vt:lpstr>Slide 38</vt:lpstr>
      <vt:lpstr>RADICAL EQUATIONS</vt:lpstr>
      <vt:lpstr>A Procedure for Solving  Radical Equations</vt:lpstr>
      <vt:lpstr>Example #1</vt:lpstr>
      <vt:lpstr>Example #2</vt:lpstr>
      <vt:lpstr>Example #3</vt:lpstr>
      <vt:lpstr>Example #4</vt:lpstr>
      <vt:lpstr>Checking our solutions</vt:lpstr>
      <vt:lpstr>A graphical approach</vt:lpstr>
      <vt:lpstr>Let’s take a minute and explore</vt:lpstr>
      <vt:lpstr>Solution via use of technology</vt:lpstr>
      <vt:lpstr>Some good graphing utilities that you might find helpful</vt:lpstr>
      <vt:lpstr>Solving Rational Equations</vt:lpstr>
      <vt:lpstr>Rational Equations (an overview)</vt:lpstr>
      <vt:lpstr>Rational Equations (an overview)</vt:lpstr>
      <vt:lpstr>A Procedure for Solving  Rational Equations</vt:lpstr>
      <vt:lpstr>A Procedure for Solving  Rational Equations</vt:lpstr>
      <vt:lpstr>Example #1</vt:lpstr>
      <vt:lpstr>Example #2</vt:lpstr>
      <vt:lpstr>Checking our solutions</vt:lpstr>
      <vt:lpstr>Example #3</vt:lpstr>
      <vt:lpstr>Checking our solution</vt:lpstr>
      <vt:lpstr>Example #4</vt:lpstr>
      <vt:lpstr>#4 Continued</vt:lpstr>
      <vt:lpstr>#4 Continued</vt:lpstr>
      <vt:lpstr>Checking our solutions</vt:lpstr>
      <vt:lpstr>THAT WAS A LOT OF WORK!!!</vt:lpstr>
      <vt:lpstr>Questions or Concerns?</vt:lpstr>
      <vt:lpstr>Looking Ahead</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Del</cp:lastModifiedBy>
  <cp:revision>162</cp:revision>
  <dcterms:created xsi:type="dcterms:W3CDTF">2012-07-19T11:57:50Z</dcterms:created>
  <dcterms:modified xsi:type="dcterms:W3CDTF">2015-07-23T19:03:49Z</dcterms:modified>
</cp:coreProperties>
</file>