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86" r:id="rId7"/>
    <p:sldId id="263" r:id="rId8"/>
    <p:sldId id="287" r:id="rId9"/>
    <p:sldId id="288" r:id="rId10"/>
    <p:sldId id="289" r:id="rId11"/>
    <p:sldId id="290" r:id="rId12"/>
    <p:sldId id="291" r:id="rId13"/>
    <p:sldId id="292" r:id="rId14"/>
  </p:sldIdLst>
  <p:sldSz cx="9144000" cy="6858000" type="overhead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3333FF"/>
    <a:srgbClr val="0000FF"/>
    <a:srgbClr val="CC0000"/>
    <a:srgbClr val="FF66CC"/>
    <a:srgbClr val="003399"/>
    <a:srgbClr val="FF6600"/>
    <a:srgbClr val="990099"/>
    <a:srgbClr val="33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14" autoAdjust="0"/>
    <p:restoredTop sz="90709" autoAdjust="0"/>
  </p:normalViewPr>
  <p:slideViewPr>
    <p:cSldViewPr>
      <p:cViewPr>
        <p:scale>
          <a:sx n="86" d="100"/>
          <a:sy n="86" d="100"/>
        </p:scale>
        <p:origin x="-4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0296499-2A2C-4826-851D-0D78E157D7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193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1AF552E-A434-4A9A-B91F-C834F99F03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8494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F552E-A434-4A9A-B91F-C834F99F03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6074BF1-81CE-4A70-976F-FF3DEFD2241A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A5F6E8-9759-4C89-806F-35993A5D88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07A8-070D-4EA6-B64E-BF16F7A1C208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F0298-15B6-40E5-A6A2-03CEF7BD5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4C9E88-72C6-4383-81BB-7975735689B8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CF030-A068-408E-9601-AE77A5EE23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9D80D-D46B-4F15-83D9-5F58C38FFDE0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3DA3F-FAFA-4853-BA7D-B126461760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11F07D-57FA-46E5-8F7E-69AE2BF5FDAF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3C817-597A-436C-BDE3-6DA84A7E2D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1DD64F-269B-47ED-B0B2-18A8F65AFDE2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44AED-FCD4-45B4-8C8E-017DF1BC6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E7CA5E-ECB0-4BCC-8E44-021819A059D3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490BA-9BB6-43C8-A3CF-D9180C4EE2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36417D-809C-4AF4-9418-46018CACCACB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D57BB-100A-449E-80BC-9FF11D8DC6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7E3B0F-9418-4417-AFC3-B4901D155C76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41C06-A657-43F8-B113-92A87438A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E70ED-A70C-414C-B38C-312443CE8557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5C1A6-9EF2-4A70-9B51-FA89616C0E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C1A850-E751-4789-8915-81B905558128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43098-2797-4447-9133-9DD29BC4ED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D830E797-22F5-46B0-8058-3AF757B14EE9}" type="datetime1">
              <a:rPr lang="en-US"/>
              <a:pPr/>
              <a:t>1/12/2015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ED8DE4E-DFDF-421C-B2BD-12B8EF5D29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924800" cy="12192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dirty="0" smtClean="0">
                <a:latin typeface="Arial" charset="0"/>
              </a:rPr>
              <a:t>Physics of Magnetism</a:t>
            </a:r>
            <a:endParaRPr lang="en-US" baseline="-25000" dirty="0">
              <a:latin typeface="Arial" charset="0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5715000" y="2739525"/>
            <a:ext cx="3048000" cy="213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2pPr>
            <a:lvl3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3pPr>
            <a:lvl4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4pPr>
            <a:lvl5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5pPr>
            <a:lvl6pPr marL="4572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PA STEM</a:t>
            </a: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monthly meeting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Lincoln HS, Philadelphia</a:t>
            </a: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kern="0" dirty="0" smtClean="0">
                <a:latin typeface="Arial" charset="0"/>
              </a:rPr>
              <a:t>January 13, 2015</a:t>
            </a:r>
            <a:endParaRPr lang="en-US" sz="2400" kern="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2400" kern="0" dirty="0" smtClean="0">
              <a:latin typeface="Arial" charset="0"/>
            </a:endParaRPr>
          </a:p>
        </p:txBody>
      </p:sp>
      <p:pic>
        <p:nvPicPr>
          <p:cNvPr id="5" name="Picture 2" descr="http://blog.newscom.com/wp-content/uploads/2012/05/pttmedical0096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81200"/>
            <a:ext cx="4419600" cy="3447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 magnetic field exerts a force on moving charges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990600" y="5486400"/>
            <a:ext cx="7543800" cy="1200329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ln>
                  <a:solidFill>
                    <a:srgbClr val="0000FF"/>
                  </a:solidFill>
                </a:ln>
                <a:solidFill>
                  <a:srgbClr val="3333FF"/>
                </a:solidFill>
                <a:latin typeface="Arial" charset="0"/>
              </a:rPr>
              <a:t>Right-Hand Rule I: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n>
                  <a:solidFill>
                    <a:srgbClr val="0000FF"/>
                  </a:solidFill>
                </a:ln>
                <a:solidFill>
                  <a:srgbClr val="3333FF"/>
                </a:solidFill>
                <a:latin typeface="Arial" charset="0"/>
              </a:rPr>
              <a:t>     Place open right hand along direction of I and curl fingers to B.</a:t>
            </a:r>
          </a:p>
          <a:p>
            <a:pPr>
              <a:spcBef>
                <a:spcPct val="50000"/>
              </a:spcBef>
            </a:pPr>
            <a:r>
              <a:rPr lang="en-US" sz="1800" b="1" dirty="0" smtClean="0">
                <a:ln>
                  <a:solidFill>
                    <a:srgbClr val="0000FF"/>
                  </a:solidFill>
                </a:ln>
                <a:solidFill>
                  <a:srgbClr val="3333FF"/>
                </a:solidFill>
                <a:latin typeface="Arial" charset="0"/>
              </a:rPr>
              <a:t>     Thumb shows direction of force.</a:t>
            </a:r>
          </a:p>
        </p:txBody>
      </p:sp>
      <p:pic>
        <p:nvPicPr>
          <p:cNvPr id="40962" name="Picture 2" descr="https://nchsdduncanapphysics.wikispaces.com/file/view/rightrule2.png/416512286/rightrul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52600"/>
            <a:ext cx="6650592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Faraday’s Law says that a </a:t>
            </a:r>
            <a:r>
              <a:rPr lang="en-US" sz="2400" i="1" dirty="0" smtClean="0">
                <a:latin typeface="Arial" charset="0"/>
              </a:rPr>
              <a:t>changing</a:t>
            </a:r>
            <a:r>
              <a:rPr lang="en-US" sz="2400" dirty="0" smtClean="0">
                <a:latin typeface="Arial" charset="0"/>
              </a:rPr>
              <a:t> magnetic field can create a voltage in a wire with no battery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8914" name="Picture 2" descr="http://www.daenotes.com/sites/default/files/field/image/faradyani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4191000" cy="38242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562600" y="3048000"/>
            <a:ext cx="3261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Use a coil and magnet setup to discover how the induced voltage depends on a changing magnetic field </a:t>
            </a:r>
            <a:endParaRPr lang="en-US" sz="1800" b="1" dirty="0">
              <a:solidFill>
                <a:srgbClr val="0033C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The induced voltage depends on the number of turns of wire, the area of the coil, and the rate of change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8914" name="Picture 2" descr="http://www.daenotes.com/sites/default/files/field/image/faradyani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4191000" cy="3824288"/>
          </a:xfrm>
          <a:prstGeom prst="rect">
            <a:avLst/>
          </a:prstGeom>
          <a:noFill/>
        </p:spPr>
      </p:pic>
      <p:pic>
        <p:nvPicPr>
          <p:cNvPr id="47106" name="Picture 2" descr="http://www.livephysics.com/media/stories/simulations/em/131x54xfaradays_law.gif.pagespeed.ic.EVeiHIWbz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438400"/>
            <a:ext cx="2403118" cy="9906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715000" y="4114800"/>
            <a:ext cx="29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V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 voltage</a:t>
            </a:r>
          </a:p>
          <a:p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N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 number of coils</a:t>
            </a:r>
          </a:p>
          <a:p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A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 area of coils</a:t>
            </a:r>
          </a:p>
          <a:p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B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 magnetic field</a:t>
            </a:r>
          </a:p>
          <a:p>
            <a:r>
              <a:rPr lang="en-US" sz="1800" b="1" i="1" dirty="0" smtClean="0">
                <a:solidFill>
                  <a:srgbClr val="0033CC"/>
                </a:solidFill>
                <a:latin typeface="Symbol" pitchFamily="18" charset="2"/>
              </a:rPr>
              <a:t>D</a:t>
            </a:r>
            <a:r>
              <a:rPr lang="en-US" sz="1800" b="1" i="1" dirty="0" smtClean="0">
                <a:solidFill>
                  <a:srgbClr val="0033CC"/>
                </a:solidFill>
                <a:latin typeface="+mn-lt"/>
              </a:rPr>
              <a:t>(BA)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=    change in flux</a:t>
            </a:r>
          </a:p>
          <a:p>
            <a:r>
              <a:rPr lang="en-US" sz="1800" b="1" i="1" dirty="0" err="1" smtClean="0">
                <a:solidFill>
                  <a:srgbClr val="0033CC"/>
                </a:solidFill>
                <a:latin typeface="Symbol" pitchFamily="18" charset="2"/>
              </a:rPr>
              <a:t>D</a:t>
            </a:r>
            <a:r>
              <a:rPr lang="en-US" sz="1800" b="1" i="1" dirty="0" err="1" smtClean="0">
                <a:solidFill>
                  <a:srgbClr val="0033CC"/>
                </a:solidFill>
                <a:latin typeface="+mn-lt"/>
              </a:rPr>
              <a:t>t</a:t>
            </a:r>
            <a:r>
              <a:rPr lang="en-US" sz="1800" b="1" dirty="0" smtClean="0">
                <a:solidFill>
                  <a:srgbClr val="0033CC"/>
                </a:solidFill>
                <a:latin typeface="+mn-lt"/>
              </a:rPr>
              <a:t>        =   time interval</a:t>
            </a:r>
            <a:endParaRPr lang="en-US" sz="1800" b="1" dirty="0">
              <a:solidFill>
                <a:srgbClr val="0033CC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Faraday’s Law is the basis for electric generators and transformers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447800" y="43434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33CC"/>
                </a:solidFill>
                <a:latin typeface="+mn-lt"/>
              </a:rPr>
              <a:t>Schematic of transformer</a:t>
            </a:r>
            <a:endParaRPr lang="en-US" sz="1400" b="1" dirty="0">
              <a:solidFill>
                <a:srgbClr val="0033CC"/>
              </a:solidFill>
              <a:latin typeface="+mn-lt"/>
            </a:endParaRPr>
          </a:p>
        </p:txBody>
      </p:sp>
      <p:pic>
        <p:nvPicPr>
          <p:cNvPr id="48132" name="Picture 4" descr="http://3.bp.blogspot.com/-a640qO8s5oo/T2MFP1Ey-II/AAAAAAAAAHY/U7PB0SywXYs/s1600/350px-Transformer3d_col3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3581400" cy="2686052"/>
          </a:xfrm>
          <a:prstGeom prst="rect">
            <a:avLst/>
          </a:prstGeom>
          <a:noFill/>
        </p:spPr>
      </p:pic>
      <p:pic>
        <p:nvPicPr>
          <p:cNvPr id="48134" name="Picture 6" descr="http://images.tutorvista.com/content/electricity/dc-generator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81400"/>
            <a:ext cx="3647973" cy="274319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257800" y="3200400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33CC"/>
                </a:solidFill>
                <a:latin typeface="+mn-lt"/>
              </a:rPr>
              <a:t>Schematic of electric generator</a:t>
            </a:r>
            <a:endParaRPr lang="en-US" sz="1400" b="1" dirty="0">
              <a:solidFill>
                <a:srgbClr val="0033C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High-school standard HS-PS2-5 focuses on an inquiry-based study of the causes and effects of magnetism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14400" y="2667000"/>
            <a:ext cx="768749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+mn-lt"/>
              </a:rPr>
              <a:t>HS-PS2-5: Plan and conduct an investigation to provide evidence that an electric current can produce a magnetic field and</a:t>
            </a:r>
          </a:p>
          <a:p>
            <a:r>
              <a:rPr lang="en-US" sz="1800" b="1" dirty="0" smtClean="0">
                <a:latin typeface="+mn-lt"/>
              </a:rPr>
              <a:t>that a changing magnetic field can produce an electric current. </a:t>
            </a: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[Assessment Boundary: Assessment is limited to designing and conducting investigations with provided materials and tools.]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Since magnetism is defined by its poles, it must be possible to identify the polarity of practical magnets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914400" y="1752600"/>
            <a:ext cx="76962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Determine the polarity of an electromagnet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Does this depend on the direction of the current?</a:t>
            </a: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sz="1800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   Determine the poles of a compass needle</a:t>
            </a: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Arial" charset="0"/>
              </a:rPr>
              <a:t>	</a:t>
            </a: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Q: What does this imply about Earth’s poles?</a:t>
            </a:r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 smtClean="0">
              <a:solidFill>
                <a:srgbClr val="0033CC"/>
              </a:solidFill>
              <a:latin typeface="Arial" charset="0"/>
            </a:endParaRPr>
          </a:p>
          <a:p>
            <a:endParaRPr lang="en-US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7855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Ampere’s Law says that a current (moving charge) in a wire creates a circular magnetic field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8" name="Rectangle 72"/>
          <p:cNvSpPr>
            <a:spLocks noChangeArrowheads="1"/>
          </p:cNvSpPr>
          <p:nvPr/>
        </p:nvSpPr>
        <p:spPr bwMode="auto">
          <a:xfrm>
            <a:off x="1295400" y="1905000"/>
            <a:ext cx="2819400" cy="2908489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Follow the Right-Hand Rule II (RHR II):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  Place thumb of right hand along the current direction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  Fingers curl along direction of magnetic field around the wire</a:t>
            </a:r>
          </a:p>
          <a:p>
            <a:pPr>
              <a:spcBef>
                <a:spcPct val="50000"/>
              </a:spcBef>
            </a:pPr>
            <a:endParaRPr lang="en-US" sz="1400" b="1" dirty="0" smtClean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0482" name="Picture 2" descr="http://hyperphysics.phy-astr.gsu.edu/hbase/magnetic/imgmag/magcur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752600"/>
            <a:ext cx="2667000" cy="4851670"/>
          </a:xfrm>
          <a:prstGeom prst="rect">
            <a:avLst/>
          </a:prstGeom>
          <a:noFill/>
        </p:spPr>
      </p:pic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1676400" y="5181600"/>
          <a:ext cx="2179320" cy="990600"/>
        </p:xfrm>
        <a:graphic>
          <a:graphicData uri="http://schemas.openxmlformats.org/presentationml/2006/ole">
            <p:oleObj spid="_x0000_s20485" name="Equation" r:id="rId4" imgW="1257120" imgH="571320" progId="Equation.DSMT4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00088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Ampere’s Law can be used to determine the polarity of an electromagnet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1219200" y="1828800"/>
            <a:ext cx="662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Determine the expected polarity of our electromagnet</a:t>
            </a:r>
          </a:p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	(Imagine a straight wire bent into a loop)</a:t>
            </a:r>
            <a:endParaRPr lang="en-US" sz="1800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Ampere’s Law can be used to determine the polarity of an electromagnet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1219200" y="1828800"/>
            <a:ext cx="662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Determine the expected polarity of our electromagnet</a:t>
            </a:r>
          </a:p>
          <a:p>
            <a:r>
              <a:rPr lang="en-US" sz="1800" b="1" dirty="0" smtClean="0">
                <a:solidFill>
                  <a:srgbClr val="0033CC"/>
                </a:solidFill>
                <a:latin typeface="Arial" charset="0"/>
              </a:rPr>
              <a:t>	(Imagine a straight wire bent into a loop)</a:t>
            </a:r>
            <a:endParaRPr lang="en-US" sz="1800" b="1" dirty="0">
              <a:solidFill>
                <a:srgbClr val="0033CC"/>
              </a:solidFill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38914" name="Picture 2" descr="http://astarmathsandphysics.com/university-physics-notes/electricity-and-electromagnetism/university-physics-notes-using-amperes-law-to-find-the-magnetic-field-inside-a-long-solenoid-html-m5a81ae6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743200"/>
            <a:ext cx="6373091" cy="3505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143000" y="41910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  <a:latin typeface="+mn-lt"/>
              </a:rPr>
              <a:t>N</a:t>
            </a:r>
            <a:endParaRPr lang="en-US" b="1" dirty="0">
              <a:solidFill>
                <a:srgbClr val="0033C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If Ampere’s Law shows how to make magnetism from flowing charge, what causes a </a:t>
            </a:r>
            <a:r>
              <a:rPr lang="en-US" sz="2400" i="1" dirty="0" smtClean="0">
                <a:latin typeface="Arial" charset="0"/>
              </a:rPr>
              <a:t>permanent </a:t>
            </a:r>
            <a:r>
              <a:rPr lang="en-US" sz="2400" dirty="0" smtClean="0">
                <a:latin typeface="Arial" charset="0"/>
              </a:rPr>
              <a:t>magnet?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If Ampere’s Law shows how to make magnetism from flowing charge, what causes a </a:t>
            </a:r>
            <a:r>
              <a:rPr lang="en-US" sz="2400" i="1" dirty="0" smtClean="0">
                <a:latin typeface="Arial" charset="0"/>
              </a:rPr>
              <a:t>permanent </a:t>
            </a:r>
            <a:r>
              <a:rPr lang="en-US" sz="2400" dirty="0" smtClean="0">
                <a:latin typeface="Arial" charset="0"/>
              </a:rPr>
              <a:t>magnet?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990600" y="5791200"/>
            <a:ext cx="7239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Each atom acts as a tiny magnet from the motion of its orbiting electrons</a:t>
            </a:r>
          </a:p>
        </p:txBody>
      </p:sp>
      <p:pic>
        <p:nvPicPr>
          <p:cNvPr id="39940" name="Picture 4" descr="http://andsecscience.weebly.com/uploads/2/2/6/5/2265911/70218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124200"/>
            <a:ext cx="4191000" cy="2397252"/>
          </a:xfrm>
          <a:prstGeom prst="rect">
            <a:avLst/>
          </a:prstGeom>
          <a:noFill/>
        </p:spPr>
      </p:pic>
      <p:pic>
        <p:nvPicPr>
          <p:cNvPr id="39942" name="Picture 6" descr="http://www.spring8.or.jp/en/news_publications/press_release/2013/130304-3_fig/fig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3276600" cy="262128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248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 magnetic field exerts a force on moving charges</a:t>
            </a:r>
            <a:endParaRPr lang="en-US" sz="2400" baseline="-25000" dirty="0">
              <a:latin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914400" y="1219200"/>
            <a:ext cx="7329282" cy="461963"/>
            <a:chOff x="914400" y="1219200"/>
            <a:chExt cx="7329282" cy="461963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14400" y="14478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391400" y="1219200"/>
              <a:ext cx="85228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Rectangle 72"/>
          <p:cNvSpPr>
            <a:spLocks noChangeArrowheads="1"/>
          </p:cNvSpPr>
          <p:nvPr/>
        </p:nvSpPr>
        <p:spPr bwMode="auto">
          <a:xfrm>
            <a:off x="990600" y="1981200"/>
            <a:ext cx="7239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smtClean="0">
                <a:solidFill>
                  <a:srgbClr val="3333FF"/>
                </a:solidFill>
                <a:latin typeface="Arial" charset="0"/>
              </a:rPr>
              <a:t>Try setting up a circuit to determine which way the force goes relative to the current.</a:t>
            </a:r>
          </a:p>
        </p:txBody>
      </p:sp>
    </p:spTree>
    <p:extLst>
      <p:ext uri="{BB962C8B-B14F-4D97-AF65-F5344CB8AC3E}">
        <p14:creationId xmlns:p14="http://schemas.microsoft.com/office/powerpoint/2010/main" xmlns="" val="3026970725"/>
      </p:ext>
    </p:extLst>
  </p:cSld>
  <p:clrMapOvr>
    <a:masterClrMapping/>
  </p:clrMapOvr>
</p:sld>
</file>

<file path=ppt/theme/theme1.xml><?xml version="1.0" encoding="utf-8"?>
<a:theme xmlns:a="http://schemas.openxmlformats.org/drawingml/2006/main" name="Generic">
  <a:themeElements>
    <a:clrScheme name="Generic 3">
      <a:dk1>
        <a:srgbClr val="000000"/>
      </a:dk1>
      <a:lt1>
        <a:srgbClr val="FFFFFF"/>
      </a:lt1>
      <a:dk2>
        <a:srgbClr val="000000"/>
      </a:dk2>
      <a:lt2>
        <a:srgbClr val="CBCBCB"/>
      </a:lt2>
      <a:accent1>
        <a:srgbClr val="C0C0C0"/>
      </a:accent1>
      <a:accent2>
        <a:srgbClr val="DDDDDD"/>
      </a:accent2>
      <a:accent3>
        <a:srgbClr val="FFFFFF"/>
      </a:accent3>
      <a:accent4>
        <a:srgbClr val="000000"/>
      </a:accent4>
      <a:accent5>
        <a:srgbClr val="DCDCDC"/>
      </a:accent5>
      <a:accent6>
        <a:srgbClr val="C8C8C8"/>
      </a:accent6>
      <a:hlink>
        <a:srgbClr val="5F5F5F"/>
      </a:hlink>
      <a:folHlink>
        <a:srgbClr val="DDDDDD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1472</TotalTime>
  <Words>443</Words>
  <Application>Microsoft Office PowerPoint</Application>
  <PresentationFormat>Overhead</PresentationFormat>
  <Paragraphs>84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Generic</vt:lpstr>
      <vt:lpstr>Equation</vt:lpstr>
      <vt:lpstr>Physics of Magnetism</vt:lpstr>
      <vt:lpstr>High-school standard HS-PS2-5 focuses on an inquiry-based study of the causes and effects of magnetism</vt:lpstr>
      <vt:lpstr>Since magnetism is defined by its poles, it must be possible to identify the polarity of practical magnets</vt:lpstr>
      <vt:lpstr>Ampere’s Law says that a current (moving charge) in a wire creates a circular magnetic field</vt:lpstr>
      <vt:lpstr>Ampere’s Law can be used to determine the polarity of an electromagnet</vt:lpstr>
      <vt:lpstr>Ampere’s Law can be used to determine the polarity of an electromagnet</vt:lpstr>
      <vt:lpstr>If Ampere’s Law shows how to make magnetism from flowing charge, what causes a permanent magnet?</vt:lpstr>
      <vt:lpstr>If Ampere’s Law shows how to make magnetism from flowing charge, what causes a permanent magnet?</vt:lpstr>
      <vt:lpstr>A magnetic field exerts a force on moving charges</vt:lpstr>
      <vt:lpstr>A magnetic field exerts a force on moving charges</vt:lpstr>
      <vt:lpstr>Faraday’s Law says that a changing magnetic field can create a voltage in a wire with no battery</vt:lpstr>
      <vt:lpstr>The induced voltage depends on the number of turns of wire, the area of the coil, and the rate of change</vt:lpstr>
      <vt:lpstr>Faraday’s Law is the basis for electric generators and transformers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Buerke, Brian J.</dc:creator>
  <cp:lastModifiedBy>bbuerke</cp:lastModifiedBy>
  <cp:revision>144</cp:revision>
  <cp:lastPrinted>1601-01-01T00:00:00Z</cp:lastPrinted>
  <dcterms:created xsi:type="dcterms:W3CDTF">1601-01-01T00:00:00Z</dcterms:created>
  <dcterms:modified xsi:type="dcterms:W3CDTF">2015-01-12T19:58:34Z</dcterms:modified>
</cp:coreProperties>
</file>