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handoutMasterIdLst>
    <p:handoutMasterId r:id="rId25"/>
  </p:handoutMasterIdLst>
  <p:sldIdLst>
    <p:sldId id="256" r:id="rId2"/>
    <p:sldId id="257" r:id="rId3"/>
    <p:sldId id="293" r:id="rId4"/>
    <p:sldId id="258" r:id="rId5"/>
    <p:sldId id="259" r:id="rId6"/>
    <p:sldId id="294" r:id="rId7"/>
    <p:sldId id="260" r:id="rId8"/>
    <p:sldId id="286" r:id="rId9"/>
    <p:sldId id="295" r:id="rId10"/>
    <p:sldId id="263" r:id="rId11"/>
    <p:sldId id="287" r:id="rId12"/>
    <p:sldId id="288" r:id="rId13"/>
    <p:sldId id="296" r:id="rId14"/>
    <p:sldId id="297" r:id="rId15"/>
    <p:sldId id="298" r:id="rId16"/>
    <p:sldId id="299" r:id="rId17"/>
    <p:sldId id="289" r:id="rId18"/>
    <p:sldId id="300" r:id="rId19"/>
    <p:sldId id="301" r:id="rId20"/>
    <p:sldId id="302" r:id="rId21"/>
    <p:sldId id="303" r:id="rId22"/>
    <p:sldId id="304" r:id="rId23"/>
  </p:sldIdLst>
  <p:sldSz cx="9144000" cy="6858000" type="overhead"/>
  <p:notesSz cx="7010400" cy="92964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33CC"/>
    <a:srgbClr val="3333FF"/>
    <a:srgbClr val="0000FF"/>
    <a:srgbClr val="CC0000"/>
    <a:srgbClr val="FF66CC"/>
    <a:srgbClr val="003399"/>
    <a:srgbClr val="FF6600"/>
    <a:srgbClr val="990099"/>
    <a:srgbClr val="33CCCC"/>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8614" autoAdjust="0"/>
    <p:restoredTop sz="90709" autoAdjust="0"/>
  </p:normalViewPr>
  <p:slideViewPr>
    <p:cSldViewPr>
      <p:cViewPr>
        <p:scale>
          <a:sx n="86" d="100"/>
          <a:sy n="86" d="100"/>
        </p:scale>
        <p:origin x="-42" y="-19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bwMode="auto">
          <a:xfrm>
            <a:off x="0" y="0"/>
            <a:ext cx="3037840" cy="464820"/>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eaLnBrk="0" hangingPunct="0">
              <a:defRPr sz="1200"/>
            </a:lvl1pPr>
          </a:lstStyle>
          <a:p>
            <a:endParaRPr lang="en-US"/>
          </a:p>
        </p:txBody>
      </p:sp>
      <p:sp>
        <p:nvSpPr>
          <p:cNvPr id="17411" name="Rectangle 3"/>
          <p:cNvSpPr>
            <a:spLocks noGrp="1" noChangeArrowheads="1"/>
          </p:cNvSpPr>
          <p:nvPr>
            <p:ph type="dt" sz="quarter" idx="1"/>
          </p:nvPr>
        </p:nvSpPr>
        <p:spPr bwMode="auto">
          <a:xfrm>
            <a:off x="3972560" y="0"/>
            <a:ext cx="3037840" cy="464820"/>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eaLnBrk="0" hangingPunct="0">
              <a:defRPr sz="1200"/>
            </a:lvl1pPr>
          </a:lstStyle>
          <a:p>
            <a:endParaRPr lang="en-US"/>
          </a:p>
        </p:txBody>
      </p:sp>
      <p:sp>
        <p:nvSpPr>
          <p:cNvPr id="17412" name="Rectangle 4"/>
          <p:cNvSpPr>
            <a:spLocks noGrp="1" noChangeArrowheads="1"/>
          </p:cNvSpPr>
          <p:nvPr>
            <p:ph type="ftr" sz="quarter" idx="2"/>
          </p:nvPr>
        </p:nvSpPr>
        <p:spPr bwMode="auto">
          <a:xfrm>
            <a:off x="0" y="8831580"/>
            <a:ext cx="3037840" cy="464820"/>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eaLnBrk="0" hangingPunct="0">
              <a:defRPr sz="1200"/>
            </a:lvl1pPr>
          </a:lstStyle>
          <a:p>
            <a:endParaRPr lang="en-US"/>
          </a:p>
        </p:txBody>
      </p:sp>
      <p:sp>
        <p:nvSpPr>
          <p:cNvPr id="17413" name="Rectangle 5"/>
          <p:cNvSpPr>
            <a:spLocks noGrp="1" noChangeArrowheads="1"/>
          </p:cNvSpPr>
          <p:nvPr>
            <p:ph type="sldNum" sz="quarter" idx="3"/>
          </p:nvPr>
        </p:nvSpPr>
        <p:spPr bwMode="auto">
          <a:xfrm>
            <a:off x="3972560" y="8831580"/>
            <a:ext cx="3037840" cy="464820"/>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eaLnBrk="0" hangingPunct="0">
              <a:defRPr sz="1200"/>
            </a:lvl1pPr>
          </a:lstStyle>
          <a:p>
            <a:fld id="{E0296499-2A2C-4826-851D-0D78E157D78A}" type="slidenum">
              <a:rPr lang="en-US"/>
              <a:pPr/>
              <a:t>‹#›</a:t>
            </a:fld>
            <a:endParaRPr lang="en-US"/>
          </a:p>
        </p:txBody>
      </p:sp>
    </p:spTree>
    <p:extLst>
      <p:ext uri="{BB962C8B-B14F-4D97-AF65-F5344CB8AC3E}">
        <p14:creationId xmlns:p14="http://schemas.microsoft.com/office/powerpoint/2010/main" xmlns="" val="21731932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0" y="0"/>
            <a:ext cx="3037840" cy="464820"/>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eaLnBrk="0" hangingPunct="0">
              <a:defRPr sz="1200"/>
            </a:lvl1pPr>
          </a:lstStyle>
          <a:p>
            <a:endParaRPr lang="en-US"/>
          </a:p>
        </p:txBody>
      </p:sp>
      <p:sp>
        <p:nvSpPr>
          <p:cNvPr id="15363" name="Rectangle 3"/>
          <p:cNvSpPr>
            <a:spLocks noGrp="1" noChangeArrowheads="1"/>
          </p:cNvSpPr>
          <p:nvPr>
            <p:ph type="dt" idx="1"/>
          </p:nvPr>
        </p:nvSpPr>
        <p:spPr bwMode="auto">
          <a:xfrm>
            <a:off x="3972560" y="0"/>
            <a:ext cx="3037840" cy="464820"/>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eaLnBrk="0" hangingPunct="0">
              <a:defRPr sz="1200"/>
            </a:lvl1pPr>
          </a:lstStyle>
          <a:p>
            <a:endParaRPr lang="en-US"/>
          </a:p>
        </p:txBody>
      </p:sp>
      <p:sp>
        <p:nvSpPr>
          <p:cNvPr id="15364"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a:effectLst/>
        </p:spPr>
      </p:sp>
      <p:sp>
        <p:nvSpPr>
          <p:cNvPr id="15365" name="Rectangle 5"/>
          <p:cNvSpPr>
            <a:spLocks noGrp="1" noChangeArrowheads="1"/>
          </p:cNvSpPr>
          <p:nvPr>
            <p:ph type="body" sz="quarter" idx="3"/>
          </p:nvPr>
        </p:nvSpPr>
        <p:spPr bwMode="auto">
          <a:xfrm>
            <a:off x="934720" y="4415790"/>
            <a:ext cx="5140960" cy="4183380"/>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5366" name="Rectangle 6"/>
          <p:cNvSpPr>
            <a:spLocks noGrp="1" noChangeArrowheads="1"/>
          </p:cNvSpPr>
          <p:nvPr>
            <p:ph type="ftr" sz="quarter" idx="4"/>
          </p:nvPr>
        </p:nvSpPr>
        <p:spPr bwMode="auto">
          <a:xfrm>
            <a:off x="0" y="8831580"/>
            <a:ext cx="3037840" cy="464820"/>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eaLnBrk="0" hangingPunct="0">
              <a:defRPr sz="1200"/>
            </a:lvl1pPr>
          </a:lstStyle>
          <a:p>
            <a:endParaRPr lang="en-US"/>
          </a:p>
        </p:txBody>
      </p:sp>
      <p:sp>
        <p:nvSpPr>
          <p:cNvPr id="15367" name="Rectangle 7"/>
          <p:cNvSpPr>
            <a:spLocks noGrp="1" noChangeArrowheads="1"/>
          </p:cNvSpPr>
          <p:nvPr>
            <p:ph type="sldNum" sz="quarter" idx="5"/>
          </p:nvPr>
        </p:nvSpPr>
        <p:spPr bwMode="auto">
          <a:xfrm>
            <a:off x="3972560" y="8831580"/>
            <a:ext cx="3037840" cy="464820"/>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eaLnBrk="0" hangingPunct="0">
              <a:defRPr sz="1200"/>
            </a:lvl1pPr>
          </a:lstStyle>
          <a:p>
            <a:fld id="{F1AF552E-A434-4A9A-B91F-C834F99F03D4}" type="slidenum">
              <a:rPr lang="en-US"/>
              <a:pPr/>
              <a:t>‹#›</a:t>
            </a:fld>
            <a:endParaRPr lang="en-US"/>
          </a:p>
        </p:txBody>
      </p:sp>
    </p:spTree>
    <p:extLst>
      <p:ext uri="{BB962C8B-B14F-4D97-AF65-F5344CB8AC3E}">
        <p14:creationId xmlns:p14="http://schemas.microsoft.com/office/powerpoint/2010/main" xmlns="" val="281849419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mn-ea"/>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mn-ea"/>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1AF552E-A434-4A9A-B91F-C834F99F03D4}"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3074" name="Line 2"/>
          <p:cNvSpPr>
            <a:spLocks noChangeShapeType="1"/>
          </p:cNvSpPr>
          <p:nvPr/>
        </p:nvSpPr>
        <p:spPr bwMode="auto">
          <a:xfrm>
            <a:off x="0" y="1708150"/>
            <a:ext cx="9147175" cy="0"/>
          </a:xfrm>
          <a:prstGeom prst="line">
            <a:avLst/>
          </a:prstGeom>
          <a:noFill/>
          <a:ln w="12700" cap="sq">
            <a:solidFill>
              <a:schemeClr val="bg2"/>
            </a:solidFill>
            <a:round/>
            <a:headEnd type="none" w="sm" len="sm"/>
            <a:tailEnd type="none" w="sm" len="sm"/>
          </a:ln>
          <a:effectLst/>
        </p:spPr>
        <p:txBody>
          <a:bodyPr/>
          <a:lstStyle/>
          <a:p>
            <a:endParaRPr lang="en-US"/>
          </a:p>
        </p:txBody>
      </p:sp>
      <p:sp>
        <p:nvSpPr>
          <p:cNvPr id="3075" name="Arc 3"/>
          <p:cNvSpPr>
            <a:spLocks/>
          </p:cNvSpPr>
          <p:nvPr/>
        </p:nvSpPr>
        <p:spPr bwMode="auto">
          <a:xfrm>
            <a:off x="0" y="842963"/>
            <a:ext cx="2897188" cy="6015037"/>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gradFill rotWithShape="0">
            <a:gsLst>
              <a:gs pos="0">
                <a:schemeClr val="bg1"/>
              </a:gs>
              <a:gs pos="100000">
                <a:schemeClr val="accent2"/>
              </a:gs>
            </a:gsLst>
            <a:lin ang="5400000" scaled="1"/>
          </a:gradFill>
          <a:ln w="9525">
            <a:noFill/>
            <a:round/>
            <a:headEnd type="none" w="sm" len="sm"/>
            <a:tailEnd type="none" w="sm" len="sm"/>
          </a:ln>
          <a:effectLst/>
        </p:spPr>
        <p:txBody>
          <a:bodyPr/>
          <a:lstStyle/>
          <a:p>
            <a:endParaRPr kumimoji="1" lang="en-US"/>
          </a:p>
        </p:txBody>
      </p:sp>
      <p:sp>
        <p:nvSpPr>
          <p:cNvPr id="3076" name="Rectangle 4"/>
          <p:cNvSpPr>
            <a:spLocks noGrp="1" noChangeArrowheads="1"/>
          </p:cNvSpPr>
          <p:nvPr>
            <p:ph type="ctrTitle" sz="quarter"/>
          </p:nvPr>
        </p:nvSpPr>
        <p:spPr>
          <a:xfrm>
            <a:off x="2743200" y="427038"/>
            <a:ext cx="6399213" cy="1524000"/>
          </a:xfrm>
        </p:spPr>
        <p:txBody>
          <a:bodyPr anchor="b"/>
          <a:lstStyle>
            <a:lvl1pPr>
              <a:lnSpc>
                <a:spcPct val="80000"/>
              </a:lnSpc>
              <a:defRPr sz="6600"/>
            </a:lvl1pPr>
          </a:lstStyle>
          <a:p>
            <a:r>
              <a:rPr lang="en-US"/>
              <a:t>Click to edit Master title style</a:t>
            </a:r>
          </a:p>
        </p:txBody>
      </p:sp>
      <p:sp>
        <p:nvSpPr>
          <p:cNvPr id="3077" name="Rectangle 5"/>
          <p:cNvSpPr>
            <a:spLocks noGrp="1" noChangeArrowheads="1"/>
          </p:cNvSpPr>
          <p:nvPr>
            <p:ph type="subTitle" sz="quarter" idx="1"/>
          </p:nvPr>
        </p:nvSpPr>
        <p:spPr>
          <a:xfrm>
            <a:off x="4191000" y="1828800"/>
            <a:ext cx="4572000" cy="1752600"/>
          </a:xfrm>
        </p:spPr>
        <p:txBody>
          <a:bodyPr/>
          <a:lstStyle>
            <a:lvl1pPr marL="0" indent="0">
              <a:buFont typeface="Wingdings" pitchFamily="2" charset="2"/>
              <a:buNone/>
              <a:defRPr sz="2400"/>
            </a:lvl1pPr>
          </a:lstStyle>
          <a:p>
            <a:r>
              <a:rPr lang="en-US"/>
              <a:t>Click to edit Master subtitle style</a:t>
            </a:r>
          </a:p>
        </p:txBody>
      </p:sp>
      <p:sp>
        <p:nvSpPr>
          <p:cNvPr id="3078" name="Rectangle 6"/>
          <p:cNvSpPr>
            <a:spLocks noGrp="1" noChangeArrowheads="1"/>
          </p:cNvSpPr>
          <p:nvPr>
            <p:ph type="dt" sz="quarter" idx="2"/>
          </p:nvPr>
        </p:nvSpPr>
        <p:spPr/>
        <p:txBody>
          <a:bodyPr/>
          <a:lstStyle>
            <a:lvl1pPr>
              <a:defRPr/>
            </a:lvl1pPr>
          </a:lstStyle>
          <a:p>
            <a:fld id="{36074BF1-81CE-4A70-976F-FF3DEFD2241A}" type="datetime1">
              <a:rPr lang="en-US"/>
              <a:pPr/>
              <a:t>3/9/2015</a:t>
            </a:fld>
            <a:endParaRPr lang="en-US"/>
          </a:p>
        </p:txBody>
      </p:sp>
      <p:sp>
        <p:nvSpPr>
          <p:cNvPr id="3079" name="Rectangle 7"/>
          <p:cNvSpPr>
            <a:spLocks noGrp="1" noChangeArrowheads="1"/>
          </p:cNvSpPr>
          <p:nvPr>
            <p:ph type="ftr" sz="quarter" idx="3"/>
          </p:nvPr>
        </p:nvSpPr>
        <p:spPr/>
        <p:txBody>
          <a:bodyPr/>
          <a:lstStyle>
            <a:lvl1pPr>
              <a:defRPr/>
            </a:lvl1pPr>
          </a:lstStyle>
          <a:p>
            <a:endParaRPr lang="en-US"/>
          </a:p>
        </p:txBody>
      </p:sp>
      <p:sp>
        <p:nvSpPr>
          <p:cNvPr id="3080" name="Rectangle 8"/>
          <p:cNvSpPr>
            <a:spLocks noGrp="1" noChangeArrowheads="1"/>
          </p:cNvSpPr>
          <p:nvPr>
            <p:ph type="sldNum" sz="quarter" idx="4"/>
          </p:nvPr>
        </p:nvSpPr>
        <p:spPr/>
        <p:txBody>
          <a:bodyPr/>
          <a:lstStyle>
            <a:lvl1pPr>
              <a:defRPr/>
            </a:lvl1pPr>
          </a:lstStyle>
          <a:p>
            <a:fld id="{C3A5F6E8-9759-4C89-806F-35993A5D88B5}"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AA7E07A8-070D-4EA6-B64E-BF16F7A1C208}" type="datetime1">
              <a:rPr lang="en-US"/>
              <a:pPr/>
              <a:t>3/9/2015</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5BF0298-15B6-40E5-A6A2-03CEF7BD54AB}"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91400" y="609600"/>
            <a:ext cx="15240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819400" y="609600"/>
            <a:ext cx="44196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FF4C9E88-72C6-4383-81BB-7975735689B8}" type="datetime1">
              <a:rPr lang="en-US"/>
              <a:pPr/>
              <a:t>3/9/2015</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A3CF030-A068-408E-9601-AE77A5EE2399}"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F279D80D-D46B-4F15-83D9-5F58C38FFDE0}" type="datetime1">
              <a:rPr lang="en-US"/>
              <a:pPr/>
              <a:t>3/9/2015</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8F3DA3F-FAFA-4853-BA7D-B1264617609B}"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9811F07D-57FA-46E5-8F7E-69AE2BF5FDAF}" type="datetime1">
              <a:rPr lang="en-US"/>
              <a:pPr/>
              <a:t>3/9/2015</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F53C817-597A-436C-BDE3-6DA84A7E2D05}"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819400" y="1981200"/>
            <a:ext cx="29718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943600" y="1981200"/>
            <a:ext cx="29718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fld id="{CC1DD64F-269B-47ED-B0B2-18A8F65AFDE2}" type="datetime1">
              <a:rPr lang="en-US"/>
              <a:pPr/>
              <a:t>3/9/2015</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37444AED-FCD4-45B4-8C8E-017DF1BC6A36}"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fld id="{35E7CA5E-ECB0-4BCC-8E44-021819A059D3}" type="datetime1">
              <a:rPr lang="en-US"/>
              <a:pPr/>
              <a:t>3/9/2015</a:t>
            </a:fld>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41E490BA-9BB6-43C8-A3CF-D9180C4EE218}"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fld id="{9D36417D-809C-4AF4-9418-46018CACCACB}" type="datetime1">
              <a:rPr lang="en-US"/>
              <a:pPr/>
              <a:t>3/9/2015</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E4CD57BB-100A-449E-80BC-9FF11D8DC6D6}"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117E3B0F-9418-4417-AFC3-B4901D155C76}" type="datetime1">
              <a:rPr lang="en-US"/>
              <a:pPr/>
              <a:t>3/9/2015</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D3B41C06-A657-43F8-B113-92A87438A1D4}"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AD3E70ED-A70C-414C-B38C-312443CE8557}" type="datetime1">
              <a:rPr lang="en-US"/>
              <a:pPr/>
              <a:t>3/9/2015</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E595C1A6-9EF2-4A70-9B51-FA89616C0EF9}"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2AC1A850-E751-4789-8915-81B905558128}" type="datetime1">
              <a:rPr lang="en-US"/>
              <a:pPr/>
              <a:t>3/9/2015</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AD843098-2797-4447-9133-9DD29BC4EDEC}"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Arc 2"/>
          <p:cNvSpPr>
            <a:spLocks/>
          </p:cNvSpPr>
          <p:nvPr/>
        </p:nvSpPr>
        <p:spPr bwMode="auto">
          <a:xfrm>
            <a:off x="0" y="842963"/>
            <a:ext cx="2897188" cy="6015037"/>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gradFill rotWithShape="0">
            <a:gsLst>
              <a:gs pos="0">
                <a:schemeClr val="bg1"/>
              </a:gs>
              <a:gs pos="100000">
                <a:schemeClr val="accent2"/>
              </a:gs>
            </a:gsLst>
            <a:lin ang="5400000" scaled="1"/>
          </a:gradFill>
          <a:ln w="9525">
            <a:noFill/>
            <a:round/>
            <a:headEnd type="none" w="sm" len="sm"/>
            <a:tailEnd type="none" w="sm" len="sm"/>
          </a:ln>
          <a:effectLst/>
        </p:spPr>
        <p:txBody>
          <a:bodyPr/>
          <a:lstStyle/>
          <a:p>
            <a:endParaRPr kumimoji="1" lang="en-US"/>
          </a:p>
        </p:txBody>
      </p:sp>
      <p:sp>
        <p:nvSpPr>
          <p:cNvPr id="1027" name="Rectangle 3"/>
          <p:cNvSpPr>
            <a:spLocks noGrp="1" noChangeArrowheads="1"/>
          </p:cNvSpPr>
          <p:nvPr>
            <p:ph type="title"/>
          </p:nvPr>
        </p:nvSpPr>
        <p:spPr bwMode="auto">
          <a:xfrm>
            <a:off x="2819400" y="609600"/>
            <a:ext cx="6096000" cy="11430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smtClean="0"/>
              <a:t>Click to edit Master title style</a:t>
            </a:r>
          </a:p>
        </p:txBody>
      </p:sp>
      <p:sp>
        <p:nvSpPr>
          <p:cNvPr id="1028" name="Rectangle 4"/>
          <p:cNvSpPr>
            <a:spLocks noGrp="1" noChangeArrowheads="1"/>
          </p:cNvSpPr>
          <p:nvPr>
            <p:ph type="body" idx="1"/>
          </p:nvPr>
        </p:nvSpPr>
        <p:spPr bwMode="auto">
          <a:xfrm>
            <a:off x="2819400" y="1981200"/>
            <a:ext cx="60960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9" name="Rectangle 5"/>
          <p:cNvSpPr>
            <a:spLocks noGrp="1" noChangeArrowheads="1"/>
          </p:cNvSpPr>
          <p:nvPr>
            <p:ph type="dt" sz="half" idx="2"/>
          </p:nvPr>
        </p:nvSpPr>
        <p:spPr bwMode="auto">
          <a:xfrm>
            <a:off x="304800" y="6248400"/>
            <a:ext cx="19050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defRPr sz="1400">
                <a:latin typeface="+mn-lt"/>
              </a:defRPr>
            </a:lvl1pPr>
          </a:lstStyle>
          <a:p>
            <a:fld id="{D830E797-22F5-46B0-8058-3AF757B14EE9}" type="datetime1">
              <a:rPr lang="en-US"/>
              <a:pPr/>
              <a:t>3/9/2015</a:t>
            </a:fld>
            <a:endParaRPr lang="en-US"/>
          </a:p>
        </p:txBody>
      </p:sp>
      <p:sp>
        <p:nvSpPr>
          <p:cNvPr id="1030" name="Rectangle 6"/>
          <p:cNvSpPr>
            <a:spLocks noGrp="1" noChangeArrowheads="1"/>
          </p:cNvSpPr>
          <p:nvPr>
            <p:ph type="ftr" sz="quarter" idx="3"/>
          </p:nvPr>
        </p:nvSpPr>
        <p:spPr bwMode="auto">
          <a:xfrm>
            <a:off x="3581400" y="6248400"/>
            <a:ext cx="28956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ctr">
              <a:defRPr sz="1400">
                <a:latin typeface="+mn-lt"/>
              </a:defRPr>
            </a:lvl1pPr>
          </a:lstStyle>
          <a:p>
            <a:endParaRPr lang="en-US"/>
          </a:p>
        </p:txBody>
      </p:sp>
      <p:sp>
        <p:nvSpPr>
          <p:cNvPr id="1031" name="Rectangle 7"/>
          <p:cNvSpPr>
            <a:spLocks noGrp="1" noChangeArrowheads="1"/>
          </p:cNvSpPr>
          <p:nvPr>
            <p:ph type="sldNum" sz="quarter" idx="4"/>
          </p:nvPr>
        </p:nvSpPr>
        <p:spPr bwMode="auto">
          <a:xfrm>
            <a:off x="7010400" y="6248400"/>
            <a:ext cx="1905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sz="1400">
                <a:latin typeface="+mn-lt"/>
              </a:defRPr>
            </a:lvl1pPr>
          </a:lstStyle>
          <a:p>
            <a:fld id="{5ED8DE4E-DFDF-421C-B2BD-12B8EF5D29D3}"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p:txStyles>
    <p:titleStyle>
      <a:lvl1pPr algn="l" rtl="0" fontAlgn="base">
        <a:lnSpc>
          <a:spcPct val="70000"/>
        </a:lnSpc>
        <a:spcBef>
          <a:spcPct val="0"/>
        </a:spcBef>
        <a:spcAft>
          <a:spcPct val="0"/>
        </a:spcAft>
        <a:defRPr sz="4800" b="1">
          <a:solidFill>
            <a:schemeClr val="tx2"/>
          </a:solidFill>
          <a:latin typeface="+mj-lt"/>
          <a:ea typeface="+mj-ea"/>
          <a:cs typeface="+mj-cs"/>
        </a:defRPr>
      </a:lvl1pPr>
      <a:lvl2pPr algn="l" rtl="0" fontAlgn="base">
        <a:lnSpc>
          <a:spcPct val="70000"/>
        </a:lnSpc>
        <a:spcBef>
          <a:spcPct val="0"/>
        </a:spcBef>
        <a:spcAft>
          <a:spcPct val="0"/>
        </a:spcAft>
        <a:defRPr sz="4800" b="1">
          <a:solidFill>
            <a:schemeClr val="tx2"/>
          </a:solidFill>
          <a:latin typeface="Arial Narrow" pitchFamily="34" charset="0"/>
        </a:defRPr>
      </a:lvl2pPr>
      <a:lvl3pPr algn="l" rtl="0" fontAlgn="base">
        <a:lnSpc>
          <a:spcPct val="70000"/>
        </a:lnSpc>
        <a:spcBef>
          <a:spcPct val="0"/>
        </a:spcBef>
        <a:spcAft>
          <a:spcPct val="0"/>
        </a:spcAft>
        <a:defRPr sz="4800" b="1">
          <a:solidFill>
            <a:schemeClr val="tx2"/>
          </a:solidFill>
          <a:latin typeface="Arial Narrow" pitchFamily="34" charset="0"/>
        </a:defRPr>
      </a:lvl3pPr>
      <a:lvl4pPr algn="l" rtl="0" fontAlgn="base">
        <a:lnSpc>
          <a:spcPct val="70000"/>
        </a:lnSpc>
        <a:spcBef>
          <a:spcPct val="0"/>
        </a:spcBef>
        <a:spcAft>
          <a:spcPct val="0"/>
        </a:spcAft>
        <a:defRPr sz="4800" b="1">
          <a:solidFill>
            <a:schemeClr val="tx2"/>
          </a:solidFill>
          <a:latin typeface="Arial Narrow" pitchFamily="34" charset="0"/>
        </a:defRPr>
      </a:lvl4pPr>
      <a:lvl5pPr algn="l" rtl="0" fontAlgn="base">
        <a:lnSpc>
          <a:spcPct val="70000"/>
        </a:lnSpc>
        <a:spcBef>
          <a:spcPct val="0"/>
        </a:spcBef>
        <a:spcAft>
          <a:spcPct val="0"/>
        </a:spcAft>
        <a:defRPr sz="4800" b="1">
          <a:solidFill>
            <a:schemeClr val="tx2"/>
          </a:solidFill>
          <a:latin typeface="Arial Narrow" pitchFamily="34" charset="0"/>
        </a:defRPr>
      </a:lvl5pPr>
      <a:lvl6pPr marL="457200" algn="l" rtl="0" fontAlgn="base">
        <a:lnSpc>
          <a:spcPct val="70000"/>
        </a:lnSpc>
        <a:spcBef>
          <a:spcPct val="0"/>
        </a:spcBef>
        <a:spcAft>
          <a:spcPct val="0"/>
        </a:spcAft>
        <a:defRPr sz="4800" b="1">
          <a:solidFill>
            <a:schemeClr val="tx2"/>
          </a:solidFill>
          <a:latin typeface="Arial Narrow" pitchFamily="34" charset="0"/>
        </a:defRPr>
      </a:lvl6pPr>
      <a:lvl7pPr marL="914400" algn="l" rtl="0" fontAlgn="base">
        <a:lnSpc>
          <a:spcPct val="70000"/>
        </a:lnSpc>
        <a:spcBef>
          <a:spcPct val="0"/>
        </a:spcBef>
        <a:spcAft>
          <a:spcPct val="0"/>
        </a:spcAft>
        <a:defRPr sz="4800" b="1">
          <a:solidFill>
            <a:schemeClr val="tx2"/>
          </a:solidFill>
          <a:latin typeface="Arial Narrow" pitchFamily="34" charset="0"/>
        </a:defRPr>
      </a:lvl7pPr>
      <a:lvl8pPr marL="1371600" algn="l" rtl="0" fontAlgn="base">
        <a:lnSpc>
          <a:spcPct val="70000"/>
        </a:lnSpc>
        <a:spcBef>
          <a:spcPct val="0"/>
        </a:spcBef>
        <a:spcAft>
          <a:spcPct val="0"/>
        </a:spcAft>
        <a:defRPr sz="4800" b="1">
          <a:solidFill>
            <a:schemeClr val="tx2"/>
          </a:solidFill>
          <a:latin typeface="Arial Narrow" pitchFamily="34" charset="0"/>
        </a:defRPr>
      </a:lvl8pPr>
      <a:lvl9pPr marL="1828800" algn="l" rtl="0" fontAlgn="base">
        <a:lnSpc>
          <a:spcPct val="70000"/>
        </a:lnSpc>
        <a:spcBef>
          <a:spcPct val="0"/>
        </a:spcBef>
        <a:spcAft>
          <a:spcPct val="0"/>
        </a:spcAft>
        <a:defRPr sz="4800" b="1">
          <a:solidFill>
            <a:schemeClr val="tx2"/>
          </a:solidFill>
          <a:latin typeface="Arial Narrow" pitchFamily="34" charset="0"/>
        </a:defRPr>
      </a:lvl9pPr>
    </p:titleStyle>
    <p:bodyStyle>
      <a:lvl1pPr marL="342900" indent="-342900" algn="l" rtl="0" fontAlgn="base">
        <a:spcBef>
          <a:spcPct val="20000"/>
        </a:spcBef>
        <a:spcAft>
          <a:spcPct val="0"/>
        </a:spcAft>
        <a:buClr>
          <a:schemeClr val="hlink"/>
        </a:buClr>
        <a:buSzPct val="60000"/>
        <a:buFont typeface="Wingdings" pitchFamily="2" charset="2"/>
        <a:buChar char="n"/>
        <a:defRPr sz="2800">
          <a:solidFill>
            <a:schemeClr val="tx1"/>
          </a:solidFill>
          <a:latin typeface="+mn-lt"/>
          <a:ea typeface="+mn-ea"/>
          <a:cs typeface="+mn-cs"/>
        </a:defRPr>
      </a:lvl1pPr>
      <a:lvl2pPr marL="742950" indent="-285750" algn="l" rtl="0" fontAlgn="base">
        <a:spcBef>
          <a:spcPct val="20000"/>
        </a:spcBef>
        <a:spcAft>
          <a:spcPct val="0"/>
        </a:spcAft>
        <a:buClr>
          <a:schemeClr val="tx2"/>
        </a:buClr>
        <a:buSzPct val="65000"/>
        <a:buFont typeface="Wingdings" pitchFamily="2" charset="2"/>
        <a:buChar char="u"/>
        <a:defRPr sz="2600">
          <a:solidFill>
            <a:schemeClr val="tx1"/>
          </a:solidFill>
          <a:latin typeface="+mn-lt"/>
        </a:defRPr>
      </a:lvl2pPr>
      <a:lvl3pPr marL="1143000" indent="-228600" algn="l" rtl="0" fontAlgn="base">
        <a:spcBef>
          <a:spcPct val="20000"/>
        </a:spcBef>
        <a:spcAft>
          <a:spcPct val="0"/>
        </a:spcAft>
        <a:buClr>
          <a:schemeClr val="hlink"/>
        </a:buClr>
        <a:buSzPct val="65000"/>
        <a:buFont typeface="Wingdings" pitchFamily="2" charset="2"/>
        <a:buChar char="«"/>
        <a:defRPr sz="2400">
          <a:solidFill>
            <a:schemeClr val="tx1"/>
          </a:solidFill>
          <a:latin typeface="+mn-lt"/>
        </a:defRPr>
      </a:lvl3pPr>
      <a:lvl4pPr marL="1600200" indent="-228600" algn="l" rtl="0" fontAlgn="base">
        <a:spcBef>
          <a:spcPct val="20000"/>
        </a:spcBef>
        <a:spcAft>
          <a:spcPct val="0"/>
        </a:spcAft>
        <a:buClr>
          <a:schemeClr val="tx2"/>
        </a:buClr>
        <a:buSzPct val="100000"/>
        <a:buChar char="•"/>
        <a:defRPr sz="2000">
          <a:solidFill>
            <a:schemeClr val="tx1"/>
          </a:solidFill>
          <a:latin typeface="+mn-lt"/>
        </a:defRPr>
      </a:lvl4pPr>
      <a:lvl5pPr marL="2057400" indent="-228600" algn="l" rtl="0" fontAlgn="base">
        <a:spcBef>
          <a:spcPct val="20000"/>
        </a:spcBef>
        <a:spcAft>
          <a:spcPct val="0"/>
        </a:spcAft>
        <a:buClr>
          <a:schemeClr val="hlink"/>
        </a:buClr>
        <a:buSzPct val="100000"/>
        <a:buChar char="–"/>
        <a:defRPr sz="2000">
          <a:solidFill>
            <a:schemeClr val="tx1"/>
          </a:solidFill>
          <a:latin typeface="+mn-lt"/>
        </a:defRPr>
      </a:lvl5pPr>
      <a:lvl6pPr marL="2514600" indent="-228600" algn="l" rtl="0" fontAlgn="base">
        <a:spcBef>
          <a:spcPct val="20000"/>
        </a:spcBef>
        <a:spcAft>
          <a:spcPct val="0"/>
        </a:spcAft>
        <a:buClr>
          <a:schemeClr val="hlink"/>
        </a:buClr>
        <a:buSzPct val="100000"/>
        <a:buChar char="–"/>
        <a:defRPr sz="2000">
          <a:solidFill>
            <a:schemeClr val="tx1"/>
          </a:solidFill>
          <a:latin typeface="+mn-lt"/>
        </a:defRPr>
      </a:lvl6pPr>
      <a:lvl7pPr marL="2971800" indent="-228600" algn="l" rtl="0" fontAlgn="base">
        <a:spcBef>
          <a:spcPct val="20000"/>
        </a:spcBef>
        <a:spcAft>
          <a:spcPct val="0"/>
        </a:spcAft>
        <a:buClr>
          <a:schemeClr val="hlink"/>
        </a:buClr>
        <a:buSzPct val="100000"/>
        <a:buChar char="–"/>
        <a:defRPr sz="2000">
          <a:solidFill>
            <a:schemeClr val="tx1"/>
          </a:solidFill>
          <a:latin typeface="+mn-lt"/>
        </a:defRPr>
      </a:lvl7pPr>
      <a:lvl8pPr marL="3429000" indent="-228600" algn="l" rtl="0" fontAlgn="base">
        <a:spcBef>
          <a:spcPct val="20000"/>
        </a:spcBef>
        <a:spcAft>
          <a:spcPct val="0"/>
        </a:spcAft>
        <a:buClr>
          <a:schemeClr val="hlink"/>
        </a:buClr>
        <a:buSzPct val="100000"/>
        <a:buChar char="–"/>
        <a:defRPr sz="2000">
          <a:solidFill>
            <a:schemeClr val="tx1"/>
          </a:solidFill>
          <a:latin typeface="+mn-lt"/>
        </a:defRPr>
      </a:lvl8pPr>
      <a:lvl9pPr marL="3886200" indent="-228600" algn="l" rtl="0" fontAlgn="base">
        <a:spcBef>
          <a:spcPct val="20000"/>
        </a:spcBef>
        <a:spcAft>
          <a:spcPct val="0"/>
        </a:spcAft>
        <a:buClr>
          <a:schemeClr val="hlink"/>
        </a:buClr>
        <a:buSzPct val="100000"/>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gif"/><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gif"/><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image" Target="../media/image15.gif"/><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9.gif"/><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838200" y="457200"/>
            <a:ext cx="7924800" cy="1219200"/>
          </a:xfrm>
        </p:spPr>
        <p:txBody>
          <a:bodyPr/>
          <a:lstStyle/>
          <a:p>
            <a:pPr algn="ctr">
              <a:lnSpc>
                <a:spcPct val="80000"/>
              </a:lnSpc>
            </a:pPr>
            <a:r>
              <a:rPr lang="en-US" dirty="0" smtClean="0">
                <a:latin typeface="Arial" charset="0"/>
              </a:rPr>
              <a:t>Nature of Light</a:t>
            </a:r>
            <a:endParaRPr lang="en-US" baseline="-25000" dirty="0">
              <a:latin typeface="Arial" charset="0"/>
            </a:endParaRPr>
          </a:p>
        </p:txBody>
      </p:sp>
      <p:pic>
        <p:nvPicPr>
          <p:cNvPr id="25602" name="Picture 2" descr="http://images.gizmag.com/hero/twisted_light.jpg"/>
          <p:cNvPicPr>
            <a:picLocks noChangeAspect="1" noChangeArrowheads="1"/>
          </p:cNvPicPr>
          <p:nvPr/>
        </p:nvPicPr>
        <p:blipFill>
          <a:blip r:embed="rId3" cstate="print"/>
          <a:srcRect/>
          <a:stretch>
            <a:fillRect/>
          </a:stretch>
        </p:blipFill>
        <p:spPr bwMode="auto">
          <a:xfrm>
            <a:off x="1447800" y="1600201"/>
            <a:ext cx="6248400" cy="3513252"/>
          </a:xfrm>
          <a:prstGeom prst="rect">
            <a:avLst/>
          </a:prstGeom>
          <a:noFill/>
        </p:spPr>
      </p:pic>
      <p:sp>
        <p:nvSpPr>
          <p:cNvPr id="6" name="Rectangle 6"/>
          <p:cNvSpPr txBox="1">
            <a:spLocks noChangeArrowheads="1"/>
          </p:cNvSpPr>
          <p:nvPr/>
        </p:nvSpPr>
        <p:spPr bwMode="auto">
          <a:xfrm>
            <a:off x="2209800" y="5181600"/>
            <a:ext cx="5486400" cy="16764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l" rtl="0" fontAlgn="base">
              <a:lnSpc>
                <a:spcPct val="70000"/>
              </a:lnSpc>
              <a:spcBef>
                <a:spcPct val="0"/>
              </a:spcBef>
              <a:spcAft>
                <a:spcPct val="0"/>
              </a:spcAft>
              <a:defRPr sz="4800" b="1">
                <a:solidFill>
                  <a:schemeClr val="tx2"/>
                </a:solidFill>
                <a:latin typeface="+mj-lt"/>
                <a:ea typeface="+mj-ea"/>
                <a:cs typeface="+mj-cs"/>
              </a:defRPr>
            </a:lvl1pPr>
            <a:lvl2pPr algn="l" rtl="0" fontAlgn="base">
              <a:lnSpc>
                <a:spcPct val="70000"/>
              </a:lnSpc>
              <a:spcBef>
                <a:spcPct val="0"/>
              </a:spcBef>
              <a:spcAft>
                <a:spcPct val="0"/>
              </a:spcAft>
              <a:defRPr sz="4800" b="1">
                <a:solidFill>
                  <a:schemeClr val="tx2"/>
                </a:solidFill>
                <a:latin typeface="Arial Narrow" pitchFamily="34" charset="0"/>
              </a:defRPr>
            </a:lvl2pPr>
            <a:lvl3pPr algn="l" rtl="0" fontAlgn="base">
              <a:lnSpc>
                <a:spcPct val="70000"/>
              </a:lnSpc>
              <a:spcBef>
                <a:spcPct val="0"/>
              </a:spcBef>
              <a:spcAft>
                <a:spcPct val="0"/>
              </a:spcAft>
              <a:defRPr sz="4800" b="1">
                <a:solidFill>
                  <a:schemeClr val="tx2"/>
                </a:solidFill>
                <a:latin typeface="Arial Narrow" pitchFamily="34" charset="0"/>
              </a:defRPr>
            </a:lvl3pPr>
            <a:lvl4pPr algn="l" rtl="0" fontAlgn="base">
              <a:lnSpc>
                <a:spcPct val="70000"/>
              </a:lnSpc>
              <a:spcBef>
                <a:spcPct val="0"/>
              </a:spcBef>
              <a:spcAft>
                <a:spcPct val="0"/>
              </a:spcAft>
              <a:defRPr sz="4800" b="1">
                <a:solidFill>
                  <a:schemeClr val="tx2"/>
                </a:solidFill>
                <a:latin typeface="Arial Narrow" pitchFamily="34" charset="0"/>
              </a:defRPr>
            </a:lvl4pPr>
            <a:lvl5pPr algn="l" rtl="0" fontAlgn="base">
              <a:lnSpc>
                <a:spcPct val="70000"/>
              </a:lnSpc>
              <a:spcBef>
                <a:spcPct val="0"/>
              </a:spcBef>
              <a:spcAft>
                <a:spcPct val="0"/>
              </a:spcAft>
              <a:defRPr sz="4800" b="1">
                <a:solidFill>
                  <a:schemeClr val="tx2"/>
                </a:solidFill>
                <a:latin typeface="Arial Narrow" pitchFamily="34" charset="0"/>
              </a:defRPr>
            </a:lvl5pPr>
            <a:lvl6pPr marL="457200" algn="l" rtl="0" fontAlgn="base">
              <a:lnSpc>
                <a:spcPct val="70000"/>
              </a:lnSpc>
              <a:spcBef>
                <a:spcPct val="0"/>
              </a:spcBef>
              <a:spcAft>
                <a:spcPct val="0"/>
              </a:spcAft>
              <a:defRPr sz="4800" b="1">
                <a:solidFill>
                  <a:schemeClr val="tx2"/>
                </a:solidFill>
                <a:latin typeface="Arial Narrow" pitchFamily="34" charset="0"/>
              </a:defRPr>
            </a:lvl6pPr>
            <a:lvl7pPr marL="914400" algn="l" rtl="0" fontAlgn="base">
              <a:lnSpc>
                <a:spcPct val="70000"/>
              </a:lnSpc>
              <a:spcBef>
                <a:spcPct val="0"/>
              </a:spcBef>
              <a:spcAft>
                <a:spcPct val="0"/>
              </a:spcAft>
              <a:defRPr sz="4800" b="1">
                <a:solidFill>
                  <a:schemeClr val="tx2"/>
                </a:solidFill>
                <a:latin typeface="Arial Narrow" pitchFamily="34" charset="0"/>
              </a:defRPr>
            </a:lvl7pPr>
            <a:lvl8pPr marL="1371600" algn="l" rtl="0" fontAlgn="base">
              <a:lnSpc>
                <a:spcPct val="70000"/>
              </a:lnSpc>
              <a:spcBef>
                <a:spcPct val="0"/>
              </a:spcBef>
              <a:spcAft>
                <a:spcPct val="0"/>
              </a:spcAft>
              <a:defRPr sz="4800" b="1">
                <a:solidFill>
                  <a:schemeClr val="tx2"/>
                </a:solidFill>
                <a:latin typeface="Arial Narrow" pitchFamily="34" charset="0"/>
              </a:defRPr>
            </a:lvl8pPr>
            <a:lvl9pPr marL="1828800" algn="l" rtl="0" fontAlgn="base">
              <a:lnSpc>
                <a:spcPct val="70000"/>
              </a:lnSpc>
              <a:spcBef>
                <a:spcPct val="0"/>
              </a:spcBef>
              <a:spcAft>
                <a:spcPct val="0"/>
              </a:spcAft>
              <a:defRPr sz="4800" b="1">
                <a:solidFill>
                  <a:schemeClr val="tx2"/>
                </a:solidFill>
                <a:latin typeface="Arial Narrow" pitchFamily="34" charset="0"/>
              </a:defRPr>
            </a:lvl9pPr>
          </a:lstStyle>
          <a:p>
            <a:pPr algn="ctr">
              <a:lnSpc>
                <a:spcPct val="80000"/>
              </a:lnSpc>
            </a:pPr>
            <a:r>
              <a:rPr lang="en-US" sz="2400" kern="0" dirty="0" smtClean="0">
                <a:latin typeface="Arial" charset="0"/>
              </a:rPr>
              <a:t>PA STEM monthly meeting</a:t>
            </a:r>
          </a:p>
          <a:p>
            <a:pPr algn="ctr">
              <a:lnSpc>
                <a:spcPct val="80000"/>
              </a:lnSpc>
            </a:pPr>
            <a:endParaRPr lang="en-US" sz="2400" kern="0" dirty="0" smtClean="0">
              <a:latin typeface="Arial" charset="0"/>
            </a:endParaRPr>
          </a:p>
          <a:p>
            <a:pPr algn="ctr">
              <a:lnSpc>
                <a:spcPct val="80000"/>
              </a:lnSpc>
            </a:pPr>
            <a:r>
              <a:rPr lang="en-US" sz="2400" kern="0" dirty="0" smtClean="0">
                <a:latin typeface="Arial" charset="0"/>
              </a:rPr>
              <a:t>Lincoln High School (Philadelphia)</a:t>
            </a:r>
            <a:endParaRPr lang="en-US" sz="2400" kern="0" dirty="0" smtClean="0">
              <a:latin typeface="Arial" charset="0"/>
            </a:endParaRPr>
          </a:p>
          <a:p>
            <a:pPr algn="ctr">
              <a:lnSpc>
                <a:spcPct val="80000"/>
              </a:lnSpc>
            </a:pPr>
            <a:endParaRPr lang="en-US" sz="2400" kern="0" dirty="0" smtClean="0">
              <a:latin typeface="Arial" charset="0"/>
            </a:endParaRPr>
          </a:p>
          <a:p>
            <a:pPr algn="ctr">
              <a:lnSpc>
                <a:spcPct val="80000"/>
              </a:lnSpc>
            </a:pPr>
            <a:r>
              <a:rPr lang="en-US" sz="2400" kern="0" dirty="0" smtClean="0">
                <a:latin typeface="Arial" charset="0"/>
              </a:rPr>
              <a:t>March</a:t>
            </a:r>
            <a:r>
              <a:rPr lang="en-US" sz="2400" kern="0" dirty="0" smtClean="0">
                <a:latin typeface="Arial" charset="0"/>
              </a:rPr>
              <a:t> 10, </a:t>
            </a:r>
            <a:r>
              <a:rPr lang="en-US" sz="2400" kern="0" dirty="0" smtClean="0">
                <a:latin typeface="Arial" charset="0"/>
              </a:rPr>
              <a:t>2015</a:t>
            </a:r>
          </a:p>
          <a:p>
            <a:pPr>
              <a:lnSpc>
                <a:spcPct val="80000"/>
              </a:lnSpc>
            </a:pPr>
            <a:endParaRPr lang="en-US" sz="2400" kern="0" dirty="0" smtClean="0">
              <a:latin typeface="Arial"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762000" y="381000"/>
            <a:ext cx="7924800" cy="1219200"/>
          </a:xfrm>
        </p:spPr>
        <p:txBody>
          <a:bodyPr/>
          <a:lstStyle/>
          <a:p>
            <a:pPr>
              <a:lnSpc>
                <a:spcPct val="80000"/>
              </a:lnSpc>
            </a:pPr>
            <a:r>
              <a:rPr lang="en-US" sz="2400" dirty="0" smtClean="0">
                <a:latin typeface="Arial" charset="0"/>
              </a:rPr>
              <a:t>In the 1600’s Snell’s Law prompted scientists to argue over whether light is a wave or a particle</a:t>
            </a:r>
            <a:endParaRPr lang="en-US" sz="2400" baseline="-25000" dirty="0">
              <a:latin typeface="Arial" charset="0"/>
            </a:endParaRPr>
          </a:p>
        </p:txBody>
      </p:sp>
      <p:grpSp>
        <p:nvGrpSpPr>
          <p:cNvPr id="2" name="Group 7"/>
          <p:cNvGrpSpPr/>
          <p:nvPr/>
        </p:nvGrpSpPr>
        <p:grpSpPr>
          <a:xfrm>
            <a:off x="914400" y="1219200"/>
            <a:ext cx="7329282" cy="461963"/>
            <a:chOff x="914400" y="1219200"/>
            <a:chExt cx="7329282" cy="461963"/>
          </a:xfrm>
        </p:grpSpPr>
        <p:sp>
          <p:nvSpPr>
            <p:cNvPr id="9" name="Line 8"/>
            <p:cNvSpPr>
              <a:spLocks noChangeShapeType="1"/>
            </p:cNvSpPr>
            <p:nvPr/>
          </p:nvSpPr>
          <p:spPr bwMode="auto">
            <a:xfrm>
              <a:off x="914400" y="1447800"/>
              <a:ext cx="7315200" cy="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7391400" y="12192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grpSp>
      <p:pic>
        <p:nvPicPr>
          <p:cNvPr id="8194" name="Picture 2" descr="http://www.crystalinks.com/newton.jpg"/>
          <p:cNvPicPr>
            <a:picLocks noChangeAspect="1" noChangeArrowheads="1"/>
          </p:cNvPicPr>
          <p:nvPr/>
        </p:nvPicPr>
        <p:blipFill>
          <a:blip r:embed="rId2" cstate="print"/>
          <a:srcRect/>
          <a:stretch>
            <a:fillRect/>
          </a:stretch>
        </p:blipFill>
        <p:spPr bwMode="auto">
          <a:xfrm>
            <a:off x="914400" y="1600200"/>
            <a:ext cx="2857500" cy="3000376"/>
          </a:xfrm>
          <a:prstGeom prst="rect">
            <a:avLst/>
          </a:prstGeom>
          <a:noFill/>
        </p:spPr>
      </p:pic>
      <p:pic>
        <p:nvPicPr>
          <p:cNvPr id="8196" name="Picture 4" descr="http://www.huygenstentoonstelling.nl/wp-content/uploads/2012/07/Christiaan.png"/>
          <p:cNvPicPr>
            <a:picLocks noChangeAspect="1" noChangeArrowheads="1"/>
          </p:cNvPicPr>
          <p:nvPr/>
        </p:nvPicPr>
        <p:blipFill>
          <a:blip r:embed="rId3" cstate="print"/>
          <a:srcRect/>
          <a:stretch>
            <a:fillRect/>
          </a:stretch>
        </p:blipFill>
        <p:spPr bwMode="auto">
          <a:xfrm>
            <a:off x="5410200" y="3200400"/>
            <a:ext cx="3124201" cy="3016470"/>
          </a:xfrm>
          <a:prstGeom prst="rect">
            <a:avLst/>
          </a:prstGeom>
          <a:noFill/>
        </p:spPr>
      </p:pic>
      <p:sp>
        <p:nvSpPr>
          <p:cNvPr id="8" name="Rectangle 7"/>
          <p:cNvSpPr/>
          <p:nvPr/>
        </p:nvSpPr>
        <p:spPr>
          <a:xfrm>
            <a:off x="1219200" y="4953000"/>
            <a:ext cx="2590800" cy="461665"/>
          </a:xfrm>
          <a:prstGeom prst="rect">
            <a:avLst/>
          </a:prstGeom>
          <a:ln w="28575">
            <a:solidFill>
              <a:srgbClr val="3333FF"/>
            </a:solidFill>
          </a:ln>
        </p:spPr>
        <p:txBody>
          <a:bodyPr wrap="square">
            <a:spAutoFit/>
          </a:bodyPr>
          <a:lstStyle/>
          <a:p>
            <a:r>
              <a:rPr lang="en-US" b="1" dirty="0" smtClean="0">
                <a:solidFill>
                  <a:srgbClr val="0033CC"/>
                </a:solidFill>
                <a:latin typeface="Arial" charset="0"/>
              </a:rPr>
              <a:t>“It’s a particle.”</a:t>
            </a:r>
            <a:endParaRPr lang="en-US" dirty="0"/>
          </a:p>
        </p:txBody>
      </p:sp>
      <p:sp>
        <p:nvSpPr>
          <p:cNvPr id="11" name="Arc 10"/>
          <p:cNvSpPr/>
          <p:nvPr/>
        </p:nvSpPr>
        <p:spPr>
          <a:xfrm flipH="1">
            <a:off x="1219200" y="3276600"/>
            <a:ext cx="2133600" cy="3352800"/>
          </a:xfrm>
          <a:prstGeom prst="arc">
            <a:avLst>
              <a:gd name="adj1" fmla="val 16588698"/>
              <a:gd name="adj2" fmla="val 0"/>
            </a:avLst>
          </a:prstGeom>
          <a:ln w="28575">
            <a:solidFill>
              <a:srgbClr val="3333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Rectangle 11"/>
          <p:cNvSpPr/>
          <p:nvPr/>
        </p:nvSpPr>
        <p:spPr>
          <a:xfrm>
            <a:off x="5638800" y="2438400"/>
            <a:ext cx="2104872" cy="461665"/>
          </a:xfrm>
          <a:prstGeom prst="rect">
            <a:avLst/>
          </a:prstGeom>
          <a:ln w="28575">
            <a:solidFill>
              <a:srgbClr val="0033CC"/>
            </a:solidFill>
          </a:ln>
        </p:spPr>
        <p:txBody>
          <a:bodyPr wrap="none">
            <a:spAutoFit/>
          </a:bodyPr>
          <a:lstStyle/>
          <a:p>
            <a:r>
              <a:rPr lang="en-US" b="1" dirty="0" smtClean="0">
                <a:solidFill>
                  <a:srgbClr val="0033CC"/>
                </a:solidFill>
                <a:latin typeface="Arial" charset="0"/>
              </a:rPr>
              <a:t>“It’s a wave.”</a:t>
            </a:r>
            <a:endParaRPr lang="en-US" dirty="0"/>
          </a:p>
        </p:txBody>
      </p:sp>
      <p:sp>
        <p:nvSpPr>
          <p:cNvPr id="13" name="Arc 12"/>
          <p:cNvSpPr/>
          <p:nvPr/>
        </p:nvSpPr>
        <p:spPr>
          <a:xfrm flipH="1" flipV="1">
            <a:off x="5638800" y="1219200"/>
            <a:ext cx="2133600" cy="3352800"/>
          </a:xfrm>
          <a:prstGeom prst="arc">
            <a:avLst>
              <a:gd name="adj1" fmla="val 16588698"/>
              <a:gd name="adj2" fmla="val 0"/>
            </a:avLst>
          </a:prstGeom>
          <a:ln w="28575">
            <a:solidFill>
              <a:srgbClr val="3333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xmlns="" val="30269707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762000" y="381000"/>
            <a:ext cx="7924800" cy="1219200"/>
          </a:xfrm>
        </p:spPr>
        <p:txBody>
          <a:bodyPr/>
          <a:lstStyle/>
          <a:p>
            <a:pPr>
              <a:lnSpc>
                <a:spcPct val="80000"/>
              </a:lnSpc>
            </a:pPr>
            <a:r>
              <a:rPr lang="en-US" sz="2400" dirty="0" smtClean="0">
                <a:latin typeface="Arial" charset="0"/>
              </a:rPr>
              <a:t>Waves and particles are conceptually very different from each other</a:t>
            </a:r>
            <a:endParaRPr lang="en-US" sz="2400" baseline="-25000" dirty="0">
              <a:latin typeface="Arial" charset="0"/>
            </a:endParaRPr>
          </a:p>
        </p:txBody>
      </p:sp>
      <p:grpSp>
        <p:nvGrpSpPr>
          <p:cNvPr id="2" name="Group 7"/>
          <p:cNvGrpSpPr/>
          <p:nvPr/>
        </p:nvGrpSpPr>
        <p:grpSpPr>
          <a:xfrm>
            <a:off x="914400" y="1219200"/>
            <a:ext cx="7329282" cy="461963"/>
            <a:chOff x="914400" y="1219200"/>
            <a:chExt cx="7329282" cy="461963"/>
          </a:xfrm>
        </p:grpSpPr>
        <p:sp>
          <p:nvSpPr>
            <p:cNvPr id="9" name="Line 8"/>
            <p:cNvSpPr>
              <a:spLocks noChangeShapeType="1"/>
            </p:cNvSpPr>
            <p:nvPr/>
          </p:nvSpPr>
          <p:spPr bwMode="auto">
            <a:xfrm>
              <a:off x="914400" y="1447800"/>
              <a:ext cx="7315200" cy="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7391400" y="12192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grpSp>
      <p:sp>
        <p:nvSpPr>
          <p:cNvPr id="11" name="Rectangle 72"/>
          <p:cNvSpPr>
            <a:spLocks noChangeArrowheads="1"/>
          </p:cNvSpPr>
          <p:nvPr/>
        </p:nvSpPr>
        <p:spPr bwMode="auto">
          <a:xfrm>
            <a:off x="4343400" y="1752600"/>
            <a:ext cx="3733800" cy="1477328"/>
          </a:xfrm>
          <a:prstGeom prst="rect">
            <a:avLst/>
          </a:prstGeom>
          <a:noFill/>
          <a:ln w="9525">
            <a:noFill/>
            <a:miter lim="800000"/>
            <a:headEnd/>
            <a:tailEnd/>
          </a:ln>
          <a:effectLst/>
        </p:spPr>
        <p:txBody>
          <a:bodyPr wrap="square">
            <a:spAutoFit/>
          </a:bodyPr>
          <a:lstStyle/>
          <a:p>
            <a:pPr>
              <a:spcBef>
                <a:spcPct val="50000"/>
              </a:spcBef>
            </a:pPr>
            <a:r>
              <a:rPr lang="en-US" sz="1800" b="1" dirty="0" smtClean="0">
                <a:solidFill>
                  <a:srgbClr val="3333FF"/>
                </a:solidFill>
                <a:latin typeface="Arial" charset="0"/>
              </a:rPr>
              <a:t>Waves: </a:t>
            </a:r>
            <a:r>
              <a:rPr lang="en-US" sz="1800" b="1" dirty="0" err="1" smtClean="0">
                <a:solidFill>
                  <a:srgbClr val="3333FF"/>
                </a:solidFill>
                <a:latin typeface="Arial" charset="0"/>
              </a:rPr>
              <a:t>nonlocalized</a:t>
            </a:r>
            <a:r>
              <a:rPr lang="en-US" sz="1800" b="1" dirty="0" smtClean="0">
                <a:solidFill>
                  <a:srgbClr val="3333FF"/>
                </a:solidFill>
                <a:latin typeface="Arial" charset="0"/>
              </a:rPr>
              <a:t> vibrations</a:t>
            </a:r>
          </a:p>
          <a:p>
            <a:pPr>
              <a:spcBef>
                <a:spcPts val="0"/>
              </a:spcBef>
            </a:pPr>
            <a:endParaRPr lang="en-US" sz="1800" b="1" dirty="0" smtClean="0">
              <a:solidFill>
                <a:srgbClr val="3333FF"/>
              </a:solidFill>
              <a:latin typeface="Arial" charset="0"/>
            </a:endParaRPr>
          </a:p>
          <a:p>
            <a:pPr algn="ctr">
              <a:spcBef>
                <a:spcPct val="50000"/>
              </a:spcBef>
            </a:pPr>
            <a:r>
              <a:rPr lang="en-US" sz="1800" b="1" dirty="0" smtClean="0">
                <a:solidFill>
                  <a:srgbClr val="3333FF"/>
                </a:solidFill>
                <a:latin typeface="Symbol" pitchFamily="18" charset="2"/>
              </a:rPr>
              <a:t>l</a:t>
            </a:r>
            <a:r>
              <a:rPr lang="en-US" sz="1800" b="1" dirty="0" smtClean="0">
                <a:solidFill>
                  <a:srgbClr val="3333FF"/>
                </a:solidFill>
                <a:latin typeface="Arial" charset="0"/>
              </a:rPr>
              <a:t> =  </a:t>
            </a:r>
            <a:r>
              <a:rPr lang="en-US" sz="1800" b="1" dirty="0" err="1" smtClean="0">
                <a:solidFill>
                  <a:srgbClr val="3333FF"/>
                </a:solidFill>
                <a:latin typeface="Arial" charset="0"/>
              </a:rPr>
              <a:t>v</a:t>
            </a:r>
            <a:r>
              <a:rPr lang="en-US" sz="1800" b="1" baseline="-25000" dirty="0" err="1" smtClean="0">
                <a:solidFill>
                  <a:srgbClr val="3333FF"/>
                </a:solidFill>
                <a:latin typeface="Arial" charset="0"/>
              </a:rPr>
              <a:t>wave</a:t>
            </a:r>
            <a:r>
              <a:rPr lang="en-US" sz="1800" b="1" dirty="0" err="1" smtClean="0">
                <a:solidFill>
                  <a:srgbClr val="3333FF"/>
                </a:solidFill>
                <a:latin typeface="Arial" charset="0"/>
              </a:rPr>
              <a:t>T</a:t>
            </a:r>
            <a:endParaRPr lang="en-US" sz="1800" b="1" dirty="0" smtClean="0">
              <a:solidFill>
                <a:srgbClr val="3333FF"/>
              </a:solidFill>
              <a:latin typeface="Arial" charset="0"/>
            </a:endParaRPr>
          </a:p>
          <a:p>
            <a:pPr>
              <a:spcBef>
                <a:spcPct val="50000"/>
              </a:spcBef>
            </a:pPr>
            <a:endParaRPr lang="en-US" sz="1800" b="1" dirty="0" smtClean="0">
              <a:solidFill>
                <a:srgbClr val="3333FF"/>
              </a:solidFill>
              <a:latin typeface="Arial" charset="0"/>
            </a:endParaRPr>
          </a:p>
        </p:txBody>
      </p:sp>
      <p:sp>
        <p:nvSpPr>
          <p:cNvPr id="7170" name="AutoShape 2" descr="http://www.science-calculators.org/optics/light/wave_particle.svg"/>
          <p:cNvSpPr>
            <a:spLocks noChangeAspect="1" noChangeArrowheads="1"/>
          </p:cNvSpPr>
          <p:nvPr/>
        </p:nvSpPr>
        <p:spPr bwMode="auto">
          <a:xfrm>
            <a:off x="155575" y="-1866900"/>
            <a:ext cx="4324350" cy="38957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7172" name="AutoShape 4" descr="http://www.science-calculators.org/optics/light/wave_particle.svg"/>
          <p:cNvSpPr>
            <a:spLocks noChangeAspect="1" noChangeArrowheads="1"/>
          </p:cNvSpPr>
          <p:nvPr/>
        </p:nvSpPr>
        <p:spPr bwMode="auto">
          <a:xfrm>
            <a:off x="155575" y="-1866900"/>
            <a:ext cx="4324350" cy="38957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7174" name="Picture 6" descr="http://www.nobelprize.org/educational/physics/quantised_world/w-p-images/wp.gif"/>
          <p:cNvPicPr>
            <a:picLocks noChangeAspect="1" noChangeArrowheads="1"/>
          </p:cNvPicPr>
          <p:nvPr/>
        </p:nvPicPr>
        <p:blipFill>
          <a:blip r:embed="rId2" cstate="print"/>
          <a:srcRect/>
          <a:stretch>
            <a:fillRect/>
          </a:stretch>
        </p:blipFill>
        <p:spPr bwMode="auto">
          <a:xfrm>
            <a:off x="990600" y="1905000"/>
            <a:ext cx="2327312" cy="2971800"/>
          </a:xfrm>
          <a:prstGeom prst="rect">
            <a:avLst/>
          </a:prstGeom>
          <a:noFill/>
        </p:spPr>
      </p:pic>
      <p:pic>
        <p:nvPicPr>
          <p:cNvPr id="7176" name="Picture 8" descr="http://o.quizlet.com/i/IiKRTdIPSZDjlnq5JNIXAw_m.jpg"/>
          <p:cNvPicPr>
            <a:picLocks noChangeAspect="1" noChangeArrowheads="1"/>
          </p:cNvPicPr>
          <p:nvPr/>
        </p:nvPicPr>
        <p:blipFill>
          <a:blip r:embed="rId3" cstate="print"/>
          <a:srcRect/>
          <a:stretch>
            <a:fillRect/>
          </a:stretch>
        </p:blipFill>
        <p:spPr bwMode="auto">
          <a:xfrm>
            <a:off x="4572000" y="2895600"/>
            <a:ext cx="3582186" cy="1447800"/>
          </a:xfrm>
          <a:prstGeom prst="rect">
            <a:avLst/>
          </a:prstGeom>
          <a:noFill/>
        </p:spPr>
      </p:pic>
      <p:sp>
        <p:nvSpPr>
          <p:cNvPr id="13" name="Rectangle 72"/>
          <p:cNvSpPr>
            <a:spLocks noChangeArrowheads="1"/>
          </p:cNvSpPr>
          <p:nvPr/>
        </p:nvSpPr>
        <p:spPr bwMode="auto">
          <a:xfrm>
            <a:off x="3505200" y="4876800"/>
            <a:ext cx="4114800" cy="1061829"/>
          </a:xfrm>
          <a:prstGeom prst="rect">
            <a:avLst/>
          </a:prstGeom>
          <a:noFill/>
          <a:ln w="9525">
            <a:noFill/>
            <a:miter lim="800000"/>
            <a:headEnd/>
            <a:tailEnd/>
          </a:ln>
          <a:effectLst/>
        </p:spPr>
        <p:txBody>
          <a:bodyPr wrap="square">
            <a:spAutoFit/>
          </a:bodyPr>
          <a:lstStyle/>
          <a:p>
            <a:pPr>
              <a:spcBef>
                <a:spcPct val="50000"/>
              </a:spcBef>
            </a:pPr>
            <a:r>
              <a:rPr lang="en-US" sz="1800" b="1" dirty="0" smtClean="0">
                <a:solidFill>
                  <a:srgbClr val="3333FF"/>
                </a:solidFill>
                <a:latin typeface="Arial" charset="0"/>
              </a:rPr>
              <a:t>Particles: localized matter or energy</a:t>
            </a:r>
          </a:p>
          <a:p>
            <a:pPr>
              <a:spcBef>
                <a:spcPts val="0"/>
              </a:spcBef>
            </a:pPr>
            <a:endParaRPr lang="en-US" sz="1800" b="1" dirty="0" smtClean="0">
              <a:solidFill>
                <a:srgbClr val="3333FF"/>
              </a:solidFill>
              <a:latin typeface="Arial" charset="0"/>
            </a:endParaRPr>
          </a:p>
          <a:p>
            <a:pPr algn="ctr">
              <a:spcBef>
                <a:spcPct val="50000"/>
              </a:spcBef>
            </a:pPr>
            <a:r>
              <a:rPr lang="en-US" sz="1800" b="1" dirty="0" smtClean="0">
                <a:solidFill>
                  <a:srgbClr val="3333FF"/>
                </a:solidFill>
                <a:latin typeface="Arial" charset="0"/>
              </a:rPr>
              <a:t>d  =  </a:t>
            </a:r>
            <a:r>
              <a:rPr lang="en-US" sz="1800" b="1" dirty="0" err="1" smtClean="0">
                <a:solidFill>
                  <a:srgbClr val="3333FF"/>
                </a:solidFill>
                <a:latin typeface="Arial" charset="0"/>
              </a:rPr>
              <a:t>v</a:t>
            </a:r>
            <a:r>
              <a:rPr lang="en-US" sz="1800" b="1" baseline="-25000" dirty="0" err="1" smtClean="0">
                <a:solidFill>
                  <a:srgbClr val="3333FF"/>
                </a:solidFill>
                <a:latin typeface="Arial" charset="0"/>
              </a:rPr>
              <a:t>particle</a:t>
            </a:r>
            <a:r>
              <a:rPr lang="en-US" sz="1800" b="1" dirty="0" err="1" smtClean="0">
                <a:solidFill>
                  <a:srgbClr val="3333FF"/>
                </a:solidFill>
                <a:latin typeface="Arial" charset="0"/>
              </a:rPr>
              <a:t>t</a:t>
            </a:r>
            <a:endParaRPr lang="en-US" sz="1800" b="1" dirty="0" smtClean="0">
              <a:solidFill>
                <a:srgbClr val="3333FF"/>
              </a:solidFill>
              <a:latin typeface="Arial" charset="0"/>
            </a:endParaRPr>
          </a:p>
        </p:txBody>
      </p:sp>
    </p:spTree>
    <p:extLst>
      <p:ext uri="{BB962C8B-B14F-4D97-AF65-F5344CB8AC3E}">
        <p14:creationId xmlns:p14="http://schemas.microsoft.com/office/powerpoint/2010/main" xmlns="" val="30269707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762000" y="457200"/>
            <a:ext cx="7924800" cy="1219200"/>
          </a:xfrm>
        </p:spPr>
        <p:txBody>
          <a:bodyPr/>
          <a:lstStyle/>
          <a:p>
            <a:pPr>
              <a:lnSpc>
                <a:spcPct val="80000"/>
              </a:lnSpc>
            </a:pPr>
            <a:r>
              <a:rPr lang="en-US" sz="2400" dirty="0" smtClean="0">
                <a:latin typeface="Arial" charset="0"/>
              </a:rPr>
              <a:t>Isaac Newton showed how a particle model of light could explain Snell’s Law</a:t>
            </a:r>
            <a:endParaRPr lang="en-US" sz="2400" baseline="-25000" dirty="0">
              <a:latin typeface="Arial" charset="0"/>
            </a:endParaRPr>
          </a:p>
        </p:txBody>
      </p:sp>
      <p:grpSp>
        <p:nvGrpSpPr>
          <p:cNvPr id="2" name="Group 7"/>
          <p:cNvGrpSpPr/>
          <p:nvPr/>
        </p:nvGrpSpPr>
        <p:grpSpPr>
          <a:xfrm>
            <a:off x="914400" y="1219200"/>
            <a:ext cx="7329282" cy="461963"/>
            <a:chOff x="914400" y="1219200"/>
            <a:chExt cx="7329282" cy="461963"/>
          </a:xfrm>
        </p:grpSpPr>
        <p:sp>
          <p:nvSpPr>
            <p:cNvPr id="9" name="Line 8"/>
            <p:cNvSpPr>
              <a:spLocks noChangeShapeType="1"/>
            </p:cNvSpPr>
            <p:nvPr/>
          </p:nvSpPr>
          <p:spPr bwMode="auto">
            <a:xfrm>
              <a:off x="914400" y="1447800"/>
              <a:ext cx="7315200" cy="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7391400" y="12192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grpSp>
      <p:sp>
        <p:nvSpPr>
          <p:cNvPr id="11" name="Rectangle 72"/>
          <p:cNvSpPr>
            <a:spLocks noChangeArrowheads="1"/>
          </p:cNvSpPr>
          <p:nvPr/>
        </p:nvSpPr>
        <p:spPr bwMode="auto">
          <a:xfrm>
            <a:off x="4583935" y="1968774"/>
            <a:ext cx="3505200" cy="3970318"/>
          </a:xfrm>
          <a:prstGeom prst="rect">
            <a:avLst/>
          </a:prstGeom>
          <a:noFill/>
          <a:ln w="9525">
            <a:noFill/>
            <a:miter lim="800000"/>
            <a:headEnd/>
            <a:tailEnd/>
          </a:ln>
          <a:effectLst/>
        </p:spPr>
        <p:txBody>
          <a:bodyPr wrap="square">
            <a:spAutoFit/>
          </a:bodyPr>
          <a:lstStyle/>
          <a:p>
            <a:pPr>
              <a:spcBef>
                <a:spcPct val="50000"/>
              </a:spcBef>
            </a:pPr>
            <a:r>
              <a:rPr lang="en-US" sz="1800" b="1" dirty="0" smtClean="0">
                <a:solidFill>
                  <a:srgbClr val="3333FF"/>
                </a:solidFill>
                <a:latin typeface="Arial" charset="0"/>
              </a:rPr>
              <a:t>Force of material on particles of light is perpendicular to the surface</a:t>
            </a:r>
          </a:p>
          <a:p>
            <a:pPr algn="ctr">
              <a:spcBef>
                <a:spcPct val="50000"/>
              </a:spcBef>
            </a:pPr>
            <a:r>
              <a:rPr lang="en-US" sz="1800" b="1" dirty="0" smtClean="0">
                <a:solidFill>
                  <a:srgbClr val="0033CC"/>
                </a:solidFill>
                <a:latin typeface="Arial" charset="0"/>
              </a:rPr>
              <a:t>n</a:t>
            </a:r>
            <a:r>
              <a:rPr lang="en-US" sz="1800" b="1" baseline="-25000" dirty="0" smtClean="0">
                <a:solidFill>
                  <a:srgbClr val="0033CC"/>
                </a:solidFill>
                <a:latin typeface="Arial" charset="0"/>
              </a:rPr>
              <a:t>1</a:t>
            </a:r>
            <a:r>
              <a:rPr lang="en-US" sz="1800" b="1" dirty="0" smtClean="0">
                <a:solidFill>
                  <a:srgbClr val="0033CC"/>
                </a:solidFill>
                <a:latin typeface="Arial" charset="0"/>
              </a:rPr>
              <a:t>sin(</a:t>
            </a:r>
            <a:r>
              <a:rPr lang="el-GR" sz="1800" b="1" dirty="0" smtClean="0">
                <a:solidFill>
                  <a:srgbClr val="0033CC"/>
                </a:solidFill>
                <a:latin typeface="Arial" charset="0"/>
              </a:rPr>
              <a:t>θ</a:t>
            </a:r>
            <a:r>
              <a:rPr lang="en-US" sz="1800" b="1" baseline="-25000" dirty="0" smtClean="0">
                <a:solidFill>
                  <a:srgbClr val="0033CC"/>
                </a:solidFill>
                <a:latin typeface="Arial" charset="0"/>
              </a:rPr>
              <a:t>1</a:t>
            </a:r>
            <a:r>
              <a:rPr lang="en-US" sz="1800" b="1" dirty="0" smtClean="0">
                <a:solidFill>
                  <a:srgbClr val="0033CC"/>
                </a:solidFill>
                <a:latin typeface="Arial" charset="0"/>
              </a:rPr>
              <a:t>)  = n</a:t>
            </a:r>
            <a:r>
              <a:rPr lang="en-US" sz="1800" b="1" baseline="-25000" dirty="0" smtClean="0">
                <a:solidFill>
                  <a:srgbClr val="0033CC"/>
                </a:solidFill>
                <a:latin typeface="Arial" charset="0"/>
              </a:rPr>
              <a:t>2</a:t>
            </a:r>
            <a:r>
              <a:rPr lang="en-US" sz="1800" b="1" dirty="0" smtClean="0">
                <a:solidFill>
                  <a:srgbClr val="0033CC"/>
                </a:solidFill>
                <a:latin typeface="Arial" charset="0"/>
              </a:rPr>
              <a:t>sin(</a:t>
            </a:r>
            <a:r>
              <a:rPr lang="el-GR" sz="1800" b="1" dirty="0" smtClean="0">
                <a:solidFill>
                  <a:srgbClr val="0033CC"/>
                </a:solidFill>
                <a:latin typeface="Arial" charset="0"/>
              </a:rPr>
              <a:t>θ</a:t>
            </a:r>
            <a:r>
              <a:rPr lang="en-US" sz="1800" b="1" baseline="-25000" dirty="0" smtClean="0">
                <a:solidFill>
                  <a:srgbClr val="0033CC"/>
                </a:solidFill>
                <a:latin typeface="Arial" charset="0"/>
              </a:rPr>
              <a:t>2</a:t>
            </a:r>
            <a:r>
              <a:rPr lang="en-US" sz="1800" b="1" dirty="0" smtClean="0">
                <a:solidFill>
                  <a:srgbClr val="0033CC"/>
                </a:solidFill>
                <a:latin typeface="Arial" charset="0"/>
              </a:rPr>
              <a:t>)</a:t>
            </a:r>
          </a:p>
          <a:p>
            <a:pPr algn="ctr">
              <a:spcBef>
                <a:spcPct val="50000"/>
              </a:spcBef>
            </a:pPr>
            <a:endParaRPr lang="en-US" sz="1800" b="1" dirty="0" smtClean="0">
              <a:solidFill>
                <a:srgbClr val="0033CC"/>
              </a:solidFill>
              <a:latin typeface="Arial" charset="0"/>
            </a:endParaRPr>
          </a:p>
          <a:p>
            <a:pPr algn="ctr">
              <a:spcBef>
                <a:spcPct val="50000"/>
              </a:spcBef>
            </a:pPr>
            <a:r>
              <a:rPr lang="en-US" sz="1800" b="1" dirty="0" smtClean="0">
                <a:solidFill>
                  <a:srgbClr val="0033CC"/>
                </a:solidFill>
                <a:latin typeface="Arial" charset="0"/>
              </a:rPr>
              <a:t>n</a:t>
            </a:r>
            <a:r>
              <a:rPr lang="en-US" sz="1800" b="1" baseline="-25000" dirty="0" smtClean="0">
                <a:solidFill>
                  <a:srgbClr val="0033CC"/>
                </a:solidFill>
                <a:latin typeface="Arial" charset="0"/>
              </a:rPr>
              <a:t>1</a:t>
            </a:r>
            <a:r>
              <a:rPr lang="en-US" sz="1800" b="1" dirty="0" smtClean="0">
                <a:solidFill>
                  <a:srgbClr val="0033CC"/>
                </a:solidFill>
                <a:latin typeface="Arial" charset="0"/>
              </a:rPr>
              <a:t>(v</a:t>
            </a:r>
            <a:r>
              <a:rPr lang="en-US" sz="1800" b="1" baseline="-25000" dirty="0" smtClean="0">
                <a:solidFill>
                  <a:srgbClr val="0033CC"/>
                </a:solidFill>
                <a:latin typeface="Arial" charset="0"/>
              </a:rPr>
              <a:t>║</a:t>
            </a:r>
            <a:r>
              <a:rPr lang="en-US" sz="1800" b="1" dirty="0" smtClean="0">
                <a:solidFill>
                  <a:srgbClr val="0033CC"/>
                </a:solidFill>
                <a:latin typeface="Arial" charset="0"/>
              </a:rPr>
              <a:t>/v</a:t>
            </a:r>
            <a:r>
              <a:rPr lang="en-US" sz="1800" b="1" baseline="-25000" dirty="0" smtClean="0">
                <a:solidFill>
                  <a:srgbClr val="0033CC"/>
                </a:solidFill>
                <a:latin typeface="Arial" charset="0"/>
              </a:rPr>
              <a:t>1</a:t>
            </a:r>
            <a:r>
              <a:rPr lang="en-US" sz="1800" b="1" dirty="0" smtClean="0">
                <a:solidFill>
                  <a:srgbClr val="0033CC"/>
                </a:solidFill>
                <a:latin typeface="Arial" charset="0"/>
              </a:rPr>
              <a:t>) = n</a:t>
            </a:r>
            <a:r>
              <a:rPr lang="en-US" sz="1800" b="1" baseline="-25000" dirty="0" smtClean="0">
                <a:solidFill>
                  <a:srgbClr val="0033CC"/>
                </a:solidFill>
                <a:latin typeface="Arial" charset="0"/>
              </a:rPr>
              <a:t>2</a:t>
            </a:r>
            <a:r>
              <a:rPr lang="en-US" sz="1800" b="1" dirty="0" smtClean="0">
                <a:solidFill>
                  <a:srgbClr val="0033CC"/>
                </a:solidFill>
                <a:latin typeface="Arial" charset="0"/>
              </a:rPr>
              <a:t>(v</a:t>
            </a:r>
            <a:r>
              <a:rPr lang="en-US" sz="1800" b="1" baseline="-25000" dirty="0" smtClean="0">
                <a:solidFill>
                  <a:srgbClr val="0033CC"/>
                </a:solidFill>
                <a:latin typeface="Arial" charset="0"/>
              </a:rPr>
              <a:t>║</a:t>
            </a:r>
            <a:r>
              <a:rPr lang="en-US" sz="1800" b="1" dirty="0" smtClean="0">
                <a:solidFill>
                  <a:srgbClr val="0033CC"/>
                </a:solidFill>
                <a:latin typeface="Arial" charset="0"/>
              </a:rPr>
              <a:t>/v</a:t>
            </a:r>
            <a:r>
              <a:rPr lang="en-US" sz="1800" b="1" baseline="-25000" dirty="0" smtClean="0">
                <a:solidFill>
                  <a:srgbClr val="0033CC"/>
                </a:solidFill>
                <a:latin typeface="Arial" charset="0"/>
              </a:rPr>
              <a:t>2</a:t>
            </a:r>
            <a:r>
              <a:rPr lang="en-US" sz="1800" b="1" dirty="0" smtClean="0">
                <a:solidFill>
                  <a:srgbClr val="0033CC"/>
                </a:solidFill>
                <a:latin typeface="Arial" charset="0"/>
              </a:rPr>
              <a:t>)</a:t>
            </a:r>
          </a:p>
          <a:p>
            <a:pPr algn="ctr">
              <a:spcBef>
                <a:spcPct val="50000"/>
              </a:spcBef>
            </a:pPr>
            <a:endParaRPr lang="en-US" sz="1800" b="1" dirty="0" smtClean="0">
              <a:solidFill>
                <a:srgbClr val="0033CC"/>
              </a:solidFill>
              <a:latin typeface="Arial" charset="0"/>
            </a:endParaRPr>
          </a:p>
          <a:p>
            <a:pPr algn="ctr">
              <a:spcBef>
                <a:spcPct val="50000"/>
              </a:spcBef>
            </a:pPr>
            <a:r>
              <a:rPr lang="en-US" sz="1800" b="1" dirty="0" smtClean="0">
                <a:solidFill>
                  <a:srgbClr val="0033CC"/>
                </a:solidFill>
                <a:latin typeface="Arial" charset="0"/>
              </a:rPr>
              <a:t>v</a:t>
            </a:r>
            <a:r>
              <a:rPr lang="en-US" sz="1800" b="1" baseline="-25000" dirty="0" smtClean="0">
                <a:solidFill>
                  <a:srgbClr val="0033CC"/>
                </a:solidFill>
                <a:latin typeface="Arial" charset="0"/>
              </a:rPr>
              <a:t>2</a:t>
            </a:r>
            <a:r>
              <a:rPr lang="en-US" sz="1800" b="1" dirty="0" smtClean="0">
                <a:solidFill>
                  <a:srgbClr val="0033CC"/>
                </a:solidFill>
                <a:latin typeface="Arial" charset="0"/>
              </a:rPr>
              <a:t> = n</a:t>
            </a:r>
            <a:r>
              <a:rPr lang="en-US" sz="1800" b="1" baseline="-25000" dirty="0" smtClean="0">
                <a:solidFill>
                  <a:srgbClr val="0033CC"/>
                </a:solidFill>
                <a:latin typeface="Arial" charset="0"/>
              </a:rPr>
              <a:t>2</a:t>
            </a:r>
            <a:r>
              <a:rPr lang="en-US" sz="1800" b="1" dirty="0" smtClean="0">
                <a:solidFill>
                  <a:srgbClr val="0033CC"/>
                </a:solidFill>
                <a:latin typeface="Arial" charset="0"/>
              </a:rPr>
              <a:t>c</a:t>
            </a:r>
          </a:p>
          <a:p>
            <a:pPr>
              <a:spcBef>
                <a:spcPct val="50000"/>
              </a:spcBef>
            </a:pPr>
            <a:r>
              <a:rPr lang="en-US" sz="1800" b="1" dirty="0" smtClean="0">
                <a:solidFill>
                  <a:srgbClr val="3333FF"/>
                </a:solidFill>
                <a:latin typeface="Arial" charset="0"/>
              </a:rPr>
              <a:t>Snell’s Law implies that light travels </a:t>
            </a:r>
            <a:r>
              <a:rPr lang="en-US" sz="1800" b="1" i="1" dirty="0" smtClean="0">
                <a:solidFill>
                  <a:srgbClr val="3333FF"/>
                </a:solidFill>
                <a:latin typeface="Arial" charset="0"/>
              </a:rPr>
              <a:t>faster</a:t>
            </a:r>
            <a:r>
              <a:rPr lang="en-US" sz="1800" b="1" dirty="0" smtClean="0">
                <a:solidFill>
                  <a:srgbClr val="3333FF"/>
                </a:solidFill>
                <a:latin typeface="Arial" charset="0"/>
              </a:rPr>
              <a:t> in glass than in empty space!</a:t>
            </a:r>
          </a:p>
        </p:txBody>
      </p:sp>
      <p:pic>
        <p:nvPicPr>
          <p:cNvPr id="7" name="Picture 4" descr="Refraction of Particles and Wave"/>
          <p:cNvPicPr>
            <a:picLocks noChangeAspect="1" noChangeArrowheads="1"/>
          </p:cNvPicPr>
          <p:nvPr/>
        </p:nvPicPr>
        <p:blipFill>
          <a:blip r:embed="rId2" cstate="print"/>
          <a:srcRect r="51743" b="6667"/>
          <a:stretch>
            <a:fillRect/>
          </a:stretch>
        </p:blipFill>
        <p:spPr bwMode="auto">
          <a:xfrm>
            <a:off x="1447800" y="2057400"/>
            <a:ext cx="2438400" cy="3793067"/>
          </a:xfrm>
          <a:prstGeom prst="rect">
            <a:avLst/>
          </a:prstGeom>
          <a:noFill/>
        </p:spPr>
      </p:pic>
    </p:spTree>
    <p:extLst>
      <p:ext uri="{BB962C8B-B14F-4D97-AF65-F5344CB8AC3E}">
        <p14:creationId xmlns:p14="http://schemas.microsoft.com/office/powerpoint/2010/main" xmlns="" val="30269707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762000" y="457200"/>
            <a:ext cx="7924800" cy="1219200"/>
          </a:xfrm>
        </p:spPr>
        <p:txBody>
          <a:bodyPr/>
          <a:lstStyle/>
          <a:p>
            <a:pPr>
              <a:lnSpc>
                <a:spcPct val="80000"/>
              </a:lnSpc>
            </a:pPr>
            <a:r>
              <a:rPr lang="en-US" sz="2400" dirty="0" err="1" smtClean="0">
                <a:latin typeface="Arial" charset="0"/>
              </a:rPr>
              <a:t>Christiaan</a:t>
            </a:r>
            <a:r>
              <a:rPr lang="en-US" sz="2400" dirty="0" smtClean="0">
                <a:latin typeface="Arial" charset="0"/>
              </a:rPr>
              <a:t> Huygens showed how a wave model of light could explain Snell’s Law</a:t>
            </a:r>
            <a:endParaRPr lang="en-US" sz="2400" baseline="-25000" dirty="0">
              <a:latin typeface="Arial" charset="0"/>
            </a:endParaRPr>
          </a:p>
        </p:txBody>
      </p:sp>
      <p:grpSp>
        <p:nvGrpSpPr>
          <p:cNvPr id="2" name="Group 7"/>
          <p:cNvGrpSpPr/>
          <p:nvPr/>
        </p:nvGrpSpPr>
        <p:grpSpPr>
          <a:xfrm>
            <a:off x="914400" y="1219200"/>
            <a:ext cx="7329282" cy="461963"/>
            <a:chOff x="914400" y="1219200"/>
            <a:chExt cx="7329282" cy="461963"/>
          </a:xfrm>
        </p:grpSpPr>
        <p:sp>
          <p:nvSpPr>
            <p:cNvPr id="9" name="Line 8"/>
            <p:cNvSpPr>
              <a:spLocks noChangeShapeType="1"/>
            </p:cNvSpPr>
            <p:nvPr/>
          </p:nvSpPr>
          <p:spPr bwMode="auto">
            <a:xfrm>
              <a:off x="914400" y="1447800"/>
              <a:ext cx="7315200" cy="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7391400" y="12192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grpSp>
      <p:sp>
        <p:nvSpPr>
          <p:cNvPr id="11" name="Rectangle 72"/>
          <p:cNvSpPr>
            <a:spLocks noChangeArrowheads="1"/>
          </p:cNvSpPr>
          <p:nvPr/>
        </p:nvSpPr>
        <p:spPr bwMode="auto">
          <a:xfrm>
            <a:off x="914400" y="2209800"/>
            <a:ext cx="3505200" cy="3970318"/>
          </a:xfrm>
          <a:prstGeom prst="rect">
            <a:avLst/>
          </a:prstGeom>
          <a:noFill/>
          <a:ln w="9525">
            <a:noFill/>
            <a:miter lim="800000"/>
            <a:headEnd/>
            <a:tailEnd/>
          </a:ln>
          <a:effectLst/>
        </p:spPr>
        <p:txBody>
          <a:bodyPr wrap="square">
            <a:spAutoFit/>
          </a:bodyPr>
          <a:lstStyle/>
          <a:p>
            <a:pPr>
              <a:spcBef>
                <a:spcPct val="50000"/>
              </a:spcBef>
            </a:pPr>
            <a:r>
              <a:rPr lang="en-US" sz="1800" b="1" dirty="0" smtClean="0">
                <a:solidFill>
                  <a:srgbClr val="3333FF"/>
                </a:solidFill>
                <a:latin typeface="Arial" charset="0"/>
              </a:rPr>
              <a:t>Side of wave fronts that hits material first slows down first</a:t>
            </a:r>
            <a:endParaRPr lang="en-US" sz="1800" b="1" dirty="0" smtClean="0">
              <a:solidFill>
                <a:srgbClr val="0033CC"/>
              </a:solidFill>
              <a:latin typeface="Arial" charset="0"/>
            </a:endParaRPr>
          </a:p>
          <a:p>
            <a:pPr>
              <a:spcBef>
                <a:spcPct val="50000"/>
              </a:spcBef>
            </a:pPr>
            <a:endParaRPr lang="en-US" sz="1800" b="1" dirty="0" smtClean="0">
              <a:solidFill>
                <a:srgbClr val="0033CC"/>
              </a:solidFill>
              <a:latin typeface="Arial" charset="0"/>
            </a:endParaRPr>
          </a:p>
          <a:p>
            <a:pPr>
              <a:spcBef>
                <a:spcPct val="50000"/>
              </a:spcBef>
            </a:pPr>
            <a:r>
              <a:rPr lang="en-US" sz="1800" b="1" dirty="0" smtClean="0">
                <a:solidFill>
                  <a:srgbClr val="3333FF"/>
                </a:solidFill>
                <a:latin typeface="Arial" charset="0"/>
              </a:rPr>
              <a:t>Wavelengths bunch up in material</a:t>
            </a:r>
          </a:p>
          <a:p>
            <a:pPr>
              <a:spcBef>
                <a:spcPct val="50000"/>
              </a:spcBef>
            </a:pPr>
            <a:endParaRPr lang="en-US" sz="1800" b="1" dirty="0" smtClean="0">
              <a:solidFill>
                <a:srgbClr val="3333FF"/>
              </a:solidFill>
              <a:latin typeface="Arial" charset="0"/>
            </a:endParaRPr>
          </a:p>
          <a:p>
            <a:pPr>
              <a:spcBef>
                <a:spcPct val="50000"/>
              </a:spcBef>
            </a:pPr>
            <a:r>
              <a:rPr lang="en-US" sz="1800" b="1" dirty="0" smtClean="0">
                <a:solidFill>
                  <a:srgbClr val="3333FF"/>
                </a:solidFill>
                <a:latin typeface="Arial" charset="0"/>
              </a:rPr>
              <a:t>Snell’s Law implies that light travels </a:t>
            </a:r>
            <a:r>
              <a:rPr lang="en-US" sz="1800" b="1" i="1" dirty="0" smtClean="0">
                <a:solidFill>
                  <a:srgbClr val="3333FF"/>
                </a:solidFill>
                <a:latin typeface="Arial" charset="0"/>
              </a:rPr>
              <a:t>slower</a:t>
            </a:r>
            <a:r>
              <a:rPr lang="en-US" sz="1800" b="1" dirty="0" smtClean="0">
                <a:solidFill>
                  <a:srgbClr val="3333FF"/>
                </a:solidFill>
                <a:latin typeface="Arial" charset="0"/>
              </a:rPr>
              <a:t> in glass than in empty space!</a:t>
            </a:r>
          </a:p>
          <a:p>
            <a:pPr algn="ctr">
              <a:spcBef>
                <a:spcPct val="50000"/>
              </a:spcBef>
            </a:pPr>
            <a:r>
              <a:rPr lang="en-US" sz="1800" b="1" dirty="0" smtClean="0">
                <a:solidFill>
                  <a:srgbClr val="3333FF"/>
                </a:solidFill>
                <a:latin typeface="Arial" charset="0"/>
              </a:rPr>
              <a:t>v</a:t>
            </a:r>
            <a:r>
              <a:rPr lang="en-US" sz="1800" b="1" baseline="-25000" dirty="0" smtClean="0">
                <a:solidFill>
                  <a:srgbClr val="3333FF"/>
                </a:solidFill>
                <a:latin typeface="Arial" charset="0"/>
              </a:rPr>
              <a:t>2</a:t>
            </a:r>
            <a:r>
              <a:rPr lang="en-US" sz="1800" b="1" dirty="0" smtClean="0">
                <a:solidFill>
                  <a:srgbClr val="3333FF"/>
                </a:solidFill>
                <a:latin typeface="Arial" charset="0"/>
              </a:rPr>
              <a:t> = c/n</a:t>
            </a:r>
            <a:r>
              <a:rPr lang="en-US" sz="1800" b="1" baseline="-25000" dirty="0" smtClean="0">
                <a:solidFill>
                  <a:srgbClr val="3333FF"/>
                </a:solidFill>
                <a:latin typeface="Arial" charset="0"/>
              </a:rPr>
              <a:t>2</a:t>
            </a:r>
            <a:endParaRPr lang="en-US" sz="1800" b="1" dirty="0" smtClean="0">
              <a:solidFill>
                <a:srgbClr val="3333FF"/>
              </a:solidFill>
              <a:latin typeface="Arial" charset="0"/>
            </a:endParaRPr>
          </a:p>
          <a:p>
            <a:pPr algn="ctr">
              <a:spcBef>
                <a:spcPct val="50000"/>
              </a:spcBef>
            </a:pPr>
            <a:endParaRPr lang="en-US" sz="1800" b="1" dirty="0" smtClean="0">
              <a:solidFill>
                <a:srgbClr val="3333FF"/>
              </a:solidFill>
              <a:latin typeface="Arial" charset="0"/>
            </a:endParaRPr>
          </a:p>
        </p:txBody>
      </p:sp>
      <p:pic>
        <p:nvPicPr>
          <p:cNvPr id="32770" name="Picture 2" descr="http://turningmirrors.com/wp-content/uploads/2011/06/halo-snells_law-977x1024.png"/>
          <p:cNvPicPr>
            <a:picLocks noChangeAspect="1" noChangeArrowheads="1"/>
          </p:cNvPicPr>
          <p:nvPr/>
        </p:nvPicPr>
        <p:blipFill>
          <a:blip r:embed="rId2" cstate="print"/>
          <a:srcRect/>
          <a:stretch>
            <a:fillRect/>
          </a:stretch>
        </p:blipFill>
        <p:spPr bwMode="auto">
          <a:xfrm>
            <a:off x="4800600" y="1981200"/>
            <a:ext cx="3560135" cy="3733800"/>
          </a:xfrm>
          <a:prstGeom prst="rect">
            <a:avLst/>
          </a:prstGeom>
          <a:noFill/>
        </p:spPr>
      </p:pic>
      <p:sp>
        <p:nvSpPr>
          <p:cNvPr id="12" name="Arc 11"/>
          <p:cNvSpPr/>
          <p:nvPr/>
        </p:nvSpPr>
        <p:spPr>
          <a:xfrm flipH="1" flipV="1">
            <a:off x="4114800" y="1905000"/>
            <a:ext cx="1600200" cy="2362200"/>
          </a:xfrm>
          <a:prstGeom prst="arc">
            <a:avLst/>
          </a:prstGeom>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Arc 12"/>
          <p:cNvSpPr/>
          <p:nvPr/>
        </p:nvSpPr>
        <p:spPr>
          <a:xfrm flipH="1" flipV="1">
            <a:off x="4191000" y="1905000"/>
            <a:ext cx="2133600" cy="2209800"/>
          </a:xfrm>
          <a:prstGeom prst="arc">
            <a:avLst>
              <a:gd name="adj1" fmla="val 16200000"/>
              <a:gd name="adj2" fmla="val 372546"/>
            </a:avLst>
          </a:pr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0000"/>
              </a:solidFill>
            </a:endParaRPr>
          </a:p>
        </p:txBody>
      </p:sp>
      <p:sp>
        <p:nvSpPr>
          <p:cNvPr id="14" name="Arc 13"/>
          <p:cNvSpPr/>
          <p:nvPr/>
        </p:nvSpPr>
        <p:spPr>
          <a:xfrm flipH="1" flipV="1">
            <a:off x="3657600" y="2895600"/>
            <a:ext cx="3505200" cy="1828800"/>
          </a:xfrm>
          <a:prstGeom prst="arc">
            <a:avLst>
              <a:gd name="adj1" fmla="val 16200000"/>
              <a:gd name="adj2" fmla="val 372546"/>
            </a:avLst>
          </a:pr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0000"/>
              </a:solidFill>
            </a:endParaRPr>
          </a:p>
        </p:txBody>
      </p:sp>
      <p:sp>
        <p:nvSpPr>
          <p:cNvPr id="3" name="TextBox 2"/>
          <p:cNvSpPr txBox="1"/>
          <p:nvPr/>
        </p:nvSpPr>
        <p:spPr>
          <a:xfrm>
            <a:off x="381000" y="6190445"/>
            <a:ext cx="8639929" cy="369332"/>
          </a:xfrm>
          <a:prstGeom prst="rect">
            <a:avLst/>
          </a:prstGeom>
          <a:noFill/>
        </p:spPr>
        <p:txBody>
          <a:bodyPr wrap="none" rtlCol="0">
            <a:spAutoFit/>
          </a:bodyPr>
          <a:lstStyle/>
          <a:p>
            <a:r>
              <a:rPr lang="en-US" sz="1800" b="1" dirty="0" smtClean="0">
                <a:solidFill>
                  <a:srgbClr val="00B050"/>
                </a:solidFill>
                <a:latin typeface="+mn-lt"/>
              </a:rPr>
              <a:t>Both models can explain Snell’s Law but imply different speeds in materials</a:t>
            </a:r>
            <a:endParaRPr lang="en-US" sz="1800" b="1" dirty="0">
              <a:solidFill>
                <a:srgbClr val="00B050"/>
              </a:solidFill>
              <a:latin typeface="+mn-lt"/>
            </a:endParaRPr>
          </a:p>
        </p:txBody>
      </p:sp>
    </p:spTree>
    <p:extLst>
      <p:ext uri="{BB962C8B-B14F-4D97-AF65-F5344CB8AC3E}">
        <p14:creationId xmlns:p14="http://schemas.microsoft.com/office/powerpoint/2010/main" xmlns="" val="30269707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762000" y="457200"/>
            <a:ext cx="7924800" cy="1219200"/>
          </a:xfrm>
        </p:spPr>
        <p:txBody>
          <a:bodyPr/>
          <a:lstStyle/>
          <a:p>
            <a:pPr>
              <a:lnSpc>
                <a:spcPct val="80000"/>
              </a:lnSpc>
            </a:pPr>
            <a:r>
              <a:rPr lang="en-US" sz="2400" dirty="0" smtClean="0">
                <a:latin typeface="Arial" charset="0"/>
              </a:rPr>
              <a:t>In 1801 Thomas Young proved that light is a wave by his famous double-slit experiment</a:t>
            </a:r>
            <a:endParaRPr lang="en-US" sz="2400" baseline="-25000" dirty="0">
              <a:latin typeface="Arial" charset="0"/>
            </a:endParaRPr>
          </a:p>
        </p:txBody>
      </p:sp>
      <p:grpSp>
        <p:nvGrpSpPr>
          <p:cNvPr id="2" name="Group 7"/>
          <p:cNvGrpSpPr/>
          <p:nvPr/>
        </p:nvGrpSpPr>
        <p:grpSpPr>
          <a:xfrm>
            <a:off x="914400" y="1219200"/>
            <a:ext cx="7329282" cy="461963"/>
            <a:chOff x="914400" y="1219200"/>
            <a:chExt cx="7329282" cy="461963"/>
          </a:xfrm>
        </p:grpSpPr>
        <p:sp>
          <p:nvSpPr>
            <p:cNvPr id="9" name="Line 8"/>
            <p:cNvSpPr>
              <a:spLocks noChangeShapeType="1"/>
            </p:cNvSpPr>
            <p:nvPr/>
          </p:nvSpPr>
          <p:spPr bwMode="auto">
            <a:xfrm>
              <a:off x="914400" y="1447800"/>
              <a:ext cx="7315200" cy="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7391400" y="12192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grpSp>
      <p:sp>
        <p:nvSpPr>
          <p:cNvPr id="12" name="Arc 11"/>
          <p:cNvSpPr/>
          <p:nvPr/>
        </p:nvSpPr>
        <p:spPr>
          <a:xfrm flipH="1" flipV="1">
            <a:off x="4114800" y="1905000"/>
            <a:ext cx="1600200" cy="2362200"/>
          </a:xfrm>
          <a:prstGeom prst="arc">
            <a:avLst/>
          </a:prstGeom>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33794" name="Picture 2" descr="https://figures.boundless.com/16704/full/practical-20double-20slit.jpe"/>
          <p:cNvPicPr>
            <a:picLocks noChangeAspect="1" noChangeArrowheads="1"/>
          </p:cNvPicPr>
          <p:nvPr/>
        </p:nvPicPr>
        <p:blipFill>
          <a:blip r:embed="rId2" cstate="print"/>
          <a:srcRect/>
          <a:stretch>
            <a:fillRect/>
          </a:stretch>
        </p:blipFill>
        <p:spPr bwMode="auto">
          <a:xfrm>
            <a:off x="1066800" y="1828800"/>
            <a:ext cx="7239000" cy="3814954"/>
          </a:xfrm>
          <a:prstGeom prst="rect">
            <a:avLst/>
          </a:prstGeom>
          <a:noFill/>
        </p:spPr>
      </p:pic>
      <p:sp>
        <p:nvSpPr>
          <p:cNvPr id="15" name="Rectangle 72"/>
          <p:cNvSpPr>
            <a:spLocks noChangeArrowheads="1"/>
          </p:cNvSpPr>
          <p:nvPr/>
        </p:nvSpPr>
        <p:spPr bwMode="auto">
          <a:xfrm>
            <a:off x="1219200" y="5791200"/>
            <a:ext cx="6629400" cy="923330"/>
          </a:xfrm>
          <a:prstGeom prst="rect">
            <a:avLst/>
          </a:prstGeom>
          <a:noFill/>
          <a:ln w="9525">
            <a:solidFill>
              <a:srgbClr val="0033CC"/>
            </a:solidFill>
            <a:miter lim="800000"/>
            <a:headEnd/>
            <a:tailEnd/>
          </a:ln>
          <a:effectLst/>
        </p:spPr>
        <p:txBody>
          <a:bodyPr wrap="square">
            <a:spAutoFit/>
          </a:bodyPr>
          <a:lstStyle/>
          <a:p>
            <a:pPr>
              <a:spcBef>
                <a:spcPct val="50000"/>
              </a:spcBef>
            </a:pPr>
            <a:r>
              <a:rPr lang="en-US" sz="1800" b="1" dirty="0" smtClean="0">
                <a:solidFill>
                  <a:srgbClr val="3333FF"/>
                </a:solidFill>
                <a:latin typeface="Arial" charset="0"/>
              </a:rPr>
              <a:t>Waves of light from both slits either add to make a bright fringe (constructive interference) or cancel to make a dark fringe (destructive interference)</a:t>
            </a:r>
            <a:endParaRPr lang="en-US" sz="1800" b="1" dirty="0" smtClean="0">
              <a:solidFill>
                <a:srgbClr val="0033CC"/>
              </a:solidFill>
              <a:latin typeface="Arial" charset="0"/>
            </a:endParaRPr>
          </a:p>
        </p:txBody>
      </p:sp>
    </p:spTree>
    <p:extLst>
      <p:ext uri="{BB962C8B-B14F-4D97-AF65-F5344CB8AC3E}">
        <p14:creationId xmlns:p14="http://schemas.microsoft.com/office/powerpoint/2010/main" xmlns="" val="30269707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762000" y="457200"/>
            <a:ext cx="7924800" cy="1219200"/>
          </a:xfrm>
        </p:spPr>
        <p:txBody>
          <a:bodyPr/>
          <a:lstStyle/>
          <a:p>
            <a:pPr>
              <a:lnSpc>
                <a:spcPct val="80000"/>
              </a:lnSpc>
            </a:pPr>
            <a:r>
              <a:rPr lang="en-US" sz="2400" dirty="0" smtClean="0">
                <a:latin typeface="Arial" charset="0"/>
              </a:rPr>
              <a:t>Only waves can destructively interfere</a:t>
            </a:r>
            <a:endParaRPr lang="en-US" sz="2400" baseline="-25000" dirty="0">
              <a:latin typeface="Arial" charset="0"/>
            </a:endParaRPr>
          </a:p>
        </p:txBody>
      </p:sp>
      <p:grpSp>
        <p:nvGrpSpPr>
          <p:cNvPr id="2" name="Group 7"/>
          <p:cNvGrpSpPr/>
          <p:nvPr/>
        </p:nvGrpSpPr>
        <p:grpSpPr>
          <a:xfrm>
            <a:off x="914400" y="1219200"/>
            <a:ext cx="7329282" cy="461963"/>
            <a:chOff x="914400" y="1219200"/>
            <a:chExt cx="7329282" cy="461963"/>
          </a:xfrm>
        </p:grpSpPr>
        <p:sp>
          <p:nvSpPr>
            <p:cNvPr id="9" name="Line 8"/>
            <p:cNvSpPr>
              <a:spLocks noChangeShapeType="1"/>
            </p:cNvSpPr>
            <p:nvPr/>
          </p:nvSpPr>
          <p:spPr bwMode="auto">
            <a:xfrm>
              <a:off x="914400" y="1447800"/>
              <a:ext cx="7315200" cy="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7391400" y="12192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grpSp>
      <p:sp>
        <p:nvSpPr>
          <p:cNvPr id="12" name="Arc 11"/>
          <p:cNvSpPr/>
          <p:nvPr/>
        </p:nvSpPr>
        <p:spPr>
          <a:xfrm flipH="1" flipV="1">
            <a:off x="4114800" y="1905000"/>
            <a:ext cx="1600200" cy="2362200"/>
          </a:xfrm>
          <a:prstGeom prst="arc">
            <a:avLst/>
          </a:prstGeom>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34818" name="Picture 2" descr="http://www.ducksters.com/science/physics/wave_interference.gif"/>
          <p:cNvPicPr>
            <a:picLocks noChangeAspect="1" noChangeArrowheads="1"/>
          </p:cNvPicPr>
          <p:nvPr/>
        </p:nvPicPr>
        <p:blipFill>
          <a:blip r:embed="rId2" cstate="print"/>
          <a:srcRect/>
          <a:stretch>
            <a:fillRect/>
          </a:stretch>
        </p:blipFill>
        <p:spPr bwMode="auto">
          <a:xfrm>
            <a:off x="914400" y="1752600"/>
            <a:ext cx="7292340" cy="2514600"/>
          </a:xfrm>
          <a:prstGeom prst="rect">
            <a:avLst/>
          </a:prstGeom>
          <a:noFill/>
        </p:spPr>
      </p:pic>
      <p:pic>
        <p:nvPicPr>
          <p:cNvPr id="34820" name="Picture 4" descr="http://cdn.arstechnica.net/wp-content/uploads/2012/05/Q2-P10-Laser-Diffraction-and-Interference-still-640x359.jpg"/>
          <p:cNvPicPr>
            <a:picLocks noChangeAspect="1" noChangeArrowheads="1"/>
          </p:cNvPicPr>
          <p:nvPr/>
        </p:nvPicPr>
        <p:blipFill>
          <a:blip r:embed="rId3" cstate="print"/>
          <a:srcRect/>
          <a:stretch>
            <a:fillRect/>
          </a:stretch>
        </p:blipFill>
        <p:spPr bwMode="auto">
          <a:xfrm>
            <a:off x="1524000" y="4572000"/>
            <a:ext cx="6553200" cy="1899708"/>
          </a:xfrm>
          <a:prstGeom prst="rect">
            <a:avLst/>
          </a:prstGeom>
          <a:noFill/>
        </p:spPr>
      </p:pic>
    </p:spTree>
    <p:extLst>
      <p:ext uri="{BB962C8B-B14F-4D97-AF65-F5344CB8AC3E}">
        <p14:creationId xmlns:p14="http://schemas.microsoft.com/office/powerpoint/2010/main" xmlns="" val="30269707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762000" y="304800"/>
            <a:ext cx="7924800" cy="1219200"/>
          </a:xfrm>
        </p:spPr>
        <p:txBody>
          <a:bodyPr/>
          <a:lstStyle/>
          <a:p>
            <a:pPr>
              <a:lnSpc>
                <a:spcPct val="80000"/>
              </a:lnSpc>
            </a:pPr>
            <a:r>
              <a:rPr lang="en-US" sz="2400" dirty="0" smtClean="0">
                <a:latin typeface="Arial" charset="0"/>
              </a:rPr>
              <a:t>Interference occurs because light from slits travels different distances and overlaps different parts of the each wave</a:t>
            </a:r>
            <a:endParaRPr lang="en-US" sz="2400" baseline="-25000" dirty="0">
              <a:latin typeface="Arial" charset="0"/>
            </a:endParaRPr>
          </a:p>
        </p:txBody>
      </p:sp>
      <p:grpSp>
        <p:nvGrpSpPr>
          <p:cNvPr id="2" name="Group 7"/>
          <p:cNvGrpSpPr/>
          <p:nvPr/>
        </p:nvGrpSpPr>
        <p:grpSpPr>
          <a:xfrm>
            <a:off x="914400" y="1219200"/>
            <a:ext cx="7329282" cy="461963"/>
            <a:chOff x="914400" y="1219200"/>
            <a:chExt cx="7329282" cy="461963"/>
          </a:xfrm>
        </p:grpSpPr>
        <p:sp>
          <p:nvSpPr>
            <p:cNvPr id="9" name="Line 8"/>
            <p:cNvSpPr>
              <a:spLocks noChangeShapeType="1"/>
            </p:cNvSpPr>
            <p:nvPr/>
          </p:nvSpPr>
          <p:spPr bwMode="auto">
            <a:xfrm>
              <a:off x="914400" y="1447800"/>
              <a:ext cx="7315200" cy="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7391400" y="12192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grpSp>
      <p:sp>
        <p:nvSpPr>
          <p:cNvPr id="12" name="Arc 11"/>
          <p:cNvSpPr/>
          <p:nvPr/>
        </p:nvSpPr>
        <p:spPr>
          <a:xfrm flipH="1" flipV="1">
            <a:off x="4114800" y="1905000"/>
            <a:ext cx="1600200" cy="2362200"/>
          </a:xfrm>
          <a:prstGeom prst="arc">
            <a:avLst/>
          </a:prstGeom>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1026" name="Picture 2" descr="http://cnx.org/content/m42508/latest/Figure_28_03_04a.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371600" y="1783813"/>
            <a:ext cx="6248400" cy="3827591"/>
          </a:xfrm>
          <a:prstGeom prst="rect">
            <a:avLst/>
          </a:prstGeom>
          <a:noFill/>
          <a:extLst>
            <a:ext uri="{909E8E84-426E-40DD-AFC4-6F175D3DCCD1}">
              <a14:hiddenFill xmlns:a14="http://schemas.microsoft.com/office/drawing/2010/main" xmlns="">
                <a:solidFill>
                  <a:srgbClr val="FFFFFF"/>
                </a:solidFill>
              </a14:hiddenFill>
            </a:ext>
          </a:extLst>
        </p:spPr>
      </p:pic>
      <p:sp>
        <p:nvSpPr>
          <p:cNvPr id="3" name="TextBox 2"/>
          <p:cNvSpPr txBox="1"/>
          <p:nvPr/>
        </p:nvSpPr>
        <p:spPr>
          <a:xfrm>
            <a:off x="1290628" y="6096000"/>
            <a:ext cx="6930102" cy="369332"/>
          </a:xfrm>
          <a:prstGeom prst="rect">
            <a:avLst/>
          </a:prstGeom>
          <a:noFill/>
        </p:spPr>
        <p:txBody>
          <a:bodyPr wrap="none" rtlCol="0">
            <a:spAutoFit/>
          </a:bodyPr>
          <a:lstStyle/>
          <a:p>
            <a:r>
              <a:rPr lang="en-US" sz="1800" b="1" dirty="0" smtClean="0">
                <a:solidFill>
                  <a:srgbClr val="C00000"/>
                </a:solidFill>
                <a:latin typeface="+mn-lt"/>
              </a:rPr>
              <a:t>Q: How does the interference pattern depend on wavelength?</a:t>
            </a:r>
            <a:endParaRPr lang="en-US" sz="1800" b="1" dirty="0">
              <a:solidFill>
                <a:srgbClr val="C00000"/>
              </a:solidFill>
              <a:latin typeface="+mn-lt"/>
            </a:endParaRPr>
          </a:p>
        </p:txBody>
      </p:sp>
    </p:spTree>
    <p:extLst>
      <p:ext uri="{BB962C8B-B14F-4D97-AF65-F5344CB8AC3E}">
        <p14:creationId xmlns:p14="http://schemas.microsoft.com/office/powerpoint/2010/main" xmlns="" val="20951411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685800" y="381000"/>
            <a:ext cx="7924800" cy="1219200"/>
          </a:xfrm>
        </p:spPr>
        <p:txBody>
          <a:bodyPr/>
          <a:lstStyle/>
          <a:p>
            <a:pPr>
              <a:lnSpc>
                <a:spcPct val="80000"/>
              </a:lnSpc>
            </a:pPr>
            <a:r>
              <a:rPr lang="en-US" sz="2400" dirty="0" smtClean="0">
                <a:latin typeface="Arial" charset="0"/>
              </a:rPr>
              <a:t>All easily observed phenomena support the wave model of light—light is an electromagnetic wave</a:t>
            </a:r>
            <a:endParaRPr lang="en-US" sz="2400" baseline="-25000" dirty="0">
              <a:latin typeface="Arial" charset="0"/>
            </a:endParaRPr>
          </a:p>
        </p:txBody>
      </p:sp>
      <p:grpSp>
        <p:nvGrpSpPr>
          <p:cNvPr id="2" name="Group 7"/>
          <p:cNvGrpSpPr/>
          <p:nvPr/>
        </p:nvGrpSpPr>
        <p:grpSpPr>
          <a:xfrm>
            <a:off x="914400" y="1219200"/>
            <a:ext cx="7329282" cy="461963"/>
            <a:chOff x="914400" y="1219200"/>
            <a:chExt cx="7329282" cy="461963"/>
          </a:xfrm>
        </p:grpSpPr>
        <p:sp>
          <p:nvSpPr>
            <p:cNvPr id="9" name="Line 8"/>
            <p:cNvSpPr>
              <a:spLocks noChangeShapeType="1"/>
            </p:cNvSpPr>
            <p:nvPr/>
          </p:nvSpPr>
          <p:spPr bwMode="auto">
            <a:xfrm>
              <a:off x="914400" y="1447800"/>
              <a:ext cx="7315200" cy="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7391400" y="12192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grpSp>
      <p:pic>
        <p:nvPicPr>
          <p:cNvPr id="5122" name="Picture 2" descr="Wave Particle Duality of Matter"/>
          <p:cNvPicPr>
            <a:picLocks noChangeAspect="1" noChangeArrowheads="1"/>
          </p:cNvPicPr>
          <p:nvPr/>
        </p:nvPicPr>
        <p:blipFill>
          <a:blip r:embed="rId2" cstate="print"/>
          <a:srcRect/>
          <a:stretch>
            <a:fillRect/>
          </a:stretch>
        </p:blipFill>
        <p:spPr bwMode="auto">
          <a:xfrm>
            <a:off x="762000" y="1981200"/>
            <a:ext cx="7512236" cy="3886200"/>
          </a:xfrm>
          <a:prstGeom prst="rect">
            <a:avLst/>
          </a:prstGeom>
          <a:noFill/>
        </p:spPr>
      </p:pic>
    </p:spTree>
    <p:extLst>
      <p:ext uri="{BB962C8B-B14F-4D97-AF65-F5344CB8AC3E}">
        <p14:creationId xmlns:p14="http://schemas.microsoft.com/office/powerpoint/2010/main" xmlns="" val="30269707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685800" y="381000"/>
            <a:ext cx="7924800" cy="1219200"/>
          </a:xfrm>
        </p:spPr>
        <p:txBody>
          <a:bodyPr/>
          <a:lstStyle/>
          <a:p>
            <a:pPr>
              <a:lnSpc>
                <a:spcPct val="80000"/>
              </a:lnSpc>
            </a:pPr>
            <a:r>
              <a:rPr lang="en-US" sz="2400" dirty="0" smtClean="0">
                <a:latin typeface="Arial" charset="0"/>
              </a:rPr>
              <a:t>Light in a material travels more slowly and the wavelength </a:t>
            </a:r>
            <a:r>
              <a:rPr lang="en-US" sz="2400" dirty="0" smtClean="0">
                <a:latin typeface="Symbol" pitchFamily="18" charset="2"/>
              </a:rPr>
              <a:t>l</a:t>
            </a:r>
            <a:r>
              <a:rPr lang="en-US" sz="2400" dirty="0" smtClean="0">
                <a:latin typeface="Arial" charset="0"/>
              </a:rPr>
              <a:t> is reduced</a:t>
            </a:r>
            <a:endParaRPr lang="en-US" sz="2400" baseline="-25000" dirty="0">
              <a:latin typeface="Arial" charset="0"/>
            </a:endParaRPr>
          </a:p>
        </p:txBody>
      </p:sp>
      <p:grpSp>
        <p:nvGrpSpPr>
          <p:cNvPr id="2" name="Group 7"/>
          <p:cNvGrpSpPr/>
          <p:nvPr/>
        </p:nvGrpSpPr>
        <p:grpSpPr>
          <a:xfrm>
            <a:off x="914400" y="1219200"/>
            <a:ext cx="7329282" cy="461963"/>
            <a:chOff x="914400" y="1219200"/>
            <a:chExt cx="7329282" cy="461963"/>
          </a:xfrm>
        </p:grpSpPr>
        <p:sp>
          <p:nvSpPr>
            <p:cNvPr id="9" name="Line 8"/>
            <p:cNvSpPr>
              <a:spLocks noChangeShapeType="1"/>
            </p:cNvSpPr>
            <p:nvPr/>
          </p:nvSpPr>
          <p:spPr bwMode="auto">
            <a:xfrm>
              <a:off x="914400" y="1447800"/>
              <a:ext cx="7315200" cy="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7391400" y="12192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grpSp>
      <p:sp>
        <p:nvSpPr>
          <p:cNvPr id="1026" name="AutoShape 2" descr="https://notendur.hi.is/eme1/skoli/edl_v06/mp/33/Understanding%20the%20Propagation%20of%20Light_files/99868A.jpg"/>
          <p:cNvSpPr>
            <a:spLocks noChangeAspect="1" noChangeArrowheads="1"/>
          </p:cNvSpPr>
          <p:nvPr/>
        </p:nvSpPr>
        <p:spPr bwMode="auto">
          <a:xfrm>
            <a:off x="155575" y="-1189038"/>
            <a:ext cx="3048000" cy="24765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28" name="AutoShape 4" descr="https://notendur.hi.is/eme1/skoli/edl_v06/mp/33/Understanding%20the%20Propagation%20of%20Light_files/99868A.jpg"/>
          <p:cNvSpPr>
            <a:spLocks noChangeAspect="1" noChangeArrowheads="1"/>
          </p:cNvSpPr>
          <p:nvPr/>
        </p:nvSpPr>
        <p:spPr bwMode="auto">
          <a:xfrm>
            <a:off x="155575" y="-1189038"/>
            <a:ext cx="3048000" cy="24765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1" name="Picture 10" descr="wavefronts.jpg"/>
          <p:cNvPicPr>
            <a:picLocks noChangeAspect="1"/>
          </p:cNvPicPr>
          <p:nvPr/>
        </p:nvPicPr>
        <p:blipFill>
          <a:blip r:embed="rId2" cstate="print"/>
          <a:stretch>
            <a:fillRect/>
          </a:stretch>
        </p:blipFill>
        <p:spPr>
          <a:xfrm>
            <a:off x="4419600" y="1752600"/>
            <a:ext cx="3840163" cy="3124200"/>
          </a:xfrm>
          <a:prstGeom prst="rect">
            <a:avLst/>
          </a:prstGeom>
        </p:spPr>
      </p:pic>
      <p:sp>
        <p:nvSpPr>
          <p:cNvPr id="12" name="TextBox 11"/>
          <p:cNvSpPr txBox="1"/>
          <p:nvPr/>
        </p:nvSpPr>
        <p:spPr>
          <a:xfrm>
            <a:off x="838200" y="1981200"/>
            <a:ext cx="3211135" cy="3139321"/>
          </a:xfrm>
          <a:prstGeom prst="rect">
            <a:avLst/>
          </a:prstGeom>
          <a:noFill/>
        </p:spPr>
        <p:txBody>
          <a:bodyPr wrap="none" rtlCol="0">
            <a:spAutoFit/>
          </a:bodyPr>
          <a:lstStyle/>
          <a:p>
            <a:r>
              <a:rPr lang="en-US" sz="1800" b="1" dirty="0" smtClean="0">
                <a:solidFill>
                  <a:srgbClr val="0033CC"/>
                </a:solidFill>
                <a:latin typeface="Symbol" pitchFamily="18" charset="2"/>
              </a:rPr>
              <a:t>l</a:t>
            </a:r>
            <a:r>
              <a:rPr lang="en-US" sz="1800" b="1" dirty="0" smtClean="0">
                <a:solidFill>
                  <a:srgbClr val="0033CC"/>
                </a:solidFill>
                <a:latin typeface="+mn-lt"/>
              </a:rPr>
              <a:t>  =  </a:t>
            </a:r>
            <a:r>
              <a:rPr lang="en-US" sz="1800" b="1" dirty="0" err="1" smtClean="0">
                <a:solidFill>
                  <a:srgbClr val="0033CC"/>
                </a:solidFill>
                <a:latin typeface="+mn-lt"/>
              </a:rPr>
              <a:t>v</a:t>
            </a:r>
            <a:r>
              <a:rPr lang="en-US" sz="1800" b="1" baseline="-25000" dirty="0" err="1" smtClean="0">
                <a:solidFill>
                  <a:srgbClr val="0033CC"/>
                </a:solidFill>
                <a:latin typeface="+mn-lt"/>
              </a:rPr>
              <a:t>wave</a:t>
            </a:r>
            <a:r>
              <a:rPr lang="en-US" sz="1800" b="1" dirty="0" err="1" smtClean="0">
                <a:solidFill>
                  <a:srgbClr val="0033CC"/>
                </a:solidFill>
                <a:latin typeface="+mn-lt"/>
              </a:rPr>
              <a:t>T</a:t>
            </a:r>
            <a:r>
              <a:rPr lang="en-US" sz="1800" b="1" dirty="0" smtClean="0">
                <a:solidFill>
                  <a:srgbClr val="0033CC"/>
                </a:solidFill>
                <a:latin typeface="+mn-lt"/>
              </a:rPr>
              <a:t>  = </a:t>
            </a:r>
            <a:r>
              <a:rPr lang="en-US" sz="1800" b="1" dirty="0" smtClean="0">
                <a:solidFill>
                  <a:srgbClr val="0033CC"/>
                </a:solidFill>
              </a:rPr>
              <a:t>=  </a:t>
            </a:r>
            <a:r>
              <a:rPr lang="en-US" sz="1800" b="1" dirty="0" err="1" smtClean="0">
                <a:solidFill>
                  <a:srgbClr val="0033CC"/>
                </a:solidFill>
                <a:latin typeface="+mn-lt"/>
              </a:rPr>
              <a:t>v</a:t>
            </a:r>
            <a:r>
              <a:rPr lang="en-US" sz="1800" b="1" baseline="-25000" dirty="0" err="1" smtClean="0">
                <a:solidFill>
                  <a:srgbClr val="0033CC"/>
                </a:solidFill>
                <a:latin typeface="+mn-lt"/>
              </a:rPr>
              <a:t>wave</a:t>
            </a:r>
            <a:r>
              <a:rPr lang="en-US" sz="1800" b="1" dirty="0" smtClean="0">
                <a:solidFill>
                  <a:srgbClr val="0033CC"/>
                </a:solidFill>
                <a:latin typeface="+mn-lt"/>
              </a:rPr>
              <a:t>/</a:t>
            </a:r>
            <a:r>
              <a:rPr lang="en-US" sz="1800" b="1" i="1" dirty="0" smtClean="0">
                <a:solidFill>
                  <a:srgbClr val="0033CC"/>
                </a:solidFill>
                <a:latin typeface="+mn-lt"/>
              </a:rPr>
              <a:t>f</a:t>
            </a:r>
            <a:r>
              <a:rPr lang="en-US" sz="1800" b="1" dirty="0" smtClean="0">
                <a:solidFill>
                  <a:srgbClr val="0033CC"/>
                </a:solidFill>
                <a:latin typeface="+mn-lt"/>
              </a:rPr>
              <a:t> </a:t>
            </a:r>
          </a:p>
          <a:p>
            <a:endParaRPr lang="en-US" sz="1800" b="1" dirty="0" smtClean="0">
              <a:solidFill>
                <a:srgbClr val="0033CC"/>
              </a:solidFill>
              <a:latin typeface="+mn-lt"/>
            </a:endParaRPr>
          </a:p>
          <a:p>
            <a:pPr algn="ctr"/>
            <a:r>
              <a:rPr lang="en-US" sz="1800" b="1" dirty="0" err="1" smtClean="0">
                <a:solidFill>
                  <a:srgbClr val="0033CC"/>
                </a:solidFill>
                <a:latin typeface="+mn-lt"/>
              </a:rPr>
              <a:t>v</a:t>
            </a:r>
            <a:r>
              <a:rPr lang="en-US" sz="1800" b="1" baseline="-25000" dirty="0" err="1" smtClean="0">
                <a:solidFill>
                  <a:srgbClr val="0033CC"/>
                </a:solidFill>
                <a:latin typeface="+mn-lt"/>
              </a:rPr>
              <a:t>wave</a:t>
            </a:r>
            <a:r>
              <a:rPr lang="en-US" sz="1800" b="1" dirty="0" smtClean="0">
                <a:solidFill>
                  <a:srgbClr val="0033CC"/>
                </a:solidFill>
                <a:latin typeface="+mn-lt"/>
              </a:rPr>
              <a:t>  = </a:t>
            </a:r>
            <a:r>
              <a:rPr lang="en-US" sz="1800" b="1" dirty="0" smtClean="0">
                <a:solidFill>
                  <a:srgbClr val="0033CC"/>
                </a:solidFill>
                <a:latin typeface="Symbol" pitchFamily="18" charset="2"/>
              </a:rPr>
              <a:t>l</a:t>
            </a:r>
            <a:r>
              <a:rPr lang="en-US" sz="1800" b="1" i="1" dirty="0" smtClean="0">
                <a:solidFill>
                  <a:srgbClr val="0033CC"/>
                </a:solidFill>
                <a:latin typeface="+mn-lt"/>
              </a:rPr>
              <a:t>f</a:t>
            </a:r>
            <a:endParaRPr lang="en-US" sz="1800" b="1" dirty="0" smtClean="0">
              <a:solidFill>
                <a:srgbClr val="0033CC"/>
              </a:solidFill>
              <a:latin typeface="+mn-lt"/>
            </a:endParaRPr>
          </a:p>
          <a:p>
            <a:pPr algn="ctr"/>
            <a:endParaRPr lang="en-US" sz="1800" b="1" i="1" dirty="0" smtClean="0">
              <a:solidFill>
                <a:srgbClr val="0033CC"/>
              </a:solidFill>
              <a:latin typeface="+mn-lt"/>
            </a:endParaRPr>
          </a:p>
          <a:p>
            <a:r>
              <a:rPr lang="en-US" sz="1800" b="1" dirty="0" smtClean="0">
                <a:solidFill>
                  <a:srgbClr val="0033CC"/>
                </a:solidFill>
                <a:latin typeface="+mn-lt"/>
              </a:rPr>
              <a:t>Frequency </a:t>
            </a:r>
            <a:r>
              <a:rPr lang="en-US" sz="1800" b="1" i="1" dirty="0" smtClean="0">
                <a:solidFill>
                  <a:srgbClr val="0033CC"/>
                </a:solidFill>
                <a:latin typeface="+mn-lt"/>
              </a:rPr>
              <a:t>f</a:t>
            </a:r>
            <a:r>
              <a:rPr lang="en-US" sz="1800" b="1" dirty="0" smtClean="0">
                <a:solidFill>
                  <a:srgbClr val="0033CC"/>
                </a:solidFill>
                <a:latin typeface="+mn-lt"/>
              </a:rPr>
              <a:t> stays the same</a:t>
            </a:r>
          </a:p>
          <a:p>
            <a:endParaRPr lang="en-US" sz="1800" b="1" dirty="0" smtClean="0">
              <a:solidFill>
                <a:srgbClr val="0033CC"/>
              </a:solidFill>
              <a:latin typeface="+mn-lt"/>
            </a:endParaRPr>
          </a:p>
          <a:p>
            <a:r>
              <a:rPr lang="en-US" sz="1800" b="1" dirty="0" smtClean="0">
                <a:solidFill>
                  <a:srgbClr val="0033CC"/>
                </a:solidFill>
                <a:latin typeface="+mn-lt"/>
              </a:rPr>
              <a:t>Wave speed is reduced:</a:t>
            </a:r>
          </a:p>
          <a:p>
            <a:pPr algn="ctr"/>
            <a:r>
              <a:rPr lang="en-US" sz="1800" b="1" dirty="0" err="1" smtClean="0">
                <a:solidFill>
                  <a:srgbClr val="0033CC"/>
                </a:solidFill>
                <a:latin typeface="+mn-lt"/>
              </a:rPr>
              <a:t>v</a:t>
            </a:r>
            <a:r>
              <a:rPr lang="en-US" sz="1800" b="1" baseline="-25000" dirty="0" err="1" smtClean="0">
                <a:solidFill>
                  <a:srgbClr val="0033CC"/>
                </a:solidFill>
                <a:latin typeface="+mn-lt"/>
              </a:rPr>
              <a:t>wave</a:t>
            </a:r>
            <a:r>
              <a:rPr lang="en-US" sz="1800" b="1" dirty="0" smtClean="0">
                <a:solidFill>
                  <a:srgbClr val="0033CC"/>
                </a:solidFill>
                <a:latin typeface="+mn-lt"/>
              </a:rPr>
              <a:t>  =  c/</a:t>
            </a:r>
            <a:r>
              <a:rPr lang="en-US" sz="1800" b="1" dirty="0" err="1" smtClean="0">
                <a:solidFill>
                  <a:srgbClr val="0033CC"/>
                </a:solidFill>
                <a:latin typeface="+mn-lt"/>
              </a:rPr>
              <a:t>n</a:t>
            </a:r>
            <a:r>
              <a:rPr lang="en-US" sz="1800" b="1" baseline="-25000" dirty="0" err="1" smtClean="0">
                <a:solidFill>
                  <a:srgbClr val="0033CC"/>
                </a:solidFill>
                <a:latin typeface="+mn-lt"/>
              </a:rPr>
              <a:t>material</a:t>
            </a:r>
            <a:endParaRPr lang="en-US" sz="1800" b="1" dirty="0" smtClean="0">
              <a:solidFill>
                <a:srgbClr val="0033CC"/>
              </a:solidFill>
              <a:latin typeface="+mn-lt"/>
            </a:endParaRPr>
          </a:p>
          <a:p>
            <a:pPr algn="ctr"/>
            <a:endParaRPr lang="en-US" sz="1800" b="1" dirty="0" smtClean="0">
              <a:solidFill>
                <a:srgbClr val="0033CC"/>
              </a:solidFill>
              <a:latin typeface="+mn-lt"/>
            </a:endParaRPr>
          </a:p>
          <a:p>
            <a:r>
              <a:rPr lang="en-US" sz="1800" b="1" dirty="0" smtClean="0">
                <a:solidFill>
                  <a:srgbClr val="0033CC"/>
                </a:solidFill>
                <a:latin typeface="+mn-lt"/>
              </a:rPr>
              <a:t>Wavelength is reduced:</a:t>
            </a:r>
          </a:p>
          <a:p>
            <a:pPr algn="ctr"/>
            <a:r>
              <a:rPr lang="en-US" sz="1800" b="1" dirty="0" smtClean="0">
                <a:solidFill>
                  <a:srgbClr val="0033CC"/>
                </a:solidFill>
                <a:latin typeface="Symbol" pitchFamily="18" charset="2"/>
              </a:rPr>
              <a:t>l</a:t>
            </a:r>
            <a:r>
              <a:rPr lang="en-US" sz="1800" b="1" dirty="0" smtClean="0">
                <a:solidFill>
                  <a:srgbClr val="0033CC"/>
                </a:solidFill>
              </a:rPr>
              <a:t>  </a:t>
            </a:r>
            <a:r>
              <a:rPr lang="en-US" sz="1800" b="1" dirty="0" smtClean="0">
                <a:solidFill>
                  <a:srgbClr val="0033CC"/>
                </a:solidFill>
                <a:latin typeface="+mn-lt"/>
              </a:rPr>
              <a:t>=  </a:t>
            </a:r>
            <a:r>
              <a:rPr lang="en-US" sz="1800" b="1" dirty="0" err="1" smtClean="0">
                <a:solidFill>
                  <a:srgbClr val="0033CC"/>
                </a:solidFill>
                <a:latin typeface="Symbol" pitchFamily="18" charset="2"/>
              </a:rPr>
              <a:t>l</a:t>
            </a:r>
            <a:r>
              <a:rPr lang="en-US" sz="1800" b="1" baseline="-25000" dirty="0" err="1" smtClean="0">
                <a:solidFill>
                  <a:srgbClr val="0033CC"/>
                </a:solidFill>
                <a:latin typeface="+mn-lt"/>
              </a:rPr>
              <a:t>space</a:t>
            </a:r>
            <a:r>
              <a:rPr lang="en-US" sz="1800" b="1" dirty="0" smtClean="0">
                <a:solidFill>
                  <a:srgbClr val="0033CC"/>
                </a:solidFill>
                <a:latin typeface="+mn-lt"/>
              </a:rPr>
              <a:t>/</a:t>
            </a:r>
            <a:r>
              <a:rPr lang="en-US" sz="1800" b="1" dirty="0" err="1" smtClean="0">
                <a:solidFill>
                  <a:srgbClr val="0033CC"/>
                </a:solidFill>
                <a:latin typeface="+mn-lt"/>
              </a:rPr>
              <a:t>n</a:t>
            </a:r>
            <a:r>
              <a:rPr lang="en-US" sz="1800" b="1" baseline="-25000" dirty="0" err="1" smtClean="0">
                <a:solidFill>
                  <a:srgbClr val="0033CC"/>
                </a:solidFill>
                <a:latin typeface="+mn-lt"/>
              </a:rPr>
              <a:t>material</a:t>
            </a:r>
            <a:endParaRPr lang="en-US" sz="1800" b="1" dirty="0">
              <a:solidFill>
                <a:srgbClr val="0033CC"/>
              </a:solidFill>
              <a:latin typeface="Symbol" pitchFamily="18" charset="2"/>
            </a:endParaRPr>
          </a:p>
        </p:txBody>
      </p:sp>
      <p:sp>
        <p:nvSpPr>
          <p:cNvPr id="13" name="TextBox 12"/>
          <p:cNvSpPr txBox="1"/>
          <p:nvPr/>
        </p:nvSpPr>
        <p:spPr>
          <a:xfrm>
            <a:off x="533400" y="5562600"/>
            <a:ext cx="8153400" cy="646331"/>
          </a:xfrm>
          <a:prstGeom prst="rect">
            <a:avLst/>
          </a:prstGeom>
          <a:noFill/>
        </p:spPr>
        <p:txBody>
          <a:bodyPr wrap="square" rtlCol="0">
            <a:spAutoFit/>
          </a:bodyPr>
          <a:lstStyle/>
          <a:p>
            <a:r>
              <a:rPr lang="en-US" sz="1800" b="1" dirty="0" smtClean="0">
                <a:solidFill>
                  <a:srgbClr val="C00000"/>
                </a:solidFill>
                <a:latin typeface="+mn-lt"/>
              </a:rPr>
              <a:t>Practice Problem: Red light from a He-Ne laser (</a:t>
            </a:r>
            <a:r>
              <a:rPr lang="en-US" sz="1800" b="1" dirty="0" smtClean="0">
                <a:solidFill>
                  <a:srgbClr val="C00000"/>
                </a:solidFill>
                <a:latin typeface="Symbol" pitchFamily="18" charset="2"/>
              </a:rPr>
              <a:t>l</a:t>
            </a:r>
            <a:r>
              <a:rPr lang="en-US" sz="1800" b="1" dirty="0" smtClean="0">
                <a:solidFill>
                  <a:srgbClr val="C00000"/>
                </a:solidFill>
                <a:latin typeface="+mn-lt"/>
              </a:rPr>
              <a:t>  =  632 nm) enters a diamond (n  =  2.42). What is the wavelength of the light in the diamond?</a:t>
            </a:r>
            <a:endParaRPr lang="en-US" sz="1800" b="1" dirty="0">
              <a:solidFill>
                <a:srgbClr val="C00000"/>
              </a:solidFill>
              <a:latin typeface="+mn-lt"/>
            </a:endParaRPr>
          </a:p>
        </p:txBody>
      </p:sp>
    </p:spTree>
    <p:extLst>
      <p:ext uri="{BB962C8B-B14F-4D97-AF65-F5344CB8AC3E}">
        <p14:creationId xmlns:p14="http://schemas.microsoft.com/office/powerpoint/2010/main" xmlns="" val="30269707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685800" y="381000"/>
            <a:ext cx="7924800" cy="1219200"/>
          </a:xfrm>
        </p:spPr>
        <p:txBody>
          <a:bodyPr/>
          <a:lstStyle/>
          <a:p>
            <a:pPr>
              <a:lnSpc>
                <a:spcPct val="80000"/>
              </a:lnSpc>
            </a:pPr>
            <a:r>
              <a:rPr lang="en-US" sz="2400" dirty="0" smtClean="0">
                <a:latin typeface="Arial" charset="0"/>
              </a:rPr>
              <a:t>Despite the dominance of the wave model, some phenomena imply that light is made of particles</a:t>
            </a:r>
            <a:endParaRPr lang="en-US" sz="2400" baseline="-25000" dirty="0">
              <a:latin typeface="Arial" charset="0"/>
            </a:endParaRPr>
          </a:p>
        </p:txBody>
      </p:sp>
      <p:grpSp>
        <p:nvGrpSpPr>
          <p:cNvPr id="2" name="Group 7"/>
          <p:cNvGrpSpPr/>
          <p:nvPr/>
        </p:nvGrpSpPr>
        <p:grpSpPr>
          <a:xfrm>
            <a:off x="914400" y="1219200"/>
            <a:ext cx="7329282" cy="461963"/>
            <a:chOff x="914400" y="1219200"/>
            <a:chExt cx="7329282" cy="461963"/>
          </a:xfrm>
        </p:grpSpPr>
        <p:sp>
          <p:nvSpPr>
            <p:cNvPr id="9" name="Line 8"/>
            <p:cNvSpPr>
              <a:spLocks noChangeShapeType="1"/>
            </p:cNvSpPr>
            <p:nvPr/>
          </p:nvSpPr>
          <p:spPr bwMode="auto">
            <a:xfrm>
              <a:off x="914400" y="1447800"/>
              <a:ext cx="7315200" cy="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7391400" y="12192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grpSp>
      <p:sp>
        <p:nvSpPr>
          <p:cNvPr id="1026" name="AutoShape 2" descr="https://notendur.hi.is/eme1/skoli/edl_v06/mp/33/Understanding%20the%20Propagation%20of%20Light_files/99868A.jpg"/>
          <p:cNvSpPr>
            <a:spLocks noChangeAspect="1" noChangeArrowheads="1"/>
          </p:cNvSpPr>
          <p:nvPr/>
        </p:nvSpPr>
        <p:spPr bwMode="auto">
          <a:xfrm>
            <a:off x="155575" y="-1189038"/>
            <a:ext cx="3048000" cy="24765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28" name="AutoShape 4" descr="https://notendur.hi.is/eme1/skoli/edl_v06/mp/33/Understanding%20the%20Propagation%20of%20Light_files/99868A.jpg"/>
          <p:cNvSpPr>
            <a:spLocks noChangeAspect="1" noChangeArrowheads="1"/>
          </p:cNvSpPr>
          <p:nvPr/>
        </p:nvSpPr>
        <p:spPr bwMode="auto">
          <a:xfrm>
            <a:off x="155575" y="-1189038"/>
            <a:ext cx="3048000" cy="24765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2" name="TextBox 11"/>
          <p:cNvSpPr txBox="1"/>
          <p:nvPr/>
        </p:nvSpPr>
        <p:spPr>
          <a:xfrm>
            <a:off x="838200" y="1752600"/>
            <a:ext cx="7620000" cy="4524315"/>
          </a:xfrm>
          <a:prstGeom prst="rect">
            <a:avLst/>
          </a:prstGeom>
          <a:noFill/>
        </p:spPr>
        <p:txBody>
          <a:bodyPr wrap="square" rtlCol="0">
            <a:spAutoFit/>
          </a:bodyPr>
          <a:lstStyle/>
          <a:p>
            <a:pPr lvl="1">
              <a:buFont typeface="Arial" pitchFamily="34" charset="0"/>
              <a:buChar char="•"/>
            </a:pPr>
            <a:r>
              <a:rPr lang="en-US" sz="1800" b="1" dirty="0" smtClean="0">
                <a:solidFill>
                  <a:srgbClr val="0033CC"/>
                </a:solidFill>
                <a:latin typeface="Symbol" pitchFamily="18" charset="2"/>
              </a:rPr>
              <a:t>     </a:t>
            </a:r>
            <a:r>
              <a:rPr lang="en-US" sz="1800" b="1" dirty="0" smtClean="0">
                <a:solidFill>
                  <a:srgbClr val="0033CC"/>
                </a:solidFill>
                <a:latin typeface="+mn-lt"/>
              </a:rPr>
              <a:t>Photoelectric effect (Einstein, 1905)</a:t>
            </a:r>
          </a:p>
          <a:p>
            <a:pPr lvl="1"/>
            <a:r>
              <a:rPr lang="en-US" sz="1800" b="1" dirty="0" smtClean="0">
                <a:solidFill>
                  <a:srgbClr val="0033CC"/>
                </a:solidFill>
                <a:latin typeface="+mn-lt"/>
              </a:rPr>
              <a:t>		</a:t>
            </a:r>
          </a:p>
          <a:p>
            <a:pPr lvl="1"/>
            <a:r>
              <a:rPr lang="en-US" sz="1800" b="1" dirty="0" smtClean="0">
                <a:solidFill>
                  <a:srgbClr val="0033CC"/>
                </a:solidFill>
                <a:latin typeface="+mn-lt"/>
              </a:rPr>
              <a:t>	         Light is composed of particles called </a:t>
            </a:r>
            <a:r>
              <a:rPr lang="en-US" sz="1800" b="1" i="1" dirty="0" smtClean="0">
                <a:solidFill>
                  <a:srgbClr val="0033CC"/>
                </a:solidFill>
                <a:latin typeface="+mn-lt"/>
              </a:rPr>
              <a:t>photons</a:t>
            </a:r>
            <a:endParaRPr lang="en-US" sz="1800" b="1" dirty="0" smtClean="0">
              <a:solidFill>
                <a:srgbClr val="0033CC"/>
              </a:solidFill>
              <a:latin typeface="+mn-lt"/>
            </a:endParaRPr>
          </a:p>
          <a:p>
            <a:pPr lvl="1"/>
            <a:endParaRPr lang="en-US" sz="1800" b="1" dirty="0" smtClean="0">
              <a:solidFill>
                <a:srgbClr val="0033CC"/>
              </a:solidFill>
              <a:latin typeface="+mn-lt"/>
            </a:endParaRPr>
          </a:p>
          <a:p>
            <a:pPr lvl="1"/>
            <a:r>
              <a:rPr lang="en-US" sz="1800" b="1" dirty="0" smtClean="0">
                <a:solidFill>
                  <a:srgbClr val="0033CC"/>
                </a:solidFill>
                <a:latin typeface="+mn-lt"/>
              </a:rPr>
              <a:t>	         The energy </a:t>
            </a:r>
            <a:r>
              <a:rPr lang="en-US" sz="1800" b="1" i="1" dirty="0" smtClean="0">
                <a:solidFill>
                  <a:srgbClr val="0033CC"/>
                </a:solidFill>
                <a:latin typeface="+mn-lt"/>
              </a:rPr>
              <a:t>in each photon</a:t>
            </a:r>
            <a:r>
              <a:rPr lang="en-US" sz="1800" b="1" dirty="0" smtClean="0">
                <a:solidFill>
                  <a:srgbClr val="0033CC"/>
                </a:solidFill>
                <a:latin typeface="+mn-lt"/>
              </a:rPr>
              <a:t> is given by</a:t>
            </a:r>
          </a:p>
          <a:p>
            <a:pPr lvl="1"/>
            <a:endParaRPr lang="en-US" sz="1800" b="1" dirty="0" smtClean="0">
              <a:solidFill>
                <a:srgbClr val="0033CC"/>
              </a:solidFill>
              <a:latin typeface="+mn-lt"/>
            </a:endParaRPr>
          </a:p>
          <a:p>
            <a:pPr lvl="1"/>
            <a:r>
              <a:rPr lang="en-US" sz="1800" b="1" dirty="0" smtClean="0">
                <a:solidFill>
                  <a:srgbClr val="0033CC"/>
                </a:solidFill>
                <a:latin typeface="+mn-lt"/>
              </a:rPr>
              <a:t>			 </a:t>
            </a:r>
            <a:r>
              <a:rPr lang="en-US" sz="1800" b="1" dirty="0" err="1" smtClean="0">
                <a:solidFill>
                  <a:srgbClr val="0033CC"/>
                </a:solidFill>
                <a:latin typeface="+mn-lt"/>
              </a:rPr>
              <a:t>E</a:t>
            </a:r>
            <a:r>
              <a:rPr lang="en-US" sz="1800" b="1" baseline="-25000" dirty="0" err="1" smtClean="0">
                <a:solidFill>
                  <a:srgbClr val="0033CC"/>
                </a:solidFill>
                <a:latin typeface="+mn-lt"/>
              </a:rPr>
              <a:t>photon</a:t>
            </a:r>
            <a:r>
              <a:rPr lang="en-US" sz="1800" b="1" dirty="0" smtClean="0">
                <a:solidFill>
                  <a:srgbClr val="0033CC"/>
                </a:solidFill>
                <a:latin typeface="+mn-lt"/>
              </a:rPr>
              <a:t>  = </a:t>
            </a:r>
            <a:r>
              <a:rPr lang="en-US" sz="1800" b="1" dirty="0" smtClean="0">
                <a:solidFill>
                  <a:srgbClr val="0033CC"/>
                </a:solidFill>
              </a:rPr>
              <a:t>  </a:t>
            </a:r>
            <a:r>
              <a:rPr lang="en-US" sz="1800" b="1" i="1" dirty="0" err="1" smtClean="0">
                <a:solidFill>
                  <a:srgbClr val="0033CC"/>
                </a:solidFill>
                <a:latin typeface="+mn-lt"/>
              </a:rPr>
              <a:t>hf</a:t>
            </a:r>
            <a:r>
              <a:rPr lang="en-US" sz="1800" b="1" dirty="0" smtClean="0">
                <a:solidFill>
                  <a:srgbClr val="0033CC"/>
                </a:solidFill>
                <a:latin typeface="+mn-lt"/>
              </a:rPr>
              <a:t>,		h = 6.6x10</a:t>
            </a:r>
            <a:r>
              <a:rPr lang="en-US" sz="1800" b="1" baseline="30000" dirty="0" smtClean="0">
                <a:solidFill>
                  <a:srgbClr val="0033CC"/>
                </a:solidFill>
                <a:latin typeface="+mn-lt"/>
              </a:rPr>
              <a:t>-34</a:t>
            </a:r>
            <a:r>
              <a:rPr lang="en-US" sz="1800" b="1" dirty="0" smtClean="0">
                <a:solidFill>
                  <a:srgbClr val="0033CC"/>
                </a:solidFill>
                <a:latin typeface="+mn-lt"/>
              </a:rPr>
              <a:t> J/s</a:t>
            </a:r>
          </a:p>
          <a:p>
            <a:pPr lvl="1"/>
            <a:endParaRPr lang="en-US" sz="1800" b="1" i="1" dirty="0" smtClean="0">
              <a:solidFill>
                <a:srgbClr val="0033CC"/>
              </a:solidFill>
              <a:latin typeface="+mn-lt"/>
            </a:endParaRPr>
          </a:p>
          <a:p>
            <a:pPr lvl="1"/>
            <a:r>
              <a:rPr lang="en-US" sz="1800" b="1" i="1" dirty="0" smtClean="0">
                <a:solidFill>
                  <a:srgbClr val="0033CC"/>
                </a:solidFill>
                <a:latin typeface="+mn-lt"/>
              </a:rPr>
              <a:t>	          </a:t>
            </a:r>
            <a:r>
              <a:rPr lang="en-US" sz="1800" b="1" dirty="0" smtClean="0">
                <a:solidFill>
                  <a:srgbClr val="0033CC"/>
                </a:solidFill>
                <a:latin typeface="+mn-lt"/>
              </a:rPr>
              <a:t>Each photon can knock a single electron off a surface</a:t>
            </a:r>
          </a:p>
          <a:p>
            <a:pPr lvl="1"/>
            <a:endParaRPr lang="en-US" sz="1800" b="1" dirty="0" smtClean="0">
              <a:solidFill>
                <a:srgbClr val="0033CC"/>
              </a:solidFill>
              <a:latin typeface="+mn-lt"/>
            </a:endParaRPr>
          </a:p>
          <a:p>
            <a:pPr lvl="1"/>
            <a:endParaRPr lang="en-US" sz="1800" b="1" dirty="0" smtClean="0">
              <a:solidFill>
                <a:srgbClr val="0033CC"/>
              </a:solidFill>
              <a:latin typeface="+mn-lt"/>
            </a:endParaRPr>
          </a:p>
          <a:p>
            <a:pPr lvl="1">
              <a:buFont typeface="Arial" pitchFamily="34" charset="0"/>
              <a:buChar char="•"/>
            </a:pPr>
            <a:r>
              <a:rPr lang="en-US" sz="1800" b="1" i="1" dirty="0" smtClean="0">
                <a:solidFill>
                  <a:srgbClr val="0033CC"/>
                </a:solidFill>
                <a:latin typeface="+mn-lt"/>
              </a:rPr>
              <a:t>    </a:t>
            </a:r>
            <a:r>
              <a:rPr lang="en-US" sz="1800" b="1" dirty="0" smtClean="0">
                <a:solidFill>
                  <a:srgbClr val="0033CC"/>
                </a:solidFill>
                <a:latin typeface="+mn-lt"/>
              </a:rPr>
              <a:t>Compton scattering (Compton, 1922)</a:t>
            </a:r>
          </a:p>
          <a:p>
            <a:pPr lvl="1"/>
            <a:endParaRPr lang="en-US" sz="1800" b="1" dirty="0" smtClean="0">
              <a:solidFill>
                <a:srgbClr val="0033CC"/>
              </a:solidFill>
              <a:latin typeface="+mn-lt"/>
            </a:endParaRPr>
          </a:p>
          <a:p>
            <a:pPr lvl="1"/>
            <a:r>
              <a:rPr lang="en-US" sz="1800" b="1" dirty="0" smtClean="0">
                <a:solidFill>
                  <a:srgbClr val="0033CC"/>
                </a:solidFill>
                <a:latin typeface="+mn-lt"/>
              </a:rPr>
              <a:t>	          Each photon carries momentum, given by</a:t>
            </a:r>
          </a:p>
          <a:p>
            <a:pPr lvl="1"/>
            <a:endParaRPr lang="en-US" sz="1800" b="1" dirty="0" smtClean="0">
              <a:solidFill>
                <a:srgbClr val="0033CC"/>
              </a:solidFill>
              <a:latin typeface="+mn-lt"/>
            </a:endParaRPr>
          </a:p>
          <a:p>
            <a:pPr lvl="1"/>
            <a:r>
              <a:rPr lang="en-US" sz="1800" b="1" dirty="0" smtClean="0">
                <a:solidFill>
                  <a:srgbClr val="0033CC"/>
                </a:solidFill>
                <a:latin typeface="+mn-lt"/>
              </a:rPr>
              <a:t>			  p  = </a:t>
            </a:r>
            <a:r>
              <a:rPr lang="en-US" sz="1800" b="1" i="1" dirty="0" smtClean="0">
                <a:solidFill>
                  <a:srgbClr val="0033CC"/>
                </a:solidFill>
                <a:latin typeface="+mn-lt"/>
              </a:rPr>
              <a:t>h/</a:t>
            </a:r>
            <a:r>
              <a:rPr lang="en-US" sz="1800" b="1" i="1" dirty="0" smtClean="0">
                <a:solidFill>
                  <a:srgbClr val="0033CC"/>
                </a:solidFill>
                <a:latin typeface="Symbol" pitchFamily="18" charset="2"/>
              </a:rPr>
              <a:t>l</a:t>
            </a:r>
            <a:endParaRPr lang="en-US" sz="1800" b="1" i="1" dirty="0" smtClean="0">
              <a:solidFill>
                <a:srgbClr val="0033CC"/>
              </a:solidFill>
              <a:latin typeface="+mn-lt"/>
            </a:endParaRPr>
          </a:p>
        </p:txBody>
      </p:sp>
    </p:spTree>
    <p:extLst>
      <p:ext uri="{BB962C8B-B14F-4D97-AF65-F5344CB8AC3E}">
        <p14:creationId xmlns:p14="http://schemas.microsoft.com/office/powerpoint/2010/main" xmlns="" val="30269707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762000" y="381000"/>
            <a:ext cx="7924800" cy="1219200"/>
          </a:xfrm>
        </p:spPr>
        <p:txBody>
          <a:bodyPr/>
          <a:lstStyle/>
          <a:p>
            <a:pPr>
              <a:lnSpc>
                <a:spcPct val="80000"/>
              </a:lnSpc>
            </a:pPr>
            <a:r>
              <a:rPr lang="en-US" sz="2400" dirty="0" smtClean="0">
                <a:latin typeface="Arial" charset="0"/>
              </a:rPr>
              <a:t>High-school standards HS-PS4-1, 3, and 4 focus on the characteristics of light and evidence for particle versus wave properties</a:t>
            </a:r>
            <a:endParaRPr lang="en-US" sz="2400" baseline="-25000" dirty="0">
              <a:latin typeface="Arial" charset="0"/>
            </a:endParaRPr>
          </a:p>
        </p:txBody>
      </p:sp>
      <p:grpSp>
        <p:nvGrpSpPr>
          <p:cNvPr id="8" name="Group 7"/>
          <p:cNvGrpSpPr/>
          <p:nvPr/>
        </p:nvGrpSpPr>
        <p:grpSpPr>
          <a:xfrm>
            <a:off x="914400" y="1219200"/>
            <a:ext cx="7329282" cy="461963"/>
            <a:chOff x="914400" y="1219200"/>
            <a:chExt cx="7329282" cy="461963"/>
          </a:xfrm>
        </p:grpSpPr>
        <p:sp>
          <p:nvSpPr>
            <p:cNvPr id="9" name="Line 8"/>
            <p:cNvSpPr>
              <a:spLocks noChangeShapeType="1"/>
            </p:cNvSpPr>
            <p:nvPr/>
          </p:nvSpPr>
          <p:spPr bwMode="auto">
            <a:xfrm>
              <a:off x="914400" y="1447800"/>
              <a:ext cx="7315200" cy="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7391400" y="12192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grpSp>
      <p:sp>
        <p:nvSpPr>
          <p:cNvPr id="2" name="Rectangle 1"/>
          <p:cNvSpPr/>
          <p:nvPr/>
        </p:nvSpPr>
        <p:spPr>
          <a:xfrm>
            <a:off x="914400" y="1752600"/>
            <a:ext cx="7687491" cy="4031873"/>
          </a:xfrm>
          <a:prstGeom prst="rect">
            <a:avLst/>
          </a:prstGeom>
        </p:spPr>
        <p:txBody>
          <a:bodyPr wrap="square">
            <a:spAutoFit/>
          </a:bodyPr>
          <a:lstStyle/>
          <a:p>
            <a:r>
              <a:rPr lang="en-US" sz="1400" b="1" dirty="0" smtClean="0">
                <a:latin typeface="+mn-lt"/>
              </a:rPr>
              <a:t>HS-PS4-1: Use mathematical representations to support a claim regarding relationships among the frequency, wavelength, and speed of waves traveling in various media. [Clarification Statement: Examples of data could include electromagnetic radiation traveling in a vacuum and glass, sound waves traveling through air and water, and seismic waves traveling through the Earth.] </a:t>
            </a:r>
          </a:p>
          <a:p>
            <a:endParaRPr lang="en-US" sz="1800" b="1" dirty="0" smtClean="0">
              <a:latin typeface="+mn-lt"/>
            </a:endParaRPr>
          </a:p>
          <a:p>
            <a:r>
              <a:rPr lang="en-US" sz="1400" dirty="0" smtClean="0">
                <a:solidFill>
                  <a:srgbClr val="FF0000"/>
                </a:solidFill>
                <a:latin typeface="+mn-lt"/>
              </a:rPr>
              <a:t>[Assessment Boundary: Assessment is limited to algebraic relationships and describing those relationships qualitatively.]</a:t>
            </a:r>
          </a:p>
          <a:p>
            <a:endParaRPr lang="en-US" sz="1400" dirty="0" smtClean="0">
              <a:solidFill>
                <a:srgbClr val="FF0000"/>
              </a:solidFill>
              <a:latin typeface="+mn-lt"/>
            </a:endParaRPr>
          </a:p>
          <a:p>
            <a:endParaRPr lang="en-US" sz="1400" dirty="0" smtClean="0">
              <a:solidFill>
                <a:srgbClr val="FF0000"/>
              </a:solidFill>
              <a:latin typeface="+mn-lt"/>
            </a:endParaRPr>
          </a:p>
          <a:p>
            <a:r>
              <a:rPr lang="en-US" sz="1400" b="1" dirty="0" smtClean="0">
                <a:latin typeface="+mn-lt"/>
              </a:rPr>
              <a:t>HS-PS4-3: Evaluate the claims, evidence, and reasoning behind the idea that electromagnetic radiation can be described either by a wave model or a particle model, and that for some situations one model is more useful than the other. [Clarification Statement: Emphasis is on how the experimental evidence supports the claim and how a theory is generally modified in light of new evidence. Examples of a phenomenon could include resonance, interference, diffraction, and photoelectric effect.] </a:t>
            </a:r>
          </a:p>
          <a:p>
            <a:endParaRPr lang="en-US" sz="1400" b="1" dirty="0" smtClean="0">
              <a:latin typeface="+mn-lt"/>
            </a:endParaRPr>
          </a:p>
          <a:p>
            <a:r>
              <a:rPr lang="en-US" sz="1400" dirty="0" smtClean="0">
                <a:solidFill>
                  <a:srgbClr val="FF0000"/>
                </a:solidFill>
                <a:latin typeface="+mn-lt"/>
              </a:rPr>
              <a:t>[Assessment Boundary: Assessment does not include using quantum theory.] </a:t>
            </a:r>
            <a:endParaRPr lang="en-US" sz="1400" dirty="0">
              <a:solidFill>
                <a:srgbClr val="FF0000"/>
              </a:solidFill>
              <a:latin typeface="+mn-lt"/>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685800" y="381000"/>
            <a:ext cx="7924800" cy="1219200"/>
          </a:xfrm>
        </p:spPr>
        <p:txBody>
          <a:bodyPr/>
          <a:lstStyle/>
          <a:p>
            <a:pPr>
              <a:lnSpc>
                <a:spcPct val="80000"/>
              </a:lnSpc>
            </a:pPr>
            <a:r>
              <a:rPr lang="en-US" sz="2400" dirty="0" smtClean="0">
                <a:latin typeface="Arial" charset="0"/>
              </a:rPr>
              <a:t>Millikan’s famous experiment in 1914 showed that the maximum electron energy obeys </a:t>
            </a:r>
            <a:r>
              <a:rPr lang="en-US" sz="2400" dirty="0" err="1" smtClean="0">
                <a:latin typeface="Arial" charset="0"/>
              </a:rPr>
              <a:t>E</a:t>
            </a:r>
            <a:r>
              <a:rPr lang="en-US" sz="2400" baseline="-25000" dirty="0" err="1" smtClean="0">
                <a:latin typeface="Arial" charset="0"/>
              </a:rPr>
              <a:t>max</a:t>
            </a:r>
            <a:r>
              <a:rPr lang="en-US" sz="2400" dirty="0" smtClean="0">
                <a:latin typeface="Arial" charset="0"/>
              </a:rPr>
              <a:t>  =  </a:t>
            </a:r>
            <a:r>
              <a:rPr lang="en-US" sz="2400" i="1" dirty="0" err="1" smtClean="0">
                <a:latin typeface="Arial" charset="0"/>
              </a:rPr>
              <a:t>hf</a:t>
            </a:r>
            <a:endParaRPr lang="en-US" sz="2400" i="1" baseline="-25000" dirty="0">
              <a:latin typeface="Arial" charset="0"/>
            </a:endParaRPr>
          </a:p>
        </p:txBody>
      </p:sp>
      <p:grpSp>
        <p:nvGrpSpPr>
          <p:cNvPr id="2" name="Group 7"/>
          <p:cNvGrpSpPr/>
          <p:nvPr/>
        </p:nvGrpSpPr>
        <p:grpSpPr>
          <a:xfrm>
            <a:off x="914400" y="1219200"/>
            <a:ext cx="7329282" cy="461963"/>
            <a:chOff x="914400" y="1219200"/>
            <a:chExt cx="7329282" cy="461963"/>
          </a:xfrm>
        </p:grpSpPr>
        <p:sp>
          <p:nvSpPr>
            <p:cNvPr id="9" name="Line 8"/>
            <p:cNvSpPr>
              <a:spLocks noChangeShapeType="1"/>
            </p:cNvSpPr>
            <p:nvPr/>
          </p:nvSpPr>
          <p:spPr bwMode="auto">
            <a:xfrm>
              <a:off x="914400" y="1447800"/>
              <a:ext cx="7315200" cy="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7391400" y="12192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grpSp>
      <p:sp>
        <p:nvSpPr>
          <p:cNvPr id="1026" name="AutoShape 2" descr="https://notendur.hi.is/eme1/skoli/edl_v06/mp/33/Understanding%20the%20Propagation%20of%20Light_files/99868A.jpg"/>
          <p:cNvSpPr>
            <a:spLocks noChangeAspect="1" noChangeArrowheads="1"/>
          </p:cNvSpPr>
          <p:nvPr/>
        </p:nvSpPr>
        <p:spPr bwMode="auto">
          <a:xfrm>
            <a:off x="155575" y="-1189038"/>
            <a:ext cx="3048000" cy="24765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28" name="AutoShape 4" descr="https://notendur.hi.is/eme1/skoli/edl_v06/mp/33/Understanding%20the%20Propagation%20of%20Light_files/99868A.jpg"/>
          <p:cNvSpPr>
            <a:spLocks noChangeAspect="1" noChangeArrowheads="1"/>
          </p:cNvSpPr>
          <p:nvPr/>
        </p:nvSpPr>
        <p:spPr bwMode="auto">
          <a:xfrm>
            <a:off x="155575" y="-1189038"/>
            <a:ext cx="3048000" cy="24765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2" name="TextBox 11"/>
          <p:cNvSpPr txBox="1"/>
          <p:nvPr/>
        </p:nvSpPr>
        <p:spPr>
          <a:xfrm>
            <a:off x="1295400" y="5638800"/>
            <a:ext cx="7010400" cy="646331"/>
          </a:xfrm>
          <a:prstGeom prst="rect">
            <a:avLst/>
          </a:prstGeom>
          <a:noFill/>
        </p:spPr>
        <p:txBody>
          <a:bodyPr wrap="square" rtlCol="0">
            <a:spAutoFit/>
          </a:bodyPr>
          <a:lstStyle/>
          <a:p>
            <a:pPr lvl="1"/>
            <a:r>
              <a:rPr lang="en-US" sz="1800" b="1" dirty="0" smtClean="0">
                <a:solidFill>
                  <a:srgbClr val="0033CC"/>
                </a:solidFill>
                <a:latin typeface="+mn-lt"/>
              </a:rPr>
              <a:t>Photoelectric effect shows that light simultaneously has particle and wave characteristics</a:t>
            </a:r>
          </a:p>
        </p:txBody>
      </p:sp>
      <p:pic>
        <p:nvPicPr>
          <p:cNvPr id="3" name="Picture 2" descr="https://coraifeartaigh.files.wordpress.com/2010/04/planck_photoelectric_1.gif"/>
          <p:cNvPicPr>
            <a:picLocks noChangeAspect="1" noChangeArrowheads="1"/>
          </p:cNvPicPr>
          <p:nvPr/>
        </p:nvPicPr>
        <p:blipFill>
          <a:blip r:embed="rId2" cstate="print"/>
          <a:srcRect/>
          <a:stretch>
            <a:fillRect/>
          </a:stretch>
        </p:blipFill>
        <p:spPr bwMode="auto">
          <a:xfrm>
            <a:off x="3886200" y="2209800"/>
            <a:ext cx="4610100" cy="2657476"/>
          </a:xfrm>
          <a:prstGeom prst="rect">
            <a:avLst/>
          </a:prstGeom>
          <a:noFill/>
        </p:spPr>
      </p:pic>
      <p:pic>
        <p:nvPicPr>
          <p:cNvPr id="4" name="Picture 4" descr="http://www.cyberphysics.co.uk/graphics/diagrams/atomic/photoelectric_effect.gif"/>
          <p:cNvPicPr>
            <a:picLocks noChangeAspect="1" noChangeArrowheads="1"/>
          </p:cNvPicPr>
          <p:nvPr/>
        </p:nvPicPr>
        <p:blipFill>
          <a:blip r:embed="rId3" cstate="print"/>
          <a:srcRect/>
          <a:stretch>
            <a:fillRect/>
          </a:stretch>
        </p:blipFill>
        <p:spPr bwMode="auto">
          <a:xfrm>
            <a:off x="990600" y="1752600"/>
            <a:ext cx="2228850" cy="2981326"/>
          </a:xfrm>
          <a:prstGeom prst="rect">
            <a:avLst/>
          </a:prstGeom>
          <a:noFill/>
        </p:spPr>
      </p:pic>
    </p:spTree>
    <p:extLst>
      <p:ext uri="{BB962C8B-B14F-4D97-AF65-F5344CB8AC3E}">
        <p14:creationId xmlns:p14="http://schemas.microsoft.com/office/powerpoint/2010/main" xmlns="" val="30269707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685800" y="381000"/>
            <a:ext cx="7924800" cy="1219200"/>
          </a:xfrm>
        </p:spPr>
        <p:txBody>
          <a:bodyPr/>
          <a:lstStyle/>
          <a:p>
            <a:pPr>
              <a:lnSpc>
                <a:spcPct val="80000"/>
              </a:lnSpc>
            </a:pPr>
            <a:r>
              <a:rPr lang="en-US" sz="2400" dirty="0" smtClean="0">
                <a:latin typeface="Arial" charset="0"/>
              </a:rPr>
              <a:t>Compton’s famous experiment in 1923 showed that photons can knock electrons forward</a:t>
            </a:r>
            <a:endParaRPr lang="en-US" sz="2400" i="1" baseline="-25000" dirty="0">
              <a:latin typeface="Arial" charset="0"/>
            </a:endParaRPr>
          </a:p>
        </p:txBody>
      </p:sp>
      <p:grpSp>
        <p:nvGrpSpPr>
          <p:cNvPr id="2" name="Group 7"/>
          <p:cNvGrpSpPr/>
          <p:nvPr/>
        </p:nvGrpSpPr>
        <p:grpSpPr>
          <a:xfrm>
            <a:off x="914400" y="1219200"/>
            <a:ext cx="7329282" cy="461963"/>
            <a:chOff x="914400" y="1219200"/>
            <a:chExt cx="7329282" cy="461963"/>
          </a:xfrm>
        </p:grpSpPr>
        <p:sp>
          <p:nvSpPr>
            <p:cNvPr id="9" name="Line 8"/>
            <p:cNvSpPr>
              <a:spLocks noChangeShapeType="1"/>
            </p:cNvSpPr>
            <p:nvPr/>
          </p:nvSpPr>
          <p:spPr bwMode="auto">
            <a:xfrm>
              <a:off x="914400" y="1447800"/>
              <a:ext cx="7315200" cy="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7391400" y="12192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grpSp>
      <p:sp>
        <p:nvSpPr>
          <p:cNvPr id="1026" name="AutoShape 2" descr="https://notendur.hi.is/eme1/skoli/edl_v06/mp/33/Understanding%20the%20Propagation%20of%20Light_files/99868A.jpg"/>
          <p:cNvSpPr>
            <a:spLocks noChangeAspect="1" noChangeArrowheads="1"/>
          </p:cNvSpPr>
          <p:nvPr/>
        </p:nvSpPr>
        <p:spPr bwMode="auto">
          <a:xfrm>
            <a:off x="155575" y="-1189038"/>
            <a:ext cx="3048000" cy="24765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28" name="AutoShape 4" descr="https://notendur.hi.is/eme1/skoli/edl_v06/mp/33/Understanding%20the%20Propagation%20of%20Light_files/99868A.jpg"/>
          <p:cNvSpPr>
            <a:spLocks noChangeAspect="1" noChangeArrowheads="1"/>
          </p:cNvSpPr>
          <p:nvPr/>
        </p:nvSpPr>
        <p:spPr bwMode="auto">
          <a:xfrm>
            <a:off x="155575" y="-1189038"/>
            <a:ext cx="3048000" cy="24765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2" name="TextBox 11"/>
          <p:cNvSpPr txBox="1"/>
          <p:nvPr/>
        </p:nvSpPr>
        <p:spPr>
          <a:xfrm>
            <a:off x="457200" y="6172200"/>
            <a:ext cx="8382000" cy="369332"/>
          </a:xfrm>
          <a:prstGeom prst="rect">
            <a:avLst/>
          </a:prstGeom>
          <a:noFill/>
        </p:spPr>
        <p:txBody>
          <a:bodyPr wrap="square" rtlCol="0">
            <a:spAutoFit/>
          </a:bodyPr>
          <a:lstStyle/>
          <a:p>
            <a:pPr lvl="1"/>
            <a:r>
              <a:rPr lang="en-US" sz="1800" b="1" dirty="0" smtClean="0">
                <a:solidFill>
                  <a:srgbClr val="0033CC"/>
                </a:solidFill>
                <a:latin typeface="+mn-lt"/>
              </a:rPr>
              <a:t>Photons carry both energy and momentum and collide with matter</a:t>
            </a:r>
          </a:p>
        </p:txBody>
      </p:sp>
      <p:pic>
        <p:nvPicPr>
          <p:cNvPr id="36866" name="Picture 2" descr="http://images.tutorvista.com/cms/images/83/compton-scattering11.PNG"/>
          <p:cNvPicPr>
            <a:picLocks noChangeAspect="1" noChangeArrowheads="1"/>
          </p:cNvPicPr>
          <p:nvPr/>
        </p:nvPicPr>
        <p:blipFill>
          <a:blip r:embed="rId2" cstate="print"/>
          <a:srcRect/>
          <a:stretch>
            <a:fillRect/>
          </a:stretch>
        </p:blipFill>
        <p:spPr bwMode="auto">
          <a:xfrm>
            <a:off x="762000" y="1676400"/>
            <a:ext cx="3886200" cy="2794211"/>
          </a:xfrm>
          <a:prstGeom prst="rect">
            <a:avLst/>
          </a:prstGeom>
          <a:noFill/>
        </p:spPr>
      </p:pic>
      <p:sp>
        <p:nvSpPr>
          <p:cNvPr id="36868" name="AutoShape 4" descr="http://hyperphysics.phy-astr.gsu.edu/hbase/quantum/imgqua/compdat.gif"/>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36870" name="Picture 6" descr="http://hyperphysics.phy-astr.gsu.edu/hbase/quantum/imgqua/compdat.gif"/>
          <p:cNvPicPr>
            <a:picLocks noChangeAspect="1" noChangeArrowheads="1"/>
          </p:cNvPicPr>
          <p:nvPr/>
        </p:nvPicPr>
        <p:blipFill>
          <a:blip r:embed="rId3" cstate="print"/>
          <a:srcRect/>
          <a:stretch>
            <a:fillRect/>
          </a:stretch>
        </p:blipFill>
        <p:spPr bwMode="auto">
          <a:xfrm>
            <a:off x="5410200" y="1752600"/>
            <a:ext cx="3270996" cy="4267200"/>
          </a:xfrm>
          <a:prstGeom prst="rect">
            <a:avLst/>
          </a:prstGeom>
          <a:noFill/>
        </p:spPr>
      </p:pic>
    </p:spTree>
    <p:extLst>
      <p:ext uri="{BB962C8B-B14F-4D97-AF65-F5344CB8AC3E}">
        <p14:creationId xmlns:p14="http://schemas.microsoft.com/office/powerpoint/2010/main" xmlns="" val="302697072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685800" y="381000"/>
            <a:ext cx="7924800" cy="1219200"/>
          </a:xfrm>
        </p:spPr>
        <p:txBody>
          <a:bodyPr/>
          <a:lstStyle/>
          <a:p>
            <a:pPr>
              <a:lnSpc>
                <a:spcPct val="80000"/>
              </a:lnSpc>
            </a:pPr>
            <a:r>
              <a:rPr lang="en-US" sz="2400" dirty="0" smtClean="0">
                <a:latin typeface="Arial" charset="0"/>
              </a:rPr>
              <a:t>Various “colors” of the electromagnetic spectrum differ by the amount of energy per photon (</a:t>
            </a:r>
            <a:r>
              <a:rPr lang="en-US" sz="2400" i="1" dirty="0" smtClean="0">
                <a:latin typeface="Arial" charset="0"/>
              </a:rPr>
              <a:t>E = </a:t>
            </a:r>
            <a:r>
              <a:rPr lang="en-US" sz="2400" i="1" dirty="0" err="1" smtClean="0">
                <a:latin typeface="Arial" charset="0"/>
              </a:rPr>
              <a:t>hf</a:t>
            </a:r>
            <a:r>
              <a:rPr lang="en-US" sz="2400" dirty="0" smtClean="0">
                <a:latin typeface="Arial" charset="0"/>
              </a:rPr>
              <a:t>)</a:t>
            </a:r>
            <a:endParaRPr lang="en-US" sz="2400" i="1" baseline="-25000" dirty="0">
              <a:latin typeface="Arial" charset="0"/>
            </a:endParaRPr>
          </a:p>
        </p:txBody>
      </p:sp>
      <p:grpSp>
        <p:nvGrpSpPr>
          <p:cNvPr id="2" name="Group 7"/>
          <p:cNvGrpSpPr/>
          <p:nvPr/>
        </p:nvGrpSpPr>
        <p:grpSpPr>
          <a:xfrm>
            <a:off x="914400" y="1219200"/>
            <a:ext cx="7329282" cy="461963"/>
            <a:chOff x="914400" y="1219200"/>
            <a:chExt cx="7329282" cy="461963"/>
          </a:xfrm>
        </p:grpSpPr>
        <p:sp>
          <p:nvSpPr>
            <p:cNvPr id="9" name="Line 8"/>
            <p:cNvSpPr>
              <a:spLocks noChangeShapeType="1"/>
            </p:cNvSpPr>
            <p:nvPr/>
          </p:nvSpPr>
          <p:spPr bwMode="auto">
            <a:xfrm>
              <a:off x="914400" y="1447800"/>
              <a:ext cx="7315200" cy="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7391400" y="12192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grpSp>
      <p:sp>
        <p:nvSpPr>
          <p:cNvPr id="1026" name="AutoShape 2" descr="https://notendur.hi.is/eme1/skoli/edl_v06/mp/33/Understanding%20the%20Propagation%20of%20Light_files/99868A.jpg"/>
          <p:cNvSpPr>
            <a:spLocks noChangeAspect="1" noChangeArrowheads="1"/>
          </p:cNvSpPr>
          <p:nvPr/>
        </p:nvSpPr>
        <p:spPr bwMode="auto">
          <a:xfrm>
            <a:off x="155575" y="-1189038"/>
            <a:ext cx="3048000" cy="24765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28" name="AutoShape 4" descr="https://notendur.hi.is/eme1/skoli/edl_v06/mp/33/Understanding%20the%20Propagation%20of%20Light_files/99868A.jpg"/>
          <p:cNvSpPr>
            <a:spLocks noChangeAspect="1" noChangeArrowheads="1"/>
          </p:cNvSpPr>
          <p:nvPr/>
        </p:nvSpPr>
        <p:spPr bwMode="auto">
          <a:xfrm>
            <a:off x="155575" y="-1189038"/>
            <a:ext cx="3048000" cy="24765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2" name="TextBox 11"/>
          <p:cNvSpPr txBox="1"/>
          <p:nvPr/>
        </p:nvSpPr>
        <p:spPr>
          <a:xfrm>
            <a:off x="609600" y="5867400"/>
            <a:ext cx="7924800" cy="646331"/>
          </a:xfrm>
          <a:prstGeom prst="rect">
            <a:avLst/>
          </a:prstGeom>
          <a:noFill/>
        </p:spPr>
        <p:txBody>
          <a:bodyPr wrap="square" rtlCol="0">
            <a:spAutoFit/>
          </a:bodyPr>
          <a:lstStyle/>
          <a:p>
            <a:pPr lvl="1"/>
            <a:r>
              <a:rPr lang="en-US" sz="1800" b="1" dirty="0" smtClean="0">
                <a:solidFill>
                  <a:srgbClr val="0033CC"/>
                </a:solidFill>
                <a:latin typeface="+mn-lt"/>
              </a:rPr>
              <a:t>Damage to biological tissue is only possible for energetic photons (&gt; visible light) because only one photon is absorbed at a time</a:t>
            </a:r>
          </a:p>
        </p:txBody>
      </p:sp>
      <p:sp>
        <p:nvSpPr>
          <p:cNvPr id="36868" name="AutoShape 4" descr="http://hyperphysics.phy-astr.gsu.edu/hbase/quantum/imgqua/compdat.gif"/>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37890" name="Picture 2" descr="http://www2.lbl.gov/images/MicroWorlds/EMSpec.gif"/>
          <p:cNvPicPr>
            <a:picLocks noChangeAspect="1" noChangeArrowheads="1"/>
          </p:cNvPicPr>
          <p:nvPr/>
        </p:nvPicPr>
        <p:blipFill>
          <a:blip r:embed="rId2" cstate="print"/>
          <a:srcRect/>
          <a:stretch>
            <a:fillRect/>
          </a:stretch>
        </p:blipFill>
        <p:spPr bwMode="auto">
          <a:xfrm>
            <a:off x="685800" y="1676400"/>
            <a:ext cx="8001000" cy="3948092"/>
          </a:xfrm>
          <a:prstGeom prst="rect">
            <a:avLst/>
          </a:prstGeom>
          <a:noFill/>
        </p:spPr>
      </p:pic>
    </p:spTree>
    <p:extLst>
      <p:ext uri="{BB962C8B-B14F-4D97-AF65-F5344CB8AC3E}">
        <p14:creationId xmlns:p14="http://schemas.microsoft.com/office/powerpoint/2010/main" xmlns="" val="30269707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762000" y="381000"/>
            <a:ext cx="7924800" cy="1219200"/>
          </a:xfrm>
        </p:spPr>
        <p:txBody>
          <a:bodyPr/>
          <a:lstStyle/>
          <a:p>
            <a:pPr>
              <a:lnSpc>
                <a:spcPct val="80000"/>
              </a:lnSpc>
            </a:pPr>
            <a:r>
              <a:rPr lang="en-US" sz="2400" dirty="0" smtClean="0">
                <a:latin typeface="Arial" charset="0"/>
              </a:rPr>
              <a:t>High-school standards HS-PS4-1, 3, and 4 focus on the characteristics of light and evidence for particle versus wave properties (cont.)</a:t>
            </a:r>
            <a:endParaRPr lang="en-US" sz="2400" baseline="-25000" dirty="0">
              <a:latin typeface="Arial" charset="0"/>
            </a:endParaRPr>
          </a:p>
        </p:txBody>
      </p:sp>
      <p:grpSp>
        <p:nvGrpSpPr>
          <p:cNvPr id="3" name="Group 7"/>
          <p:cNvGrpSpPr/>
          <p:nvPr/>
        </p:nvGrpSpPr>
        <p:grpSpPr>
          <a:xfrm>
            <a:off x="914400" y="1219200"/>
            <a:ext cx="7329282" cy="461963"/>
            <a:chOff x="914400" y="1219200"/>
            <a:chExt cx="7329282" cy="461963"/>
          </a:xfrm>
        </p:grpSpPr>
        <p:sp>
          <p:nvSpPr>
            <p:cNvPr id="9" name="Line 8"/>
            <p:cNvSpPr>
              <a:spLocks noChangeShapeType="1"/>
            </p:cNvSpPr>
            <p:nvPr/>
          </p:nvSpPr>
          <p:spPr bwMode="auto">
            <a:xfrm>
              <a:off x="914400" y="1447800"/>
              <a:ext cx="7315200" cy="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7391400" y="12192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grpSp>
      <p:sp>
        <p:nvSpPr>
          <p:cNvPr id="2" name="Rectangle 1"/>
          <p:cNvSpPr/>
          <p:nvPr/>
        </p:nvSpPr>
        <p:spPr>
          <a:xfrm>
            <a:off x="914400" y="1752600"/>
            <a:ext cx="7687491" cy="2739211"/>
          </a:xfrm>
          <a:prstGeom prst="rect">
            <a:avLst/>
          </a:prstGeom>
        </p:spPr>
        <p:txBody>
          <a:bodyPr wrap="square">
            <a:spAutoFit/>
          </a:bodyPr>
          <a:lstStyle/>
          <a:p>
            <a:r>
              <a:rPr lang="en-US" sz="1400" b="1" dirty="0" smtClean="0">
                <a:latin typeface="+mn-lt"/>
              </a:rPr>
              <a:t>HS-PS4-4: Evaluate the validity and reliability of claims in published materials of the effects that different frequencies of electromagnetic radiation have when absorbed by matter. [Clarification Statement: Emphasis is on the idea that photons associated with different frequencies of light have different energies, and the damage to living tissue from electromagnetic radiation depends on the energy of the radiation. Examples of published materials could include trade books, magazines, web resources, videos, and other passages that may reflect bias.] </a:t>
            </a:r>
          </a:p>
          <a:p>
            <a:endParaRPr lang="en-US" sz="1800" b="1" dirty="0" smtClean="0">
              <a:latin typeface="+mn-lt"/>
            </a:endParaRPr>
          </a:p>
          <a:p>
            <a:r>
              <a:rPr lang="en-US" sz="1400" dirty="0" smtClean="0">
                <a:solidFill>
                  <a:srgbClr val="FF0000"/>
                </a:solidFill>
                <a:latin typeface="+mn-lt"/>
              </a:rPr>
              <a:t>[Assessment Boundary: </a:t>
            </a:r>
            <a:r>
              <a:rPr lang="en-US" sz="1400" dirty="0" smtClean="0">
                <a:solidFill>
                  <a:srgbClr val="FF0000"/>
                </a:solidFill>
                <a:latin typeface="Arial" pitchFamily="34" charset="0"/>
                <a:cs typeface="Arial" pitchFamily="34" charset="0"/>
              </a:rPr>
              <a:t>Assessment is limited to qualitative descriptions.]</a:t>
            </a:r>
          </a:p>
          <a:p>
            <a:endParaRPr lang="en-US" sz="1400" dirty="0" smtClean="0">
              <a:solidFill>
                <a:srgbClr val="FF0000"/>
              </a:solidFill>
              <a:latin typeface="+mn-lt"/>
            </a:endParaRPr>
          </a:p>
          <a:p>
            <a:endParaRPr lang="en-US" sz="1400" dirty="0" smtClean="0">
              <a:solidFill>
                <a:srgbClr val="FF0000"/>
              </a:solidFill>
              <a:latin typeface="+mn-lt"/>
            </a:endParaRPr>
          </a:p>
          <a:p>
            <a:endParaRPr lang="en-US" sz="1400" dirty="0">
              <a:solidFill>
                <a:srgbClr val="FF0000"/>
              </a:solidFill>
              <a:latin typeface="+mn-l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762000" y="381000"/>
            <a:ext cx="7924800" cy="1219200"/>
          </a:xfrm>
        </p:spPr>
        <p:txBody>
          <a:bodyPr/>
          <a:lstStyle/>
          <a:p>
            <a:pPr>
              <a:lnSpc>
                <a:spcPct val="80000"/>
              </a:lnSpc>
            </a:pPr>
            <a:r>
              <a:rPr lang="en-US" sz="2400" dirty="0" smtClean="0">
                <a:latin typeface="Arial" charset="0"/>
              </a:rPr>
              <a:t>Electromagnetic radiation (light) travels at a constant speed (c = 2.99792458 x 10</a:t>
            </a:r>
            <a:r>
              <a:rPr lang="en-US" sz="2400" baseline="30000" dirty="0" smtClean="0">
                <a:latin typeface="Arial" charset="0"/>
              </a:rPr>
              <a:t>8</a:t>
            </a:r>
            <a:r>
              <a:rPr lang="en-US" sz="2400" dirty="0" smtClean="0">
                <a:latin typeface="Arial" charset="0"/>
              </a:rPr>
              <a:t> m/s) in </a:t>
            </a:r>
            <a:r>
              <a:rPr lang="en-US" sz="2400" smtClean="0">
                <a:latin typeface="Arial" charset="0"/>
              </a:rPr>
              <a:t>empty space</a:t>
            </a:r>
            <a:endParaRPr lang="en-US" sz="2400" baseline="-25000" dirty="0">
              <a:latin typeface="Arial" charset="0"/>
            </a:endParaRPr>
          </a:p>
        </p:txBody>
      </p:sp>
      <p:sp>
        <p:nvSpPr>
          <p:cNvPr id="4167" name="Text Box 71"/>
          <p:cNvSpPr txBox="1">
            <a:spLocks noChangeArrowheads="1"/>
          </p:cNvSpPr>
          <p:nvPr/>
        </p:nvSpPr>
        <p:spPr bwMode="auto">
          <a:xfrm>
            <a:off x="685800" y="1701361"/>
            <a:ext cx="8077200" cy="5262979"/>
          </a:xfrm>
          <a:prstGeom prst="rect">
            <a:avLst/>
          </a:prstGeom>
          <a:noFill/>
          <a:ln w="9525">
            <a:noFill/>
            <a:miter lim="800000"/>
            <a:headEnd/>
            <a:tailEnd/>
          </a:ln>
          <a:effectLst/>
        </p:spPr>
        <p:txBody>
          <a:bodyPr wrap="square">
            <a:spAutoFit/>
          </a:bodyPr>
          <a:lstStyle/>
          <a:p>
            <a:pPr>
              <a:buFont typeface="Arial" pitchFamily="34" charset="0"/>
              <a:buChar char="•"/>
            </a:pPr>
            <a:r>
              <a:rPr lang="en-US" b="1" dirty="0" smtClean="0">
                <a:solidFill>
                  <a:srgbClr val="0033CC"/>
                </a:solidFill>
                <a:latin typeface="Arial" charset="0"/>
              </a:rPr>
              <a:t>   Galileo (before 1640)—lanterns on mountaintops</a:t>
            </a:r>
          </a:p>
          <a:p>
            <a:pPr>
              <a:buFont typeface="Arial" pitchFamily="34" charset="0"/>
              <a:buChar char="•"/>
            </a:pPr>
            <a:endParaRPr lang="en-US" b="1" dirty="0" smtClean="0">
              <a:solidFill>
                <a:srgbClr val="0033CC"/>
              </a:solidFill>
              <a:latin typeface="Arial" charset="0"/>
            </a:endParaRPr>
          </a:p>
          <a:p>
            <a:pPr>
              <a:buFont typeface="Arial" pitchFamily="34" charset="0"/>
              <a:buChar char="•"/>
            </a:pPr>
            <a:r>
              <a:rPr lang="en-US" b="1" dirty="0" smtClean="0">
                <a:solidFill>
                  <a:srgbClr val="0033CC"/>
                </a:solidFill>
                <a:latin typeface="Arial" charset="0"/>
              </a:rPr>
              <a:t>   Ole </a:t>
            </a:r>
            <a:r>
              <a:rPr lang="en-US" b="1" dirty="0" err="1" smtClean="0">
                <a:solidFill>
                  <a:srgbClr val="0033CC"/>
                </a:solidFill>
                <a:latin typeface="Arial" charset="0"/>
              </a:rPr>
              <a:t>Rømer</a:t>
            </a:r>
            <a:r>
              <a:rPr lang="en-US" b="1" dirty="0" smtClean="0">
                <a:solidFill>
                  <a:srgbClr val="0033CC"/>
                </a:solidFill>
                <a:latin typeface="Arial" charset="0"/>
              </a:rPr>
              <a:t> (1676)—timing of Jupiter’s moons</a:t>
            </a:r>
          </a:p>
          <a:p>
            <a:pPr>
              <a:buFont typeface="Arial" pitchFamily="34" charset="0"/>
              <a:buChar char="•"/>
            </a:pPr>
            <a:endParaRPr lang="en-US" b="1" dirty="0" smtClean="0">
              <a:solidFill>
                <a:srgbClr val="0033CC"/>
              </a:solidFill>
              <a:latin typeface="Arial" charset="0"/>
            </a:endParaRPr>
          </a:p>
          <a:p>
            <a:pPr>
              <a:buFont typeface="Arial" pitchFamily="34" charset="0"/>
              <a:buChar char="•"/>
            </a:pPr>
            <a:r>
              <a:rPr lang="en-US" b="1" dirty="0">
                <a:solidFill>
                  <a:srgbClr val="0033CC"/>
                </a:solidFill>
                <a:latin typeface="Arial" charset="0"/>
              </a:rPr>
              <a:t> </a:t>
            </a:r>
            <a:r>
              <a:rPr lang="en-US" b="1" dirty="0" smtClean="0">
                <a:solidFill>
                  <a:srgbClr val="0033CC"/>
                </a:solidFill>
                <a:latin typeface="Arial" charset="0"/>
              </a:rPr>
              <a:t>  James Bradley (1728)—aberration of starlight</a:t>
            </a:r>
          </a:p>
          <a:p>
            <a:pPr>
              <a:buFont typeface="Arial" pitchFamily="34" charset="0"/>
              <a:buChar char="•"/>
            </a:pPr>
            <a:endParaRPr lang="en-US" b="1" dirty="0" smtClean="0">
              <a:solidFill>
                <a:srgbClr val="0033CC"/>
              </a:solidFill>
              <a:latin typeface="Arial" charset="0"/>
            </a:endParaRPr>
          </a:p>
          <a:p>
            <a:pPr>
              <a:buFont typeface="Arial" pitchFamily="34" charset="0"/>
              <a:buChar char="•"/>
            </a:pPr>
            <a:r>
              <a:rPr lang="en-US" b="1" dirty="0">
                <a:solidFill>
                  <a:srgbClr val="0033CC"/>
                </a:solidFill>
                <a:latin typeface="Arial" charset="0"/>
              </a:rPr>
              <a:t> </a:t>
            </a:r>
            <a:r>
              <a:rPr lang="en-US" b="1" dirty="0" smtClean="0">
                <a:solidFill>
                  <a:srgbClr val="0033CC"/>
                </a:solidFill>
                <a:latin typeface="Arial" charset="0"/>
              </a:rPr>
              <a:t>  </a:t>
            </a:r>
            <a:r>
              <a:rPr lang="en-US" b="1" dirty="0" err="1" smtClean="0">
                <a:solidFill>
                  <a:srgbClr val="0033CC"/>
                </a:solidFill>
                <a:latin typeface="Arial" charset="0"/>
              </a:rPr>
              <a:t>Fizeau</a:t>
            </a:r>
            <a:r>
              <a:rPr lang="en-US" b="1" dirty="0" smtClean="0">
                <a:solidFill>
                  <a:srgbClr val="0033CC"/>
                </a:solidFill>
                <a:latin typeface="Arial" charset="0"/>
              </a:rPr>
              <a:t> (1850)—toothed wheel gives time of travel</a:t>
            </a:r>
          </a:p>
          <a:p>
            <a:pPr>
              <a:buFont typeface="Arial" pitchFamily="34" charset="0"/>
              <a:buChar char="•"/>
            </a:pPr>
            <a:endParaRPr lang="en-US" b="1" dirty="0" smtClean="0">
              <a:solidFill>
                <a:srgbClr val="0033CC"/>
              </a:solidFill>
              <a:latin typeface="Arial" charset="0"/>
            </a:endParaRPr>
          </a:p>
          <a:p>
            <a:pPr>
              <a:buFont typeface="Arial" pitchFamily="34" charset="0"/>
              <a:buChar char="•"/>
            </a:pPr>
            <a:r>
              <a:rPr lang="en-US" b="1" dirty="0">
                <a:solidFill>
                  <a:srgbClr val="0033CC"/>
                </a:solidFill>
                <a:latin typeface="Arial" charset="0"/>
              </a:rPr>
              <a:t> </a:t>
            </a:r>
            <a:r>
              <a:rPr lang="en-US" b="1" dirty="0" smtClean="0">
                <a:solidFill>
                  <a:srgbClr val="0033CC"/>
                </a:solidFill>
                <a:latin typeface="Arial" charset="0"/>
              </a:rPr>
              <a:t>  Foucault (1850)—rotating mirror gives time of travel</a:t>
            </a:r>
          </a:p>
          <a:p>
            <a:pPr>
              <a:buFont typeface="Arial" pitchFamily="34" charset="0"/>
              <a:buChar char="•"/>
            </a:pPr>
            <a:endParaRPr lang="en-US" b="1" dirty="0" smtClean="0">
              <a:solidFill>
                <a:srgbClr val="0033CC"/>
              </a:solidFill>
              <a:latin typeface="Arial" charset="0"/>
            </a:endParaRPr>
          </a:p>
          <a:p>
            <a:pPr>
              <a:buFont typeface="Arial" pitchFamily="34" charset="0"/>
              <a:buChar char="•"/>
            </a:pPr>
            <a:r>
              <a:rPr lang="en-US" b="1" dirty="0">
                <a:solidFill>
                  <a:srgbClr val="0033CC"/>
                </a:solidFill>
                <a:latin typeface="Arial" charset="0"/>
              </a:rPr>
              <a:t> </a:t>
            </a:r>
            <a:r>
              <a:rPr lang="en-US" b="1" dirty="0" smtClean="0">
                <a:solidFill>
                  <a:srgbClr val="0033CC"/>
                </a:solidFill>
                <a:latin typeface="Arial" charset="0"/>
              </a:rPr>
              <a:t>  Michelson (1879)—rotating mirror, longer distance</a:t>
            </a:r>
          </a:p>
          <a:p>
            <a:pPr>
              <a:buFont typeface="Arial" pitchFamily="34" charset="0"/>
              <a:buChar char="•"/>
            </a:pPr>
            <a:endParaRPr lang="en-US" b="1" dirty="0" smtClean="0">
              <a:solidFill>
                <a:srgbClr val="0033CC"/>
              </a:solidFill>
              <a:latin typeface="Arial" charset="0"/>
            </a:endParaRPr>
          </a:p>
          <a:p>
            <a:pPr>
              <a:buFont typeface="Arial" pitchFamily="34" charset="0"/>
              <a:buChar char="•"/>
            </a:pPr>
            <a:r>
              <a:rPr lang="en-US" b="1" dirty="0">
                <a:solidFill>
                  <a:srgbClr val="0033CC"/>
                </a:solidFill>
                <a:latin typeface="Arial" charset="0"/>
              </a:rPr>
              <a:t> </a:t>
            </a:r>
            <a:r>
              <a:rPr lang="en-US" b="1" dirty="0" smtClean="0">
                <a:solidFill>
                  <a:srgbClr val="0033CC"/>
                </a:solidFill>
                <a:latin typeface="Arial" charset="0"/>
              </a:rPr>
              <a:t>  Einstein (1905)—speed of light is a physical law</a:t>
            </a:r>
          </a:p>
          <a:p>
            <a:endParaRPr lang="en-US" b="1" dirty="0" smtClean="0">
              <a:solidFill>
                <a:srgbClr val="0033CC"/>
              </a:solidFill>
              <a:latin typeface="Arial" charset="0"/>
            </a:endParaRPr>
          </a:p>
        </p:txBody>
      </p:sp>
      <p:grpSp>
        <p:nvGrpSpPr>
          <p:cNvPr id="8" name="Group 7"/>
          <p:cNvGrpSpPr/>
          <p:nvPr/>
        </p:nvGrpSpPr>
        <p:grpSpPr>
          <a:xfrm>
            <a:off x="914400" y="1219200"/>
            <a:ext cx="7329282" cy="461963"/>
            <a:chOff x="914400" y="1219200"/>
            <a:chExt cx="7329282" cy="461963"/>
          </a:xfrm>
        </p:grpSpPr>
        <p:sp>
          <p:nvSpPr>
            <p:cNvPr id="9" name="Line 8"/>
            <p:cNvSpPr>
              <a:spLocks noChangeShapeType="1"/>
            </p:cNvSpPr>
            <p:nvPr/>
          </p:nvSpPr>
          <p:spPr bwMode="auto">
            <a:xfrm>
              <a:off x="914400" y="1447800"/>
              <a:ext cx="7315200" cy="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7391400" y="12192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grpSp>
    </p:spTree>
    <p:extLst>
      <p:ext uri="{BB962C8B-B14F-4D97-AF65-F5344CB8AC3E}">
        <p14:creationId xmlns:p14="http://schemas.microsoft.com/office/powerpoint/2010/main" xmlns="" val="34785502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762000" y="381000"/>
            <a:ext cx="7924800" cy="1219200"/>
          </a:xfrm>
        </p:spPr>
        <p:txBody>
          <a:bodyPr/>
          <a:lstStyle/>
          <a:p>
            <a:pPr>
              <a:lnSpc>
                <a:spcPct val="80000"/>
              </a:lnSpc>
            </a:pPr>
            <a:r>
              <a:rPr lang="en-US" sz="2400" dirty="0" smtClean="0">
                <a:latin typeface="Arial" charset="0"/>
              </a:rPr>
              <a:t>Since the speed of light is constant for all observers, distances can be calculated for known travel times</a:t>
            </a:r>
            <a:endParaRPr lang="en-US" sz="2400" baseline="-25000" dirty="0">
              <a:latin typeface="Arial" charset="0"/>
            </a:endParaRPr>
          </a:p>
        </p:txBody>
      </p:sp>
      <p:sp>
        <p:nvSpPr>
          <p:cNvPr id="4168" name="Rectangle 72"/>
          <p:cNvSpPr>
            <a:spLocks noChangeArrowheads="1"/>
          </p:cNvSpPr>
          <p:nvPr/>
        </p:nvSpPr>
        <p:spPr bwMode="auto">
          <a:xfrm>
            <a:off x="1104900" y="1671064"/>
            <a:ext cx="6934200" cy="3185487"/>
          </a:xfrm>
          <a:prstGeom prst="rect">
            <a:avLst/>
          </a:prstGeom>
          <a:noFill/>
          <a:ln w="9525">
            <a:noFill/>
            <a:miter lim="800000"/>
            <a:headEnd/>
            <a:tailEnd/>
          </a:ln>
          <a:effectLst/>
        </p:spPr>
        <p:txBody>
          <a:bodyPr wrap="square">
            <a:spAutoFit/>
          </a:bodyPr>
          <a:lstStyle/>
          <a:p>
            <a:pPr algn="ctr">
              <a:spcBef>
                <a:spcPct val="50000"/>
              </a:spcBef>
            </a:pPr>
            <a:r>
              <a:rPr lang="en-US" b="1" dirty="0" smtClean="0">
                <a:solidFill>
                  <a:srgbClr val="0033CC"/>
                </a:solidFill>
                <a:latin typeface="Arial" charset="0"/>
              </a:rPr>
              <a:t>d  =  </a:t>
            </a:r>
            <a:r>
              <a:rPr lang="en-US" b="1" dirty="0" err="1" smtClean="0">
                <a:solidFill>
                  <a:srgbClr val="0033CC"/>
                </a:solidFill>
                <a:latin typeface="Arial" charset="0"/>
              </a:rPr>
              <a:t>ct</a:t>
            </a:r>
            <a:endParaRPr lang="en-US" b="1" dirty="0">
              <a:solidFill>
                <a:srgbClr val="0033CC"/>
              </a:solidFill>
              <a:latin typeface="Arial" charset="0"/>
            </a:endParaRPr>
          </a:p>
          <a:p>
            <a:pPr algn="ctr">
              <a:spcBef>
                <a:spcPct val="50000"/>
              </a:spcBef>
            </a:pPr>
            <a:endParaRPr lang="en-US" b="1" kern="500" dirty="0">
              <a:solidFill>
                <a:srgbClr val="0033CC"/>
              </a:solidFill>
              <a:latin typeface="Arial" charset="0"/>
            </a:endParaRPr>
          </a:p>
          <a:p>
            <a:pPr>
              <a:spcBef>
                <a:spcPct val="50000"/>
              </a:spcBef>
            </a:pPr>
            <a:r>
              <a:rPr lang="en-US" b="1" dirty="0" smtClean="0">
                <a:solidFill>
                  <a:srgbClr val="0033CC"/>
                </a:solidFill>
                <a:latin typeface="Arial" charset="0"/>
              </a:rPr>
              <a:t>Q: If light takes 2.6 seconds to bounce off the moon and return to Earth, how far is the moon from Earth?</a:t>
            </a:r>
          </a:p>
          <a:p>
            <a:pPr>
              <a:spcBef>
                <a:spcPct val="50000"/>
              </a:spcBef>
            </a:pPr>
            <a:endParaRPr lang="en-US" b="1" dirty="0" smtClean="0">
              <a:solidFill>
                <a:srgbClr val="0033CC"/>
              </a:solidFill>
              <a:latin typeface="Arial" charset="0"/>
            </a:endParaRPr>
          </a:p>
          <a:p>
            <a:pPr>
              <a:spcBef>
                <a:spcPct val="50000"/>
              </a:spcBef>
            </a:pPr>
            <a:endParaRPr lang="en-US" sz="1400" b="1" dirty="0" smtClean="0">
              <a:solidFill>
                <a:srgbClr val="0033CC"/>
              </a:solidFill>
              <a:latin typeface="Arial" charset="0"/>
            </a:endParaRPr>
          </a:p>
        </p:txBody>
      </p:sp>
      <p:grpSp>
        <p:nvGrpSpPr>
          <p:cNvPr id="8" name="Group 7"/>
          <p:cNvGrpSpPr/>
          <p:nvPr/>
        </p:nvGrpSpPr>
        <p:grpSpPr>
          <a:xfrm>
            <a:off x="914400" y="1219200"/>
            <a:ext cx="7329282" cy="461963"/>
            <a:chOff x="914400" y="1219200"/>
            <a:chExt cx="7329282" cy="461963"/>
          </a:xfrm>
        </p:grpSpPr>
        <p:sp>
          <p:nvSpPr>
            <p:cNvPr id="9" name="Line 8"/>
            <p:cNvSpPr>
              <a:spLocks noChangeShapeType="1"/>
            </p:cNvSpPr>
            <p:nvPr/>
          </p:nvSpPr>
          <p:spPr bwMode="auto">
            <a:xfrm>
              <a:off x="914400" y="1447800"/>
              <a:ext cx="7315200" cy="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7391400" y="12192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grpSp>
    </p:spTree>
    <p:extLst>
      <p:ext uri="{BB962C8B-B14F-4D97-AF65-F5344CB8AC3E}">
        <p14:creationId xmlns:p14="http://schemas.microsoft.com/office/powerpoint/2010/main" xmlns="" val="29000886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762000" y="381000"/>
            <a:ext cx="7924800" cy="1219200"/>
          </a:xfrm>
        </p:spPr>
        <p:txBody>
          <a:bodyPr/>
          <a:lstStyle/>
          <a:p>
            <a:pPr>
              <a:lnSpc>
                <a:spcPct val="80000"/>
              </a:lnSpc>
            </a:pPr>
            <a:r>
              <a:rPr lang="en-US" sz="2400" dirty="0" smtClean="0">
                <a:latin typeface="Arial" charset="0"/>
              </a:rPr>
              <a:t>Since the speed of light is constant for all observers, distances can be calculated for known travel times</a:t>
            </a:r>
            <a:endParaRPr lang="en-US" sz="2400" baseline="-25000" dirty="0">
              <a:latin typeface="Arial" charset="0"/>
            </a:endParaRPr>
          </a:p>
        </p:txBody>
      </p:sp>
      <p:sp>
        <p:nvSpPr>
          <p:cNvPr id="4168" name="Rectangle 72"/>
          <p:cNvSpPr>
            <a:spLocks noChangeArrowheads="1"/>
          </p:cNvSpPr>
          <p:nvPr/>
        </p:nvSpPr>
        <p:spPr bwMode="auto">
          <a:xfrm>
            <a:off x="1104900" y="1671064"/>
            <a:ext cx="6934200" cy="3554819"/>
          </a:xfrm>
          <a:prstGeom prst="rect">
            <a:avLst/>
          </a:prstGeom>
          <a:noFill/>
          <a:ln w="9525">
            <a:noFill/>
            <a:miter lim="800000"/>
            <a:headEnd/>
            <a:tailEnd/>
          </a:ln>
          <a:effectLst/>
        </p:spPr>
        <p:txBody>
          <a:bodyPr wrap="square">
            <a:spAutoFit/>
          </a:bodyPr>
          <a:lstStyle/>
          <a:p>
            <a:pPr algn="ctr">
              <a:spcBef>
                <a:spcPct val="50000"/>
              </a:spcBef>
            </a:pPr>
            <a:r>
              <a:rPr lang="en-US" b="1" dirty="0" smtClean="0">
                <a:solidFill>
                  <a:srgbClr val="0033CC"/>
                </a:solidFill>
                <a:latin typeface="Arial" charset="0"/>
              </a:rPr>
              <a:t>d  =  </a:t>
            </a:r>
            <a:r>
              <a:rPr lang="en-US" b="1" dirty="0" err="1" smtClean="0">
                <a:solidFill>
                  <a:srgbClr val="0033CC"/>
                </a:solidFill>
                <a:latin typeface="Arial" charset="0"/>
              </a:rPr>
              <a:t>ct</a:t>
            </a:r>
            <a:endParaRPr lang="en-US" b="1" dirty="0">
              <a:solidFill>
                <a:srgbClr val="0033CC"/>
              </a:solidFill>
              <a:latin typeface="Arial" charset="0"/>
            </a:endParaRPr>
          </a:p>
          <a:p>
            <a:pPr algn="ctr">
              <a:spcBef>
                <a:spcPct val="50000"/>
              </a:spcBef>
            </a:pPr>
            <a:endParaRPr lang="en-US" b="1" kern="500" dirty="0">
              <a:solidFill>
                <a:srgbClr val="0033CC"/>
              </a:solidFill>
              <a:latin typeface="Arial" charset="0"/>
            </a:endParaRPr>
          </a:p>
          <a:p>
            <a:pPr>
              <a:spcBef>
                <a:spcPct val="50000"/>
              </a:spcBef>
            </a:pPr>
            <a:r>
              <a:rPr lang="en-US" b="1" dirty="0" smtClean="0">
                <a:solidFill>
                  <a:srgbClr val="0033CC"/>
                </a:solidFill>
                <a:latin typeface="Arial" charset="0"/>
              </a:rPr>
              <a:t>Q: The signal from a radio station to a radio receiver is interfered with by a reflected signal that arrives 6 </a:t>
            </a:r>
            <a:r>
              <a:rPr lang="el-GR" b="1" dirty="0" smtClean="0">
                <a:solidFill>
                  <a:srgbClr val="0033CC"/>
                </a:solidFill>
                <a:latin typeface="Arial" charset="0"/>
              </a:rPr>
              <a:t>μ</a:t>
            </a:r>
            <a:r>
              <a:rPr lang="en-US" b="1" dirty="0" smtClean="0">
                <a:solidFill>
                  <a:srgbClr val="0033CC"/>
                </a:solidFill>
                <a:latin typeface="Arial" charset="0"/>
              </a:rPr>
              <a:t>s later. How far away is the object that reflected the radio signal?</a:t>
            </a:r>
          </a:p>
          <a:p>
            <a:pPr>
              <a:spcBef>
                <a:spcPct val="50000"/>
              </a:spcBef>
            </a:pPr>
            <a:endParaRPr lang="en-US" b="1" dirty="0" smtClean="0">
              <a:solidFill>
                <a:srgbClr val="0033CC"/>
              </a:solidFill>
              <a:latin typeface="Arial" charset="0"/>
            </a:endParaRPr>
          </a:p>
          <a:p>
            <a:pPr>
              <a:spcBef>
                <a:spcPct val="50000"/>
              </a:spcBef>
            </a:pPr>
            <a:endParaRPr lang="en-US" sz="1400" b="1" dirty="0" smtClean="0">
              <a:solidFill>
                <a:srgbClr val="0033CC"/>
              </a:solidFill>
              <a:latin typeface="Arial" charset="0"/>
            </a:endParaRPr>
          </a:p>
        </p:txBody>
      </p:sp>
      <p:grpSp>
        <p:nvGrpSpPr>
          <p:cNvPr id="8" name="Group 7"/>
          <p:cNvGrpSpPr/>
          <p:nvPr/>
        </p:nvGrpSpPr>
        <p:grpSpPr>
          <a:xfrm>
            <a:off x="914400" y="1219200"/>
            <a:ext cx="7329282" cy="461963"/>
            <a:chOff x="914400" y="1219200"/>
            <a:chExt cx="7329282" cy="461963"/>
          </a:xfrm>
        </p:grpSpPr>
        <p:sp>
          <p:nvSpPr>
            <p:cNvPr id="9" name="Line 8"/>
            <p:cNvSpPr>
              <a:spLocks noChangeShapeType="1"/>
            </p:cNvSpPr>
            <p:nvPr/>
          </p:nvSpPr>
          <p:spPr bwMode="auto">
            <a:xfrm>
              <a:off x="914400" y="1447800"/>
              <a:ext cx="7315200" cy="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7391400" y="12192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grpSp>
    </p:spTree>
    <p:extLst>
      <p:ext uri="{BB962C8B-B14F-4D97-AF65-F5344CB8AC3E}">
        <p14:creationId xmlns:p14="http://schemas.microsoft.com/office/powerpoint/2010/main" xmlns="" val="18996125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762000" y="381000"/>
            <a:ext cx="7924800" cy="1219200"/>
          </a:xfrm>
        </p:spPr>
        <p:txBody>
          <a:bodyPr/>
          <a:lstStyle/>
          <a:p>
            <a:pPr>
              <a:lnSpc>
                <a:spcPct val="80000"/>
              </a:lnSpc>
            </a:pPr>
            <a:r>
              <a:rPr lang="en-US" sz="2400" dirty="0" smtClean="0">
                <a:latin typeface="Arial" charset="0"/>
              </a:rPr>
              <a:t>Recent observations confirm that different types of light travel at exactly the same speed in empty space</a:t>
            </a:r>
            <a:endParaRPr lang="en-US" sz="2400" baseline="-25000" dirty="0">
              <a:latin typeface="Arial" charset="0"/>
            </a:endParaRPr>
          </a:p>
        </p:txBody>
      </p:sp>
      <p:sp>
        <p:nvSpPr>
          <p:cNvPr id="4167" name="Text Box 71"/>
          <p:cNvSpPr txBox="1">
            <a:spLocks noChangeArrowheads="1"/>
          </p:cNvSpPr>
          <p:nvPr/>
        </p:nvSpPr>
        <p:spPr bwMode="auto">
          <a:xfrm>
            <a:off x="1257300" y="2590800"/>
            <a:ext cx="6629400" cy="923330"/>
          </a:xfrm>
          <a:prstGeom prst="rect">
            <a:avLst/>
          </a:prstGeom>
          <a:noFill/>
          <a:ln w="9525">
            <a:noFill/>
            <a:miter lim="800000"/>
            <a:headEnd/>
            <a:tailEnd/>
          </a:ln>
          <a:effectLst/>
        </p:spPr>
        <p:txBody>
          <a:bodyPr wrap="square">
            <a:spAutoFit/>
          </a:bodyPr>
          <a:lstStyle/>
          <a:p>
            <a:r>
              <a:rPr lang="en-US" sz="1800" b="1" dirty="0" smtClean="0">
                <a:latin typeface="Arial" charset="0"/>
              </a:rPr>
              <a:t>Light races across </a:t>
            </a:r>
            <a:r>
              <a:rPr lang="en-US" sz="1800" b="1" smtClean="0">
                <a:latin typeface="Arial" charset="0"/>
              </a:rPr>
              <a:t>the Universe</a:t>
            </a:r>
            <a:r>
              <a:rPr lang="en-US" sz="1800" b="1" dirty="0" smtClean="0">
                <a:latin typeface="Arial" charset="0"/>
              </a:rPr>
              <a:t>:</a:t>
            </a:r>
          </a:p>
          <a:p>
            <a:endParaRPr lang="en-US" sz="1800" b="1" dirty="0">
              <a:solidFill>
                <a:srgbClr val="0033CC"/>
              </a:solidFill>
              <a:latin typeface="Arial" charset="0"/>
            </a:endParaRPr>
          </a:p>
          <a:p>
            <a:r>
              <a:rPr lang="en-US" sz="1800" b="1" dirty="0" smtClean="0">
                <a:solidFill>
                  <a:srgbClr val="0033CC"/>
                </a:solidFill>
                <a:latin typeface="Arial" charset="0"/>
              </a:rPr>
              <a:t> </a:t>
            </a:r>
            <a:r>
              <a:rPr lang="en-US" sz="1800" u="sng" dirty="0">
                <a:solidFill>
                  <a:srgbClr val="0000FF"/>
                </a:solidFill>
              </a:rPr>
              <a:t>http://www.sciencedaily.com/releases/2009/10/091028153447.htm</a:t>
            </a:r>
            <a:endParaRPr lang="en-US" sz="1800" b="1" dirty="0" smtClean="0">
              <a:solidFill>
                <a:srgbClr val="0033CC"/>
              </a:solidFill>
              <a:latin typeface="Arial" charset="0"/>
            </a:endParaRPr>
          </a:p>
        </p:txBody>
      </p:sp>
      <p:grpSp>
        <p:nvGrpSpPr>
          <p:cNvPr id="8" name="Group 7"/>
          <p:cNvGrpSpPr/>
          <p:nvPr/>
        </p:nvGrpSpPr>
        <p:grpSpPr>
          <a:xfrm>
            <a:off x="914400" y="1219200"/>
            <a:ext cx="7329282" cy="461963"/>
            <a:chOff x="914400" y="1219200"/>
            <a:chExt cx="7329282" cy="461963"/>
          </a:xfrm>
        </p:grpSpPr>
        <p:sp>
          <p:nvSpPr>
            <p:cNvPr id="9" name="Line 8"/>
            <p:cNvSpPr>
              <a:spLocks noChangeShapeType="1"/>
            </p:cNvSpPr>
            <p:nvPr/>
          </p:nvSpPr>
          <p:spPr bwMode="auto">
            <a:xfrm>
              <a:off x="914400" y="1447800"/>
              <a:ext cx="7315200" cy="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7391400" y="12192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grpSp>
    </p:spTree>
    <p:extLst>
      <p:ext uri="{BB962C8B-B14F-4D97-AF65-F5344CB8AC3E}">
        <p14:creationId xmlns:p14="http://schemas.microsoft.com/office/powerpoint/2010/main" xmlns="" val="30269707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762000" y="381000"/>
            <a:ext cx="7924800" cy="1219200"/>
          </a:xfrm>
        </p:spPr>
        <p:txBody>
          <a:bodyPr/>
          <a:lstStyle/>
          <a:p>
            <a:pPr>
              <a:lnSpc>
                <a:spcPct val="80000"/>
              </a:lnSpc>
            </a:pPr>
            <a:r>
              <a:rPr lang="en-US" sz="2400" dirty="0" smtClean="0">
                <a:latin typeface="Arial" charset="0"/>
              </a:rPr>
              <a:t>Snell’s Law describes the bending of light as it travels from one medium to another</a:t>
            </a:r>
            <a:endParaRPr lang="en-US" sz="2400" baseline="-25000" dirty="0">
              <a:latin typeface="Arial" charset="0"/>
            </a:endParaRPr>
          </a:p>
        </p:txBody>
      </p:sp>
      <p:sp>
        <p:nvSpPr>
          <p:cNvPr id="4167" name="Text Box 71"/>
          <p:cNvSpPr txBox="1">
            <a:spLocks noChangeArrowheads="1"/>
          </p:cNvSpPr>
          <p:nvPr/>
        </p:nvSpPr>
        <p:spPr bwMode="auto">
          <a:xfrm>
            <a:off x="1143000" y="5638800"/>
            <a:ext cx="7162800" cy="646331"/>
          </a:xfrm>
          <a:prstGeom prst="rect">
            <a:avLst/>
          </a:prstGeom>
          <a:noFill/>
          <a:ln w="9525">
            <a:noFill/>
            <a:miter lim="800000"/>
            <a:headEnd/>
            <a:tailEnd/>
          </a:ln>
          <a:effectLst/>
        </p:spPr>
        <p:txBody>
          <a:bodyPr wrap="square">
            <a:spAutoFit/>
          </a:bodyPr>
          <a:lstStyle/>
          <a:p>
            <a:r>
              <a:rPr lang="en-US" sz="1800" b="1" dirty="0" smtClean="0">
                <a:solidFill>
                  <a:srgbClr val="0033CC"/>
                </a:solidFill>
                <a:latin typeface="Arial" charset="0"/>
              </a:rPr>
              <a:t>n: index of refraction	</a:t>
            </a:r>
            <a:r>
              <a:rPr lang="en-US" sz="1800" b="1" dirty="0" err="1" smtClean="0">
                <a:solidFill>
                  <a:srgbClr val="0033CC"/>
                </a:solidFill>
                <a:latin typeface="Arial" charset="0"/>
              </a:rPr>
              <a:t>n</a:t>
            </a:r>
            <a:r>
              <a:rPr lang="en-US" sz="1800" b="1" baseline="-25000" dirty="0" err="1" smtClean="0">
                <a:solidFill>
                  <a:srgbClr val="0033CC"/>
                </a:solidFill>
                <a:latin typeface="Arial" charset="0"/>
              </a:rPr>
              <a:t>space</a:t>
            </a:r>
            <a:r>
              <a:rPr lang="en-US" sz="1800" b="1" dirty="0" smtClean="0">
                <a:solidFill>
                  <a:srgbClr val="0033CC"/>
                </a:solidFill>
                <a:latin typeface="Arial" charset="0"/>
              </a:rPr>
              <a:t> = 1.0     </a:t>
            </a:r>
            <a:r>
              <a:rPr lang="en-US" sz="1800" b="1" dirty="0" err="1" smtClean="0">
                <a:solidFill>
                  <a:srgbClr val="0033CC"/>
                </a:solidFill>
                <a:latin typeface="Arial" charset="0"/>
              </a:rPr>
              <a:t>n</a:t>
            </a:r>
            <a:r>
              <a:rPr lang="en-US" sz="1800" b="1" baseline="-25000" dirty="0" err="1" smtClean="0">
                <a:solidFill>
                  <a:srgbClr val="0033CC"/>
                </a:solidFill>
                <a:latin typeface="Arial" charset="0"/>
              </a:rPr>
              <a:t>air</a:t>
            </a:r>
            <a:r>
              <a:rPr lang="en-US" sz="1800" b="1" dirty="0" smtClean="0">
                <a:solidFill>
                  <a:srgbClr val="0033CC"/>
                </a:solidFill>
                <a:latin typeface="Arial" charset="0"/>
              </a:rPr>
              <a:t> = 1.0003     </a:t>
            </a:r>
            <a:r>
              <a:rPr lang="en-US" sz="1800" b="1" dirty="0" err="1" smtClean="0">
                <a:solidFill>
                  <a:srgbClr val="0033CC"/>
                </a:solidFill>
                <a:latin typeface="Arial" charset="0"/>
              </a:rPr>
              <a:t>n</a:t>
            </a:r>
            <a:r>
              <a:rPr lang="en-US" sz="1800" b="1" baseline="-25000" dirty="0" err="1" smtClean="0">
                <a:solidFill>
                  <a:srgbClr val="0033CC"/>
                </a:solidFill>
                <a:latin typeface="Arial" charset="0"/>
              </a:rPr>
              <a:t>glass</a:t>
            </a:r>
            <a:r>
              <a:rPr lang="en-US" sz="1800" b="1" dirty="0" smtClean="0">
                <a:solidFill>
                  <a:srgbClr val="0033CC"/>
                </a:solidFill>
                <a:latin typeface="Arial" charset="0"/>
              </a:rPr>
              <a:t> = 1.5	   </a:t>
            </a:r>
            <a:endParaRPr lang="en-US" sz="1800" b="1" dirty="0">
              <a:solidFill>
                <a:srgbClr val="0033CC"/>
              </a:solidFill>
              <a:latin typeface="Arial" charset="0"/>
            </a:endParaRPr>
          </a:p>
        </p:txBody>
      </p:sp>
      <p:grpSp>
        <p:nvGrpSpPr>
          <p:cNvPr id="2" name="Group 7"/>
          <p:cNvGrpSpPr/>
          <p:nvPr/>
        </p:nvGrpSpPr>
        <p:grpSpPr>
          <a:xfrm>
            <a:off x="914400" y="1219200"/>
            <a:ext cx="7329282" cy="461963"/>
            <a:chOff x="914400" y="1219200"/>
            <a:chExt cx="7329282" cy="461963"/>
          </a:xfrm>
        </p:grpSpPr>
        <p:sp>
          <p:nvSpPr>
            <p:cNvPr id="9" name="Line 8"/>
            <p:cNvSpPr>
              <a:spLocks noChangeShapeType="1"/>
            </p:cNvSpPr>
            <p:nvPr/>
          </p:nvSpPr>
          <p:spPr bwMode="auto">
            <a:xfrm>
              <a:off x="914400" y="1447800"/>
              <a:ext cx="7315200" cy="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7391400" y="12192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grpSp>
      <p:pic>
        <p:nvPicPr>
          <p:cNvPr id="9218" name="Picture 2" descr="http://www.math.ubc.ca/~cass/courses/m309-01a/chu/Fundamentals/snell01.gif"/>
          <p:cNvPicPr>
            <a:picLocks noChangeAspect="1" noChangeArrowheads="1"/>
          </p:cNvPicPr>
          <p:nvPr/>
        </p:nvPicPr>
        <p:blipFill>
          <a:blip r:embed="rId2" cstate="print"/>
          <a:srcRect/>
          <a:stretch>
            <a:fillRect/>
          </a:stretch>
        </p:blipFill>
        <p:spPr bwMode="auto">
          <a:xfrm>
            <a:off x="1066800" y="1600200"/>
            <a:ext cx="6705600" cy="3677778"/>
          </a:xfrm>
          <a:prstGeom prst="rect">
            <a:avLst/>
          </a:prstGeom>
          <a:noFill/>
        </p:spPr>
      </p:pic>
    </p:spTree>
    <p:extLst>
      <p:ext uri="{BB962C8B-B14F-4D97-AF65-F5344CB8AC3E}">
        <p14:creationId xmlns:p14="http://schemas.microsoft.com/office/powerpoint/2010/main" xmlns="" val="30269707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762000" y="381000"/>
            <a:ext cx="7924800" cy="1219200"/>
          </a:xfrm>
        </p:spPr>
        <p:txBody>
          <a:bodyPr/>
          <a:lstStyle/>
          <a:p>
            <a:pPr>
              <a:lnSpc>
                <a:spcPct val="80000"/>
              </a:lnSpc>
            </a:pPr>
            <a:r>
              <a:rPr lang="en-US" sz="2400" dirty="0" smtClean="0">
                <a:latin typeface="Arial" charset="0"/>
              </a:rPr>
              <a:t>Angles in Snell’s Law show how much the light is bent from traveling straight in or out of a surface</a:t>
            </a:r>
            <a:endParaRPr lang="en-US" sz="2400" baseline="-25000" dirty="0">
              <a:latin typeface="Arial" charset="0"/>
            </a:endParaRPr>
          </a:p>
        </p:txBody>
      </p:sp>
      <p:sp>
        <p:nvSpPr>
          <p:cNvPr id="4167" name="Text Box 71"/>
          <p:cNvSpPr txBox="1">
            <a:spLocks noChangeArrowheads="1"/>
          </p:cNvSpPr>
          <p:nvPr/>
        </p:nvSpPr>
        <p:spPr bwMode="auto">
          <a:xfrm>
            <a:off x="838200" y="2133600"/>
            <a:ext cx="7162800" cy="2308324"/>
          </a:xfrm>
          <a:prstGeom prst="rect">
            <a:avLst/>
          </a:prstGeom>
          <a:noFill/>
          <a:ln w="9525">
            <a:noFill/>
            <a:miter lim="800000"/>
            <a:headEnd/>
            <a:tailEnd/>
          </a:ln>
          <a:effectLst/>
        </p:spPr>
        <p:txBody>
          <a:bodyPr wrap="square">
            <a:spAutoFit/>
          </a:bodyPr>
          <a:lstStyle/>
          <a:p>
            <a:pPr algn="ctr">
              <a:spcBef>
                <a:spcPct val="50000"/>
              </a:spcBef>
            </a:pPr>
            <a:r>
              <a:rPr lang="en-US" b="1" dirty="0" smtClean="0">
                <a:solidFill>
                  <a:srgbClr val="0033CC"/>
                </a:solidFill>
                <a:latin typeface="Arial" charset="0"/>
              </a:rPr>
              <a:t>n</a:t>
            </a:r>
            <a:r>
              <a:rPr lang="en-US" b="1" baseline="-25000" dirty="0" smtClean="0">
                <a:solidFill>
                  <a:srgbClr val="0033CC"/>
                </a:solidFill>
                <a:latin typeface="Arial" charset="0"/>
              </a:rPr>
              <a:t>1</a:t>
            </a:r>
            <a:r>
              <a:rPr lang="en-US" b="1" dirty="0" smtClean="0">
                <a:solidFill>
                  <a:srgbClr val="0033CC"/>
                </a:solidFill>
                <a:latin typeface="Arial" charset="0"/>
              </a:rPr>
              <a:t>sin(</a:t>
            </a:r>
            <a:r>
              <a:rPr lang="el-GR" b="1" dirty="0" smtClean="0">
                <a:solidFill>
                  <a:srgbClr val="0033CC"/>
                </a:solidFill>
                <a:latin typeface="Arial" charset="0"/>
              </a:rPr>
              <a:t>θ</a:t>
            </a:r>
            <a:r>
              <a:rPr lang="en-US" b="1" baseline="-25000" dirty="0" smtClean="0">
                <a:solidFill>
                  <a:srgbClr val="0033CC"/>
                </a:solidFill>
                <a:latin typeface="Arial" charset="0"/>
              </a:rPr>
              <a:t>1</a:t>
            </a:r>
            <a:r>
              <a:rPr lang="en-US" b="1" dirty="0" smtClean="0">
                <a:solidFill>
                  <a:srgbClr val="0033CC"/>
                </a:solidFill>
                <a:latin typeface="Arial" charset="0"/>
              </a:rPr>
              <a:t>)  = n</a:t>
            </a:r>
            <a:r>
              <a:rPr lang="en-US" b="1" baseline="-25000" dirty="0" smtClean="0">
                <a:solidFill>
                  <a:srgbClr val="0033CC"/>
                </a:solidFill>
                <a:latin typeface="Arial" charset="0"/>
              </a:rPr>
              <a:t>2</a:t>
            </a:r>
            <a:r>
              <a:rPr lang="en-US" b="1" dirty="0" smtClean="0">
                <a:solidFill>
                  <a:srgbClr val="0033CC"/>
                </a:solidFill>
                <a:latin typeface="Arial" charset="0"/>
              </a:rPr>
              <a:t>sin(</a:t>
            </a:r>
            <a:r>
              <a:rPr lang="el-GR" b="1" dirty="0" smtClean="0">
                <a:solidFill>
                  <a:srgbClr val="0033CC"/>
                </a:solidFill>
                <a:latin typeface="Arial" charset="0"/>
              </a:rPr>
              <a:t>θ</a:t>
            </a:r>
            <a:r>
              <a:rPr lang="en-US" b="1" baseline="-25000" dirty="0" smtClean="0">
                <a:solidFill>
                  <a:srgbClr val="0033CC"/>
                </a:solidFill>
                <a:latin typeface="Arial" charset="0"/>
              </a:rPr>
              <a:t>2</a:t>
            </a:r>
            <a:r>
              <a:rPr lang="en-US" b="1" dirty="0" smtClean="0">
                <a:solidFill>
                  <a:srgbClr val="0033CC"/>
                </a:solidFill>
                <a:latin typeface="Arial" charset="0"/>
              </a:rPr>
              <a:t>)</a:t>
            </a:r>
          </a:p>
          <a:p>
            <a:pPr algn="ctr">
              <a:spcBef>
                <a:spcPct val="50000"/>
              </a:spcBef>
            </a:pPr>
            <a:endParaRPr lang="en-US" b="1" kern="500" dirty="0" smtClean="0">
              <a:solidFill>
                <a:srgbClr val="0033CC"/>
              </a:solidFill>
              <a:latin typeface="Arial" charset="0"/>
            </a:endParaRPr>
          </a:p>
          <a:p>
            <a:pPr>
              <a:spcBef>
                <a:spcPct val="50000"/>
              </a:spcBef>
            </a:pPr>
            <a:r>
              <a:rPr lang="en-US" b="1" dirty="0" smtClean="0">
                <a:solidFill>
                  <a:srgbClr val="0033CC"/>
                </a:solidFill>
                <a:latin typeface="Arial" charset="0"/>
              </a:rPr>
              <a:t>Q: Light traveling in air hits the surface of glass at a 45° angle from the normal. What angle does the light have in the glass?</a:t>
            </a:r>
          </a:p>
        </p:txBody>
      </p:sp>
      <p:grpSp>
        <p:nvGrpSpPr>
          <p:cNvPr id="2" name="Group 7"/>
          <p:cNvGrpSpPr/>
          <p:nvPr/>
        </p:nvGrpSpPr>
        <p:grpSpPr>
          <a:xfrm>
            <a:off x="914400" y="1219200"/>
            <a:ext cx="7329282" cy="461963"/>
            <a:chOff x="914400" y="1219200"/>
            <a:chExt cx="7329282" cy="461963"/>
          </a:xfrm>
        </p:grpSpPr>
        <p:sp>
          <p:nvSpPr>
            <p:cNvPr id="9" name="Line 8"/>
            <p:cNvSpPr>
              <a:spLocks noChangeShapeType="1"/>
            </p:cNvSpPr>
            <p:nvPr/>
          </p:nvSpPr>
          <p:spPr bwMode="auto">
            <a:xfrm>
              <a:off x="914400" y="1447800"/>
              <a:ext cx="7315200" cy="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7391400" y="12192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grpSp>
    </p:spTree>
    <p:extLst>
      <p:ext uri="{BB962C8B-B14F-4D97-AF65-F5344CB8AC3E}">
        <p14:creationId xmlns:p14="http://schemas.microsoft.com/office/powerpoint/2010/main" xmlns="" val="3026970725"/>
      </p:ext>
    </p:extLst>
  </p:cSld>
  <p:clrMapOvr>
    <a:masterClrMapping/>
  </p:clrMapOvr>
</p:sld>
</file>

<file path=ppt/theme/theme1.xml><?xml version="1.0" encoding="utf-8"?>
<a:theme xmlns:a="http://schemas.openxmlformats.org/drawingml/2006/main" name="Generic">
  <a:themeElements>
    <a:clrScheme name="Generic 3">
      <a:dk1>
        <a:srgbClr val="000000"/>
      </a:dk1>
      <a:lt1>
        <a:srgbClr val="FFFFFF"/>
      </a:lt1>
      <a:dk2>
        <a:srgbClr val="000000"/>
      </a:dk2>
      <a:lt2>
        <a:srgbClr val="CBCBCB"/>
      </a:lt2>
      <a:accent1>
        <a:srgbClr val="C0C0C0"/>
      </a:accent1>
      <a:accent2>
        <a:srgbClr val="DDDDDD"/>
      </a:accent2>
      <a:accent3>
        <a:srgbClr val="FFFFFF"/>
      </a:accent3>
      <a:accent4>
        <a:srgbClr val="000000"/>
      </a:accent4>
      <a:accent5>
        <a:srgbClr val="DCDCDC"/>
      </a:accent5>
      <a:accent6>
        <a:srgbClr val="C8C8C8"/>
      </a:accent6>
      <a:hlink>
        <a:srgbClr val="5F5F5F"/>
      </a:hlink>
      <a:folHlink>
        <a:srgbClr val="DDDDDD"/>
      </a:folHlink>
    </a:clrScheme>
    <a:fontScheme name="Generic">
      <a:majorFont>
        <a:latin typeface="Arial Narrow"/>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Generic 1">
        <a:dk1>
          <a:srgbClr val="800000"/>
        </a:dk1>
        <a:lt1>
          <a:srgbClr val="FFFFFF"/>
        </a:lt1>
        <a:dk2>
          <a:srgbClr val="000000"/>
        </a:dk2>
        <a:lt2>
          <a:srgbClr val="FFFFCC"/>
        </a:lt2>
        <a:accent1>
          <a:srgbClr val="777777"/>
        </a:accent1>
        <a:accent2>
          <a:srgbClr val="0033CC"/>
        </a:accent2>
        <a:accent3>
          <a:srgbClr val="AAAAAA"/>
        </a:accent3>
        <a:accent4>
          <a:srgbClr val="DADADA"/>
        </a:accent4>
        <a:accent5>
          <a:srgbClr val="BDBDBD"/>
        </a:accent5>
        <a:accent6>
          <a:srgbClr val="002DB9"/>
        </a:accent6>
        <a:hlink>
          <a:srgbClr val="800000"/>
        </a:hlink>
        <a:folHlink>
          <a:srgbClr val="660066"/>
        </a:folHlink>
      </a:clrScheme>
      <a:clrMap bg1="dk2" tx1="lt1" bg2="dk1" tx2="lt2" accent1="accent1" accent2="accent2" accent3="accent3" accent4="accent4" accent5="accent5" accent6="accent6" hlink="hlink" folHlink="folHlink"/>
    </a:extraClrScheme>
    <a:extraClrScheme>
      <a:clrScheme name="Generic 2">
        <a:dk1>
          <a:srgbClr val="009999"/>
        </a:dk1>
        <a:lt1>
          <a:srgbClr val="FFFFFF"/>
        </a:lt1>
        <a:dk2>
          <a:srgbClr val="336699"/>
        </a:dk2>
        <a:lt2>
          <a:srgbClr val="010000"/>
        </a:lt2>
        <a:accent1>
          <a:srgbClr val="CCECFF"/>
        </a:accent1>
        <a:accent2>
          <a:srgbClr val="FFFFCC"/>
        </a:accent2>
        <a:accent3>
          <a:srgbClr val="FFFFFF"/>
        </a:accent3>
        <a:accent4>
          <a:srgbClr val="008282"/>
        </a:accent4>
        <a:accent5>
          <a:srgbClr val="E2F4FF"/>
        </a:accent5>
        <a:accent6>
          <a:srgbClr val="E7E7B9"/>
        </a:accent6>
        <a:hlink>
          <a:srgbClr val="FF9966"/>
        </a:hlink>
        <a:folHlink>
          <a:srgbClr val="FFCC66"/>
        </a:folHlink>
      </a:clrScheme>
      <a:clrMap bg1="lt1" tx1="dk1" bg2="lt2" tx2="dk2" accent1="accent1" accent2="accent2" accent3="accent3" accent4="accent4" accent5="accent5" accent6="accent6" hlink="hlink" folHlink="folHlink"/>
    </a:extraClrScheme>
    <a:extraClrScheme>
      <a:clrScheme name="Generic 3">
        <a:dk1>
          <a:srgbClr val="000000"/>
        </a:dk1>
        <a:lt1>
          <a:srgbClr val="FFFFFF"/>
        </a:lt1>
        <a:dk2>
          <a:srgbClr val="000000"/>
        </a:dk2>
        <a:lt2>
          <a:srgbClr val="CBCBCB"/>
        </a:lt2>
        <a:accent1>
          <a:srgbClr val="C0C0C0"/>
        </a:accent1>
        <a:accent2>
          <a:srgbClr val="DDDDDD"/>
        </a:accent2>
        <a:accent3>
          <a:srgbClr val="FFFFFF"/>
        </a:accent3>
        <a:accent4>
          <a:srgbClr val="000000"/>
        </a:accent4>
        <a:accent5>
          <a:srgbClr val="DCDCDC"/>
        </a:accent5>
        <a:accent6>
          <a:srgbClr val="C8C8C8"/>
        </a:accent6>
        <a:hlink>
          <a:srgbClr val="5F5F5F"/>
        </a:hlink>
        <a:folHlink>
          <a:srgbClr val="DDDDD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Office\Templates\1033\Generic.pot</Template>
  <TotalTime>2413</TotalTime>
  <Words>1163</Words>
  <Application>Microsoft Office PowerPoint</Application>
  <PresentationFormat>Overhead</PresentationFormat>
  <Paragraphs>163</Paragraphs>
  <Slides>22</Slides>
  <Notes>1</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Generic</vt:lpstr>
      <vt:lpstr>Nature of Light</vt:lpstr>
      <vt:lpstr>High-school standards HS-PS4-1, 3, and 4 focus on the characteristics of light and evidence for particle versus wave properties</vt:lpstr>
      <vt:lpstr>High-school standards HS-PS4-1, 3, and 4 focus on the characteristics of light and evidence for particle versus wave properties (cont.)</vt:lpstr>
      <vt:lpstr>Electromagnetic radiation (light) travels at a constant speed (c = 2.99792458 x 108 m/s) in empty space</vt:lpstr>
      <vt:lpstr>Since the speed of light is constant for all observers, distances can be calculated for known travel times</vt:lpstr>
      <vt:lpstr>Since the speed of light is constant for all observers, distances can be calculated for known travel times</vt:lpstr>
      <vt:lpstr>Recent observations confirm that different types of light travel at exactly the same speed in empty space</vt:lpstr>
      <vt:lpstr>Snell’s Law describes the bending of light as it travels from one medium to another</vt:lpstr>
      <vt:lpstr>Angles in Snell’s Law show how much the light is bent from traveling straight in or out of a surface</vt:lpstr>
      <vt:lpstr>In the 1600’s Snell’s Law prompted scientists to argue over whether light is a wave or a particle</vt:lpstr>
      <vt:lpstr>Waves and particles are conceptually very different from each other</vt:lpstr>
      <vt:lpstr>Isaac Newton showed how a particle model of light could explain Snell’s Law</vt:lpstr>
      <vt:lpstr>Christiaan Huygens showed how a wave model of light could explain Snell’s Law</vt:lpstr>
      <vt:lpstr>In 1801 Thomas Young proved that light is a wave by his famous double-slit experiment</vt:lpstr>
      <vt:lpstr>Only waves can destructively interfere</vt:lpstr>
      <vt:lpstr>Interference occurs because light from slits travels different distances and overlaps different parts of the each wave</vt:lpstr>
      <vt:lpstr>All easily observed phenomena support the wave model of light—light is an electromagnetic wave</vt:lpstr>
      <vt:lpstr>Light in a material travels more slowly and the wavelength l is reduced</vt:lpstr>
      <vt:lpstr>Despite the dominance of the wave model, some phenomena imply that light is made of particles</vt:lpstr>
      <vt:lpstr>Millikan’s famous experiment in 1914 showed that the maximum electron energy obeys Emax  =  hf</vt:lpstr>
      <vt:lpstr>Compton’s famous experiment in 1923 showed that photons can knock electrons forward</vt:lpstr>
      <vt:lpstr>Various “colors” of the electromagnetic spectrum differ by the amount of energy per photon (E = hf)</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Buerke, Brian J.</dc:creator>
  <cp:lastModifiedBy>bbuerke</cp:lastModifiedBy>
  <cp:revision>230</cp:revision>
  <cp:lastPrinted>1601-01-01T00:00:00Z</cp:lastPrinted>
  <dcterms:created xsi:type="dcterms:W3CDTF">1601-01-01T00:00:00Z</dcterms:created>
  <dcterms:modified xsi:type="dcterms:W3CDTF">2015-03-09T21:04:18Z</dcterms:modified>
</cp:coreProperties>
</file>