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9" r:id="rId13"/>
    <p:sldId id="270" r:id="rId14"/>
    <p:sldId id="272" r:id="rId15"/>
    <p:sldId id="273" r:id="rId16"/>
    <p:sldId id="275" r:id="rId17"/>
    <p:sldId id="276" r:id="rId18"/>
    <p:sldId id="268" r:id="rId19"/>
    <p:sldId id="267" r:id="rId20"/>
    <p:sldId id="280" r:id="rId21"/>
    <p:sldId id="282" r:id="rId22"/>
    <p:sldId id="283" r:id="rId23"/>
    <p:sldId id="271" r:id="rId24"/>
    <p:sldId id="284" r:id="rId25"/>
    <p:sldId id="285" r:id="rId26"/>
  </p:sldIdLst>
  <p:sldSz cx="9144000" cy="6858000" type="overhead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  <a:srgbClr val="0033CC"/>
    <a:srgbClr val="CC0000"/>
    <a:srgbClr val="FF66CC"/>
    <a:srgbClr val="003399"/>
    <a:srgbClr val="FF6600"/>
    <a:srgbClr val="990099"/>
    <a:srgbClr val="33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4" autoAdjust="0"/>
    <p:restoredTop sz="90709" autoAdjust="0"/>
  </p:normalViewPr>
  <p:slideViewPr>
    <p:cSldViewPr>
      <p:cViewPr>
        <p:scale>
          <a:sx n="86" d="100"/>
          <a:sy n="86" d="100"/>
        </p:scale>
        <p:origin x="-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0296499-2A2C-4826-851D-0D78E157D7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19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1AF552E-A434-4A9A-B91F-C834F99F03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8494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6074BF1-81CE-4A70-976F-FF3DEFD2241A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A5F6E8-9759-4C89-806F-35993A5D8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07A8-070D-4EA6-B64E-BF16F7A1C208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F0298-15B6-40E5-A6A2-03CEF7BD5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4C9E88-72C6-4383-81BB-7975735689B8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F030-A068-408E-9601-AE77A5EE2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9D80D-D46B-4F15-83D9-5F58C38FFDE0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3DA3F-FAFA-4853-BA7D-B12646176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1F07D-57FA-46E5-8F7E-69AE2BF5FDAF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3C817-597A-436C-BDE3-6DA84A7E2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1DD64F-269B-47ED-B0B2-18A8F65AFDE2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44AED-FCD4-45B4-8C8E-017DF1BC6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E7CA5E-ECB0-4BCC-8E44-021819A059D3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490BA-9BB6-43C8-A3CF-D9180C4EE2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6417D-809C-4AF4-9418-46018CACCACB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57BB-100A-449E-80BC-9FF11D8DC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E3B0F-9418-4417-AFC3-B4901D155C76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1C06-A657-43F8-B113-92A87438A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E70ED-A70C-414C-B38C-312443CE8557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5C1A6-9EF2-4A70-9B51-FA89616C0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1A850-E751-4789-8915-81B905558128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43098-2797-4447-9133-9DD29BC4E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D830E797-22F5-46B0-8058-3AF757B14EE9}" type="datetime1">
              <a:rPr lang="en-US"/>
              <a:pPr/>
              <a:t>10/14/2014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ED8DE4E-DFDF-421C-B2BD-12B8EF5D29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sa=i&amp;rct=j&amp;q=&amp;esrc=s&amp;source=images&amp;cd=&amp;cad=rja&amp;uact=8&amp;docid=Cn0pGy8c_BfxbM&amp;tbnid=OPFb5wSi0pq0LM:&amp;ved=0CAcQjRw&amp;url=https://solarsystem.nasa.gov/multimedia/display.cfm?IM_ID=2166&amp;ei=8zAXVN30IszIsATZ44HoBw&amp;bvm=bv.75097201,d.cWc&amp;psig=AFQjCNGTepjX6WJ6VL5wml6rRxXiSRHtvg&amp;ust=1410892419979215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pod.nasa.gov/apod/ap111106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ohowww.nascom.nasa.gov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/2014/09/11/tech/innovation/solar-storm/index.html" TargetMode="External"/><Relationship Id="rId2" Type="http://schemas.openxmlformats.org/officeDocument/2006/relationships/hyperlink" Target="http://www.cnn.com/video/data/2.0/video/world/2014/05/07/nr-vo-myers-solar-explosion.cnn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Exploring the Active Sun</a:t>
            </a:r>
            <a:endParaRPr lang="en-US" baseline="-25000" dirty="0">
              <a:latin typeface="Arial" charset="0"/>
            </a:endParaRPr>
          </a:p>
        </p:txBody>
      </p:sp>
      <p:pic>
        <p:nvPicPr>
          <p:cNvPr id="1026" name="Picture 2" descr="https://encrypted-tbn3.gstatic.com/images?q=tbn:ANd9GcTnCKLFYyU8J5sCRIPzWZaSjEiaGG4AwAN3NkYQVEBSybbGGsGds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4400550" cy="4257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5715000" y="2739525"/>
            <a:ext cx="3048000" cy="213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2pPr>
            <a:lvl3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3pPr>
            <a:lvl4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4pPr>
            <a:lvl5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PA STEM</a:t>
            </a: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monthly meeting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Lincoln HS, Philadelphia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October 14, 2014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Energy from the core heats the interior and is transported by convection to the surface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026" name="Picture 2" descr="http://www.astronomy.ohio-state.edu/~pogge/TeachRes/Ast162/Stars/SunInteri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5628966" cy="4953000"/>
          </a:xfrm>
          <a:prstGeom prst="rect">
            <a:avLst/>
          </a:prstGeom>
          <a:noFill/>
        </p:spPr>
      </p:pic>
      <p:sp>
        <p:nvSpPr>
          <p:cNvPr id="8" name="Rectangle 72"/>
          <p:cNvSpPr>
            <a:spLocks noChangeArrowheads="1"/>
          </p:cNvSpPr>
          <p:nvPr/>
        </p:nvSpPr>
        <p:spPr bwMode="auto">
          <a:xfrm>
            <a:off x="6553200" y="3200400"/>
            <a:ext cx="2362200" cy="1600438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core: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	15 million K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surface: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	5800 K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Heat from the surface (photosphere) is transported to the atmosphere (</a:t>
            </a:r>
            <a:r>
              <a:rPr lang="en-US" sz="2400" dirty="0" err="1" smtClean="0">
                <a:latin typeface="Arial" charset="0"/>
              </a:rPr>
              <a:t>chromosphere</a:t>
            </a:r>
            <a:r>
              <a:rPr lang="en-US" sz="2400" dirty="0" smtClean="0">
                <a:latin typeface="Arial" charset="0"/>
              </a:rPr>
              <a:t>) and corona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6626" name="Picture 2" descr="http://www.esa.int/var/esa/storage/images/esa_multimedia/images/2013/02/cool_layer_in_a_sun-like_star/12534673-1-eng-GB/Cool_layer_in_a_Sun-like_star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598291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 smtClean="0">
                <a:latin typeface="Arial" charset="0"/>
              </a:rPr>
              <a:t>Chromosphere</a:t>
            </a:r>
            <a:r>
              <a:rPr lang="en-US" sz="2400" dirty="0" smtClean="0">
                <a:latin typeface="Arial" charset="0"/>
              </a:rPr>
              <a:t> and corona of sun are best viewed during solar eclipses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8674" name="Picture 2" descr="http://astroguyz.com/wp-content/uploads/2009/03/im00373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4165598" cy="3124200"/>
          </a:xfrm>
          <a:prstGeom prst="rect">
            <a:avLst/>
          </a:prstGeom>
          <a:noFill/>
        </p:spPr>
      </p:pic>
      <p:pic>
        <p:nvPicPr>
          <p:cNvPr id="28676" name="Picture 4" descr="http://www.mreclipse.com/SEphoto/TSE1999/image/T99comp2B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733800"/>
            <a:ext cx="43434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Convection of heat to the photosphere forms granules, where the surface heats and cools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295400" y="22860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  <a:latin typeface="+mn-lt"/>
                <a:hlinkClick r:id="rId2"/>
              </a:rPr>
              <a:t>http://apod.nasa.gov/apod/ap111106.html</a:t>
            </a:r>
            <a:endParaRPr lang="en-US" dirty="0" smtClean="0">
              <a:solidFill>
                <a:srgbClr val="3333FF"/>
              </a:solidFill>
              <a:latin typeface="+mn-lt"/>
            </a:endParaRPr>
          </a:p>
          <a:p>
            <a:endParaRPr lang="en-US" dirty="0"/>
          </a:p>
        </p:txBody>
      </p:sp>
      <p:pic>
        <p:nvPicPr>
          <p:cNvPr id="29698" name="Picture 2" descr="http://www.suntrek.org/images/PB_sunspo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52800"/>
            <a:ext cx="2902857" cy="2438400"/>
          </a:xfrm>
          <a:prstGeom prst="rect">
            <a:avLst/>
          </a:prstGeom>
          <a:noFill/>
        </p:spPr>
      </p:pic>
      <p:pic>
        <p:nvPicPr>
          <p:cNvPr id="29700" name="Picture 4" descr="http://www.tos.astrowww.pl/slonce/images/granu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352800"/>
            <a:ext cx="28956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Sunspots are cooler regions of the photosphere that glow red but appear black against the bright sun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0722" name="Picture 2" descr="http://images.nationalgeographic.com/wpf/media-live/photos/000/250/cache/new-solar-observatory-telescope-sunspot-close-up_25024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4998998" cy="3657600"/>
          </a:xfrm>
          <a:prstGeom prst="rect">
            <a:avLst/>
          </a:prstGeom>
          <a:noFill/>
        </p:spPr>
      </p:pic>
      <p:pic>
        <p:nvPicPr>
          <p:cNvPr id="30724" name="Picture 4" descr="http://www.enchantedlearning.com/sgifs/Sunspotdiagra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72000"/>
            <a:ext cx="2590800" cy="1915674"/>
          </a:xfrm>
          <a:prstGeom prst="rect">
            <a:avLst/>
          </a:prstGeom>
          <a:noFill/>
        </p:spPr>
      </p:pic>
      <p:pic>
        <p:nvPicPr>
          <p:cNvPr id="30726" name="Picture 6" descr="https://www.windows2universe.org/sun/images/sunspots_earth_size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981200"/>
            <a:ext cx="2592324" cy="2133600"/>
          </a:xfrm>
          <a:prstGeom prst="rect">
            <a:avLst/>
          </a:prstGeom>
          <a:noFill/>
        </p:spPr>
      </p:pic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1752600" y="5562600"/>
            <a:ext cx="304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surface: 5800 K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Temperature of umbra:  4000 K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current view of the sun’s photosphere is available from the SOHO spacecraft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2438400" y="3048000"/>
            <a:ext cx="4419600" cy="1938992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Use your </a:t>
            </a:r>
            <a:r>
              <a:rPr lang="en-US" sz="1800" b="1" dirty="0" err="1" smtClean="0">
                <a:solidFill>
                  <a:srgbClr val="3333FF"/>
                </a:solidFill>
                <a:latin typeface="Arial" charset="0"/>
              </a:rPr>
              <a:t>iPad</a:t>
            </a: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 to bring up the website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  <a:hlinkClick r:id="rId2"/>
              </a:rPr>
              <a:t>http://sohowww.nascom.nasa.gov/</a:t>
            </a: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Monthly sunspot numbers vary in a regular cycle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2770" name="Picture 2" descr="http://history.nasa.gov/SP-402/p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4495800" cy="4877880"/>
          </a:xfrm>
          <a:prstGeom prst="rect">
            <a:avLst/>
          </a:prstGeom>
          <a:noFill/>
        </p:spPr>
      </p:pic>
      <p:pic>
        <p:nvPicPr>
          <p:cNvPr id="32772" name="Picture 4" descr="http://science.nasa.gov/media/medialibrary/2006/05/10/10may_longrange_resources/predictions3_str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057400"/>
            <a:ext cx="3505200" cy="1752600"/>
          </a:xfrm>
          <a:prstGeom prst="rect">
            <a:avLst/>
          </a:prstGeom>
          <a:noFill/>
        </p:spPr>
      </p:pic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5486400" y="4648200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What is the average cycle time and how much does it vary?</a:t>
            </a: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Current sunspot cycle (#24) has been surprisingly weak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5842" name="Picture 2" descr="http://www.leif.org/research/Active%20Region%20Count.png"/>
          <p:cNvPicPr>
            <a:picLocks noChangeAspect="1" noChangeArrowheads="1"/>
          </p:cNvPicPr>
          <p:nvPr/>
        </p:nvPicPr>
        <p:blipFill>
          <a:blip r:embed="rId2" cstate="print"/>
          <a:srcRect b="78750"/>
          <a:stretch>
            <a:fillRect/>
          </a:stretch>
        </p:blipFill>
        <p:spPr bwMode="auto">
          <a:xfrm>
            <a:off x="762000" y="2133600"/>
            <a:ext cx="7570974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Magnetism is the key to understanding the short-term activity in the sun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7650" name="Picture 2" descr="http://blog.newscom.com/wp-content/uploads/2012/05/pttmedical009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752601"/>
            <a:ext cx="4982307" cy="3886200"/>
          </a:xfrm>
          <a:prstGeom prst="rect">
            <a:avLst/>
          </a:prstGeom>
          <a:noFill/>
        </p:spPr>
      </p:pic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2895600" y="5943600"/>
            <a:ext cx="441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(See handout for discussion of magnetism)</a:t>
            </a:r>
            <a:endParaRPr lang="en-US" sz="14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Magnetic field lines chaotically burst through the sun’s surface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5602" name="Picture 2" descr="http://media4.s-nbcnews.com/j/MSNBC/Components/Photo/_new/091124-tech-sunfield-vmed.grid-6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199"/>
            <a:ext cx="6019800" cy="5114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High-school standard HS-ESS1-1 focuses on the short-term evolution of the </a:t>
            </a:r>
            <a:r>
              <a:rPr lang="en-US" sz="2400" dirty="0" err="1" smtClean="0">
                <a:latin typeface="Arial" charset="0"/>
              </a:rPr>
              <a:t>heliosphere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890451" y="2362200"/>
            <a:ext cx="7687491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+mn-lt"/>
              </a:rPr>
              <a:t>HS-ESS1-1: Develop </a:t>
            </a:r>
            <a:r>
              <a:rPr lang="en-US" sz="1800" b="1" dirty="0">
                <a:latin typeface="+mn-lt"/>
              </a:rPr>
              <a:t>a model based on evidence to illustrate the life span of the sun and the role of nuclear fusion in </a:t>
            </a:r>
            <a:r>
              <a:rPr lang="en-US" sz="1800" b="1" dirty="0" smtClean="0">
                <a:latin typeface="+mn-lt"/>
              </a:rPr>
              <a:t>the sun’s </a:t>
            </a:r>
            <a:r>
              <a:rPr lang="en-US" sz="1800" b="1" dirty="0">
                <a:latin typeface="+mn-lt"/>
              </a:rPr>
              <a:t>core to release energy that eventually reaches Earth in the form of radiation</a:t>
            </a:r>
            <a:r>
              <a:rPr lang="en-US" sz="1800" b="1" dirty="0" smtClean="0">
                <a:latin typeface="+mn-lt"/>
              </a:rPr>
              <a:t>.</a:t>
            </a:r>
          </a:p>
          <a:p>
            <a:endParaRPr lang="en-US" b="1" dirty="0"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Clarification Statement: Emphasis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is on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the energy transfer mechanisms that allow energy from nuclear fusion in the sun’s core to reach Earth. Examples of evidence for the model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include observations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of the masses and lifetimes of other stars, as well as the ways that the sun’s radiation varies due to sudden solar flares (“space weather”), the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11-year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sunspot cycle, and non-cyclic variations over centuries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.]</a:t>
            </a:r>
          </a:p>
          <a:p>
            <a:endParaRPr lang="en-US" sz="1400" dirty="0">
              <a:solidFill>
                <a:srgbClr val="FF000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Assessment Boundary: Assessment does not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include details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of the atomic and sub-atomic</a:t>
            </a:r>
          </a:p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processes involved with the sun’s nuclear fusion.]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Sunspots often come in magnetic pairs, with one a north pole and the other a south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8" name="Rectangle 72"/>
          <p:cNvSpPr>
            <a:spLocks noChangeArrowheads="1"/>
          </p:cNvSpPr>
          <p:nvPr/>
        </p:nvSpPr>
        <p:spPr bwMode="auto">
          <a:xfrm>
            <a:off x="914400" y="6019800"/>
            <a:ext cx="7543800" cy="307777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Activity: Use your 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iPad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 to find the current SDO/HMI 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magnetogram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 on the SOHO site</a:t>
            </a:r>
          </a:p>
        </p:txBody>
      </p:sp>
      <p:pic>
        <p:nvPicPr>
          <p:cNvPr id="1026" name="Picture 2" descr="http://sohowww.nascom.nasa.gov//data/REPROCESSING/Completed/2002/mdimag/20021018/20021018_1111_mdimag_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81200"/>
            <a:ext cx="3352799" cy="3352800"/>
          </a:xfrm>
          <a:prstGeom prst="rect">
            <a:avLst/>
          </a:prstGeom>
          <a:noFill/>
        </p:spPr>
      </p:pic>
      <p:pic>
        <p:nvPicPr>
          <p:cNvPr id="11" name="Picture 54" descr="C:\Astro102\Pictures\SunSurf101802_files\smdi_igram_fd_20021018_0241_files\smdi_igram_fd_20021018_0241.gif"/>
          <p:cNvPicPr>
            <a:picLocks noChangeAspect="1" noChangeArrowheads="1"/>
          </p:cNvPicPr>
          <p:nvPr/>
        </p:nvPicPr>
        <p:blipFill>
          <a:blip r:embed="rId3" cstate="print"/>
          <a:srcRect t="13429" b="14572"/>
          <a:stretch>
            <a:fillRect/>
          </a:stretch>
        </p:blipFill>
        <p:spPr bwMode="auto">
          <a:xfrm>
            <a:off x="838200" y="1981200"/>
            <a:ext cx="3429000" cy="3375163"/>
          </a:xfrm>
          <a:prstGeom prst="rect">
            <a:avLst/>
          </a:prstGeom>
          <a:noFill/>
        </p:spPr>
      </p:pic>
      <p:sp>
        <p:nvSpPr>
          <p:cNvPr id="12" name="Rectangle 72"/>
          <p:cNvSpPr>
            <a:spLocks noChangeArrowheads="1"/>
          </p:cNvSpPr>
          <p:nvPr/>
        </p:nvSpPr>
        <p:spPr bwMode="auto">
          <a:xfrm>
            <a:off x="1143000" y="1676400"/>
            <a:ext cx="304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Photosphere (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intensitygram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)</a:t>
            </a:r>
          </a:p>
        </p:txBody>
      </p:sp>
      <p:sp>
        <p:nvSpPr>
          <p:cNvPr id="13" name="Rectangle 72"/>
          <p:cNvSpPr>
            <a:spLocks noChangeArrowheads="1"/>
          </p:cNvSpPr>
          <p:nvPr/>
        </p:nvSpPr>
        <p:spPr bwMode="auto">
          <a:xfrm>
            <a:off x="5257800" y="1676400"/>
            <a:ext cx="304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Photosphere (</a:t>
            </a:r>
            <a:r>
              <a:rPr lang="en-US" sz="1400" b="1" dirty="0" err="1" smtClean="0">
                <a:solidFill>
                  <a:srgbClr val="3333FF"/>
                </a:solidFill>
                <a:latin typeface="Arial" charset="0"/>
              </a:rPr>
              <a:t>magnetogram</a:t>
            </a: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)</a:t>
            </a:r>
          </a:p>
        </p:txBody>
      </p:sp>
      <p:sp>
        <p:nvSpPr>
          <p:cNvPr id="14" name="Rectangle 72"/>
          <p:cNvSpPr>
            <a:spLocks noChangeArrowheads="1"/>
          </p:cNvSpPr>
          <p:nvPr/>
        </p:nvSpPr>
        <p:spPr bwMode="auto">
          <a:xfrm>
            <a:off x="2438400" y="3962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  <p:sp>
        <p:nvSpPr>
          <p:cNvPr id="23" name="Rectangle 72"/>
          <p:cNvSpPr>
            <a:spLocks noChangeArrowheads="1"/>
          </p:cNvSpPr>
          <p:nvPr/>
        </p:nvSpPr>
        <p:spPr bwMode="auto">
          <a:xfrm>
            <a:off x="2209800" y="3581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4" name="Rectangle 72"/>
          <p:cNvSpPr>
            <a:spLocks noChangeArrowheads="1"/>
          </p:cNvSpPr>
          <p:nvPr/>
        </p:nvSpPr>
        <p:spPr bwMode="auto">
          <a:xfrm>
            <a:off x="1981200" y="44958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5" name="Rectangle 72"/>
          <p:cNvSpPr>
            <a:spLocks noChangeArrowheads="1"/>
          </p:cNvSpPr>
          <p:nvPr/>
        </p:nvSpPr>
        <p:spPr bwMode="auto">
          <a:xfrm>
            <a:off x="3505200" y="34290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N</a:t>
            </a:r>
          </a:p>
        </p:txBody>
      </p:sp>
      <p:sp>
        <p:nvSpPr>
          <p:cNvPr id="26" name="Rectangle 72"/>
          <p:cNvSpPr>
            <a:spLocks noChangeArrowheads="1"/>
          </p:cNvSpPr>
          <p:nvPr/>
        </p:nvSpPr>
        <p:spPr bwMode="auto">
          <a:xfrm>
            <a:off x="1828800" y="39624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  <p:sp>
        <p:nvSpPr>
          <p:cNvPr id="27" name="Rectangle 72"/>
          <p:cNvSpPr>
            <a:spLocks noChangeArrowheads="1"/>
          </p:cNvSpPr>
          <p:nvPr/>
        </p:nvSpPr>
        <p:spPr bwMode="auto">
          <a:xfrm>
            <a:off x="2286000" y="42672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3333FF"/>
                </a:solidFill>
                <a:latin typeface="Arial" charset="0"/>
              </a:rPr>
              <a:t>S</a:t>
            </a: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20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Arial" charset="0"/>
              </a:rPr>
              <a:t>Prominences are loops of hot, ionized gas above the photosphere formed by solar magnetic fields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5562600" y="1524000"/>
            <a:ext cx="16986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</a:rPr>
              <a:t>Hot gas following</a:t>
            </a:r>
          </a:p>
          <a:p>
            <a:r>
              <a:rPr lang="en-US" sz="1400" b="1" dirty="0">
                <a:latin typeface="Arial" charset="0"/>
              </a:rPr>
              <a:t>loops of magnetic</a:t>
            </a:r>
          </a:p>
          <a:p>
            <a:r>
              <a:rPr lang="en-US" sz="1400" b="1" dirty="0">
                <a:latin typeface="Arial" charset="0"/>
              </a:rPr>
              <a:t>field lines</a:t>
            </a:r>
          </a:p>
        </p:txBody>
      </p:sp>
      <p:pic>
        <p:nvPicPr>
          <p:cNvPr id="4155" name="Picture 59" descr="C:\Astro102\SunLoops.jpg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914400" y="1600200"/>
            <a:ext cx="3962400" cy="3962400"/>
          </a:xfrm>
          <a:prstGeom prst="rect">
            <a:avLst/>
          </a:prstGeom>
          <a:noFill/>
        </p:spPr>
      </p:pic>
      <p:sp>
        <p:nvSpPr>
          <p:cNvPr id="4156" name="Line 60"/>
          <p:cNvSpPr>
            <a:spLocks noChangeShapeType="1"/>
          </p:cNvSpPr>
          <p:nvPr/>
        </p:nvSpPr>
        <p:spPr bwMode="auto">
          <a:xfrm flipH="1">
            <a:off x="3733800" y="1752600"/>
            <a:ext cx="1828800" cy="1066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14400" y="11430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1" name="Picture 10" descr="Promin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590800"/>
            <a:ext cx="4648200" cy="3912188"/>
          </a:xfrm>
          <a:prstGeom prst="rect">
            <a:avLst/>
          </a:prstGeom>
        </p:spPr>
      </p:pic>
      <p:sp>
        <p:nvSpPr>
          <p:cNvPr id="12" name="Line 60"/>
          <p:cNvSpPr>
            <a:spLocks noChangeShapeType="1"/>
          </p:cNvSpPr>
          <p:nvPr/>
        </p:nvSpPr>
        <p:spPr bwMode="auto">
          <a:xfrm flipH="1">
            <a:off x="5334000" y="2286000"/>
            <a:ext cx="762000" cy="1828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001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Solar flares, huge explosions above the photosphere, can release energy equal to a billion hydrogen bombs</a:t>
            </a:r>
            <a:endParaRPr lang="en-US" sz="2400" baseline="-25000">
              <a:latin typeface="Arial" charset="0"/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609600" y="4648200"/>
            <a:ext cx="1052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" charset="0"/>
              </a:rPr>
              <a:t>Solar flare</a:t>
            </a:r>
          </a:p>
        </p:txBody>
      </p:sp>
      <p:pic>
        <p:nvPicPr>
          <p:cNvPr id="4161" name="Picture 65" descr="C:\Astro102\FierySun.gif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 t="5479" b="9589"/>
          <a:stretch>
            <a:fillRect/>
          </a:stretch>
        </p:blipFill>
        <p:spPr bwMode="auto">
          <a:xfrm>
            <a:off x="1981200" y="1676399"/>
            <a:ext cx="5791200" cy="4918349"/>
          </a:xfrm>
          <a:prstGeom prst="rect">
            <a:avLst/>
          </a:prstGeom>
          <a:noFill/>
        </p:spPr>
      </p:pic>
      <p:sp>
        <p:nvSpPr>
          <p:cNvPr id="4162" name="Line 66"/>
          <p:cNvSpPr>
            <a:spLocks noChangeShapeType="1"/>
          </p:cNvSpPr>
          <p:nvPr/>
        </p:nvSpPr>
        <p:spPr bwMode="auto">
          <a:xfrm>
            <a:off x="1600200" y="4876800"/>
            <a:ext cx="609600" cy="4572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Coronal mass ejections (CMEs) from solar flares or eruptive prominences can hit Earth and cause damage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66800" y="46482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latin typeface="+mn-lt"/>
                <a:hlinkClick r:id="rId2"/>
              </a:rPr>
              <a:t>http://www.cnn.com/video/data/2.0/video/world/2014/05/07/nr-vo-myers-solar-explosion.cnn.html</a:t>
            </a:r>
            <a:endParaRPr lang="en-US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25146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  <a:hlinkClick r:id="rId3"/>
              </a:rPr>
              <a:t>http://www.cnn.com/2014/09/11/tech/innovation/solar-storm/index.html</a:t>
            </a:r>
            <a:endParaRPr lang="en-US" dirty="0" smtClean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Earth’s magnetic field traps these particles and directs them safely to the poles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40962" name="Picture 2" descr="http://sci.esa.int/science-e-media/img/72/EarthMagnetosp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828800"/>
            <a:ext cx="6629400" cy="4588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Collisions of diverted particles with the atmosphere give off the beautiful Northern lights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45060" name="Picture 4" descr="Celestial Aurora Borealis - &quot;Northern Lights, An Aurora Borealis is caused by a collision of energetically charged particles, originating in the magnetosphere &amp; moved by solar winds. As particles in the high altitudes move &amp; refract light, it causes a visual display as it dances across the sky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62400"/>
            <a:ext cx="4267200" cy="2667000"/>
          </a:xfrm>
          <a:prstGeom prst="rect">
            <a:avLst/>
          </a:prstGeom>
          <a:noFill/>
        </p:spPr>
      </p:pic>
      <p:pic>
        <p:nvPicPr>
          <p:cNvPr id="2050" name="Picture 2" descr="See Explanation.  Clicking on the picture will download&#10; the highest resolution version available."/>
          <p:cNvPicPr>
            <a:picLocks noChangeAspect="1" noChangeArrowheads="1"/>
          </p:cNvPicPr>
          <p:nvPr/>
        </p:nvPicPr>
        <p:blipFill>
          <a:blip r:embed="rId3" cstate="print"/>
          <a:srcRect b="17778"/>
          <a:stretch>
            <a:fillRect/>
          </a:stretch>
        </p:blipFill>
        <p:spPr bwMode="auto">
          <a:xfrm>
            <a:off x="4343400" y="1676400"/>
            <a:ext cx="4119949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4785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Apparent brightness B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measured at Earth’s surface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7" name="Picture 8" descr="http://www2.astro.psu.edu/~mce/A001/lect13_eq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2514600" cy="1262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85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Our sun has a life cycle and energy flow typical of low-mass stars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1"/>
            <a:ext cx="76962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Luminosity (“wattage”) of sun: L = 4 × 10</a:t>
            </a:r>
            <a:r>
              <a:rPr lang="en-US" b="1" baseline="30000" dirty="0" smtClean="0">
                <a:solidFill>
                  <a:srgbClr val="0033CC"/>
                </a:solidFill>
                <a:latin typeface="Arial" charset="0"/>
              </a:rPr>
              <a:t>26</a:t>
            </a: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W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how much energy the sun puts out?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Apparent brightness B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measured at Earth’s surface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Energy produced by nuclear fusion in core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How do we know that fusion is the sun’s energy source?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	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Luminosity too high for other known processes</a:t>
            </a:r>
          </a:p>
          <a:p>
            <a:endParaRPr lang="en-US" sz="1400" b="1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		Sun made of hydrogen (74%) and helium (25%)</a:t>
            </a: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7" name="Picture 8" descr="http://www2.astro.psu.edu/~mce/A001/lect13_eq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2514600" cy="1262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85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Nuclear fusion of hydrogen into helium creates excess energy and neutrinos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7772400" y="3581400"/>
            <a:ext cx="10198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charset="0"/>
              </a:rPr>
              <a:t>Neutrinos</a:t>
            </a:r>
            <a:endParaRPr lang="en-US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762000" y="2209800"/>
            <a:ext cx="28194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Mass of 4 </a:t>
            </a:r>
            <a:r>
              <a:rPr lang="en-US" sz="1400" b="1" baseline="30000" dirty="0" smtClean="0">
                <a:solidFill>
                  <a:srgbClr val="0033CC"/>
                </a:solidFill>
                <a:latin typeface="Arial" charset="0"/>
              </a:rPr>
              <a:t>1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H: 4.0316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Mass of </a:t>
            </a:r>
            <a:r>
              <a:rPr lang="en-US" sz="1400" b="1" baseline="30000" dirty="0" smtClean="0">
                <a:solidFill>
                  <a:srgbClr val="0033CC"/>
                </a:solidFill>
                <a:latin typeface="Arial" charset="0"/>
              </a:rPr>
              <a:t>4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He: 4.0026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Missing mass: 0.029 </a:t>
            </a:r>
            <a:r>
              <a:rPr lang="en-US" sz="1400" b="1" dirty="0" err="1" smtClean="0">
                <a:solidFill>
                  <a:srgbClr val="0033CC"/>
                </a:solidFill>
                <a:latin typeface="Arial" charset="0"/>
              </a:rPr>
              <a:t>amu</a:t>
            </a: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0.73% of H mass turned</a:t>
            </a:r>
            <a:r>
              <a:rPr lang="en-US" sz="1800" b="1" dirty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into energy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E = mc</a:t>
            </a:r>
            <a:r>
              <a:rPr lang="en-US" sz="1800" b="1" baseline="30000" dirty="0" smtClean="0">
                <a:solidFill>
                  <a:srgbClr val="0033CC"/>
                </a:solidFill>
                <a:latin typeface="Arial" charset="0"/>
              </a:rPr>
              <a:t>2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1" name="Picture 2" descr="http://upload.wikimedia.org/wikipedia/commons/thumb/7/78/FusionintheSun.svg/640px-FusionintheSu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76400"/>
            <a:ext cx="3505200" cy="49949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7010400" y="2514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48200" y="2514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7239000" y="2743200"/>
            <a:ext cx="609600" cy="838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953000" y="2667000"/>
            <a:ext cx="2895600" cy="990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000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Arial" charset="0"/>
              </a:rPr>
              <a:t>Neutrinos allow us </a:t>
            </a:r>
            <a:r>
              <a:rPr lang="en-US" sz="2400" dirty="0" smtClean="0">
                <a:latin typeface="Arial" charset="0"/>
              </a:rPr>
              <a:t>directly to observe </a:t>
            </a:r>
            <a:r>
              <a:rPr lang="en-US" sz="2400" dirty="0">
                <a:latin typeface="Arial" charset="0"/>
              </a:rPr>
              <a:t>the interior of the </a:t>
            </a:r>
            <a:r>
              <a:rPr lang="en-US" sz="2400" dirty="0" smtClean="0">
                <a:latin typeface="Arial" charset="0"/>
              </a:rPr>
              <a:t>sun </a:t>
            </a:r>
            <a:r>
              <a:rPr lang="en-US" sz="2400" dirty="0">
                <a:latin typeface="Arial" charset="0"/>
              </a:rPr>
              <a:t>and the nuclear reactions occurring inside</a:t>
            </a:r>
            <a:endParaRPr lang="en-US" sz="2400" baseline="-25000" dirty="0">
              <a:latin typeface="Arial" charset="0"/>
            </a:endParaRPr>
          </a:p>
        </p:txBody>
      </p:sp>
      <p:pic>
        <p:nvPicPr>
          <p:cNvPr id="4165" name="Picture 69" descr="C:\Astro102\NeutrinoSun.jpg"/>
          <p:cNvPicPr>
            <a:picLocks noChangeAspect="1" noChangeArrowheads="1"/>
          </p:cNvPicPr>
          <p:nvPr/>
        </p:nvPicPr>
        <p:blipFill>
          <a:blip r:embed="rId2" cstate="print">
            <a:lum bright="-24000"/>
          </a:blip>
          <a:srcRect/>
          <a:stretch>
            <a:fillRect/>
          </a:stretch>
        </p:blipFill>
        <p:spPr bwMode="auto">
          <a:xfrm>
            <a:off x="685800" y="1600200"/>
            <a:ext cx="3657600" cy="3587750"/>
          </a:xfrm>
          <a:prstGeom prst="rect">
            <a:avLst/>
          </a:prstGeom>
          <a:noFill/>
        </p:spPr>
      </p:pic>
      <p:pic>
        <p:nvPicPr>
          <p:cNvPr id="4166" name="Picture 70" descr="C:\Astro102\NeutrinoProfile.gif"/>
          <p:cNvPicPr>
            <a:picLocks noChangeAspect="1" noChangeArrowheads="1"/>
          </p:cNvPicPr>
          <p:nvPr/>
        </p:nvPicPr>
        <p:blipFill>
          <a:blip r:embed="rId3" cstate="print">
            <a:lum bright="-42000" contrast="100000"/>
          </a:blip>
          <a:srcRect/>
          <a:stretch>
            <a:fillRect/>
          </a:stretch>
        </p:blipFill>
        <p:spPr bwMode="auto">
          <a:xfrm>
            <a:off x="4572000" y="1862138"/>
            <a:ext cx="4217988" cy="3132137"/>
          </a:xfrm>
          <a:prstGeom prst="rect">
            <a:avLst/>
          </a:prstGeom>
          <a:noFill/>
        </p:spPr>
      </p:pic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457200" y="5257800"/>
            <a:ext cx="411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Neutrino picture of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sun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by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Super-</a:t>
            </a:r>
            <a:r>
              <a:rPr lang="en-US" sz="1400" b="1" dirty="0" err="1">
                <a:solidFill>
                  <a:srgbClr val="0033CC"/>
                </a:solidFill>
                <a:latin typeface="Arial" charset="0"/>
              </a:rPr>
              <a:t>Kamiokande</a:t>
            </a:r>
            <a:endParaRPr lang="en-US" sz="1400" b="1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4953000" y="51054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Locations of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neutrino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p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roduction </a:t>
            </a:r>
            <a:r>
              <a:rPr lang="en-US" sz="1400" b="1" dirty="0">
                <a:solidFill>
                  <a:srgbClr val="0033CC"/>
                </a:solidFill>
                <a:latin typeface="Arial" charset="0"/>
              </a:rPr>
              <a:t>in </a:t>
            </a:r>
            <a:r>
              <a:rPr lang="en-US" sz="1400" b="1" dirty="0" smtClean="0">
                <a:solidFill>
                  <a:srgbClr val="0033CC"/>
                </a:solidFill>
                <a:latin typeface="Arial" charset="0"/>
              </a:rPr>
              <a:t>sun</a:t>
            </a:r>
            <a:endParaRPr lang="en-US" sz="14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295400" y="6019800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Most energy is produced in the inner 11% of the sun’s radius</a:t>
            </a:r>
            <a:endParaRPr lang="en-US" sz="1800" b="1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Rate of energy production allows the sun’s stable life span to be calculated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143000" y="1828800"/>
            <a:ext cx="7239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sun:			2.0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sun:	 	1.5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	(73.8%)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fusing core:		 2.0 × 10</a:t>
            </a:r>
            <a:r>
              <a:rPr lang="en-US" sz="1800" b="1" baseline="30000" dirty="0" smtClean="0">
                <a:latin typeface="Arial" charset="0"/>
              </a:rPr>
              <a:t>29 </a:t>
            </a:r>
            <a:r>
              <a:rPr lang="en-US" sz="1800" b="1" dirty="0" smtClean="0">
                <a:latin typeface="Arial" charset="0"/>
              </a:rPr>
              <a:t> kg	(13%)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converted:		 1.5 × 10</a:t>
            </a:r>
            <a:r>
              <a:rPr lang="en-US" sz="1800" b="1" baseline="30000" dirty="0" smtClean="0">
                <a:latin typeface="Arial" charset="0"/>
              </a:rPr>
              <a:t>27 </a:t>
            </a:r>
            <a:r>
              <a:rPr lang="en-US" sz="1800" b="1" dirty="0" smtClean="0">
                <a:latin typeface="Arial" charset="0"/>
              </a:rPr>
              <a:t> kg	(0.73%)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Energy of converted mass:	 1.4 × 10</a:t>
            </a:r>
            <a:r>
              <a:rPr lang="en-US" sz="1800" b="1" baseline="30000" dirty="0" smtClean="0">
                <a:latin typeface="Arial" charset="0"/>
              </a:rPr>
              <a:t>44 </a:t>
            </a:r>
            <a:r>
              <a:rPr lang="en-US" sz="1800" b="1" dirty="0" smtClean="0">
                <a:latin typeface="Arial" charset="0"/>
              </a:rPr>
              <a:t> J	(E = mc</a:t>
            </a:r>
            <a:r>
              <a:rPr lang="en-US" sz="1800" b="1" baseline="30000" dirty="0" smtClean="0">
                <a:latin typeface="Arial" charset="0"/>
              </a:rPr>
              <a:t>2</a:t>
            </a:r>
            <a:r>
              <a:rPr lang="en-US" sz="1800" b="1" dirty="0" smtClean="0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Luminosity of sun:		 4.0 × 10</a:t>
            </a:r>
            <a:r>
              <a:rPr lang="en-US" sz="1800" b="1" baseline="30000" dirty="0" smtClean="0">
                <a:latin typeface="Arial" charset="0"/>
              </a:rPr>
              <a:t>26 </a:t>
            </a:r>
            <a:r>
              <a:rPr lang="en-US" sz="1800" b="1" dirty="0" smtClean="0">
                <a:latin typeface="Arial" charset="0"/>
              </a:rPr>
              <a:t> J/s	(1 W = 1 J/s)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How do we determine the sun’s expected life span?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Rate of energy production allows the sun’s stable life span to be calculated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1143000" y="1828800"/>
            <a:ext cx="746760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sun:			2.0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sun:	 	1.5 × 10</a:t>
            </a:r>
            <a:r>
              <a:rPr lang="en-US" sz="1800" b="1" baseline="30000" dirty="0" smtClean="0">
                <a:latin typeface="Arial" charset="0"/>
              </a:rPr>
              <a:t>30 </a:t>
            </a:r>
            <a:r>
              <a:rPr lang="en-US" sz="1800" b="1" dirty="0" smtClean="0">
                <a:latin typeface="Arial" charset="0"/>
              </a:rPr>
              <a:t> kg	(73.8%)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in fusing core:		 2.0 × 10</a:t>
            </a:r>
            <a:r>
              <a:rPr lang="en-US" sz="1800" b="1" baseline="30000" dirty="0" smtClean="0">
                <a:latin typeface="Arial" charset="0"/>
              </a:rPr>
              <a:t>29 </a:t>
            </a:r>
            <a:r>
              <a:rPr lang="en-US" sz="1800" b="1" dirty="0" smtClean="0">
                <a:latin typeface="Arial" charset="0"/>
              </a:rPr>
              <a:t> kg	(13%)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Mass of H converted:		 1.5 × 10</a:t>
            </a:r>
            <a:r>
              <a:rPr lang="en-US" sz="1800" b="1" baseline="30000" dirty="0" smtClean="0">
                <a:latin typeface="Arial" charset="0"/>
              </a:rPr>
              <a:t>27 </a:t>
            </a:r>
            <a:r>
              <a:rPr lang="en-US" sz="1800" b="1" dirty="0" smtClean="0">
                <a:latin typeface="Arial" charset="0"/>
              </a:rPr>
              <a:t> kg	(0.73%)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Energy of converted mass:	 1.4 × 10</a:t>
            </a:r>
            <a:r>
              <a:rPr lang="en-US" sz="1800" b="1" baseline="30000" dirty="0" smtClean="0">
                <a:latin typeface="Arial" charset="0"/>
              </a:rPr>
              <a:t>44 </a:t>
            </a:r>
            <a:r>
              <a:rPr lang="en-US" sz="1800" b="1" dirty="0" smtClean="0">
                <a:latin typeface="Arial" charset="0"/>
              </a:rPr>
              <a:t> J	(E = mc</a:t>
            </a:r>
            <a:r>
              <a:rPr lang="en-US" sz="1800" b="1" baseline="30000" dirty="0" smtClean="0">
                <a:latin typeface="Arial" charset="0"/>
              </a:rPr>
              <a:t>2</a:t>
            </a:r>
            <a:r>
              <a:rPr lang="en-US" sz="1800" b="1" dirty="0" smtClean="0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atin typeface="Arial" charset="0"/>
              </a:rPr>
              <a:t>Luminosity of sun:		 4.0 × 10</a:t>
            </a:r>
            <a:r>
              <a:rPr lang="en-US" sz="1800" b="1" baseline="30000" dirty="0" smtClean="0">
                <a:latin typeface="Arial" charset="0"/>
              </a:rPr>
              <a:t>26 </a:t>
            </a:r>
            <a:r>
              <a:rPr lang="en-US" sz="1800" b="1" dirty="0" smtClean="0">
                <a:latin typeface="Arial" charset="0"/>
              </a:rPr>
              <a:t> J/s	(1 W = 1 J/s)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Q: How do we determine the sun’s expected life span?</a:t>
            </a:r>
          </a:p>
          <a:p>
            <a:pPr>
              <a:spcBef>
                <a:spcPct val="50000"/>
              </a:spcBef>
            </a:pPr>
            <a:endParaRPr lang="en-US" sz="1800" b="1" dirty="0" smtClean="0">
              <a:solidFill>
                <a:srgbClr val="3333FF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	</a:t>
            </a:r>
            <a:r>
              <a:rPr lang="el-GR" sz="1800" b="1" dirty="0" smtClean="0">
                <a:solidFill>
                  <a:srgbClr val="FF0000"/>
                </a:solidFill>
                <a:latin typeface="Arial" charset="0"/>
              </a:rPr>
              <a:t>Δ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life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 =  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converted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/</a:t>
            </a:r>
            <a:r>
              <a:rPr lang="en-US" sz="1800" b="1" dirty="0" err="1" smtClean="0">
                <a:solidFill>
                  <a:srgbClr val="FF0000"/>
                </a:solidFill>
                <a:latin typeface="Arial" charset="0"/>
              </a:rPr>
              <a:t>L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 charset="0"/>
              </a:rPr>
              <a:t>sun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 =  (1.4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44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J)/(4.0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26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J/s)  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			=  3.5 × 10</a:t>
            </a:r>
            <a:r>
              <a:rPr lang="en-US" sz="1800" b="1" baseline="30000" dirty="0" smtClean="0">
                <a:solidFill>
                  <a:srgbClr val="FF0000"/>
                </a:solidFill>
                <a:latin typeface="Arial" charset="0"/>
              </a:rPr>
              <a:t>17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</a:rPr>
              <a:t> s  = 11 billion years (!)</a:t>
            </a:r>
          </a:p>
          <a:p>
            <a:pPr>
              <a:spcBef>
                <a:spcPct val="50000"/>
              </a:spcBef>
            </a:pPr>
            <a:endParaRPr lang="en-US" sz="1800" b="1" dirty="0">
              <a:solidFill>
                <a:srgbClr val="3333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1122</TotalTime>
  <Words>748</Words>
  <Application>Microsoft Office PowerPoint</Application>
  <PresentationFormat>Overhead</PresentationFormat>
  <Paragraphs>182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Generic</vt:lpstr>
      <vt:lpstr>Exploring the Active Sun</vt:lpstr>
      <vt:lpstr>High-school standard HS-ESS1-1 focuses on the short-term evolution of the heliosphere</vt:lpstr>
      <vt:lpstr>Our sun has a life cycle and energy flow typical of low-mass stars</vt:lpstr>
      <vt:lpstr>Our sun has a life cycle and energy flow typical of low-mass stars</vt:lpstr>
      <vt:lpstr>Our sun has a life cycle and energy flow typical of low-mass stars</vt:lpstr>
      <vt:lpstr>Nuclear fusion of hydrogen into helium creates excess energy and neutrinos</vt:lpstr>
      <vt:lpstr>Neutrinos allow us directly to observe the interior of the sun and the nuclear reactions occurring inside</vt:lpstr>
      <vt:lpstr>Rate of energy production allows the sun’s stable life span to be calculated</vt:lpstr>
      <vt:lpstr>Rate of energy production allows the sun’s stable life span to be calculated</vt:lpstr>
      <vt:lpstr>Energy from the core heats the interior and is transported by convection to the surface</vt:lpstr>
      <vt:lpstr>Heat from the surface (photosphere) is transported to the atmosphere (chromosphere) and corona</vt:lpstr>
      <vt:lpstr>Chromosphere and corona of sun are best viewed during solar eclipses</vt:lpstr>
      <vt:lpstr>Convection of heat to the photosphere forms granules, where the surface heats and cools</vt:lpstr>
      <vt:lpstr>Sunspots are cooler regions of the photosphere that glow red but appear black against the bright sun</vt:lpstr>
      <vt:lpstr>A current view of the sun’s photosphere is available from the SOHO spacecraft</vt:lpstr>
      <vt:lpstr>Monthly sunspot numbers vary in a regular cycle</vt:lpstr>
      <vt:lpstr>Current sunspot cycle (#24) has been surprisingly weak</vt:lpstr>
      <vt:lpstr>Magnetism is the key to understanding the short-term activity in the sun</vt:lpstr>
      <vt:lpstr>Magnetic field lines chaotically burst through the sun’s surface</vt:lpstr>
      <vt:lpstr>Sunspots often come in magnetic pairs, with one a north pole and the other a south</vt:lpstr>
      <vt:lpstr>Prominences are loops of hot, ionized gas above the photosphere formed by solar magnetic fields</vt:lpstr>
      <vt:lpstr>Solar flares, huge explosions above the photosphere, can release energy equal to a billion hydrogen bombs</vt:lpstr>
      <vt:lpstr>Coronal mass ejections (CMEs) from solar flares or eruptive prominences can hit Earth and cause damage</vt:lpstr>
      <vt:lpstr>Earth’s magnetic field traps these particles and directs them safely to the poles</vt:lpstr>
      <vt:lpstr>Collisions of diverted particles with the atmosphere give off the beautiful Northern lights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113</cp:revision>
  <cp:lastPrinted>1601-01-01T00:00:00Z</cp:lastPrinted>
  <dcterms:created xsi:type="dcterms:W3CDTF">1601-01-01T00:00:00Z</dcterms:created>
  <dcterms:modified xsi:type="dcterms:W3CDTF">2014-10-14T16:48:40Z</dcterms:modified>
</cp:coreProperties>
</file>