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56" r:id="rId2"/>
    <p:sldId id="257" r:id="rId3"/>
    <p:sldId id="258" r:id="rId4"/>
    <p:sldId id="261" r:id="rId5"/>
    <p:sldId id="262" r:id="rId6"/>
    <p:sldId id="259" r:id="rId7"/>
    <p:sldId id="260" r:id="rId8"/>
    <p:sldId id="263" r:id="rId9"/>
    <p:sldId id="264" r:id="rId10"/>
    <p:sldId id="265" r:id="rId11"/>
    <p:sldId id="266" r:id="rId12"/>
    <p:sldId id="269" r:id="rId13"/>
    <p:sldId id="270" r:id="rId14"/>
    <p:sldId id="272" r:id="rId15"/>
    <p:sldId id="273" r:id="rId16"/>
    <p:sldId id="275" r:id="rId17"/>
    <p:sldId id="286" r:id="rId18"/>
    <p:sldId id="276" r:id="rId19"/>
    <p:sldId id="268" r:id="rId20"/>
    <p:sldId id="267" r:id="rId21"/>
    <p:sldId id="280" r:id="rId22"/>
    <p:sldId id="282" r:id="rId23"/>
    <p:sldId id="283" r:id="rId24"/>
  </p:sldIdLst>
  <p:sldSz cx="9144000" cy="6858000" type="overhead"/>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33CC"/>
    <a:srgbClr val="3333FF"/>
    <a:srgbClr val="CC0000"/>
    <a:srgbClr val="FF66CC"/>
    <a:srgbClr val="003399"/>
    <a:srgbClr val="FF6600"/>
    <a:srgbClr val="990099"/>
    <a:srgbClr val="33CC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614" autoAdjust="0"/>
    <p:restoredTop sz="90709" autoAdjust="0"/>
  </p:normalViewPr>
  <p:slideViewPr>
    <p:cSldViewPr>
      <p:cViewPr>
        <p:scale>
          <a:sx n="86" d="100"/>
          <a:sy n="86" d="100"/>
        </p:scale>
        <p:origin x="-276" y="-2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endParaRPr lang="en-US"/>
          </a:p>
        </p:txBody>
      </p:sp>
      <p:sp>
        <p:nvSpPr>
          <p:cNvPr id="1741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endParaRPr lang="en-US"/>
          </a:p>
        </p:txBody>
      </p:sp>
      <p:sp>
        <p:nvSpPr>
          <p:cNvPr id="1741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p>
        </p:txBody>
      </p:sp>
      <p:sp>
        <p:nvSpPr>
          <p:cNvPr id="1741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E0296499-2A2C-4826-851D-0D78E157D78A}" type="slidenum">
              <a:rPr lang="en-US"/>
              <a:pPr/>
              <a:t>‹#›</a:t>
            </a:fld>
            <a:endParaRPr lang="en-US"/>
          </a:p>
        </p:txBody>
      </p:sp>
    </p:spTree>
    <p:extLst>
      <p:ext uri="{BB962C8B-B14F-4D97-AF65-F5344CB8AC3E}">
        <p14:creationId xmlns:p14="http://schemas.microsoft.com/office/powerpoint/2010/main" xmlns="" val="2173193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endParaRPr lang="en-US"/>
          </a:p>
        </p:txBody>
      </p:sp>
      <p:sp>
        <p:nvSpPr>
          <p:cNvPr id="1536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endParaRPr lang="en-US"/>
          </a:p>
        </p:txBody>
      </p:sp>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p>
        </p:txBody>
      </p:sp>
      <p:sp>
        <p:nvSpPr>
          <p:cNvPr id="1536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F1AF552E-A434-4A9A-B91F-C834F99F03D4}" type="slidenum">
              <a:rPr lang="en-US"/>
              <a:pPr/>
              <a:t>‹#›</a:t>
            </a:fld>
            <a:endParaRPr lang="en-US"/>
          </a:p>
        </p:txBody>
      </p:sp>
    </p:spTree>
    <p:extLst>
      <p:ext uri="{BB962C8B-B14F-4D97-AF65-F5344CB8AC3E}">
        <p14:creationId xmlns:p14="http://schemas.microsoft.com/office/powerpoint/2010/main" xmlns="" val="28184941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4" name="Line 2"/>
          <p:cNvSpPr>
            <a:spLocks noChangeShapeType="1"/>
          </p:cNvSpPr>
          <p:nvPr/>
        </p:nvSpPr>
        <p:spPr bwMode="auto">
          <a:xfrm>
            <a:off x="0" y="1708150"/>
            <a:ext cx="9147175" cy="0"/>
          </a:xfrm>
          <a:prstGeom prst="line">
            <a:avLst/>
          </a:prstGeom>
          <a:noFill/>
          <a:ln w="12700" cap="sq">
            <a:solidFill>
              <a:schemeClr val="bg2"/>
            </a:solidFill>
            <a:round/>
            <a:headEnd type="none" w="sm" len="sm"/>
            <a:tailEnd type="none" w="sm" len="sm"/>
          </a:ln>
          <a:effectLst/>
        </p:spPr>
        <p:txBody>
          <a:bodyPr/>
          <a:lstStyle/>
          <a:p>
            <a:endParaRPr lang="en-US"/>
          </a:p>
        </p:txBody>
      </p:sp>
      <p:sp>
        <p:nvSpPr>
          <p:cNvPr id="3075" name="Arc 3"/>
          <p:cNvSpPr>
            <a:spLocks/>
          </p:cNvSpPr>
          <p:nvPr/>
        </p:nvSpPr>
        <p:spPr bwMode="auto">
          <a:xfrm>
            <a:off x="0" y="842963"/>
            <a:ext cx="2897188" cy="601503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0">
            <a:gsLst>
              <a:gs pos="0">
                <a:schemeClr val="bg1"/>
              </a:gs>
              <a:gs pos="100000">
                <a:schemeClr val="accent2"/>
              </a:gs>
            </a:gsLst>
            <a:lin ang="5400000" scaled="1"/>
          </a:gradFill>
          <a:ln w="9525">
            <a:noFill/>
            <a:round/>
            <a:headEnd type="none" w="sm" len="sm"/>
            <a:tailEnd type="none" w="sm" len="sm"/>
          </a:ln>
          <a:effectLst/>
        </p:spPr>
        <p:txBody>
          <a:bodyPr/>
          <a:lstStyle/>
          <a:p>
            <a:endParaRPr kumimoji="1" lang="en-US"/>
          </a:p>
        </p:txBody>
      </p:sp>
      <p:sp>
        <p:nvSpPr>
          <p:cNvPr id="3076" name="Rectangle 4"/>
          <p:cNvSpPr>
            <a:spLocks noGrp="1" noChangeArrowheads="1"/>
          </p:cNvSpPr>
          <p:nvPr>
            <p:ph type="ctrTitle" sz="quarter"/>
          </p:nvPr>
        </p:nvSpPr>
        <p:spPr>
          <a:xfrm>
            <a:off x="2743200" y="427038"/>
            <a:ext cx="6399213" cy="1524000"/>
          </a:xfrm>
        </p:spPr>
        <p:txBody>
          <a:bodyPr anchor="b"/>
          <a:lstStyle>
            <a:lvl1pPr>
              <a:lnSpc>
                <a:spcPct val="80000"/>
              </a:lnSpc>
              <a:defRPr sz="6600"/>
            </a:lvl1pPr>
          </a:lstStyle>
          <a:p>
            <a:r>
              <a:rPr lang="en-US"/>
              <a:t>Click to edit Master title style</a:t>
            </a:r>
          </a:p>
        </p:txBody>
      </p:sp>
      <p:sp>
        <p:nvSpPr>
          <p:cNvPr id="3077" name="Rectangle 5"/>
          <p:cNvSpPr>
            <a:spLocks noGrp="1" noChangeArrowheads="1"/>
          </p:cNvSpPr>
          <p:nvPr>
            <p:ph type="subTitle" sz="quarter" idx="1"/>
          </p:nvPr>
        </p:nvSpPr>
        <p:spPr>
          <a:xfrm>
            <a:off x="4191000" y="1828800"/>
            <a:ext cx="4572000" cy="1752600"/>
          </a:xfrm>
        </p:spPr>
        <p:txBody>
          <a:bodyPr/>
          <a:lstStyle>
            <a:lvl1pPr marL="0" indent="0">
              <a:buFont typeface="Wingdings" pitchFamily="2" charset="2"/>
              <a:buNone/>
              <a:defRPr sz="2400"/>
            </a:lvl1pPr>
          </a:lstStyle>
          <a:p>
            <a:r>
              <a:rPr lang="en-US"/>
              <a:t>Click to edit Master subtitle style</a:t>
            </a:r>
          </a:p>
        </p:txBody>
      </p:sp>
      <p:sp>
        <p:nvSpPr>
          <p:cNvPr id="3078" name="Rectangle 6"/>
          <p:cNvSpPr>
            <a:spLocks noGrp="1" noChangeArrowheads="1"/>
          </p:cNvSpPr>
          <p:nvPr>
            <p:ph type="dt" sz="quarter" idx="2"/>
          </p:nvPr>
        </p:nvSpPr>
        <p:spPr/>
        <p:txBody>
          <a:bodyPr/>
          <a:lstStyle>
            <a:lvl1pPr>
              <a:defRPr/>
            </a:lvl1pPr>
          </a:lstStyle>
          <a:p>
            <a:fld id="{36074BF1-81CE-4A70-976F-FF3DEFD2241A}" type="datetime1">
              <a:rPr lang="en-US"/>
              <a:pPr/>
              <a:t>9/14/2015</a:t>
            </a:fld>
            <a:endParaRPr lang="en-US"/>
          </a:p>
        </p:txBody>
      </p:sp>
      <p:sp>
        <p:nvSpPr>
          <p:cNvPr id="3079" name="Rectangle 7"/>
          <p:cNvSpPr>
            <a:spLocks noGrp="1" noChangeArrowheads="1"/>
          </p:cNvSpPr>
          <p:nvPr>
            <p:ph type="ftr" sz="quarter" idx="3"/>
          </p:nvPr>
        </p:nvSpPr>
        <p:spPr/>
        <p:txBody>
          <a:bodyPr/>
          <a:lstStyle>
            <a:lvl1pPr>
              <a:defRPr/>
            </a:lvl1pPr>
          </a:lstStyle>
          <a:p>
            <a:endParaRPr lang="en-US"/>
          </a:p>
        </p:txBody>
      </p:sp>
      <p:sp>
        <p:nvSpPr>
          <p:cNvPr id="3080" name="Rectangle 8"/>
          <p:cNvSpPr>
            <a:spLocks noGrp="1" noChangeArrowheads="1"/>
          </p:cNvSpPr>
          <p:nvPr>
            <p:ph type="sldNum" sz="quarter" idx="4"/>
          </p:nvPr>
        </p:nvSpPr>
        <p:spPr/>
        <p:txBody>
          <a:bodyPr/>
          <a:lstStyle>
            <a:lvl1pPr>
              <a:defRPr/>
            </a:lvl1pPr>
          </a:lstStyle>
          <a:p>
            <a:fld id="{C3A5F6E8-9759-4C89-806F-35993A5D88B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A7E07A8-070D-4EA6-B64E-BF16F7A1C208}" type="datetime1">
              <a:rPr lang="en-US"/>
              <a:pPr/>
              <a:t>9/14/2015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5BF0298-15B6-40E5-A6A2-03CEF7BD54AB}"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1400" y="609600"/>
            <a:ext cx="1524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819400" y="609600"/>
            <a:ext cx="44196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FF4C9E88-72C6-4383-81BB-7975735689B8}" type="datetime1">
              <a:rPr lang="en-US"/>
              <a:pPr/>
              <a:t>9/14/2015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A3CF030-A068-408E-9601-AE77A5EE239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F279D80D-D46B-4F15-83D9-5F58C38FFDE0}" type="datetime1">
              <a:rPr lang="en-US"/>
              <a:pPr/>
              <a:t>9/14/2015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8F3DA3F-FAFA-4853-BA7D-B1264617609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811F07D-57FA-46E5-8F7E-69AE2BF5FDAF}" type="datetime1">
              <a:rPr lang="en-US"/>
              <a:pPr/>
              <a:t>9/14/2015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F53C817-597A-436C-BDE3-6DA84A7E2D0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819400"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43600"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CC1DD64F-269B-47ED-B0B2-18A8F65AFDE2}" type="datetime1">
              <a:rPr lang="en-US"/>
              <a:pPr/>
              <a:t>9/14/2015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7444AED-FCD4-45B4-8C8E-017DF1BC6A3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35E7CA5E-ECB0-4BCC-8E44-021819A059D3}" type="datetime1">
              <a:rPr lang="en-US"/>
              <a:pPr/>
              <a:t>9/14/2015</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1E490BA-9BB6-43C8-A3CF-D9180C4EE21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9D36417D-809C-4AF4-9418-46018CACCACB}" type="datetime1">
              <a:rPr lang="en-US"/>
              <a:pPr/>
              <a:t>9/14/2015</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4CD57BB-100A-449E-80BC-9FF11D8DC6D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17E3B0F-9418-4417-AFC3-B4901D155C76}" type="datetime1">
              <a:rPr lang="en-US"/>
              <a:pPr/>
              <a:t>9/14/2015</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3B41C06-A657-43F8-B113-92A87438A1D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D3E70ED-A70C-414C-B38C-312443CE8557}" type="datetime1">
              <a:rPr lang="en-US"/>
              <a:pPr/>
              <a:t>9/14/2015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595C1A6-9EF2-4A70-9B51-FA89616C0EF9}"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2AC1A850-E751-4789-8915-81B905558128}" type="datetime1">
              <a:rPr lang="en-US"/>
              <a:pPr/>
              <a:t>9/14/2015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D843098-2797-4447-9133-9DD29BC4EDE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Arc 2"/>
          <p:cNvSpPr>
            <a:spLocks/>
          </p:cNvSpPr>
          <p:nvPr/>
        </p:nvSpPr>
        <p:spPr bwMode="auto">
          <a:xfrm>
            <a:off x="0" y="842963"/>
            <a:ext cx="2897188" cy="601503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0">
            <a:gsLst>
              <a:gs pos="0">
                <a:schemeClr val="bg1"/>
              </a:gs>
              <a:gs pos="100000">
                <a:schemeClr val="accent2"/>
              </a:gs>
            </a:gsLst>
            <a:lin ang="5400000" scaled="1"/>
          </a:gradFill>
          <a:ln w="9525">
            <a:noFill/>
            <a:round/>
            <a:headEnd type="none" w="sm" len="sm"/>
            <a:tailEnd type="none" w="sm" len="sm"/>
          </a:ln>
          <a:effectLst/>
        </p:spPr>
        <p:txBody>
          <a:bodyPr/>
          <a:lstStyle/>
          <a:p>
            <a:endParaRPr kumimoji="1" lang="en-US"/>
          </a:p>
        </p:txBody>
      </p:sp>
      <p:sp>
        <p:nvSpPr>
          <p:cNvPr id="1027" name="Rectangle 3"/>
          <p:cNvSpPr>
            <a:spLocks noGrp="1" noChangeArrowheads="1"/>
          </p:cNvSpPr>
          <p:nvPr>
            <p:ph type="title"/>
          </p:nvPr>
        </p:nvSpPr>
        <p:spPr bwMode="auto">
          <a:xfrm>
            <a:off x="2819400" y="609600"/>
            <a:ext cx="60960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2819400" y="1981200"/>
            <a:ext cx="60960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dt" sz="half" idx="2"/>
          </p:nvPr>
        </p:nvSpPr>
        <p:spPr bwMode="auto">
          <a:xfrm>
            <a:off x="304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atin typeface="+mn-lt"/>
              </a:defRPr>
            </a:lvl1pPr>
          </a:lstStyle>
          <a:p>
            <a:fld id="{D830E797-22F5-46B0-8058-3AF757B14EE9}" type="datetime1">
              <a:rPr lang="en-US"/>
              <a:pPr/>
              <a:t>9/14/2015</a:t>
            </a:fld>
            <a:endParaRPr lang="en-US"/>
          </a:p>
        </p:txBody>
      </p:sp>
      <p:sp>
        <p:nvSpPr>
          <p:cNvPr id="1030" name="Rectangle 6"/>
          <p:cNvSpPr>
            <a:spLocks noGrp="1" noChangeArrowheads="1"/>
          </p:cNvSpPr>
          <p:nvPr>
            <p:ph type="ftr" sz="quarter" idx="3"/>
          </p:nvPr>
        </p:nvSpPr>
        <p:spPr bwMode="auto">
          <a:xfrm>
            <a:off x="35814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atin typeface="+mn-lt"/>
              </a:defRPr>
            </a:lvl1pPr>
          </a:lstStyle>
          <a:p>
            <a:endParaRPr lang="en-US"/>
          </a:p>
        </p:txBody>
      </p:sp>
      <p:sp>
        <p:nvSpPr>
          <p:cNvPr id="1031" name="Rectangle 7"/>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atin typeface="+mn-lt"/>
              </a:defRPr>
            </a:lvl1pPr>
          </a:lstStyle>
          <a:p>
            <a:fld id="{5ED8DE4E-DFDF-421C-B2BD-12B8EF5D29D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rtl="0" fontAlgn="base">
        <a:lnSpc>
          <a:spcPct val="70000"/>
        </a:lnSpc>
        <a:spcBef>
          <a:spcPct val="0"/>
        </a:spcBef>
        <a:spcAft>
          <a:spcPct val="0"/>
        </a:spcAft>
        <a:defRPr sz="4800" b="1">
          <a:solidFill>
            <a:schemeClr val="tx2"/>
          </a:solidFill>
          <a:latin typeface="+mj-lt"/>
          <a:ea typeface="+mj-ea"/>
          <a:cs typeface="+mj-cs"/>
        </a:defRPr>
      </a:lvl1pPr>
      <a:lvl2pPr algn="l" rtl="0" fontAlgn="base">
        <a:lnSpc>
          <a:spcPct val="70000"/>
        </a:lnSpc>
        <a:spcBef>
          <a:spcPct val="0"/>
        </a:spcBef>
        <a:spcAft>
          <a:spcPct val="0"/>
        </a:spcAft>
        <a:defRPr sz="4800" b="1">
          <a:solidFill>
            <a:schemeClr val="tx2"/>
          </a:solidFill>
          <a:latin typeface="Arial Narrow" pitchFamily="34" charset="0"/>
        </a:defRPr>
      </a:lvl2pPr>
      <a:lvl3pPr algn="l" rtl="0" fontAlgn="base">
        <a:lnSpc>
          <a:spcPct val="70000"/>
        </a:lnSpc>
        <a:spcBef>
          <a:spcPct val="0"/>
        </a:spcBef>
        <a:spcAft>
          <a:spcPct val="0"/>
        </a:spcAft>
        <a:defRPr sz="4800" b="1">
          <a:solidFill>
            <a:schemeClr val="tx2"/>
          </a:solidFill>
          <a:latin typeface="Arial Narrow" pitchFamily="34" charset="0"/>
        </a:defRPr>
      </a:lvl3pPr>
      <a:lvl4pPr algn="l" rtl="0" fontAlgn="base">
        <a:lnSpc>
          <a:spcPct val="70000"/>
        </a:lnSpc>
        <a:spcBef>
          <a:spcPct val="0"/>
        </a:spcBef>
        <a:spcAft>
          <a:spcPct val="0"/>
        </a:spcAft>
        <a:defRPr sz="4800" b="1">
          <a:solidFill>
            <a:schemeClr val="tx2"/>
          </a:solidFill>
          <a:latin typeface="Arial Narrow" pitchFamily="34" charset="0"/>
        </a:defRPr>
      </a:lvl4pPr>
      <a:lvl5pPr algn="l" rtl="0" fontAlgn="base">
        <a:lnSpc>
          <a:spcPct val="70000"/>
        </a:lnSpc>
        <a:spcBef>
          <a:spcPct val="0"/>
        </a:spcBef>
        <a:spcAft>
          <a:spcPct val="0"/>
        </a:spcAft>
        <a:defRPr sz="4800" b="1">
          <a:solidFill>
            <a:schemeClr val="tx2"/>
          </a:solidFill>
          <a:latin typeface="Arial Narrow" pitchFamily="34" charset="0"/>
        </a:defRPr>
      </a:lvl5pPr>
      <a:lvl6pPr marL="457200" algn="l" rtl="0" fontAlgn="base">
        <a:lnSpc>
          <a:spcPct val="70000"/>
        </a:lnSpc>
        <a:spcBef>
          <a:spcPct val="0"/>
        </a:spcBef>
        <a:spcAft>
          <a:spcPct val="0"/>
        </a:spcAft>
        <a:defRPr sz="4800" b="1">
          <a:solidFill>
            <a:schemeClr val="tx2"/>
          </a:solidFill>
          <a:latin typeface="Arial Narrow" pitchFamily="34" charset="0"/>
        </a:defRPr>
      </a:lvl6pPr>
      <a:lvl7pPr marL="914400" algn="l" rtl="0" fontAlgn="base">
        <a:lnSpc>
          <a:spcPct val="70000"/>
        </a:lnSpc>
        <a:spcBef>
          <a:spcPct val="0"/>
        </a:spcBef>
        <a:spcAft>
          <a:spcPct val="0"/>
        </a:spcAft>
        <a:defRPr sz="4800" b="1">
          <a:solidFill>
            <a:schemeClr val="tx2"/>
          </a:solidFill>
          <a:latin typeface="Arial Narrow" pitchFamily="34" charset="0"/>
        </a:defRPr>
      </a:lvl7pPr>
      <a:lvl8pPr marL="1371600" algn="l" rtl="0" fontAlgn="base">
        <a:lnSpc>
          <a:spcPct val="70000"/>
        </a:lnSpc>
        <a:spcBef>
          <a:spcPct val="0"/>
        </a:spcBef>
        <a:spcAft>
          <a:spcPct val="0"/>
        </a:spcAft>
        <a:defRPr sz="4800" b="1">
          <a:solidFill>
            <a:schemeClr val="tx2"/>
          </a:solidFill>
          <a:latin typeface="Arial Narrow" pitchFamily="34" charset="0"/>
        </a:defRPr>
      </a:lvl8pPr>
      <a:lvl9pPr marL="1828800" algn="l" rtl="0" fontAlgn="base">
        <a:lnSpc>
          <a:spcPct val="70000"/>
        </a:lnSpc>
        <a:spcBef>
          <a:spcPct val="0"/>
        </a:spcBef>
        <a:spcAft>
          <a:spcPct val="0"/>
        </a:spcAft>
        <a:defRPr sz="4800" b="1">
          <a:solidFill>
            <a:schemeClr val="tx2"/>
          </a:solidFill>
          <a:latin typeface="Arial Narrow" pitchFamily="34" charset="0"/>
        </a:defRPr>
      </a:lvl9pPr>
    </p:titleStyle>
    <p:bodyStyle>
      <a:lvl1pPr marL="342900" indent="-342900" algn="l" rtl="0" fontAlgn="base">
        <a:spcBef>
          <a:spcPct val="20000"/>
        </a:spcBef>
        <a:spcAft>
          <a:spcPct val="0"/>
        </a:spcAft>
        <a:buClr>
          <a:schemeClr val="hlink"/>
        </a:buClr>
        <a:buSzPct val="60000"/>
        <a:buFont typeface="Wingdings" pitchFamily="2" charset="2"/>
        <a:buChar char="n"/>
        <a:defRPr sz="2800">
          <a:solidFill>
            <a:schemeClr val="tx1"/>
          </a:solidFill>
          <a:latin typeface="+mn-lt"/>
          <a:ea typeface="+mn-ea"/>
          <a:cs typeface="+mn-cs"/>
        </a:defRPr>
      </a:lvl1pPr>
      <a:lvl2pPr marL="742950" indent="-285750" algn="l" rtl="0" fontAlgn="base">
        <a:spcBef>
          <a:spcPct val="20000"/>
        </a:spcBef>
        <a:spcAft>
          <a:spcPct val="0"/>
        </a:spcAft>
        <a:buClr>
          <a:schemeClr val="tx2"/>
        </a:buClr>
        <a:buSzPct val="65000"/>
        <a:buFont typeface="Wingdings" pitchFamily="2" charset="2"/>
        <a:buChar char="u"/>
        <a:defRPr sz="2600">
          <a:solidFill>
            <a:schemeClr val="tx1"/>
          </a:solidFill>
          <a:latin typeface="+mn-lt"/>
        </a:defRPr>
      </a:lvl2pPr>
      <a:lvl3pPr marL="1143000" indent="-228600" algn="l" rtl="0" fontAlgn="base">
        <a:spcBef>
          <a:spcPct val="20000"/>
        </a:spcBef>
        <a:spcAft>
          <a:spcPct val="0"/>
        </a:spcAft>
        <a:buClr>
          <a:schemeClr val="hlink"/>
        </a:buClr>
        <a:buSzPct val="65000"/>
        <a:buFont typeface="Wingdings" pitchFamily="2" charset="2"/>
        <a:buChar char="«"/>
        <a:defRPr sz="2400">
          <a:solidFill>
            <a:schemeClr val="tx1"/>
          </a:solidFill>
          <a:latin typeface="+mn-lt"/>
        </a:defRPr>
      </a:lvl3pPr>
      <a:lvl4pPr marL="1600200" indent="-228600" algn="l" rtl="0" fontAlgn="base">
        <a:spcBef>
          <a:spcPct val="20000"/>
        </a:spcBef>
        <a:spcAft>
          <a:spcPct val="0"/>
        </a:spcAft>
        <a:buClr>
          <a:schemeClr val="tx2"/>
        </a:buClr>
        <a:buSzPct val="100000"/>
        <a:buChar char="•"/>
        <a:defRPr sz="2000">
          <a:solidFill>
            <a:schemeClr val="tx1"/>
          </a:solidFill>
          <a:latin typeface="+mn-lt"/>
        </a:defRPr>
      </a:lvl4pPr>
      <a:lvl5pPr marL="2057400" indent="-228600" algn="l" rtl="0" fontAlgn="base">
        <a:spcBef>
          <a:spcPct val="20000"/>
        </a:spcBef>
        <a:spcAft>
          <a:spcPct val="0"/>
        </a:spcAft>
        <a:buClr>
          <a:schemeClr val="hlink"/>
        </a:buClr>
        <a:buSzPct val="100000"/>
        <a:buChar char="–"/>
        <a:defRPr sz="2000">
          <a:solidFill>
            <a:schemeClr val="tx1"/>
          </a:solidFill>
          <a:latin typeface="+mn-lt"/>
        </a:defRPr>
      </a:lvl5pPr>
      <a:lvl6pPr marL="2514600" indent="-228600" algn="l" rtl="0" fontAlgn="base">
        <a:spcBef>
          <a:spcPct val="20000"/>
        </a:spcBef>
        <a:spcAft>
          <a:spcPct val="0"/>
        </a:spcAft>
        <a:buClr>
          <a:schemeClr val="hlink"/>
        </a:buClr>
        <a:buSzPct val="100000"/>
        <a:buChar char="–"/>
        <a:defRPr sz="2000">
          <a:solidFill>
            <a:schemeClr val="tx1"/>
          </a:solidFill>
          <a:latin typeface="+mn-lt"/>
        </a:defRPr>
      </a:lvl6pPr>
      <a:lvl7pPr marL="2971800" indent="-228600" algn="l" rtl="0" fontAlgn="base">
        <a:spcBef>
          <a:spcPct val="20000"/>
        </a:spcBef>
        <a:spcAft>
          <a:spcPct val="0"/>
        </a:spcAft>
        <a:buClr>
          <a:schemeClr val="hlink"/>
        </a:buClr>
        <a:buSzPct val="100000"/>
        <a:buChar char="–"/>
        <a:defRPr sz="2000">
          <a:solidFill>
            <a:schemeClr val="tx1"/>
          </a:solidFill>
          <a:latin typeface="+mn-lt"/>
        </a:defRPr>
      </a:lvl7pPr>
      <a:lvl8pPr marL="3429000" indent="-228600" algn="l" rtl="0" fontAlgn="base">
        <a:spcBef>
          <a:spcPct val="20000"/>
        </a:spcBef>
        <a:spcAft>
          <a:spcPct val="0"/>
        </a:spcAft>
        <a:buClr>
          <a:schemeClr val="hlink"/>
        </a:buClr>
        <a:buSzPct val="100000"/>
        <a:buChar char="–"/>
        <a:defRPr sz="2000">
          <a:solidFill>
            <a:schemeClr val="tx1"/>
          </a:solidFill>
          <a:latin typeface="+mn-lt"/>
        </a:defRPr>
      </a:lvl8pPr>
      <a:lvl9pPr marL="3886200" indent="-228600" algn="l" rtl="0" fontAlgn="base">
        <a:spcBef>
          <a:spcPct val="20000"/>
        </a:spcBef>
        <a:spcAft>
          <a:spcPct val="0"/>
        </a:spcAft>
        <a:buClr>
          <a:schemeClr val="hlink"/>
        </a:buClr>
        <a:buSzPct val="10000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5" Type="http://schemas.openxmlformats.org/officeDocument/2006/relationships/image" Target="../media/image8.jpe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838200" y="457200"/>
            <a:ext cx="7924800" cy="1219200"/>
          </a:xfrm>
        </p:spPr>
        <p:txBody>
          <a:bodyPr/>
          <a:lstStyle/>
          <a:p>
            <a:pPr>
              <a:lnSpc>
                <a:spcPct val="80000"/>
              </a:lnSpc>
            </a:pPr>
            <a:r>
              <a:rPr lang="en-US" dirty="0" smtClean="0">
                <a:latin typeface="Arial" charset="0"/>
              </a:rPr>
              <a:t>Origin of Earth and Moon</a:t>
            </a:r>
            <a:endParaRPr lang="en-US" baseline="-25000" dirty="0">
              <a:latin typeface="Arial" charset="0"/>
            </a:endParaRPr>
          </a:p>
        </p:txBody>
      </p:sp>
      <p:sp>
        <p:nvSpPr>
          <p:cNvPr id="9" name="Rectangle 6"/>
          <p:cNvSpPr txBox="1">
            <a:spLocks noChangeArrowheads="1"/>
          </p:cNvSpPr>
          <p:nvPr/>
        </p:nvSpPr>
        <p:spPr bwMode="auto">
          <a:xfrm>
            <a:off x="5715000" y="2739525"/>
            <a:ext cx="3048000" cy="2131424"/>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l" rtl="0" fontAlgn="base">
              <a:lnSpc>
                <a:spcPct val="70000"/>
              </a:lnSpc>
              <a:spcBef>
                <a:spcPct val="0"/>
              </a:spcBef>
              <a:spcAft>
                <a:spcPct val="0"/>
              </a:spcAft>
              <a:defRPr sz="4800" b="1">
                <a:solidFill>
                  <a:schemeClr val="tx2"/>
                </a:solidFill>
                <a:latin typeface="+mj-lt"/>
                <a:ea typeface="+mj-ea"/>
                <a:cs typeface="+mj-cs"/>
              </a:defRPr>
            </a:lvl1pPr>
            <a:lvl2pPr algn="l" rtl="0" fontAlgn="base">
              <a:lnSpc>
                <a:spcPct val="70000"/>
              </a:lnSpc>
              <a:spcBef>
                <a:spcPct val="0"/>
              </a:spcBef>
              <a:spcAft>
                <a:spcPct val="0"/>
              </a:spcAft>
              <a:defRPr sz="4800" b="1">
                <a:solidFill>
                  <a:schemeClr val="tx2"/>
                </a:solidFill>
                <a:latin typeface="Arial Narrow" pitchFamily="34" charset="0"/>
              </a:defRPr>
            </a:lvl2pPr>
            <a:lvl3pPr algn="l" rtl="0" fontAlgn="base">
              <a:lnSpc>
                <a:spcPct val="70000"/>
              </a:lnSpc>
              <a:spcBef>
                <a:spcPct val="0"/>
              </a:spcBef>
              <a:spcAft>
                <a:spcPct val="0"/>
              </a:spcAft>
              <a:defRPr sz="4800" b="1">
                <a:solidFill>
                  <a:schemeClr val="tx2"/>
                </a:solidFill>
                <a:latin typeface="Arial Narrow" pitchFamily="34" charset="0"/>
              </a:defRPr>
            </a:lvl3pPr>
            <a:lvl4pPr algn="l" rtl="0" fontAlgn="base">
              <a:lnSpc>
                <a:spcPct val="70000"/>
              </a:lnSpc>
              <a:spcBef>
                <a:spcPct val="0"/>
              </a:spcBef>
              <a:spcAft>
                <a:spcPct val="0"/>
              </a:spcAft>
              <a:defRPr sz="4800" b="1">
                <a:solidFill>
                  <a:schemeClr val="tx2"/>
                </a:solidFill>
                <a:latin typeface="Arial Narrow" pitchFamily="34" charset="0"/>
              </a:defRPr>
            </a:lvl4pPr>
            <a:lvl5pPr algn="l" rtl="0" fontAlgn="base">
              <a:lnSpc>
                <a:spcPct val="70000"/>
              </a:lnSpc>
              <a:spcBef>
                <a:spcPct val="0"/>
              </a:spcBef>
              <a:spcAft>
                <a:spcPct val="0"/>
              </a:spcAft>
              <a:defRPr sz="4800" b="1">
                <a:solidFill>
                  <a:schemeClr val="tx2"/>
                </a:solidFill>
                <a:latin typeface="Arial Narrow" pitchFamily="34" charset="0"/>
              </a:defRPr>
            </a:lvl5pPr>
            <a:lvl6pPr marL="457200" algn="l" rtl="0" fontAlgn="base">
              <a:lnSpc>
                <a:spcPct val="70000"/>
              </a:lnSpc>
              <a:spcBef>
                <a:spcPct val="0"/>
              </a:spcBef>
              <a:spcAft>
                <a:spcPct val="0"/>
              </a:spcAft>
              <a:defRPr sz="4800" b="1">
                <a:solidFill>
                  <a:schemeClr val="tx2"/>
                </a:solidFill>
                <a:latin typeface="Arial Narrow" pitchFamily="34" charset="0"/>
              </a:defRPr>
            </a:lvl6pPr>
            <a:lvl7pPr marL="914400" algn="l" rtl="0" fontAlgn="base">
              <a:lnSpc>
                <a:spcPct val="70000"/>
              </a:lnSpc>
              <a:spcBef>
                <a:spcPct val="0"/>
              </a:spcBef>
              <a:spcAft>
                <a:spcPct val="0"/>
              </a:spcAft>
              <a:defRPr sz="4800" b="1">
                <a:solidFill>
                  <a:schemeClr val="tx2"/>
                </a:solidFill>
                <a:latin typeface="Arial Narrow" pitchFamily="34" charset="0"/>
              </a:defRPr>
            </a:lvl7pPr>
            <a:lvl8pPr marL="1371600" algn="l" rtl="0" fontAlgn="base">
              <a:lnSpc>
                <a:spcPct val="70000"/>
              </a:lnSpc>
              <a:spcBef>
                <a:spcPct val="0"/>
              </a:spcBef>
              <a:spcAft>
                <a:spcPct val="0"/>
              </a:spcAft>
              <a:defRPr sz="4800" b="1">
                <a:solidFill>
                  <a:schemeClr val="tx2"/>
                </a:solidFill>
                <a:latin typeface="Arial Narrow" pitchFamily="34" charset="0"/>
              </a:defRPr>
            </a:lvl8pPr>
            <a:lvl9pPr marL="1828800" algn="l" rtl="0" fontAlgn="base">
              <a:lnSpc>
                <a:spcPct val="70000"/>
              </a:lnSpc>
              <a:spcBef>
                <a:spcPct val="0"/>
              </a:spcBef>
              <a:spcAft>
                <a:spcPct val="0"/>
              </a:spcAft>
              <a:defRPr sz="4800" b="1">
                <a:solidFill>
                  <a:schemeClr val="tx2"/>
                </a:solidFill>
                <a:latin typeface="Arial Narrow" pitchFamily="34" charset="0"/>
              </a:defRPr>
            </a:lvl9pPr>
          </a:lstStyle>
          <a:p>
            <a:pPr>
              <a:lnSpc>
                <a:spcPct val="80000"/>
              </a:lnSpc>
            </a:pPr>
            <a:r>
              <a:rPr lang="en-US" sz="2400" kern="0" dirty="0" smtClean="0">
                <a:latin typeface="Arial" charset="0"/>
              </a:rPr>
              <a:t>PA STEM</a:t>
            </a:r>
          </a:p>
          <a:p>
            <a:pPr>
              <a:lnSpc>
                <a:spcPct val="80000"/>
              </a:lnSpc>
            </a:pPr>
            <a:r>
              <a:rPr lang="en-US" sz="2400" kern="0" dirty="0" smtClean="0">
                <a:latin typeface="Arial" charset="0"/>
              </a:rPr>
              <a:t>monthly meeting</a:t>
            </a:r>
          </a:p>
          <a:p>
            <a:pPr>
              <a:lnSpc>
                <a:spcPct val="80000"/>
              </a:lnSpc>
            </a:pPr>
            <a:endParaRPr lang="en-US" sz="2400" kern="0" dirty="0" smtClean="0">
              <a:latin typeface="Arial" charset="0"/>
            </a:endParaRPr>
          </a:p>
          <a:p>
            <a:pPr>
              <a:lnSpc>
                <a:spcPct val="80000"/>
              </a:lnSpc>
            </a:pPr>
            <a:r>
              <a:rPr lang="en-US" sz="2400" kern="0" dirty="0" smtClean="0">
                <a:latin typeface="Arial" charset="0"/>
              </a:rPr>
              <a:t>CCIU</a:t>
            </a:r>
          </a:p>
          <a:p>
            <a:pPr>
              <a:lnSpc>
                <a:spcPct val="80000"/>
              </a:lnSpc>
            </a:pPr>
            <a:endParaRPr lang="en-US" sz="2400" kern="0" dirty="0" smtClean="0">
              <a:latin typeface="Arial" charset="0"/>
            </a:endParaRPr>
          </a:p>
          <a:p>
            <a:pPr>
              <a:lnSpc>
                <a:spcPct val="80000"/>
              </a:lnSpc>
            </a:pPr>
            <a:r>
              <a:rPr lang="en-US" sz="2400" kern="0" dirty="0" smtClean="0">
                <a:latin typeface="Arial" charset="0"/>
              </a:rPr>
              <a:t>September 15, 2015</a:t>
            </a:r>
          </a:p>
          <a:p>
            <a:pPr>
              <a:lnSpc>
                <a:spcPct val="80000"/>
              </a:lnSpc>
            </a:pPr>
            <a:endParaRPr lang="en-US" sz="2400" kern="0" dirty="0" smtClean="0">
              <a:latin typeface="Arial" charset="0"/>
            </a:endParaRPr>
          </a:p>
        </p:txBody>
      </p:sp>
      <p:pic>
        <p:nvPicPr>
          <p:cNvPr id="1027" name="Picture 3" descr="C:\Users\bbuerke\Documents\CourseMaterial\Astro102\Pictures\Earthrise(Apollo8).jpg"/>
          <p:cNvPicPr>
            <a:picLocks noChangeAspect="1" noChangeArrowheads="1"/>
          </p:cNvPicPr>
          <p:nvPr/>
        </p:nvPicPr>
        <p:blipFill>
          <a:blip r:embed="rId2" cstate="print"/>
          <a:srcRect/>
          <a:stretch>
            <a:fillRect/>
          </a:stretch>
        </p:blipFill>
        <p:spPr bwMode="auto">
          <a:xfrm>
            <a:off x="914400" y="1905000"/>
            <a:ext cx="4724400" cy="377952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Compare the </a:t>
            </a:r>
            <a:r>
              <a:rPr lang="en-US" sz="2400" dirty="0" err="1" smtClean="0">
                <a:latin typeface="Arial" charset="0"/>
              </a:rPr>
              <a:t>cratering</a:t>
            </a:r>
            <a:r>
              <a:rPr lang="en-US" sz="2400" dirty="0" smtClean="0">
                <a:latin typeface="Arial" charset="0"/>
              </a:rPr>
              <a:t> on these surfaces. What does it tell us about the surface? How do you know?</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pic>
        <p:nvPicPr>
          <p:cNvPr id="18434" name="Picture 2" descr="https://www.uwgb.edu/dutchs/planets/PLANFOTO/MERCURY/MERCICP.JPG"/>
          <p:cNvPicPr>
            <a:picLocks noChangeAspect="1" noChangeArrowheads="1"/>
          </p:cNvPicPr>
          <p:nvPr/>
        </p:nvPicPr>
        <p:blipFill>
          <a:blip r:embed="rId2" cstate="print"/>
          <a:srcRect/>
          <a:stretch>
            <a:fillRect/>
          </a:stretch>
        </p:blipFill>
        <p:spPr bwMode="auto">
          <a:xfrm>
            <a:off x="914400" y="1752600"/>
            <a:ext cx="3048000" cy="2286001"/>
          </a:xfrm>
          <a:prstGeom prst="rect">
            <a:avLst/>
          </a:prstGeom>
          <a:noFill/>
        </p:spPr>
      </p:pic>
      <p:pic>
        <p:nvPicPr>
          <p:cNvPr id="18436" name="Picture 4" descr="http://exoplanet.as.arizona.edu/~lclose/teaching/a202/venus_crater2.jpg"/>
          <p:cNvPicPr>
            <a:picLocks noChangeAspect="1" noChangeArrowheads="1"/>
          </p:cNvPicPr>
          <p:nvPr/>
        </p:nvPicPr>
        <p:blipFill>
          <a:blip r:embed="rId3" cstate="print"/>
          <a:srcRect/>
          <a:stretch>
            <a:fillRect/>
          </a:stretch>
        </p:blipFill>
        <p:spPr bwMode="auto">
          <a:xfrm>
            <a:off x="4953000" y="1752600"/>
            <a:ext cx="2976563" cy="2286000"/>
          </a:xfrm>
          <a:prstGeom prst="rect">
            <a:avLst/>
          </a:prstGeom>
          <a:noFill/>
        </p:spPr>
      </p:pic>
      <p:pic>
        <p:nvPicPr>
          <p:cNvPr id="18438" name="Picture 6" descr="https://www.e-education.psu.edu/astro801/files/astro801/image/Lesson%2011/pap00001.jpg"/>
          <p:cNvPicPr>
            <a:picLocks noChangeAspect="1" noChangeArrowheads="1"/>
          </p:cNvPicPr>
          <p:nvPr/>
        </p:nvPicPr>
        <p:blipFill>
          <a:blip r:embed="rId4" cstate="print"/>
          <a:srcRect/>
          <a:stretch>
            <a:fillRect/>
          </a:stretch>
        </p:blipFill>
        <p:spPr bwMode="auto">
          <a:xfrm>
            <a:off x="914400" y="4343400"/>
            <a:ext cx="3054712" cy="1981200"/>
          </a:xfrm>
          <a:prstGeom prst="rect">
            <a:avLst/>
          </a:prstGeom>
          <a:noFill/>
        </p:spPr>
      </p:pic>
      <p:pic>
        <p:nvPicPr>
          <p:cNvPr id="18440" name="Picture 8" descr="https://www.uwgb.edu/dutchs/planets/planfoto/mars/mars004.jpg"/>
          <p:cNvPicPr>
            <a:picLocks noChangeAspect="1" noChangeArrowheads="1"/>
          </p:cNvPicPr>
          <p:nvPr/>
        </p:nvPicPr>
        <p:blipFill>
          <a:blip r:embed="rId5" cstate="print"/>
          <a:srcRect/>
          <a:stretch>
            <a:fillRect/>
          </a:stretch>
        </p:blipFill>
        <p:spPr bwMode="auto">
          <a:xfrm>
            <a:off x="4953000" y="4191000"/>
            <a:ext cx="2971800" cy="2228851"/>
          </a:xfrm>
          <a:prstGeom prst="rect">
            <a:avLst/>
          </a:prstGeom>
          <a:noFill/>
        </p:spPr>
      </p:pic>
    </p:spTree>
    <p:extLst>
      <p:ext uri="{BB962C8B-B14F-4D97-AF65-F5344CB8AC3E}">
        <p14:creationId xmlns:p14="http://schemas.microsoft.com/office/powerpoint/2010/main" xmlns="" val="30269707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The Moon’s pattern of </a:t>
            </a:r>
            <a:r>
              <a:rPr lang="en-US" sz="2400" dirty="0" err="1" smtClean="0">
                <a:latin typeface="Arial" charset="0"/>
              </a:rPr>
              <a:t>cratering</a:t>
            </a:r>
            <a:r>
              <a:rPr lang="en-US" sz="2400" dirty="0" smtClean="0">
                <a:latin typeface="Arial" charset="0"/>
              </a:rPr>
              <a:t> is distinctive. Which surface does it most resemble? Is the surface young or old?</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pic>
        <p:nvPicPr>
          <p:cNvPr id="17410" name="Picture 2" descr="http://i.space.com/images/i/000/014/985/i02/nasa-grail-moon.jpg?1328133472"/>
          <p:cNvPicPr>
            <a:picLocks noChangeAspect="1" noChangeArrowheads="1"/>
          </p:cNvPicPr>
          <p:nvPr/>
        </p:nvPicPr>
        <p:blipFill>
          <a:blip r:embed="rId2" cstate="print"/>
          <a:srcRect/>
          <a:stretch>
            <a:fillRect/>
          </a:stretch>
        </p:blipFill>
        <p:spPr bwMode="auto">
          <a:xfrm>
            <a:off x="685800" y="1676400"/>
            <a:ext cx="3810000" cy="2822713"/>
          </a:xfrm>
          <a:prstGeom prst="rect">
            <a:avLst/>
          </a:prstGeom>
          <a:noFill/>
        </p:spPr>
      </p:pic>
      <p:pic>
        <p:nvPicPr>
          <p:cNvPr id="17412" name="Picture 4" descr="https://khanumsays.files.wordpress.com/2011/05/moon-crater-ring-tif.jpg"/>
          <p:cNvPicPr>
            <a:picLocks noChangeAspect="1" noChangeArrowheads="1"/>
          </p:cNvPicPr>
          <p:nvPr/>
        </p:nvPicPr>
        <p:blipFill>
          <a:blip r:embed="rId3" cstate="print"/>
          <a:srcRect/>
          <a:stretch>
            <a:fillRect/>
          </a:stretch>
        </p:blipFill>
        <p:spPr bwMode="auto">
          <a:xfrm>
            <a:off x="4724400" y="3124200"/>
            <a:ext cx="4052579" cy="3124200"/>
          </a:xfrm>
          <a:prstGeom prst="rect">
            <a:avLst/>
          </a:prstGeom>
          <a:noFill/>
        </p:spPr>
      </p:pic>
    </p:spTree>
    <p:extLst>
      <p:ext uri="{BB962C8B-B14F-4D97-AF65-F5344CB8AC3E}">
        <p14:creationId xmlns:p14="http://schemas.microsoft.com/office/powerpoint/2010/main" xmlns="" val="30269707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The Moon’s surface is most similar to Mercury’s, which is very old and inactive</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8" name="TextBox 7"/>
          <p:cNvSpPr txBox="1"/>
          <p:nvPr/>
        </p:nvSpPr>
        <p:spPr>
          <a:xfrm>
            <a:off x="1447800" y="2286000"/>
            <a:ext cx="7010400" cy="3139321"/>
          </a:xfrm>
          <a:prstGeom prst="rect">
            <a:avLst/>
          </a:prstGeom>
          <a:noFill/>
        </p:spPr>
        <p:txBody>
          <a:bodyPr wrap="square" rtlCol="0">
            <a:spAutoFit/>
          </a:bodyPr>
          <a:lstStyle/>
          <a:p>
            <a:pPr>
              <a:buFont typeface="Wingdings" pitchFamily="2" charset="2"/>
              <a:buChar char="v"/>
            </a:pPr>
            <a:r>
              <a:rPr lang="en-US" sz="1800" b="1" dirty="0" smtClean="0">
                <a:latin typeface="+mn-lt"/>
              </a:rPr>
              <a:t> 	Mercury and the Moon show little evidence of 	active surface processes</a:t>
            </a:r>
          </a:p>
          <a:p>
            <a:pPr>
              <a:buFont typeface="Wingdings" pitchFamily="2" charset="2"/>
              <a:buChar char="v"/>
            </a:pPr>
            <a:endParaRPr lang="en-US" sz="1800" b="1" dirty="0" smtClean="0">
              <a:latin typeface="+mn-lt"/>
            </a:endParaRPr>
          </a:p>
          <a:p>
            <a:endParaRPr lang="en-US" sz="1800" b="1" dirty="0" smtClean="0">
              <a:latin typeface="+mn-lt"/>
            </a:endParaRPr>
          </a:p>
          <a:p>
            <a:pPr>
              <a:buFont typeface="Wingdings" pitchFamily="2" charset="2"/>
              <a:buChar char="v"/>
            </a:pPr>
            <a:r>
              <a:rPr lang="en-US" sz="1800" b="1" dirty="0" smtClean="0">
                <a:latin typeface="+mn-lt"/>
              </a:rPr>
              <a:t> </a:t>
            </a:r>
            <a:r>
              <a:rPr lang="en-US" sz="1800" b="1" dirty="0" smtClean="0">
                <a:latin typeface="+mn-lt"/>
              </a:rPr>
              <a:t>	Venus, Earth, and Mars have younger surfaces, but 	show evidence of surface activity</a:t>
            </a:r>
          </a:p>
          <a:p>
            <a:pPr>
              <a:buFont typeface="Wingdings" pitchFamily="2" charset="2"/>
              <a:buChar char="v"/>
            </a:pPr>
            <a:endParaRPr lang="en-US" sz="1800" b="1" dirty="0" smtClean="0">
              <a:latin typeface="+mn-lt"/>
            </a:endParaRPr>
          </a:p>
          <a:p>
            <a:endParaRPr lang="en-US" sz="1800" b="1" dirty="0" smtClean="0">
              <a:latin typeface="+mn-lt"/>
            </a:endParaRPr>
          </a:p>
          <a:p>
            <a:endParaRPr lang="en-US" sz="1800" b="1" dirty="0" smtClean="0">
              <a:latin typeface="+mn-lt"/>
            </a:endParaRPr>
          </a:p>
          <a:p>
            <a:r>
              <a:rPr lang="en-US" sz="1800" b="1" dirty="0" smtClean="0">
                <a:latin typeface="+mn-lt"/>
              </a:rPr>
              <a:t>→      	</a:t>
            </a:r>
            <a:r>
              <a:rPr lang="en-US" sz="1800" b="1" dirty="0" smtClean="0">
                <a:solidFill>
                  <a:srgbClr val="0033CC"/>
                </a:solidFill>
                <a:latin typeface="+mn-lt"/>
              </a:rPr>
              <a:t>Evidence from </a:t>
            </a:r>
            <a:r>
              <a:rPr lang="en-US" sz="1800" b="1" dirty="0" err="1" smtClean="0">
                <a:solidFill>
                  <a:srgbClr val="0033CC"/>
                </a:solidFill>
                <a:latin typeface="+mn-lt"/>
              </a:rPr>
              <a:t>cratering</a:t>
            </a:r>
            <a:r>
              <a:rPr lang="en-US" sz="1800" b="1" dirty="0" smtClean="0">
                <a:solidFill>
                  <a:srgbClr val="0033CC"/>
                </a:solidFill>
                <a:latin typeface="+mn-lt"/>
              </a:rPr>
              <a:t> is inconclusive about the 	relative ages of the bodies </a:t>
            </a:r>
            <a:endParaRPr lang="en-US" sz="1800" b="1" dirty="0">
              <a:solidFill>
                <a:srgbClr val="0033CC"/>
              </a:solidFill>
              <a:latin typeface="+mn-lt"/>
            </a:endParaRPr>
          </a:p>
        </p:txBody>
      </p:sp>
    </p:spTree>
    <p:extLst>
      <p:ext uri="{BB962C8B-B14F-4D97-AF65-F5344CB8AC3E}">
        <p14:creationId xmlns:p14="http://schemas.microsoft.com/office/powerpoint/2010/main" xmlns="" val="30269707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r>
              <a:rPr lang="en-US" sz="2400" dirty="0" smtClean="0">
                <a:latin typeface="+mn-lt"/>
              </a:rPr>
              <a:t>Radiometric dating uses the radioactive decay of heavy </a:t>
            </a:r>
            <a:r>
              <a:rPr lang="en-US" sz="2400" dirty="0" smtClean="0">
                <a:latin typeface="+mn-lt"/>
              </a:rPr>
              <a:t>nuclei </a:t>
            </a:r>
            <a:r>
              <a:rPr lang="en-US" sz="2400" dirty="0" smtClean="0">
                <a:latin typeface="+mn-lt"/>
              </a:rPr>
              <a:t>to tell time</a:t>
            </a:r>
            <a:endParaRPr lang="en-US" sz="2400" dirty="0">
              <a:latin typeface="+mn-lt"/>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1" name="Rectangle 10"/>
          <p:cNvSpPr/>
          <p:nvPr/>
        </p:nvSpPr>
        <p:spPr>
          <a:xfrm>
            <a:off x="1295400" y="2286000"/>
            <a:ext cx="6324600" cy="830997"/>
          </a:xfrm>
          <a:prstGeom prst="rect">
            <a:avLst/>
          </a:prstGeom>
        </p:spPr>
        <p:txBody>
          <a:bodyPr wrap="square">
            <a:spAutoFit/>
          </a:bodyPr>
          <a:lstStyle/>
          <a:p>
            <a:endParaRPr lang="en-US" dirty="0" smtClean="0">
              <a:solidFill>
                <a:srgbClr val="3333FF"/>
              </a:solidFill>
              <a:latin typeface="+mn-lt"/>
            </a:endParaRPr>
          </a:p>
          <a:p>
            <a:endParaRPr lang="en-US" dirty="0"/>
          </a:p>
        </p:txBody>
      </p:sp>
      <p:sp>
        <p:nvSpPr>
          <p:cNvPr id="13" name="Rectangle 12"/>
          <p:cNvSpPr/>
          <p:nvPr/>
        </p:nvSpPr>
        <p:spPr>
          <a:xfrm>
            <a:off x="1600200" y="2133600"/>
            <a:ext cx="6172200" cy="3139321"/>
          </a:xfrm>
          <a:prstGeom prst="rect">
            <a:avLst/>
          </a:prstGeom>
        </p:spPr>
        <p:txBody>
          <a:bodyPr wrap="square">
            <a:spAutoFit/>
          </a:bodyPr>
          <a:lstStyle/>
          <a:p>
            <a:pPr marL="457200" indent="-457200">
              <a:buFont typeface="Arial" pitchFamily="34" charset="0"/>
              <a:buChar char="•"/>
            </a:pPr>
            <a:r>
              <a:rPr lang="en-US" sz="1800" b="1" dirty="0" smtClean="0">
                <a:latin typeface="+mn-lt"/>
              </a:rPr>
              <a:t>Radioactive decay is mostly independent of external </a:t>
            </a:r>
            <a:r>
              <a:rPr lang="en-US" sz="1800" b="1" dirty="0" smtClean="0">
                <a:latin typeface="+mn-lt"/>
              </a:rPr>
              <a:t>influences</a:t>
            </a:r>
          </a:p>
          <a:p>
            <a:pPr marL="457200" indent="-457200">
              <a:buFont typeface="Arial" pitchFamily="34" charset="0"/>
              <a:buChar char="•"/>
            </a:pPr>
            <a:endParaRPr lang="en-US" sz="1800" b="1" dirty="0" smtClean="0">
              <a:latin typeface="+mn-lt"/>
            </a:endParaRPr>
          </a:p>
          <a:p>
            <a:pPr marL="457200" indent="-457200"/>
            <a:endParaRPr lang="en-US" sz="1800" b="1" dirty="0" smtClean="0">
              <a:latin typeface="+mn-lt"/>
            </a:endParaRPr>
          </a:p>
          <a:p>
            <a:pPr marL="457200" indent="-457200">
              <a:buFont typeface="Arial" pitchFamily="34" charset="0"/>
              <a:buChar char="•"/>
            </a:pPr>
            <a:r>
              <a:rPr lang="en-US" sz="1800" b="1" dirty="0" smtClean="0">
                <a:latin typeface="+mn-lt"/>
              </a:rPr>
              <a:t>Decay times span a large range</a:t>
            </a:r>
            <a:r>
              <a:rPr lang="en-US" sz="1800" b="1" dirty="0" smtClean="0">
                <a:latin typeface="+mn-lt"/>
              </a:rPr>
              <a:t>:</a:t>
            </a:r>
          </a:p>
          <a:p>
            <a:pPr marL="457200" indent="-457200"/>
            <a:endParaRPr lang="en-US" sz="1800" b="1" dirty="0" smtClean="0">
              <a:latin typeface="+mn-lt"/>
            </a:endParaRPr>
          </a:p>
          <a:p>
            <a:pPr marL="457200" indent="-457200"/>
            <a:r>
              <a:rPr lang="en-US" sz="1800" b="1" dirty="0" smtClean="0">
                <a:latin typeface="+mn-lt"/>
              </a:rPr>
              <a:t>				&lt; 1 s   </a:t>
            </a:r>
            <a:r>
              <a:rPr lang="en-US" sz="1800" b="1" dirty="0" smtClean="0">
                <a:latin typeface="+mn-lt"/>
              </a:rPr>
              <a:t>to   </a:t>
            </a:r>
            <a:r>
              <a:rPr lang="en-US" sz="1800" b="1" dirty="0" smtClean="0">
                <a:latin typeface="+mn-lt"/>
              </a:rPr>
              <a:t>&gt; billions of yrs</a:t>
            </a:r>
          </a:p>
          <a:p>
            <a:pPr marL="457200" indent="-457200"/>
            <a:endParaRPr lang="en-US" sz="1800" b="1" dirty="0" smtClean="0">
              <a:latin typeface="+mn-lt"/>
            </a:endParaRPr>
          </a:p>
          <a:p>
            <a:pPr marL="457200" indent="-457200"/>
            <a:endParaRPr lang="en-US" sz="1800" b="1" dirty="0" smtClean="0">
              <a:latin typeface="+mn-lt"/>
            </a:endParaRPr>
          </a:p>
          <a:p>
            <a:pPr marL="457200" indent="-457200">
              <a:buFont typeface="Arial" pitchFamily="34" charset="0"/>
              <a:buChar char="•"/>
            </a:pPr>
            <a:r>
              <a:rPr lang="en-US" sz="1800" b="1" dirty="0" smtClean="0">
                <a:latin typeface="+mn-lt"/>
              </a:rPr>
              <a:t>Heavy elements are found in a wide range of materials</a:t>
            </a:r>
          </a:p>
        </p:txBody>
      </p:sp>
    </p:spTree>
    <p:extLst>
      <p:ext uri="{BB962C8B-B14F-4D97-AF65-F5344CB8AC3E}">
        <p14:creationId xmlns:p14="http://schemas.microsoft.com/office/powerpoint/2010/main" xmlns="" val="30269707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r>
              <a:rPr lang="en-US" sz="2400" dirty="0" smtClean="0">
                <a:latin typeface="+mn-lt"/>
              </a:rPr>
              <a:t>Time of decay is measured by the </a:t>
            </a:r>
            <a:r>
              <a:rPr lang="en-US" sz="2400" i="1" dirty="0" smtClean="0">
                <a:latin typeface="+mn-lt"/>
              </a:rPr>
              <a:t>half-life</a:t>
            </a:r>
            <a:r>
              <a:rPr lang="en-US" sz="2400" dirty="0" smtClean="0">
                <a:latin typeface="+mn-lt"/>
              </a:rPr>
              <a:t>, which is the time for half </a:t>
            </a:r>
            <a:r>
              <a:rPr lang="en-US" sz="2400" dirty="0" smtClean="0">
                <a:latin typeface="+mn-lt"/>
              </a:rPr>
              <a:t>of the current radioactive </a:t>
            </a:r>
            <a:r>
              <a:rPr lang="en-US" sz="2400" dirty="0" smtClean="0">
                <a:latin typeface="+mn-lt"/>
              </a:rPr>
              <a:t>nuclei to change into stable nuclei</a:t>
            </a:r>
            <a:endParaRPr lang="en-US" sz="2400" dirty="0">
              <a:latin typeface="+mn-lt"/>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graphicFrame>
        <p:nvGraphicFramePr>
          <p:cNvPr id="14337" name="Object 2"/>
          <p:cNvGraphicFramePr>
            <a:graphicFrameLocks noChangeAspect="1"/>
          </p:cNvGraphicFramePr>
          <p:nvPr/>
        </p:nvGraphicFramePr>
        <p:xfrm>
          <a:off x="685800" y="1676400"/>
          <a:ext cx="4038600" cy="4004044"/>
        </p:xfrm>
        <a:graphic>
          <a:graphicData uri="http://schemas.openxmlformats.org/presentationml/2006/ole">
            <p:oleObj spid="_x0000_s14337" name="Image" r:id="rId3" imgW="4580952" imgH="4544059" progId="">
              <p:embed/>
            </p:oleObj>
          </a:graphicData>
        </a:graphic>
      </p:graphicFrame>
      <p:sp>
        <p:nvSpPr>
          <p:cNvPr id="11" name="Rectangle 10"/>
          <p:cNvSpPr/>
          <p:nvPr/>
        </p:nvSpPr>
        <p:spPr>
          <a:xfrm>
            <a:off x="4800600" y="2057400"/>
            <a:ext cx="4191000" cy="2585323"/>
          </a:xfrm>
          <a:prstGeom prst="rect">
            <a:avLst/>
          </a:prstGeom>
        </p:spPr>
        <p:txBody>
          <a:bodyPr wrap="square">
            <a:spAutoFit/>
          </a:bodyPr>
          <a:lstStyle/>
          <a:p>
            <a:r>
              <a:rPr lang="en-US" sz="1800" b="1" u="sng" dirty="0" smtClean="0">
                <a:latin typeface="+mn-lt"/>
              </a:rPr>
              <a:t># of half-lives</a:t>
            </a:r>
            <a:r>
              <a:rPr lang="en-US" sz="1800" b="1" dirty="0" smtClean="0">
                <a:latin typeface="+mn-lt"/>
              </a:rPr>
              <a:t>     </a:t>
            </a:r>
            <a:r>
              <a:rPr lang="en-US" sz="1800" b="1" u="sng" dirty="0" smtClean="0">
                <a:latin typeface="+mn-lt"/>
              </a:rPr>
              <a:t>parent</a:t>
            </a:r>
            <a:r>
              <a:rPr lang="en-US" sz="1800" b="1" dirty="0" smtClean="0">
                <a:latin typeface="+mn-lt"/>
              </a:rPr>
              <a:t>     </a:t>
            </a:r>
            <a:r>
              <a:rPr lang="en-US" sz="1800" b="1" u="sng" dirty="0" smtClean="0">
                <a:latin typeface="+mn-lt"/>
              </a:rPr>
              <a:t>daughter</a:t>
            </a:r>
            <a:endParaRPr lang="en-US" sz="1800" b="1" dirty="0" smtClean="0">
              <a:latin typeface="+mn-lt"/>
            </a:endParaRPr>
          </a:p>
          <a:p>
            <a:endParaRPr lang="en-US" sz="1800" b="1" u="sng" dirty="0" smtClean="0">
              <a:latin typeface="+mn-lt"/>
            </a:endParaRPr>
          </a:p>
          <a:p>
            <a:r>
              <a:rPr lang="en-US" sz="1800" b="1" dirty="0" smtClean="0">
                <a:latin typeface="+mn-lt"/>
              </a:rPr>
              <a:t>            1                  1/2               1/2</a:t>
            </a:r>
          </a:p>
          <a:p>
            <a:endParaRPr lang="en-US" sz="1800" b="1" dirty="0" smtClean="0">
              <a:latin typeface="+mn-lt"/>
            </a:endParaRPr>
          </a:p>
          <a:p>
            <a:r>
              <a:rPr lang="en-US" sz="1800" b="1" dirty="0" smtClean="0">
                <a:latin typeface="+mn-lt"/>
              </a:rPr>
              <a:t>            2                  1/4               3/4</a:t>
            </a:r>
          </a:p>
          <a:p>
            <a:endParaRPr lang="en-US" sz="1800" b="1" dirty="0" smtClean="0">
              <a:latin typeface="+mn-lt"/>
            </a:endParaRPr>
          </a:p>
          <a:p>
            <a:r>
              <a:rPr lang="en-US" sz="1800" b="1" dirty="0" smtClean="0">
                <a:latin typeface="+mn-lt"/>
              </a:rPr>
              <a:t>            3                  1/8               7/8</a:t>
            </a:r>
          </a:p>
          <a:p>
            <a:endParaRPr lang="en-US" sz="1800" b="1" dirty="0" smtClean="0">
              <a:latin typeface="+mn-lt"/>
            </a:endParaRPr>
          </a:p>
          <a:p>
            <a:r>
              <a:rPr lang="en-US" sz="1800" b="1" dirty="0" smtClean="0">
                <a:latin typeface="+mn-lt"/>
              </a:rPr>
              <a:t>            4                  1/16           15/16</a:t>
            </a:r>
            <a:endParaRPr lang="en-US" sz="1800" b="1" dirty="0">
              <a:latin typeface="+mn-lt"/>
            </a:endParaRPr>
          </a:p>
        </p:txBody>
      </p:sp>
      <p:sp>
        <p:nvSpPr>
          <p:cNvPr id="13" name="TextBox 12"/>
          <p:cNvSpPr txBox="1"/>
          <p:nvPr/>
        </p:nvSpPr>
        <p:spPr>
          <a:xfrm>
            <a:off x="1295400" y="6096000"/>
            <a:ext cx="6912983" cy="369332"/>
          </a:xfrm>
          <a:prstGeom prst="rect">
            <a:avLst/>
          </a:prstGeom>
          <a:noFill/>
        </p:spPr>
        <p:txBody>
          <a:bodyPr wrap="none" rtlCol="0">
            <a:spAutoFit/>
          </a:bodyPr>
          <a:lstStyle/>
          <a:p>
            <a:r>
              <a:rPr lang="en-US" sz="1800" b="1" dirty="0" smtClean="0">
                <a:solidFill>
                  <a:srgbClr val="0033CC"/>
                </a:solidFill>
                <a:latin typeface="+mn-lt"/>
              </a:rPr>
              <a:t>Total number of parent and daughter nuclei remains constant</a:t>
            </a:r>
            <a:endParaRPr lang="en-US" sz="1800" b="1" dirty="0">
              <a:solidFill>
                <a:srgbClr val="0033CC"/>
              </a:solidFill>
              <a:latin typeface="+mn-lt"/>
            </a:endParaRPr>
          </a:p>
        </p:txBody>
      </p:sp>
    </p:spTree>
    <p:extLst>
      <p:ext uri="{BB962C8B-B14F-4D97-AF65-F5344CB8AC3E}">
        <p14:creationId xmlns:p14="http://schemas.microsoft.com/office/powerpoint/2010/main" xmlns="" val="30269707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Let’s do some sample problems to see how radiometric dating works</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7" name="TextBox 6"/>
          <p:cNvSpPr txBox="1"/>
          <p:nvPr/>
        </p:nvSpPr>
        <p:spPr>
          <a:xfrm>
            <a:off x="914400" y="1828800"/>
            <a:ext cx="7162800" cy="3416320"/>
          </a:xfrm>
          <a:prstGeom prst="rect">
            <a:avLst/>
          </a:prstGeom>
          <a:noFill/>
        </p:spPr>
        <p:txBody>
          <a:bodyPr wrap="square" rtlCol="0">
            <a:spAutoFit/>
          </a:bodyPr>
          <a:lstStyle/>
          <a:p>
            <a:r>
              <a:rPr lang="en-US" sz="1800" b="1" dirty="0" smtClean="0">
                <a:latin typeface="+mn-lt"/>
              </a:rPr>
              <a:t>Carbon 14 nuclei decay into Nitrogen 14 nuclei with a half-life of 5730 years. How old is a sample containing 125 nuclei of C-14 and 375 nuclei of N-14?</a:t>
            </a:r>
          </a:p>
          <a:p>
            <a:endParaRPr lang="en-US" sz="1800" b="1" dirty="0" smtClean="0">
              <a:latin typeface="+mn-lt"/>
            </a:endParaRPr>
          </a:p>
          <a:p>
            <a:endParaRPr lang="en-US" sz="1800" b="1" dirty="0" smtClean="0">
              <a:latin typeface="+mn-lt"/>
            </a:endParaRPr>
          </a:p>
          <a:p>
            <a:endParaRPr lang="en-US" sz="1800" b="1" dirty="0" smtClean="0">
              <a:latin typeface="+mn-lt"/>
            </a:endParaRPr>
          </a:p>
          <a:p>
            <a:endParaRPr lang="en-US" sz="1800" b="1" dirty="0" smtClean="0">
              <a:latin typeface="+mn-lt"/>
            </a:endParaRPr>
          </a:p>
          <a:p>
            <a:endParaRPr lang="en-US" sz="1800" b="1" dirty="0" smtClean="0">
              <a:latin typeface="+mn-lt"/>
            </a:endParaRPr>
          </a:p>
          <a:p>
            <a:endParaRPr lang="en-US" sz="1800" b="1" dirty="0" smtClean="0">
              <a:latin typeface="+mn-lt"/>
            </a:endParaRPr>
          </a:p>
          <a:p>
            <a:endParaRPr lang="en-US" sz="1800" b="1" dirty="0" smtClean="0">
              <a:latin typeface="+mn-lt"/>
            </a:endParaRPr>
          </a:p>
          <a:p>
            <a:r>
              <a:rPr lang="en-US" sz="1800" b="1" dirty="0" smtClean="0">
                <a:latin typeface="+mn-lt"/>
              </a:rPr>
              <a:t>Another sample begins with 10 g of Carbon 14. After 20,000 years, how much Carbon 14 will remain?</a:t>
            </a:r>
            <a:endParaRPr lang="en-US" sz="1800" b="1" dirty="0">
              <a:latin typeface="+mn-lt"/>
            </a:endParaRPr>
          </a:p>
        </p:txBody>
      </p:sp>
    </p:spTree>
    <p:extLst>
      <p:ext uri="{BB962C8B-B14F-4D97-AF65-F5344CB8AC3E}">
        <p14:creationId xmlns:p14="http://schemas.microsoft.com/office/powerpoint/2010/main" xmlns="" val="30269707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r>
              <a:rPr lang="en-US" sz="2400" dirty="0" smtClean="0">
                <a:latin typeface="+mn-lt"/>
              </a:rPr>
              <a:t>A number of radioactive nuclei have half-lives of use in dating </a:t>
            </a:r>
            <a:r>
              <a:rPr lang="en-US" sz="2400" dirty="0" smtClean="0">
                <a:latin typeface="+mn-lt"/>
              </a:rPr>
              <a:t>celestial bodies</a:t>
            </a:r>
            <a:endParaRPr lang="en-US" sz="2400" dirty="0">
              <a:latin typeface="+mn-lt"/>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2" name="Rectangle 11"/>
          <p:cNvSpPr/>
          <p:nvPr/>
        </p:nvSpPr>
        <p:spPr>
          <a:xfrm>
            <a:off x="2057400" y="1981200"/>
            <a:ext cx="5562600" cy="4062651"/>
          </a:xfrm>
          <a:prstGeom prst="rect">
            <a:avLst/>
          </a:prstGeom>
        </p:spPr>
        <p:txBody>
          <a:bodyPr wrap="square">
            <a:spAutoFit/>
          </a:bodyPr>
          <a:lstStyle/>
          <a:p>
            <a:r>
              <a:rPr lang="en-US" sz="1800" b="1" u="sng" dirty="0" smtClean="0">
                <a:latin typeface="+mn-lt"/>
              </a:rPr>
              <a:t>Parent</a:t>
            </a:r>
            <a:r>
              <a:rPr lang="en-US" sz="1800" b="1" dirty="0" smtClean="0">
                <a:latin typeface="+mn-lt"/>
              </a:rPr>
              <a:t>     </a:t>
            </a:r>
            <a:r>
              <a:rPr lang="en-US" sz="1800" b="1" u="sng" dirty="0" smtClean="0">
                <a:latin typeface="+mn-lt"/>
              </a:rPr>
              <a:t>Half-life (years)</a:t>
            </a:r>
            <a:r>
              <a:rPr lang="en-US" sz="1800" b="1" dirty="0" smtClean="0">
                <a:latin typeface="+mn-lt"/>
              </a:rPr>
              <a:t>     </a:t>
            </a:r>
            <a:r>
              <a:rPr lang="en-US" sz="1800" b="1" u="sng" dirty="0" smtClean="0">
                <a:latin typeface="+mn-lt"/>
              </a:rPr>
              <a:t>Daughter</a:t>
            </a:r>
            <a:endParaRPr lang="en-US" sz="1800" b="1" dirty="0" smtClean="0">
              <a:latin typeface="+mn-lt"/>
            </a:endParaRPr>
          </a:p>
          <a:p>
            <a:endParaRPr lang="en-US" sz="1800" b="1" u="sng" dirty="0" smtClean="0">
              <a:latin typeface="+mn-lt"/>
            </a:endParaRPr>
          </a:p>
          <a:p>
            <a:r>
              <a:rPr lang="en-US" sz="1800" b="1" dirty="0" smtClean="0">
                <a:latin typeface="+mn-lt"/>
              </a:rPr>
              <a:t>  </a:t>
            </a:r>
            <a:r>
              <a:rPr lang="en-US" sz="1800" b="1" baseline="30000" dirty="0" smtClean="0">
                <a:latin typeface="+mn-lt"/>
              </a:rPr>
              <a:t>87</a:t>
            </a:r>
            <a:r>
              <a:rPr lang="en-US" sz="1800" b="1" dirty="0" smtClean="0">
                <a:latin typeface="+mn-lt"/>
              </a:rPr>
              <a:t>Rb</a:t>
            </a:r>
            <a:r>
              <a:rPr lang="en-US" sz="1800" b="1" baseline="-25000" dirty="0" smtClean="0">
                <a:latin typeface="+mn-lt"/>
              </a:rPr>
              <a:t>37</a:t>
            </a:r>
            <a:r>
              <a:rPr lang="en-US" sz="1800" b="1" dirty="0" smtClean="0">
                <a:latin typeface="+mn-lt"/>
              </a:rPr>
              <a:t>           48.8 billion             </a:t>
            </a:r>
            <a:r>
              <a:rPr lang="en-US" sz="1800" b="1" baseline="30000" dirty="0" smtClean="0">
                <a:latin typeface="+mn-lt"/>
              </a:rPr>
              <a:t>87</a:t>
            </a:r>
            <a:r>
              <a:rPr lang="en-US" sz="1800" b="1" dirty="0" smtClean="0">
                <a:latin typeface="+mn-lt"/>
              </a:rPr>
              <a:t>Sr</a:t>
            </a:r>
            <a:r>
              <a:rPr lang="en-US" sz="1800" b="1" baseline="-25000" dirty="0" smtClean="0">
                <a:latin typeface="+mn-lt"/>
              </a:rPr>
              <a:t>38</a:t>
            </a:r>
            <a:r>
              <a:rPr lang="en-US" sz="1800" b="1" dirty="0" smtClean="0">
                <a:latin typeface="+mn-lt"/>
              </a:rPr>
              <a:t> </a:t>
            </a:r>
          </a:p>
          <a:p>
            <a:endParaRPr lang="en-US" sz="1800" b="1" dirty="0" smtClean="0">
              <a:latin typeface="+mn-lt"/>
            </a:endParaRPr>
          </a:p>
          <a:p>
            <a:endParaRPr lang="en-US" sz="1800" b="1" dirty="0" smtClean="0">
              <a:latin typeface="+mn-lt"/>
            </a:endParaRPr>
          </a:p>
          <a:p>
            <a:r>
              <a:rPr lang="en-US" sz="1800" b="1" dirty="0" smtClean="0">
                <a:latin typeface="+mn-lt"/>
              </a:rPr>
              <a:t> </a:t>
            </a:r>
            <a:r>
              <a:rPr lang="en-US" sz="1800" b="1" baseline="30000" dirty="0" smtClean="0">
                <a:latin typeface="+mn-lt"/>
              </a:rPr>
              <a:t>232</a:t>
            </a:r>
            <a:r>
              <a:rPr lang="en-US" sz="1800" b="1" dirty="0" smtClean="0">
                <a:latin typeface="+mn-lt"/>
              </a:rPr>
              <a:t>Th</a:t>
            </a:r>
            <a:r>
              <a:rPr lang="en-US" sz="1800" b="1" baseline="-25000" dirty="0" smtClean="0">
                <a:latin typeface="+mn-lt"/>
              </a:rPr>
              <a:t>90</a:t>
            </a:r>
            <a:r>
              <a:rPr lang="en-US" sz="1800" b="1" dirty="0" smtClean="0">
                <a:latin typeface="+mn-lt"/>
              </a:rPr>
              <a:t>           14.0 billion           </a:t>
            </a:r>
            <a:r>
              <a:rPr lang="en-US" sz="1800" b="1" baseline="30000" dirty="0" smtClean="0">
                <a:latin typeface="+mn-lt"/>
              </a:rPr>
              <a:t>208</a:t>
            </a:r>
            <a:r>
              <a:rPr lang="en-US" sz="1800" b="1" dirty="0" smtClean="0">
                <a:latin typeface="+mn-lt"/>
              </a:rPr>
              <a:t>Pb</a:t>
            </a:r>
            <a:r>
              <a:rPr lang="en-US" sz="1800" b="1" baseline="-25000" dirty="0" smtClean="0">
                <a:latin typeface="+mn-lt"/>
              </a:rPr>
              <a:t>82</a:t>
            </a:r>
            <a:endParaRPr lang="en-US" sz="1800" b="1" dirty="0" smtClean="0">
              <a:latin typeface="+mn-lt"/>
            </a:endParaRPr>
          </a:p>
          <a:p>
            <a:endParaRPr lang="en-US" sz="1800" b="1" dirty="0" smtClean="0">
              <a:latin typeface="+mn-lt"/>
            </a:endParaRPr>
          </a:p>
          <a:p>
            <a:endParaRPr lang="en-US" sz="1800" b="1" dirty="0" smtClean="0">
              <a:latin typeface="+mn-lt"/>
            </a:endParaRPr>
          </a:p>
          <a:p>
            <a:r>
              <a:rPr lang="en-US" sz="1800" b="1" baseline="30000" dirty="0" smtClean="0">
                <a:latin typeface="+mn-lt"/>
              </a:rPr>
              <a:t>  238</a:t>
            </a:r>
            <a:r>
              <a:rPr lang="en-US" sz="1800" b="1" dirty="0" smtClean="0">
                <a:latin typeface="+mn-lt"/>
              </a:rPr>
              <a:t>U</a:t>
            </a:r>
            <a:r>
              <a:rPr lang="en-US" sz="1800" b="1" baseline="-25000" dirty="0" smtClean="0">
                <a:latin typeface="+mn-lt"/>
              </a:rPr>
              <a:t>92</a:t>
            </a:r>
            <a:r>
              <a:rPr lang="en-US" sz="1800" b="1" dirty="0" smtClean="0">
                <a:latin typeface="+mn-lt"/>
              </a:rPr>
              <a:t>            4.47 billion           </a:t>
            </a:r>
            <a:r>
              <a:rPr lang="en-US" sz="1800" b="1" baseline="30000" dirty="0" smtClean="0">
                <a:latin typeface="+mn-lt"/>
              </a:rPr>
              <a:t>206</a:t>
            </a:r>
            <a:r>
              <a:rPr lang="en-US" sz="1800" b="1" dirty="0" smtClean="0">
                <a:latin typeface="+mn-lt"/>
              </a:rPr>
              <a:t>Pb</a:t>
            </a:r>
            <a:r>
              <a:rPr lang="en-US" sz="1800" b="1" baseline="-25000" dirty="0" smtClean="0">
                <a:latin typeface="+mn-lt"/>
              </a:rPr>
              <a:t>82</a:t>
            </a:r>
          </a:p>
          <a:p>
            <a:endParaRPr lang="en-US" sz="1800" b="1" dirty="0" smtClean="0">
              <a:latin typeface="+mn-lt"/>
            </a:endParaRPr>
          </a:p>
          <a:p>
            <a:endParaRPr lang="en-US" sz="1800" b="1" dirty="0" smtClean="0">
              <a:latin typeface="+mn-lt"/>
            </a:endParaRPr>
          </a:p>
          <a:p>
            <a:r>
              <a:rPr lang="en-US" sz="1800" b="1" baseline="30000" dirty="0" smtClean="0">
                <a:latin typeface="+mn-lt"/>
              </a:rPr>
              <a:t>     40</a:t>
            </a:r>
            <a:r>
              <a:rPr lang="en-US" sz="1800" b="1" dirty="0" smtClean="0">
                <a:latin typeface="+mn-lt"/>
              </a:rPr>
              <a:t>K</a:t>
            </a:r>
            <a:r>
              <a:rPr lang="en-US" sz="1800" b="1" baseline="-25000" dirty="0" smtClean="0">
                <a:latin typeface="+mn-lt"/>
              </a:rPr>
              <a:t>19</a:t>
            </a:r>
            <a:r>
              <a:rPr lang="en-US" sz="1800" b="1" dirty="0" smtClean="0">
                <a:latin typeface="+mn-lt"/>
              </a:rPr>
              <a:t>            1.25 billion             </a:t>
            </a:r>
            <a:r>
              <a:rPr lang="en-US" sz="1800" b="1" baseline="30000" dirty="0" smtClean="0">
                <a:latin typeface="+mn-lt"/>
              </a:rPr>
              <a:t>40</a:t>
            </a:r>
            <a:r>
              <a:rPr lang="en-US" sz="1800" b="1" dirty="0" smtClean="0">
                <a:latin typeface="+mn-lt"/>
              </a:rPr>
              <a:t>Ar</a:t>
            </a:r>
            <a:r>
              <a:rPr lang="en-US" sz="1800" b="1" baseline="-25000" dirty="0" smtClean="0">
                <a:latin typeface="+mn-lt"/>
              </a:rPr>
              <a:t>18</a:t>
            </a:r>
          </a:p>
          <a:p>
            <a:endParaRPr lang="en-US" sz="1800" b="1" baseline="-25000" dirty="0" smtClean="0">
              <a:latin typeface="+mn-lt"/>
            </a:endParaRPr>
          </a:p>
          <a:p>
            <a:endParaRPr lang="en-US" sz="1800" b="1" baseline="-25000" dirty="0" smtClean="0">
              <a:latin typeface="+mn-lt"/>
            </a:endParaRPr>
          </a:p>
          <a:p>
            <a:r>
              <a:rPr lang="en-US" sz="1800" b="1" baseline="30000" dirty="0" smtClean="0">
                <a:latin typeface="+mn-lt"/>
              </a:rPr>
              <a:t>  235</a:t>
            </a:r>
            <a:r>
              <a:rPr lang="en-US" sz="1800" b="1" dirty="0" smtClean="0">
                <a:latin typeface="+mn-lt"/>
              </a:rPr>
              <a:t>U</a:t>
            </a:r>
            <a:r>
              <a:rPr lang="en-US" sz="1800" b="1" baseline="-25000" dirty="0" smtClean="0">
                <a:latin typeface="+mn-lt"/>
              </a:rPr>
              <a:t>92</a:t>
            </a:r>
            <a:r>
              <a:rPr lang="en-US" sz="1800" b="1" dirty="0" smtClean="0">
                <a:latin typeface="+mn-lt"/>
              </a:rPr>
              <a:t>          0.704 billion           </a:t>
            </a:r>
            <a:r>
              <a:rPr lang="en-US" sz="1800" b="1" baseline="30000" dirty="0" smtClean="0">
                <a:latin typeface="+mn-lt"/>
              </a:rPr>
              <a:t>207</a:t>
            </a:r>
            <a:r>
              <a:rPr lang="en-US" sz="1800" b="1" dirty="0" smtClean="0">
                <a:latin typeface="+mn-lt"/>
              </a:rPr>
              <a:t>Pb</a:t>
            </a:r>
            <a:r>
              <a:rPr lang="en-US" sz="1800" b="1" baseline="-25000" dirty="0" smtClean="0">
                <a:latin typeface="+mn-lt"/>
              </a:rPr>
              <a:t>82</a:t>
            </a:r>
            <a:endParaRPr lang="en-US" sz="1800" b="1" dirty="0">
              <a:latin typeface="+mn-lt"/>
            </a:endParaRPr>
          </a:p>
        </p:txBody>
      </p:sp>
    </p:spTree>
    <p:extLst>
      <p:ext uri="{BB962C8B-B14F-4D97-AF65-F5344CB8AC3E}">
        <p14:creationId xmlns:p14="http://schemas.microsoft.com/office/powerpoint/2010/main" xmlns="" val="30269707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r>
              <a:rPr lang="en-US" sz="2400" dirty="0" smtClean="0">
                <a:latin typeface="+mn-lt"/>
              </a:rPr>
              <a:t>Material from a wide range of celestial bodies has been dated very precisely</a:t>
            </a:r>
            <a:endParaRPr lang="en-US" sz="2400" dirty="0">
              <a:latin typeface="+mn-lt"/>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2" name="Rectangle 11"/>
          <p:cNvSpPr/>
          <p:nvPr/>
        </p:nvSpPr>
        <p:spPr>
          <a:xfrm>
            <a:off x="1066800" y="1752600"/>
            <a:ext cx="7467600" cy="4801314"/>
          </a:xfrm>
          <a:prstGeom prst="rect">
            <a:avLst/>
          </a:prstGeom>
        </p:spPr>
        <p:txBody>
          <a:bodyPr wrap="square">
            <a:spAutoFit/>
          </a:bodyPr>
          <a:lstStyle/>
          <a:p>
            <a:r>
              <a:rPr lang="en-US" sz="1800" b="1" u="sng" dirty="0" smtClean="0">
                <a:latin typeface="+mn-lt"/>
              </a:rPr>
              <a:t>Celestial body</a:t>
            </a:r>
            <a:r>
              <a:rPr lang="en-US" sz="1800" b="1" dirty="0" smtClean="0">
                <a:latin typeface="+mn-lt"/>
              </a:rPr>
              <a:t>              	</a:t>
            </a:r>
            <a:r>
              <a:rPr lang="en-US" sz="1800" b="1" u="sng" dirty="0" smtClean="0">
                <a:latin typeface="+mn-lt"/>
              </a:rPr>
              <a:t>Source</a:t>
            </a:r>
            <a:r>
              <a:rPr lang="en-US" sz="1800" b="1" dirty="0" smtClean="0">
                <a:latin typeface="+mn-lt"/>
              </a:rPr>
              <a:t>     		</a:t>
            </a:r>
            <a:r>
              <a:rPr lang="en-US" sz="1800" b="1" u="sng" dirty="0" smtClean="0">
                <a:latin typeface="+mn-lt"/>
              </a:rPr>
              <a:t>Age (years)</a:t>
            </a:r>
            <a:endParaRPr lang="en-US" sz="1800" b="1" dirty="0" smtClean="0">
              <a:latin typeface="+mn-lt"/>
            </a:endParaRPr>
          </a:p>
          <a:p>
            <a:endParaRPr lang="en-US" sz="1800" b="1" u="sng" dirty="0" smtClean="0">
              <a:latin typeface="+mn-lt"/>
            </a:endParaRPr>
          </a:p>
          <a:p>
            <a:r>
              <a:rPr lang="en-US" sz="1800" b="1" dirty="0" smtClean="0">
                <a:latin typeface="+mn-lt"/>
              </a:rPr>
              <a:t>  </a:t>
            </a:r>
            <a:r>
              <a:rPr lang="en-US" sz="1800" b="1" dirty="0" smtClean="0">
                <a:latin typeface="+mn-lt"/>
              </a:rPr>
              <a:t>Meteorites                 CAIs, </a:t>
            </a:r>
            <a:r>
              <a:rPr lang="en-US" sz="1800" b="1" dirty="0" err="1" smtClean="0">
                <a:latin typeface="+mn-lt"/>
              </a:rPr>
              <a:t>chondrules</a:t>
            </a:r>
            <a:r>
              <a:rPr lang="en-US" sz="1800" b="1" dirty="0" smtClean="0">
                <a:latin typeface="+mn-lt"/>
              </a:rPr>
              <a:t>            	4.5673 billion   </a:t>
            </a:r>
            <a:endParaRPr lang="en-US" sz="1800" b="1" dirty="0" smtClean="0">
              <a:latin typeface="+mn-lt"/>
            </a:endParaRPr>
          </a:p>
          <a:p>
            <a:endParaRPr lang="en-US" sz="1800" b="1" dirty="0" smtClean="0">
              <a:latin typeface="+mn-lt"/>
            </a:endParaRPr>
          </a:p>
          <a:p>
            <a:endParaRPr lang="en-US" sz="1800" b="1" dirty="0" smtClean="0">
              <a:latin typeface="+mn-lt"/>
            </a:endParaRPr>
          </a:p>
          <a:p>
            <a:r>
              <a:rPr lang="en-US" sz="1800" b="1" dirty="0" smtClean="0">
                <a:latin typeface="+mn-lt"/>
              </a:rPr>
              <a:t> </a:t>
            </a:r>
            <a:r>
              <a:rPr lang="en-US" sz="1800" b="1" dirty="0" smtClean="0">
                <a:latin typeface="+mn-lt"/>
              </a:rPr>
              <a:t> Earth’s surface         Zircons (Jack Hills)		4.404 billion</a:t>
            </a:r>
            <a:endParaRPr lang="en-US" sz="1800" b="1" dirty="0" smtClean="0">
              <a:latin typeface="+mn-lt"/>
            </a:endParaRPr>
          </a:p>
          <a:p>
            <a:endParaRPr lang="en-US" sz="1800" b="1" dirty="0" smtClean="0">
              <a:latin typeface="+mn-lt"/>
            </a:endParaRPr>
          </a:p>
          <a:p>
            <a:endParaRPr lang="en-US" sz="1800" b="1" dirty="0" smtClean="0">
              <a:latin typeface="+mn-lt"/>
            </a:endParaRPr>
          </a:p>
          <a:p>
            <a:r>
              <a:rPr lang="en-US" sz="1800" b="1" dirty="0" smtClean="0">
                <a:latin typeface="+mn-lt"/>
              </a:rPr>
              <a:t> </a:t>
            </a:r>
            <a:r>
              <a:rPr lang="en-US" sz="1800" b="1" dirty="0" smtClean="0">
                <a:latin typeface="+mn-lt"/>
              </a:rPr>
              <a:t> Mars’ surface	        Zircons (Black Beauty)	4.428 billion</a:t>
            </a:r>
            <a:endParaRPr lang="en-US" sz="1800" b="1" baseline="-25000" dirty="0" smtClean="0">
              <a:latin typeface="+mn-lt"/>
            </a:endParaRPr>
          </a:p>
          <a:p>
            <a:endParaRPr lang="en-US" sz="1800" b="1" dirty="0" smtClean="0">
              <a:latin typeface="+mn-lt"/>
            </a:endParaRPr>
          </a:p>
          <a:p>
            <a:endParaRPr lang="en-US" sz="1800" b="1" dirty="0" smtClean="0">
              <a:latin typeface="+mn-lt"/>
            </a:endParaRPr>
          </a:p>
          <a:p>
            <a:r>
              <a:rPr lang="en-US" sz="1800" b="1" baseline="30000" dirty="0" smtClean="0">
                <a:latin typeface="+mn-lt"/>
              </a:rPr>
              <a:t>  </a:t>
            </a:r>
            <a:r>
              <a:rPr lang="en-US" sz="1800" b="1" dirty="0" smtClean="0">
                <a:latin typeface="+mn-lt"/>
              </a:rPr>
              <a:t> Lunar surface           Highland samples             </a:t>
            </a:r>
            <a:r>
              <a:rPr lang="en-US" sz="1800" b="1" baseline="30000" dirty="0" smtClean="0">
                <a:latin typeface="+mn-lt"/>
              </a:rPr>
              <a:t>	</a:t>
            </a:r>
            <a:r>
              <a:rPr lang="en-US" sz="1800" b="1" dirty="0" smtClean="0">
                <a:latin typeface="+mn-lt"/>
              </a:rPr>
              <a:t>4.3 – 4.5 billion</a:t>
            </a:r>
            <a:endParaRPr lang="en-US" sz="1800" b="1" baseline="-25000" dirty="0" smtClean="0">
              <a:latin typeface="+mn-lt"/>
            </a:endParaRPr>
          </a:p>
          <a:p>
            <a:endParaRPr lang="en-US" sz="1800" b="1" baseline="-25000" dirty="0" smtClean="0">
              <a:latin typeface="+mn-lt"/>
            </a:endParaRPr>
          </a:p>
          <a:p>
            <a:endParaRPr lang="en-US" sz="1800" b="1" baseline="-25000" dirty="0" smtClean="0">
              <a:latin typeface="+mn-lt"/>
            </a:endParaRPr>
          </a:p>
          <a:p>
            <a:r>
              <a:rPr lang="en-US" sz="1800" b="1" baseline="30000" dirty="0" smtClean="0">
                <a:latin typeface="+mn-lt"/>
              </a:rPr>
              <a:t>  </a:t>
            </a:r>
            <a:endParaRPr lang="en-US" sz="1800" b="1" baseline="30000" dirty="0" smtClean="0">
              <a:latin typeface="+mn-lt"/>
            </a:endParaRPr>
          </a:p>
          <a:p>
            <a:r>
              <a:rPr lang="en-US" sz="1800" b="1" dirty="0" smtClean="0">
                <a:solidFill>
                  <a:srgbClr val="0033CC"/>
                </a:solidFill>
                <a:latin typeface="+mn-lt"/>
              </a:rPr>
              <a:t>The Moon is as old as Earth and Mars</a:t>
            </a:r>
          </a:p>
          <a:p>
            <a:endParaRPr lang="en-US" sz="1800" b="1" dirty="0" smtClean="0">
              <a:latin typeface="+mn-lt"/>
            </a:endParaRPr>
          </a:p>
          <a:p>
            <a:r>
              <a:rPr lang="en-US" sz="1800" b="1" dirty="0" smtClean="0">
                <a:latin typeface="+mn-lt"/>
              </a:rPr>
              <a:t>		→	</a:t>
            </a:r>
            <a:r>
              <a:rPr lang="en-US" sz="1800" b="1" dirty="0" smtClean="0">
                <a:solidFill>
                  <a:srgbClr val="0033CC"/>
                </a:solidFill>
                <a:latin typeface="+mn-lt"/>
              </a:rPr>
              <a:t>Hypothesis 2 is false !</a:t>
            </a:r>
            <a:endParaRPr lang="en-US" sz="1800" b="1" dirty="0">
              <a:solidFill>
                <a:srgbClr val="0033CC"/>
              </a:solidFill>
              <a:latin typeface="+mn-lt"/>
            </a:endParaRPr>
          </a:p>
        </p:txBody>
      </p:sp>
    </p:spTree>
    <p:extLst>
      <p:ext uri="{BB962C8B-B14F-4D97-AF65-F5344CB8AC3E}">
        <p14:creationId xmlns:p14="http://schemas.microsoft.com/office/powerpoint/2010/main" xmlns="" val="30269707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Four possible hypotheses have been proposed to explai</a:t>
            </a:r>
            <a:r>
              <a:rPr lang="en-US" sz="2400" dirty="0" smtClean="0">
                <a:latin typeface="Arial" charset="0"/>
              </a:rPr>
              <a:t>n the Moon’s origin</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7" name="TextBox 6"/>
          <p:cNvSpPr txBox="1"/>
          <p:nvPr/>
        </p:nvSpPr>
        <p:spPr>
          <a:xfrm>
            <a:off x="2209800" y="2362200"/>
            <a:ext cx="4280339" cy="2954655"/>
          </a:xfrm>
          <a:prstGeom prst="rect">
            <a:avLst/>
          </a:prstGeom>
          <a:noFill/>
        </p:spPr>
        <p:txBody>
          <a:bodyPr wrap="none" rtlCol="0">
            <a:spAutoFit/>
          </a:bodyPr>
          <a:lstStyle/>
          <a:p>
            <a:pPr>
              <a:buFont typeface="Arial" pitchFamily="34" charset="0"/>
              <a:buChar char="•"/>
            </a:pPr>
            <a:r>
              <a:rPr lang="en-US" dirty="0" smtClean="0"/>
              <a:t> </a:t>
            </a:r>
            <a:r>
              <a:rPr lang="en-US" dirty="0" smtClean="0"/>
              <a:t> </a:t>
            </a:r>
            <a:r>
              <a:rPr lang="en-US" sz="1800" b="1" dirty="0" smtClean="0">
                <a:latin typeface="+mn-lt"/>
              </a:rPr>
              <a:t>Capture Hypothesis (Hypothesis 1)</a:t>
            </a:r>
          </a:p>
          <a:p>
            <a:endParaRPr lang="en-US" sz="1800" b="1" dirty="0" smtClean="0">
              <a:latin typeface="+mn-lt"/>
            </a:endParaRPr>
          </a:p>
          <a:p>
            <a:endParaRPr lang="en-US" sz="1800" b="1" dirty="0" smtClean="0">
              <a:latin typeface="+mn-lt"/>
            </a:endParaRPr>
          </a:p>
          <a:p>
            <a:pPr>
              <a:buFont typeface="Arial" pitchFamily="34" charset="0"/>
              <a:buChar char="•"/>
            </a:pPr>
            <a:r>
              <a:rPr lang="en-US" sz="1800" b="1" dirty="0" smtClean="0">
                <a:latin typeface="+mn-lt"/>
              </a:rPr>
              <a:t> </a:t>
            </a:r>
            <a:r>
              <a:rPr lang="en-US" sz="1800" b="1" dirty="0" smtClean="0">
                <a:latin typeface="+mn-lt"/>
              </a:rPr>
              <a:t> Condensation Hypothesis</a:t>
            </a:r>
          </a:p>
          <a:p>
            <a:endParaRPr lang="en-US" sz="1800" b="1" dirty="0" smtClean="0">
              <a:latin typeface="+mn-lt"/>
            </a:endParaRPr>
          </a:p>
          <a:p>
            <a:endParaRPr lang="en-US" sz="1800" b="1" dirty="0" smtClean="0">
              <a:latin typeface="+mn-lt"/>
            </a:endParaRPr>
          </a:p>
          <a:p>
            <a:pPr>
              <a:buFont typeface="Arial" pitchFamily="34" charset="0"/>
              <a:buChar char="•"/>
            </a:pPr>
            <a:r>
              <a:rPr lang="en-US" sz="1800" b="1" dirty="0" smtClean="0">
                <a:latin typeface="+mn-lt"/>
              </a:rPr>
              <a:t> </a:t>
            </a:r>
            <a:r>
              <a:rPr lang="en-US" sz="1800" b="1" dirty="0" smtClean="0">
                <a:latin typeface="+mn-lt"/>
              </a:rPr>
              <a:t> Fission Hypothesis</a:t>
            </a:r>
          </a:p>
          <a:p>
            <a:endParaRPr lang="en-US" sz="1800" b="1" dirty="0" smtClean="0">
              <a:latin typeface="+mn-lt"/>
            </a:endParaRPr>
          </a:p>
          <a:p>
            <a:endParaRPr lang="en-US" sz="1800" b="1" dirty="0" smtClean="0">
              <a:latin typeface="+mn-lt"/>
            </a:endParaRPr>
          </a:p>
          <a:p>
            <a:pPr>
              <a:buFont typeface="Arial" pitchFamily="34" charset="0"/>
              <a:buChar char="•"/>
            </a:pPr>
            <a:r>
              <a:rPr lang="en-US" sz="1800" b="1" dirty="0" smtClean="0">
                <a:latin typeface="+mn-lt"/>
              </a:rPr>
              <a:t> </a:t>
            </a:r>
            <a:r>
              <a:rPr lang="en-US" sz="1800" b="1" dirty="0" smtClean="0">
                <a:latin typeface="+mn-lt"/>
              </a:rPr>
              <a:t> Large Impact Hypothesis</a:t>
            </a:r>
            <a:endParaRPr lang="en-US" sz="1800" b="1" dirty="0">
              <a:latin typeface="+mn-lt"/>
            </a:endParaRPr>
          </a:p>
        </p:txBody>
      </p:sp>
    </p:spTree>
    <p:extLst>
      <p:ext uri="{BB962C8B-B14F-4D97-AF65-F5344CB8AC3E}">
        <p14:creationId xmlns:p14="http://schemas.microsoft.com/office/powerpoint/2010/main" xmlns="" val="30269707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The capture hypothesis proposes that the Moon formed elsewhere and was later caught in orbit around Earth</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8" name="TextBox 7"/>
          <p:cNvSpPr txBox="1"/>
          <p:nvPr/>
        </p:nvSpPr>
        <p:spPr>
          <a:xfrm>
            <a:off x="1066800" y="2057400"/>
            <a:ext cx="6417141" cy="3139321"/>
          </a:xfrm>
          <a:prstGeom prst="rect">
            <a:avLst/>
          </a:prstGeom>
          <a:noFill/>
        </p:spPr>
        <p:txBody>
          <a:bodyPr wrap="none" rtlCol="0">
            <a:spAutoFit/>
          </a:bodyPr>
          <a:lstStyle/>
          <a:p>
            <a:r>
              <a:rPr lang="en-US" sz="1800" b="1" dirty="0" smtClean="0">
                <a:solidFill>
                  <a:srgbClr val="0033CC"/>
                </a:solidFill>
                <a:latin typeface="+mn-lt"/>
              </a:rPr>
              <a:t>Question:  What predictions does this hypothesis make?</a:t>
            </a:r>
          </a:p>
          <a:p>
            <a:endParaRPr lang="en-US" sz="1800" b="1" dirty="0" smtClean="0">
              <a:solidFill>
                <a:srgbClr val="0033CC"/>
              </a:solidFill>
              <a:latin typeface="+mn-lt"/>
            </a:endParaRPr>
          </a:p>
          <a:p>
            <a:endParaRPr lang="en-US" sz="1800" b="1" dirty="0" smtClean="0">
              <a:solidFill>
                <a:srgbClr val="0033CC"/>
              </a:solidFill>
              <a:latin typeface="+mn-lt"/>
            </a:endParaRPr>
          </a:p>
          <a:p>
            <a:r>
              <a:rPr lang="en-US" sz="1800" b="1" dirty="0" smtClean="0">
                <a:solidFill>
                  <a:srgbClr val="0033CC"/>
                </a:solidFill>
                <a:latin typeface="+mn-lt"/>
              </a:rPr>
              <a:t>	</a:t>
            </a:r>
            <a:r>
              <a:rPr lang="en-US" sz="1800" b="1" dirty="0" smtClean="0">
                <a:solidFill>
                  <a:srgbClr val="0033CC"/>
                </a:solidFill>
                <a:latin typeface="+mn-lt"/>
              </a:rPr>
              <a:t>Prediction 1:</a:t>
            </a:r>
          </a:p>
          <a:p>
            <a:endParaRPr lang="en-US" sz="1800" b="1" dirty="0" smtClean="0">
              <a:solidFill>
                <a:srgbClr val="0033CC"/>
              </a:solidFill>
              <a:latin typeface="+mn-lt"/>
            </a:endParaRPr>
          </a:p>
          <a:p>
            <a:endParaRPr lang="en-US" sz="1800" b="1" dirty="0" smtClean="0">
              <a:solidFill>
                <a:srgbClr val="0033CC"/>
              </a:solidFill>
              <a:latin typeface="+mn-lt"/>
            </a:endParaRPr>
          </a:p>
          <a:p>
            <a:endParaRPr lang="en-US" sz="1800" b="1" dirty="0" smtClean="0">
              <a:solidFill>
                <a:srgbClr val="0033CC"/>
              </a:solidFill>
              <a:latin typeface="+mn-lt"/>
            </a:endParaRPr>
          </a:p>
          <a:p>
            <a:endParaRPr lang="en-US" sz="1800" b="1" dirty="0" smtClean="0">
              <a:solidFill>
                <a:srgbClr val="0033CC"/>
              </a:solidFill>
              <a:latin typeface="+mn-lt"/>
            </a:endParaRPr>
          </a:p>
          <a:p>
            <a:endParaRPr lang="en-US" sz="1800" b="1" dirty="0" smtClean="0">
              <a:solidFill>
                <a:srgbClr val="0033CC"/>
              </a:solidFill>
              <a:latin typeface="+mn-lt"/>
            </a:endParaRPr>
          </a:p>
          <a:p>
            <a:r>
              <a:rPr lang="en-US" sz="1800" b="1" dirty="0" smtClean="0">
                <a:solidFill>
                  <a:srgbClr val="0033CC"/>
                </a:solidFill>
                <a:latin typeface="+mn-lt"/>
              </a:rPr>
              <a:t>	Prediction 2:</a:t>
            </a:r>
          </a:p>
          <a:p>
            <a:endParaRPr lang="en-US" sz="1800" b="1" dirty="0">
              <a:solidFill>
                <a:srgbClr val="0033CC"/>
              </a:solidFill>
              <a:latin typeface="+mn-lt"/>
            </a:endParaRPr>
          </a:p>
        </p:txBody>
      </p:sp>
    </p:spTree>
    <p:extLst>
      <p:ext uri="{BB962C8B-B14F-4D97-AF65-F5344CB8AC3E}">
        <p14:creationId xmlns:p14="http://schemas.microsoft.com/office/powerpoint/2010/main" xmlns="" val="30269707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High-school standard HS-ESS1-6 focuses on the evidence for Earth’s early history</a:t>
            </a:r>
            <a:endParaRPr lang="en-US" sz="2400" baseline="-25000" dirty="0">
              <a:latin typeface="Arial" charset="0"/>
            </a:endParaRPr>
          </a:p>
        </p:txBody>
      </p:sp>
      <p:grpSp>
        <p:nvGrpSpPr>
          <p:cNvPr id="8"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2" name="Rectangle 1"/>
          <p:cNvSpPr/>
          <p:nvPr/>
        </p:nvSpPr>
        <p:spPr>
          <a:xfrm>
            <a:off x="890451" y="2362200"/>
            <a:ext cx="7687491" cy="3754874"/>
          </a:xfrm>
          <a:prstGeom prst="rect">
            <a:avLst/>
          </a:prstGeom>
        </p:spPr>
        <p:txBody>
          <a:bodyPr wrap="square">
            <a:spAutoFit/>
          </a:bodyPr>
          <a:lstStyle/>
          <a:p>
            <a:r>
              <a:rPr lang="en-US" sz="1800" b="1" dirty="0" smtClean="0">
                <a:latin typeface="+mn-lt"/>
              </a:rPr>
              <a:t>HS-ESS1-6. Apply scientific reasoning and evidence from ancient Earth materials, meteorites, and other planetary surfaces to construct an account of Earth’s formation and early history. </a:t>
            </a:r>
          </a:p>
          <a:p>
            <a:endParaRPr lang="en-US" sz="1800" b="1" dirty="0" smtClean="0">
              <a:latin typeface="+mn-lt"/>
            </a:endParaRPr>
          </a:p>
          <a:p>
            <a:endParaRPr lang="en-US" sz="1800" b="1" dirty="0" smtClean="0">
              <a:latin typeface="+mn-lt"/>
            </a:endParaRPr>
          </a:p>
          <a:p>
            <a:endParaRPr lang="en-US" sz="1800" b="1" dirty="0" smtClean="0">
              <a:latin typeface="+mn-lt"/>
            </a:endParaRPr>
          </a:p>
          <a:p>
            <a:r>
              <a:rPr lang="en-US" sz="1400" dirty="0" smtClean="0">
                <a:solidFill>
                  <a:srgbClr val="FF0000"/>
                </a:solidFill>
                <a:latin typeface="+mn-lt"/>
              </a:rPr>
              <a:t>[Clarification Statement: Emphasis is on using available evidence within the solar system to reconstruct the early history of Earth, which formed along with the rest of the solar system 4.6 billion years ago. Examples of evidence include the absolute ages of ancient materials (obtained by radiometric dating of meteorites, moon rocks, and Earth’s oldest minerals), the</a:t>
            </a:r>
          </a:p>
          <a:p>
            <a:r>
              <a:rPr lang="en-US" sz="1400" dirty="0" smtClean="0">
                <a:solidFill>
                  <a:srgbClr val="FF0000"/>
                </a:solidFill>
                <a:latin typeface="+mn-lt"/>
              </a:rPr>
              <a:t>sizes and compositions of solar system objects, and the impact </a:t>
            </a:r>
            <a:r>
              <a:rPr lang="en-US" sz="1400" dirty="0" err="1" smtClean="0">
                <a:solidFill>
                  <a:srgbClr val="FF0000"/>
                </a:solidFill>
                <a:latin typeface="+mn-lt"/>
              </a:rPr>
              <a:t>cratering</a:t>
            </a:r>
            <a:r>
              <a:rPr lang="en-US" sz="1400" dirty="0" smtClean="0">
                <a:solidFill>
                  <a:srgbClr val="FF0000"/>
                </a:solidFill>
                <a:latin typeface="+mn-lt"/>
              </a:rPr>
              <a:t> record of planetary surfaces.]</a:t>
            </a:r>
          </a:p>
          <a:p>
            <a:endParaRPr lang="en-US" sz="1400" dirty="0" smtClean="0">
              <a:solidFill>
                <a:srgbClr val="FF0000"/>
              </a:solidFill>
              <a:latin typeface="+mn-lt"/>
            </a:endParaRPr>
          </a:p>
          <a:p>
            <a:endParaRPr lang="en-US" sz="1400" dirty="0" smtClean="0">
              <a:solidFill>
                <a:srgbClr val="FF0000"/>
              </a:solidFill>
              <a:latin typeface="+mn-lt"/>
            </a:endParaRPr>
          </a:p>
          <a:p>
            <a:pPr algn="ctr"/>
            <a:r>
              <a:rPr lang="en-US" sz="1800" b="1" dirty="0" smtClean="0">
                <a:solidFill>
                  <a:srgbClr val="0033CC"/>
                </a:solidFill>
                <a:latin typeface="+mn-lt"/>
              </a:rPr>
              <a:t>(It’s one of the greatest stories ever told!)</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Though different from Earth as a whole, the Moon’s composition is remarkably similar to Earth’s </a:t>
            </a:r>
            <a:r>
              <a:rPr lang="en-US" sz="2400" i="1" dirty="0" smtClean="0">
                <a:latin typeface="Arial" charset="0"/>
              </a:rPr>
              <a:t>crust</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pic>
        <p:nvPicPr>
          <p:cNvPr id="9217" name="Picture 1"/>
          <p:cNvPicPr>
            <a:picLocks noChangeAspect="1" noChangeArrowheads="1"/>
          </p:cNvPicPr>
          <p:nvPr/>
        </p:nvPicPr>
        <p:blipFill>
          <a:blip r:embed="rId2" cstate="print"/>
          <a:srcRect/>
          <a:stretch>
            <a:fillRect/>
          </a:stretch>
        </p:blipFill>
        <p:spPr bwMode="auto">
          <a:xfrm>
            <a:off x="838200" y="1828800"/>
            <a:ext cx="7594179" cy="3055937"/>
          </a:xfrm>
          <a:prstGeom prst="rect">
            <a:avLst/>
          </a:prstGeom>
          <a:noFill/>
          <a:ln w="9525">
            <a:noFill/>
            <a:miter lim="800000"/>
            <a:headEnd/>
            <a:tailEnd/>
          </a:ln>
          <a:effectLst/>
        </p:spPr>
      </p:pic>
      <p:sp>
        <p:nvSpPr>
          <p:cNvPr id="11" name="TextBox 10"/>
          <p:cNvSpPr txBox="1"/>
          <p:nvPr/>
        </p:nvSpPr>
        <p:spPr>
          <a:xfrm>
            <a:off x="914400" y="5334000"/>
            <a:ext cx="7315200" cy="1200329"/>
          </a:xfrm>
          <a:prstGeom prst="rect">
            <a:avLst/>
          </a:prstGeom>
          <a:noFill/>
        </p:spPr>
        <p:txBody>
          <a:bodyPr wrap="square" rtlCol="0">
            <a:spAutoFit/>
          </a:bodyPr>
          <a:lstStyle/>
          <a:p>
            <a:r>
              <a:rPr lang="en-US" sz="1800" b="1" dirty="0" smtClean="0">
                <a:solidFill>
                  <a:srgbClr val="0033CC"/>
                </a:solidFill>
                <a:latin typeface="+mn-lt"/>
              </a:rPr>
              <a:t>There is also no evidence of bodies with Moon-like compositions elsewhere in the solar system</a:t>
            </a:r>
          </a:p>
          <a:p>
            <a:endParaRPr lang="en-US" sz="1800" b="1" dirty="0" smtClean="0">
              <a:solidFill>
                <a:srgbClr val="0033CC"/>
              </a:solidFill>
              <a:latin typeface="+mn-lt"/>
            </a:endParaRPr>
          </a:p>
          <a:p>
            <a:r>
              <a:rPr lang="en-US" sz="1800" b="1" dirty="0" smtClean="0">
                <a:solidFill>
                  <a:srgbClr val="0033CC"/>
                </a:solidFill>
                <a:latin typeface="+mn-lt"/>
              </a:rPr>
              <a:t>		→	Hypothesis 1 is false!</a:t>
            </a:r>
            <a:endParaRPr lang="en-US" sz="1800" b="1" dirty="0">
              <a:solidFill>
                <a:srgbClr val="0033CC"/>
              </a:solidFill>
              <a:latin typeface="+mn-lt"/>
            </a:endParaRPr>
          </a:p>
        </p:txBody>
      </p:sp>
    </p:spTree>
    <p:extLst>
      <p:ext uri="{BB962C8B-B14F-4D97-AF65-F5344CB8AC3E}">
        <p14:creationId xmlns:p14="http://schemas.microsoft.com/office/powerpoint/2010/main" xmlns="" val="30269707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Two other hypotheses fail to make correct predictions</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7" name="Rectangle 16"/>
          <p:cNvSpPr/>
          <p:nvPr/>
        </p:nvSpPr>
        <p:spPr>
          <a:xfrm>
            <a:off x="914400" y="1752600"/>
            <a:ext cx="6781800" cy="4247317"/>
          </a:xfrm>
          <a:prstGeom prst="rect">
            <a:avLst/>
          </a:prstGeom>
        </p:spPr>
        <p:txBody>
          <a:bodyPr wrap="square">
            <a:spAutoFit/>
          </a:bodyPr>
          <a:lstStyle/>
          <a:p>
            <a:pPr>
              <a:buFont typeface="Arial" pitchFamily="34" charset="0"/>
              <a:buChar char="•"/>
            </a:pPr>
            <a:r>
              <a:rPr lang="en-US" sz="1800" b="1" dirty="0" smtClean="0">
                <a:latin typeface="+mn-lt"/>
              </a:rPr>
              <a:t>    Condensation </a:t>
            </a:r>
            <a:r>
              <a:rPr lang="en-US" sz="1800" b="1" dirty="0" smtClean="0">
                <a:latin typeface="+mn-lt"/>
              </a:rPr>
              <a:t>Hypothesis</a:t>
            </a:r>
          </a:p>
          <a:p>
            <a:endParaRPr lang="en-US" sz="1800" b="1" dirty="0" smtClean="0">
              <a:latin typeface="+mn-lt"/>
            </a:endParaRPr>
          </a:p>
          <a:p>
            <a:r>
              <a:rPr lang="en-US" sz="1800" b="1" dirty="0" smtClean="0">
                <a:latin typeface="+mn-lt"/>
              </a:rPr>
              <a:t>	</a:t>
            </a:r>
            <a:r>
              <a:rPr lang="en-US" sz="1800" b="1" dirty="0" smtClean="0">
                <a:latin typeface="+mn-lt"/>
              </a:rPr>
              <a:t>Moon formed with Earth from the same material</a:t>
            </a:r>
          </a:p>
          <a:p>
            <a:endParaRPr lang="en-US" sz="1800" b="1" dirty="0" smtClean="0">
              <a:latin typeface="+mn-lt"/>
            </a:endParaRPr>
          </a:p>
          <a:p>
            <a:r>
              <a:rPr lang="en-US" sz="1800" b="1" dirty="0" smtClean="0">
                <a:latin typeface="+mn-lt"/>
              </a:rPr>
              <a:t>	</a:t>
            </a:r>
            <a:r>
              <a:rPr lang="en-US" sz="1800" b="1" dirty="0" smtClean="0">
                <a:solidFill>
                  <a:srgbClr val="0033CC"/>
                </a:solidFill>
                <a:latin typeface="+mn-lt"/>
              </a:rPr>
              <a:t>Prediction:</a:t>
            </a:r>
            <a:endParaRPr lang="en-US" sz="1800" b="1" dirty="0" smtClean="0">
              <a:latin typeface="+mn-lt"/>
            </a:endParaRPr>
          </a:p>
          <a:p>
            <a:endParaRPr lang="en-US" sz="1800" b="1" dirty="0" smtClean="0">
              <a:latin typeface="+mn-lt"/>
            </a:endParaRPr>
          </a:p>
          <a:p>
            <a:endParaRPr lang="en-US" sz="1800" b="1" dirty="0" smtClean="0">
              <a:latin typeface="+mn-lt"/>
            </a:endParaRPr>
          </a:p>
          <a:p>
            <a:endParaRPr lang="en-US" sz="1800" b="1" dirty="0" smtClean="0">
              <a:latin typeface="+mn-lt"/>
            </a:endParaRPr>
          </a:p>
          <a:p>
            <a:endParaRPr lang="en-US" sz="1800" b="1" dirty="0" smtClean="0">
              <a:latin typeface="+mn-lt"/>
            </a:endParaRPr>
          </a:p>
          <a:p>
            <a:pPr>
              <a:buFont typeface="Arial" pitchFamily="34" charset="0"/>
              <a:buChar char="•"/>
            </a:pPr>
            <a:r>
              <a:rPr lang="en-US" sz="1800" b="1" dirty="0" smtClean="0">
                <a:latin typeface="+mn-lt"/>
              </a:rPr>
              <a:t>     Fission Hypothesis</a:t>
            </a:r>
          </a:p>
          <a:p>
            <a:endParaRPr lang="en-US" sz="1800" b="1" dirty="0" smtClean="0">
              <a:latin typeface="+mn-lt"/>
            </a:endParaRPr>
          </a:p>
          <a:p>
            <a:r>
              <a:rPr lang="en-US" sz="1800" b="1" dirty="0" smtClean="0">
                <a:latin typeface="+mn-lt"/>
              </a:rPr>
              <a:t>	Moon spun off from molten Earth</a:t>
            </a:r>
          </a:p>
          <a:p>
            <a:endParaRPr lang="en-US" sz="1800" b="1" dirty="0" smtClean="0">
              <a:latin typeface="+mn-lt"/>
            </a:endParaRPr>
          </a:p>
          <a:p>
            <a:r>
              <a:rPr lang="en-US" sz="1800" b="1" dirty="0" smtClean="0">
                <a:latin typeface="+mn-lt"/>
              </a:rPr>
              <a:t>	</a:t>
            </a:r>
            <a:r>
              <a:rPr lang="en-US" sz="1800" b="1" dirty="0" smtClean="0">
                <a:solidFill>
                  <a:srgbClr val="0033CC"/>
                </a:solidFill>
                <a:latin typeface="+mn-lt"/>
              </a:rPr>
              <a:t>Prediction:</a:t>
            </a:r>
          </a:p>
          <a:p>
            <a:endParaRPr lang="en-US" sz="1800" b="1" dirty="0" smtClean="0">
              <a:latin typeface="+mn-lt"/>
            </a:endParaRPr>
          </a:p>
        </p:txBody>
      </p:sp>
    </p:spTree>
    <p:extLst>
      <p:ext uri="{BB962C8B-B14F-4D97-AF65-F5344CB8AC3E}">
        <p14:creationId xmlns:p14="http://schemas.microsoft.com/office/powerpoint/2010/main" xmlns="" val="30269707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228600"/>
            <a:ext cx="7772400" cy="1219200"/>
          </a:xfrm>
        </p:spPr>
        <p:txBody>
          <a:bodyPr/>
          <a:lstStyle/>
          <a:p>
            <a:pPr>
              <a:lnSpc>
                <a:spcPct val="80000"/>
              </a:lnSpc>
            </a:pPr>
            <a:r>
              <a:rPr lang="en-US" sz="2400" dirty="0" smtClean="0">
                <a:latin typeface="Arial" charset="0"/>
              </a:rPr>
              <a:t>The Large-Impact Hypothesis says the differentiated Earth (iron sunk to core) was struck by a large body that splashed up debris to form the Moon</a:t>
            </a:r>
            <a:endParaRPr lang="en-US" sz="2400" baseline="-25000" dirty="0">
              <a:latin typeface="Arial" charset="0"/>
            </a:endParaRPr>
          </a:p>
        </p:txBody>
      </p:sp>
      <p:grpSp>
        <p:nvGrpSpPr>
          <p:cNvPr id="8" name="Group 7"/>
          <p:cNvGrpSpPr/>
          <p:nvPr/>
        </p:nvGrpSpPr>
        <p:grpSpPr>
          <a:xfrm>
            <a:off x="914400" y="11430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pic>
        <p:nvPicPr>
          <p:cNvPr id="7170" name="Picture 2" descr="http://images.nationalgeographic.com/wpf/media-live/photos/000/692/cache/moon-formation-theories-debated_69202_990x742.jpg"/>
          <p:cNvPicPr>
            <a:picLocks noChangeAspect="1" noChangeArrowheads="1"/>
          </p:cNvPicPr>
          <p:nvPr/>
        </p:nvPicPr>
        <p:blipFill>
          <a:blip r:embed="rId2" cstate="print"/>
          <a:srcRect/>
          <a:stretch>
            <a:fillRect/>
          </a:stretch>
        </p:blipFill>
        <p:spPr bwMode="auto">
          <a:xfrm>
            <a:off x="4800600" y="2895600"/>
            <a:ext cx="4062630" cy="3048000"/>
          </a:xfrm>
          <a:prstGeom prst="rect">
            <a:avLst/>
          </a:prstGeom>
          <a:noFill/>
        </p:spPr>
      </p:pic>
      <p:sp>
        <p:nvSpPr>
          <p:cNvPr id="13" name="TextBox 12"/>
          <p:cNvSpPr txBox="1"/>
          <p:nvPr/>
        </p:nvSpPr>
        <p:spPr>
          <a:xfrm>
            <a:off x="609600" y="1447800"/>
            <a:ext cx="3886200" cy="5078313"/>
          </a:xfrm>
          <a:prstGeom prst="rect">
            <a:avLst/>
          </a:prstGeom>
          <a:noFill/>
        </p:spPr>
        <p:txBody>
          <a:bodyPr wrap="square" rtlCol="0">
            <a:spAutoFit/>
          </a:bodyPr>
          <a:lstStyle/>
          <a:p>
            <a:r>
              <a:rPr lang="en-US" sz="1800" b="1" dirty="0" smtClean="0">
                <a:solidFill>
                  <a:srgbClr val="0033CC"/>
                </a:solidFill>
                <a:latin typeface="+mn-lt"/>
              </a:rPr>
              <a:t>Predictions:</a:t>
            </a:r>
          </a:p>
          <a:p>
            <a:endParaRPr lang="en-US" sz="1800" b="1" dirty="0" smtClean="0">
              <a:solidFill>
                <a:srgbClr val="0033CC"/>
              </a:solidFill>
              <a:latin typeface="+mn-lt"/>
            </a:endParaRPr>
          </a:p>
          <a:p>
            <a:pPr>
              <a:buFont typeface="Arial" pitchFamily="34" charset="0"/>
              <a:buChar char="•"/>
            </a:pPr>
            <a:r>
              <a:rPr lang="en-US" sz="1800" b="1" dirty="0" smtClean="0">
                <a:solidFill>
                  <a:srgbClr val="0033CC"/>
                </a:solidFill>
                <a:latin typeface="+mn-lt"/>
              </a:rPr>
              <a:t>  Moon should lack iron  √</a:t>
            </a:r>
          </a:p>
          <a:p>
            <a:endParaRPr lang="en-US" sz="1800" b="1" dirty="0" smtClean="0">
              <a:solidFill>
                <a:srgbClr val="0033CC"/>
              </a:solidFill>
              <a:latin typeface="+mn-lt"/>
            </a:endParaRPr>
          </a:p>
          <a:p>
            <a:pPr>
              <a:buFont typeface="Arial" pitchFamily="34" charset="0"/>
              <a:buChar char="•"/>
            </a:pPr>
            <a:r>
              <a:rPr lang="en-US" sz="1800" b="1" dirty="0" smtClean="0">
                <a:solidFill>
                  <a:srgbClr val="0033CC"/>
                </a:solidFill>
                <a:latin typeface="+mn-lt"/>
              </a:rPr>
              <a:t> </a:t>
            </a:r>
            <a:r>
              <a:rPr lang="en-US" sz="1800" b="1" dirty="0" smtClean="0">
                <a:solidFill>
                  <a:srgbClr val="0033CC"/>
                </a:solidFill>
                <a:latin typeface="+mn-lt"/>
              </a:rPr>
              <a:t> Moon similar to Earth’s crust  √</a:t>
            </a:r>
          </a:p>
          <a:p>
            <a:endParaRPr lang="en-US" sz="1800" b="1" dirty="0" smtClean="0">
              <a:solidFill>
                <a:srgbClr val="0033CC"/>
              </a:solidFill>
              <a:latin typeface="+mn-lt"/>
            </a:endParaRPr>
          </a:p>
          <a:p>
            <a:pPr>
              <a:buFont typeface="Arial" pitchFamily="34" charset="0"/>
              <a:buChar char="•"/>
            </a:pPr>
            <a:r>
              <a:rPr lang="en-US" sz="1800" b="1" dirty="0" smtClean="0">
                <a:solidFill>
                  <a:srgbClr val="0033CC"/>
                </a:solidFill>
                <a:latin typeface="+mn-lt"/>
              </a:rPr>
              <a:t> </a:t>
            </a:r>
            <a:r>
              <a:rPr lang="en-US" sz="1800" b="1" dirty="0" smtClean="0">
                <a:solidFill>
                  <a:srgbClr val="0033CC"/>
                </a:solidFill>
                <a:latin typeface="+mn-lt"/>
              </a:rPr>
              <a:t> Moon made of both Earth and  </a:t>
            </a:r>
            <a:r>
              <a:rPr lang="en-US" sz="1800" b="1" dirty="0" err="1" smtClean="0">
                <a:solidFill>
                  <a:srgbClr val="0033CC"/>
                </a:solidFill>
                <a:latin typeface="+mn-lt"/>
              </a:rPr>
              <a:t>impactor</a:t>
            </a:r>
            <a:r>
              <a:rPr lang="en-US" sz="1800" b="1" dirty="0" smtClean="0">
                <a:solidFill>
                  <a:srgbClr val="0033CC"/>
                </a:solidFill>
                <a:latin typeface="+mn-lt"/>
              </a:rPr>
              <a:t> material    √</a:t>
            </a:r>
          </a:p>
          <a:p>
            <a:endParaRPr lang="en-US" sz="1800" b="1" dirty="0" smtClean="0">
              <a:solidFill>
                <a:srgbClr val="0033CC"/>
              </a:solidFill>
              <a:latin typeface="+mn-lt"/>
            </a:endParaRPr>
          </a:p>
          <a:p>
            <a:pPr>
              <a:buFont typeface="Arial" pitchFamily="34" charset="0"/>
              <a:buChar char="•"/>
            </a:pPr>
            <a:r>
              <a:rPr lang="en-US" sz="1800" b="1" dirty="0" smtClean="0">
                <a:solidFill>
                  <a:srgbClr val="0033CC"/>
                </a:solidFill>
                <a:latin typeface="+mn-lt"/>
              </a:rPr>
              <a:t> </a:t>
            </a:r>
            <a:r>
              <a:rPr lang="en-US" sz="1800" b="1" dirty="0" smtClean="0">
                <a:solidFill>
                  <a:srgbClr val="0033CC"/>
                </a:solidFill>
                <a:latin typeface="+mn-lt"/>
              </a:rPr>
              <a:t>  Earth should have more iron and less silicon than Venus and Mars   √</a:t>
            </a:r>
          </a:p>
          <a:p>
            <a:endParaRPr lang="en-US" sz="1800" b="1" dirty="0" smtClean="0">
              <a:solidFill>
                <a:srgbClr val="0033CC"/>
              </a:solidFill>
              <a:latin typeface="+mn-lt"/>
            </a:endParaRPr>
          </a:p>
          <a:p>
            <a:pPr>
              <a:buFont typeface="Arial" pitchFamily="34" charset="0"/>
              <a:buChar char="•"/>
            </a:pPr>
            <a:r>
              <a:rPr lang="en-US" sz="1800" b="1" dirty="0" smtClean="0">
                <a:solidFill>
                  <a:srgbClr val="0033CC"/>
                </a:solidFill>
                <a:latin typeface="+mn-lt"/>
              </a:rPr>
              <a:t> </a:t>
            </a:r>
            <a:r>
              <a:rPr lang="en-US" sz="1800" b="1" dirty="0" smtClean="0">
                <a:solidFill>
                  <a:srgbClr val="0033CC"/>
                </a:solidFill>
                <a:latin typeface="+mn-lt"/>
              </a:rPr>
              <a:t> </a:t>
            </a:r>
            <a:r>
              <a:rPr lang="en-US" sz="1800" b="1" dirty="0" smtClean="0">
                <a:solidFill>
                  <a:srgbClr val="0033CC"/>
                </a:solidFill>
                <a:latin typeface="+mn-lt"/>
              </a:rPr>
              <a:t>T</a:t>
            </a:r>
            <a:r>
              <a:rPr lang="en-US" sz="1800" b="1" dirty="0" smtClean="0">
                <a:solidFill>
                  <a:srgbClr val="0033CC"/>
                </a:solidFill>
                <a:latin typeface="+mn-lt"/>
              </a:rPr>
              <a:t>hermal impact should be seen in Earth isotope distribution   √</a:t>
            </a:r>
          </a:p>
          <a:p>
            <a:endParaRPr lang="en-US" sz="1800" b="1" dirty="0" smtClean="0">
              <a:solidFill>
                <a:srgbClr val="0033CC"/>
              </a:solidFill>
              <a:latin typeface="+mn-lt"/>
            </a:endParaRPr>
          </a:p>
          <a:p>
            <a:pPr>
              <a:buFont typeface="Arial" pitchFamily="34" charset="0"/>
              <a:buChar char="•"/>
            </a:pPr>
            <a:r>
              <a:rPr lang="en-US" sz="1800" b="1" dirty="0" smtClean="0">
                <a:solidFill>
                  <a:srgbClr val="0033CC"/>
                </a:solidFill>
                <a:latin typeface="+mn-lt"/>
              </a:rPr>
              <a:t> </a:t>
            </a:r>
            <a:r>
              <a:rPr lang="en-US" sz="1800" b="1" dirty="0" smtClean="0">
                <a:solidFill>
                  <a:srgbClr val="0033CC"/>
                </a:solidFill>
                <a:latin typeface="+mn-lt"/>
              </a:rPr>
              <a:t>  Thermal impact of debris should be seen in asteroids   √</a:t>
            </a:r>
            <a:endParaRPr lang="en-US" sz="1800" b="1" dirty="0">
              <a:solidFill>
                <a:srgbClr val="0033CC"/>
              </a:solidFill>
              <a:latin typeface="+mn-l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8001000" cy="1219200"/>
          </a:xfrm>
        </p:spPr>
        <p:txBody>
          <a:bodyPr/>
          <a:lstStyle/>
          <a:p>
            <a:r>
              <a:rPr lang="en-US" sz="2400" dirty="0" smtClean="0">
                <a:latin typeface="+mn-lt"/>
              </a:rPr>
              <a:t>Latest research shows that likely </a:t>
            </a:r>
            <a:r>
              <a:rPr lang="en-US" sz="2400" dirty="0" smtClean="0">
                <a:latin typeface="+mn-lt"/>
              </a:rPr>
              <a:t>debris from the Moon’s creation </a:t>
            </a:r>
            <a:r>
              <a:rPr lang="en-US" sz="2400" dirty="0" smtClean="0">
                <a:latin typeface="+mn-lt"/>
              </a:rPr>
              <a:t>heated asteroids </a:t>
            </a:r>
            <a:r>
              <a:rPr lang="en-US" sz="2400" dirty="0" smtClean="0">
                <a:latin typeface="+mn-lt"/>
              </a:rPr>
              <a:t>4.47 billion years ago</a:t>
            </a:r>
            <a:endParaRPr lang="en-US" sz="2400" dirty="0">
              <a:latin typeface="+mn-lt"/>
            </a:endParaRPr>
          </a:p>
        </p:txBody>
      </p:sp>
      <p:grpSp>
        <p:nvGrpSpPr>
          <p:cNvPr id="7" name="Group 7"/>
          <p:cNvGrpSpPr/>
          <p:nvPr/>
        </p:nvGrpSpPr>
        <p:grpSpPr>
          <a:xfrm>
            <a:off x="914400" y="1219200"/>
            <a:ext cx="7329282" cy="461963"/>
            <a:chOff x="914400" y="1219200"/>
            <a:chExt cx="7329282" cy="461963"/>
          </a:xfrm>
        </p:grpSpPr>
        <p:sp>
          <p:nvSpPr>
            <p:cNvPr id="8"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9"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pic>
        <p:nvPicPr>
          <p:cNvPr id="10" name="Picture 3"/>
          <p:cNvPicPr>
            <a:picLocks noChangeAspect="1" noChangeArrowheads="1"/>
          </p:cNvPicPr>
          <p:nvPr/>
        </p:nvPicPr>
        <p:blipFill>
          <a:blip r:embed="rId2" cstate="print"/>
          <a:srcRect/>
          <a:stretch>
            <a:fillRect/>
          </a:stretch>
        </p:blipFill>
        <p:spPr bwMode="auto">
          <a:xfrm>
            <a:off x="990600" y="1752600"/>
            <a:ext cx="2603346" cy="3644900"/>
          </a:xfrm>
          <a:prstGeom prst="rect">
            <a:avLst/>
          </a:prstGeom>
          <a:noFill/>
          <a:ln w="9525">
            <a:noFill/>
            <a:round/>
            <a:headEnd/>
            <a:tailEnd/>
          </a:ln>
          <a:effectLst/>
        </p:spPr>
      </p:pic>
      <p:pic>
        <p:nvPicPr>
          <p:cNvPr id="11" name="Picture 3"/>
          <p:cNvPicPr>
            <a:picLocks noChangeAspect="1" noChangeArrowheads="1"/>
          </p:cNvPicPr>
          <p:nvPr/>
        </p:nvPicPr>
        <p:blipFill>
          <a:blip r:embed="rId3" cstate="print"/>
          <a:srcRect/>
          <a:stretch>
            <a:fillRect/>
          </a:stretch>
        </p:blipFill>
        <p:spPr bwMode="auto">
          <a:xfrm>
            <a:off x="5486400" y="1981200"/>
            <a:ext cx="3049587" cy="4460826"/>
          </a:xfrm>
          <a:prstGeom prst="rect">
            <a:avLst/>
          </a:prstGeom>
          <a:noFill/>
          <a:ln w="9525">
            <a:noFill/>
            <a:round/>
            <a:headEnd/>
            <a:tailEnd/>
          </a:ln>
          <a:effectLst/>
        </p:spPr>
      </p:pic>
      <p:sp>
        <p:nvSpPr>
          <p:cNvPr id="12" name="TextBox 11"/>
          <p:cNvSpPr txBox="1"/>
          <p:nvPr/>
        </p:nvSpPr>
        <p:spPr>
          <a:xfrm>
            <a:off x="990600" y="5562600"/>
            <a:ext cx="4267200" cy="1015663"/>
          </a:xfrm>
          <a:prstGeom prst="rect">
            <a:avLst/>
          </a:prstGeom>
          <a:noFill/>
        </p:spPr>
        <p:txBody>
          <a:bodyPr wrap="square" rtlCol="0">
            <a:spAutoFit/>
          </a:bodyPr>
          <a:lstStyle/>
          <a:p>
            <a:pPr>
              <a:tabLst>
                <a:tab pos="723900" algn="l"/>
                <a:tab pos="1447800" algn="l"/>
                <a:tab pos="2171700" algn="l"/>
                <a:tab pos="2895600" algn="l"/>
                <a:tab pos="3619500" algn="l"/>
              </a:tabLst>
            </a:pPr>
            <a:r>
              <a:rPr lang="en-GB" sz="1400" b="1" dirty="0" smtClean="0">
                <a:latin typeface="Arial" charset="0"/>
                <a:ea typeface="msgothic" charset="0"/>
                <a:cs typeface="msgothic" charset="0"/>
              </a:rPr>
              <a:t>W. F. </a:t>
            </a:r>
            <a:r>
              <a:rPr lang="en-GB" sz="1400" b="1" dirty="0" err="1" smtClean="0">
                <a:latin typeface="Arial" charset="0"/>
                <a:ea typeface="msgothic" charset="0"/>
                <a:cs typeface="msgothic" charset="0"/>
              </a:rPr>
              <a:t>Bottke</a:t>
            </a:r>
            <a:r>
              <a:rPr lang="en-GB" sz="1400" b="1" dirty="0" smtClean="0">
                <a:latin typeface="Arial" charset="0"/>
                <a:ea typeface="msgothic" charset="0"/>
                <a:cs typeface="msgothic" charset="0"/>
              </a:rPr>
              <a:t> et al. Science 348, 321-323 (2015</a:t>
            </a:r>
            <a:r>
              <a:rPr lang="en-GB" sz="1400" b="1" dirty="0" smtClean="0">
                <a:latin typeface="Arial" charset="0"/>
                <a:ea typeface="msgothic" charset="0"/>
                <a:cs typeface="msgothic" charset="0"/>
              </a:rPr>
              <a:t>)</a:t>
            </a:r>
          </a:p>
          <a:p>
            <a:pPr>
              <a:tabLst>
                <a:tab pos="723900" algn="l"/>
                <a:tab pos="1447800" algn="l"/>
                <a:tab pos="2171700" algn="l"/>
                <a:tab pos="2895600" algn="l"/>
                <a:tab pos="3619500" algn="l"/>
              </a:tabLst>
            </a:pPr>
            <a:endParaRPr lang="en-GB" sz="1400" b="1" dirty="0" smtClean="0">
              <a:latin typeface="Arial" charset="0"/>
              <a:ea typeface="msgothic" charset="0"/>
              <a:cs typeface="msgothic" charset="0"/>
            </a:endParaRPr>
          </a:p>
          <a:p>
            <a:pPr>
              <a:tabLst>
                <a:tab pos="723900" algn="l"/>
                <a:tab pos="1447800" algn="l"/>
                <a:tab pos="2171700" algn="l"/>
                <a:tab pos="2895600" algn="l"/>
                <a:tab pos="3619500" algn="l"/>
              </a:tabLst>
            </a:pPr>
            <a:endParaRPr lang="en-GB" sz="1400" b="1" dirty="0" smtClean="0">
              <a:latin typeface="Arial" charset="0"/>
              <a:ea typeface="msgothic" charset="0"/>
              <a:cs typeface="msgothic" charset="0"/>
            </a:endParaRPr>
          </a:p>
          <a:p>
            <a:pPr>
              <a:tabLst>
                <a:tab pos="723900" algn="l"/>
                <a:tab pos="1447800" algn="l"/>
                <a:tab pos="2171700" algn="l"/>
                <a:tab pos="2895600" algn="l"/>
                <a:tab pos="3619500" algn="l"/>
              </a:tabLst>
            </a:pPr>
            <a:r>
              <a:rPr lang="en-GB" sz="1800" b="1" dirty="0" smtClean="0">
                <a:solidFill>
                  <a:srgbClr val="0033CC"/>
                </a:solidFill>
                <a:latin typeface="Arial" charset="0"/>
                <a:ea typeface="msgothic" charset="0"/>
                <a:cs typeface="msgothic" charset="0"/>
              </a:rPr>
              <a:t>Hypothesis is fully supported!</a:t>
            </a:r>
            <a:endParaRPr lang="en-GB" sz="1800" b="1" dirty="0">
              <a:solidFill>
                <a:srgbClr val="0033CC"/>
              </a:solidFill>
              <a:latin typeface="Arial" charset="0"/>
              <a:ea typeface="msgothic" charset="0"/>
              <a:cs typeface="msgothic"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Evidence in science is identified through the process of the scientific method</a:t>
            </a:r>
            <a:endParaRPr lang="en-US" sz="2400" baseline="-25000" dirty="0">
              <a:latin typeface="Arial" charset="0"/>
            </a:endParaRPr>
          </a:p>
        </p:txBody>
      </p:sp>
      <p:grpSp>
        <p:nvGrpSpPr>
          <p:cNvPr id="8"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7" name="TextBox 6"/>
          <p:cNvSpPr txBox="1"/>
          <p:nvPr/>
        </p:nvSpPr>
        <p:spPr>
          <a:xfrm>
            <a:off x="1219200" y="2286000"/>
            <a:ext cx="1595309" cy="646331"/>
          </a:xfrm>
          <a:prstGeom prst="rect">
            <a:avLst/>
          </a:prstGeom>
          <a:noFill/>
          <a:ln>
            <a:solidFill>
              <a:srgbClr val="0033CC"/>
            </a:solidFill>
          </a:ln>
        </p:spPr>
        <p:txBody>
          <a:bodyPr wrap="none" rtlCol="0">
            <a:spAutoFit/>
          </a:bodyPr>
          <a:lstStyle/>
          <a:p>
            <a:r>
              <a:rPr lang="en-US" sz="1800" b="1" dirty="0" smtClean="0">
                <a:solidFill>
                  <a:srgbClr val="0033CC"/>
                </a:solidFill>
                <a:latin typeface="+mn-lt"/>
              </a:rPr>
              <a:t>Observation/</a:t>
            </a:r>
          </a:p>
          <a:p>
            <a:r>
              <a:rPr lang="en-US" sz="1800" b="1" dirty="0" smtClean="0">
                <a:solidFill>
                  <a:srgbClr val="0033CC"/>
                </a:solidFill>
                <a:latin typeface="+mn-lt"/>
              </a:rPr>
              <a:t>  Experiment</a:t>
            </a:r>
            <a:endParaRPr lang="en-US" sz="1800" b="1" dirty="0">
              <a:solidFill>
                <a:srgbClr val="0033CC"/>
              </a:solidFill>
              <a:latin typeface="+mn-lt"/>
            </a:endParaRPr>
          </a:p>
        </p:txBody>
      </p:sp>
      <p:sp>
        <p:nvSpPr>
          <p:cNvPr id="11" name="TextBox 10"/>
          <p:cNvSpPr txBox="1"/>
          <p:nvPr/>
        </p:nvSpPr>
        <p:spPr>
          <a:xfrm>
            <a:off x="3657600" y="3962400"/>
            <a:ext cx="1492716" cy="646331"/>
          </a:xfrm>
          <a:prstGeom prst="rect">
            <a:avLst/>
          </a:prstGeom>
          <a:noFill/>
          <a:ln>
            <a:solidFill>
              <a:srgbClr val="0033CC"/>
            </a:solidFill>
          </a:ln>
        </p:spPr>
        <p:txBody>
          <a:bodyPr wrap="none" rtlCol="0">
            <a:spAutoFit/>
          </a:bodyPr>
          <a:lstStyle/>
          <a:p>
            <a:r>
              <a:rPr lang="en-US" sz="1800" b="1" dirty="0" smtClean="0">
                <a:solidFill>
                  <a:srgbClr val="0033CC"/>
                </a:solidFill>
                <a:latin typeface="+mn-lt"/>
              </a:rPr>
              <a:t>Hypothesis/</a:t>
            </a:r>
          </a:p>
          <a:p>
            <a:r>
              <a:rPr lang="en-US" sz="1800" b="1" dirty="0" smtClean="0">
                <a:solidFill>
                  <a:srgbClr val="0033CC"/>
                </a:solidFill>
                <a:latin typeface="+mn-lt"/>
              </a:rPr>
              <a:t>      Theory</a:t>
            </a:r>
            <a:endParaRPr lang="en-US" sz="1800" b="1" dirty="0">
              <a:solidFill>
                <a:srgbClr val="0033CC"/>
              </a:solidFill>
              <a:latin typeface="+mn-lt"/>
            </a:endParaRPr>
          </a:p>
        </p:txBody>
      </p:sp>
      <p:sp>
        <p:nvSpPr>
          <p:cNvPr id="12" name="TextBox 11"/>
          <p:cNvSpPr txBox="1"/>
          <p:nvPr/>
        </p:nvSpPr>
        <p:spPr>
          <a:xfrm>
            <a:off x="5943600" y="2362200"/>
            <a:ext cx="1313180" cy="369332"/>
          </a:xfrm>
          <a:prstGeom prst="rect">
            <a:avLst/>
          </a:prstGeom>
          <a:noFill/>
          <a:ln>
            <a:solidFill>
              <a:srgbClr val="0033CC"/>
            </a:solidFill>
          </a:ln>
        </p:spPr>
        <p:txBody>
          <a:bodyPr wrap="none" rtlCol="0">
            <a:spAutoFit/>
          </a:bodyPr>
          <a:lstStyle/>
          <a:p>
            <a:r>
              <a:rPr lang="en-US" sz="1800" b="1" dirty="0" smtClean="0">
                <a:solidFill>
                  <a:srgbClr val="0033CC"/>
                </a:solidFill>
                <a:latin typeface="+mn-lt"/>
              </a:rPr>
              <a:t>Prediction</a:t>
            </a:r>
            <a:endParaRPr lang="en-US" sz="1800" b="1" dirty="0">
              <a:solidFill>
                <a:srgbClr val="0033CC"/>
              </a:solidFill>
              <a:latin typeface="+mn-lt"/>
            </a:endParaRPr>
          </a:p>
        </p:txBody>
      </p:sp>
      <p:cxnSp>
        <p:nvCxnSpPr>
          <p:cNvPr id="15" name="Curved Connector 14"/>
          <p:cNvCxnSpPr/>
          <p:nvPr/>
        </p:nvCxnSpPr>
        <p:spPr>
          <a:xfrm>
            <a:off x="2133600" y="3124200"/>
            <a:ext cx="1143000" cy="1066800"/>
          </a:xfrm>
          <a:prstGeom prst="curvedConnector3">
            <a:avLst>
              <a:gd name="adj1" fmla="val -2048"/>
            </a:avLst>
          </a:prstGeom>
          <a:ln w="19050">
            <a:tailEnd type="arrow"/>
          </a:ln>
        </p:spPr>
        <p:style>
          <a:lnRef idx="1">
            <a:schemeClr val="dk1"/>
          </a:lnRef>
          <a:fillRef idx="0">
            <a:schemeClr val="dk1"/>
          </a:fillRef>
          <a:effectRef idx="0">
            <a:schemeClr val="dk1"/>
          </a:effectRef>
          <a:fontRef idx="minor">
            <a:schemeClr val="tx1"/>
          </a:fontRef>
        </p:style>
      </p:cxnSp>
      <p:sp>
        <p:nvSpPr>
          <p:cNvPr id="18" name="TextBox 17"/>
          <p:cNvSpPr txBox="1"/>
          <p:nvPr/>
        </p:nvSpPr>
        <p:spPr>
          <a:xfrm>
            <a:off x="990600" y="3810000"/>
            <a:ext cx="1449436" cy="461665"/>
          </a:xfrm>
          <a:prstGeom prst="rect">
            <a:avLst/>
          </a:prstGeom>
          <a:noFill/>
        </p:spPr>
        <p:txBody>
          <a:bodyPr wrap="none" rtlCol="0">
            <a:spAutoFit/>
          </a:bodyPr>
          <a:lstStyle/>
          <a:p>
            <a:r>
              <a:rPr lang="en-US" sz="1200" b="1" dirty="0" smtClean="0">
                <a:solidFill>
                  <a:srgbClr val="C00000"/>
                </a:solidFill>
                <a:latin typeface="+mn-lt"/>
              </a:rPr>
              <a:t>Induction—</a:t>
            </a:r>
          </a:p>
          <a:p>
            <a:r>
              <a:rPr lang="en-US" sz="1200" b="1" dirty="0" smtClean="0">
                <a:solidFill>
                  <a:srgbClr val="C00000"/>
                </a:solidFill>
                <a:latin typeface="+mn-lt"/>
              </a:rPr>
              <a:t>guess at a theory</a:t>
            </a:r>
            <a:endParaRPr lang="en-US" sz="1200" b="1" dirty="0">
              <a:solidFill>
                <a:srgbClr val="C00000"/>
              </a:solidFill>
              <a:latin typeface="+mn-lt"/>
            </a:endParaRPr>
          </a:p>
        </p:txBody>
      </p:sp>
      <p:cxnSp>
        <p:nvCxnSpPr>
          <p:cNvPr id="19" name="Curved Connector 18"/>
          <p:cNvCxnSpPr/>
          <p:nvPr/>
        </p:nvCxnSpPr>
        <p:spPr>
          <a:xfrm rot="16200000">
            <a:off x="5372100" y="3086100"/>
            <a:ext cx="1143000" cy="1066800"/>
          </a:xfrm>
          <a:prstGeom prst="curvedConnector3">
            <a:avLst>
              <a:gd name="adj1" fmla="val 3735"/>
            </a:avLst>
          </a:prstGeom>
          <a:ln w="19050">
            <a:tailEnd type="arrow"/>
          </a:ln>
        </p:spPr>
        <p:style>
          <a:lnRef idx="1">
            <a:schemeClr val="dk1"/>
          </a:lnRef>
          <a:fillRef idx="0">
            <a:schemeClr val="dk1"/>
          </a:fillRef>
          <a:effectRef idx="0">
            <a:schemeClr val="dk1"/>
          </a:effectRef>
          <a:fontRef idx="minor">
            <a:schemeClr val="tx1"/>
          </a:fontRef>
        </p:style>
      </p:cxnSp>
      <p:sp>
        <p:nvSpPr>
          <p:cNvPr id="22" name="TextBox 21"/>
          <p:cNvSpPr txBox="1"/>
          <p:nvPr/>
        </p:nvSpPr>
        <p:spPr>
          <a:xfrm>
            <a:off x="6477000" y="3657600"/>
            <a:ext cx="1947969" cy="461665"/>
          </a:xfrm>
          <a:prstGeom prst="rect">
            <a:avLst/>
          </a:prstGeom>
          <a:noFill/>
        </p:spPr>
        <p:txBody>
          <a:bodyPr wrap="none" rtlCol="0">
            <a:spAutoFit/>
          </a:bodyPr>
          <a:lstStyle/>
          <a:p>
            <a:r>
              <a:rPr lang="en-US" sz="1200" b="1" dirty="0" smtClean="0">
                <a:solidFill>
                  <a:srgbClr val="C00000"/>
                </a:solidFill>
                <a:latin typeface="+mn-lt"/>
              </a:rPr>
              <a:t>Deduction—</a:t>
            </a:r>
          </a:p>
          <a:p>
            <a:r>
              <a:rPr lang="en-US" sz="1200" b="1" dirty="0" smtClean="0">
                <a:solidFill>
                  <a:srgbClr val="C00000"/>
                </a:solidFill>
                <a:latin typeface="+mn-lt"/>
              </a:rPr>
              <a:t>predict new phenomena</a:t>
            </a:r>
            <a:endParaRPr lang="en-US" sz="1200" b="1" dirty="0">
              <a:solidFill>
                <a:srgbClr val="C00000"/>
              </a:solidFill>
              <a:latin typeface="+mn-lt"/>
            </a:endParaRPr>
          </a:p>
        </p:txBody>
      </p:sp>
      <p:sp>
        <p:nvSpPr>
          <p:cNvPr id="25" name="Freeform 24"/>
          <p:cNvSpPr/>
          <p:nvPr/>
        </p:nvSpPr>
        <p:spPr>
          <a:xfrm>
            <a:off x="2809301" y="1700270"/>
            <a:ext cx="3018622" cy="536154"/>
          </a:xfrm>
          <a:custGeom>
            <a:avLst/>
            <a:gdLst>
              <a:gd name="connsiteX0" fmla="*/ 3018622 w 3018622"/>
              <a:gd name="connsiteY0" fmla="*/ 536154 h 536154"/>
              <a:gd name="connsiteX1" fmla="*/ 1311007 w 3018622"/>
              <a:gd name="connsiteY1" fmla="*/ 18361 h 536154"/>
              <a:gd name="connsiteX2" fmla="*/ 0 w 3018622"/>
              <a:gd name="connsiteY2" fmla="*/ 425985 h 536154"/>
              <a:gd name="connsiteX3" fmla="*/ 0 w 3018622"/>
              <a:gd name="connsiteY3" fmla="*/ 425985 h 536154"/>
            </a:gdLst>
            <a:ahLst/>
            <a:cxnLst>
              <a:cxn ang="0">
                <a:pos x="connsiteX0" y="connsiteY0"/>
              </a:cxn>
              <a:cxn ang="0">
                <a:pos x="connsiteX1" y="connsiteY1"/>
              </a:cxn>
              <a:cxn ang="0">
                <a:pos x="connsiteX2" y="connsiteY2"/>
              </a:cxn>
              <a:cxn ang="0">
                <a:pos x="connsiteX3" y="connsiteY3"/>
              </a:cxn>
            </a:cxnLst>
            <a:rect l="l" t="t" r="r" b="b"/>
            <a:pathLst>
              <a:path w="3018622" h="536154">
                <a:moveTo>
                  <a:pt x="3018622" y="536154"/>
                </a:moveTo>
                <a:cubicBezTo>
                  <a:pt x="2416366" y="286438"/>
                  <a:pt x="1814111" y="36722"/>
                  <a:pt x="1311007" y="18361"/>
                </a:cubicBezTo>
                <a:cubicBezTo>
                  <a:pt x="807903" y="0"/>
                  <a:pt x="0" y="425985"/>
                  <a:pt x="0" y="425985"/>
                </a:cubicBezTo>
                <a:lnTo>
                  <a:pt x="0" y="425985"/>
                </a:lnTo>
              </a:path>
            </a:pathLst>
          </a:custGeom>
          <a:ln w="19050">
            <a:solidFill>
              <a:schemeClr val="tx1"/>
            </a:solidFill>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TextBox 25"/>
          <p:cNvSpPr txBox="1"/>
          <p:nvPr/>
        </p:nvSpPr>
        <p:spPr>
          <a:xfrm>
            <a:off x="3276600" y="1981200"/>
            <a:ext cx="1819729" cy="276999"/>
          </a:xfrm>
          <a:prstGeom prst="rect">
            <a:avLst/>
          </a:prstGeom>
          <a:noFill/>
        </p:spPr>
        <p:txBody>
          <a:bodyPr wrap="none" rtlCol="0">
            <a:spAutoFit/>
          </a:bodyPr>
          <a:lstStyle/>
          <a:p>
            <a:r>
              <a:rPr lang="en-US" sz="1200" b="1" dirty="0" smtClean="0">
                <a:solidFill>
                  <a:srgbClr val="C00000"/>
                </a:solidFill>
                <a:latin typeface="+mn-lt"/>
              </a:rPr>
              <a:t>Prediction confirmed?</a:t>
            </a:r>
            <a:endParaRPr lang="en-US" sz="1200" b="1" dirty="0">
              <a:solidFill>
                <a:srgbClr val="C00000"/>
              </a:solidFill>
              <a:latin typeface="+mn-lt"/>
            </a:endParaRPr>
          </a:p>
        </p:txBody>
      </p:sp>
      <p:sp>
        <p:nvSpPr>
          <p:cNvPr id="27" name="TextBox 26"/>
          <p:cNvSpPr txBox="1"/>
          <p:nvPr/>
        </p:nvSpPr>
        <p:spPr>
          <a:xfrm>
            <a:off x="1219200" y="5715000"/>
            <a:ext cx="6647974" cy="369332"/>
          </a:xfrm>
          <a:prstGeom prst="rect">
            <a:avLst/>
          </a:prstGeom>
          <a:noFill/>
          <a:ln>
            <a:solidFill>
              <a:srgbClr val="7030A0"/>
            </a:solidFill>
          </a:ln>
        </p:spPr>
        <p:txBody>
          <a:bodyPr wrap="none" rtlCol="0">
            <a:spAutoFit/>
          </a:bodyPr>
          <a:lstStyle/>
          <a:p>
            <a:r>
              <a:rPr lang="en-US" sz="1800" b="1" dirty="0" smtClean="0">
                <a:solidFill>
                  <a:srgbClr val="7030A0"/>
                </a:solidFill>
                <a:latin typeface="+mn-lt"/>
              </a:rPr>
              <a:t>If the prediction is false, the hypothesis (or theory) is false!</a:t>
            </a:r>
            <a:endParaRPr lang="en-US" sz="1800" b="1" dirty="0">
              <a:solidFill>
                <a:srgbClr val="7030A0"/>
              </a:solidFill>
              <a:latin typeface="+mn-lt"/>
            </a:endParaRPr>
          </a:p>
        </p:txBody>
      </p:sp>
    </p:spTree>
    <p:extLst>
      <p:ext uri="{BB962C8B-B14F-4D97-AF65-F5344CB8AC3E}">
        <p14:creationId xmlns:p14="http://schemas.microsoft.com/office/powerpoint/2010/main" xmlns="" val="34785502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The approach to understanding Earth’s </a:t>
            </a:r>
            <a:r>
              <a:rPr lang="en-US" sz="2400" dirty="0" smtClean="0">
                <a:latin typeface="Arial" charset="0"/>
              </a:rPr>
              <a:t>origin</a:t>
            </a:r>
            <a:r>
              <a:rPr lang="en-US" sz="2400" dirty="0" smtClean="0">
                <a:latin typeface="Arial" charset="0"/>
              </a:rPr>
              <a:t> </a:t>
            </a:r>
            <a:r>
              <a:rPr lang="en-US" sz="2400" dirty="0" smtClean="0">
                <a:latin typeface="Arial" charset="0"/>
              </a:rPr>
              <a:t>depends on an operational hypothesis</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8" name="TextBox 7"/>
          <p:cNvSpPr txBox="1"/>
          <p:nvPr/>
        </p:nvSpPr>
        <p:spPr>
          <a:xfrm>
            <a:off x="1371600" y="2209800"/>
            <a:ext cx="6248400" cy="923330"/>
          </a:xfrm>
          <a:prstGeom prst="rect">
            <a:avLst/>
          </a:prstGeom>
          <a:noFill/>
          <a:ln w="19050">
            <a:solidFill>
              <a:schemeClr val="tx1"/>
            </a:solidFill>
          </a:ln>
        </p:spPr>
        <p:txBody>
          <a:bodyPr wrap="square" rtlCol="0">
            <a:spAutoFit/>
          </a:bodyPr>
          <a:lstStyle/>
          <a:p>
            <a:pPr algn="ctr"/>
            <a:r>
              <a:rPr lang="en-US" sz="1800" b="1" dirty="0" smtClean="0">
                <a:latin typeface="+mn-lt"/>
              </a:rPr>
              <a:t>The composition of each celestial body indicates the distribution of elements </a:t>
            </a:r>
            <a:r>
              <a:rPr lang="en-US" sz="1800" b="1" dirty="0" smtClean="0">
                <a:latin typeface="+mn-lt"/>
              </a:rPr>
              <a:t>at its current location</a:t>
            </a:r>
            <a:r>
              <a:rPr lang="en-US" sz="1800" b="1" dirty="0" smtClean="0">
                <a:latin typeface="+mn-lt"/>
              </a:rPr>
              <a:t> </a:t>
            </a:r>
            <a:r>
              <a:rPr lang="en-US" sz="1800" b="1" dirty="0" smtClean="0">
                <a:latin typeface="+mn-lt"/>
              </a:rPr>
              <a:t>when the body formed (unless evidence implies the contrary)</a:t>
            </a:r>
            <a:endParaRPr lang="en-US" sz="1800" b="1" dirty="0">
              <a:latin typeface="+mn-lt"/>
            </a:endParaRPr>
          </a:p>
        </p:txBody>
      </p:sp>
      <p:sp>
        <p:nvSpPr>
          <p:cNvPr id="11" name="TextBox 10"/>
          <p:cNvSpPr txBox="1"/>
          <p:nvPr/>
        </p:nvSpPr>
        <p:spPr>
          <a:xfrm>
            <a:off x="1066800" y="4038600"/>
            <a:ext cx="6629400" cy="923330"/>
          </a:xfrm>
          <a:prstGeom prst="rect">
            <a:avLst/>
          </a:prstGeom>
          <a:noFill/>
        </p:spPr>
        <p:txBody>
          <a:bodyPr wrap="square" rtlCol="0">
            <a:spAutoFit/>
          </a:bodyPr>
          <a:lstStyle/>
          <a:p>
            <a:r>
              <a:rPr lang="en-US" sz="1800" b="1" dirty="0" smtClean="0">
                <a:solidFill>
                  <a:srgbClr val="0033CC"/>
                </a:solidFill>
                <a:latin typeface="+mn-lt"/>
              </a:rPr>
              <a:t>Question: What does this hypothesis predict about the</a:t>
            </a:r>
          </a:p>
          <a:p>
            <a:r>
              <a:rPr lang="en-US" sz="1800" b="1" dirty="0" smtClean="0">
                <a:solidFill>
                  <a:srgbClr val="0033CC"/>
                </a:solidFill>
                <a:latin typeface="+mn-lt"/>
              </a:rPr>
              <a:t>compositions of the various planets as a function of their</a:t>
            </a:r>
          </a:p>
          <a:p>
            <a:r>
              <a:rPr lang="en-US" sz="1800" b="1" dirty="0" smtClean="0">
                <a:solidFill>
                  <a:srgbClr val="0033CC"/>
                </a:solidFill>
                <a:latin typeface="+mn-lt"/>
              </a:rPr>
              <a:t>distance from the sun?</a:t>
            </a:r>
            <a:endParaRPr lang="en-US" sz="1800" b="1" dirty="0">
              <a:solidFill>
                <a:srgbClr val="0033CC"/>
              </a:solidFill>
              <a:latin typeface="+mn-lt"/>
            </a:endParaRPr>
          </a:p>
        </p:txBody>
      </p:sp>
    </p:spTree>
    <p:extLst>
      <p:ext uri="{BB962C8B-B14F-4D97-AF65-F5344CB8AC3E}">
        <p14:creationId xmlns:p14="http://schemas.microsoft.com/office/powerpoint/2010/main" xmlns="" val="34785502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Heavy elements like iron and nickel are smoothly distributed throughout the solar system, but predominate close to the sun</a:t>
            </a:r>
            <a:endParaRPr lang="en-US" sz="2400" baseline="-25000" dirty="0">
              <a:latin typeface="Arial" charset="0"/>
            </a:endParaRPr>
          </a:p>
        </p:txBody>
      </p:sp>
      <p:sp>
        <p:nvSpPr>
          <p:cNvPr id="4167" name="Text Box 71"/>
          <p:cNvSpPr txBox="1">
            <a:spLocks noChangeArrowheads="1"/>
          </p:cNvSpPr>
          <p:nvPr/>
        </p:nvSpPr>
        <p:spPr bwMode="auto">
          <a:xfrm>
            <a:off x="990600" y="5943600"/>
            <a:ext cx="7696200" cy="369332"/>
          </a:xfrm>
          <a:prstGeom prst="rect">
            <a:avLst/>
          </a:prstGeom>
          <a:noFill/>
          <a:ln w="9525">
            <a:noFill/>
            <a:miter lim="800000"/>
            <a:headEnd/>
            <a:tailEnd/>
          </a:ln>
          <a:effectLst/>
        </p:spPr>
        <p:txBody>
          <a:bodyPr wrap="square">
            <a:spAutoFit/>
          </a:bodyPr>
          <a:lstStyle/>
          <a:p>
            <a:r>
              <a:rPr lang="en-US" sz="1800" b="1" dirty="0" smtClean="0">
                <a:solidFill>
                  <a:srgbClr val="0033CC"/>
                </a:solidFill>
                <a:latin typeface="Arial" charset="0"/>
              </a:rPr>
              <a:t>This smooth distribution supports the operational hypothesis</a:t>
            </a: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pic>
        <p:nvPicPr>
          <p:cNvPr id="1026" name="Picture 2"/>
          <p:cNvPicPr>
            <a:picLocks noChangeAspect="1" noChangeArrowheads="1"/>
          </p:cNvPicPr>
          <p:nvPr/>
        </p:nvPicPr>
        <p:blipFill>
          <a:blip r:embed="rId2" cstate="print"/>
          <a:srcRect/>
          <a:stretch>
            <a:fillRect/>
          </a:stretch>
        </p:blipFill>
        <p:spPr bwMode="auto">
          <a:xfrm>
            <a:off x="1600200" y="1676400"/>
            <a:ext cx="5945073" cy="3851275"/>
          </a:xfrm>
          <a:prstGeom prst="rect">
            <a:avLst/>
          </a:prstGeom>
          <a:noFill/>
          <a:ln w="9525">
            <a:noFill/>
            <a:miter lim="800000"/>
            <a:headEnd/>
            <a:tailEnd/>
          </a:ln>
          <a:effectLst/>
        </p:spPr>
      </p:pic>
    </p:spTree>
    <p:extLst>
      <p:ext uri="{BB962C8B-B14F-4D97-AF65-F5344CB8AC3E}">
        <p14:creationId xmlns:p14="http://schemas.microsoft.com/office/powerpoint/2010/main" xmlns="" val="34785502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Intermediate-mass </a:t>
            </a:r>
            <a:r>
              <a:rPr lang="en-US" sz="2400" dirty="0" smtClean="0">
                <a:latin typeface="Arial" charset="0"/>
              </a:rPr>
              <a:t>elements like silicon and oxygen are mostly found farther out, but are also smoothly distributed</a:t>
            </a:r>
            <a:endParaRPr lang="en-US" sz="2400" baseline="-25000" dirty="0">
              <a:latin typeface="Arial" charset="0"/>
            </a:endParaRPr>
          </a:p>
        </p:txBody>
      </p:sp>
      <p:sp>
        <p:nvSpPr>
          <p:cNvPr id="4168" name="Rectangle 72"/>
          <p:cNvSpPr>
            <a:spLocks noChangeArrowheads="1"/>
          </p:cNvSpPr>
          <p:nvPr/>
        </p:nvSpPr>
        <p:spPr bwMode="auto">
          <a:xfrm>
            <a:off x="1524000" y="6096000"/>
            <a:ext cx="6172200" cy="369332"/>
          </a:xfrm>
          <a:prstGeom prst="rect">
            <a:avLst/>
          </a:prstGeom>
          <a:noFill/>
          <a:ln w="9525">
            <a:noFill/>
            <a:miter lim="800000"/>
            <a:headEnd/>
            <a:tailEnd/>
          </a:ln>
          <a:effectLst/>
        </p:spPr>
        <p:txBody>
          <a:bodyPr wrap="square">
            <a:spAutoFit/>
          </a:bodyPr>
          <a:lstStyle/>
          <a:p>
            <a:pPr>
              <a:spcBef>
                <a:spcPct val="50000"/>
              </a:spcBef>
            </a:pPr>
            <a:r>
              <a:rPr lang="en-US" sz="1800" b="1" dirty="0" smtClean="0">
                <a:solidFill>
                  <a:srgbClr val="0033CC"/>
                </a:solidFill>
                <a:latin typeface="Arial" charset="0"/>
              </a:rPr>
              <a:t>Earth and nearby planets have similar compositions</a:t>
            </a:r>
          </a:p>
        </p:txBody>
      </p:sp>
      <p:grpSp>
        <p:nvGrpSpPr>
          <p:cNvPr id="8"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pic>
        <p:nvPicPr>
          <p:cNvPr id="2050" name="Picture 2"/>
          <p:cNvPicPr>
            <a:picLocks noChangeAspect="1" noChangeArrowheads="1"/>
          </p:cNvPicPr>
          <p:nvPr/>
        </p:nvPicPr>
        <p:blipFill>
          <a:blip r:embed="rId2" cstate="print"/>
          <a:srcRect/>
          <a:stretch>
            <a:fillRect/>
          </a:stretch>
        </p:blipFill>
        <p:spPr bwMode="auto">
          <a:xfrm>
            <a:off x="1524000" y="1752600"/>
            <a:ext cx="6054705" cy="3930650"/>
          </a:xfrm>
          <a:prstGeom prst="rect">
            <a:avLst/>
          </a:prstGeom>
          <a:noFill/>
          <a:ln w="9525">
            <a:noFill/>
            <a:miter lim="800000"/>
            <a:headEnd/>
            <a:tailEnd/>
          </a:ln>
          <a:effectLst/>
        </p:spPr>
      </p:pic>
    </p:spTree>
    <p:extLst>
      <p:ext uri="{BB962C8B-B14F-4D97-AF65-F5344CB8AC3E}">
        <p14:creationId xmlns:p14="http://schemas.microsoft.com/office/powerpoint/2010/main" xmlns="" val="29000886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Venus, Earth, and Mars have nearly identical compositions, supporting the idea that they formed in their current positions</a:t>
            </a:r>
            <a:r>
              <a:rPr lang="en-US" sz="2400" dirty="0" smtClean="0">
                <a:latin typeface="Arial" charset="0"/>
              </a:rPr>
              <a:t> at the same time</a:t>
            </a:r>
            <a:endParaRPr lang="en-US" sz="2400" baseline="-25000" dirty="0">
              <a:latin typeface="Arial" charset="0"/>
            </a:endParaRPr>
          </a:p>
        </p:txBody>
      </p:sp>
      <p:grpSp>
        <p:nvGrpSpPr>
          <p:cNvPr id="8"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1" name="Rectangle 72"/>
          <p:cNvSpPr>
            <a:spLocks noChangeArrowheads="1"/>
          </p:cNvSpPr>
          <p:nvPr/>
        </p:nvSpPr>
        <p:spPr bwMode="auto">
          <a:xfrm>
            <a:off x="1143000" y="5943600"/>
            <a:ext cx="7086600" cy="646331"/>
          </a:xfrm>
          <a:prstGeom prst="rect">
            <a:avLst/>
          </a:prstGeom>
          <a:noFill/>
          <a:ln w="9525">
            <a:noFill/>
            <a:miter lim="800000"/>
            <a:headEnd/>
            <a:tailEnd/>
          </a:ln>
          <a:effectLst/>
        </p:spPr>
        <p:txBody>
          <a:bodyPr wrap="square">
            <a:spAutoFit/>
          </a:bodyPr>
          <a:lstStyle/>
          <a:p>
            <a:pPr>
              <a:spcBef>
                <a:spcPct val="50000"/>
              </a:spcBef>
            </a:pPr>
            <a:r>
              <a:rPr lang="en-US" sz="1800" b="1" dirty="0" smtClean="0">
                <a:solidFill>
                  <a:srgbClr val="0033CC"/>
                </a:solidFill>
                <a:latin typeface="Arial" charset="0"/>
              </a:rPr>
              <a:t>The Moon is very different, indicating formation at another time or place (possibly contradicting the hypothesis)</a:t>
            </a:r>
            <a:endParaRPr lang="en-US" sz="1800" b="1" dirty="0">
              <a:solidFill>
                <a:srgbClr val="0033CC"/>
              </a:solidFill>
              <a:latin typeface="Arial" charset="0"/>
            </a:endParaRPr>
          </a:p>
        </p:txBody>
      </p:sp>
      <p:pic>
        <p:nvPicPr>
          <p:cNvPr id="1026" name="Picture 2"/>
          <p:cNvPicPr>
            <a:picLocks noChangeAspect="1" noChangeArrowheads="1"/>
          </p:cNvPicPr>
          <p:nvPr/>
        </p:nvPicPr>
        <p:blipFill>
          <a:blip r:embed="rId2" cstate="print"/>
          <a:srcRect/>
          <a:stretch>
            <a:fillRect/>
          </a:stretch>
        </p:blipFill>
        <p:spPr bwMode="auto">
          <a:xfrm>
            <a:off x="1447800" y="1752600"/>
            <a:ext cx="6345149" cy="3821112"/>
          </a:xfrm>
          <a:prstGeom prst="rect">
            <a:avLst/>
          </a:prstGeom>
          <a:noFill/>
          <a:ln w="9525">
            <a:noFill/>
            <a:miter lim="800000"/>
            <a:headEnd/>
            <a:tailEnd/>
          </a:ln>
          <a:effectLst/>
        </p:spPr>
      </p:pic>
    </p:spTree>
    <p:extLst>
      <p:ext uri="{BB962C8B-B14F-4D97-AF65-F5344CB8AC3E}">
        <p14:creationId xmlns:p14="http://schemas.microsoft.com/office/powerpoint/2010/main" xmlns="" val="30269707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The mystery of the Moon’s origin might be explained if we can test two hypotheses</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1" name="Rectangle 72"/>
          <p:cNvSpPr>
            <a:spLocks noChangeArrowheads="1"/>
          </p:cNvSpPr>
          <p:nvPr/>
        </p:nvSpPr>
        <p:spPr bwMode="auto">
          <a:xfrm>
            <a:off x="1066800" y="1600200"/>
            <a:ext cx="7239000" cy="4385816"/>
          </a:xfrm>
          <a:prstGeom prst="rect">
            <a:avLst/>
          </a:prstGeom>
          <a:noFill/>
          <a:ln w="9525">
            <a:noFill/>
            <a:miter lim="800000"/>
            <a:headEnd/>
            <a:tailEnd/>
          </a:ln>
          <a:effectLst/>
        </p:spPr>
        <p:txBody>
          <a:bodyPr wrap="square">
            <a:spAutoFit/>
          </a:bodyPr>
          <a:lstStyle/>
          <a:p>
            <a:pPr>
              <a:spcBef>
                <a:spcPct val="50000"/>
              </a:spcBef>
            </a:pPr>
            <a:r>
              <a:rPr lang="en-US" sz="1800" b="1" dirty="0" smtClean="0">
                <a:latin typeface="Arial" charset="0"/>
              </a:rPr>
              <a:t>The Moon might have formed</a:t>
            </a:r>
          </a:p>
          <a:p>
            <a:pPr>
              <a:spcBef>
                <a:spcPct val="50000"/>
              </a:spcBef>
            </a:pPr>
            <a:endParaRPr lang="en-US" sz="1800" b="1" dirty="0" smtClean="0">
              <a:latin typeface="Arial" charset="0"/>
            </a:endParaRPr>
          </a:p>
          <a:p>
            <a:pPr>
              <a:spcBef>
                <a:spcPct val="50000"/>
              </a:spcBef>
              <a:buFont typeface="Arial" pitchFamily="34" charset="0"/>
              <a:buChar char="•"/>
            </a:pPr>
            <a:r>
              <a:rPr lang="en-US" sz="1800" b="1" dirty="0" smtClean="0">
                <a:latin typeface="Arial" charset="0"/>
              </a:rPr>
              <a:t>   at </a:t>
            </a:r>
            <a:r>
              <a:rPr lang="en-US" sz="1800" b="1" dirty="0" smtClean="0">
                <a:latin typeface="Arial" charset="0"/>
              </a:rPr>
              <a:t>another place </a:t>
            </a:r>
          </a:p>
          <a:p>
            <a:pPr>
              <a:spcBef>
                <a:spcPct val="50000"/>
              </a:spcBef>
            </a:pPr>
            <a:r>
              <a:rPr lang="en-US" sz="1800" b="1" dirty="0" smtClean="0">
                <a:latin typeface="Arial" charset="0"/>
              </a:rPr>
              <a:t>	(where the composition was </a:t>
            </a:r>
            <a:r>
              <a:rPr lang="en-US" sz="1800" b="1" dirty="0" smtClean="0">
                <a:latin typeface="Arial" charset="0"/>
              </a:rPr>
              <a:t>different—Hypothesis 1)</a:t>
            </a:r>
          </a:p>
          <a:p>
            <a:pPr>
              <a:spcBef>
                <a:spcPct val="50000"/>
              </a:spcBef>
            </a:pPr>
            <a:endParaRPr lang="en-US" sz="1800" b="1" dirty="0" smtClean="0">
              <a:latin typeface="Arial" charset="0"/>
            </a:endParaRPr>
          </a:p>
          <a:p>
            <a:pPr>
              <a:spcBef>
                <a:spcPct val="50000"/>
              </a:spcBef>
              <a:buFont typeface="Arial" pitchFamily="34" charset="0"/>
              <a:buChar char="•"/>
            </a:pPr>
            <a:r>
              <a:rPr lang="en-US" sz="1800" b="1" dirty="0" smtClean="0">
                <a:latin typeface="Arial" charset="0"/>
              </a:rPr>
              <a:t> </a:t>
            </a:r>
            <a:r>
              <a:rPr lang="en-US" sz="1800" b="1" dirty="0" smtClean="0">
                <a:latin typeface="Arial" charset="0"/>
              </a:rPr>
              <a:t>  at </a:t>
            </a:r>
            <a:r>
              <a:rPr lang="en-US" sz="1800" b="1" dirty="0" smtClean="0">
                <a:latin typeface="Arial" charset="0"/>
              </a:rPr>
              <a:t>another time </a:t>
            </a:r>
            <a:endParaRPr lang="en-US" sz="1800" b="1" dirty="0" smtClean="0">
              <a:latin typeface="Arial" charset="0"/>
            </a:endParaRPr>
          </a:p>
          <a:p>
            <a:pPr>
              <a:spcBef>
                <a:spcPct val="50000"/>
              </a:spcBef>
            </a:pPr>
            <a:r>
              <a:rPr lang="en-US" sz="1800" b="1" dirty="0" smtClean="0">
                <a:latin typeface="Arial" charset="0"/>
              </a:rPr>
              <a:t>	</a:t>
            </a:r>
            <a:r>
              <a:rPr lang="en-US" sz="1800" b="1" dirty="0" smtClean="0">
                <a:latin typeface="Arial" charset="0"/>
              </a:rPr>
              <a:t>(</a:t>
            </a:r>
            <a:r>
              <a:rPr lang="en-US" sz="1800" b="1" dirty="0" smtClean="0">
                <a:latin typeface="Arial" charset="0"/>
              </a:rPr>
              <a:t>when the composition had </a:t>
            </a:r>
            <a:r>
              <a:rPr lang="en-US" sz="1800" b="1" dirty="0" smtClean="0">
                <a:latin typeface="Arial" charset="0"/>
              </a:rPr>
              <a:t>changed—Hypothesis 2)</a:t>
            </a:r>
          </a:p>
          <a:p>
            <a:pPr>
              <a:spcBef>
                <a:spcPct val="50000"/>
              </a:spcBef>
            </a:pPr>
            <a:endParaRPr lang="en-US" sz="1800" b="1" dirty="0" smtClean="0">
              <a:latin typeface="Arial" charset="0"/>
            </a:endParaRPr>
          </a:p>
          <a:p>
            <a:pPr>
              <a:spcBef>
                <a:spcPct val="50000"/>
              </a:spcBef>
            </a:pPr>
            <a:r>
              <a:rPr lang="en-US" sz="1800" b="1" dirty="0" smtClean="0">
                <a:solidFill>
                  <a:srgbClr val="3333FF"/>
                </a:solidFill>
                <a:latin typeface="Arial" charset="0"/>
              </a:rPr>
              <a:t>Question: What are some predictions each of these hypotheses imply?</a:t>
            </a:r>
            <a:endParaRPr lang="en-US" sz="1800" b="1" dirty="0" smtClean="0">
              <a:solidFill>
                <a:srgbClr val="3333FF"/>
              </a:solidFill>
              <a:latin typeface="Arial" charset="0"/>
            </a:endParaRPr>
          </a:p>
          <a:p>
            <a:pPr>
              <a:spcBef>
                <a:spcPct val="50000"/>
              </a:spcBef>
            </a:pPr>
            <a:endParaRPr lang="en-US" sz="1800" b="1" dirty="0" smtClean="0">
              <a:solidFill>
                <a:srgbClr val="3333FF"/>
              </a:solidFill>
              <a:latin typeface="Arial" charset="0"/>
            </a:endParaRPr>
          </a:p>
        </p:txBody>
      </p:sp>
    </p:spTree>
    <p:extLst>
      <p:ext uri="{BB962C8B-B14F-4D97-AF65-F5344CB8AC3E}">
        <p14:creationId xmlns:p14="http://schemas.microsoft.com/office/powerpoint/2010/main" xmlns="" val="30269707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The ages of celestial bodies are determined by two main methods</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1" name="Rectangle 72"/>
          <p:cNvSpPr>
            <a:spLocks noChangeArrowheads="1"/>
          </p:cNvSpPr>
          <p:nvPr/>
        </p:nvSpPr>
        <p:spPr bwMode="auto">
          <a:xfrm>
            <a:off x="1143000" y="1828800"/>
            <a:ext cx="7467600" cy="4524315"/>
          </a:xfrm>
          <a:prstGeom prst="rect">
            <a:avLst/>
          </a:prstGeom>
          <a:noFill/>
          <a:ln w="9525">
            <a:noFill/>
            <a:miter lim="800000"/>
            <a:headEnd/>
            <a:tailEnd/>
          </a:ln>
          <a:effectLst/>
        </p:spPr>
        <p:txBody>
          <a:bodyPr wrap="square">
            <a:spAutoFit/>
          </a:bodyPr>
          <a:lstStyle/>
          <a:p>
            <a:pPr>
              <a:spcBef>
                <a:spcPct val="50000"/>
              </a:spcBef>
            </a:pPr>
            <a:r>
              <a:rPr lang="en-US" sz="1800" b="1" dirty="0" smtClean="0">
                <a:latin typeface="Arial" charset="0"/>
              </a:rPr>
              <a:t>Age of surface of body—density of craters</a:t>
            </a:r>
          </a:p>
          <a:p>
            <a:pPr>
              <a:spcBef>
                <a:spcPct val="50000"/>
              </a:spcBef>
            </a:pPr>
            <a:endParaRPr lang="en-US" sz="1800" b="1" dirty="0" smtClean="0">
              <a:latin typeface="Arial" charset="0"/>
            </a:endParaRPr>
          </a:p>
          <a:p>
            <a:pPr>
              <a:spcBef>
                <a:spcPct val="50000"/>
              </a:spcBef>
            </a:pPr>
            <a:r>
              <a:rPr lang="en-US" sz="1800" b="1" dirty="0" smtClean="0">
                <a:latin typeface="Arial" charset="0"/>
              </a:rPr>
              <a:t>	</a:t>
            </a:r>
            <a:r>
              <a:rPr lang="en-US" sz="1800" b="1" dirty="0" smtClean="0">
                <a:latin typeface="Arial" charset="0"/>
              </a:rPr>
              <a:t>	more craters = older surface</a:t>
            </a:r>
          </a:p>
          <a:p>
            <a:pPr>
              <a:spcBef>
                <a:spcPct val="50000"/>
              </a:spcBef>
            </a:pPr>
            <a:endParaRPr lang="en-US" sz="1800" b="1" dirty="0" smtClean="0">
              <a:latin typeface="Arial" charset="0"/>
            </a:endParaRPr>
          </a:p>
          <a:p>
            <a:pPr>
              <a:spcBef>
                <a:spcPct val="50000"/>
              </a:spcBef>
            </a:pPr>
            <a:r>
              <a:rPr lang="en-US" sz="1800" b="1" dirty="0" smtClean="0">
                <a:latin typeface="Arial" charset="0"/>
              </a:rPr>
              <a:t>			→  body is older OR less active</a:t>
            </a:r>
          </a:p>
          <a:p>
            <a:pPr>
              <a:spcBef>
                <a:spcPct val="50000"/>
              </a:spcBef>
            </a:pPr>
            <a:endParaRPr lang="en-US" sz="1800" b="1" dirty="0" smtClean="0">
              <a:latin typeface="Arial" charset="0"/>
            </a:endParaRPr>
          </a:p>
          <a:p>
            <a:pPr>
              <a:spcBef>
                <a:spcPct val="50000"/>
              </a:spcBef>
            </a:pPr>
            <a:endParaRPr lang="en-US" sz="1800" b="1" dirty="0" smtClean="0">
              <a:latin typeface="Arial" charset="0"/>
            </a:endParaRPr>
          </a:p>
          <a:p>
            <a:pPr>
              <a:spcBef>
                <a:spcPct val="50000"/>
              </a:spcBef>
            </a:pPr>
            <a:r>
              <a:rPr lang="en-US" sz="1800" b="1" dirty="0" smtClean="0">
                <a:latin typeface="Arial" charset="0"/>
              </a:rPr>
              <a:t>Age of material in body—radiometric dating</a:t>
            </a:r>
            <a:endParaRPr lang="en-US" sz="1800" b="1" dirty="0" smtClean="0">
              <a:latin typeface="Arial" charset="0"/>
            </a:endParaRPr>
          </a:p>
          <a:p>
            <a:pPr>
              <a:spcBef>
                <a:spcPct val="50000"/>
              </a:spcBef>
            </a:pPr>
            <a:endParaRPr lang="en-US" sz="1800" b="1" dirty="0" smtClean="0">
              <a:solidFill>
                <a:srgbClr val="3333FF"/>
              </a:solidFill>
              <a:latin typeface="Arial" charset="0"/>
            </a:endParaRPr>
          </a:p>
          <a:p>
            <a:pPr>
              <a:spcBef>
                <a:spcPct val="50000"/>
              </a:spcBef>
            </a:pPr>
            <a:r>
              <a:rPr lang="en-US" sz="1800" b="1" dirty="0" smtClean="0">
                <a:solidFill>
                  <a:srgbClr val="3333FF"/>
                </a:solidFill>
                <a:latin typeface="Arial" charset="0"/>
              </a:rPr>
              <a:t>		</a:t>
            </a:r>
            <a:r>
              <a:rPr lang="en-US" sz="1800" b="1" dirty="0" smtClean="0">
                <a:latin typeface="Arial" charset="0"/>
              </a:rPr>
              <a:t>more radioactive elements = younger material</a:t>
            </a:r>
            <a:endParaRPr lang="en-US" sz="1800" b="1" dirty="0" smtClean="0">
              <a:solidFill>
                <a:srgbClr val="3333FF"/>
              </a:solidFill>
              <a:latin typeface="Arial" charset="0"/>
            </a:endParaRPr>
          </a:p>
          <a:p>
            <a:pPr>
              <a:spcBef>
                <a:spcPct val="50000"/>
              </a:spcBef>
            </a:pPr>
            <a:r>
              <a:rPr lang="en-US" sz="1800" b="1" dirty="0" smtClean="0">
                <a:solidFill>
                  <a:srgbClr val="3333FF"/>
                </a:solidFill>
                <a:latin typeface="Arial" charset="0"/>
              </a:rPr>
              <a:t>	</a:t>
            </a:r>
            <a:endParaRPr lang="en-US" sz="1800" b="1" dirty="0">
              <a:solidFill>
                <a:srgbClr val="3333FF"/>
              </a:solidFill>
              <a:latin typeface="Arial" charset="0"/>
            </a:endParaRPr>
          </a:p>
        </p:txBody>
      </p:sp>
    </p:spTree>
    <p:extLst>
      <p:ext uri="{BB962C8B-B14F-4D97-AF65-F5344CB8AC3E}">
        <p14:creationId xmlns:p14="http://schemas.microsoft.com/office/powerpoint/2010/main" xmlns="" val="3026970725"/>
      </p:ext>
    </p:extLst>
  </p:cSld>
  <p:clrMapOvr>
    <a:masterClrMapping/>
  </p:clrMapOvr>
  <p:timing>
    <p:tnLst>
      <p:par>
        <p:cTn id="1" dur="indefinite" restart="never" nodeType="tmRoot"/>
      </p:par>
    </p:tnLst>
  </p:timing>
</p:sld>
</file>

<file path=ppt/theme/theme1.xml><?xml version="1.0" encoding="utf-8"?>
<a:theme xmlns:a="http://schemas.openxmlformats.org/drawingml/2006/main" name="Generic">
  <a:themeElements>
    <a:clrScheme name="Generic 3">
      <a:dk1>
        <a:srgbClr val="000000"/>
      </a:dk1>
      <a:lt1>
        <a:srgbClr val="FFFFFF"/>
      </a:lt1>
      <a:dk2>
        <a:srgbClr val="000000"/>
      </a:dk2>
      <a:lt2>
        <a:srgbClr val="CBCBCB"/>
      </a:lt2>
      <a:accent1>
        <a:srgbClr val="C0C0C0"/>
      </a:accent1>
      <a:accent2>
        <a:srgbClr val="DDDDDD"/>
      </a:accent2>
      <a:accent3>
        <a:srgbClr val="FFFFFF"/>
      </a:accent3>
      <a:accent4>
        <a:srgbClr val="000000"/>
      </a:accent4>
      <a:accent5>
        <a:srgbClr val="DCDCDC"/>
      </a:accent5>
      <a:accent6>
        <a:srgbClr val="C8C8C8"/>
      </a:accent6>
      <a:hlink>
        <a:srgbClr val="5F5F5F"/>
      </a:hlink>
      <a:folHlink>
        <a:srgbClr val="DDDDDD"/>
      </a:folHlink>
    </a:clrScheme>
    <a:fontScheme name="Generic">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eneric 1">
        <a:dk1>
          <a:srgbClr val="800000"/>
        </a:dk1>
        <a:lt1>
          <a:srgbClr val="FFFFFF"/>
        </a:lt1>
        <a:dk2>
          <a:srgbClr val="000000"/>
        </a:dk2>
        <a:lt2>
          <a:srgbClr val="FFFFCC"/>
        </a:lt2>
        <a:accent1>
          <a:srgbClr val="777777"/>
        </a:accent1>
        <a:accent2>
          <a:srgbClr val="0033CC"/>
        </a:accent2>
        <a:accent3>
          <a:srgbClr val="AAAAAA"/>
        </a:accent3>
        <a:accent4>
          <a:srgbClr val="DADADA"/>
        </a:accent4>
        <a:accent5>
          <a:srgbClr val="BDBDBD"/>
        </a:accent5>
        <a:accent6>
          <a:srgbClr val="002DB9"/>
        </a:accent6>
        <a:hlink>
          <a:srgbClr val="800000"/>
        </a:hlink>
        <a:folHlink>
          <a:srgbClr val="660066"/>
        </a:folHlink>
      </a:clrScheme>
      <a:clrMap bg1="dk2" tx1="lt1" bg2="dk1" tx2="lt2" accent1="accent1" accent2="accent2" accent3="accent3" accent4="accent4" accent5="accent5" accent6="accent6" hlink="hlink" folHlink="folHlink"/>
    </a:extraClrScheme>
    <a:extraClrScheme>
      <a:clrScheme name="Generic 2">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FFCC66"/>
        </a:folHlink>
      </a:clrScheme>
      <a:clrMap bg1="lt1" tx1="dk1" bg2="lt2" tx2="dk2" accent1="accent1" accent2="accent2" accent3="accent3" accent4="accent4" accent5="accent5" accent6="accent6" hlink="hlink" folHlink="folHlink"/>
    </a:extraClrScheme>
    <a:extraClrScheme>
      <a:clrScheme name="Generic 3">
        <a:dk1>
          <a:srgbClr val="000000"/>
        </a:dk1>
        <a:lt1>
          <a:srgbClr val="FFFFFF"/>
        </a:lt1>
        <a:dk2>
          <a:srgbClr val="000000"/>
        </a:dk2>
        <a:lt2>
          <a:srgbClr val="CBCBCB"/>
        </a:lt2>
        <a:accent1>
          <a:srgbClr val="C0C0C0"/>
        </a:accent1>
        <a:accent2>
          <a:srgbClr val="DDDDDD"/>
        </a:accent2>
        <a:accent3>
          <a:srgbClr val="FFFFFF"/>
        </a:accent3>
        <a:accent4>
          <a:srgbClr val="000000"/>
        </a:accent4>
        <a:accent5>
          <a:srgbClr val="DCDCDC"/>
        </a:accent5>
        <a:accent6>
          <a:srgbClr val="C8C8C8"/>
        </a:accent6>
        <a:hlink>
          <a:srgbClr val="5F5F5F"/>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Office\Templates\1033\Generic.pot</Template>
  <TotalTime>1655</TotalTime>
  <Words>943</Words>
  <Application>Microsoft Office PowerPoint</Application>
  <PresentationFormat>Overhead</PresentationFormat>
  <Paragraphs>243</Paragraphs>
  <Slides>23</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Generic</vt:lpstr>
      <vt:lpstr>Image</vt:lpstr>
      <vt:lpstr>Origin of Earth and Moon</vt:lpstr>
      <vt:lpstr>High-school standard HS-ESS1-6 focuses on the evidence for Earth’s early history</vt:lpstr>
      <vt:lpstr>Evidence in science is identified through the process of the scientific method</vt:lpstr>
      <vt:lpstr>The approach to understanding Earth’s origin depends on an operational hypothesis</vt:lpstr>
      <vt:lpstr>Heavy elements like iron and nickel are smoothly distributed throughout the solar system, but predominate close to the sun</vt:lpstr>
      <vt:lpstr>Intermediate-mass elements like silicon and oxygen are mostly found farther out, but are also smoothly distributed</vt:lpstr>
      <vt:lpstr>Venus, Earth, and Mars have nearly identical compositions, supporting the idea that they formed in their current positions at the same time</vt:lpstr>
      <vt:lpstr>The mystery of the Moon’s origin might be explained if we can test two hypotheses</vt:lpstr>
      <vt:lpstr>The ages of celestial bodies are determined by two main methods</vt:lpstr>
      <vt:lpstr>Compare the cratering on these surfaces. What does it tell us about the surface? How do you know?</vt:lpstr>
      <vt:lpstr>The Moon’s pattern of cratering is distinctive. Which surface does it most resemble? Is the surface young or old?</vt:lpstr>
      <vt:lpstr>The Moon’s surface is most similar to Mercury’s, which is very old and inactive</vt:lpstr>
      <vt:lpstr>Radiometric dating uses the radioactive decay of heavy nuclei to tell time</vt:lpstr>
      <vt:lpstr>Time of decay is measured by the half-life, which is the time for half of the current radioactive nuclei to change into stable nuclei</vt:lpstr>
      <vt:lpstr>Let’s do some sample problems to see how radiometric dating works</vt:lpstr>
      <vt:lpstr>A number of radioactive nuclei have half-lives of use in dating celestial bodies</vt:lpstr>
      <vt:lpstr>Material from a wide range of celestial bodies has been dated very precisely</vt:lpstr>
      <vt:lpstr>Four possible hypotheses have been proposed to explain the Moon’s origin</vt:lpstr>
      <vt:lpstr>The capture hypothesis proposes that the Moon formed elsewhere and was later caught in orbit around Earth</vt:lpstr>
      <vt:lpstr>Though different from Earth as a whole, the Moon’s composition is remarkably similar to Earth’s crust</vt:lpstr>
      <vt:lpstr>Two other hypotheses fail to make correct predictions</vt:lpstr>
      <vt:lpstr>The Large-Impact Hypothesis says the differentiated Earth (iron sunk to core) was struck by a large body that splashed up debris to form the Moon</vt:lpstr>
      <vt:lpstr>Latest research shows that likely debris from the Moon’s creation heated asteroids 4.47 billion years ago</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Buerke, Brian J.</dc:creator>
  <cp:lastModifiedBy>bbuerke</cp:lastModifiedBy>
  <cp:revision>196</cp:revision>
  <cp:lastPrinted>1601-01-01T00:00:00Z</cp:lastPrinted>
  <dcterms:created xsi:type="dcterms:W3CDTF">1601-01-01T00:00:00Z</dcterms:created>
  <dcterms:modified xsi:type="dcterms:W3CDTF">2015-09-15T08:28:57Z</dcterms:modified>
</cp:coreProperties>
</file>