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6" r:id="rId3"/>
    <p:sldId id="257" r:id="rId4"/>
    <p:sldId id="259" r:id="rId5"/>
    <p:sldId id="258" r:id="rId6"/>
    <p:sldId id="260" r:id="rId7"/>
    <p:sldId id="264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1CD16-38C1-46E2-9C7A-498A60DD70B1}" type="datetimeFigureOut">
              <a:rPr lang="en-US" smtClean="0"/>
              <a:t>8/1/2013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75AE5-C13D-4FCE-9AF9-6284C1C07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1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75AE5-C13D-4FCE-9AF9-6284C1C079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4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1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3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8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5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8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21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2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4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1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06BA5-1F6F-415D-809F-7506663C56F5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0862F-F700-4562-8856-9E275231B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0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7/7d/Rust_1.jpe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//upload.wikimedia.org/wikipedia/commons/c/c4/Feuerverzinkte_Oberfl%C3%A4ch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6049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Oxidation and Reduction, Electrochemistry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Charles H. Mahler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Pennsylvania Multi-Region </a:t>
            </a:r>
            <a:r>
              <a:rPr lang="en-US" dirty="0" smtClean="0"/>
              <a:t>STEM Grant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Immaculata</a:t>
            </a:r>
            <a:r>
              <a:rPr lang="en-US" smtClean="0"/>
              <a:t> University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July-August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264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Rusting vs. Galvanized metal</a:t>
            </a:r>
            <a:endParaRPr lang="en-US" dirty="0"/>
          </a:p>
        </p:txBody>
      </p:sp>
      <p:pic>
        <p:nvPicPr>
          <p:cNvPr id="4098" name="Picture 2" descr="File:Rust 1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1" y="2209800"/>
            <a:ext cx="411737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ile:Feuerverzinkte Oberfläch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1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95400" y="6211301"/>
            <a:ext cx="61999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Left image: http://commons.wikimedia.org/wiki/File:Rust_1.jpeg </a:t>
            </a:r>
            <a:br>
              <a:rPr lang="en-US" sz="1200" dirty="0" smtClean="0"/>
            </a:br>
            <a:r>
              <a:rPr lang="en-US" sz="1200" dirty="0" smtClean="0"/>
              <a:t>Right image: http://commons.wikimedia.org/wiki/File:Feuerverzinkte_Oberfl%C3%A4che.jpg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485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Oxidation State (number) Rules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 Pure elements ox. states = zero</a:t>
            </a:r>
            <a:br>
              <a:rPr lang="en-US" dirty="0" smtClean="0"/>
            </a:br>
            <a:r>
              <a:rPr lang="en-US" dirty="0" smtClean="0"/>
              <a:t>2) Simple ions ox. states = charge</a:t>
            </a:r>
            <a:br>
              <a:rPr lang="en-US" dirty="0" smtClean="0"/>
            </a:br>
            <a:r>
              <a:rPr lang="en-US" dirty="0" smtClean="0"/>
              <a:t>3) H in compounds is usually +1</a:t>
            </a:r>
            <a:br>
              <a:rPr lang="en-US" dirty="0" smtClean="0"/>
            </a:br>
            <a:r>
              <a:rPr lang="en-US" dirty="0" smtClean="0"/>
              <a:t>4) O </a:t>
            </a:r>
            <a:r>
              <a:rPr lang="en-US" dirty="0" smtClean="0"/>
              <a:t>in compounds </a:t>
            </a:r>
            <a:r>
              <a:rPr lang="en-US" dirty="0" smtClean="0"/>
              <a:t>is usually -2</a:t>
            </a:r>
            <a:br>
              <a:rPr lang="en-US" dirty="0" smtClean="0"/>
            </a:br>
            <a:r>
              <a:rPr lang="en-US" dirty="0" smtClean="0"/>
              <a:t>5) Sum of all ox. states in molecules is zero, in complex ions equals ion charge</a:t>
            </a:r>
            <a:br>
              <a:rPr lang="en-US" dirty="0" smtClean="0"/>
            </a:br>
            <a:r>
              <a:rPr lang="en-US" dirty="0" smtClean="0"/>
              <a:t>6) Can use Periodic Table for other simple ox. </a:t>
            </a:r>
            <a:r>
              <a:rPr lang="en-US" dirty="0"/>
              <a:t>s</a:t>
            </a:r>
            <a:r>
              <a:rPr lang="en-US" dirty="0" smtClean="0"/>
              <a:t>tates (Na +1, F -1, Mg +2)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022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Daniell</a:t>
            </a:r>
            <a:r>
              <a:rPr lang="en-US" dirty="0" smtClean="0"/>
              <a:t> Cell:  1.10 volts</a:t>
            </a:r>
            <a:br>
              <a:rPr lang="en-US" dirty="0" smtClean="0"/>
            </a:br>
            <a:r>
              <a:rPr lang="en-US" dirty="0" smtClean="0"/>
              <a:t>Zn(s) + Cu</a:t>
            </a:r>
            <a:r>
              <a:rPr lang="en-US" baseline="30000" dirty="0" smtClean="0"/>
              <a:t>2+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→ Zn</a:t>
            </a:r>
            <a:r>
              <a:rPr lang="en-US" baseline="30000" dirty="0" smtClean="0"/>
              <a:t>2+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+ Cu(s)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5491162" cy="494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3600" y="6581001"/>
            <a:ext cx="472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http://commons.wikimedia.org/wiki/File:Galvanic_cell_labeled.svg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375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8229600" cy="2743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If A and B are opened together, water will flow from B to A. </a:t>
            </a:r>
            <a:br>
              <a:rPr lang="en-US" sz="2000" dirty="0" smtClean="0"/>
            </a:br>
            <a:r>
              <a:rPr lang="en-US" sz="2000" dirty="0" smtClean="0"/>
              <a:t>If A and C are opened together, water will flow from </a:t>
            </a:r>
            <a:r>
              <a:rPr lang="en-US" sz="2000" dirty="0" smtClean="0"/>
              <a:t>C to A. </a:t>
            </a:r>
            <a:br>
              <a:rPr lang="en-US" sz="2000" dirty="0" smtClean="0"/>
            </a:br>
            <a:r>
              <a:rPr lang="en-US" sz="2000" dirty="0" smtClean="0"/>
              <a:t>If D and E are opened together, water will flow from </a:t>
            </a:r>
            <a:r>
              <a:rPr lang="en-US" sz="2000" dirty="0" smtClean="0"/>
              <a:t>E to D. </a:t>
            </a:r>
            <a:br>
              <a:rPr lang="en-US" sz="2000" dirty="0" smtClean="0"/>
            </a:br>
            <a:r>
              <a:rPr lang="en-US" sz="2000" dirty="0" smtClean="0"/>
              <a:t>If F and B are opened together, water will flow from </a:t>
            </a:r>
            <a:r>
              <a:rPr lang="en-US" sz="2000" dirty="0" smtClean="0"/>
              <a:t>F to B. 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Instead of figuring out their exact heights, or listing all possible combinations, to predict the direction of flow </a:t>
            </a:r>
            <a:r>
              <a:rPr lang="en-US" sz="2000" dirty="0" smtClean="0"/>
              <a:t>all we need</a:t>
            </a:r>
            <a:r>
              <a:rPr lang="en-US" sz="2000" dirty="0" smtClean="0"/>
              <a:t> is to list these tanks by height: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(Highest) E &gt; F &gt; B &gt; C &gt; A &gt; D (Lowest)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3074" name="Picture 2" descr="http://bouman.chem.georgetown.edu/S02/lect25/e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326" y="76200"/>
            <a:ext cx="435292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64770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</a:rPr>
              <a:t>Figure taken from and examples adapted from </a:t>
            </a:r>
            <a:r>
              <a:rPr lang="en-US" sz="1200" dirty="0">
                <a:solidFill>
                  <a:prstClr val="black"/>
                </a:solidFill>
              </a:rPr>
              <a:t>http://bouman.chem.georgetown.edu/S02/lect25/lect25.htm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32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 Reduction Potentials</a:t>
            </a:r>
            <a:br>
              <a:rPr lang="en-US" dirty="0" smtClean="0"/>
            </a:br>
            <a:r>
              <a:rPr lang="en-US" sz="2400" dirty="0" smtClean="0"/>
              <a:t>All written as reductions, listed in order from highest voltage to lowest</a:t>
            </a:r>
            <a:endParaRPr lang="en-US" dirty="0"/>
          </a:p>
        </p:txBody>
      </p:sp>
      <p:pic>
        <p:nvPicPr>
          <p:cNvPr id="2050" name="Picture 2" descr="http://bouman.chem.georgetown.edu/S02/lect25/e6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582" y="1407194"/>
            <a:ext cx="5095875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6560219"/>
            <a:ext cx="594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</a:rPr>
              <a:t>Table taken from http</a:t>
            </a:r>
            <a:r>
              <a:rPr lang="en-US" sz="1200" dirty="0">
                <a:solidFill>
                  <a:prstClr val="black"/>
                </a:solidFill>
              </a:rPr>
              <a:t>://bouman.chem.georgetown.edu/S02/lect25/lect25.htm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19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4162"/>
          </a:xfrm>
        </p:spPr>
        <p:txBody>
          <a:bodyPr>
            <a:normAutofit/>
          </a:bodyPr>
          <a:lstStyle/>
          <a:p>
            <a:r>
              <a:rPr lang="en-US" dirty="0" smtClean="0"/>
              <a:t>To make a cell, you need both </a:t>
            </a:r>
            <a:br>
              <a:rPr lang="en-US" dirty="0" smtClean="0"/>
            </a:br>
            <a:r>
              <a:rPr lang="en-US" dirty="0" smtClean="0"/>
              <a:t>an oxidation and a reduction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standard potential (voltage) for a galvanic cell is just: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cell</a:t>
            </a:r>
            <a:r>
              <a:rPr lang="en-US" b="1" dirty="0" smtClean="0"/>
              <a:t> =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reduction</a:t>
            </a:r>
            <a:r>
              <a:rPr lang="en-US" b="1" dirty="0" smtClean="0"/>
              <a:t>-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oxidation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08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cell</a:t>
            </a:r>
            <a:r>
              <a:rPr lang="en-US" b="1" dirty="0" smtClean="0"/>
              <a:t> =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reduction</a:t>
            </a:r>
            <a:r>
              <a:rPr lang="en-US" b="1" dirty="0" smtClean="0"/>
              <a:t>-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o</a:t>
            </a:r>
            <a:r>
              <a:rPr lang="en-US" b="1" baseline="-25000" dirty="0" err="1" smtClean="0"/>
              <a:t>oxidation</a:t>
            </a:r>
            <a:r>
              <a:rPr lang="en-US" b="1" baseline="-25000" dirty="0" smtClean="0"/>
              <a:t/>
            </a:r>
            <a:br>
              <a:rPr lang="en-US" b="1" baseline="-25000" dirty="0" smtClean="0"/>
            </a:br>
            <a:r>
              <a:rPr lang="en-US" b="1" baseline="-25000" dirty="0"/>
              <a:t/>
            </a:r>
            <a:br>
              <a:rPr lang="en-US" b="1" baseline="-25000" dirty="0"/>
            </a:br>
            <a:r>
              <a:rPr lang="en-US" dirty="0" smtClean="0"/>
              <a:t>Zn(s) + Cu</a:t>
            </a:r>
            <a:r>
              <a:rPr lang="en-US" baseline="30000" dirty="0" smtClean="0"/>
              <a:t>2+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→ Zn</a:t>
            </a:r>
            <a:r>
              <a:rPr lang="en-US" baseline="30000" dirty="0" smtClean="0"/>
              <a:t>2+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+ Cu(s)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pt-BR" dirty="0" smtClean="0"/>
              <a:t>Cu</a:t>
            </a:r>
            <a:r>
              <a:rPr lang="pt-BR" baseline="30000" dirty="0" smtClean="0"/>
              <a:t>2+</a:t>
            </a:r>
            <a:r>
              <a:rPr lang="pt-BR" dirty="0" smtClean="0"/>
              <a:t> (aq)  +  2e</a:t>
            </a:r>
            <a:r>
              <a:rPr lang="pt-BR" baseline="30000" dirty="0" smtClean="0"/>
              <a:t>-</a:t>
            </a:r>
            <a:r>
              <a:rPr lang="pt-BR" dirty="0" smtClean="0"/>
              <a:t> 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  Cu (s) 0.34 V</a:t>
            </a:r>
            <a:br>
              <a:rPr lang="pt-BR" dirty="0" smtClean="0"/>
            </a:br>
            <a:r>
              <a:rPr lang="pt-BR" dirty="0" smtClean="0"/>
              <a:t>Zn</a:t>
            </a:r>
            <a:r>
              <a:rPr lang="pt-BR" baseline="30000" dirty="0" smtClean="0"/>
              <a:t>2+</a:t>
            </a:r>
            <a:r>
              <a:rPr lang="pt-BR" dirty="0" smtClean="0"/>
              <a:t> (aq)  +  2e</a:t>
            </a:r>
            <a:r>
              <a:rPr lang="pt-BR" baseline="30000" dirty="0" smtClean="0"/>
              <a:t>-</a:t>
            </a:r>
            <a:r>
              <a:rPr lang="pt-BR" dirty="0" smtClean="0"/>
              <a:t> 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  Zn (s) </a:t>
            </a:r>
            <a:r>
              <a:rPr lang="en-US" dirty="0" smtClean="0"/>
              <a:t>–</a:t>
            </a:r>
            <a:r>
              <a:rPr lang="pt-BR" dirty="0" smtClean="0"/>
              <a:t>0.76 V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en-US" dirty="0" err="1" smtClean="0"/>
              <a:t>E</a:t>
            </a:r>
            <a:r>
              <a:rPr lang="en-US" baseline="30000" dirty="0" err="1" smtClean="0"/>
              <a:t>o</a:t>
            </a:r>
            <a:r>
              <a:rPr lang="en-US" baseline="-25000" dirty="0" err="1" smtClean="0"/>
              <a:t>cell</a:t>
            </a:r>
            <a:r>
              <a:rPr lang="en-US" dirty="0" smtClean="0"/>
              <a:t> = 0.34 V – (–0.76 V) = 1.10 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3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Electrochemistry Vocabulary 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Galvanic cell – has a positive potential (voltage) and is a spontaneous reaction, used to do electrical work / is a source of energy (an example is </a:t>
            </a:r>
            <a:r>
              <a:rPr lang="en-US" sz="2800" dirty="0"/>
              <a:t>a</a:t>
            </a:r>
            <a:r>
              <a:rPr lang="en-US" sz="2800" dirty="0" smtClean="0"/>
              <a:t> battery)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Anode – electrode where oxidation takes place in a galvanic cell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Cathode - </a:t>
            </a:r>
            <a:r>
              <a:rPr lang="en-US" sz="2700" dirty="0" smtClean="0"/>
              <a:t>electrode where </a:t>
            </a:r>
            <a:r>
              <a:rPr lang="en-US" sz="2700" dirty="0" smtClean="0"/>
              <a:t>reduc</a:t>
            </a:r>
            <a:r>
              <a:rPr lang="en-US" sz="2700" dirty="0" smtClean="0"/>
              <a:t>tion takes place in a galvanic cell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127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Electrochemistry Vocabulary 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Electrolytic cell - </a:t>
            </a:r>
            <a:r>
              <a:rPr lang="en-US" sz="2400" dirty="0" smtClean="0"/>
              <a:t>has a </a:t>
            </a:r>
            <a:r>
              <a:rPr lang="en-US" sz="2400" dirty="0" smtClean="0"/>
              <a:t>nega</a:t>
            </a:r>
            <a:r>
              <a:rPr lang="en-US" sz="2400" dirty="0" smtClean="0"/>
              <a:t>tive potential (voltage) and is </a:t>
            </a:r>
            <a:r>
              <a:rPr lang="en-US" sz="2400" b="1" dirty="0" smtClean="0"/>
              <a:t>NOT</a:t>
            </a:r>
            <a:r>
              <a:rPr lang="en-US" sz="2400" dirty="0" smtClean="0"/>
              <a:t> a spontaneous reaction,  consumes electrical work / </a:t>
            </a:r>
            <a:r>
              <a:rPr lang="en-US" sz="2400" dirty="0" smtClean="0"/>
              <a:t>needs an outside source of</a:t>
            </a:r>
            <a:r>
              <a:rPr lang="en-US" sz="2400" dirty="0" smtClean="0"/>
              <a:t> energy to  run (an example is a battery being charged, or splitting water into hydrogen and oxygen)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Galvanized – a metal (usually iron or steel) that has a layer of zinc (Zn) applied to prevent rusting has been galvanized. The zinc will oxidize before the iron will, protecting the iron.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8242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84</Words>
  <Application>Microsoft Office PowerPoint</Application>
  <PresentationFormat>On-screen Show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Oxidation and Reduction, Electrochemistry  Charles H. Mahler  Pennsylvania Multi-Region STEM Grant   Immaculata University  July-August 2013</vt:lpstr>
      <vt:lpstr>Oxidation State (number) Rules 1) Pure elements ox. states = zero 2) Simple ions ox. states = charge 3) H in compounds is usually +1 4) O in compounds is usually -2 5) Sum of all ox. states in molecules is zero, in complex ions equals ion charge 6) Can use Periodic Table for other simple ox. states (Na +1, F -1, Mg +2) </vt:lpstr>
      <vt:lpstr>Daniell Cell:  1.10 volts Zn(s) + Cu2+(aq) → Zn2+(aq) + Cu(s)</vt:lpstr>
      <vt:lpstr>If A and B are opened together, water will flow from B to A.  If A and C are opened together, water will flow from C to A.  If D and E are opened together, water will flow from E to D.  If F and B are opened together, water will flow from F to B.   Instead of figuring out their exact heights, or listing all possible combinations, to predict the direction of flow all we need is to list these tanks by height:  (Highest) E &gt; F &gt; B &gt; C &gt; A &gt; D (Lowest)  </vt:lpstr>
      <vt:lpstr>Standard Reduction Potentials All written as reductions, listed in order from highest voltage to lowest</vt:lpstr>
      <vt:lpstr>To make a cell, you need both  an oxidation and a reduction  The standard potential (voltage) for a galvanic cell is just:  Eocell = Eoreduction- Eooxidation  </vt:lpstr>
      <vt:lpstr>Eocell = Eoreduction- Eooxidation  Zn(s) + Cu2+(aq) → Zn2+(aq) + Cu(s)  Cu2+ (aq)  +  2e-    Cu (s) 0.34 V Zn2+ (aq)  +  2e-     Zn (s) –0.76 V  Eocell = 0.34 V – (–0.76 V) = 1.10 V</vt:lpstr>
      <vt:lpstr>Electrochemistry Vocabulary I  Galvanic cell – has a positive potential (voltage) and is a spontaneous reaction, used to do electrical work / is a source of energy (an example is a battery)  Anode – electrode where oxidation takes place in a galvanic cell   Cathode - electrode where reduction takes place in a galvanic cell </vt:lpstr>
      <vt:lpstr>Electrochemistry Vocabulary II  Electrolytic cell - has a negative potential (voltage) and is NOT a spontaneous reaction,  consumes electrical work / needs an outside source of energy to  run (an example is a battery being charged, or splitting water into hydrogen and oxygen)  Galvanized – a metal (usually iron or steel) that has a layer of zinc (Zn) applied to prevent rusting has been galvanized. The zinc will oxidize before the iron will, protecting the iron.</vt:lpstr>
      <vt:lpstr>Rusting vs. Galvanized metal</vt:lpstr>
    </vt:vector>
  </TitlesOfParts>
  <Company>Lycoming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Oxidation State (number) Rules 1) Pure elements ox. states = zero 2) Simple ions ox. States = charge 3) Hydrogen (H) is usually +1 4) Oxygen (O) is usually -2 5) Sum of all ox. States in molecule is zero, in complex ion is charge 6) Can use Periodic Table for other simple ox. states (Na +1, F -1, Mg +2)</dc:title>
  <dc:creator>Charles H. Mahler</dc:creator>
  <cp:lastModifiedBy>Charles H. Mahler</cp:lastModifiedBy>
  <cp:revision>11</cp:revision>
  <dcterms:created xsi:type="dcterms:W3CDTF">2013-07-31T04:39:14Z</dcterms:created>
  <dcterms:modified xsi:type="dcterms:W3CDTF">2013-08-01T04:21:24Z</dcterms:modified>
</cp:coreProperties>
</file>