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0" r:id="rId4"/>
    <p:sldId id="261" r:id="rId5"/>
    <p:sldId id="266" r:id="rId6"/>
    <p:sldId id="267" r:id="rId7"/>
    <p:sldId id="268" r:id="rId8"/>
    <p:sldId id="265" r:id="rId9"/>
    <p:sldId id="263" r:id="rId10"/>
    <p:sldId id="269" r:id="rId11"/>
    <p:sldId id="264" r:id="rId12"/>
    <p:sldId id="270" r:id="rId13"/>
    <p:sldId id="271" r:id="rId14"/>
    <p:sldId id="272" r:id="rId15"/>
    <p:sldId id="280" r:id="rId16"/>
    <p:sldId id="281" r:id="rId17"/>
    <p:sldId id="282" r:id="rId18"/>
    <p:sldId id="273" r:id="rId19"/>
    <p:sldId id="274" r:id="rId20"/>
    <p:sldId id="275" r:id="rId21"/>
    <p:sldId id="276" r:id="rId22"/>
    <p:sldId id="279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59" autoAdjust="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7225A-7C55-4E76-99B4-2C4602558C3B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B026E-784F-4126-A534-F21319B10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1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0EDF5EA-EEB2-4DFE-8C77-D3A4FBE2CCAE}" type="slidenum">
              <a:rPr lang="en-US" altLang="en-US"/>
              <a:pPr eaLnBrk="1" hangingPunct="1"/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04D60DA-7A8A-479B-925E-E9FAE7BC60C2}" type="slidenum">
              <a:rPr lang="en-US" altLang="en-US"/>
              <a:pPr eaLnBrk="1" hangingPunct="1"/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393B049-7E6E-44DE-B425-EDD7F1E88DC6}" type="slidenum">
              <a:rPr lang="en-US" altLang="en-US"/>
              <a:pPr eaLnBrk="1" hangingPunct="1"/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B2D-D664-4C0D-8573-36C32BA1E80E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4DDF4-FF5A-483D-B367-7FCB8CC7E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75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B2D-D664-4C0D-8573-36C32BA1E80E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4DDF4-FF5A-483D-B367-7FCB8CC7E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9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B2D-D664-4C0D-8573-36C32BA1E80E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4DDF4-FF5A-483D-B367-7FCB8CC7E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47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DF637-226A-4744-B776-28D5B3CD35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B2D-D664-4C0D-8573-36C32BA1E80E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4DDF4-FF5A-483D-B367-7FCB8CC7E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80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B2D-D664-4C0D-8573-36C32BA1E80E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4DDF4-FF5A-483D-B367-7FCB8CC7E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64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B2D-D664-4C0D-8573-36C32BA1E80E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4DDF4-FF5A-483D-B367-7FCB8CC7E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05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B2D-D664-4C0D-8573-36C32BA1E80E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4DDF4-FF5A-483D-B367-7FCB8CC7E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749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B2D-D664-4C0D-8573-36C32BA1E80E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4DDF4-FF5A-483D-B367-7FCB8CC7E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68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B2D-D664-4C0D-8573-36C32BA1E80E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4DDF4-FF5A-483D-B367-7FCB8CC7E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623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B2D-D664-4C0D-8573-36C32BA1E80E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4DDF4-FF5A-483D-B367-7FCB8CC7E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31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B2D-D664-4C0D-8573-36C32BA1E80E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4DDF4-FF5A-483D-B367-7FCB8CC7E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09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53B2D-D664-4C0D-8573-36C32BA1E80E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4DDF4-FF5A-483D-B367-7FCB8CC7E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6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illywatersheds.org/whats_in_it_for_you" TargetMode="External"/><Relationship Id="rId2" Type="http://schemas.openxmlformats.org/officeDocument/2006/relationships/hyperlink" Target="http://www.phillywatersheds.org/your_watershed/find_your_watershe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hesco.org/2187/Watersheds-Map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vwa.org/volunteering/" TargetMode="External"/><Relationship Id="rId2" Type="http://schemas.openxmlformats.org/officeDocument/2006/relationships/hyperlink" Target="http://cfpub.epa.gov/surf/state.cfm?statepostal=P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vernier.com/water-quality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stao.ca/res2/mags/2013-jan/11C_bioaccumulation.pdf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11" Type="http://schemas.openxmlformats.org/officeDocument/2006/relationships/image" Target="../media/image2.png"/><Relationship Id="rId5" Type="http://schemas.openxmlformats.org/officeDocument/2006/relationships/image" Target="../media/image1.emf"/><Relationship Id="rId10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Monthly Follow-Up</a:t>
            </a:r>
            <a:br>
              <a:rPr lang="en-US" dirty="0" smtClean="0"/>
            </a:br>
            <a:r>
              <a:rPr lang="en-US" dirty="0" smtClean="0"/>
              <a:t>Session 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Ecosystems: Interactions, Energy and </a:t>
            </a:r>
            <a:r>
              <a:rPr lang="en-US" dirty="0" smtClean="0"/>
              <a:t>Dynamics</a:t>
            </a:r>
          </a:p>
          <a:p>
            <a:r>
              <a:rPr lang="en-US" dirty="0" smtClean="0"/>
              <a:t>Kelly Orlando</a:t>
            </a:r>
          </a:p>
          <a:p>
            <a:r>
              <a:rPr lang="en-US" smtClean="0"/>
              <a:t>korlando1@immaculata.edu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20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hotobuck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5299364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Carboniferous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1600201"/>
            <a:ext cx="3733800" cy="4191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Around 300 million years ago</a:t>
            </a:r>
          </a:p>
          <a:p>
            <a:r>
              <a:rPr lang="en-US" dirty="0" smtClean="0"/>
              <a:t>Accumulation of organic matter</a:t>
            </a:r>
          </a:p>
          <a:p>
            <a:r>
              <a:rPr lang="en-US" dirty="0" smtClean="0"/>
              <a:t>Time, pressure and temperature converted them to fossil fuels</a:t>
            </a:r>
          </a:p>
          <a:p>
            <a:r>
              <a:rPr lang="en-US" dirty="0" smtClean="0"/>
              <a:t>Should be in reservoir</a:t>
            </a:r>
          </a:p>
          <a:p>
            <a:r>
              <a:rPr lang="en-US" dirty="0" smtClean="0"/>
              <a:t>Large scale human extraction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038600" y="626874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http://www.geocaching.com/geocache/GC1BJ3J_carboniferous-period-the-age-of-coal</a:t>
            </a:r>
          </a:p>
        </p:txBody>
      </p:sp>
    </p:spTree>
    <p:extLst>
      <p:ext uri="{BB962C8B-B14F-4D97-AF65-F5344CB8AC3E}">
        <p14:creationId xmlns:p14="http://schemas.microsoft.com/office/powerpoint/2010/main" val="183921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3200400" cy="5181600"/>
          </a:xfrm>
        </p:spPr>
        <p:txBody>
          <a:bodyPr>
            <a:noAutofit/>
          </a:bodyPr>
          <a:lstStyle/>
          <a:p>
            <a:r>
              <a:rPr lang="en-US" sz="2100" dirty="0" smtClean="0"/>
              <a:t>Atmosphere is reservoir of nitrogen (~80%)</a:t>
            </a:r>
          </a:p>
          <a:p>
            <a:r>
              <a:rPr lang="en-US" sz="2100" dirty="0" smtClean="0"/>
              <a:t>Biological nitrogen fixation converts gaseous N</a:t>
            </a:r>
            <a:r>
              <a:rPr lang="en-US" sz="2100" baseline="-25000" dirty="0" smtClean="0"/>
              <a:t>2</a:t>
            </a:r>
            <a:r>
              <a:rPr lang="en-US" sz="2100" dirty="0" smtClean="0"/>
              <a:t> to ammonia</a:t>
            </a:r>
          </a:p>
          <a:p>
            <a:r>
              <a:rPr lang="en-US" sz="2100" dirty="0" smtClean="0"/>
              <a:t>Ammonification (degrade proteins into ammonia)</a:t>
            </a:r>
          </a:p>
          <a:p>
            <a:r>
              <a:rPr lang="en-US" sz="2100" dirty="0" smtClean="0"/>
              <a:t>Nitrification (conversion to form that plants can use, but can be leached out of soil)</a:t>
            </a:r>
          </a:p>
          <a:p>
            <a:r>
              <a:rPr lang="en-US" sz="2100" dirty="0" err="1" smtClean="0"/>
              <a:t>Denitrification</a:t>
            </a:r>
            <a:r>
              <a:rPr lang="en-US" sz="2100" dirty="0" smtClean="0"/>
              <a:t> (return nitrogen to atmosphere)</a:t>
            </a:r>
            <a:endParaRPr lang="en-US" sz="2100" dirty="0"/>
          </a:p>
        </p:txBody>
      </p:sp>
      <p:pic>
        <p:nvPicPr>
          <p:cNvPr id="2054" name="Picture 6" descr="http://www.epa.gov/caddis/images/nitrogen_cyc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83" y="1600200"/>
            <a:ext cx="5861229" cy="456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http://www.epa.gov/caddis/ssr_amm_nitrogen_cycle_popup.html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10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Hydrological (Water)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The Water Cycle: Graphic showing the movement of water through the water cycl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7143750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18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Sedimentary Cycles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Major reservoirs are in rocks and minerals in earth’s crust</a:t>
            </a:r>
          </a:p>
          <a:p>
            <a:r>
              <a:rPr lang="en-US" dirty="0" smtClean="0"/>
              <a:t>Salts</a:t>
            </a:r>
          </a:p>
          <a:p>
            <a:r>
              <a:rPr lang="en-US" dirty="0" smtClean="0"/>
              <a:t>Sulfur</a:t>
            </a:r>
          </a:p>
          <a:p>
            <a:pPr lvl="1"/>
            <a:r>
              <a:rPr lang="en-US" dirty="0" smtClean="0"/>
              <a:t>Storage in soil and sediments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 and SO</a:t>
            </a:r>
            <a:r>
              <a:rPr lang="en-US" baseline="-25000" dirty="0" smtClean="0"/>
              <a:t>2</a:t>
            </a:r>
            <a:r>
              <a:rPr lang="en-US" dirty="0" smtClean="0"/>
              <a:t> in atmosphere</a:t>
            </a:r>
          </a:p>
          <a:p>
            <a:pPr lvl="1"/>
            <a:r>
              <a:rPr lang="en-US" dirty="0" smtClean="0"/>
              <a:t>Decaying matter returns sulfur to soil, bacteria perform anaerobic respiration to produce H</a:t>
            </a:r>
            <a:r>
              <a:rPr lang="en-US" baseline="-25000" dirty="0" smtClean="0"/>
              <a:t>2</a:t>
            </a:r>
            <a:r>
              <a:rPr lang="en-US" dirty="0" smtClean="0"/>
              <a:t>S</a:t>
            </a:r>
          </a:p>
          <a:p>
            <a:r>
              <a:rPr lang="en-US" dirty="0" smtClean="0"/>
              <a:t>Phosphorous</a:t>
            </a:r>
          </a:p>
          <a:p>
            <a:pPr lvl="1"/>
            <a:r>
              <a:rPr lang="en-US" dirty="0" smtClean="0"/>
              <a:t>Not present in atmosphere</a:t>
            </a:r>
          </a:p>
        </p:txBody>
      </p:sp>
    </p:spTree>
    <p:extLst>
      <p:ext uri="{BB962C8B-B14F-4D97-AF65-F5344CB8AC3E}">
        <p14:creationId xmlns:p14="http://schemas.microsoft.com/office/powerpoint/2010/main" val="111455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Phosphorous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2304" y="1709866"/>
            <a:ext cx="2663096" cy="4767133"/>
          </a:xfrm>
        </p:spPr>
        <p:txBody>
          <a:bodyPr/>
          <a:lstStyle/>
          <a:p>
            <a:r>
              <a:rPr lang="en-US" dirty="0" smtClean="0"/>
              <a:t>Major reservoir: rocks, released by weathering</a:t>
            </a:r>
          </a:p>
          <a:p>
            <a:r>
              <a:rPr lang="en-US" dirty="0" smtClean="0"/>
              <a:t>Causes boost in algal growth</a:t>
            </a:r>
          </a:p>
        </p:txBody>
      </p:sp>
      <p:pic>
        <p:nvPicPr>
          <p:cNvPr id="14338" name="Picture 2" descr="http://www.zo.utexas.edu/faculty/sjasper/images/54.1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09867"/>
            <a:ext cx="5642705" cy="465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48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Activity: Pollution Investigation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 groups</a:t>
            </a:r>
          </a:p>
          <a:p>
            <a:r>
              <a:rPr lang="en-US" dirty="0" smtClean="0"/>
              <a:t>Perform lab, complete lab handout</a:t>
            </a:r>
          </a:p>
          <a:p>
            <a:r>
              <a:rPr lang="en-US" dirty="0" smtClean="0"/>
              <a:t>Search online:</a:t>
            </a:r>
          </a:p>
          <a:p>
            <a:pPr lvl="1"/>
            <a:r>
              <a:rPr lang="en-US" dirty="0" smtClean="0"/>
              <a:t>Look up info on each pollutant: danger to environment/humans, acceptable levels of pollutant. Discuss with rest of class.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55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find out more about your watershed…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http://phillywatersheds.org</a:t>
            </a:r>
          </a:p>
          <a:p>
            <a:r>
              <a:rPr lang="en-US" dirty="0" smtClean="0">
                <a:hlinkClick r:id="rId2"/>
              </a:rPr>
              <a:t>http://www.phillywatersheds.org/your_watershed/find_your_watershed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http://www.phillywatersheds.org/whats_in_it_for_you</a:t>
            </a:r>
            <a:endParaRPr lang="en-US" dirty="0" smtClean="0"/>
          </a:p>
          <a:p>
            <a:r>
              <a:rPr lang="en-US" dirty="0" smtClean="0"/>
              <a:t>Chester County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www.chesco.org/2187/Watersheds-Maps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00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you and your students can help…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http://cfpub.epa.gov/surf/state.cfm?statepostal=PA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r>
              <a:rPr lang="en-US" dirty="0" smtClean="0">
                <a:hlinkClick r:id="rId3"/>
              </a:rPr>
              <a:t>http://www.wvwa.org/volunteering/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Tools:</a:t>
            </a:r>
          </a:p>
          <a:p>
            <a:pPr lvl="1"/>
            <a:r>
              <a:rPr lang="en-US" dirty="0" smtClean="0">
                <a:hlinkClick r:id="rId4"/>
              </a:rPr>
              <a:t>http://www.vernier.com/water-quality/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2882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Burning fossil fuels releases excess carbon into atmosphere</a:t>
            </a:r>
          </a:p>
          <a:p>
            <a:r>
              <a:rPr lang="en-US" dirty="0" smtClean="0"/>
              <a:t>Acid rain- pollutants from coal power plants and vehicles combine with water vapor</a:t>
            </a:r>
            <a:r>
              <a:rPr lang="en-US" dirty="0" smtClean="0">
                <a:sym typeface="Wingdings" panose="05000000000000000000" pitchFamily="2" charset="2"/>
              </a:rPr>
              <a:t> form acids</a:t>
            </a:r>
            <a:endParaRPr lang="en-US" dirty="0" smtClean="0"/>
          </a:p>
          <a:p>
            <a:r>
              <a:rPr lang="en-US" dirty="0" smtClean="0"/>
              <a:t>Concentration of livestock waste</a:t>
            </a:r>
          </a:p>
          <a:p>
            <a:pPr lvl="1"/>
            <a:r>
              <a:rPr lang="en-US" dirty="0" smtClean="0"/>
              <a:t>Anaerobic bacteria increase nutrient recycling</a:t>
            </a:r>
          </a:p>
          <a:p>
            <a:r>
              <a:rPr lang="en-US" dirty="0" smtClean="0"/>
              <a:t>Removal of reservoirs through mining and over-farming, deforestation, desertification</a:t>
            </a:r>
          </a:p>
          <a:p>
            <a:r>
              <a:rPr lang="en-US" dirty="0" smtClean="0"/>
              <a:t>Adding nitrogen and phosphorus (agricultural runoff/sewage) to aquatic runoff depletes dissolved oxygen, can kill aquatic organisms (denitrifying bacteria can’t keep up)</a:t>
            </a:r>
          </a:p>
          <a:p>
            <a:r>
              <a:rPr lang="en-US" dirty="0" smtClean="0"/>
              <a:t>Excess nitrogen and phosphorous</a:t>
            </a:r>
            <a:r>
              <a:rPr lang="en-US" dirty="0" smtClean="0">
                <a:sym typeface="Wingdings" panose="05000000000000000000" pitchFamily="2" charset="2"/>
              </a:rPr>
              <a:t> algal blooms algae die </a:t>
            </a:r>
            <a:r>
              <a:rPr lang="en-US" u="sng" dirty="0" smtClean="0">
                <a:sym typeface="Wingdings" panose="05000000000000000000" pitchFamily="2" charset="2"/>
              </a:rPr>
              <a:t>Dead Zones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72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 Zone in the Gulf of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5544" y="1219200"/>
            <a:ext cx="2878455" cy="5638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Largest recurring hypoxic zone in US</a:t>
            </a:r>
          </a:p>
          <a:p>
            <a:r>
              <a:rPr lang="en-US" sz="2800" dirty="0" smtClean="0"/>
              <a:t>Mississippi River is drainage for 41% of continental US</a:t>
            </a:r>
          </a:p>
          <a:p>
            <a:r>
              <a:rPr lang="en-US" sz="2800" dirty="0" smtClean="0"/>
              <a:t>1.7 million tons of phosphorous and nitrogen every year</a:t>
            </a:r>
            <a:endParaRPr lang="en-US" sz="2800" dirty="0"/>
          </a:p>
        </p:txBody>
      </p:sp>
      <p:pic>
        <p:nvPicPr>
          <p:cNvPr id="13314" name="Picture 2" descr="https://upload.wikimedia.org/wikipedia/commons/thumb/3/35/Dead_Zone_NASA_NOAA.jpg/800px-Dead_Zone_NASA_NO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17394"/>
            <a:ext cx="6265545" cy="484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17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Movement of materials through ecosystems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Biogeochemical cycles</a:t>
            </a:r>
          </a:p>
          <a:p>
            <a:pPr lvl="1"/>
            <a:r>
              <a:rPr lang="en-US" dirty="0" smtClean="0"/>
              <a:t>Cyclic flow of nutrients through an ecosystem</a:t>
            </a:r>
          </a:p>
          <a:p>
            <a:pPr lvl="1"/>
            <a:r>
              <a:rPr lang="en-US" dirty="0" smtClean="0"/>
              <a:t>Abiotic and biotic factors</a:t>
            </a:r>
          </a:p>
          <a:p>
            <a:pPr lvl="1"/>
            <a:r>
              <a:rPr lang="en-US" dirty="0" smtClean="0"/>
              <a:t>Two compartments:</a:t>
            </a:r>
          </a:p>
          <a:p>
            <a:pPr lvl="2"/>
            <a:r>
              <a:rPr lang="en-US" dirty="0" smtClean="0"/>
              <a:t>Reservoir compartment (larger compartment, material largely unavailable to living organisms)</a:t>
            </a:r>
          </a:p>
          <a:p>
            <a:pPr lvl="2"/>
            <a:r>
              <a:rPr lang="en-US" dirty="0" smtClean="0"/>
              <a:t>Exchange compartment (smaller compartment, usually active and available to living organisms)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34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Heavy Metals, Pesticides and Toxins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975" y="762000"/>
            <a:ext cx="8229600" cy="4525963"/>
          </a:xfrm>
        </p:spPr>
        <p:txBody>
          <a:bodyPr/>
          <a:lstStyle/>
          <a:p>
            <a:r>
              <a:rPr lang="en-US" dirty="0" smtClean="0"/>
              <a:t>Biological magnification/Bioaccumulation</a:t>
            </a:r>
          </a:p>
          <a:p>
            <a:pPr lvl="1"/>
            <a:r>
              <a:rPr lang="en-US" dirty="0" smtClean="0"/>
              <a:t>Accumulation of non-biodegradable substances through an ecosystem</a:t>
            </a:r>
          </a:p>
          <a:p>
            <a:pPr lvl="1"/>
            <a:r>
              <a:rPr lang="en-US" dirty="0" smtClean="0"/>
              <a:t>Fat-soluble compounds, larger effect on high level consumers (top of food chain)</a:t>
            </a:r>
            <a:endParaRPr lang="en-US" dirty="0"/>
          </a:p>
        </p:txBody>
      </p:sp>
      <p:sp>
        <p:nvSpPr>
          <p:cNvPr id="4" name="AutoShape 2" descr="Image result for silent spr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TEhUUExQVFhUXFxgXFxcVFxUXFRoXHBcXGBwaFxcYHCggHBwlHBYYITEhJSkrLi4uFx8zODMtNygtLisBCgoKDg0OGxAQGzIkICQsLDEtNCw0LCwtLzQsNCwsLCwsNCwsLCwsLCwsLCwsLCwsLCwsLCwsLCwsLCwsLCwsLP/AABEIARMAuAMBIgACEQEDEQH/xAAbAAAABwEAAAAAAAAAAAAAAAAAAQIDBAUGB//EAEkQAAIBAgMFBQMJBgQDCAMAAAECAwARBBIhBQYxQVETImFxgQeRoRQjMkJyc7GywSQzUmKi0WOCksM0dOEVJUNTs8LS8DWDhP/EABkBAAMBAQEAAAAAAAAAAAAAAAABAgMEBf/EADERAAICAQMDAgMGBwEAAAAAAAABAhEDEiExBEFRE3EiYYEFMjORofAUI3KxwdHxNP/aAAwDAQACEQMRAD8Azjz6knXW+utF2uvKo7m/GiBtWVvsefuS1PW1MmWx4ipWy1Uh5ZBdI7aDiWJACjxJt5C55Wpmfa8jXHcVP4FRMvrcEv5uSaz9Rt0kVp2sSJqV23lUaSQHWwU87fR9By/Cjw0Du4SNWdjwVRc+7p41Tl5ZO90P9pSll8aktstUOWWYdp/5UC9vJfobEID4ZjUxdiEC5w+LCngWAUnzBSyjxZh68Kj141yVokuSrVySAoJJ4AaknwAq2+QKkZMz9nJmFo+LZballGqm5sA2XnS/ksioCpSBCNWVi5b7U0akf5cyjwqsxghBUIZV7ouzqpDNr3hlbReXA1HqOXGw6rkmHDgx54nLW/eIwAddfpAA6p4jgeNQ0xrDhUCOaxuDr1FDtBWitdxFkcdektiTVbnodpVamVrZZfK6JsTVbnoA3pWS5Mm/KuhojOTzqINKBehMCSs1G0xtUQSUTPQKiUs5pDTnqaj56ItSHZZYfEHqeVCo2FOoo6ZSbGJDTdOOutJqm6M2WEY/Y38MQl/Ixvb0uDUjZuxUMYmxEvZRk2UWu7W4kDjbxAY+FQsDN9ONjZZBY34BwcyN/q0Pg7VfbbhRS7ut1iEcEaXIAIjRtbdbsT9nxuOTJOUJaV3d/wDDaEVJW+yI8WycHKckOJOcmyghjc8h85FEP6qspdlPDBaIFo2A7R4QWkmY2IXuarHroFNje5a5Aqu3aWN+0fsgCtwCpNu+rXWzm1rKy3uPp8amz7SEDGZmcF7hBHo3Zg3CgkWVmuWdiCRmsBrcc+Zz16E79zWCildURMMrRBryjDj6OSKzMPBuzsGc8kZyw45TxEYQyIS8WGZTfSbFWD+alsqqef1j41Ig23JPmVIzDfM2bCLZ+AuG5tcC5sy36GqefZj5gSynMQCzEqRc/WVwHtr0IHG9axVv49iG6XwipoZJHvJJDc8XMsLe9lJPpUSaArzU+KsrD4GkYmMKzLmVspIupupsbXB5ikqK6o8bGDqwqMUi1KBpgKFC9NihQA5egjURFJUUAPKb0ZFNxjWltQAlqK1KyUTLQALUMtKIoXoAew660VLw41FCmUhtImY2QMx/lBY/Cnk2VOf/AAZrdezk/wDjWtm2tA+b5TiWJPBMI2KCf6ZBk+HWqQ7KVpT+9yXuiMofEuPsDRR/M1hbrXP/ABFt2qLeKkMYLd6eQm6NGqi7M6P7goUlmPQCr/F7LaWIRvp3UPaANYvGoiBcEAi6FTqAeP8ADUDaWzGkRR83DEp7ozAQp1751nlPAlQRy8BP2Vs2KCNjmEiOMsgLIoKHQlItTcX+tYi5NhrWGXI5LU3v2LhCnXYj7tbMe8kTixAckfynKhIPivaAedS8bhipDFFkYm7A9myKALALHfMCoHHKTxuRqAbTCLPlfKHjWMMe8Rkd7i+YG5WwDEjlcjS8b5Vh2e2W5FshDGUn7KxlVFrDTMTw41knOeRzfHsaOorT3KjF4rGZtJJioIYdmXyAcVIAJFvO9CXPiNY2ZJucJZhmPNobm1zzj49LjQWmOx0GazRsyqbkMpRlfQkhCAb8yM5vrpreomP2YrgNHiIip4ZskY8rlV738vEfGuiM1tar51sZOL82ivhxWKsbh5EBsVlTtEFtCCHBy+ljS8RBG1gVGHkIzBSSYW8mY5o+fEldOIqcGxUesscj6fvY3KyqPvkvcW5OD4Wp2Y4gIZExc4QEA53e4vwzGNnAvyLZb1Tlvey+uxK/MyuIQoxV+6QdQbXowtX2H2pOLhsVoebMz25fwPp4EU5iMdhuyZXyTSkHK8UQhCnSxLBVvbXTKb6cKt5JLar9iVBdn+ZmstHalmjKnp8K3M7CAoKKOnIUvSKSsaC0pRTjC2lJUUxPYAFArSs1Nk3pBYkGhQo6QhyDiKKkxcqFUUmX08McfeBaLoWjOp/lmRpb+agX6CmI8eoBGZgCfqFWB/myuFN7630NVcc+UMFGrXB1NiPsiwJ1PG9M1KhfIOSXCLvshJc9s5a9y00UhPC304zIbedhUJ8YyOV+aa2n7uMg+N2QN77VZpsNAiSRzPOSLkYcKCng12zjifqcqk4XaGIS4WNpbi1p5hiFH/6xax46GsVNb1v+n+i3F3vt+pW4faZdlTs8OLkKC8ahRfS5JNgP7Ve7ShbCWLy5bi98Lg4suvSdsv41nZNiYkkn5PLryEbW16WFFHhsZBcquJiHOwlRfW1h76ieOMmtMl7BGdXfIztjFxujZGxLtZyLuiEyH6zEBi1vE8KqYJ3R2VEYIzXOZg17ZtHva9xl1tpyq7G12b94Fc8y0cLE+uUN/V7qUssDcUjX0nQ+9XkX0tW0XpVNfqDm2UJx8vFYI1OpFlvl7p5SMwOtuIo5MficrJfuk5woCKma9u8qWFyBxtxtWiw+zIpCAhJJOgSeFmPgI5ViYnwFHiNixK2RpzC9voYmB4/LvIXFvGj1cS2r9P8Ao1q7IzWIMmigk8MxAHWxt0sOFFiEYEhM1shIta2a4A099aHG7uTxJ2llki/8yJ1dPW2o87VnsXHJm7pbVDwtbNcAfC9bY8sZr4XYladNUGhkz63K3bgBbituegtf40eJklLMQWIuvuut+J71xm10I4dKJu0zi4OXW9rW+oBbW/JuN+JpExcs9s1rrlsBw7tyCf8ANpVjvdcDsTSZxcdy2XUjNe18x/DieIpkyT3Nha5BWxsQBfQm2l9D+tIl7exFmPHKbqNCGtm6kGwt/wBakXcKujHU5uGa1ja2vW3OkLh3sIkkmYEgOG8coBGT82b/AO2o5XmuxS9rGwIUHUAaHqCC3kaGDSTXOx6Dh/CNenG/xpoxy2JBa9pdDbrZLWtrajYO/YlYftLm5NrNxtxucpHpa/p40yna92+bggYGw1H0jcHx6EG3iKXhi92vmPHKNBzNrG/PSmoe0GW4Yjnw1+jxBbT62gNqKYcvah2TES3OVNL6cOF7aa89DSsG76lxYm1uHCw008SaLB5+8HHE5gdLC/FfT9akGpZLfahxKFEpoUiaAy8an4XY+IksVhkI43yMBbrc6U3gsYYpFkW2ZTcZhcHzFalZTiEvi4eyjFyHeV0Ukm5yo3eY6k5jnItz4VjmzShwv37FY4KXLMzPsaQfT7NT/NLCG92a9LjRxocQoH3jke5Qaj49YxIwiLGO5yFhZiPEWFvdV5hY4ZQi4aIdpoH7dZZLsdLqUuoXzUedqqUmkm97+XHuCju6/uVK4aPNdp4uOvdxGvqsNWu0tuLGoGCmkjDfTUA5eFu7JJ85x8v0qr2ijxyMjhAymxCBCOR0Ki3OoqYh14G3ov8AaoeKM6k9/wAqBTcbS5+o7snZbYhiqsitbRWazOeiC2p8KeGHgjurscykhvmmJuOWsq89NRUc7SmtbtZADoQHYKR0IBANRjV1Jt29iVVfMvcJtpYhaNplF72RII/6yrsPfVTLttjKzHDGbhb5RM8h+uL3UoCLWNv70wKQ8Skm979QSp+BoWGF3W5ayPh8ErGbyYyVBCAkEJIvHAioLEklWJuSNBe1r8waqh2+W4FrDgQCb2J0168qnwpYafEk/E06SauEYQVQVDlkcnuQJGlyk2Ny1h9HReR9/nTcIlLAMLDW50/ubVMxbNl7n0rj3X1+FV7TTH6pFhroDcgN48L2rRMlK/AtpZjpZgtybDJfgBz9fdRs01tAON7kDMAMwte9iPomg0sv8NtbW066m9+lBmkCqAma98wOtrkePDj7qQ/yBhTIxzNexW4GnE2/UH0o8KJspJHBTocty1gRb+oW8qb+dtYgW4d0WOhA7pLaC2vWnVmlCMQpzFhYaaDKOV+ooE17CLzctfMDXQ6ix8qBWax4jp9G9yW+A7vvoRyyjgulydRc2JOnHranEllKkkWN0suX7N7a/a1oY68UNdk+VRY65i3C2rc762sSbeFOYPtDrILaDTu8bC508/hTmEdzfMMug0042uakEVLYpN8C8PESbDkL+g1PGhSIxR0k2CLjC7VUBs7Sxm+gwqQxaeMgs3pY+dVEkhZsxJJJ4sSzepPGkkUFFEcaTslybRooMXB8nRIcsM4PfeRQc/2JSDk11+r51V41sQpyytLqARmdirL1U3IYa8RQkw3ZrG7i/aAsq3sMoYr3jx1IOg5c9a0G1UK4XDyYpQcykYbDpdEVNLvI1y5vddL3N+NZRjT+HdNu7/wXdrw0ZRRQarPBYzDk2ngVUOnaQtIJE/ms7urAdLA+NT98diR4R4FVjIrx52YEDNdzYjiB3bda3pMjS6szTDSk10vdDdfBYzDmUwyIVcpbtma9gpvcADnyFYKfERM4Kw5E5qJWZj4Z2Ugf6aQOMkk33IYo2WukYDdbBSYD5Z2cq2jdygmvqmYWzFOeXpWBxTKxukfZjpmLHzJPE+QA8KNhyg41ZFFHmp/CTIhvJF2g/hLsg9661v8AbW7uChwK4oYZmJWJinbygDtMv1teBbpQOMJSuuxznNQJrS7HxOz5JkjkwbIrsFLjFSsFvoCRYaXsONQ9p4bDxYudHWUokjKqxsoOUHhd1blQLS6spSaSRXU9mbmYLFYPtYY5I3dWyNJISQwJALAHKRcdOBrmeJgaNmRxZlJVh0INjSHKDjyMXpY4Vfbqx4WWSOCWCQvIwUSLNbKTf6mW3xNWmzNn4SXaK4ZIm7FDIGd5GLvkVuGWwVcw6X0FMFFvdGLJo60uEkwUuJjhTB2V5Qgc4mYnKWyhrdba2vVtvpsnB4F4gMKZBIrk5p5VIylRyv8AxfCgFjbt2v39DB3oZ60m1cHh2wMeJhh7Imbs2+ekkt3XIFmFtQAb1mg1Ilxrkdhcg6X1Fjy0oUkNrQpjTQl6K9G9EBVkkg45jGI2OZFvlB4rfjlbiL9OFdV392A2Mw8MuGAYxi6qLd6Nwp7p6jKth41yK1bDdTfmXBgQyp2kQ+iL2kQHWyk6Ea6A9eNSlXBrjkt1PuZSVGUlWUqw0KsCGB8QeFWG19qdvDhlP04Y2jPioIKH3G3+Wuqx7Q2ftNQrBGbkr9yYfZIN/wDSSK55vvut8ikUoxaJwchP0gRa6tp43B/tTTT3CWKUVa3Rt/ZMf2J/vn/KlchFde9lP/BN96/5UrkIOlR3Hk/Dida2QbbBbxgn+JkrlJkrrOHW2wvPCsfeGP61yJ6EPNso+wbNeuub3C2xgP8ADww/qjrj54Gu077P2ezLlUawgGV82U95BwVgfjyoDBxL2OTLs9jA897KrpGPFmVm0PgFH+oU1jsWZZGkb6TksfM1oMXtdZdmmPs442jxKHLGCqkNHJZiCSb3Ugm/SswFpmEkuxvN2d5Pkb4VZD8xLh1DdFbtp7P5cj4G/Kp/tR3czD5ZENdBMBzHBZPTgfC3SsZvIncwf/KJ8ZJT+tbz2ZbfE8Jwc1iyKQobXPEdCuvHLw8iPGk9jpg1JOD+hhNyR+34b70fgaj4faTRSzMv0nWSMNzGdhcjxsCPWtNJu82B2rhgLmF5kMbHXQtYqT/EL+osetY2Yd5vtH8aZjTit/JP3WF8Zhh/jR/mFaz2w/vcN9iT8y/3rL7orfHYb71Pxv8ApWr9sa/OYb7Mv4x0jSP4UjCw48iF4b91pEk8Ayq6n3hh/pFR7UijJoMXuKFCiUUKYIDUBSSaAaqAUKv95tlGOLCzW7suHiuf51QAj1XKfQ1ng1aiffJmiSB4kkw6xRoUa6sWVQC6yDVTfhxpgqp2ZsEixBII1BBsQRrcVuvaDtMvhcEkn75kWZxzF0A16XJP+msquNw6nMkLMRqBNKHjB5EqiKWHmQDzvUXFY15ZTLMTIxN2uctx0BH0RysOFDW5Slpi15Oq+zLTZ5P+JJ+ArkSnQeVbDZW/xw8YijwsSpqbZ5OJ4klrk3rPyYyItmGGRV17gkmIPmxa9vK1SiskouMUnwdOnsuwh/yifFVH61yEitZJv25gGHOGgMIAUITNay8BfPc2sOdRE3ijUg/IMHpwush/F6Eth5JRnVPgVvFsoYXBYZWX56YtM/UKAAiemfXxvW/9pJ/7tP2oh/Up/SuebW3pOKlWTEQRvlXKqBpETiTc2a5vfhflU7am/r4hOylw0LJcHLmlGo4XKsDbwvSKjKC1JMzB9bHiOtuH4mr3bezBh8Fhbj5ycvK/XKAoQeVnv5k0mLeSNRYYDCHzWRvizGj2tvUcTLG82HiYRqVWO7hNTe5s1zwtbhQYpR0vfcb3qWy4P/k4viXNU+CxbxOskZyuhDKfH+3hV9tretcSqiTCQ3UZVZWlUqvIAKRceBrNMeNhYdOnvp0KTSlaZ3TZG0Ido4dJLaq6MV+tHKhDWHh+KtXEnbU+Zqbu5t+XByl49VZSroeDC2nkQdQfMc6rFJtakaZMqml5Lzcwj5fhvvB+BrU+2L6eF+zN+MVZDYe2hhmDrh4nkU3DuZLg66hQ2UceNqn7b31OLAE2FgJUEI2aa65rXtlccbDnypDi4rG4tmcNESOfwoPJcnQDwF7D3kn4021BkOqADzoUhKFMEETRUHor1YDkMZdlVRdmIVR1J0A99ajefDjAGPDw27XIHlmt3ySSAsbfUQWPDU3GtZ/ZGKEU8UjDupIjnyVgT8BXV98N0lx4WeF1EmQZT9SROI1HDibHx18DuaY4OUW1yYDd/aueRIsV89DIwQ9oczJm0Do57ykG3A9aPetI4MdKixIyJkCo2fLYRp/CwJ9/Wq3a2w8RhjaaN06NxU+Ti4v63pramNaeUyv9JggPiVRVv65b+tFEaqjT5OgwYDDPspsWMLAsuR2As7JdXZeDN4Xqg3Umw+JlGHxGHj+cuEkivGwYAmxymxBsbadONaXZQ/7hf7qb/wBR6x24mCaXHQ5QbI3aMeirr8TYetT5NpJJxpckveLZ/wD2bNlEUEyuuZGnRnNr2KkBwoI624EVpfaDhIcNhkaGCBHeQKWEMZIGVmNsynmBVN7VtopJiI4kNzErZ7cmcrp5gKPfV77Xv+Gh++/23otsrSo667Ge3ImhxUpw2KhibOrFJFRY5ARqRmjAvpcjxHjVNvbsQYPEtECWWwdCeJU30NuYIIv4Vb+zLZzNihMdI4VYljotypUC/kSfSoO/e1lxOLZ49UVVjVv4gtySPC7G3gBQ+TKSvFb5s0/s72dhsXDJ2uGivGygEdpcggnUs56cqxu2cQgndRBEFjkdcqmQZsrFRmYuW5ciK3Xse/dYj7xPyn+9c622f2mf76X87UJsJpKEWkdL3Fw2FxcBZ8JhlYMyAKtyVCp3rvc3u9r3PKud7ybGbCYh4m4A3Rv4kPA/ofEGrPZW1mwkWDmW5AmxOZf4kIw4YfDTxAreb47HTaGESaCzOq54iPrKRcp56e8U1sXpU4bco51ujjE7eKGTDwSpI6oxdCXFza4a+lr9NfiHdtWnxbYbC4aKP5xolCr32KkglnN7DQnS1gKgbpr+3YYf4yfmFbr2cYIPjMdiD9WR0TwzyOzH3BffRZGNa1XzM/vJgIdnKkSqs2JZc7ySKHSNb2Ajjbu3JB7zA6DxFqXA7bswGIjjniOjKY0VwOZjdFBVvW2nqJPtCnLbRxF+TKo8AqKPxvWeJqSJtRl8PCNRvrsSHDDD9gxdJUdw7G5ILKV4WFgrAcKzLGp20NrGWDDxEawCRA3VWYMvll1HkBVdegJtX8I6nEa0dJjFzYcaFAkJehSXoZqsA6vdhb14rBHIjZkBIMUgJUG+traqfL3Gs+z1ot+tnGHFubd2UCVT1zDvf1X94oaT5CLkviR0Xd3fiDG/MSpkkYfQezRv1AJHHwIHhesJv/sRcLirR6JIudR/CbkEDwBF/Xwqg2PC74iFY75zImW3G4YG/pa/kDV97RdtLicYezN0iHZgjgTcliD0ubelJJpmssmvG3Lk2eAGXYJJAI7GU2N7G8j8SpB9xrn8O8s0cZjhEcCt9IwqwdvtSOzN7iK6Gn/4H/8Al/S/41yO1CHldaa8BFuJ561172ozFMNCwCN88NHRXH7t+TCuQoNfWus+15rYaEdZh8I3/vSfIsX3JsLZ2Ci2ns/RRE6XXLGWWMSCxHzd8uU6HW5F+NxXLGBUkEWIJBHQ8xWy9lm2BFiWhY2SYDLc6dop094JHoKje0jY/YYpnAtHN31NtM311876/wCamgn8WNSRqfY8vzE5/wAUfkX+9c12u3z833sn52rp3siW2Gl++/20rl+1v30v3sn52pJbiyP+VEs9pL+wYQ9ZMT+MY/Srn2bb0/J5Bh5W+Zkbuk/UkP8A7W5+OvM1WbZ02bgfFsQfe4/tWa406E5OEk0dZ3g3W7PaGGxcQ7jYiLtVH1XLgZx4E8eh86R7JcQCMYvPtg/owI/Fae9nO84xERgmN5o1upP14xwP2l4H0NYPcjb/AMkxIkYns3BSW2pyk3DW5lTY+V6l2b6oxlGS7sPfFFG0cSJM4HaX7gUnUKfrEDgaj4HCYORlTtcSrMwVR2MbAkkADSXqa0ntU2MTIuNi70UiLmZdQGAsrXH1Stteq+NY/YCk4mDKLkTRMfBVkVmJPIAAknlanTOearI0zRbzbnw4IIZcRI2e+UJAv1bXveUDmKyWIK5u5my8s1s3rbhXQfa5jFk+SFGDKVkdWUggg9nYgjjwNc75VK4HlioypC4OI5G/GhSYDqKFMlMD0VG9JarEIYXB8a0G0d7Jp2PaLG8dlyxuuZVsoW6MCHUm2pDCqBWrQbubTDTxRPDh3V3VSWgjzAEgaMoHxvU5JOEXJKxw32urIDbUYAiNY4rghjEGDFTxGd2ZgD0BANRcLPkYNlRrfVdcy+o51tPaBL8neFYVjjBVmOWOPU3AF7rUXdjeRHkEOKihdXIUP2UYIPINZbEE89LVyx6tywrNGFr33NZYlGehy3GTv/iTF2RjwxjIy5OybLl6ZQ9relZ7F4nOb5UXwjRUX3CtZv3uukCieEFVLBXTiATwK34C4tasYDWnTdRjzw1wJyxnF6Z8k/ZO2GgN41izcmeJZGHlmvb0q1xu/GKlXLL2Ljo8ETW8gwNqzN9aWBXQ0QpSSpMXJOS2bQG9+6AuvgFsB6VoTvvjGi7J3jccmeNGfzu2l/G16zVLQ0ApOPBpdl7zY8fN4c9WKxwRk35lrJcnxNNYuTHFjM8OUr3ixw0SqPEgx2PmbnWqLNbnauiySn/sW5Nz2drn73L+FcXV554dLSTtpdzbFD1E029lZk8RvpjWGVpgV4W7KC3p3KpJp2Y3Y3Pp+lINJBrtqjn1N8j2DxbxSLJGxV1NwRy0sfgSPWmUoGhagC32Jt3FQ/N4eRrMf3VhIpJ6IwPwqbiMFj8QLdgQptdYoY4QdfrZAL+TGs3eugeybhiPOL/crj63PLBheWPY3wx9SSg2YeeR7CJybRFwAdcpJGYDwut6jmn9pfvpD/iP+Y1HreLtJmL5aFwnUUKOFbkAWuSBrpQq0wSEuKSRThHGiNUAzVju4P2vD/fR/nFQ7VY7rp+2Yf71D7mBqcr/AJcn8mVD7yNF7VD89D9235hWMw0TO6qguxYAeZOldC9ockIngE8bMhVrsjFXXvLqORHgR6ipEu7UaYfttnNaQrmV9HZ1tqFZvoMRfhboa8fpOrji6THGS52T7HTmxSnmk1258jftM2oqwjD3Bd2VmHRV116XNvjWJ2dsdpIpJ2ISKOwZuLFjayqvM94amwF6rpSzMSxJYnUsSTfxJ51dptMJs8wDV5Jix/lRQlr+JI+BrqxYJdNhUce7b/uZzms025cUObv/ACOSVIpMO5zkLnMzXBJsCVUKLXIot8tirhJwqElGXMt9SNSCL8+HHxqHu3CWxUIHKRCTyADDU+H960ftOUnERL1jsPV2pSnKHVxipOmnffgaSeFya3TRU7D3cMyNNK3ZQICWa1ybccg+F+vWoUk8AbuQEp/PI2c+q90H0NbzflBBs9Ik0GaOP0ALfEqK5leq6PLLqNWR8XSXt3FmgsbUe/LNBtjZEK4aLEwu5WRspV8pKmxJBItrcdK1cWFMuxlUEDugksbAKJSxJ9AdK58uNcRGG94y4ktbgwBFwfEGt+8mXYmnOMD/AFSW/WuXrY5IRgm7evb27GnT6W5Uq+EyOy5MHnVJYpGDEL2naWtfS+QDh6mnt9N2xhHUxkmN72zakEWuCeY141n+Y8xXQfah+7w/2n/KtdGaUsXU41FupXdmcFGeKTa4MZsbZTTltQsaLmkkP0VXy5noOdKixmGU2+T9oL8XlkRiPKMhR5WPnWsnhXD7HS65u1KMwuVzFjmGYjWwUDQEcKyKbSQH/hsOfMTn/erTFmlmcmk6TpU645InDQlxdXuXO0t3YpMJ8swmYIL54nOYrY2OVuJtx15a+FXPsnGmJ84v9yqBN7plhMKRYeONgwIRG+sLHi51PjWh9lItHOf50HuBP61w9asselyLJ527uvmdGDQ80XD6+PoYHGn5x/tv+Y0xTmK/eN9pvxNINetD7q9kcb5YqMa0VLwshVlINiCCD0INxQq1Y0BjSCaUaTeqEKAq53NF8bB9on3IxqiZqvt2sZhoJoppJZLpclViFrlSLZi/j05Vl1H4Ul5TKx7yRfe1UfOYf7Mn4rUX2f7wdjJ8nkPzch7t+Cv+gbh528alb3YuDFrFIWmjyhguaONQ4NtQZJEvw5XrJjY8rZjEnaKOaNG7eqxuSK87psUJ9GsWXbZ8+505Zyjnc4mj9oeweyk+UIO5Ie+B9WT+zWJ870nYu7UZwT4uW79x3SMEqvdv9IjU6g6C2lP4De0iHsMfBIUtkz5SCRyDBrd4dRrpw50jYu9cGGDQHtJcOScpZAGUNe6kZu8up6cTprWV9XHD6aVuL58r/ZWnFLJqvZr8mVe6+JklxUES2VDKrlUUKO53rmwubAcyauPacSMTE3+F8Q7f3FZvFY+GKQnBdqBcHNIRewIbIoGoS4F7kk2tV1vRvTBi4lXspBIuoa6gKxGoHEspsOlbzxzefHlUXVNPyr7szi0sUot7mh30/aMAsyaqCsnpYqfcW18jXNSOlXe7e9b4UGNlEkLXuh4i/HKTy6g/Cm9oSYFrvGMSt/8Awz2Vr9A2YkD0NX0uOfTXjabjdpr/ACLNJZamnvW5Ww4VmV3A7qAZj5nKB5n9DXQdorbYi/dRH3uprEDa2aMQkBIcwYiNQXLAEXZmIzGx/wClaKfezDNhBhSmIyBFTMOyDd0gg8SOVR1kcmTQ1G6knt4H07irt8ox0Iuy+JH41v8A2o/u8P8Aaf8ABaw0MkIlBPaiMG9gELmx58APjWm3l3qw2MRVZJ1ykspXs+Nra3vpV9VGcs+Kai6V2LDXpzVq3RfnCfLNkoserBFsP549CvmQD7xXMCpBsQQQbG/G/Cxq+3c3obCOQgLwsblGNjf+IMBbNbwsdKutp7x7On70uGlz9RlUnzZXF/M1lhjl6XJKOhyg3aa7fmVk0ZopqSTWzsxUUZY5VFyeHpxro3stT9nlP+N+EaVicdtNH7kMQhi0uAS0jD+d2Nz9nh58avt3d7MPg4yixzvmbMSxj42A0A4CwHWtPtCGTNgcYxdutiOmahlTbMhifpN9o/jSDU/aUuHYloVmUkk2kZCNehUXqBeuyD+FWqMZcsdwtw6kcbi3vHWhR4ci4PThQqykhpqQQaU1BasgbtW53a3fjhw5xuJXNZS8cZ4aaqSOZJtashg8NnkRP43VfHvMB+tdO9orhMFlA7pdFt4C5t/SK837QzSUoYYutT39jo6bEmpTl2OX4/GPPI0khzMx18ByA6AdKbw87IwZGKsODKbEHzpBHShevS0RS01sc+pvc1m8G3fleCjLaSxyqJAOBBRwHHgbeh9KzEOFZzZVJtqbcB4sToB4mmS/H41qd8gkcOEhjAC9kJWA5swUBm6nRtTXLFR6drHBfebr5dzWTeW5vsiJDuliWj7RAjrrpHIjtp5G1/C96rMHs95TaMZja9rqvhxYgVtfZLIc2IXlaM+t3F/gKxm0NJZRy7Rx6ZzUYs83mnilW1V9QnjioRmr3JWJ3bxKBC0RGdwiaqczG9gACenGrDEbk4qNC5CaXJGdRZbcSWIHhatJtrubJw7DQiOILbS2aPKbf5WYetYfZcRkmijZmyNIgYXNrFgOHDnWWHPmyxctkotp7ePG5U8UINJ27QwmAcgMcqqSQGdgqm3HLc94eI0p6fYc6pnyZo7E50IeOw4nMpIHka0PtE2VIswlCnsciopA7q2+qbfR8Ot6q9hbUyQYmByQJY2KX4doB8Mw+IFaQ6mWTEssKfy+pm8aU3CWxTTQZQpzKb8gbkfaqXgtjySgMMqoeDyukak/ylyM3perLdvYwkjlxEwvDAGIX+N1Gax/l4X63t1qgxM7OxZjcnr+A6Achyrf1dcnCD3XItNJOXBc4zdTExpnMedLXzRsrrbr3dbeNqhYDZMs37pC1iLm6qL9LsRrVluTt18NOq3PZSMFdTwBJADgciDx6j0qy332OsOMhkQALK4NgNA4dc1vO4Pneud9Tkx5fSnVtNxfZ12a8mrxRlHXHtyij2hsHEQZFkjIZ7lQpDmwtcnKTpqKfwG6uImQtH2TW4gSoWv0IUmx87VqvajjGVIowbB8+a3MLlsD4XPDwFZfcTEMuOhAOj5kYdRkY6+qj3Vni6rNk6b1tk9/0HLFCObQ2ylxEDRuyOpV1NmU8QfGkNWq9pa2xikD6USk+eZx+AA9KytdXT5vWxRyVyjHLj0TcfAsGioCirYnUGaSDTjCk2qwHcJiAjpJ/C6t7iD+ldP3+i7XAOym4GSQEfw3GvuN65Sy1uNz95o+y+S4ogLYqjn6JU3BRjytyPTTz8z7Rwybhmhu4M6ummvig+6MIxpFXO8ewpMM5uC0R1SUfQZeVyNAfCq/AYJ5WyxKWPO3ADqzcAPEkV6McsZx1J7HLKLTp8kdUJvbkCT5dfjV5jdjT5RPOwjQgBWmJDsAugWNQxHdHDoKtMdhocHhVAkjmmkkTtQjq2VFOcqAOV1UEnjfwq+37wLYuCGbD3lUEmyDMSrAagDiQV1HHWvPydb8cdPDbVv99zohgel344GfZeEHbhQxI7O7mwv9OwCjgPEnW/K1YLaD/OyH+d/zGtz7OMUsUjYdv3j3dtRoVsAnnbOx6cORrO7x7AkixLoql8zFkyi5Km54DW44VGBqPWZL7pV8ysqvBFLyanefTZOH+zB+SsFBcsoS+a4tbjccLeNdJ3k2dI+zYkSNmdVhuoBzCyi+lYDZoMeJizDKyyx3B4jvCj7PmvTn/VJh1Mfij7I12xt/ARkxSX0sXUXv9pP7e6pG1N08LiY2mwZUNYkBDeMkfVK/UPu8qzO9uxmjxEjIpaNmLAoMwBOrI1uBBvoambq4xsHHPNJdVdQsSNoXkF9Qp5C+rf2rCeCMY+v0z0t1t5spZHJ+nlV/MudiYfPsZlXUmOY2FtSGb9AK5xlrY7hbzJATBMbRsbqx4K2gObopsPK3jS9v7myq5fDL2sTaqFIzLfW2p7w6EVr08/Qz5I5dtTtPsLLHXjjKHZUYsIbi3G4t5309b10f2guDLgU59rf3tGv41l9nbN7CVJMWDGqHPkYfOOVNwFTja4F2Nha+tPpiJsdjo5MjECWPRQzBEVwdSB5knretuoj6mWM1xFN379iMb0Qd8utiy9qx+cw4/lkP9S1Q7mD9uw/2m/8ATetP7T9nSu0LJG7KquGKqSBcqdbDwrO7j4dzjIWCMVVmLMFJUdxhqeA1Ntaw6VpdDXyZWX/0/VE/2mrfFp9yv53rJ2rc+0XZsr4hHSJ2QRKCyqxUHO51IGnEViSK3+zmv4aCXgnqvxpCCtClGirtOcDUgk0qSkVoAT8aJjQoNTAfwmPljFo5ZEB5I7KD6A0WJxUkn7yR38GYsPcTTFGKnRG7SC2EtSsPipEUqkjqDxCuyg+YBsajUupnFSVMak1wLiYqQVJBBuCNCD4EUoXLEljc8TfX1NIFGGpUgtj0shItc28zTWXpRZqcDUJJcIVt8sKKVlYlWZSeasQfUg03K5ZrsWYnmSST6mnbiklKVLwG401PwYyRBZJJEHRHZR8DTbimzTaUtmK2uBxnuSSSSeJJuT5k0YkI4EgeZpujF6KVUAtpCeJJ8yTR62sCbdLm3upugWopeB2/ItmPAk/GksbcaVmoML0qXYN+4i9FRkUKYC2NNXp2QU2y1oAgmiNOrHSWXrQAlaKlhaGWgAhS6TkoXIpNgKFEaMUdqS4AbvS81DLSitSAkNSg1EUoLQAL0AKM0lRQIUooMtEDrTitQMZy0TVIuKDJQA1ajp0pQKUAJjW5A5nhQpUI1F78eRsfQ0KZUYhT0yBRUK0IYq2lIc60KFAuwBR0KFDEJzUZGlHQqQCWloKFCmADxpaDShQpDEE0kmhQpoaCNBaFChiDNFQoUdgYR50O0PWjoUhB9oetLVzQoVEuSxSHUedChQq0LH3P/9k="/>
          <p:cNvSpPr>
            <a:spLocks noChangeAspect="1" noChangeArrowheads="1"/>
          </p:cNvSpPr>
          <p:nvPr/>
        </p:nvSpPr>
        <p:spPr bwMode="auto">
          <a:xfrm>
            <a:off x="155575" y="-1943100"/>
            <a:ext cx="27051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xQTEhUUExQVFhUXFxgXFxcVFxUXFRoXHBcXGBwaFxcYHCggHBwlHBYYITEhJSkrLi4uFx8zODMtNygtLisBCgoKDg0OGxAQGzIkICQsLDEtNCw0LCwtLzQsNCwsLCwsNCwsLCwsLCwsLCwsLCwsLCwsLCwsLCwsLCwsLCwsLP/AABEIARMAuAMBIgACEQEDEQH/xAAbAAAABwEAAAAAAAAAAAAAAAAAAQIDBAUGB//EAEkQAAIBAgMFBQMJBgQDCAMAAAECAwARBBIhBQYxQVETImFxgQeRoRQjMkJyc7GywSQzUmKi0WOCksM0dOEVJUNTs8LS8DWDhP/EABkBAAMBAQEAAAAAAAAAAAAAAAABAgMEBf/EADERAAICAQMDAgMGBwEAAAAAAAABAhEDEiExBEFRE3EiYYEFMjORofAUI3KxwdHxNP/aAAwDAQACEQMRAD8Azjz6knXW+utF2uvKo7m/GiBtWVvsefuS1PW1MmWx4ipWy1Uh5ZBdI7aDiWJACjxJt5C55Wpmfa8jXHcVP4FRMvrcEv5uSaz9Rt0kVp2sSJqV23lUaSQHWwU87fR9By/Cjw0Du4SNWdjwVRc+7p41Tl5ZO90P9pSll8aktstUOWWYdp/5UC9vJfobEID4ZjUxdiEC5w+LCngWAUnzBSyjxZh68Kj141yVokuSrVySAoJJ4AaknwAq2+QKkZMz9nJmFo+LZballGqm5sA2XnS/ksioCpSBCNWVi5b7U0akf5cyjwqsxghBUIZV7ouzqpDNr3hlbReXA1HqOXGw6rkmHDgx54nLW/eIwAddfpAA6p4jgeNQ0xrDhUCOaxuDr1FDtBWitdxFkcdektiTVbnodpVamVrZZfK6JsTVbnoA3pWS5Mm/KuhojOTzqINKBehMCSs1G0xtUQSUTPQKiUs5pDTnqaj56ItSHZZYfEHqeVCo2FOoo6ZSbGJDTdOOutJqm6M2WEY/Y38MQl/Ixvb0uDUjZuxUMYmxEvZRk2UWu7W4kDjbxAY+FQsDN9ONjZZBY34BwcyN/q0Pg7VfbbhRS7ut1iEcEaXIAIjRtbdbsT9nxuOTJOUJaV3d/wDDaEVJW+yI8WycHKckOJOcmyghjc8h85FEP6qspdlPDBaIFo2A7R4QWkmY2IXuarHroFNje5a5Aqu3aWN+0fsgCtwCpNu+rXWzm1rKy3uPp8amz7SEDGZmcF7hBHo3Zg3CgkWVmuWdiCRmsBrcc+Zz16E79zWCildURMMrRBryjDj6OSKzMPBuzsGc8kZyw45TxEYQyIS8WGZTfSbFWD+alsqqef1j41Ig23JPmVIzDfM2bCLZ+AuG5tcC5sy36GqefZj5gSynMQCzEqRc/WVwHtr0IHG9axVv49iG6XwipoZJHvJJDc8XMsLe9lJPpUSaArzU+KsrD4GkYmMKzLmVspIupupsbXB5ikqK6o8bGDqwqMUi1KBpgKFC9NihQA5egjURFJUUAPKb0ZFNxjWltQAlqK1KyUTLQALUMtKIoXoAew660VLw41FCmUhtImY2QMx/lBY/Cnk2VOf/AAZrdezk/wDjWtm2tA+b5TiWJPBMI2KCf6ZBk+HWqQ7KVpT+9yXuiMofEuPsDRR/M1hbrXP/ABFt2qLeKkMYLd6eQm6NGqi7M6P7goUlmPQCr/F7LaWIRvp3UPaANYvGoiBcEAi6FTqAeP8ADUDaWzGkRR83DEp7ozAQp1751nlPAlQRy8BP2Vs2KCNjmEiOMsgLIoKHQlItTcX+tYi5NhrWGXI5LU3v2LhCnXYj7tbMe8kTixAckfynKhIPivaAedS8bhipDFFkYm7A9myKALALHfMCoHHKTxuRqAbTCLPlfKHjWMMe8Rkd7i+YG5WwDEjlcjS8b5Vh2e2W5FshDGUn7KxlVFrDTMTw41knOeRzfHsaOorT3KjF4rGZtJJioIYdmXyAcVIAJFvO9CXPiNY2ZJucJZhmPNobm1zzj49LjQWmOx0GazRsyqbkMpRlfQkhCAb8yM5vrpreomP2YrgNHiIip4ZskY8rlV738vEfGuiM1tar51sZOL82ivhxWKsbh5EBsVlTtEFtCCHBy+ljS8RBG1gVGHkIzBSSYW8mY5o+fEldOIqcGxUesscj6fvY3KyqPvkvcW5OD4Wp2Y4gIZExc4QEA53e4vwzGNnAvyLZb1Tlvey+uxK/MyuIQoxV+6QdQbXowtX2H2pOLhsVoebMz25fwPp4EU5iMdhuyZXyTSkHK8UQhCnSxLBVvbXTKb6cKt5JLar9iVBdn+ZmstHalmjKnp8K3M7CAoKKOnIUvSKSsaC0pRTjC2lJUUxPYAFArSs1Nk3pBYkGhQo6QhyDiKKkxcqFUUmX08McfeBaLoWjOp/lmRpb+agX6CmI8eoBGZgCfqFWB/myuFN7630NVcc+UMFGrXB1NiPsiwJ1PG9M1KhfIOSXCLvshJc9s5a9y00UhPC304zIbedhUJ8YyOV+aa2n7uMg+N2QN77VZpsNAiSRzPOSLkYcKCng12zjifqcqk4XaGIS4WNpbi1p5hiFH/6xax46GsVNb1v+n+i3F3vt+pW4faZdlTs8OLkKC8ahRfS5JNgP7Ve7ShbCWLy5bi98Lg4suvSdsv41nZNiYkkn5PLryEbW16WFFHhsZBcquJiHOwlRfW1h76ieOMmtMl7BGdXfIztjFxujZGxLtZyLuiEyH6zEBi1vE8KqYJ3R2VEYIzXOZg17ZtHva9xl1tpyq7G12b94Fc8y0cLE+uUN/V7qUssDcUjX0nQ+9XkX0tW0XpVNfqDm2UJx8vFYI1OpFlvl7p5SMwOtuIo5MficrJfuk5woCKma9u8qWFyBxtxtWiw+zIpCAhJJOgSeFmPgI5ViYnwFHiNixK2RpzC9voYmB4/LvIXFvGj1cS2r9P8Ao1q7IzWIMmigk8MxAHWxt0sOFFiEYEhM1shIta2a4A099aHG7uTxJ2llki/8yJ1dPW2o87VnsXHJm7pbVDwtbNcAfC9bY8sZr4XYladNUGhkz63K3bgBbituegtf40eJklLMQWIuvuut+J71xm10I4dKJu0zi4OXW9rW+oBbW/JuN+JpExcs9s1rrlsBw7tyCf8ANpVjvdcDsTSZxcdy2XUjNe18x/DieIpkyT3Nha5BWxsQBfQm2l9D+tIl7exFmPHKbqNCGtm6kGwt/wBakXcKujHU5uGa1ja2vW3OkLh3sIkkmYEgOG8coBGT82b/AO2o5XmuxS9rGwIUHUAaHqCC3kaGDSTXOx6Dh/CNenG/xpoxy2JBa9pdDbrZLWtrajYO/YlYftLm5NrNxtxucpHpa/p40yna92+bggYGw1H0jcHx6EG3iKXhi92vmPHKNBzNrG/PSmoe0GW4Yjnw1+jxBbT62gNqKYcvah2TES3OVNL6cOF7aa89DSsG76lxYm1uHCw008SaLB5+8HHE5gdLC/FfT9akGpZLfahxKFEpoUiaAy8an4XY+IksVhkI43yMBbrc6U3gsYYpFkW2ZTcZhcHzFalZTiEvi4eyjFyHeV0Ukm5yo3eY6k5jnItz4VjmzShwv37FY4KXLMzPsaQfT7NT/NLCG92a9LjRxocQoH3jke5Qaj49YxIwiLGO5yFhZiPEWFvdV5hY4ZQi4aIdpoH7dZZLsdLqUuoXzUedqqUmkm97+XHuCju6/uVK4aPNdp4uOvdxGvqsNWu0tuLGoGCmkjDfTUA5eFu7JJ85x8v0qr2ijxyMjhAymxCBCOR0Ki3OoqYh14G3ov8AaoeKM6k9/wAqBTcbS5+o7snZbYhiqsitbRWazOeiC2p8KeGHgjurscykhvmmJuOWsq89NRUc7SmtbtZADoQHYKR0IBANRjV1Jt29iVVfMvcJtpYhaNplF72RII/6yrsPfVTLttjKzHDGbhb5RM8h+uL3UoCLWNv70wKQ8Skm979QSp+BoWGF3W5ayPh8ErGbyYyVBCAkEJIvHAioLEklWJuSNBe1r8waqh2+W4FrDgQCb2J0168qnwpYafEk/E06SauEYQVQVDlkcnuQJGlyk2Ny1h9HReR9/nTcIlLAMLDW50/ubVMxbNl7n0rj3X1+FV7TTH6pFhroDcgN48L2rRMlK/AtpZjpZgtybDJfgBz9fdRs01tAON7kDMAMwte9iPomg0sv8NtbW066m9+lBmkCqAma98wOtrkePDj7qQ/yBhTIxzNexW4GnE2/UH0o8KJspJHBTocty1gRb+oW8qb+dtYgW4d0WOhA7pLaC2vWnVmlCMQpzFhYaaDKOV+ooE17CLzctfMDXQ6ix8qBWax4jp9G9yW+A7vvoRyyjgulydRc2JOnHranEllKkkWN0suX7N7a/a1oY68UNdk+VRY65i3C2rc762sSbeFOYPtDrILaDTu8bC508/hTmEdzfMMug0042uakEVLYpN8C8PESbDkL+g1PGhSIxR0k2CLjC7VUBs7Sxm+gwqQxaeMgs3pY+dVEkhZsxJJJ4sSzepPGkkUFFEcaTslybRooMXB8nRIcsM4PfeRQc/2JSDk11+r51V41sQpyytLqARmdirL1U3IYa8RQkw3ZrG7i/aAsq3sMoYr3jx1IOg5c9a0G1UK4XDyYpQcykYbDpdEVNLvI1y5vddL3N+NZRjT+HdNu7/wXdrw0ZRRQarPBYzDk2ngVUOnaQtIJE/ms7urAdLA+NT98diR4R4FVjIrx52YEDNdzYjiB3bda3pMjS6szTDSk10vdDdfBYzDmUwyIVcpbtma9gpvcADnyFYKfERM4Kw5E5qJWZj4Z2Ugf6aQOMkk33IYo2WukYDdbBSYD5Z2cq2jdygmvqmYWzFOeXpWBxTKxukfZjpmLHzJPE+QA8KNhyg41ZFFHmp/CTIhvJF2g/hLsg9661v8AbW7uChwK4oYZmJWJinbygDtMv1teBbpQOMJSuuxznNQJrS7HxOz5JkjkwbIrsFLjFSsFvoCRYaXsONQ9p4bDxYudHWUokjKqxsoOUHhd1blQLS6spSaSRXU9mbmYLFYPtYY5I3dWyNJISQwJALAHKRcdOBrmeJgaNmRxZlJVh0INjSHKDjyMXpY4Vfbqx4WWSOCWCQvIwUSLNbKTf6mW3xNWmzNn4SXaK4ZIm7FDIGd5GLvkVuGWwVcw6X0FMFFvdGLJo60uEkwUuJjhTB2V5Qgc4mYnKWyhrdba2vVtvpsnB4F4gMKZBIrk5p5VIylRyv8AxfCgFjbt2v39DB3oZ60m1cHh2wMeJhh7Imbs2+ekkt3XIFmFtQAb1mg1Ilxrkdhcg6X1Fjy0oUkNrQpjTQl6K9G9EBVkkg45jGI2OZFvlB4rfjlbiL9OFdV392A2Mw8MuGAYxi6qLd6Nwp7p6jKth41yK1bDdTfmXBgQyp2kQ+iL2kQHWyk6Ea6A9eNSlXBrjkt1PuZSVGUlWUqw0KsCGB8QeFWG19qdvDhlP04Y2jPioIKH3G3+Wuqx7Q2ftNQrBGbkr9yYfZIN/wDSSK55vvut8ikUoxaJwchP0gRa6tp43B/tTTT3CWKUVa3Rt/ZMf2J/vn/KlchFde9lP/BN96/5UrkIOlR3Hk/Dida2QbbBbxgn+JkrlJkrrOHW2wvPCsfeGP61yJ6EPNso+wbNeuub3C2xgP8ADww/qjrj54Gu077P2ezLlUawgGV82U95BwVgfjyoDBxL2OTLs9jA897KrpGPFmVm0PgFH+oU1jsWZZGkb6TksfM1oMXtdZdmmPs442jxKHLGCqkNHJZiCSb3Ugm/SswFpmEkuxvN2d5Pkb4VZD8xLh1DdFbtp7P5cj4G/Kp/tR3czD5ZENdBMBzHBZPTgfC3SsZvIncwf/KJ8ZJT+tbz2ZbfE8Jwc1iyKQobXPEdCuvHLw8iPGk9jpg1JOD+hhNyR+34b70fgaj4faTRSzMv0nWSMNzGdhcjxsCPWtNJu82B2rhgLmF5kMbHXQtYqT/EL+osetY2Yd5vtH8aZjTit/JP3WF8Zhh/jR/mFaz2w/vcN9iT8y/3rL7orfHYb71Pxv8ApWr9sa/OYb7Mv4x0jSP4UjCw48iF4b91pEk8Ayq6n3hh/pFR7UijJoMXuKFCiUUKYIDUBSSaAaqAUKv95tlGOLCzW7suHiuf51QAj1XKfQ1ng1aiffJmiSB4kkw6xRoUa6sWVQC6yDVTfhxpgqp2ZsEixBII1BBsQRrcVuvaDtMvhcEkn75kWZxzF0A16XJP+msquNw6nMkLMRqBNKHjB5EqiKWHmQDzvUXFY15ZTLMTIxN2uctx0BH0RysOFDW5Slpi15Oq+zLTZ5P+JJ+ArkSnQeVbDZW/xw8YijwsSpqbZ5OJ4klrk3rPyYyItmGGRV17gkmIPmxa9vK1SiskouMUnwdOnsuwh/yifFVH61yEitZJv25gGHOGgMIAUITNay8BfPc2sOdRE3ijUg/IMHpwush/F6Eth5JRnVPgVvFsoYXBYZWX56YtM/UKAAiemfXxvW/9pJ/7tP2oh/Up/SuebW3pOKlWTEQRvlXKqBpETiTc2a5vfhflU7am/r4hOylw0LJcHLmlGo4XKsDbwvSKjKC1JMzB9bHiOtuH4mr3bezBh8Fhbj5ycvK/XKAoQeVnv5k0mLeSNRYYDCHzWRvizGj2tvUcTLG82HiYRqVWO7hNTe5s1zwtbhQYpR0vfcb3qWy4P/k4viXNU+CxbxOskZyuhDKfH+3hV9tretcSqiTCQ3UZVZWlUqvIAKRceBrNMeNhYdOnvp0KTSlaZ3TZG0Ido4dJLaq6MV+tHKhDWHh+KtXEnbU+Zqbu5t+XByl49VZSroeDC2nkQdQfMc6rFJtakaZMqml5Lzcwj5fhvvB+BrU+2L6eF+zN+MVZDYe2hhmDrh4nkU3DuZLg66hQ2UceNqn7b31OLAE2FgJUEI2aa65rXtlccbDnypDi4rG4tmcNESOfwoPJcnQDwF7D3kn4021BkOqADzoUhKFMEETRUHor1YDkMZdlVRdmIVR1J0A99ajefDjAGPDw27XIHlmt3ySSAsbfUQWPDU3GtZ/ZGKEU8UjDupIjnyVgT8BXV98N0lx4WeF1EmQZT9SROI1HDibHx18DuaY4OUW1yYDd/aueRIsV89DIwQ9oczJm0Do57ykG3A9aPetI4MdKixIyJkCo2fLYRp/CwJ9/Wq3a2w8RhjaaN06NxU+Ti4v63pramNaeUyv9JggPiVRVv65b+tFEaqjT5OgwYDDPspsWMLAsuR2As7JdXZeDN4Xqg3Umw+JlGHxGHj+cuEkivGwYAmxymxBsbadONaXZQ/7hf7qb/wBR6x24mCaXHQ5QbI3aMeirr8TYetT5NpJJxpckveLZ/wD2bNlEUEyuuZGnRnNr2KkBwoI624EVpfaDhIcNhkaGCBHeQKWEMZIGVmNsynmBVN7VtopJiI4kNzErZ7cmcrp5gKPfV77Xv+Gh++/23otsrSo667Ge3ImhxUpw2KhibOrFJFRY5ARqRmjAvpcjxHjVNvbsQYPEtECWWwdCeJU30NuYIIv4Vb+zLZzNihMdI4VYljotypUC/kSfSoO/e1lxOLZ49UVVjVv4gtySPC7G3gBQ+TKSvFb5s0/s72dhsXDJ2uGivGygEdpcggnUs56cqxu2cQgndRBEFjkdcqmQZsrFRmYuW5ciK3Xse/dYj7xPyn+9c622f2mf76X87UJsJpKEWkdL3Fw2FxcBZ8JhlYMyAKtyVCp3rvc3u9r3PKud7ybGbCYh4m4A3Rv4kPA/ofEGrPZW1mwkWDmW5AmxOZf4kIw4YfDTxAreb47HTaGESaCzOq54iPrKRcp56e8U1sXpU4bco51ujjE7eKGTDwSpI6oxdCXFza4a+lr9NfiHdtWnxbYbC4aKP5xolCr32KkglnN7DQnS1gKgbpr+3YYf4yfmFbr2cYIPjMdiD9WR0TwzyOzH3BffRZGNa1XzM/vJgIdnKkSqs2JZc7ySKHSNb2Ajjbu3JB7zA6DxFqXA7bswGIjjniOjKY0VwOZjdFBVvW2nqJPtCnLbRxF+TKo8AqKPxvWeJqSJtRl8PCNRvrsSHDDD9gxdJUdw7G5ILKV4WFgrAcKzLGp20NrGWDDxEawCRA3VWYMvll1HkBVdegJtX8I6nEa0dJjFzYcaFAkJehSXoZqsA6vdhb14rBHIjZkBIMUgJUG+traqfL3Gs+z1ot+tnGHFubd2UCVT1zDvf1X94oaT5CLkviR0Xd3fiDG/MSpkkYfQezRv1AJHHwIHhesJv/sRcLirR6JIudR/CbkEDwBF/Xwqg2PC74iFY75zImW3G4YG/pa/kDV97RdtLicYezN0iHZgjgTcliD0ubelJJpmssmvG3Lk2eAGXYJJAI7GU2N7G8j8SpB9xrn8O8s0cZjhEcCt9IwqwdvtSOzN7iK6Gn/4H/8Al/S/41yO1CHldaa8BFuJ561172ozFMNCwCN88NHRXH7t+TCuQoNfWus+15rYaEdZh8I3/vSfIsX3JsLZ2Ci2ns/RRE6XXLGWWMSCxHzd8uU6HW5F+NxXLGBUkEWIJBHQ8xWy9lm2BFiWhY2SYDLc6dop094JHoKje0jY/YYpnAtHN31NtM311876/wCamgn8WNSRqfY8vzE5/wAUfkX+9c12u3z833sn52rp3siW2Gl++/20rl+1v30v3sn52pJbiyP+VEs9pL+wYQ9ZMT+MY/Srn2bb0/J5Bh5W+Zkbuk/UkP8A7W5+OvM1WbZ02bgfFsQfe4/tWa406E5OEk0dZ3g3W7PaGGxcQ7jYiLtVH1XLgZx4E8eh86R7JcQCMYvPtg/owI/Fae9nO84xERgmN5o1upP14xwP2l4H0NYPcjb/AMkxIkYns3BSW2pyk3DW5lTY+V6l2b6oxlGS7sPfFFG0cSJM4HaX7gUnUKfrEDgaj4HCYORlTtcSrMwVR2MbAkkADSXqa0ntU2MTIuNi70UiLmZdQGAsrXH1Stteq+NY/YCk4mDKLkTRMfBVkVmJPIAAknlanTOearI0zRbzbnw4IIZcRI2e+UJAv1bXveUDmKyWIK5u5my8s1s3rbhXQfa5jFk+SFGDKVkdWUggg9nYgjjwNc75VK4HlioypC4OI5G/GhSYDqKFMlMD0VG9JarEIYXB8a0G0d7Jp2PaLG8dlyxuuZVsoW6MCHUm2pDCqBWrQbubTDTxRPDh3V3VSWgjzAEgaMoHxvU5JOEXJKxw32urIDbUYAiNY4rghjEGDFTxGd2ZgD0BANRcLPkYNlRrfVdcy+o51tPaBL8neFYVjjBVmOWOPU3AF7rUXdjeRHkEOKihdXIUP2UYIPINZbEE89LVyx6tywrNGFr33NZYlGehy3GTv/iTF2RjwxjIy5OybLl6ZQ9relZ7F4nOb5UXwjRUX3CtZv3uukCieEFVLBXTiATwK34C4tasYDWnTdRjzw1wJyxnF6Z8k/ZO2GgN41izcmeJZGHlmvb0q1xu/GKlXLL2Ljo8ETW8gwNqzN9aWBXQ0QpSSpMXJOS2bQG9+6AuvgFsB6VoTvvjGi7J3jccmeNGfzu2l/G16zVLQ0ApOPBpdl7zY8fN4c9WKxwRk35lrJcnxNNYuTHFjM8OUr3ixw0SqPEgx2PmbnWqLNbnauiySn/sW5Nz2drn73L+FcXV554dLSTtpdzbFD1E029lZk8RvpjWGVpgV4W7KC3p3KpJp2Y3Y3Pp+lINJBrtqjn1N8j2DxbxSLJGxV1NwRy0sfgSPWmUoGhagC32Jt3FQ/N4eRrMf3VhIpJ6IwPwqbiMFj8QLdgQptdYoY4QdfrZAL+TGs3eugeybhiPOL/crj63PLBheWPY3wx9SSg2YeeR7CJybRFwAdcpJGYDwut6jmn9pfvpD/iP+Y1HreLtJmL5aFwnUUKOFbkAWuSBrpQq0wSEuKSRThHGiNUAzVju4P2vD/fR/nFQ7VY7rp+2Yf71D7mBqcr/AJcn8mVD7yNF7VD89D9235hWMw0TO6qguxYAeZOldC9ockIngE8bMhVrsjFXXvLqORHgR6ipEu7UaYfttnNaQrmV9HZ1tqFZvoMRfhboa8fpOrji6THGS52T7HTmxSnmk1258jftM2oqwjD3Bd2VmHRV116XNvjWJ2dsdpIpJ2ISKOwZuLFjayqvM94amwF6rpSzMSxJYnUsSTfxJ51dptMJs8wDV5Jix/lRQlr+JI+BrqxYJdNhUce7b/uZzms025cUObv/ACOSVIpMO5zkLnMzXBJsCVUKLXIot8tirhJwqElGXMt9SNSCL8+HHxqHu3CWxUIHKRCTyADDU+H960ftOUnERL1jsPV2pSnKHVxipOmnffgaSeFya3TRU7D3cMyNNK3ZQICWa1ybccg+F+vWoUk8AbuQEp/PI2c+q90H0NbzflBBs9Ik0GaOP0ALfEqK5leq6PLLqNWR8XSXt3FmgsbUe/LNBtjZEK4aLEwu5WRspV8pKmxJBItrcdK1cWFMuxlUEDugksbAKJSxJ9AdK58uNcRGG94y4ktbgwBFwfEGt+8mXYmnOMD/AFSW/WuXrY5IRgm7evb27GnT6W5Uq+EyOy5MHnVJYpGDEL2naWtfS+QDh6mnt9N2xhHUxkmN72zakEWuCeY141n+Y8xXQfah+7w/2n/KtdGaUsXU41FupXdmcFGeKTa4MZsbZTTltQsaLmkkP0VXy5noOdKixmGU2+T9oL8XlkRiPKMhR5WPnWsnhXD7HS65u1KMwuVzFjmGYjWwUDQEcKyKbSQH/hsOfMTn/erTFmlmcmk6TpU645InDQlxdXuXO0t3YpMJ8swmYIL54nOYrY2OVuJtx15a+FXPsnGmJ84v9yqBN7plhMKRYeONgwIRG+sLHi51PjWh9lItHOf50HuBP61w9asselyLJ527uvmdGDQ80XD6+PoYHGn5x/tv+Y0xTmK/eN9pvxNINetD7q9kcb5YqMa0VLwshVlINiCCD0INxQq1Y0BjSCaUaTeqEKAq53NF8bB9on3IxqiZqvt2sZhoJoppJZLpclViFrlSLZi/j05Vl1H4Ul5TKx7yRfe1UfOYf7Mn4rUX2f7wdjJ8nkPzch7t+Cv+gbh528alb3YuDFrFIWmjyhguaONQ4NtQZJEvw5XrJjY8rZjEnaKOaNG7eqxuSK87psUJ9GsWXbZ8+505Zyjnc4mj9oeweyk+UIO5Ie+B9WT+zWJ870nYu7UZwT4uW79x3SMEqvdv9IjU6g6C2lP4De0iHsMfBIUtkz5SCRyDBrd4dRrpw50jYu9cGGDQHtJcOScpZAGUNe6kZu8up6cTprWV9XHD6aVuL58r/ZWnFLJqvZr8mVe6+JklxUES2VDKrlUUKO53rmwubAcyauPacSMTE3+F8Q7f3FZvFY+GKQnBdqBcHNIRewIbIoGoS4F7kk2tV1vRvTBi4lXspBIuoa6gKxGoHEspsOlbzxzefHlUXVNPyr7szi0sUot7mh30/aMAsyaqCsnpYqfcW18jXNSOlXe7e9b4UGNlEkLXuh4i/HKTy6g/Cm9oSYFrvGMSt/8Awz2Vr9A2YkD0NX0uOfTXjabjdpr/ACLNJZamnvW5Ww4VmV3A7qAZj5nKB5n9DXQdorbYi/dRH3uprEDa2aMQkBIcwYiNQXLAEXZmIzGx/wClaKfezDNhBhSmIyBFTMOyDd0gg8SOVR1kcmTQ1G6knt4H07irt8ox0Iuy+JH41v8A2o/u8P8Aaf8ABaw0MkIlBPaiMG9gELmx58APjWm3l3qw2MRVZJ1ykspXs+Nra3vpV9VGcs+Kai6V2LDXpzVq3RfnCfLNkoserBFsP549CvmQD7xXMCpBsQQQbG/G/Cxq+3c3obCOQgLwsblGNjf+IMBbNbwsdKutp7x7On70uGlz9RlUnzZXF/M1lhjl6XJKOhyg3aa7fmVk0ZopqSTWzsxUUZY5VFyeHpxro3stT9nlP+N+EaVicdtNH7kMQhi0uAS0jD+d2Nz9nh58avt3d7MPg4yixzvmbMSxj42A0A4CwHWtPtCGTNgcYxdutiOmahlTbMhifpN9o/jSDU/aUuHYloVmUkk2kZCNehUXqBeuyD+FWqMZcsdwtw6kcbi3vHWhR4ci4PThQqykhpqQQaU1BasgbtW53a3fjhw5xuJXNZS8cZ4aaqSOZJtashg8NnkRP43VfHvMB+tdO9orhMFlA7pdFt4C5t/SK837QzSUoYYutT39jo6bEmpTl2OX4/GPPI0khzMx18ByA6AdKbw87IwZGKsODKbEHzpBHShevS0RS01sc+pvc1m8G3fleCjLaSxyqJAOBBRwHHgbeh9KzEOFZzZVJtqbcB4sToB4mmS/H41qd8gkcOEhjAC9kJWA5swUBm6nRtTXLFR6drHBfebr5dzWTeW5vsiJDuliWj7RAjrrpHIjtp5G1/C96rMHs95TaMZja9rqvhxYgVtfZLIc2IXlaM+t3F/gKxm0NJZRy7Rx6ZzUYs83mnilW1V9QnjioRmr3JWJ3bxKBC0RGdwiaqczG9gACenGrDEbk4qNC5CaXJGdRZbcSWIHhatJtrubJw7DQiOILbS2aPKbf5WYetYfZcRkmijZmyNIgYXNrFgOHDnWWHPmyxctkotp7ePG5U8UINJ27QwmAcgMcqqSQGdgqm3HLc94eI0p6fYc6pnyZo7E50IeOw4nMpIHka0PtE2VIswlCnsciopA7q2+qbfR8Ot6q9hbUyQYmByQJY2KX4doB8Mw+IFaQ6mWTEssKfy+pm8aU3CWxTTQZQpzKb8gbkfaqXgtjySgMMqoeDyukak/ylyM3perLdvYwkjlxEwvDAGIX+N1Gax/l4X63t1qgxM7OxZjcnr+A6Achyrf1dcnCD3XItNJOXBc4zdTExpnMedLXzRsrrbr3dbeNqhYDZMs37pC1iLm6qL9LsRrVluTt18NOq3PZSMFdTwBJADgciDx6j0qy332OsOMhkQALK4NgNA4dc1vO4Pneud9Tkx5fSnVtNxfZ12a8mrxRlHXHtyij2hsHEQZFkjIZ7lQpDmwtcnKTpqKfwG6uImQtH2TW4gSoWv0IUmx87VqvajjGVIowbB8+a3MLlsD4XPDwFZfcTEMuOhAOj5kYdRkY6+qj3Vni6rNk6b1tk9/0HLFCObQ2ylxEDRuyOpV1NmU8QfGkNWq9pa2xikD6USk+eZx+AA9KytdXT5vWxRyVyjHLj0TcfAsGioCirYnUGaSDTjCk2qwHcJiAjpJ/C6t7iD+ldP3+i7XAOym4GSQEfw3GvuN65Sy1uNz95o+y+S4ogLYqjn6JU3BRjytyPTTz8z7Rwybhmhu4M6ummvig+6MIxpFXO8ewpMM5uC0R1SUfQZeVyNAfCq/AYJ5WyxKWPO3ADqzcAPEkV6McsZx1J7HLKLTp8kdUJvbkCT5dfjV5jdjT5RPOwjQgBWmJDsAugWNQxHdHDoKtMdhocHhVAkjmmkkTtQjq2VFOcqAOV1UEnjfwq+37wLYuCGbD3lUEmyDMSrAagDiQV1HHWvPydb8cdPDbVv99zohgel344GfZeEHbhQxI7O7mwv9OwCjgPEnW/K1YLaD/OyH+d/zGtz7OMUsUjYdv3j3dtRoVsAnnbOx6cORrO7x7AkixLoql8zFkyi5Km54DW44VGBqPWZL7pV8ysqvBFLyanefTZOH+zB+SsFBcsoS+a4tbjccLeNdJ3k2dI+zYkSNmdVhuoBzCyi+lYDZoMeJizDKyyx3B4jvCj7PmvTn/VJh1Mfij7I12xt/ARkxSX0sXUXv9pP7e6pG1N08LiY2mwZUNYkBDeMkfVK/UPu8qzO9uxmjxEjIpaNmLAoMwBOrI1uBBvoambq4xsHHPNJdVdQsSNoXkF9Qp5C+rf2rCeCMY+v0z0t1t5spZHJ+nlV/MudiYfPsZlXUmOY2FtSGb9AK5xlrY7hbzJATBMbRsbqx4K2gObopsPK3jS9v7myq5fDL2sTaqFIzLfW2p7w6EVr08/Qz5I5dtTtPsLLHXjjKHZUYsIbi3G4t5309b10f2guDLgU59rf3tGv41l9nbN7CVJMWDGqHPkYfOOVNwFTja4F2Nha+tPpiJsdjo5MjECWPRQzBEVwdSB5knretuoj6mWM1xFN379iMb0Qd8utiy9qx+cw4/lkP9S1Q7mD9uw/2m/8ATetP7T9nSu0LJG7KquGKqSBcqdbDwrO7j4dzjIWCMVVmLMFJUdxhqeA1Ntaw6VpdDXyZWX/0/VE/2mrfFp9yv53rJ2rc+0XZsr4hHSJ2QRKCyqxUHO51IGnEViSK3+zmv4aCXgnqvxpCCtClGirtOcDUgk0qSkVoAT8aJjQoNTAfwmPljFo5ZEB5I7KD6A0WJxUkn7yR38GYsPcTTFGKnRG7SC2EtSsPipEUqkjqDxCuyg+YBsajUupnFSVMak1wLiYqQVJBBuCNCD4EUoXLEljc8TfX1NIFGGpUgtj0shItc28zTWXpRZqcDUJJcIVt8sKKVlYlWZSeasQfUg03K5ZrsWYnmSST6mnbiklKVLwG401PwYyRBZJJEHRHZR8DTbimzTaUtmK2uBxnuSSSSeJJuT5k0YkI4EgeZpujF6KVUAtpCeJJ8yTR62sCbdLm3upugWopeB2/ItmPAk/GksbcaVmoML0qXYN+4i9FRkUKYC2NNXp2QU2y1oAgmiNOrHSWXrQAlaKlhaGWgAhS6TkoXIpNgKFEaMUdqS4AbvS81DLSitSAkNSg1EUoLQAL0AKM0lRQIUooMtEDrTitQMZy0TVIuKDJQA1ajp0pQKUAJjW5A5nhQpUI1F78eRsfQ0KZUYhT0yBRUK0IYq2lIc60KFAuwBR0KFDEJzUZGlHQqQCWloKFCmADxpaDShQpDEE0kmhQpoaCNBaFChiDNFQoUdgYR50O0PWjoUhB9oetLVzQoVEuSxSHUedChQq0LH3P/9k="/>
          <p:cNvSpPr>
            <a:spLocks noChangeAspect="1" noChangeArrowheads="1"/>
          </p:cNvSpPr>
          <p:nvPr/>
        </p:nvSpPr>
        <p:spPr bwMode="auto">
          <a:xfrm>
            <a:off x="307975" y="-1790700"/>
            <a:ext cx="27051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8" name="Picture 8" descr="https://tavaana.org/sites/default/files/tavaanaimages/Silent_Spring_First_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059" y="2902842"/>
            <a:ext cx="2235620" cy="334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http://www.fws.gov/contaminants/images/DD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4"/>
          <a:stretch/>
        </p:blipFill>
        <p:spPr bwMode="auto">
          <a:xfrm>
            <a:off x="804037" y="3145966"/>
            <a:ext cx="3503676" cy="3748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724400" y="644324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http://www.fws.gov/contaminants/info/ddt.html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2464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Bioaccumulation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715" y="868363"/>
            <a:ext cx="6092285" cy="1066800"/>
          </a:xfrm>
        </p:spPr>
        <p:txBody>
          <a:bodyPr/>
          <a:lstStyle/>
          <a:p>
            <a:r>
              <a:rPr lang="en-US" dirty="0" smtClean="0"/>
              <a:t>Other substances: mercury, lead, polychlorinated biphenyls (PCBs)</a:t>
            </a:r>
            <a:endParaRPr lang="en-US" dirty="0"/>
          </a:p>
        </p:txBody>
      </p:sp>
      <p:pic>
        <p:nvPicPr>
          <p:cNvPr id="16386" name="Picture 2" descr="http://pubs.usgs.gov/fs/1995/fs216-95/images/f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676400"/>
            <a:ext cx="1832515" cy="489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Bioaccumulation 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00" y="2090041"/>
            <a:ext cx="6338888" cy="464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84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Bioaccumulation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http://stao.ca/res2/mags/2013-jan/11C_bioaccumulation.pdf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78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could you incorporate this information into your classroom?</a:t>
            </a:r>
          </a:p>
          <a:p>
            <a:pPr lvl="1"/>
            <a:r>
              <a:rPr lang="en-US" dirty="0" smtClean="0"/>
              <a:t>Lesson?</a:t>
            </a:r>
          </a:p>
          <a:p>
            <a:pPr lvl="1"/>
            <a:r>
              <a:rPr lang="en-US" dirty="0" smtClean="0"/>
              <a:t>Activity?</a:t>
            </a:r>
          </a:p>
          <a:p>
            <a:pPr lvl="1"/>
            <a:r>
              <a:rPr lang="en-US" dirty="0" smtClean="0"/>
              <a:t>Field trip?</a:t>
            </a:r>
          </a:p>
        </p:txBody>
      </p:sp>
    </p:spTree>
    <p:extLst>
      <p:ext uri="{BB962C8B-B14F-4D97-AF65-F5344CB8AC3E}">
        <p14:creationId xmlns:p14="http://schemas.microsoft.com/office/powerpoint/2010/main" val="214068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Biogeochemical cycles: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Gaseous</a:t>
            </a:r>
          </a:p>
          <a:p>
            <a:r>
              <a:rPr lang="en-US" dirty="0" smtClean="0"/>
              <a:t>Sedimentary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91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Gaseous Cycles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reservoir: atmosphere</a:t>
            </a:r>
          </a:p>
          <a:p>
            <a:r>
              <a:rPr lang="en-US" dirty="0" smtClean="0"/>
              <a:t>Global in scale</a:t>
            </a:r>
          </a:p>
          <a:p>
            <a:r>
              <a:rPr lang="en-US" dirty="0" smtClean="0"/>
              <a:t>(ex) oxygen, carbon, nitrogen, water vapor (hydrological cycle)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42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/>
              <a:t>Evolution of Photosynthesis in Earth’s History</a:t>
            </a: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idx="4294967295"/>
          </p:nvPr>
        </p:nvGraphicFramePr>
        <p:xfrm>
          <a:off x="0" y="1676400"/>
          <a:ext cx="9144000" cy="442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Chart" r:id="rId4" imgW="7791328" imgH="3771823" progId="Excel.Sheet.8">
                  <p:embed/>
                </p:oleObj>
              </mc:Choice>
              <mc:Fallback>
                <p:oleObj name="Chart" r:id="rId4" imgW="7791328" imgH="3771823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676400"/>
                        <a:ext cx="9144000" cy="442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Line 7"/>
          <p:cNvSpPr>
            <a:spLocks noChangeShapeType="1"/>
          </p:cNvSpPr>
          <p:nvPr/>
        </p:nvSpPr>
        <p:spPr bwMode="auto">
          <a:xfrm flipV="1">
            <a:off x="9906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0" name="Line 8"/>
          <p:cNvSpPr>
            <a:spLocks noChangeShapeType="1"/>
          </p:cNvSpPr>
          <p:nvPr/>
        </p:nvSpPr>
        <p:spPr bwMode="auto">
          <a:xfrm flipV="1">
            <a:off x="30480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 flipV="1">
            <a:off x="42672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10"/>
          <p:cNvSpPr>
            <a:spLocks noChangeShapeType="1"/>
          </p:cNvSpPr>
          <p:nvPr/>
        </p:nvSpPr>
        <p:spPr bwMode="auto">
          <a:xfrm flipV="1">
            <a:off x="47244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 flipV="1">
            <a:off x="67818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 flipV="1">
            <a:off x="75438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Line 13"/>
          <p:cNvSpPr>
            <a:spLocks noChangeShapeType="1"/>
          </p:cNvSpPr>
          <p:nvPr/>
        </p:nvSpPr>
        <p:spPr bwMode="auto">
          <a:xfrm flipV="1">
            <a:off x="80010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Line 14"/>
          <p:cNvSpPr>
            <a:spLocks noChangeShapeType="1"/>
          </p:cNvSpPr>
          <p:nvPr/>
        </p:nvSpPr>
        <p:spPr bwMode="auto">
          <a:xfrm flipV="1">
            <a:off x="81534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" name="Line 15"/>
          <p:cNvSpPr>
            <a:spLocks noChangeShapeType="1"/>
          </p:cNvSpPr>
          <p:nvPr/>
        </p:nvSpPr>
        <p:spPr bwMode="auto">
          <a:xfrm flipV="1">
            <a:off x="88392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" name="Text Box 16"/>
          <p:cNvSpPr txBox="1">
            <a:spLocks noChangeArrowheads="1"/>
          </p:cNvSpPr>
          <p:nvPr/>
        </p:nvSpPr>
        <p:spPr bwMode="auto">
          <a:xfrm>
            <a:off x="3276600" y="6248400"/>
            <a:ext cx="2667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Billions of Years Ago</a:t>
            </a:r>
          </a:p>
        </p:txBody>
      </p:sp>
      <p:sp>
        <p:nvSpPr>
          <p:cNvPr id="1039" name="Rectangle 18"/>
          <p:cNvSpPr>
            <a:spLocks noChangeArrowheads="1"/>
          </p:cNvSpPr>
          <p:nvPr/>
        </p:nvSpPr>
        <p:spPr bwMode="auto">
          <a:xfrm rot="-5400000">
            <a:off x="253206" y="4321969"/>
            <a:ext cx="14446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/>
              <a:t>Formation of Earth</a:t>
            </a:r>
          </a:p>
        </p:txBody>
      </p:sp>
      <p:sp>
        <p:nvSpPr>
          <p:cNvPr id="1040" name="Rectangle 19"/>
          <p:cNvSpPr>
            <a:spLocks noChangeArrowheads="1"/>
          </p:cNvSpPr>
          <p:nvPr/>
        </p:nvSpPr>
        <p:spPr bwMode="auto">
          <a:xfrm rot="-5400000">
            <a:off x="1989931" y="4001294"/>
            <a:ext cx="20859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/>
              <a:t>First photosynthetic bacteria</a:t>
            </a:r>
          </a:p>
        </p:txBody>
      </p:sp>
      <p:sp>
        <p:nvSpPr>
          <p:cNvPr id="1041" name="Rectangle 20"/>
          <p:cNvSpPr>
            <a:spLocks noChangeArrowheads="1"/>
          </p:cNvSpPr>
          <p:nvPr/>
        </p:nvSpPr>
        <p:spPr bwMode="auto">
          <a:xfrm rot="-5400000">
            <a:off x="3671094" y="4463256"/>
            <a:ext cx="1162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/>
              <a:t>Cyanobacteria</a:t>
            </a:r>
          </a:p>
        </p:txBody>
      </p:sp>
      <p:sp>
        <p:nvSpPr>
          <p:cNvPr id="1042" name="Rectangle 21"/>
          <p:cNvSpPr>
            <a:spLocks noChangeArrowheads="1"/>
          </p:cNvSpPr>
          <p:nvPr/>
        </p:nvSpPr>
        <p:spPr bwMode="auto">
          <a:xfrm rot="-5400000">
            <a:off x="3223419" y="3528219"/>
            <a:ext cx="30321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/>
              <a:t>First rock evidence of atmospheric oxygen</a:t>
            </a:r>
          </a:p>
        </p:txBody>
      </p:sp>
      <p:sp>
        <p:nvSpPr>
          <p:cNvPr id="1043" name="Rectangle 22"/>
          <p:cNvSpPr>
            <a:spLocks noChangeArrowheads="1"/>
          </p:cNvSpPr>
          <p:nvPr/>
        </p:nvSpPr>
        <p:spPr bwMode="auto">
          <a:xfrm rot="-5400000">
            <a:off x="5907882" y="4231481"/>
            <a:ext cx="162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/>
              <a:t>Red and brown algae</a:t>
            </a:r>
          </a:p>
        </p:txBody>
      </p:sp>
      <p:sp>
        <p:nvSpPr>
          <p:cNvPr id="1044" name="Rectangle 23"/>
          <p:cNvSpPr>
            <a:spLocks noChangeArrowheads="1"/>
          </p:cNvSpPr>
          <p:nvPr/>
        </p:nvSpPr>
        <p:spPr bwMode="auto">
          <a:xfrm rot="-5400000">
            <a:off x="7049294" y="4534694"/>
            <a:ext cx="10191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/>
              <a:t>Green algae</a:t>
            </a:r>
          </a:p>
        </p:txBody>
      </p:sp>
      <p:sp>
        <p:nvSpPr>
          <p:cNvPr id="1045" name="Rectangle 24"/>
          <p:cNvSpPr>
            <a:spLocks noChangeArrowheads="1"/>
          </p:cNvSpPr>
          <p:nvPr/>
        </p:nvSpPr>
        <p:spPr bwMode="auto">
          <a:xfrm rot="-5400000">
            <a:off x="7357269" y="4415631"/>
            <a:ext cx="1257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/>
              <a:t>First land plants</a:t>
            </a:r>
          </a:p>
        </p:txBody>
      </p:sp>
      <p:sp>
        <p:nvSpPr>
          <p:cNvPr id="1046" name="Rectangle 25"/>
          <p:cNvSpPr>
            <a:spLocks noChangeArrowheads="1"/>
          </p:cNvSpPr>
          <p:nvPr/>
        </p:nvSpPr>
        <p:spPr bwMode="auto">
          <a:xfrm rot="-5400000">
            <a:off x="7603331" y="4433094"/>
            <a:ext cx="1222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/>
              <a:t>Vascular plants</a:t>
            </a:r>
          </a:p>
        </p:txBody>
      </p:sp>
      <p:sp>
        <p:nvSpPr>
          <p:cNvPr id="1047" name="Rectangle 26"/>
          <p:cNvSpPr>
            <a:spLocks noChangeArrowheads="1"/>
          </p:cNvSpPr>
          <p:nvPr/>
        </p:nvSpPr>
        <p:spPr bwMode="auto">
          <a:xfrm rot="-5400000">
            <a:off x="8451057" y="4671219"/>
            <a:ext cx="7493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/>
              <a:t>Humans</a:t>
            </a:r>
          </a:p>
        </p:txBody>
      </p:sp>
      <p:pic>
        <p:nvPicPr>
          <p:cNvPr id="1048" name="Picture 3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76400"/>
            <a:ext cx="1219200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9" name="Picture 3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2743200"/>
            <a:ext cx="1214437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0" name="Picture 3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7400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1" name="Picture 3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828800"/>
            <a:ext cx="10128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7" name="Object 35"/>
          <p:cNvGraphicFramePr>
            <a:graphicFrameLocks noChangeAspect="1"/>
          </p:cNvGraphicFramePr>
          <p:nvPr/>
        </p:nvGraphicFramePr>
        <p:xfrm>
          <a:off x="7010400" y="3505200"/>
          <a:ext cx="914400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Image" r:id="rId10" imgW="6565079" imgH="5053968" progId="PhotoshopElements.Image.7">
                  <p:embed/>
                </p:oleObj>
              </mc:Choice>
              <mc:Fallback>
                <p:oleObj name="Image" r:id="rId10" imgW="6565079" imgH="5053968" progId="PhotoshopElements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3505200"/>
                        <a:ext cx="914400" cy="703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52" name="Picture 3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286000"/>
            <a:ext cx="11049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52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228600" y="0"/>
          <a:ext cx="8686800" cy="619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SPW 7.0 Graph" r:id="rId4" imgW="5929560" imgH="4227840" progId="SigmaPlotGraphicObject.5">
                  <p:embed/>
                </p:oleObj>
              </mc:Choice>
              <mc:Fallback>
                <p:oleObj name="SPW 7.0 Graph" r:id="rId4" imgW="5929560" imgH="4227840" progId="SigmaPlotGraphicObject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0"/>
                        <a:ext cx="8686800" cy="619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0" y="6613525"/>
            <a:ext cx="4953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000"/>
              <a:t>Modified from Introduction to Atmospheric Chemistry, P. Hobbs, 2000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304800" y="85725"/>
            <a:ext cx="8839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800"/>
              <a:t>Effects of photosynthesis on Earth’s atmosphere</a:t>
            </a:r>
          </a:p>
        </p:txBody>
      </p:sp>
    </p:spTree>
    <p:extLst>
      <p:ext uri="{BB962C8B-B14F-4D97-AF65-F5344CB8AC3E}">
        <p14:creationId xmlns:p14="http://schemas.microsoft.com/office/powerpoint/2010/main" val="180124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4000" smtClean="0">
                <a:solidFill>
                  <a:srgbClr val="006600"/>
                </a:solidFill>
              </a:rPr>
              <a:t>How does Photosynthesis effect biogeochemistry cycling on Earth?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86000"/>
            <a:ext cx="4038600" cy="3657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Carbon cycle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Oxygen cycle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Nitrogen cycle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876800" y="6324600"/>
            <a:ext cx="38639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800"/>
              <a:t>http://telstar.ote.cmu.edu/environ/m3/s4/graphics/embedded/cycleoxygentest.png</a:t>
            </a:r>
          </a:p>
        </p:txBody>
      </p:sp>
      <p:pic>
        <p:nvPicPr>
          <p:cNvPr id="1331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62500" y="2033588"/>
            <a:ext cx="3810000" cy="3657600"/>
          </a:xfrm>
        </p:spPr>
      </p:pic>
    </p:spTree>
    <p:extLst>
      <p:ext uri="{BB962C8B-B14F-4D97-AF65-F5344CB8AC3E}">
        <p14:creationId xmlns:p14="http://schemas.microsoft.com/office/powerpoint/2010/main" val="410280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Oxygen Cycle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76400"/>
            <a:ext cx="6093151" cy="4527550"/>
          </a:xfr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28600" y="6400800"/>
            <a:ext cx="47212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000"/>
              <a:t>http://telstar.ote.cmu.edu/environ/m3/s4/graphics/embedded/cycleoxygentest.png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629400" y="1371600"/>
            <a:ext cx="2545976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400" dirty="0" smtClean="0"/>
              <a:t>Sources of oxygen:</a:t>
            </a:r>
          </a:p>
          <a:p>
            <a:pPr lvl="1"/>
            <a:r>
              <a:rPr lang="en-US" altLang="en-US" sz="2000" dirty="0" smtClean="0"/>
              <a:t>Chemical breakdown of water in the upper atmosphere</a:t>
            </a:r>
          </a:p>
          <a:p>
            <a:pPr lvl="1"/>
            <a:r>
              <a:rPr lang="en-US" altLang="en-US" sz="2000" dirty="0" smtClean="0"/>
              <a:t>Photosynthesis</a:t>
            </a:r>
          </a:p>
          <a:p>
            <a:r>
              <a:rPr lang="en-US" altLang="en-US" sz="2400" dirty="0" smtClean="0"/>
              <a:t>UV radiation can convert some O</a:t>
            </a:r>
            <a:r>
              <a:rPr lang="en-US" altLang="en-US" sz="2400" baseline="-25000" dirty="0" smtClean="0"/>
              <a:t>2</a:t>
            </a:r>
            <a:r>
              <a:rPr lang="en-US" altLang="en-US" sz="2400" dirty="0" smtClean="0"/>
              <a:t> to O</a:t>
            </a:r>
            <a:r>
              <a:rPr lang="en-US" altLang="en-US" sz="2400" baseline="-25000" dirty="0" smtClean="0"/>
              <a:t>3</a:t>
            </a:r>
            <a:r>
              <a:rPr lang="en-US" altLang="en-US" sz="2400" dirty="0" smtClean="0"/>
              <a:t> (ozone)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9637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0838" y="1360856"/>
            <a:ext cx="32004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Carbon fixation through photosynthesis</a:t>
            </a:r>
          </a:p>
          <a:p>
            <a:r>
              <a:rPr lang="en-US" dirty="0" smtClean="0"/>
              <a:t>Release of carbon through respiration</a:t>
            </a:r>
          </a:p>
          <a:p>
            <a:r>
              <a:rPr lang="en-US" dirty="0" smtClean="0"/>
              <a:t>Decomposers recycle carbon back into atmosphere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http://scied.ucar.edu/sites/default/files/images/large_image_for_image_content/carbon_cycle_diagram_ucar_620x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60856"/>
            <a:ext cx="527009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700838" y="6488668"/>
            <a:ext cx="3425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http://scied.ucar.edu/carbon-cycle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61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1623</TotalTime>
  <Words>632</Words>
  <Application>Microsoft Office PowerPoint</Application>
  <PresentationFormat>On-screen Show (4:3)</PresentationFormat>
  <Paragraphs>124</Paragraphs>
  <Slides>23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Office Theme</vt:lpstr>
      <vt:lpstr>Chart</vt:lpstr>
      <vt:lpstr>Image</vt:lpstr>
      <vt:lpstr>SPW 7.0 Graph</vt:lpstr>
      <vt:lpstr>Monthly Follow-Up Session #1</vt:lpstr>
      <vt:lpstr>Movement of materials through ecosystems</vt:lpstr>
      <vt:lpstr>Types of Biogeochemical cycles:</vt:lpstr>
      <vt:lpstr>Gaseous Cycles</vt:lpstr>
      <vt:lpstr>Evolution of Photosynthesis in Earth’s History</vt:lpstr>
      <vt:lpstr>PowerPoint Presentation</vt:lpstr>
      <vt:lpstr>How does Photosynthesis effect biogeochemistry cycling on Earth?</vt:lpstr>
      <vt:lpstr>Oxygen Cycle</vt:lpstr>
      <vt:lpstr>Carbon Cycle</vt:lpstr>
      <vt:lpstr>Carboniferous Period</vt:lpstr>
      <vt:lpstr>Nitrogen cycle</vt:lpstr>
      <vt:lpstr>Hydrological (Water) Cycle</vt:lpstr>
      <vt:lpstr>Sedimentary Cycles</vt:lpstr>
      <vt:lpstr>Phosphorous Cycle</vt:lpstr>
      <vt:lpstr>Activity: Pollution Investigation Lab</vt:lpstr>
      <vt:lpstr>To find out more about your watershed…</vt:lpstr>
      <vt:lpstr>How you and your students can help…</vt:lpstr>
      <vt:lpstr>Human Impact</vt:lpstr>
      <vt:lpstr>Dead Zone in the Gulf of Mexico</vt:lpstr>
      <vt:lpstr>Heavy Metals, Pesticides and Toxins</vt:lpstr>
      <vt:lpstr>Bioaccumulation</vt:lpstr>
      <vt:lpstr>Bioaccumulation Activity</vt:lpstr>
      <vt:lpstr>Discussion: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Monthly Follow-Up Session #1</dc:title>
  <dc:creator>Orlando</dc:creator>
  <cp:lastModifiedBy>Orlando</cp:lastModifiedBy>
  <cp:revision>36</cp:revision>
  <dcterms:created xsi:type="dcterms:W3CDTF">2015-09-22T00:47:15Z</dcterms:created>
  <dcterms:modified xsi:type="dcterms:W3CDTF">2016-01-19T21:51:40Z</dcterms:modified>
</cp:coreProperties>
</file>