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25"/>
  </p:notesMasterIdLst>
  <p:sldIdLst>
    <p:sldId id="256" r:id="rId3"/>
    <p:sldId id="269" r:id="rId4"/>
    <p:sldId id="257" r:id="rId5"/>
    <p:sldId id="267" r:id="rId6"/>
    <p:sldId id="268" r:id="rId7"/>
    <p:sldId id="258" r:id="rId8"/>
    <p:sldId id="259" r:id="rId9"/>
    <p:sldId id="284" r:id="rId10"/>
    <p:sldId id="280" r:id="rId11"/>
    <p:sldId id="281" r:id="rId12"/>
    <p:sldId id="271" r:id="rId13"/>
    <p:sldId id="272" r:id="rId14"/>
    <p:sldId id="265" r:id="rId15"/>
    <p:sldId id="282" r:id="rId16"/>
    <p:sldId id="275" r:id="rId17"/>
    <p:sldId id="276" r:id="rId18"/>
    <p:sldId id="260" r:id="rId19"/>
    <p:sldId id="277" r:id="rId20"/>
    <p:sldId id="278" r:id="rId21"/>
    <p:sldId id="279" r:id="rId22"/>
    <p:sldId id="285" r:id="rId23"/>
    <p:sldId id="283" r:id="rId2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05" autoAdjust="0"/>
    <p:restoredTop sz="94660"/>
  </p:normalViewPr>
  <p:slideViewPr>
    <p:cSldViewPr>
      <p:cViewPr varScale="1">
        <p:scale>
          <a:sx n="76" d="100"/>
          <a:sy n="76" d="100"/>
        </p:scale>
        <p:origin x="-61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7/28/2013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list of procedures and steps,</a:t>
            </a:r>
            <a:r>
              <a:rPr lang="en-US" baseline="0" dirty="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graph/chart.</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Conclusion to course,</a:t>
            </a:r>
            <a:r>
              <a:rPr lang="en-US" baseline="0" dirty="0" smtClean="0"/>
              <a:t> lecture, et al.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Beginning</a:t>
            </a:r>
            <a:r>
              <a:rPr lang="en-US" baseline="0" dirty="0" smtClean="0"/>
              <a:t> c</a:t>
            </a:r>
            <a:r>
              <a:rPr lang="en-US" dirty="0" smtClean="0"/>
              <a:t>ourse details </a:t>
            </a:r>
            <a:r>
              <a:rPr lang="en-US" baseline="0" dirty="0" smtClean="0"/>
              <a:t>and/or books/materials needed for a class/project.</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Introductory notes.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Relative </a:t>
            </a:r>
            <a:r>
              <a:rPr lang="en-US" baseline="0" dirty="0" smtClean="0"/>
              <a:t>vocabulary list.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list of procedures and steps,</a:t>
            </a:r>
            <a:r>
              <a:rPr lang="en-US" baseline="0" dirty="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opportunity for q</a:t>
            </a:r>
            <a:r>
              <a:rPr lang="en-US" dirty="0" smtClean="0"/>
              <a:t>uestions and discussions.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opportunity for q</a:t>
            </a:r>
            <a:r>
              <a:rPr lang="en-US" dirty="0" smtClean="0"/>
              <a:t>uestions and discussions.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duotone>
              <a:schemeClr val="bg2">
                <a:shade val="45000"/>
                <a:satMod val="135000"/>
              </a:schemeClr>
              <a:prstClr val="white"/>
            </a:duotone>
            <a:lum/>
          </a:blip>
          <a:srcRect/>
          <a:stretch>
            <a:fillRect r="-20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7/28/2013 10:10 PM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chemeClr val="tx2"/>
                </a:solidFill>
              </a:rPr>
              <a:pPr/>
              <a:t>7/28/2013 10:10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7/28/2013 10:10 PM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pPr/>
              <a:t>7/28/2013 10:10 PM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pPr/>
              <a:t>7/28/2013 10:10 PM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pPr/>
              <a:t>7/28/2013 10:10 PM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pPr/>
              <a:t>7/28/2013 10:10 PM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pPr/>
              <a:t>7/28/2013 10:10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7/28/2013 10:10 PM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7/28/2013 10:10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sm_book.png"/>
          <p:cNvPicPr>
            <a:picLocks noChangeAspect="1"/>
          </p:cNvPicPr>
          <p:nvPr userDrawn="1"/>
        </p:nvPicPr>
        <p:blipFill>
          <a:blip r:embed="rId2" cstate="print"/>
          <a:stretch>
            <a:fillRect/>
          </a:stretch>
        </p:blipFill>
        <p:spPr>
          <a:xfrm>
            <a:off x="612648" y="1755648"/>
            <a:ext cx="1615307" cy="1688453"/>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en-US" smtClean="0"/>
              <a:pPr/>
              <a:t>7/28/2013 10:10 PM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7/28/2013 10:10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Exploring%20the%20Components%20of%20Inquiry.docx"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hyperlink" Target="Why%20is%20making%20connections%20important.docx"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RTOPform_IN001.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sLQPXd8BiIA"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1371600" y="3352800"/>
            <a:ext cx="7391400" cy="2438400"/>
          </a:xfrm>
        </p:spPr>
        <p:txBody>
          <a:bodyPr>
            <a:normAutofit fontScale="90000"/>
          </a:bodyPr>
          <a:lstStyle/>
          <a:p>
            <a:r>
              <a:rPr lang="en-US" b="1" dirty="0" smtClean="0"/>
              <a:t>Inquiry based instruction</a:t>
            </a:r>
            <a:br>
              <a:rPr lang="en-US" b="1" dirty="0" smtClean="0"/>
            </a:br>
            <a:r>
              <a:rPr lang="en-US" b="1" dirty="0" smtClean="0"/>
              <a:t/>
            </a:r>
            <a:br>
              <a:rPr lang="en-US" b="1" dirty="0" smtClean="0"/>
            </a:br>
            <a:r>
              <a:rPr lang="en-US" b="1" dirty="0" smtClean="0"/>
              <a:t>PA Multi-Region MSP</a:t>
            </a:r>
            <a:br>
              <a:rPr lang="en-US" b="1" dirty="0" smtClean="0"/>
            </a:br>
            <a:r>
              <a:rPr lang="en-US" b="1" dirty="0" smtClean="0"/>
              <a:t>Immaculata University</a:t>
            </a:r>
          </a:p>
        </p:txBody>
      </p:sp>
      <p:sp>
        <p:nvSpPr>
          <p:cNvPr id="3" name="Rectangle 2"/>
          <p:cNvSpPr>
            <a:spLocks noGrp="1"/>
          </p:cNvSpPr>
          <p:nvPr>
            <p:ph type="subTitle" idx="1"/>
          </p:nvPr>
        </p:nvSpPr>
        <p:spPr/>
        <p:txBody>
          <a:bodyPr>
            <a:noAutofit/>
          </a:bodyPr>
          <a:lstStyle/>
          <a:p>
            <a:r>
              <a:rPr lang="en-US" sz="2400" dirty="0" smtClean="0"/>
              <a:t>Jeanne Moore, </a:t>
            </a:r>
            <a:r>
              <a:rPr lang="en-US" sz="2400" dirty="0" err="1" smtClean="0"/>
              <a:t>EdD</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153400" cy="990600"/>
          </a:xfrm>
        </p:spPr>
        <p:txBody>
          <a:bodyPr>
            <a:normAutofit fontScale="90000"/>
          </a:bodyPr>
          <a:lstStyle/>
          <a:p>
            <a:r>
              <a:rPr lang="en-US" b="1" dirty="0" smtClean="0"/>
              <a:t>Exploring the components of the inquiry-based learning process.</a:t>
            </a:r>
            <a:endParaRPr lang="en-US" dirty="0"/>
          </a:p>
        </p:txBody>
      </p:sp>
      <p:sp>
        <p:nvSpPr>
          <p:cNvPr id="3" name="Content Placeholder 2"/>
          <p:cNvSpPr>
            <a:spLocks noGrp="1"/>
          </p:cNvSpPr>
          <p:nvPr>
            <p:ph sz="quarter" idx="1"/>
          </p:nvPr>
        </p:nvSpPr>
        <p:spPr>
          <a:xfrm>
            <a:off x="685800" y="3276600"/>
            <a:ext cx="7391400" cy="2971800"/>
          </a:xfrm>
        </p:spPr>
        <p:txBody>
          <a:bodyPr>
            <a:normAutofit/>
          </a:bodyPr>
          <a:lstStyle/>
          <a:p>
            <a:pPr>
              <a:buNone/>
            </a:pPr>
            <a:endParaRPr lang="en-US" dirty="0" smtClean="0"/>
          </a:p>
          <a:p>
            <a:pPr algn="ctr">
              <a:buNone/>
            </a:pPr>
            <a:r>
              <a:rPr lang="en-US" dirty="0" smtClean="0"/>
              <a:t>See worksheet</a:t>
            </a:r>
          </a:p>
          <a:p>
            <a:pPr algn="ctr">
              <a:buNone/>
            </a:pPr>
            <a:endParaRPr lang="en-US" dirty="0" smtClean="0"/>
          </a:p>
          <a:p>
            <a:pPr algn="ctr">
              <a:buNone/>
            </a:pPr>
            <a:r>
              <a:rPr lang="en-US" dirty="0" smtClean="0">
                <a:hlinkClick r:id="rId2" action="ppaction://hlinkfile"/>
              </a:rPr>
              <a:t>Exploring the Components of Inquiry.docx</a:t>
            </a:r>
            <a:endParaRPr lang="en-US" dirty="0" smtClean="0"/>
          </a:p>
          <a:p>
            <a:pPr>
              <a:buNone/>
            </a:pP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Key Components of the Inquiry Process</a:t>
            </a:r>
            <a:endParaRPr lang="en-US" dirty="0"/>
          </a:p>
        </p:txBody>
      </p:sp>
      <p:sp>
        <p:nvSpPr>
          <p:cNvPr id="3" name="Content Placeholder 2"/>
          <p:cNvSpPr>
            <a:spLocks noGrp="1"/>
          </p:cNvSpPr>
          <p:nvPr>
            <p:ph sz="quarter" idx="1"/>
          </p:nvPr>
        </p:nvSpPr>
        <p:spPr>
          <a:xfrm>
            <a:off x="612648" y="1600200"/>
            <a:ext cx="8150352" cy="5029200"/>
          </a:xfrm>
        </p:spPr>
        <p:txBody>
          <a:bodyPr>
            <a:normAutofit fontScale="92500" lnSpcReduction="20000"/>
          </a:bodyPr>
          <a:lstStyle/>
          <a:p>
            <a:pPr>
              <a:buNone/>
            </a:pPr>
            <a:r>
              <a:rPr lang="en-US" sz="3500" b="1" dirty="0" smtClean="0"/>
              <a:t>Activating Prior Knowledge</a:t>
            </a:r>
          </a:p>
          <a:p>
            <a:pPr>
              <a:buFont typeface="Arial" pitchFamily="34" charset="0"/>
              <a:buChar char="•"/>
            </a:pPr>
            <a:r>
              <a:rPr lang="en-US" dirty="0" smtClean="0"/>
              <a:t>KWL</a:t>
            </a:r>
          </a:p>
          <a:p>
            <a:pPr>
              <a:buFont typeface="Arial" pitchFamily="34" charset="0"/>
              <a:buChar char="•"/>
            </a:pPr>
            <a:r>
              <a:rPr lang="en-US" dirty="0" smtClean="0"/>
              <a:t>Opinionaires</a:t>
            </a:r>
          </a:p>
          <a:p>
            <a:pPr>
              <a:buFont typeface="Arial" pitchFamily="34" charset="0"/>
              <a:buChar char="•"/>
            </a:pPr>
            <a:r>
              <a:rPr lang="en-US" dirty="0" smtClean="0"/>
              <a:t>Engaging students in a conversation about what they already know</a:t>
            </a:r>
          </a:p>
          <a:p>
            <a:pPr>
              <a:buNone/>
            </a:pPr>
            <a:endParaRPr lang="en-US" dirty="0" smtClean="0"/>
          </a:p>
          <a:p>
            <a:pPr>
              <a:buNone/>
            </a:pPr>
            <a:r>
              <a:rPr lang="en-US" b="1" i="1" dirty="0" smtClean="0"/>
              <a:t>By bringing the students' own background and experiences to the learning table, students will find ways to connect to the topic and will have activated some basis for creating meaning with the text they are reading. The personal connection to learning increases a student's motivation to explore,</a:t>
            </a:r>
            <a:r>
              <a:rPr lang="en-US" i="1" dirty="0" smtClean="0"/>
              <a:t> </a:t>
            </a:r>
            <a:r>
              <a:rPr lang="en-US" b="1" i="1" dirty="0" smtClean="0"/>
              <a:t>read, and struggle with difficulties as they arise.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Background Information</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articles </a:t>
            </a:r>
          </a:p>
          <a:p>
            <a:pPr>
              <a:buNone/>
            </a:pPr>
            <a:r>
              <a:rPr lang="en-US" dirty="0" smtClean="0"/>
              <a:t>museum exhibits </a:t>
            </a:r>
          </a:p>
          <a:p>
            <a:pPr>
              <a:buNone/>
            </a:pPr>
            <a:r>
              <a:rPr lang="en-US" dirty="0" smtClean="0"/>
              <a:t>audio recording </a:t>
            </a:r>
          </a:p>
          <a:p>
            <a:pPr>
              <a:buNone/>
            </a:pPr>
            <a:r>
              <a:rPr lang="en-US" dirty="0" smtClean="0"/>
              <a:t>videos </a:t>
            </a:r>
          </a:p>
          <a:p>
            <a:pPr>
              <a:buNone/>
            </a:pPr>
            <a:r>
              <a:rPr lang="en-US" dirty="0" smtClean="0"/>
              <a:t>book </a:t>
            </a:r>
          </a:p>
          <a:p>
            <a:pPr>
              <a:buNone/>
            </a:pPr>
            <a:r>
              <a:rPr lang="en-US" dirty="0" smtClean="0"/>
              <a:t>primary source material </a:t>
            </a:r>
          </a:p>
          <a:p>
            <a:pPr>
              <a:buNone/>
            </a:pPr>
            <a:r>
              <a:rPr lang="en-US" dirty="0" smtClean="0"/>
              <a:t>web site </a:t>
            </a:r>
          </a:p>
          <a:p>
            <a:pPr>
              <a:buNone/>
            </a:pPr>
            <a:r>
              <a:rPr lang="en-US" dirty="0" smtClean="0"/>
              <a:t>photograph </a:t>
            </a:r>
          </a:p>
          <a:p>
            <a:pPr>
              <a:buNone/>
            </a:pPr>
            <a:r>
              <a:rPr lang="en-US" dirty="0" smtClean="0"/>
              <a:t>art </a:t>
            </a:r>
            <a:br>
              <a:rPr lang="en-US" dirty="0" smtClean="0"/>
            </a:br>
            <a:r>
              <a:rPr lang="en-US" dirty="0" smtClean="0"/>
              <a:t/>
            </a:r>
            <a:br>
              <a:rPr lang="en-US" dirty="0" smtClean="0"/>
            </a:br>
            <a:r>
              <a:rPr lang="en-US" b="1" i="1" dirty="0" smtClean="0"/>
              <a:t>Students need to know something about the topic to be able to perceive and formulate meaningful inquiries.</a:t>
            </a:r>
            <a:endParaRPr lang="en-US" dirty="0"/>
          </a:p>
        </p:txBody>
      </p:sp>
      <p:pic>
        <p:nvPicPr>
          <p:cNvPr id="4" name="Picture 3" descr="download (4).jpg"/>
          <p:cNvPicPr>
            <a:picLocks noChangeAspect="1"/>
          </p:cNvPicPr>
          <p:nvPr/>
        </p:nvPicPr>
        <p:blipFill>
          <a:blip r:embed="rId2" cstate="print"/>
          <a:stretch>
            <a:fillRect/>
          </a:stretch>
        </p:blipFill>
        <p:spPr>
          <a:xfrm>
            <a:off x="4724400" y="1904999"/>
            <a:ext cx="3686175" cy="276107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295400"/>
          </a:xfrm>
        </p:spPr>
        <p:txBody>
          <a:bodyPr>
            <a:normAutofit/>
          </a:bodyPr>
          <a:lstStyle/>
          <a:p>
            <a:r>
              <a:rPr lang="en-US" sz="3100" b="1" dirty="0" smtClean="0"/>
              <a:t>Defining Outcomes to hold students accountable.</a:t>
            </a:r>
            <a:endParaRPr lang="en-US" sz="3100" dirty="0"/>
          </a:p>
        </p:txBody>
      </p:sp>
      <p:sp>
        <p:nvSpPr>
          <p:cNvPr id="3" name="Content Placeholder 2"/>
          <p:cNvSpPr>
            <a:spLocks noGrp="1"/>
          </p:cNvSpPr>
          <p:nvPr>
            <p:ph sz="quarter" idx="1"/>
          </p:nvPr>
        </p:nvSpPr>
        <p:spPr>
          <a:xfrm>
            <a:off x="2362200" y="1600200"/>
            <a:ext cx="6400800" cy="2209800"/>
          </a:xfrm>
        </p:spPr>
        <p:txBody>
          <a:bodyPr>
            <a:normAutofit fontScale="25000" lnSpcReduction="20000"/>
          </a:bodyPr>
          <a:lstStyle/>
          <a:p>
            <a:pPr>
              <a:buNone/>
            </a:pPr>
            <a:r>
              <a:rPr lang="en-US" sz="8000" b="1" i="1" dirty="0" smtClean="0"/>
              <a:t>Students need to know up front exactly what's expected of them.</a:t>
            </a:r>
            <a:endParaRPr lang="en-US" sz="8000" dirty="0" smtClean="0"/>
          </a:p>
          <a:p>
            <a:pPr>
              <a:buNone/>
            </a:pPr>
            <a:r>
              <a:rPr lang="en-US" sz="8000" dirty="0" smtClean="0"/>
              <a:t>For example:</a:t>
            </a:r>
          </a:p>
          <a:p>
            <a:pPr>
              <a:buNone/>
            </a:pPr>
            <a:r>
              <a:rPr lang="en-US" sz="8000" dirty="0" smtClean="0"/>
              <a:t>Technology: conduct research on the web; create PowerPoint presentations or web sites; communicate using e-mail; import photos and clip art for presentations; use digital camera, digital audio recorder, and video recorder.</a:t>
            </a:r>
          </a:p>
        </p:txBody>
      </p:sp>
      <p:sp>
        <p:nvSpPr>
          <p:cNvPr id="4" name="TextBox 3"/>
          <p:cNvSpPr txBox="1"/>
          <p:nvPr/>
        </p:nvSpPr>
        <p:spPr>
          <a:xfrm>
            <a:off x="0" y="3733800"/>
            <a:ext cx="9144000" cy="2831544"/>
          </a:xfrm>
          <a:prstGeom prst="rect">
            <a:avLst/>
          </a:prstGeom>
          <a:noFill/>
        </p:spPr>
        <p:txBody>
          <a:bodyPr wrap="square" rtlCol="0">
            <a:spAutoFit/>
          </a:bodyPr>
          <a:lstStyle/>
          <a:p>
            <a:r>
              <a:rPr lang="en-US" sz="2000" dirty="0" smtClean="0"/>
              <a:t>Reading: identify main idea and authors point of view; identify key concepts; increase </a:t>
            </a:r>
          </a:p>
          <a:p>
            <a:r>
              <a:rPr lang="en-US" sz="2000" dirty="0" smtClean="0"/>
              <a:t>   understanding of vocabulary; extract meaning between the lines (infer)</a:t>
            </a:r>
          </a:p>
          <a:p>
            <a:r>
              <a:rPr lang="en-US" sz="2000" dirty="0" smtClean="0"/>
              <a:t>Inquiry: define problem question; find and gather data; analyze, compare, organize, </a:t>
            </a:r>
          </a:p>
          <a:p>
            <a:r>
              <a:rPr lang="en-US" sz="2000" dirty="0" smtClean="0"/>
              <a:t>   and synthesize data; create a proposition; support proposition (facts, stats, examples, </a:t>
            </a:r>
          </a:p>
          <a:p>
            <a:r>
              <a:rPr lang="en-US" sz="2000" dirty="0" smtClean="0"/>
              <a:t>   expert authority, logic and reasoning); propose solutions and action steps</a:t>
            </a:r>
          </a:p>
          <a:p>
            <a:r>
              <a:rPr lang="en-US" sz="2000" dirty="0" smtClean="0"/>
              <a:t>Team: listen, consider others' ideas, encourage, provide coaching, affirm, question, </a:t>
            </a:r>
          </a:p>
          <a:p>
            <a:r>
              <a:rPr lang="en-US" sz="2000" dirty="0" smtClean="0"/>
              <a:t>   cooperate, demonstrate individual responsibility, avoid put-downs, engage in dialogue</a:t>
            </a:r>
          </a:p>
          <a:p>
            <a:r>
              <a:rPr lang="en-US" sz="2000" dirty="0" smtClean="0"/>
              <a:t>Project Management: set goals, agree on tasks and roles, meet deadlines, prioritize tasks</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667000"/>
            <a:ext cx="7315200" cy="3200400"/>
          </a:xfrm>
        </p:spPr>
        <p:txBody>
          <a:bodyPr>
            <a:normAutofit fontScale="90000"/>
          </a:bodyPr>
          <a:lstStyle/>
          <a:p>
            <a:r>
              <a:rPr lang="en-US" dirty="0" smtClean="0"/>
              <a:t>See </a:t>
            </a:r>
            <a:r>
              <a:rPr lang="en-US" b="1" dirty="0" smtClean="0"/>
              <a:t>Why is making connections important?</a:t>
            </a:r>
            <a:br>
              <a:rPr lang="en-US" b="1" dirty="0" smtClean="0"/>
            </a:br>
            <a:r>
              <a:rPr lang="en-US" b="1" dirty="0" smtClean="0"/>
              <a:t/>
            </a:r>
            <a:br>
              <a:rPr lang="en-US" b="1" dirty="0" smtClean="0"/>
            </a:b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hlinkClick r:id="rId2" action="ppaction://hlinkfile"/>
              </a:rPr>
              <a:t>Why is making connections important.docx</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524000"/>
          </a:xfrm>
        </p:spPr>
        <p:txBody>
          <a:bodyPr>
            <a:normAutofit/>
          </a:bodyPr>
          <a:lstStyle/>
          <a:p>
            <a:r>
              <a:rPr lang="en-US" sz="3200" b="1" dirty="0" smtClean="0"/>
              <a:t>Modeling Design Product Outcomes (technology, art); Providing Frameworks</a:t>
            </a:r>
            <a:endParaRPr lang="en-US" sz="3100" dirty="0"/>
          </a:p>
        </p:txBody>
      </p:sp>
      <p:sp>
        <p:nvSpPr>
          <p:cNvPr id="3" name="Content Placeholder 2"/>
          <p:cNvSpPr>
            <a:spLocks noGrp="1"/>
          </p:cNvSpPr>
          <p:nvPr>
            <p:ph sz="quarter" idx="1"/>
          </p:nvPr>
        </p:nvSpPr>
        <p:spPr>
          <a:xfrm>
            <a:off x="2362200" y="1600200"/>
            <a:ext cx="6553200" cy="4648200"/>
          </a:xfrm>
        </p:spPr>
        <p:txBody>
          <a:bodyPr>
            <a:normAutofit fontScale="40000" lnSpcReduction="20000"/>
          </a:bodyPr>
          <a:lstStyle/>
          <a:p>
            <a:pPr>
              <a:buNone/>
            </a:pPr>
            <a:r>
              <a:rPr lang="en-US" sz="8000" b="1" i="1" dirty="0" smtClean="0"/>
              <a:t>Students need to see models of what it is they are being asked to do. They must have a supporting structure which provides a grounding for their</a:t>
            </a:r>
            <a:r>
              <a:rPr lang="en-US" sz="8000" i="1" dirty="0" smtClean="0"/>
              <a:t> </a:t>
            </a:r>
            <a:r>
              <a:rPr lang="en-US" sz="8000" b="1" i="1" dirty="0" smtClean="0"/>
              <a:t>creations, but doesn't limit their creativity.</a:t>
            </a:r>
            <a:endParaRPr lang="en-US" sz="8000" dirty="0" smtClean="0"/>
          </a:p>
          <a:p>
            <a:pPr>
              <a:buNone/>
            </a:pPr>
            <a:r>
              <a:rPr lang="en-US" sz="8000" dirty="0" smtClean="0"/>
              <a:t>Show students a PowerPoint presentation, a web site, a proposition-support framework, a museum exhibit, a choreographed dance performance, etc.</a:t>
            </a:r>
          </a:p>
          <a:p>
            <a:pPr>
              <a:buNone/>
            </a:pPr>
            <a:endParaRPr lang="en-US" sz="8000" dirty="0" smtClean="0"/>
          </a:p>
        </p:txBody>
      </p:sp>
      <p:pic>
        <p:nvPicPr>
          <p:cNvPr id="4" name="Picture 3" descr="download (6).jpg"/>
          <p:cNvPicPr>
            <a:picLocks noChangeAspect="1"/>
          </p:cNvPicPr>
          <p:nvPr/>
        </p:nvPicPr>
        <p:blipFill>
          <a:blip r:embed="rId3" cstate="print"/>
          <a:stretch>
            <a:fillRect/>
          </a:stretch>
        </p:blipFill>
        <p:spPr>
          <a:xfrm>
            <a:off x="0" y="1676400"/>
            <a:ext cx="2286000" cy="188258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r>
              <a:rPr lang="en-US" b="1" dirty="0" smtClean="0"/>
              <a:t>Establishing a general topic or inquiry</a:t>
            </a:r>
            <a:endParaRPr lang="en-US" dirty="0"/>
          </a:p>
        </p:txBody>
      </p:sp>
      <p:sp>
        <p:nvSpPr>
          <p:cNvPr id="3" name="Rectangle 2"/>
          <p:cNvSpPr>
            <a:spLocks noGrp="1"/>
          </p:cNvSpPr>
          <p:nvPr>
            <p:ph sz="quarter" idx="1"/>
          </p:nvPr>
        </p:nvSpPr>
        <p:spPr>
          <a:xfrm>
            <a:off x="609600" y="1589566"/>
            <a:ext cx="3505200" cy="4963633"/>
          </a:xfrm>
        </p:spPr>
        <p:txBody>
          <a:bodyPr>
            <a:normAutofit/>
          </a:bodyPr>
          <a:lstStyle/>
          <a:p>
            <a:pPr>
              <a:buNone/>
            </a:pPr>
            <a:r>
              <a:rPr lang="en-US" b="1" i="1" dirty="0" smtClean="0"/>
              <a:t>A broad problem question or topic provides students with a general focus for selecting more specific inquiries.</a:t>
            </a:r>
            <a:endParaRPr lang="en-US" dirty="0"/>
          </a:p>
        </p:txBody>
      </p:sp>
      <p:pic>
        <p:nvPicPr>
          <p:cNvPr id="5" name="Content Placeholder 4" descr="book.png"/>
          <p:cNvPicPr>
            <a:picLocks noGrp="1" noChangeAspect="1"/>
          </p:cNvPicPr>
          <p:nvPr>
            <p:ph sz="quarter" idx="2"/>
          </p:nvPr>
        </p:nvPicPr>
        <p:blipFill>
          <a:blip r:embed="rId3" cstate="print">
            <a:duotone>
              <a:schemeClr val="bg2">
                <a:shade val="45000"/>
                <a:satMod val="135000"/>
              </a:schemeClr>
              <a:prstClr val="white"/>
            </a:duotone>
            <a:lum bright="2000" contrast="-11000"/>
          </a:blip>
          <a:stretch>
            <a:fillRect/>
          </a:stretch>
        </p:blipFill>
        <p:spPr>
          <a:xfrm>
            <a:off x="7391400" y="5076729"/>
            <a:ext cx="1419175" cy="1552671"/>
          </a:xfrm>
          <a:solidFill>
            <a:schemeClr val="accent1">
              <a:lumMod val="40000"/>
              <a:lumOff val="60000"/>
            </a:schemeClr>
          </a:solidFill>
          <a:ln w="50800" cmpd="dbl">
            <a:solidFill>
              <a:schemeClr val="accent2">
                <a:lumMod val="75000"/>
              </a:schemeClr>
            </a:solidFill>
          </a:ln>
        </p:spPr>
      </p:pic>
      <p:sp>
        <p:nvSpPr>
          <p:cNvPr id="7" name="Rectangle 6"/>
          <p:cNvSpPr/>
          <p:nvPr/>
        </p:nvSpPr>
        <p:spPr>
          <a:xfrm>
            <a:off x="4419600" y="1676400"/>
            <a:ext cx="4343400" cy="3785652"/>
          </a:xfrm>
          <a:prstGeom prst="rect">
            <a:avLst/>
          </a:prstGeom>
        </p:spPr>
        <p:txBody>
          <a:bodyPr wrap="square">
            <a:spAutoFit/>
          </a:bodyPr>
          <a:lstStyle/>
          <a:p>
            <a:r>
              <a:rPr lang="en-US" sz="2400" dirty="0" smtClean="0"/>
              <a:t>ex- What happens when the structure around people breaks down? (unit on the great depression)</a:t>
            </a:r>
          </a:p>
          <a:p>
            <a:endParaRPr lang="en-US" sz="2400" dirty="0" smtClean="0"/>
          </a:p>
          <a:p>
            <a:r>
              <a:rPr lang="en-US" sz="2400" dirty="0" smtClean="0"/>
              <a:t>ex- How are human beings adversely impacting our planet? (exploring environmental issues which impact the Amazon Rain Forest)</a:t>
            </a:r>
            <a:endParaRPr lang="en-US" sz="2400" dirty="0"/>
          </a:p>
        </p:txBody>
      </p:sp>
      <p:pic>
        <p:nvPicPr>
          <p:cNvPr id="6" name="Picture 5" descr="download (1).jpg"/>
          <p:cNvPicPr>
            <a:picLocks noChangeAspect="1"/>
          </p:cNvPicPr>
          <p:nvPr/>
        </p:nvPicPr>
        <p:blipFill>
          <a:blip r:embed="rId4" cstate="print"/>
          <a:stretch>
            <a:fillRect/>
          </a:stretch>
        </p:blipFill>
        <p:spPr>
          <a:xfrm>
            <a:off x="1676400" y="4267200"/>
            <a:ext cx="1143000" cy="240506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12648" y="228600"/>
            <a:ext cx="8074152" cy="1981200"/>
          </a:xfrm>
        </p:spPr>
        <p:txBody>
          <a:bodyPr>
            <a:normAutofit fontScale="90000"/>
          </a:bodyPr>
          <a:lstStyle/>
          <a:p>
            <a:r>
              <a:rPr lang="en-US" b="1" dirty="0" smtClean="0"/>
              <a:t>Student teams conduct background research and define focused problem questions within broader inquiry or topic</a:t>
            </a:r>
            <a:endParaRPr lang="en-US" dirty="0"/>
          </a:p>
        </p:txBody>
      </p:sp>
      <p:sp>
        <p:nvSpPr>
          <p:cNvPr id="5" name="Content Placeholder 4"/>
          <p:cNvSpPr>
            <a:spLocks noGrp="1"/>
          </p:cNvSpPr>
          <p:nvPr>
            <p:ph sz="quarter" idx="1"/>
          </p:nvPr>
        </p:nvSpPr>
        <p:spPr>
          <a:xfrm>
            <a:off x="762000" y="2590800"/>
            <a:ext cx="7543800" cy="3581400"/>
          </a:xfrm>
        </p:spPr>
        <p:txBody>
          <a:bodyPr>
            <a:normAutofit fontScale="92500" lnSpcReduction="10000"/>
          </a:bodyPr>
          <a:lstStyle/>
          <a:p>
            <a:pPr>
              <a:buNone/>
            </a:pPr>
            <a:r>
              <a:rPr lang="en-US" b="1" i="1" dirty="0" smtClean="0"/>
              <a:t>Without a knowledge base or some degree of familiarity with the topic, it will be difficult for students to develop relevant inquiries within the broad topic area. Students need to be provided with background material and/or guided to research their own background material. This base will enable them to begin to formulate a big picture understanding of the broad topic area, and then to select a specific inquiry interest which connects to the broader topic.</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Establish and communicate inquiry presentation framework.</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Example: Proposition-Support Framework</a:t>
            </a:r>
          </a:p>
          <a:p>
            <a:pPr marL="514350" indent="-514350">
              <a:buNone/>
            </a:pPr>
            <a:r>
              <a:rPr lang="en-US" dirty="0" smtClean="0"/>
              <a:t>a) state problem question</a:t>
            </a:r>
          </a:p>
          <a:p>
            <a:pPr marL="514350" indent="-514350">
              <a:buNone/>
            </a:pPr>
            <a:r>
              <a:rPr lang="en-US" dirty="0" smtClean="0"/>
              <a:t>b) develop proposition which can be argued </a:t>
            </a:r>
          </a:p>
          <a:p>
            <a:pPr marL="514350" indent="-514350">
              <a:buNone/>
            </a:pPr>
            <a:r>
              <a:rPr lang="en-US" dirty="0" smtClean="0"/>
              <a:t>c) provide background information </a:t>
            </a:r>
          </a:p>
          <a:p>
            <a:pPr marL="514350" indent="-514350">
              <a:buNone/>
            </a:pPr>
            <a:r>
              <a:rPr lang="en-US" dirty="0" smtClean="0"/>
              <a:t>d) support proposition with:</a:t>
            </a:r>
          </a:p>
          <a:p>
            <a:pPr>
              <a:buFont typeface="Wingdings" pitchFamily="2" charset="2"/>
              <a:buChar char="ü"/>
            </a:pPr>
            <a:r>
              <a:rPr lang="en-US" dirty="0" smtClean="0"/>
              <a:t>facts</a:t>
            </a:r>
          </a:p>
          <a:p>
            <a:pPr>
              <a:buFont typeface="Wingdings" pitchFamily="2" charset="2"/>
              <a:buChar char="ü"/>
            </a:pPr>
            <a:r>
              <a:rPr lang="en-US" dirty="0" smtClean="0"/>
              <a:t>statistics</a:t>
            </a:r>
          </a:p>
          <a:p>
            <a:pPr>
              <a:buFont typeface="Wingdings" pitchFamily="2" charset="2"/>
              <a:buChar char="ü"/>
            </a:pPr>
            <a:r>
              <a:rPr lang="en-US" dirty="0" smtClean="0"/>
              <a:t>examples</a:t>
            </a:r>
          </a:p>
          <a:p>
            <a:pPr>
              <a:buFont typeface="Wingdings" pitchFamily="2" charset="2"/>
              <a:buChar char="ü"/>
            </a:pPr>
            <a:r>
              <a:rPr lang="en-US" dirty="0" smtClean="0"/>
              <a:t>expert authority</a:t>
            </a:r>
          </a:p>
          <a:p>
            <a:pPr>
              <a:buFont typeface="Wingdings" pitchFamily="2" charset="2"/>
              <a:buChar char="ü"/>
            </a:pPr>
            <a:r>
              <a:rPr lang="en-US" dirty="0" smtClean="0"/>
              <a:t>logic and reasoning</a:t>
            </a:r>
          </a:p>
          <a:p>
            <a:pPr>
              <a:buNone/>
            </a:pPr>
            <a:r>
              <a:rPr lang="en-US" dirty="0" smtClean="0"/>
              <a:t>e) propose solutions and action ideas</a:t>
            </a:r>
            <a:endParaRPr lang="en-US" dirty="0"/>
          </a:p>
        </p:txBody>
      </p:sp>
      <p:pic>
        <p:nvPicPr>
          <p:cNvPr id="4" name="Picture 3" descr="images (4).jpg"/>
          <p:cNvPicPr>
            <a:picLocks noChangeAspect="1"/>
          </p:cNvPicPr>
          <p:nvPr/>
        </p:nvPicPr>
        <p:blipFill>
          <a:blip r:embed="rId2" cstate="print"/>
          <a:stretch>
            <a:fillRect/>
          </a:stretch>
        </p:blipFill>
        <p:spPr>
          <a:xfrm>
            <a:off x="5562600" y="3352800"/>
            <a:ext cx="3280822" cy="245745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676400"/>
            <a:ext cx="8150352" cy="5029200"/>
          </a:xfrm>
        </p:spPr>
        <p:txBody>
          <a:bodyPr/>
          <a:lstStyle/>
          <a:p>
            <a:pPr>
              <a:buNone/>
            </a:pPr>
            <a:r>
              <a:rPr lang="en-US" b="1" dirty="0" smtClean="0"/>
              <a:t>Refer students back to expected outcomes</a:t>
            </a:r>
            <a:r>
              <a:rPr lang="en-US" dirty="0" smtClean="0"/>
              <a:t> and inquiry framework to create alignment between their presentations and intended outcomes.</a:t>
            </a:r>
          </a:p>
          <a:p>
            <a:pPr>
              <a:buNone/>
            </a:pPr>
            <a:endParaRPr lang="en-US" dirty="0" smtClean="0"/>
          </a:p>
          <a:p>
            <a:pPr>
              <a:buNone/>
            </a:pPr>
            <a:r>
              <a:rPr lang="en-US" dirty="0" smtClean="0"/>
              <a:t>Ask students a lot of questions to help them </a:t>
            </a:r>
            <a:r>
              <a:rPr lang="en-US" b="1" dirty="0" smtClean="0"/>
              <a:t>refine their thinking</a:t>
            </a:r>
            <a:r>
              <a:rPr lang="en-US" dirty="0" smtClean="0"/>
              <a:t> and guide their research.</a:t>
            </a:r>
          </a:p>
          <a:p>
            <a:pPr>
              <a:buNone/>
            </a:pPr>
            <a:endParaRPr lang="en-US" dirty="0" smtClean="0"/>
          </a:p>
          <a:p>
            <a:pPr>
              <a:buNone/>
            </a:pPr>
            <a:r>
              <a:rPr lang="en-US" b="1" dirty="0" smtClean="0"/>
              <a:t>Support technology</a:t>
            </a:r>
            <a:r>
              <a:rPr lang="en-US" dirty="0" smtClean="0"/>
              <a:t> (PowerPoint, Web Site, </a:t>
            </a:r>
            <a:r>
              <a:rPr lang="en-US" dirty="0" err="1" smtClean="0"/>
              <a:t>Hyperstudio</a:t>
            </a:r>
            <a:r>
              <a:rPr lang="en-US" dirty="0" smtClean="0"/>
              <a:t>) and art design product creation.</a:t>
            </a:r>
            <a:endParaRPr lang="en-US" dirty="0"/>
          </a:p>
        </p:txBody>
      </p:sp>
      <p:pic>
        <p:nvPicPr>
          <p:cNvPr id="4" name="Picture 3" descr="images (1).jpg"/>
          <p:cNvPicPr>
            <a:picLocks noChangeAspect="1"/>
          </p:cNvPicPr>
          <p:nvPr/>
        </p:nvPicPr>
        <p:blipFill>
          <a:blip r:embed="rId2" cstate="print"/>
          <a:stretch>
            <a:fillRect/>
          </a:stretch>
        </p:blipFill>
        <p:spPr>
          <a:xfrm>
            <a:off x="7467600" y="228601"/>
            <a:ext cx="1466850" cy="195832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What do you already know?</a:t>
            </a:r>
            <a:endParaRPr lang="en-US" dirty="0"/>
          </a:p>
        </p:txBody>
      </p:sp>
      <p:sp>
        <p:nvSpPr>
          <p:cNvPr id="3" name="Rectangle 2"/>
          <p:cNvSpPr>
            <a:spLocks noGrp="1"/>
          </p:cNvSpPr>
          <p:nvPr>
            <p:ph sz="quarter" idx="1"/>
          </p:nvPr>
        </p:nvSpPr>
        <p:spPr>
          <a:xfrm>
            <a:off x="304800" y="1524000"/>
            <a:ext cx="8610600" cy="914400"/>
          </a:xfrm>
        </p:spPr>
        <p:txBody>
          <a:bodyPr>
            <a:normAutofit/>
          </a:bodyPr>
          <a:lstStyle/>
          <a:p>
            <a:pPr>
              <a:buNone/>
            </a:pPr>
            <a:r>
              <a:rPr lang="en-US" sz="2600" dirty="0" smtClean="0"/>
              <a:t>Writing one complete thought on a note </a:t>
            </a:r>
            <a:r>
              <a:rPr lang="en-US" sz="2600" dirty="0" smtClean="0"/>
              <a:t>card or sheet of paper. </a:t>
            </a:r>
            <a:endParaRPr lang="en-US" sz="2600" dirty="0" smtClean="0"/>
          </a:p>
          <a:p>
            <a:pPr>
              <a:buNone/>
            </a:pPr>
            <a:endParaRPr lang="en-US" sz="2600" dirty="0" smtClean="0"/>
          </a:p>
        </p:txBody>
      </p:sp>
      <p:sp>
        <p:nvSpPr>
          <p:cNvPr id="4" name="TextBox 3"/>
          <p:cNvSpPr txBox="1"/>
          <p:nvPr/>
        </p:nvSpPr>
        <p:spPr>
          <a:xfrm>
            <a:off x="457200" y="2133600"/>
            <a:ext cx="8153400" cy="2092881"/>
          </a:xfrm>
          <a:prstGeom prst="rect">
            <a:avLst/>
          </a:prstGeom>
          <a:noFill/>
        </p:spPr>
        <p:txBody>
          <a:bodyPr wrap="square" rtlCol="0">
            <a:spAutoFit/>
          </a:bodyPr>
          <a:lstStyle/>
          <a:p>
            <a:r>
              <a:rPr lang="en-US" sz="2600" dirty="0" smtClean="0"/>
              <a:t>Pass the note cards to another. That person will pass the note cards to the third person on his/her right. The receiver of the card will then respond to the card by writing a response on the reverse side.  Agree/disagree and then add something more. </a:t>
            </a:r>
          </a:p>
        </p:txBody>
      </p:sp>
      <p:sp>
        <p:nvSpPr>
          <p:cNvPr id="5" name="TextBox 4"/>
          <p:cNvSpPr txBox="1"/>
          <p:nvPr/>
        </p:nvSpPr>
        <p:spPr>
          <a:xfrm>
            <a:off x="457200" y="4343401"/>
            <a:ext cx="8229600" cy="2369880"/>
          </a:xfrm>
          <a:prstGeom prst="rect">
            <a:avLst/>
          </a:prstGeom>
          <a:noFill/>
        </p:spPr>
        <p:txBody>
          <a:bodyPr wrap="square" rtlCol="0">
            <a:spAutoFit/>
          </a:bodyPr>
          <a:lstStyle/>
          <a:p>
            <a:r>
              <a:rPr lang="en-US" sz="2600" dirty="0" smtClean="0"/>
              <a:t>Pass the card again. Use the same direction to pass the card, for example second person on the right. Prompt whole group discussion by asking the final receivers of the note cards to respond orally to the answers and replies written on the cards. </a:t>
            </a:r>
          </a:p>
          <a:p>
            <a:endParaRPr lang="en-US"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0" fill="hold"/>
                                        <p:tgtEl>
                                          <p:spTgt spid="4"/>
                                        </p:tgtEl>
                                        <p:attrNameLst>
                                          <p:attrName>ppt_x</p:attrName>
                                        </p:attrNameLst>
                                      </p:cBhvr>
                                      <p:tavLst>
                                        <p:tav tm="0">
                                          <p:val>
                                            <p:strVal val="#ppt_x"/>
                                          </p:val>
                                        </p:tav>
                                        <p:tav tm="100000">
                                          <p:val>
                                            <p:strVal val="#ppt_x"/>
                                          </p:val>
                                        </p:tav>
                                      </p:tavLst>
                                    </p:anim>
                                    <p:anim calcmode="lin" valueType="num">
                                      <p:cBhvr additive="base">
                                        <p:cTn id="1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edg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533400"/>
            <a:ext cx="8382000" cy="4801314"/>
          </a:xfrm>
          <a:prstGeom prst="rect">
            <a:avLst/>
          </a:prstGeom>
          <a:noFill/>
        </p:spPr>
        <p:txBody>
          <a:bodyPr wrap="square" rtlCol="0">
            <a:spAutoFit/>
          </a:bodyPr>
          <a:lstStyle/>
          <a:p>
            <a:r>
              <a:rPr lang="en-US" sz="2400" dirty="0" smtClean="0"/>
              <a:t>Empower students to </a:t>
            </a:r>
            <a:r>
              <a:rPr lang="en-US" sz="2400" b="1" dirty="0" smtClean="0"/>
              <a:t>coach and train one another</a:t>
            </a:r>
            <a:r>
              <a:rPr lang="en-US" sz="2400" dirty="0" smtClean="0"/>
              <a:t> within their teams.</a:t>
            </a:r>
          </a:p>
          <a:p>
            <a:endParaRPr lang="en-US" sz="2400" dirty="0" smtClean="0"/>
          </a:p>
          <a:p>
            <a:r>
              <a:rPr lang="en-US" sz="2400" dirty="0" smtClean="0"/>
              <a:t>Provide a forum for </a:t>
            </a:r>
            <a:r>
              <a:rPr lang="en-US" sz="2400" b="1" dirty="0" smtClean="0"/>
              <a:t>student presentations</a:t>
            </a:r>
            <a:r>
              <a:rPr lang="en-US" sz="2400" dirty="0" smtClean="0"/>
              <a:t> which includes students, teachers, parents, and community members.</a:t>
            </a:r>
          </a:p>
          <a:p>
            <a:endParaRPr lang="en-US" sz="2400" dirty="0" smtClean="0"/>
          </a:p>
          <a:p>
            <a:r>
              <a:rPr lang="en-US" sz="2400" dirty="0" smtClean="0"/>
              <a:t>Provide </a:t>
            </a:r>
            <a:r>
              <a:rPr lang="en-US" sz="2400" b="1" dirty="0" smtClean="0"/>
              <a:t>vehicles for student participation</a:t>
            </a:r>
            <a:r>
              <a:rPr lang="en-US" sz="2400" dirty="0" smtClean="0"/>
              <a:t> in action projects which connect their learning to specific action.</a:t>
            </a:r>
          </a:p>
          <a:p>
            <a:endParaRPr lang="en-US" sz="2400" dirty="0" smtClean="0"/>
          </a:p>
          <a:p>
            <a:r>
              <a:rPr lang="en-US" sz="2400" b="1" dirty="0" smtClean="0"/>
              <a:t>Incorporate ongoing, meaningful peer and teacher assessment.</a:t>
            </a:r>
          </a:p>
          <a:p>
            <a:endParaRPr lang="en-US" sz="2400" b="1" dirty="0" smtClean="0"/>
          </a:p>
          <a:p>
            <a:r>
              <a:rPr lang="en-US" sz="2400" b="1" dirty="0" smtClean="0"/>
              <a:t>Reflect on what worked and what didn't, and try it again.</a:t>
            </a: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 (2).jpg"/>
          <p:cNvPicPr>
            <a:picLocks noChangeAspect="1"/>
          </p:cNvPicPr>
          <p:nvPr/>
        </p:nvPicPr>
        <p:blipFill>
          <a:blip r:embed="rId2" cstate="print"/>
          <a:stretch>
            <a:fillRect/>
          </a:stretch>
        </p:blipFill>
        <p:spPr>
          <a:xfrm>
            <a:off x="152400" y="914400"/>
            <a:ext cx="8795397" cy="458152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So…what does this mean for you?</a:t>
            </a:r>
            <a:endParaRPr lang="en-US" dirty="0"/>
          </a:p>
        </p:txBody>
      </p:sp>
      <p:sp>
        <p:nvSpPr>
          <p:cNvPr id="3" name="Content Placeholder 2"/>
          <p:cNvSpPr>
            <a:spLocks noGrp="1"/>
          </p:cNvSpPr>
          <p:nvPr>
            <p:ph sz="quarter" idx="1"/>
          </p:nvPr>
        </p:nvSpPr>
        <p:spPr/>
        <p:txBody>
          <a:bodyPr/>
          <a:lstStyle/>
          <a:p>
            <a:pPr algn="ctr">
              <a:buNone/>
            </a:pPr>
            <a:r>
              <a:rPr lang="en-US" dirty="0" smtClean="0"/>
              <a:t>RTOP – Reformed Teaching Observation Protocol</a:t>
            </a:r>
          </a:p>
          <a:p>
            <a:pPr algn="ctr">
              <a:buNone/>
            </a:pPr>
            <a:endParaRPr lang="en-US" dirty="0" smtClean="0"/>
          </a:p>
          <a:p>
            <a:pPr algn="ctr">
              <a:buNone/>
            </a:pPr>
            <a:endParaRPr lang="en-US" dirty="0" smtClean="0"/>
          </a:p>
          <a:p>
            <a:pPr algn="ctr">
              <a:buNone/>
            </a:pPr>
            <a:r>
              <a:rPr lang="en-US" dirty="0" smtClean="0">
                <a:hlinkClick r:id="rId2" action="ppaction://hlinkfile"/>
              </a:rPr>
              <a:t>RTOPform_IN001.pdf</a:t>
            </a:r>
            <a:endParaRPr lang="en-US" dirty="0"/>
          </a:p>
        </p:txBody>
      </p:sp>
      <p:pic>
        <p:nvPicPr>
          <p:cNvPr id="4" name="Picture 3" descr="download.jpg"/>
          <p:cNvPicPr>
            <a:picLocks noChangeAspect="1"/>
          </p:cNvPicPr>
          <p:nvPr/>
        </p:nvPicPr>
        <p:blipFill>
          <a:blip r:embed="rId3" cstate="print"/>
          <a:stretch>
            <a:fillRect/>
          </a:stretch>
        </p:blipFill>
        <p:spPr>
          <a:xfrm>
            <a:off x="533400" y="3505200"/>
            <a:ext cx="1847850" cy="24669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228600"/>
            <a:ext cx="8153400" cy="1219200"/>
          </a:xfrm>
        </p:spPr>
        <p:txBody>
          <a:bodyPr>
            <a:normAutofit/>
          </a:bodyPr>
          <a:lstStyle/>
          <a:p>
            <a:r>
              <a:rPr lang="en-US" sz="3200" b="1" dirty="0" smtClean="0"/>
              <a:t>Grade the note card you have by awarding a point for each of the following:</a:t>
            </a:r>
            <a:endParaRPr lang="en-US" sz="3200" b="1" dirty="0"/>
          </a:p>
        </p:txBody>
      </p:sp>
      <p:sp>
        <p:nvSpPr>
          <p:cNvPr id="3" name="Rectangle 2"/>
          <p:cNvSpPr>
            <a:spLocks noGrp="1"/>
          </p:cNvSpPr>
          <p:nvPr>
            <p:ph sz="quarter" idx="1"/>
          </p:nvPr>
        </p:nvSpPr>
        <p:spPr>
          <a:xfrm>
            <a:off x="609600" y="1752600"/>
            <a:ext cx="3886200" cy="4572000"/>
          </a:xfrm>
          <a:ln w="19050" cmpd="dbl">
            <a:solidFill>
              <a:schemeClr val="accent2">
                <a:lumMod val="75000"/>
              </a:schemeClr>
            </a:solidFill>
          </a:ln>
        </p:spPr>
        <p:txBody>
          <a:bodyPr>
            <a:normAutofit fontScale="77500" lnSpcReduction="20000"/>
          </a:bodyPr>
          <a:lstStyle/>
          <a:p>
            <a:pPr>
              <a:buNone/>
            </a:pPr>
            <a:r>
              <a:rPr lang="en-US" b="1" dirty="0" smtClean="0"/>
              <a:t>student-centered</a:t>
            </a:r>
          </a:p>
          <a:p>
            <a:pPr>
              <a:buNone/>
            </a:pPr>
            <a:r>
              <a:rPr lang="en-US" b="1" dirty="0" smtClean="0"/>
              <a:t>teacher-guided </a:t>
            </a:r>
          </a:p>
          <a:p>
            <a:pPr>
              <a:buNone/>
            </a:pPr>
            <a:r>
              <a:rPr lang="en-US" b="1" dirty="0" smtClean="0"/>
              <a:t>engages students </a:t>
            </a:r>
          </a:p>
          <a:p>
            <a:pPr>
              <a:buNone/>
            </a:pPr>
            <a:r>
              <a:rPr lang="en-US" b="1" dirty="0" smtClean="0"/>
              <a:t>investigating real world questions</a:t>
            </a:r>
          </a:p>
          <a:p>
            <a:pPr>
              <a:buNone/>
            </a:pPr>
            <a:r>
              <a:rPr lang="en-US" b="1" dirty="0" smtClean="0"/>
              <a:t>questions that students choose </a:t>
            </a:r>
          </a:p>
          <a:p>
            <a:pPr>
              <a:buNone/>
            </a:pPr>
            <a:r>
              <a:rPr lang="en-US" b="1" dirty="0" smtClean="0"/>
              <a:t>complements traditional instruction</a:t>
            </a:r>
          </a:p>
          <a:p>
            <a:pPr>
              <a:buNone/>
            </a:pPr>
            <a:r>
              <a:rPr lang="en-US" b="1" dirty="0" smtClean="0"/>
              <a:t>provides a vehicle for extending and applying the learning of students</a:t>
            </a:r>
          </a:p>
          <a:p>
            <a:pPr>
              <a:buNone/>
            </a:pPr>
            <a:r>
              <a:rPr lang="en-US" b="1" dirty="0" smtClean="0"/>
              <a:t>connects with their interests within a broader thematic framework </a:t>
            </a:r>
          </a:p>
        </p:txBody>
      </p:sp>
      <p:sp>
        <p:nvSpPr>
          <p:cNvPr id="9" name="Content Placeholder 8"/>
          <p:cNvSpPr>
            <a:spLocks noGrp="1"/>
          </p:cNvSpPr>
          <p:nvPr>
            <p:ph sz="quarter" idx="2"/>
          </p:nvPr>
        </p:nvSpPr>
        <p:spPr>
          <a:xfrm>
            <a:off x="4844901" y="1752600"/>
            <a:ext cx="3886200" cy="4572000"/>
          </a:xfrm>
          <a:ln w="12700" cmpd="dbl">
            <a:solidFill>
              <a:schemeClr val="accent2">
                <a:lumMod val="75000"/>
              </a:schemeClr>
            </a:solidFill>
          </a:ln>
        </p:spPr>
        <p:txBody>
          <a:bodyPr>
            <a:normAutofit fontScale="77500" lnSpcReduction="20000"/>
          </a:bodyPr>
          <a:lstStyle/>
          <a:p>
            <a:pPr>
              <a:buNone/>
            </a:pPr>
            <a:r>
              <a:rPr lang="en-US" b="1" dirty="0" smtClean="0"/>
              <a:t>Student acquires information.</a:t>
            </a:r>
          </a:p>
          <a:p>
            <a:pPr>
              <a:buNone/>
            </a:pPr>
            <a:endParaRPr lang="en-US" b="1" dirty="0" smtClean="0"/>
          </a:p>
          <a:p>
            <a:pPr>
              <a:buNone/>
            </a:pPr>
            <a:r>
              <a:rPr lang="en-US" b="1" dirty="0" smtClean="0"/>
              <a:t>Student analyzes information.</a:t>
            </a:r>
          </a:p>
          <a:p>
            <a:pPr>
              <a:buNone/>
            </a:pPr>
            <a:endParaRPr lang="en-US" b="1" dirty="0" smtClean="0"/>
          </a:p>
          <a:p>
            <a:pPr>
              <a:buNone/>
            </a:pPr>
            <a:r>
              <a:rPr lang="en-US" b="1" dirty="0" smtClean="0"/>
              <a:t>Student develops and support propositions.</a:t>
            </a:r>
          </a:p>
          <a:p>
            <a:pPr>
              <a:buNone/>
            </a:pPr>
            <a:endParaRPr lang="en-US" b="1" dirty="0" smtClean="0"/>
          </a:p>
          <a:p>
            <a:pPr>
              <a:buNone/>
            </a:pPr>
            <a:r>
              <a:rPr lang="en-US" b="1" dirty="0" smtClean="0"/>
              <a:t>Student provides solutions.</a:t>
            </a:r>
          </a:p>
          <a:p>
            <a:pPr>
              <a:buNone/>
            </a:pPr>
            <a:endParaRPr lang="en-US" b="1" dirty="0" smtClean="0"/>
          </a:p>
          <a:p>
            <a:pPr>
              <a:buNone/>
            </a:pPr>
            <a:r>
              <a:rPr lang="en-US" b="1" dirty="0" smtClean="0"/>
              <a:t>Student designs technology and arts products that demonstrate their thinking and make their learning visible.</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Why?</a:t>
            </a:r>
            <a:endParaRPr lang="en-US" dirty="0"/>
          </a:p>
        </p:txBody>
      </p:sp>
      <p:sp>
        <p:nvSpPr>
          <p:cNvPr id="3" name="Rectangle 2"/>
          <p:cNvSpPr>
            <a:spLocks noGrp="1"/>
          </p:cNvSpPr>
          <p:nvPr>
            <p:ph sz="quarter" idx="1"/>
          </p:nvPr>
        </p:nvSpPr>
        <p:spPr>
          <a:xfrm>
            <a:off x="2133600" y="1752600"/>
            <a:ext cx="6629400" cy="4572000"/>
          </a:xfrm>
        </p:spPr>
        <p:txBody>
          <a:bodyPr>
            <a:normAutofit/>
          </a:bodyPr>
          <a:lstStyle/>
          <a:p>
            <a:pPr lvl="1">
              <a:buNone/>
            </a:pPr>
            <a:r>
              <a:rPr lang="en-US" sz="2800" dirty="0" smtClean="0"/>
              <a:t>Research shows that the amount of student learning that occurs in a classroom is directly proportional to the quality and quantity of student involvement in the educational program (Cooper and Prescott 1989). Yet research studies indicate that teachers typically dominate classroom conversation, consuming nearly 70% of classroom time. </a:t>
            </a:r>
          </a:p>
        </p:txBody>
      </p:sp>
      <p:pic>
        <p:nvPicPr>
          <p:cNvPr id="4" name="Picture 3" descr="download (5).jpg"/>
          <p:cNvPicPr>
            <a:picLocks noChangeAspect="1"/>
          </p:cNvPicPr>
          <p:nvPr/>
        </p:nvPicPr>
        <p:blipFill>
          <a:blip r:embed="rId3" cstate="print"/>
          <a:stretch>
            <a:fillRect/>
          </a:stretch>
        </p:blipFill>
        <p:spPr>
          <a:xfrm>
            <a:off x="228600" y="1676400"/>
            <a:ext cx="2209800" cy="2209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Benefits</a:t>
            </a:r>
            <a:endParaRPr lang="en-US" dirty="0"/>
          </a:p>
        </p:txBody>
      </p:sp>
      <p:sp>
        <p:nvSpPr>
          <p:cNvPr id="3" name="Rectangle 2"/>
          <p:cNvSpPr>
            <a:spLocks noGrp="1"/>
          </p:cNvSpPr>
          <p:nvPr>
            <p:ph sz="quarter" idx="1"/>
          </p:nvPr>
        </p:nvSpPr>
        <p:spPr>
          <a:xfrm>
            <a:off x="609600" y="1600200"/>
            <a:ext cx="8153400" cy="4495800"/>
          </a:xfrm>
        </p:spPr>
        <p:txBody>
          <a:bodyPr>
            <a:normAutofit/>
          </a:bodyPr>
          <a:lstStyle/>
          <a:p>
            <a:r>
              <a:rPr lang="en-US" dirty="0" smtClean="0"/>
              <a:t>teaches problem-solving, critical thinking skills, and disciplinary content</a:t>
            </a:r>
          </a:p>
          <a:p>
            <a:r>
              <a:rPr lang="en-US" dirty="0" smtClean="0"/>
              <a:t>promotes the transfer of concepts to new problem questions</a:t>
            </a:r>
          </a:p>
          <a:p>
            <a:r>
              <a:rPr lang="en-US" dirty="0" smtClean="0"/>
              <a:t>teaches students how to learn and builds self-directed learning skills</a:t>
            </a:r>
          </a:p>
          <a:p>
            <a:r>
              <a:rPr lang="en-US" dirty="0" smtClean="0"/>
              <a:t>develops student ownership of their inquiry and enhances student interest in the subject matter</a:t>
            </a:r>
          </a:p>
          <a:p>
            <a:pPr lvl="1">
              <a:buFont typeface="Wingdings" pitchFamily="2" charset="2"/>
              <a:buChar char="Ø"/>
            </a:pPr>
            <a:endParaRPr lang="en-US" dirty="0"/>
          </a:p>
        </p:txBody>
      </p:sp>
      <p:pic>
        <p:nvPicPr>
          <p:cNvPr id="4" name="Picture 3" descr="images (3).jpg"/>
          <p:cNvPicPr>
            <a:picLocks noChangeAspect="1"/>
          </p:cNvPicPr>
          <p:nvPr/>
        </p:nvPicPr>
        <p:blipFill>
          <a:blip r:embed="rId3" cstate="print"/>
          <a:stretch>
            <a:fillRect/>
          </a:stretch>
        </p:blipFill>
        <p:spPr>
          <a:xfrm>
            <a:off x="5791200" y="0"/>
            <a:ext cx="2686050" cy="1295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Reflection</a:t>
            </a:r>
            <a:endParaRPr lang="en-US" dirty="0"/>
          </a:p>
        </p:txBody>
      </p:sp>
      <p:sp>
        <p:nvSpPr>
          <p:cNvPr id="3" name="Rectangle 2"/>
          <p:cNvSpPr>
            <a:spLocks noGrp="1"/>
          </p:cNvSpPr>
          <p:nvPr>
            <p:ph sz="quarter" idx="1"/>
          </p:nvPr>
        </p:nvSpPr>
        <p:spPr>
          <a:xfrm>
            <a:off x="612648" y="1600200"/>
            <a:ext cx="7159752" cy="2133600"/>
          </a:xfrm>
        </p:spPr>
        <p:txBody>
          <a:bodyPr/>
          <a:lstStyle/>
          <a:p>
            <a:pPr>
              <a:buFont typeface="Wingdings" pitchFamily="2" charset="2"/>
              <a:buChar char="Ø"/>
            </a:pPr>
            <a:r>
              <a:rPr lang="en-US" b="1" dirty="0" smtClean="0"/>
              <a:t>Reflect on your own learning experiences. How they are different from or similar to an inquiry-based approach to learning.</a:t>
            </a:r>
            <a:endParaRPr lang="en-US" dirty="0"/>
          </a:p>
        </p:txBody>
      </p:sp>
      <p:pic>
        <p:nvPicPr>
          <p:cNvPr id="4" name="Picture 3" descr="download (3).jpg"/>
          <p:cNvPicPr>
            <a:picLocks noChangeAspect="1"/>
          </p:cNvPicPr>
          <p:nvPr/>
        </p:nvPicPr>
        <p:blipFill>
          <a:blip r:embed="rId3" cstate="print"/>
          <a:stretch>
            <a:fillRect/>
          </a:stretch>
        </p:blipFill>
        <p:spPr>
          <a:xfrm>
            <a:off x="5029200" y="3048000"/>
            <a:ext cx="3281363" cy="328136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Criteria for Successful Inquiry</a:t>
            </a:r>
            <a:endParaRPr lang="en-US" dirty="0"/>
          </a:p>
        </p:txBody>
      </p:sp>
      <p:sp>
        <p:nvSpPr>
          <p:cNvPr id="3" name="Rectangle 2"/>
          <p:cNvSpPr>
            <a:spLocks noGrp="1"/>
          </p:cNvSpPr>
          <p:nvPr>
            <p:ph sz="quarter" idx="1"/>
          </p:nvPr>
        </p:nvSpPr>
        <p:spPr>
          <a:xfrm>
            <a:off x="609600" y="1589566"/>
            <a:ext cx="3505200" cy="4963633"/>
          </a:xfrm>
        </p:spPr>
        <p:txBody>
          <a:bodyPr>
            <a:normAutofit fontScale="40000" lnSpcReduction="20000"/>
          </a:bodyPr>
          <a:lstStyle/>
          <a:p>
            <a:pPr>
              <a:buNone/>
            </a:pPr>
            <a:r>
              <a:rPr lang="en-US" sz="5000" dirty="0" smtClean="0"/>
              <a:t>1. Start with a guided exploration of a topic as a whole class.</a:t>
            </a:r>
          </a:p>
          <a:p>
            <a:pPr>
              <a:buNone/>
            </a:pPr>
            <a:r>
              <a:rPr lang="en-US" sz="5000" dirty="0" smtClean="0"/>
              <a:t>2. Proceed to student small group inquiry about an open-ended, debatable, contended issue.</a:t>
            </a:r>
          </a:p>
          <a:p>
            <a:pPr>
              <a:buNone/>
            </a:pPr>
            <a:r>
              <a:rPr lang="en-US" sz="5000" dirty="0" smtClean="0"/>
              <a:t>3. Encourage students to ask personally relevant and socially significant questions.</a:t>
            </a:r>
          </a:p>
          <a:p>
            <a:pPr>
              <a:buNone/>
            </a:pPr>
            <a:r>
              <a:rPr lang="en-US" sz="5000" dirty="0" smtClean="0"/>
              <a:t>4. Work in groups to achieve diversity of views.</a:t>
            </a:r>
          </a:p>
          <a:p>
            <a:pPr>
              <a:buNone/>
            </a:pPr>
            <a:r>
              <a:rPr lang="en-US" sz="5000" dirty="0" smtClean="0"/>
              <a:t>5. Predict, set goals, define outcomes.</a:t>
            </a:r>
          </a:p>
          <a:p>
            <a:pPr>
              <a:buNone/>
            </a:pPr>
            <a:r>
              <a:rPr lang="en-US" sz="5000" dirty="0" smtClean="0"/>
              <a:t>6. Find or create information...look for patterns.</a:t>
            </a:r>
            <a:r>
              <a:rPr lang="en-US" dirty="0" smtClean="0"/>
              <a:t/>
            </a:r>
            <a:br>
              <a:rPr lang="en-US" dirty="0" smtClean="0"/>
            </a:br>
            <a:endParaRPr lang="en-US" dirty="0"/>
          </a:p>
        </p:txBody>
      </p:sp>
      <p:pic>
        <p:nvPicPr>
          <p:cNvPr id="5" name="Content Placeholder 4" descr="book.png"/>
          <p:cNvPicPr>
            <a:picLocks noGrp="1" noChangeAspect="1"/>
          </p:cNvPicPr>
          <p:nvPr>
            <p:ph sz="quarter" idx="2"/>
          </p:nvPr>
        </p:nvPicPr>
        <p:blipFill>
          <a:blip r:embed="rId3" cstate="print">
            <a:duotone>
              <a:schemeClr val="bg2">
                <a:shade val="45000"/>
                <a:satMod val="135000"/>
              </a:schemeClr>
              <a:prstClr val="white"/>
            </a:duotone>
            <a:lum bright="2000" contrast="-11000"/>
          </a:blip>
          <a:stretch>
            <a:fillRect/>
          </a:stretch>
        </p:blipFill>
        <p:spPr>
          <a:xfrm>
            <a:off x="7391400" y="5076729"/>
            <a:ext cx="1419175" cy="1552671"/>
          </a:xfrm>
          <a:solidFill>
            <a:schemeClr val="accent1">
              <a:lumMod val="40000"/>
              <a:lumOff val="60000"/>
            </a:schemeClr>
          </a:solidFill>
          <a:ln w="50800" cmpd="dbl">
            <a:solidFill>
              <a:schemeClr val="accent2">
                <a:lumMod val="75000"/>
              </a:schemeClr>
            </a:solidFill>
          </a:ln>
        </p:spPr>
      </p:pic>
      <p:sp>
        <p:nvSpPr>
          <p:cNvPr id="6" name="Rectangle 5"/>
          <p:cNvSpPr/>
          <p:nvPr/>
        </p:nvSpPr>
        <p:spPr>
          <a:xfrm>
            <a:off x="4419600" y="1600200"/>
            <a:ext cx="4495800" cy="3785652"/>
          </a:xfrm>
          <a:prstGeom prst="rect">
            <a:avLst/>
          </a:prstGeom>
        </p:spPr>
        <p:txBody>
          <a:bodyPr wrap="square">
            <a:spAutoFit/>
          </a:bodyPr>
          <a:lstStyle/>
          <a:p>
            <a:r>
              <a:rPr lang="en-US" sz="2000" dirty="0" smtClean="0"/>
              <a:t>7. Instruction serves as a guide to help  </a:t>
            </a:r>
          </a:p>
          <a:p>
            <a:r>
              <a:rPr lang="en-US" sz="2000" dirty="0" smtClean="0"/>
              <a:t>    students meet their goals.</a:t>
            </a:r>
            <a:br>
              <a:rPr lang="en-US" sz="2000" dirty="0" smtClean="0"/>
            </a:br>
            <a:r>
              <a:rPr lang="en-US" sz="2000" dirty="0" smtClean="0"/>
              <a:t>8. Create a tangible artifact that   </a:t>
            </a:r>
          </a:p>
          <a:p>
            <a:r>
              <a:rPr lang="en-US" sz="2000" dirty="0" smtClean="0"/>
              <a:t>    addresses the issue, answers questions, </a:t>
            </a:r>
          </a:p>
          <a:p>
            <a:r>
              <a:rPr lang="en-US" sz="2000" dirty="0" smtClean="0"/>
              <a:t>    and makes learning visible and </a:t>
            </a:r>
          </a:p>
          <a:p>
            <a:r>
              <a:rPr lang="en-US" sz="2000" dirty="0" smtClean="0"/>
              <a:t>    accountable.</a:t>
            </a:r>
            <a:br>
              <a:rPr lang="en-US" sz="2000" dirty="0" smtClean="0"/>
            </a:br>
            <a:r>
              <a:rPr lang="en-US" sz="2000" dirty="0" smtClean="0"/>
              <a:t>9. Learning is actualized and accountable </a:t>
            </a:r>
          </a:p>
          <a:p>
            <a:r>
              <a:rPr lang="en-US" sz="2000" dirty="0" smtClean="0"/>
              <a:t>    in the design accomplishment.</a:t>
            </a:r>
            <a:br>
              <a:rPr lang="en-US" sz="2000" dirty="0" smtClean="0"/>
            </a:br>
            <a:r>
              <a:rPr lang="en-US" sz="2000" dirty="0" smtClean="0"/>
              <a:t>10. Arrive at a conclusion...take a </a:t>
            </a:r>
          </a:p>
          <a:p>
            <a:r>
              <a:rPr lang="en-US" sz="2000" dirty="0" smtClean="0"/>
              <a:t>     stand...take action.</a:t>
            </a:r>
            <a:br>
              <a:rPr lang="en-US" sz="2000" dirty="0" smtClean="0"/>
            </a:br>
            <a:r>
              <a:rPr lang="en-US" sz="2000" dirty="0" smtClean="0"/>
              <a:t>11. Document, justify, and share conclusion </a:t>
            </a:r>
          </a:p>
          <a:p>
            <a:r>
              <a:rPr lang="en-US" sz="2000" dirty="0" smtClean="0"/>
              <a:t>     with larger audience.</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hlinkClick r:id="rId2"/>
              </a:rPr>
              <a:t>http://www.youtube.com/watch?v=sLQPXd8BiIA</a:t>
            </a:r>
            <a:endParaRPr lang="en-US" dirty="0"/>
          </a:p>
        </p:txBody>
      </p:sp>
      <p:sp>
        <p:nvSpPr>
          <p:cNvPr id="3" name="Title 2"/>
          <p:cNvSpPr>
            <a:spLocks noGrp="1"/>
          </p:cNvSpPr>
          <p:nvPr>
            <p:ph type="title"/>
          </p:nvPr>
        </p:nvSpPr>
        <p:spPr/>
        <p:txBody>
          <a:bodyPr/>
          <a:lstStyle/>
          <a:p>
            <a:r>
              <a:rPr lang="en-US" dirty="0" smtClean="0"/>
              <a:t>Video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Criteria for Problem Question Selection</a:t>
            </a:r>
            <a:endParaRPr lang="en-US" dirty="0"/>
          </a:p>
        </p:txBody>
      </p:sp>
      <p:sp>
        <p:nvSpPr>
          <p:cNvPr id="3" name="Content Placeholder 2"/>
          <p:cNvSpPr>
            <a:spLocks noGrp="1"/>
          </p:cNvSpPr>
          <p:nvPr>
            <p:ph sz="quarter" idx="1"/>
          </p:nvPr>
        </p:nvSpPr>
        <p:spPr/>
        <p:txBody>
          <a:bodyPr>
            <a:noAutofit/>
          </a:bodyPr>
          <a:lstStyle/>
          <a:p>
            <a:pPr marL="514350" indent="-514350">
              <a:buAutoNum type="arabicPeriod"/>
            </a:pPr>
            <a:r>
              <a:rPr lang="en-US" sz="4000" dirty="0" smtClean="0"/>
              <a:t>Is it personally relevant and socially significant? </a:t>
            </a:r>
          </a:p>
          <a:p>
            <a:pPr marL="514350" indent="-514350">
              <a:buAutoNum type="arabicPeriod"/>
            </a:pPr>
            <a:r>
              <a:rPr lang="en-US" sz="4000" dirty="0" smtClean="0"/>
              <a:t>Is the student truly interested in the question?</a:t>
            </a:r>
          </a:p>
          <a:p>
            <a:pPr marL="514350" indent="-514350">
              <a:buAutoNum type="arabicPeriod"/>
            </a:pPr>
            <a:r>
              <a:rPr lang="en-US" sz="4000" dirty="0" smtClean="0"/>
              <a:t>Is it researchable?</a:t>
            </a:r>
          </a:p>
          <a:p>
            <a:pPr marL="514350" indent="-514350">
              <a:buAutoNum type="arabicPeriod"/>
            </a:pPr>
            <a:r>
              <a:rPr lang="en-US" sz="4000" dirty="0" smtClean="0"/>
              <a:t>Is it big enough and small enough?</a:t>
            </a:r>
            <a:endParaRPr lang="en-US" sz="4000" dirty="0"/>
          </a:p>
        </p:txBody>
      </p:sp>
      <p:pic>
        <p:nvPicPr>
          <p:cNvPr id="4" name="Picture 3" descr="download (2).jpg"/>
          <p:cNvPicPr>
            <a:picLocks noChangeAspect="1"/>
          </p:cNvPicPr>
          <p:nvPr/>
        </p:nvPicPr>
        <p:blipFill>
          <a:blip r:embed="rId2" cstate="print"/>
          <a:stretch>
            <a:fillRect/>
          </a:stretch>
        </p:blipFill>
        <p:spPr>
          <a:xfrm>
            <a:off x="152400" y="1676400"/>
            <a:ext cx="2314575" cy="1971675"/>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010352480">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534D3FD-D06A-455F-9219-F6CA2F50DB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1091</Words>
  <Application>Microsoft Office PowerPoint</Application>
  <PresentationFormat>On-screen Show (4:3)</PresentationFormat>
  <Paragraphs>153</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TS010352480</vt:lpstr>
      <vt:lpstr>Inquiry based instruction  PA Multi-Region MSP Immaculata University</vt:lpstr>
      <vt:lpstr>What do you already know?</vt:lpstr>
      <vt:lpstr>Grade the note card you have by awarding a point for each of the following:</vt:lpstr>
      <vt:lpstr>Why?</vt:lpstr>
      <vt:lpstr>Benefits</vt:lpstr>
      <vt:lpstr>Reflection</vt:lpstr>
      <vt:lpstr>Criteria for Successful Inquiry</vt:lpstr>
      <vt:lpstr>Video </vt:lpstr>
      <vt:lpstr>Criteria for Problem Question Selection</vt:lpstr>
      <vt:lpstr>Exploring the components of the inquiry-based learning process.</vt:lpstr>
      <vt:lpstr>Key Components of the Inquiry Process</vt:lpstr>
      <vt:lpstr>Providing Background Information</vt:lpstr>
      <vt:lpstr>Defining Outcomes to hold students accountable.</vt:lpstr>
      <vt:lpstr>See Why is making connections important?   </vt:lpstr>
      <vt:lpstr>Modeling Design Product Outcomes (technology, art); Providing Frameworks</vt:lpstr>
      <vt:lpstr>Establishing a general topic or inquiry</vt:lpstr>
      <vt:lpstr>Student teams conduct background research and define focused problem questions within broader inquiry or topic</vt:lpstr>
      <vt:lpstr>Establish and communicate inquiry presentation framework.</vt:lpstr>
      <vt:lpstr>Slide 19</vt:lpstr>
      <vt:lpstr>Slide 20</vt:lpstr>
      <vt:lpstr>Slide 21</vt:lpstr>
      <vt:lpstr>So…what does this mean for you?</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2013-07-21T19:52:10Z</dcterms:created>
  <dcterms:modified xsi:type="dcterms:W3CDTF">2013-07-29T02:14:27Z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