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9"/>
  </p:notesMasterIdLst>
  <p:sldIdLst>
    <p:sldId id="256" r:id="rId2"/>
    <p:sldId id="257" r:id="rId3"/>
    <p:sldId id="264" r:id="rId4"/>
    <p:sldId id="258" r:id="rId5"/>
    <p:sldId id="263" r:id="rId6"/>
    <p:sldId id="259" r:id="rId7"/>
    <p:sldId id="260" r:id="rId8"/>
    <p:sldId id="261" r:id="rId9"/>
    <p:sldId id="265" r:id="rId10"/>
    <p:sldId id="267" r:id="rId11"/>
    <p:sldId id="268" r:id="rId12"/>
    <p:sldId id="266" r:id="rId13"/>
    <p:sldId id="269" r:id="rId14"/>
    <p:sldId id="270" r:id="rId15"/>
    <p:sldId id="271" r:id="rId16"/>
    <p:sldId id="272" r:id="rId17"/>
    <p:sldId id="273" r:id="rId1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889" autoAdjust="0"/>
  </p:normalViewPr>
  <p:slideViewPr>
    <p:cSldViewPr snapToGrid="0" snapToObjects="1" showGuides="1">
      <p:cViewPr>
        <p:scale>
          <a:sx n="75" d="100"/>
          <a:sy n="75" d="100"/>
        </p:scale>
        <p:origin x="-1360" y="-88"/>
      </p:cViewPr>
      <p:guideLst>
        <p:guide orient="horz" pos="2098"/>
        <p:guide pos="3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interSettings" Target="printerSettings/printerSettings1.bin"/><Relationship Id="rId21" Type="http://schemas.openxmlformats.org/officeDocument/2006/relationships/presProps" Target="presProps.xml"/><Relationship Id="rId22" Type="http://schemas.openxmlformats.org/officeDocument/2006/relationships/viewProps" Target="viewProps.xml"/><Relationship Id="rId23" Type="http://schemas.openxmlformats.org/officeDocument/2006/relationships/theme" Target="theme/theme1.xml"/><Relationship Id="rId2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24C6E6B-3A1B-CF4D-9824-39FAABDE9B4C}" type="datetimeFigureOut">
              <a:rPr lang="en-US" smtClean="0"/>
              <a:t>8/15/13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07ACCF-0C73-F445-A6EB-0FC55E47FD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57312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07ACCF-0C73-F445-A6EB-0FC55E47FD94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844376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07ACCF-0C73-F445-A6EB-0FC55E47FD94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844376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08764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5090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74565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72060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3820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23369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99155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1482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147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26086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8286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F4C18-4761-224C-ACB1-4DE126FE13C3}" type="datetimeFigureOut">
              <a:rPr lang="en-US" smtClean="0"/>
              <a:t>8/15/13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4B811A-C010-DD44-8E1D-433E7EF3E04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37849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2800" kern="1200">
          <a:solidFill>
            <a:schemeClr val="tx1"/>
          </a:solidFill>
          <a:latin typeface="Tahoma"/>
          <a:ea typeface="+mj-ea"/>
          <a:cs typeface="Tahoma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Tahoma"/>
          <a:ea typeface="+mn-ea"/>
          <a:cs typeface="Tahoma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1800" kern="1200">
          <a:solidFill>
            <a:schemeClr val="tx1"/>
          </a:solidFill>
          <a:latin typeface="Tahoma"/>
          <a:ea typeface="+mn-ea"/>
          <a:cs typeface="Tahoma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youtube.com/watch?v=mFNe_pFZrsA" TargetMode="Externa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wisc-online.com/objects/tp1202/tp1202.swf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cpo.com/home/portals/2/Media/post_sale_content/newtons%20third%20law.swf" TargetMode="Externa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softschools.com/quizzes/science/newtons_laws/quiz384.html" TargetMode="Externa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Newton’s Laws of Motion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234761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Momentum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The </a:t>
            </a:r>
            <a:r>
              <a:rPr lang="en-US" b="1" dirty="0" smtClean="0"/>
              <a:t>impulse </a:t>
            </a:r>
            <a:r>
              <a:rPr lang="en-US" dirty="0" smtClean="0"/>
              <a:t>is defined as the force applied to an object over a given period of time.  </a:t>
            </a: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Substituting in the equation from the previous slide, we can get</a:t>
            </a:r>
          </a:p>
          <a:p>
            <a:pPr marL="0" indent="0">
              <a:buNone/>
            </a:pPr>
            <a:endParaRPr lang="en-US" dirty="0"/>
          </a:p>
        </p:txBody>
      </p:sp>
      <p:cxnSp>
        <p:nvCxnSpPr>
          <p:cNvPr id="4" name="Straight Arrow Connector 3"/>
          <p:cNvCxnSpPr/>
          <p:nvPr/>
        </p:nvCxnSpPr>
        <p:spPr>
          <a:xfrm flipV="1">
            <a:off x="3315212" y="2636008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" name="Straight Arrow Connector 4"/>
          <p:cNvCxnSpPr/>
          <p:nvPr/>
        </p:nvCxnSpPr>
        <p:spPr>
          <a:xfrm flipV="1">
            <a:off x="2423577" y="2643733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2367634" y="2636008"/>
            <a:ext cx="114371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latin typeface="Tahoma"/>
                <a:cs typeface="Tahoma"/>
              </a:rPr>
              <a:t>I = </a:t>
            </a:r>
            <a:r>
              <a:rPr lang="en-US" sz="2000" dirty="0" err="1" smtClean="0">
                <a:latin typeface="Symbol" charset="2"/>
                <a:cs typeface="Symbol" charset="2"/>
              </a:rPr>
              <a:t>D</a:t>
            </a:r>
            <a:r>
              <a:rPr lang="en-US" sz="2000" dirty="0" err="1" smtClean="0">
                <a:latin typeface="Tahoma"/>
                <a:cs typeface="Tahoma"/>
              </a:rPr>
              <a:t>t</a:t>
            </a:r>
            <a:r>
              <a:rPr lang="en-US" sz="2000" dirty="0" smtClean="0">
                <a:latin typeface="Tahoma"/>
                <a:cs typeface="Tahoma"/>
              </a:rPr>
              <a:t>*F</a:t>
            </a:r>
          </a:p>
        </p:txBody>
      </p:sp>
      <p:cxnSp>
        <p:nvCxnSpPr>
          <p:cNvPr id="7" name="Straight Arrow Connector 6"/>
          <p:cNvCxnSpPr/>
          <p:nvPr/>
        </p:nvCxnSpPr>
        <p:spPr>
          <a:xfrm flipV="1">
            <a:off x="3438911" y="4058583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 flipV="1">
            <a:off x="2926396" y="4066308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2870453" y="4058583"/>
            <a:ext cx="226422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latin typeface="Symbol" charset="2"/>
                <a:cs typeface="Symbol" charset="2"/>
              </a:rPr>
              <a:t>I</a:t>
            </a:r>
            <a:r>
              <a:rPr lang="en-US" sz="2000" dirty="0" smtClean="0">
                <a:latin typeface="Tahoma"/>
                <a:cs typeface="Tahoma"/>
              </a:rPr>
              <a:t> = </a:t>
            </a:r>
            <a:r>
              <a:rPr lang="en-US" sz="2000" dirty="0" smtClean="0">
                <a:latin typeface="Symbol" charset="2"/>
                <a:cs typeface="Symbol" charset="2"/>
              </a:rPr>
              <a:t>D</a:t>
            </a:r>
            <a:r>
              <a:rPr lang="en-US" sz="2000" dirty="0" smtClean="0">
                <a:latin typeface="Tahoma"/>
                <a:cs typeface="Tahoma"/>
              </a:rPr>
              <a:t>P = </a:t>
            </a:r>
            <a:r>
              <a:rPr lang="en-US" sz="2000" dirty="0" err="1" smtClean="0">
                <a:latin typeface="Tahoma"/>
                <a:cs typeface="Tahoma"/>
              </a:rPr>
              <a:t>mv</a:t>
            </a:r>
            <a:r>
              <a:rPr lang="en-US" sz="2000" baseline="-25000" dirty="0" err="1" smtClean="0">
                <a:latin typeface="Tahoma"/>
                <a:cs typeface="Tahoma"/>
              </a:rPr>
              <a:t>f</a:t>
            </a:r>
            <a:r>
              <a:rPr lang="en-US" sz="2000" baseline="-25000" dirty="0" smtClean="0">
                <a:latin typeface="Tahoma"/>
                <a:cs typeface="Tahoma"/>
              </a:rPr>
              <a:t> </a:t>
            </a:r>
            <a:r>
              <a:rPr lang="en-US" sz="2000" dirty="0" smtClean="0">
                <a:latin typeface="Tahoma"/>
                <a:cs typeface="Tahoma"/>
              </a:rPr>
              <a:t>- mv</a:t>
            </a:r>
            <a:r>
              <a:rPr lang="en-US" sz="2000" baseline="-25000" dirty="0" smtClean="0">
                <a:latin typeface="Tahoma"/>
                <a:cs typeface="Tahoma"/>
              </a:rPr>
              <a:t>i</a:t>
            </a:r>
          </a:p>
        </p:txBody>
      </p:sp>
      <p:cxnSp>
        <p:nvCxnSpPr>
          <p:cNvPr id="10" name="Straight Arrow Connector 9"/>
          <p:cNvCxnSpPr/>
          <p:nvPr/>
        </p:nvCxnSpPr>
        <p:spPr>
          <a:xfrm flipV="1">
            <a:off x="4263764" y="4058594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 flipV="1">
            <a:off x="4795284" y="4059330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660245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Momentum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538" y="1417638"/>
            <a:ext cx="8431009" cy="4525963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2200" dirty="0" smtClean="0"/>
              <a:t>Let’s try a problem!</a:t>
            </a:r>
          </a:p>
          <a:p>
            <a:pPr marL="0" indent="0">
              <a:buNone/>
            </a:pPr>
            <a:endParaRPr lang="en-US" sz="2200" dirty="0" smtClean="0"/>
          </a:p>
          <a:p>
            <a:pPr marL="0" lvl="0" indent="0">
              <a:buNone/>
            </a:pPr>
            <a:r>
              <a:rPr lang="en-US" sz="2200" dirty="0" smtClean="0"/>
              <a:t>In </a:t>
            </a:r>
            <a:r>
              <a:rPr lang="en-US" sz="2200" dirty="0"/>
              <a:t>a crash test, a car of mass 1.50 x 10</a:t>
            </a:r>
            <a:r>
              <a:rPr lang="en-US" sz="2200" baseline="30000" dirty="0"/>
              <a:t>3</a:t>
            </a:r>
            <a:r>
              <a:rPr lang="en-US" sz="2200" dirty="0"/>
              <a:t> kg collides with a wall and rebounds. The initial and final velocities of the car are </a:t>
            </a:r>
            <a:r>
              <a:rPr lang="en-US" sz="2200" dirty="0" smtClean="0"/>
              <a:t>v</a:t>
            </a:r>
            <a:r>
              <a:rPr lang="en-US" sz="2200" baseline="-25000" dirty="0"/>
              <a:t>i</a:t>
            </a:r>
            <a:r>
              <a:rPr lang="en-US" sz="2200" dirty="0" smtClean="0"/>
              <a:t> </a:t>
            </a:r>
            <a:r>
              <a:rPr lang="en-US" sz="2200" dirty="0"/>
              <a:t>= -15.0 m/s and </a:t>
            </a:r>
            <a:r>
              <a:rPr lang="en-US" sz="2200" dirty="0" err="1"/>
              <a:t>v</a:t>
            </a:r>
            <a:r>
              <a:rPr lang="en-US" sz="2200" baseline="-25000" dirty="0" err="1"/>
              <a:t>f</a:t>
            </a:r>
            <a:r>
              <a:rPr lang="en-US" sz="2200" dirty="0"/>
              <a:t> = 2.60 m/s, respectively. </a:t>
            </a:r>
            <a:endParaRPr lang="en-US" sz="2200" dirty="0" smtClean="0"/>
          </a:p>
          <a:p>
            <a:pPr marL="0" lvl="0" indent="0">
              <a:buNone/>
            </a:pPr>
            <a:endParaRPr lang="en-US" sz="2200" dirty="0"/>
          </a:p>
          <a:p>
            <a:pPr marL="0" lvl="0" indent="0">
              <a:buNone/>
            </a:pPr>
            <a:r>
              <a:rPr lang="en-US" sz="2200" dirty="0" smtClean="0"/>
              <a:t>	If </a:t>
            </a:r>
            <a:r>
              <a:rPr lang="en-US" sz="2200" dirty="0"/>
              <a:t>the collision lasts for 0.15 s, </a:t>
            </a:r>
            <a:r>
              <a:rPr lang="en-US" sz="2200" dirty="0" smtClean="0"/>
              <a:t>what is </a:t>
            </a:r>
            <a:r>
              <a:rPr lang="en-US" sz="2200" b="1" dirty="0" smtClean="0"/>
              <a:t>the </a:t>
            </a:r>
            <a:r>
              <a:rPr lang="en-US" sz="2200" b="1" dirty="0"/>
              <a:t>impulse </a:t>
            </a:r>
            <a:r>
              <a:rPr lang="en-US" sz="2200" dirty="0"/>
              <a:t>delivered </a:t>
            </a:r>
            <a:r>
              <a:rPr lang="en-US" sz="2200" dirty="0" smtClean="0"/>
              <a:t>to	the car </a:t>
            </a:r>
            <a:r>
              <a:rPr lang="en-US" sz="2200" dirty="0"/>
              <a:t>due to the </a:t>
            </a:r>
            <a:r>
              <a:rPr lang="en-US" sz="2200" dirty="0" smtClean="0"/>
              <a:t>collision?</a:t>
            </a:r>
            <a:endParaRPr lang="en-US" sz="2200" dirty="0"/>
          </a:p>
          <a:p>
            <a:pPr marL="0" lvl="0" indent="0">
              <a:buNone/>
            </a:pPr>
            <a:endParaRPr lang="en-US" sz="2200" dirty="0"/>
          </a:p>
          <a:p>
            <a:pPr marL="0" lvl="0" indent="0">
              <a:buNone/>
            </a:pPr>
            <a:r>
              <a:rPr lang="en-US" sz="2200" dirty="0"/>
              <a:t>	</a:t>
            </a:r>
            <a:r>
              <a:rPr lang="en-US" sz="2200" dirty="0" smtClean="0"/>
              <a:t>What is the </a:t>
            </a:r>
            <a:r>
              <a:rPr lang="en-US" sz="2200" dirty="0"/>
              <a:t>size and direction of the </a:t>
            </a:r>
            <a:r>
              <a:rPr lang="en-US" sz="2200" b="1" dirty="0"/>
              <a:t>average force </a:t>
            </a:r>
            <a:r>
              <a:rPr lang="en-US" sz="2200" dirty="0"/>
              <a:t>exerted on </a:t>
            </a:r>
            <a:r>
              <a:rPr lang="en-US" sz="2200" dirty="0" smtClean="0"/>
              <a:t>	the car?</a:t>
            </a:r>
            <a:endParaRPr lang="en-US" sz="2200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07803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Conservation of Momentum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In a closed system, momentum must be conserved.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If 2 objects in motion collide, there can be a shift in momentum, but the total sum must remain the same.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>
                <a:hlinkClick r:id="rId2"/>
              </a:rPr>
              <a:t>http://www.youtube.com/watch?v=</a:t>
            </a:r>
            <a:r>
              <a:rPr lang="en-US" dirty="0" smtClean="0">
                <a:hlinkClick r:id="rId2"/>
              </a:rPr>
              <a:t>mFNe_pFZrsA</a:t>
            </a:r>
            <a:r>
              <a:rPr lang="en-US" dirty="0" smtClean="0"/>
              <a:t> 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86781006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Conservation of Momentum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83502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If </a:t>
            </a:r>
            <a:r>
              <a:rPr lang="en-US" dirty="0" smtClean="0"/>
              <a:t>2 objects in motion collide, there can be a shift in momentum, but the total sum must remain the same.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</p:txBody>
      </p:sp>
      <p:sp>
        <p:nvSpPr>
          <p:cNvPr id="4" name="Oval 3"/>
          <p:cNvSpPr/>
          <p:nvPr/>
        </p:nvSpPr>
        <p:spPr>
          <a:xfrm>
            <a:off x="2881343" y="2521387"/>
            <a:ext cx="454949" cy="454989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/>
          <p:cNvSpPr/>
          <p:nvPr/>
        </p:nvSpPr>
        <p:spPr>
          <a:xfrm>
            <a:off x="5099967" y="2521387"/>
            <a:ext cx="502920" cy="454989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3563767" y="2786797"/>
            <a:ext cx="492861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 flipH="1">
            <a:off x="4303058" y="2786797"/>
            <a:ext cx="54973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563767" y="2976376"/>
            <a:ext cx="4928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V1</a:t>
            </a:r>
            <a:r>
              <a:rPr lang="en-US" baseline="-25000" dirty="0" smtClean="0"/>
              <a:t>i</a:t>
            </a:r>
            <a:endParaRPr lang="en-US" baseline="-25000" dirty="0"/>
          </a:p>
        </p:txBody>
      </p:sp>
      <p:sp>
        <p:nvSpPr>
          <p:cNvPr id="11" name="TextBox 10"/>
          <p:cNvSpPr txBox="1"/>
          <p:nvPr/>
        </p:nvSpPr>
        <p:spPr>
          <a:xfrm>
            <a:off x="4379633" y="2976376"/>
            <a:ext cx="4928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V2</a:t>
            </a:r>
            <a:r>
              <a:rPr lang="en-US" baseline="-25000" dirty="0" smtClean="0"/>
              <a:t>i</a:t>
            </a:r>
            <a:endParaRPr lang="en-US" baseline="-25000" dirty="0"/>
          </a:p>
        </p:txBody>
      </p:sp>
      <p:sp>
        <p:nvSpPr>
          <p:cNvPr id="12" name="Oval 11"/>
          <p:cNvSpPr/>
          <p:nvPr/>
        </p:nvSpPr>
        <p:spPr>
          <a:xfrm>
            <a:off x="3620635" y="3583760"/>
            <a:ext cx="454949" cy="454989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4532033" y="3583760"/>
            <a:ext cx="502920" cy="454989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" name="Straight Arrow Connector 13"/>
          <p:cNvCxnSpPr/>
          <p:nvPr/>
        </p:nvCxnSpPr>
        <p:spPr>
          <a:xfrm>
            <a:off x="5186601" y="3830949"/>
            <a:ext cx="492861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 flipH="1">
            <a:off x="2786562" y="3849907"/>
            <a:ext cx="54973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2825225" y="4038749"/>
            <a:ext cx="4928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V1</a:t>
            </a:r>
            <a:r>
              <a:rPr lang="en-US" baseline="-25000" dirty="0"/>
              <a:t>f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5160994" y="4038749"/>
            <a:ext cx="4928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V2</a:t>
            </a:r>
            <a:r>
              <a:rPr lang="en-US" baseline="-25000" dirty="0"/>
              <a:t>f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2161010" y="4854671"/>
            <a:ext cx="19911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latin typeface="Tahoma"/>
                <a:cs typeface="Tahoma"/>
              </a:rPr>
              <a:t>F</a:t>
            </a:r>
            <a:r>
              <a:rPr lang="en-US" sz="2000" baseline="-25000" dirty="0" smtClean="0">
                <a:latin typeface="Tahoma"/>
                <a:cs typeface="Tahoma"/>
              </a:rPr>
              <a:t>21</a:t>
            </a:r>
            <a:r>
              <a:rPr lang="en-US" sz="2000" dirty="0" smtClean="0">
                <a:latin typeface="Symbol" charset="2"/>
                <a:cs typeface="Symbol" charset="2"/>
              </a:rPr>
              <a:t>D</a:t>
            </a:r>
            <a:r>
              <a:rPr lang="en-US" sz="2000" dirty="0" smtClean="0">
                <a:latin typeface="Tahoma"/>
                <a:cs typeface="Tahoma"/>
              </a:rPr>
              <a:t>t = - F</a:t>
            </a:r>
            <a:r>
              <a:rPr lang="en-US" sz="2000" baseline="-25000" dirty="0" smtClean="0">
                <a:latin typeface="Tahoma"/>
                <a:cs typeface="Tahoma"/>
              </a:rPr>
              <a:t>12</a:t>
            </a:r>
            <a:r>
              <a:rPr lang="en-US" sz="2000" dirty="0" smtClean="0">
                <a:latin typeface="Symbol" charset="2"/>
                <a:cs typeface="Symbol" charset="2"/>
              </a:rPr>
              <a:t>D</a:t>
            </a:r>
            <a:r>
              <a:rPr lang="en-US" sz="2000" dirty="0" smtClean="0">
                <a:latin typeface="Tahoma"/>
                <a:cs typeface="Tahoma"/>
              </a:rPr>
              <a:t>t</a:t>
            </a:r>
            <a:endParaRPr lang="en-US" sz="2000" baseline="-25000" dirty="0">
              <a:latin typeface="Tahoma"/>
              <a:cs typeface="Tahoma"/>
            </a:endParaRPr>
          </a:p>
        </p:txBody>
      </p:sp>
      <p:cxnSp>
        <p:nvCxnSpPr>
          <p:cNvPr id="19" name="Straight Arrow Connector 18"/>
          <p:cNvCxnSpPr/>
          <p:nvPr/>
        </p:nvCxnSpPr>
        <p:spPr>
          <a:xfrm>
            <a:off x="2198924" y="4817487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>
            <a:off x="3337036" y="4799265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2087421" y="5651638"/>
            <a:ext cx="390274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latin typeface="Tahoma"/>
                <a:cs typeface="Tahoma"/>
              </a:rPr>
              <a:t>V</a:t>
            </a:r>
            <a:r>
              <a:rPr lang="en-US" sz="2000" baseline="-25000" dirty="0" smtClean="0">
                <a:latin typeface="Tahoma"/>
                <a:cs typeface="Tahoma"/>
              </a:rPr>
              <a:t>1f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 smtClean="0">
                <a:latin typeface="Tahoma"/>
                <a:cs typeface="Tahoma"/>
              </a:rPr>
              <a:t>1</a:t>
            </a:r>
            <a:r>
              <a:rPr lang="en-US" sz="2000" dirty="0" smtClean="0">
                <a:latin typeface="Tahoma"/>
                <a:cs typeface="Tahoma"/>
              </a:rPr>
              <a:t> – V</a:t>
            </a:r>
            <a:r>
              <a:rPr lang="en-US" sz="2000" baseline="-25000" dirty="0" smtClean="0">
                <a:latin typeface="Tahoma"/>
                <a:cs typeface="Tahoma"/>
              </a:rPr>
              <a:t>1i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 smtClean="0">
                <a:latin typeface="Tahoma"/>
                <a:cs typeface="Tahoma"/>
              </a:rPr>
              <a:t>1</a:t>
            </a:r>
            <a:r>
              <a:rPr lang="en-US" sz="2000" dirty="0" smtClean="0">
                <a:latin typeface="Tahoma"/>
                <a:cs typeface="Tahoma"/>
              </a:rPr>
              <a:t> = V</a:t>
            </a:r>
            <a:r>
              <a:rPr lang="en-US" sz="2000" baseline="-25000" dirty="0" smtClean="0">
                <a:latin typeface="Tahoma"/>
                <a:cs typeface="Tahoma"/>
              </a:rPr>
              <a:t>2f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>
                <a:latin typeface="Tahoma"/>
                <a:cs typeface="Tahoma"/>
              </a:rPr>
              <a:t>2</a:t>
            </a:r>
            <a:r>
              <a:rPr lang="en-US" sz="2000" dirty="0" smtClean="0">
                <a:latin typeface="Tahoma"/>
                <a:cs typeface="Tahoma"/>
              </a:rPr>
              <a:t> </a:t>
            </a:r>
            <a:r>
              <a:rPr lang="en-US" sz="2000" dirty="0">
                <a:latin typeface="Tahoma"/>
                <a:cs typeface="Tahoma"/>
              </a:rPr>
              <a:t>– </a:t>
            </a:r>
            <a:r>
              <a:rPr lang="en-US" sz="2000" dirty="0" smtClean="0">
                <a:latin typeface="Tahoma"/>
                <a:cs typeface="Tahoma"/>
              </a:rPr>
              <a:t>V</a:t>
            </a:r>
            <a:r>
              <a:rPr lang="en-US" sz="2000" baseline="-25000" dirty="0" smtClean="0">
                <a:latin typeface="Tahoma"/>
                <a:cs typeface="Tahoma"/>
              </a:rPr>
              <a:t>2i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 smtClean="0">
                <a:latin typeface="Tahoma"/>
                <a:cs typeface="Tahoma"/>
              </a:rPr>
              <a:t>2</a:t>
            </a:r>
            <a:r>
              <a:rPr lang="en-US" sz="2000" dirty="0" smtClean="0">
                <a:latin typeface="Tahoma"/>
                <a:cs typeface="Tahoma"/>
              </a:rPr>
              <a:t> </a:t>
            </a:r>
            <a:endParaRPr lang="en-US" sz="2000" baseline="-25000" dirty="0">
              <a:latin typeface="Tahoma"/>
              <a:cs typeface="Tahoma"/>
            </a:endParaRPr>
          </a:p>
        </p:txBody>
      </p:sp>
      <p:cxnSp>
        <p:nvCxnSpPr>
          <p:cNvPr id="23" name="Straight Arrow Connector 22"/>
          <p:cNvCxnSpPr/>
          <p:nvPr/>
        </p:nvCxnSpPr>
        <p:spPr>
          <a:xfrm>
            <a:off x="2125335" y="5614454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>
            <a:off x="3054931" y="5596232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/>
          <p:nvPr/>
        </p:nvCxnSpPr>
        <p:spPr>
          <a:xfrm>
            <a:off x="4002731" y="5615190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>
            <a:off x="4932327" y="5596968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2105258" y="6441870"/>
            <a:ext cx="390274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latin typeface="Tahoma"/>
                <a:cs typeface="Tahoma"/>
              </a:rPr>
              <a:t>V</a:t>
            </a:r>
            <a:r>
              <a:rPr lang="en-US" sz="2000" baseline="-25000" dirty="0" smtClean="0">
                <a:latin typeface="Tahoma"/>
                <a:cs typeface="Tahoma"/>
              </a:rPr>
              <a:t>1i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 smtClean="0">
                <a:latin typeface="Tahoma"/>
                <a:cs typeface="Tahoma"/>
              </a:rPr>
              <a:t>1</a:t>
            </a:r>
            <a:r>
              <a:rPr lang="en-US" sz="2000" dirty="0" smtClean="0">
                <a:latin typeface="Tahoma"/>
                <a:cs typeface="Tahoma"/>
              </a:rPr>
              <a:t> + V</a:t>
            </a:r>
            <a:r>
              <a:rPr lang="en-US" sz="2000" baseline="-25000" dirty="0" smtClean="0">
                <a:latin typeface="Tahoma"/>
                <a:cs typeface="Tahoma"/>
              </a:rPr>
              <a:t>2i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 smtClean="0">
                <a:latin typeface="Tahoma"/>
                <a:cs typeface="Tahoma"/>
              </a:rPr>
              <a:t>2</a:t>
            </a:r>
            <a:r>
              <a:rPr lang="en-US" sz="2000" dirty="0" smtClean="0">
                <a:latin typeface="Tahoma"/>
                <a:cs typeface="Tahoma"/>
              </a:rPr>
              <a:t> = V</a:t>
            </a:r>
            <a:r>
              <a:rPr lang="en-US" sz="2000" baseline="-25000" dirty="0" smtClean="0">
                <a:latin typeface="Tahoma"/>
                <a:cs typeface="Tahoma"/>
              </a:rPr>
              <a:t>2f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>
                <a:latin typeface="Tahoma"/>
                <a:cs typeface="Tahoma"/>
              </a:rPr>
              <a:t>2</a:t>
            </a:r>
            <a:r>
              <a:rPr lang="en-US" sz="2000" dirty="0" smtClean="0">
                <a:latin typeface="Tahoma"/>
                <a:cs typeface="Tahoma"/>
              </a:rPr>
              <a:t> </a:t>
            </a:r>
            <a:r>
              <a:rPr lang="en-US" sz="2000" dirty="0">
                <a:latin typeface="Tahoma"/>
                <a:cs typeface="Tahoma"/>
              </a:rPr>
              <a:t>+</a:t>
            </a:r>
            <a:r>
              <a:rPr lang="en-US" sz="2000" dirty="0" smtClean="0">
                <a:latin typeface="Tahoma"/>
                <a:cs typeface="Tahoma"/>
              </a:rPr>
              <a:t> V</a:t>
            </a:r>
            <a:r>
              <a:rPr lang="en-US" sz="2000" baseline="-25000" dirty="0" smtClean="0">
                <a:latin typeface="Tahoma"/>
                <a:cs typeface="Tahoma"/>
              </a:rPr>
              <a:t>1f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>
                <a:latin typeface="Tahoma"/>
                <a:cs typeface="Tahoma"/>
              </a:rPr>
              <a:t>1</a:t>
            </a:r>
          </a:p>
        </p:txBody>
      </p:sp>
      <p:cxnSp>
        <p:nvCxnSpPr>
          <p:cNvPr id="28" name="Straight Arrow Connector 27"/>
          <p:cNvCxnSpPr/>
          <p:nvPr/>
        </p:nvCxnSpPr>
        <p:spPr>
          <a:xfrm>
            <a:off x="2143172" y="6404686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/>
          <p:nvPr/>
        </p:nvCxnSpPr>
        <p:spPr>
          <a:xfrm>
            <a:off x="3072768" y="6386464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>
            <a:off x="4020568" y="6405422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/>
          <p:cNvCxnSpPr/>
          <p:nvPr/>
        </p:nvCxnSpPr>
        <p:spPr>
          <a:xfrm>
            <a:off x="4950164" y="6387200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076008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Inelastic Collisions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217241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Inelastic collisions – when momentum is conserved but kinetic energy is not. Some energy lost when the one object deforms to “stick” to the other.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dirty="0" smtClean="0"/>
              <a:t>KE = </a:t>
            </a:r>
            <a:r>
              <a:rPr lang="en-US" u="sng" dirty="0" smtClean="0"/>
              <a:t>p</a:t>
            </a:r>
            <a:r>
              <a:rPr lang="en-US" u="sng" baseline="30000" dirty="0" smtClean="0"/>
              <a:t>2</a:t>
            </a:r>
          </a:p>
          <a:p>
            <a:pPr marL="0" indent="0" algn="ctr">
              <a:buNone/>
            </a:pPr>
            <a:r>
              <a:rPr lang="en-US" dirty="0" smtClean="0"/>
              <a:t>	  2m</a:t>
            </a: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</p:txBody>
      </p:sp>
      <p:sp>
        <p:nvSpPr>
          <p:cNvPr id="32" name="TextBox 31"/>
          <p:cNvSpPr txBox="1"/>
          <p:nvPr/>
        </p:nvSpPr>
        <p:spPr>
          <a:xfrm>
            <a:off x="2143172" y="4072139"/>
            <a:ext cx="390274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latin typeface="Tahoma"/>
                <a:cs typeface="Tahoma"/>
              </a:rPr>
              <a:t>V</a:t>
            </a:r>
            <a:r>
              <a:rPr lang="en-US" sz="2000" baseline="-25000" dirty="0" smtClean="0">
                <a:latin typeface="Tahoma"/>
                <a:cs typeface="Tahoma"/>
              </a:rPr>
              <a:t>1i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 smtClean="0">
                <a:latin typeface="Tahoma"/>
                <a:cs typeface="Tahoma"/>
              </a:rPr>
              <a:t>1</a:t>
            </a:r>
            <a:r>
              <a:rPr lang="en-US" sz="2000" dirty="0" smtClean="0">
                <a:latin typeface="Tahoma"/>
                <a:cs typeface="Tahoma"/>
              </a:rPr>
              <a:t> + V</a:t>
            </a:r>
            <a:r>
              <a:rPr lang="en-US" sz="2000" baseline="-25000" dirty="0" smtClean="0">
                <a:latin typeface="Tahoma"/>
                <a:cs typeface="Tahoma"/>
              </a:rPr>
              <a:t>2i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 smtClean="0">
                <a:latin typeface="Tahoma"/>
                <a:cs typeface="Tahoma"/>
              </a:rPr>
              <a:t>2</a:t>
            </a:r>
            <a:r>
              <a:rPr lang="en-US" sz="2000" dirty="0" smtClean="0">
                <a:latin typeface="Tahoma"/>
                <a:cs typeface="Tahoma"/>
              </a:rPr>
              <a:t> = </a:t>
            </a:r>
            <a:r>
              <a:rPr lang="en-US" sz="2000" dirty="0" err="1" smtClean="0">
                <a:latin typeface="Tahoma"/>
                <a:cs typeface="Tahoma"/>
              </a:rPr>
              <a:t>V</a:t>
            </a:r>
            <a:r>
              <a:rPr lang="en-US" sz="2000" baseline="-25000" dirty="0" err="1" smtClean="0">
                <a:latin typeface="Tahoma"/>
                <a:cs typeface="Tahoma"/>
              </a:rPr>
              <a:t>f</a:t>
            </a:r>
            <a:r>
              <a:rPr lang="en-US" sz="2000" dirty="0" smtClean="0">
                <a:latin typeface="Tahoma"/>
                <a:cs typeface="Tahoma"/>
              </a:rPr>
              <a:t>(m</a:t>
            </a:r>
            <a:r>
              <a:rPr lang="en-US" sz="2000" baseline="-25000" dirty="0" smtClean="0">
                <a:latin typeface="Tahoma"/>
                <a:cs typeface="Tahoma"/>
              </a:rPr>
              <a:t>2</a:t>
            </a:r>
            <a:r>
              <a:rPr lang="en-US" sz="2000" dirty="0" smtClean="0">
                <a:latin typeface="Tahoma"/>
                <a:cs typeface="Tahoma"/>
              </a:rPr>
              <a:t> </a:t>
            </a:r>
            <a:r>
              <a:rPr lang="en-US" sz="2000" dirty="0">
                <a:latin typeface="Tahoma"/>
                <a:cs typeface="Tahoma"/>
              </a:rPr>
              <a:t>+</a:t>
            </a:r>
            <a:r>
              <a:rPr lang="en-US" sz="2000" dirty="0" smtClean="0">
                <a:latin typeface="Tahoma"/>
                <a:cs typeface="Tahoma"/>
              </a:rPr>
              <a:t> m</a:t>
            </a:r>
            <a:r>
              <a:rPr lang="en-US" sz="2000" baseline="-25000" dirty="0" smtClean="0">
                <a:latin typeface="Tahoma"/>
                <a:cs typeface="Tahoma"/>
              </a:rPr>
              <a:t>1</a:t>
            </a:r>
            <a:r>
              <a:rPr lang="en-US" sz="2000" dirty="0" smtClean="0">
                <a:latin typeface="Tahoma"/>
                <a:cs typeface="Tahoma"/>
              </a:rPr>
              <a:t>)</a:t>
            </a:r>
            <a:endParaRPr lang="en-US" sz="2000" dirty="0">
              <a:latin typeface="Tahoma"/>
              <a:cs typeface="Tahoma"/>
            </a:endParaRPr>
          </a:p>
        </p:txBody>
      </p:sp>
      <p:cxnSp>
        <p:nvCxnSpPr>
          <p:cNvPr id="33" name="Straight Arrow Connector 32"/>
          <p:cNvCxnSpPr/>
          <p:nvPr/>
        </p:nvCxnSpPr>
        <p:spPr>
          <a:xfrm>
            <a:off x="2181086" y="4034955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/>
          <p:nvPr/>
        </p:nvCxnSpPr>
        <p:spPr>
          <a:xfrm>
            <a:off x="3110682" y="4016733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/>
          <p:nvPr/>
        </p:nvCxnSpPr>
        <p:spPr>
          <a:xfrm>
            <a:off x="4058482" y="4035691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7" name="TextBox 36"/>
          <p:cNvSpPr txBox="1"/>
          <p:nvPr/>
        </p:nvSpPr>
        <p:spPr>
          <a:xfrm>
            <a:off x="2181086" y="5077642"/>
            <a:ext cx="39027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u="sng" dirty="0" smtClean="0">
                <a:latin typeface="Tahoma"/>
                <a:cs typeface="Tahoma"/>
              </a:rPr>
              <a:t>V</a:t>
            </a:r>
            <a:r>
              <a:rPr lang="en-US" sz="2000" u="sng" baseline="-25000" dirty="0" smtClean="0">
                <a:latin typeface="Tahoma"/>
                <a:cs typeface="Tahoma"/>
              </a:rPr>
              <a:t>1i</a:t>
            </a:r>
            <a:r>
              <a:rPr lang="en-US" sz="2000" u="sng" dirty="0" smtClean="0">
                <a:latin typeface="Tahoma"/>
                <a:cs typeface="Tahoma"/>
              </a:rPr>
              <a:t>m</a:t>
            </a:r>
            <a:r>
              <a:rPr lang="en-US" sz="2000" u="sng" baseline="-25000" dirty="0" smtClean="0">
                <a:latin typeface="Tahoma"/>
                <a:cs typeface="Tahoma"/>
              </a:rPr>
              <a:t>1</a:t>
            </a:r>
            <a:r>
              <a:rPr lang="en-US" sz="2000" u="sng" dirty="0" smtClean="0">
                <a:latin typeface="Tahoma"/>
                <a:cs typeface="Tahoma"/>
              </a:rPr>
              <a:t> + V</a:t>
            </a:r>
            <a:r>
              <a:rPr lang="en-US" sz="2000" u="sng" baseline="-25000" dirty="0" smtClean="0">
                <a:latin typeface="Tahoma"/>
                <a:cs typeface="Tahoma"/>
              </a:rPr>
              <a:t>2i</a:t>
            </a:r>
            <a:r>
              <a:rPr lang="en-US" sz="2000" u="sng" dirty="0" smtClean="0">
                <a:latin typeface="Tahoma"/>
                <a:cs typeface="Tahoma"/>
              </a:rPr>
              <a:t>m</a:t>
            </a:r>
            <a:r>
              <a:rPr lang="en-US" sz="2000" u="sng" baseline="-25000" dirty="0" smtClean="0">
                <a:latin typeface="Tahoma"/>
                <a:cs typeface="Tahoma"/>
              </a:rPr>
              <a:t>2</a:t>
            </a:r>
            <a:r>
              <a:rPr lang="en-US" sz="2000" u="sng" dirty="0" smtClean="0">
                <a:latin typeface="Tahoma"/>
                <a:cs typeface="Tahoma"/>
              </a:rPr>
              <a:t> </a:t>
            </a:r>
            <a:r>
              <a:rPr lang="en-US" sz="2000" dirty="0" smtClean="0">
                <a:latin typeface="Tahoma"/>
                <a:cs typeface="Tahoma"/>
              </a:rPr>
              <a:t>= </a:t>
            </a:r>
            <a:r>
              <a:rPr lang="en-US" sz="2000" dirty="0" err="1" smtClean="0">
                <a:latin typeface="Tahoma"/>
                <a:cs typeface="Tahoma"/>
              </a:rPr>
              <a:t>V</a:t>
            </a:r>
            <a:r>
              <a:rPr lang="en-US" sz="2000" baseline="-25000" dirty="0" err="1" smtClean="0">
                <a:latin typeface="Tahoma"/>
                <a:cs typeface="Tahoma"/>
              </a:rPr>
              <a:t>f</a:t>
            </a:r>
            <a:endParaRPr lang="en-US" sz="2000" baseline="-25000" dirty="0" smtClean="0">
              <a:latin typeface="Tahoma"/>
              <a:cs typeface="Tahoma"/>
            </a:endParaRPr>
          </a:p>
          <a:p>
            <a:r>
              <a:rPr lang="en-US" sz="2000" dirty="0">
                <a:latin typeface="Tahoma"/>
                <a:cs typeface="Tahoma"/>
              </a:rPr>
              <a:t>(m</a:t>
            </a:r>
            <a:r>
              <a:rPr lang="en-US" sz="2000" baseline="-25000" dirty="0">
                <a:latin typeface="Tahoma"/>
                <a:cs typeface="Tahoma"/>
              </a:rPr>
              <a:t>2</a:t>
            </a:r>
            <a:r>
              <a:rPr lang="en-US" sz="2000" dirty="0">
                <a:latin typeface="Tahoma"/>
                <a:cs typeface="Tahoma"/>
              </a:rPr>
              <a:t> + m</a:t>
            </a:r>
            <a:r>
              <a:rPr lang="en-US" sz="2000" baseline="-25000" dirty="0">
                <a:latin typeface="Tahoma"/>
                <a:cs typeface="Tahoma"/>
              </a:rPr>
              <a:t>1</a:t>
            </a:r>
            <a:r>
              <a:rPr lang="en-US" sz="2000" dirty="0">
                <a:latin typeface="Tahoma"/>
                <a:cs typeface="Tahoma"/>
              </a:rPr>
              <a:t>)</a:t>
            </a:r>
          </a:p>
          <a:p>
            <a:endParaRPr lang="en-US" sz="2000" dirty="0">
              <a:latin typeface="Tahoma"/>
              <a:cs typeface="Tahoma"/>
            </a:endParaRPr>
          </a:p>
        </p:txBody>
      </p:sp>
      <p:cxnSp>
        <p:nvCxnSpPr>
          <p:cNvPr id="38" name="Straight Arrow Connector 37"/>
          <p:cNvCxnSpPr/>
          <p:nvPr/>
        </p:nvCxnSpPr>
        <p:spPr>
          <a:xfrm>
            <a:off x="2219000" y="5040458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/>
          <p:nvPr/>
        </p:nvCxnSpPr>
        <p:spPr>
          <a:xfrm>
            <a:off x="3148596" y="5022236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/>
          <p:nvPr/>
        </p:nvCxnSpPr>
        <p:spPr>
          <a:xfrm>
            <a:off x="4096396" y="5041194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920095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</a:t>
            </a:r>
            <a:r>
              <a:rPr lang="en-US" dirty="0" smtClean="0"/>
              <a:t>lastic Collisions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359424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Elastic collisions – when momentum is conserved and kinetic energy is also conserved.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</p:txBody>
      </p:sp>
      <p:sp>
        <p:nvSpPr>
          <p:cNvPr id="9" name="TextBox 8"/>
          <p:cNvSpPr txBox="1"/>
          <p:nvPr/>
        </p:nvSpPr>
        <p:spPr>
          <a:xfrm>
            <a:off x="1896740" y="2669259"/>
            <a:ext cx="390274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latin typeface="Tahoma"/>
                <a:cs typeface="Tahoma"/>
              </a:rPr>
              <a:t>V</a:t>
            </a:r>
            <a:r>
              <a:rPr lang="en-US" sz="2000" baseline="-25000" dirty="0" smtClean="0">
                <a:latin typeface="Tahoma"/>
                <a:cs typeface="Tahoma"/>
              </a:rPr>
              <a:t>1i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 smtClean="0">
                <a:latin typeface="Tahoma"/>
                <a:cs typeface="Tahoma"/>
              </a:rPr>
              <a:t>1</a:t>
            </a:r>
            <a:r>
              <a:rPr lang="en-US" sz="2000" dirty="0" smtClean="0">
                <a:latin typeface="Tahoma"/>
                <a:cs typeface="Tahoma"/>
              </a:rPr>
              <a:t> + V</a:t>
            </a:r>
            <a:r>
              <a:rPr lang="en-US" sz="2000" baseline="-25000" dirty="0" smtClean="0">
                <a:latin typeface="Tahoma"/>
                <a:cs typeface="Tahoma"/>
              </a:rPr>
              <a:t>2i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 smtClean="0">
                <a:latin typeface="Tahoma"/>
                <a:cs typeface="Tahoma"/>
              </a:rPr>
              <a:t>2</a:t>
            </a:r>
            <a:r>
              <a:rPr lang="en-US" sz="2000" dirty="0" smtClean="0">
                <a:latin typeface="Tahoma"/>
                <a:cs typeface="Tahoma"/>
              </a:rPr>
              <a:t> = V</a:t>
            </a:r>
            <a:r>
              <a:rPr lang="en-US" sz="2000" baseline="-25000" dirty="0" smtClean="0">
                <a:latin typeface="Tahoma"/>
                <a:cs typeface="Tahoma"/>
              </a:rPr>
              <a:t>2f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>
                <a:latin typeface="Tahoma"/>
                <a:cs typeface="Tahoma"/>
              </a:rPr>
              <a:t>2</a:t>
            </a:r>
            <a:r>
              <a:rPr lang="en-US" sz="2000" dirty="0" smtClean="0">
                <a:latin typeface="Tahoma"/>
                <a:cs typeface="Tahoma"/>
              </a:rPr>
              <a:t> </a:t>
            </a:r>
            <a:r>
              <a:rPr lang="en-US" sz="2000" dirty="0">
                <a:latin typeface="Tahoma"/>
                <a:cs typeface="Tahoma"/>
              </a:rPr>
              <a:t>+</a:t>
            </a:r>
            <a:r>
              <a:rPr lang="en-US" sz="2000" dirty="0" smtClean="0">
                <a:latin typeface="Tahoma"/>
                <a:cs typeface="Tahoma"/>
              </a:rPr>
              <a:t> V</a:t>
            </a:r>
            <a:r>
              <a:rPr lang="en-US" sz="2000" baseline="-25000" dirty="0" smtClean="0">
                <a:latin typeface="Tahoma"/>
                <a:cs typeface="Tahoma"/>
              </a:rPr>
              <a:t>1f</a:t>
            </a:r>
            <a:r>
              <a:rPr lang="en-US" sz="2000" dirty="0" smtClean="0">
                <a:latin typeface="Tahoma"/>
                <a:cs typeface="Tahoma"/>
              </a:rPr>
              <a:t>m</a:t>
            </a:r>
            <a:r>
              <a:rPr lang="en-US" sz="2000" baseline="-25000" dirty="0">
                <a:latin typeface="Tahoma"/>
                <a:cs typeface="Tahoma"/>
              </a:rPr>
              <a:t>1</a:t>
            </a:r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1934654" y="2632075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2864250" y="2613853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3812050" y="2632811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>
            <a:off x="4741646" y="2614589"/>
            <a:ext cx="227474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1560998" y="3330575"/>
            <a:ext cx="4957051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 smtClean="0"/>
              <a:t>½ m</a:t>
            </a:r>
            <a:r>
              <a:rPr lang="en-US" baseline="-25000" dirty="0" smtClean="0"/>
              <a:t>1</a:t>
            </a:r>
            <a:r>
              <a:rPr lang="en-US" dirty="0" smtClean="0"/>
              <a:t>V</a:t>
            </a:r>
            <a:r>
              <a:rPr lang="en-US" baseline="-25000" dirty="0" smtClean="0"/>
              <a:t>1i</a:t>
            </a:r>
            <a:r>
              <a:rPr lang="en-US" baseline="30000" dirty="0" smtClean="0"/>
              <a:t>2 </a:t>
            </a:r>
            <a:r>
              <a:rPr lang="en-US" dirty="0" smtClean="0"/>
              <a:t>+ </a:t>
            </a:r>
            <a:r>
              <a:rPr lang="en-US" dirty="0"/>
              <a:t>½ </a:t>
            </a:r>
            <a:r>
              <a:rPr lang="en-US" dirty="0" smtClean="0"/>
              <a:t>m</a:t>
            </a:r>
            <a:r>
              <a:rPr lang="en-US" baseline="-25000" dirty="0"/>
              <a:t>2</a:t>
            </a:r>
            <a:r>
              <a:rPr lang="en-US" dirty="0" smtClean="0"/>
              <a:t>V</a:t>
            </a:r>
            <a:r>
              <a:rPr lang="en-US" baseline="-25000" dirty="0" smtClean="0"/>
              <a:t>2i</a:t>
            </a:r>
            <a:r>
              <a:rPr lang="en-US" baseline="30000" dirty="0" smtClean="0"/>
              <a:t>2 </a:t>
            </a:r>
            <a:r>
              <a:rPr lang="en-US" dirty="0" smtClean="0"/>
              <a:t> = ½ m</a:t>
            </a:r>
            <a:r>
              <a:rPr lang="en-US" baseline="-25000" dirty="0" smtClean="0"/>
              <a:t>1</a:t>
            </a:r>
            <a:r>
              <a:rPr lang="en-US" dirty="0" smtClean="0"/>
              <a:t>V</a:t>
            </a:r>
            <a:r>
              <a:rPr lang="en-US" baseline="-25000" dirty="0" smtClean="0"/>
              <a:t>1f</a:t>
            </a:r>
            <a:r>
              <a:rPr lang="en-US" baseline="30000" dirty="0" smtClean="0"/>
              <a:t>2 </a:t>
            </a:r>
            <a:r>
              <a:rPr lang="en-US" dirty="0" smtClean="0"/>
              <a:t>+</a:t>
            </a:r>
            <a:r>
              <a:rPr lang="en-US" baseline="30000" dirty="0" smtClean="0"/>
              <a:t> </a:t>
            </a:r>
            <a:r>
              <a:rPr lang="en-US" dirty="0"/>
              <a:t>½ </a:t>
            </a:r>
            <a:r>
              <a:rPr lang="en-US" dirty="0" smtClean="0"/>
              <a:t>m</a:t>
            </a:r>
            <a:r>
              <a:rPr lang="en-US" baseline="-25000" dirty="0" smtClean="0"/>
              <a:t>2</a:t>
            </a:r>
            <a:r>
              <a:rPr lang="en-US" dirty="0" smtClean="0"/>
              <a:t>V</a:t>
            </a:r>
            <a:r>
              <a:rPr lang="en-US" baseline="-25000" dirty="0" smtClean="0"/>
              <a:t>2f</a:t>
            </a:r>
            <a:r>
              <a:rPr lang="en-US" baseline="30000" dirty="0" smtClean="0"/>
              <a:t>2</a:t>
            </a:r>
          </a:p>
          <a:p>
            <a:pPr algn="ctr"/>
            <a:endParaRPr lang="en-US" baseline="30000" dirty="0"/>
          </a:p>
          <a:p>
            <a:pPr algn="ctr"/>
            <a:r>
              <a:rPr lang="en-US" baseline="30000" dirty="0" smtClean="0"/>
              <a:t>Which can simplify to </a:t>
            </a:r>
          </a:p>
          <a:p>
            <a:pPr algn="ctr"/>
            <a:r>
              <a:rPr lang="en-US" dirty="0" smtClean="0"/>
              <a:t>V</a:t>
            </a:r>
            <a:r>
              <a:rPr lang="en-US" baseline="-25000" dirty="0" smtClean="0"/>
              <a:t>1i</a:t>
            </a:r>
            <a:r>
              <a:rPr lang="en-US" baseline="30000" dirty="0" smtClean="0"/>
              <a:t> </a:t>
            </a:r>
            <a:r>
              <a:rPr lang="en-US" dirty="0" smtClean="0"/>
              <a:t>- V</a:t>
            </a:r>
            <a:r>
              <a:rPr lang="en-US" baseline="-25000" dirty="0" smtClean="0"/>
              <a:t>2i</a:t>
            </a:r>
            <a:r>
              <a:rPr lang="en-US" baseline="30000" dirty="0" smtClean="0"/>
              <a:t> </a:t>
            </a:r>
            <a:r>
              <a:rPr lang="en-US" dirty="0" smtClean="0"/>
              <a:t> = - (V</a:t>
            </a:r>
            <a:r>
              <a:rPr lang="en-US" baseline="-25000" dirty="0" smtClean="0"/>
              <a:t>1f</a:t>
            </a:r>
            <a:r>
              <a:rPr lang="en-US" baseline="30000" dirty="0" smtClean="0"/>
              <a:t> </a:t>
            </a:r>
            <a:r>
              <a:rPr lang="en-US" dirty="0" smtClean="0"/>
              <a:t>-</a:t>
            </a:r>
            <a:r>
              <a:rPr lang="en-US" baseline="30000" dirty="0"/>
              <a:t> </a:t>
            </a:r>
            <a:r>
              <a:rPr lang="en-US" dirty="0" smtClean="0"/>
              <a:t>V</a:t>
            </a:r>
            <a:r>
              <a:rPr lang="en-US" baseline="-25000" dirty="0" smtClean="0"/>
              <a:t>2f</a:t>
            </a:r>
            <a:r>
              <a:rPr lang="en-US" dirty="0"/>
              <a:t>)</a:t>
            </a:r>
          </a:p>
          <a:p>
            <a:pPr algn="ctr"/>
            <a:r>
              <a:rPr lang="en-US" baseline="30000" dirty="0" smtClean="0"/>
              <a:t> </a:t>
            </a:r>
            <a:r>
              <a:rPr lang="en-US" dirty="0" smtClean="0"/>
              <a:t> </a:t>
            </a:r>
            <a:r>
              <a:rPr lang="en-US" baseline="30000" dirty="0" smtClean="0"/>
              <a:t> </a:t>
            </a:r>
            <a:endParaRPr lang="en-US" baseline="-25000" dirty="0" smtClean="0"/>
          </a:p>
          <a:p>
            <a:pPr algn="ctr"/>
            <a:endParaRPr lang="en-US" baseline="-25000" dirty="0"/>
          </a:p>
        </p:txBody>
      </p:sp>
    </p:spTree>
    <p:extLst>
      <p:ext uri="{BB962C8B-B14F-4D97-AF65-F5344CB8AC3E}">
        <p14:creationId xmlns:p14="http://schemas.microsoft.com/office/powerpoint/2010/main" val="24354437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Collisions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199"/>
            <a:ext cx="8229600" cy="471593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Let’s do some problems!</a:t>
            </a:r>
          </a:p>
          <a:p>
            <a:pPr marL="0" indent="0">
              <a:buNone/>
            </a:pPr>
            <a:endParaRPr lang="en-US" dirty="0"/>
          </a:p>
          <a:p>
            <a:pPr lvl="0"/>
            <a:r>
              <a:rPr lang="en-US" dirty="0"/>
              <a:t>An SUV with a mass of 1.80 x 10</a:t>
            </a:r>
            <a:r>
              <a:rPr lang="en-US" baseline="30000" dirty="0"/>
              <a:t>3</a:t>
            </a:r>
            <a:r>
              <a:rPr lang="en-US" dirty="0"/>
              <a:t> kg is traveling eastbound at 15.0 m/s, while a compact car with mass 9.00 x 10</a:t>
            </a:r>
            <a:r>
              <a:rPr lang="en-US" baseline="30000" dirty="0"/>
              <a:t>3</a:t>
            </a:r>
            <a:r>
              <a:rPr lang="en-US" dirty="0"/>
              <a:t> kg is traveling westbound at – 15.0 m/s. The cars collide head-on, becoming entangled</a:t>
            </a:r>
            <a:r>
              <a:rPr lang="en-US" dirty="0" smtClean="0"/>
              <a:t>.</a:t>
            </a:r>
          </a:p>
          <a:p>
            <a:pPr marL="0" lvl="0" indent="0">
              <a:buNone/>
            </a:pPr>
            <a:endParaRPr lang="en-US" dirty="0"/>
          </a:p>
          <a:p>
            <a:pPr lvl="1"/>
            <a:r>
              <a:rPr lang="en-US" sz="2000" dirty="0"/>
              <a:t>Find the speed of the entangled cars after the collision</a:t>
            </a:r>
            <a:r>
              <a:rPr lang="en-US" sz="2000" dirty="0" smtClean="0"/>
              <a:t>.</a:t>
            </a:r>
            <a:r>
              <a:rPr lang="en-US" sz="2000" dirty="0"/>
              <a:t> </a:t>
            </a:r>
          </a:p>
          <a:p>
            <a:r>
              <a:rPr lang="en-US" dirty="0"/>
              <a:t> </a:t>
            </a:r>
          </a:p>
          <a:p>
            <a:pPr lvl="1"/>
            <a:r>
              <a:rPr lang="en-US" sz="2000" dirty="0"/>
              <a:t>Find the change in the velocity of each car</a:t>
            </a:r>
            <a:r>
              <a:rPr lang="en-US" sz="2000" dirty="0" smtClean="0"/>
              <a:t>.</a:t>
            </a:r>
            <a:endParaRPr lang="en-US" sz="2000" dirty="0"/>
          </a:p>
          <a:p>
            <a:r>
              <a:rPr lang="en-US" dirty="0"/>
              <a:t> </a:t>
            </a:r>
          </a:p>
          <a:p>
            <a:pPr lvl="1"/>
            <a:r>
              <a:rPr lang="en-US" sz="2000" dirty="0"/>
              <a:t>Find the change in the kinetic energy of the system consisting of both cars.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2561330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Collisions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199"/>
            <a:ext cx="8229600" cy="471593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Let’s do some problems!</a:t>
            </a:r>
          </a:p>
          <a:p>
            <a:pPr marL="0" indent="0">
              <a:buNone/>
            </a:pPr>
            <a:endParaRPr lang="en-US" dirty="0"/>
          </a:p>
          <a:p>
            <a:pPr marL="0" lvl="0" indent="0">
              <a:buNone/>
            </a:pPr>
            <a:r>
              <a:rPr lang="en-US" dirty="0"/>
              <a:t>Two billiard balls of </a:t>
            </a:r>
            <a:r>
              <a:rPr lang="en-US" b="1" dirty="0"/>
              <a:t>identical mass</a:t>
            </a:r>
            <a:r>
              <a:rPr lang="en-US" dirty="0"/>
              <a:t> move toward each other. Assume that the collision between them is perfectly elastic. If the initial velocities of the balls are + 30 cm/s and – 20 cm/s, respectively, what is the velocity of each ball after the collision? Assume that friction and rotation are unimportant</a:t>
            </a:r>
            <a:r>
              <a:rPr lang="en-US" dirty="0" smtClean="0"/>
              <a:t>.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3857706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Newton’s First Law of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hlinkClick r:id="rId2"/>
              </a:rPr>
              <a:t>http://www.wisc-online.com/objects/tp1202/tp1202.swf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8798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Newton’s First Law of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</a:t>
            </a:r>
            <a:r>
              <a:rPr lang="en-US" dirty="0" smtClean="0"/>
              <a:t>emo using the Barbie car with Barbie in the front seat and a baby in the back seat without child restraint.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4074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Newton’s Second Law of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The acceleration of an object is directly proportional to the force applied to it and inversely proportional to the mass of the object.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Note: both acceleration and force have magnitude and direction, so both are vectors!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The </a:t>
            </a:r>
            <a:r>
              <a:rPr lang="en-US" dirty="0"/>
              <a:t>newton is the unit of force N = kg*m/s</a:t>
            </a:r>
            <a:r>
              <a:rPr lang="en-US" baseline="30000" dirty="0"/>
              <a:t>2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  <p:cxnSp>
        <p:nvCxnSpPr>
          <p:cNvPr id="5" name="Straight Arrow Connector 4"/>
          <p:cNvCxnSpPr/>
          <p:nvPr/>
        </p:nvCxnSpPr>
        <p:spPr>
          <a:xfrm flipV="1">
            <a:off x="3762096" y="2989951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" name="Straight Arrow Connector 5"/>
          <p:cNvCxnSpPr/>
          <p:nvPr/>
        </p:nvCxnSpPr>
        <p:spPr>
          <a:xfrm flipV="1">
            <a:off x="3287493" y="2997676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3231550" y="2989951"/>
            <a:ext cx="88097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latin typeface="Tahoma"/>
                <a:cs typeface="Tahoma"/>
              </a:rPr>
              <a:t>a = </a:t>
            </a:r>
            <a:r>
              <a:rPr lang="en-US" sz="2000" u="sng" dirty="0" smtClean="0">
                <a:latin typeface="Tahoma"/>
                <a:cs typeface="Tahoma"/>
              </a:rPr>
              <a:t>F</a:t>
            </a:r>
          </a:p>
          <a:p>
            <a:r>
              <a:rPr lang="en-US" sz="2000" dirty="0">
                <a:latin typeface="Tahoma"/>
                <a:cs typeface="Tahoma"/>
              </a:rPr>
              <a:t> </a:t>
            </a:r>
            <a:r>
              <a:rPr lang="en-US" sz="2000" dirty="0" smtClean="0">
                <a:latin typeface="Tahoma"/>
                <a:cs typeface="Tahoma"/>
              </a:rPr>
              <a:t>     m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5393621" y="2997383"/>
            <a:ext cx="101534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latin typeface="Tahoma"/>
                <a:cs typeface="Tahoma"/>
              </a:rPr>
              <a:t>F = ma</a:t>
            </a:r>
          </a:p>
          <a:p>
            <a:r>
              <a:rPr lang="en-US" sz="2000" dirty="0">
                <a:latin typeface="Tahoma"/>
                <a:cs typeface="Tahoma"/>
              </a:rPr>
              <a:t> </a:t>
            </a:r>
            <a:r>
              <a:rPr lang="en-US" sz="2000" dirty="0" smtClean="0">
                <a:latin typeface="Tahoma"/>
                <a:cs typeface="Tahoma"/>
              </a:rPr>
              <a:t>   </a:t>
            </a:r>
            <a:endParaRPr lang="en-US" dirty="0"/>
          </a:p>
        </p:txBody>
      </p:sp>
      <p:cxnSp>
        <p:nvCxnSpPr>
          <p:cNvPr id="9" name="Straight Arrow Connector 8"/>
          <p:cNvCxnSpPr/>
          <p:nvPr/>
        </p:nvCxnSpPr>
        <p:spPr>
          <a:xfrm flipV="1">
            <a:off x="6181398" y="2997676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 flipV="1">
            <a:off x="5465640" y="3005401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691933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Newton’s Second Law of Motion</a:t>
            </a:r>
            <a:endParaRPr lang="en-US" dirty="0"/>
          </a:p>
        </p:txBody>
      </p:sp>
      <p:grpSp>
        <p:nvGrpSpPr>
          <p:cNvPr id="5" name="Group 4"/>
          <p:cNvGrpSpPr/>
          <p:nvPr/>
        </p:nvGrpSpPr>
        <p:grpSpPr>
          <a:xfrm>
            <a:off x="3823408" y="1953990"/>
            <a:ext cx="5057740" cy="3342309"/>
            <a:chOff x="459497" y="1687872"/>
            <a:chExt cx="5057740" cy="3342309"/>
          </a:xfrm>
        </p:grpSpPr>
        <p:cxnSp>
          <p:nvCxnSpPr>
            <p:cNvPr id="6" name="Straight Connector 5"/>
            <p:cNvCxnSpPr/>
            <p:nvPr/>
          </p:nvCxnSpPr>
          <p:spPr>
            <a:xfrm flipH="1">
              <a:off x="974308" y="3429000"/>
              <a:ext cx="3481808" cy="0"/>
            </a:xfrm>
            <a:prstGeom prst="line">
              <a:avLst/>
            </a:prstGeom>
            <a:ln>
              <a:prstDash val="sysDash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7" name="Rectangle 6"/>
            <p:cNvSpPr/>
            <p:nvPr/>
          </p:nvSpPr>
          <p:spPr>
            <a:xfrm>
              <a:off x="459497" y="2723985"/>
              <a:ext cx="2255715" cy="1370347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Barge = 2.00 x 10</a:t>
              </a:r>
              <a:r>
                <a:rPr lang="en-US" baseline="30000" dirty="0" smtClean="0"/>
                <a:t>3</a:t>
              </a:r>
              <a:r>
                <a:rPr lang="en-US" dirty="0" smtClean="0"/>
                <a:t> kg</a:t>
              </a:r>
              <a:endParaRPr lang="en-US" dirty="0"/>
            </a:p>
          </p:txBody>
        </p:sp>
        <p:cxnSp>
          <p:nvCxnSpPr>
            <p:cNvPr id="8" name="Straight Connector 7"/>
            <p:cNvCxnSpPr/>
            <p:nvPr/>
          </p:nvCxnSpPr>
          <p:spPr>
            <a:xfrm flipH="1">
              <a:off x="2715212" y="1687872"/>
              <a:ext cx="0" cy="3342309"/>
            </a:xfrm>
            <a:prstGeom prst="line">
              <a:avLst/>
            </a:prstGeom>
            <a:ln>
              <a:prstDash val="sysDash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Arrow Connector 8"/>
            <p:cNvCxnSpPr/>
            <p:nvPr/>
          </p:nvCxnSpPr>
          <p:spPr>
            <a:xfrm flipV="1">
              <a:off x="2715212" y="2944365"/>
              <a:ext cx="940891" cy="484635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TextBox 9"/>
            <p:cNvSpPr txBox="1"/>
            <p:nvPr/>
          </p:nvSpPr>
          <p:spPr>
            <a:xfrm>
              <a:off x="3239760" y="3059893"/>
              <a:ext cx="38292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>
                  <a:latin typeface="Symbol" charset="2"/>
                  <a:cs typeface="Symbol" charset="2"/>
                </a:rPr>
                <a:t>q</a:t>
              </a:r>
              <a:r>
                <a:rPr lang="en-US" baseline="-25000" dirty="0" smtClean="0"/>
                <a:t>1</a:t>
              </a:r>
              <a:endParaRPr lang="en-US" baseline="-25000" dirty="0"/>
            </a:p>
          </p:txBody>
        </p:sp>
        <p:cxnSp>
          <p:nvCxnSpPr>
            <p:cNvPr id="11" name="Straight Arrow Connector 10"/>
            <p:cNvCxnSpPr/>
            <p:nvPr/>
          </p:nvCxnSpPr>
          <p:spPr>
            <a:xfrm>
              <a:off x="2733940" y="3497841"/>
              <a:ext cx="940891" cy="696754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TextBox 11"/>
            <p:cNvSpPr txBox="1"/>
            <p:nvPr/>
          </p:nvSpPr>
          <p:spPr>
            <a:xfrm>
              <a:off x="3234115" y="3497841"/>
              <a:ext cx="38292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>
                  <a:latin typeface="Symbol" charset="2"/>
                  <a:cs typeface="Symbol" charset="2"/>
                </a:rPr>
                <a:t>q</a:t>
              </a:r>
              <a:r>
                <a:rPr lang="en-US" baseline="-25000" dirty="0"/>
                <a:t>2</a:t>
              </a:r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3055398" y="2423169"/>
              <a:ext cx="431053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>
                  <a:latin typeface="Wingdings"/>
                  <a:ea typeface="Wingdings"/>
                  <a:cs typeface="Wingdings"/>
                  <a:sym typeface="Wingdings"/>
                </a:rPr>
                <a:t></a:t>
              </a:r>
              <a:endParaRPr lang="en-US" dirty="0" smtClean="0"/>
            </a:p>
            <a:p>
              <a:r>
                <a:rPr lang="en-US" dirty="0" smtClean="0"/>
                <a:t>F</a:t>
              </a:r>
              <a:r>
                <a:rPr lang="en-US" baseline="-25000" dirty="0" smtClean="0"/>
                <a:t>1</a:t>
              </a:r>
              <a:endParaRPr lang="en-US" baseline="-25000" dirty="0"/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3140962" y="4062937"/>
              <a:ext cx="431053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>
                  <a:latin typeface="Wingdings"/>
                  <a:ea typeface="Wingdings"/>
                  <a:cs typeface="Wingdings"/>
                  <a:sym typeface="Wingdings"/>
                </a:rPr>
                <a:t></a:t>
              </a:r>
              <a:endParaRPr lang="en-US" dirty="0" smtClean="0"/>
            </a:p>
            <a:p>
              <a:r>
                <a:rPr lang="en-US" dirty="0" smtClean="0"/>
                <a:t>F</a:t>
              </a:r>
              <a:r>
                <a:rPr lang="en-US" baseline="-25000" dirty="0"/>
                <a:t>2</a:t>
              </a:r>
            </a:p>
          </p:txBody>
        </p:sp>
        <p:sp>
          <p:nvSpPr>
            <p:cNvPr id="15" name="Rounded Rectangle 14"/>
            <p:cNvSpPr/>
            <p:nvPr/>
          </p:nvSpPr>
          <p:spPr>
            <a:xfrm rot="20094048">
              <a:off x="3530419" y="2133940"/>
              <a:ext cx="1921535" cy="635045"/>
            </a:xfrm>
            <a:prstGeom prst="round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Horse 1</a:t>
              </a:r>
              <a:endParaRPr lang="en-US" dirty="0"/>
            </a:p>
          </p:txBody>
        </p:sp>
        <p:sp>
          <p:nvSpPr>
            <p:cNvPr id="16" name="Rounded Rectangle 15"/>
            <p:cNvSpPr/>
            <p:nvPr/>
          </p:nvSpPr>
          <p:spPr>
            <a:xfrm rot="1499734">
              <a:off x="3595702" y="4243405"/>
              <a:ext cx="1921535" cy="635045"/>
            </a:xfrm>
            <a:prstGeom prst="round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Horse 2</a:t>
              </a:r>
              <a:endParaRPr lang="en-US" dirty="0"/>
            </a:p>
          </p:txBody>
        </p:sp>
      </p:grpSp>
      <p:sp>
        <p:nvSpPr>
          <p:cNvPr id="17" name="TextBox 16"/>
          <p:cNvSpPr txBox="1"/>
          <p:nvPr/>
        </p:nvSpPr>
        <p:spPr>
          <a:xfrm>
            <a:off x="484761" y="1384476"/>
            <a:ext cx="3066757" cy="45243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US" dirty="0">
                <a:latin typeface="Tahoma"/>
                <a:cs typeface="Tahoma"/>
              </a:rPr>
              <a:t>Two horses are pulling a barge with a mass of 2.00 x 10</a:t>
            </a:r>
            <a:r>
              <a:rPr lang="en-US" baseline="30000" dirty="0">
                <a:latin typeface="Tahoma"/>
                <a:cs typeface="Tahoma"/>
              </a:rPr>
              <a:t>3</a:t>
            </a:r>
            <a:r>
              <a:rPr lang="en-US" dirty="0">
                <a:latin typeface="Tahoma"/>
                <a:cs typeface="Tahoma"/>
              </a:rPr>
              <a:t> kg along a canal. The cable connecting to the first horse makes an angle of 30.0</a:t>
            </a:r>
            <a:r>
              <a:rPr lang="en-US" dirty="0">
                <a:latin typeface="Tahoma"/>
                <a:cs typeface="Tahoma"/>
                <a:sym typeface="Symbol"/>
              </a:rPr>
              <a:t></a:t>
            </a:r>
            <a:r>
              <a:rPr lang="en-US" dirty="0">
                <a:latin typeface="Tahoma"/>
                <a:cs typeface="Tahoma"/>
              </a:rPr>
              <a:t> with respect to the direction of the canal, while the cable connected to the second horse makes an angle of 45.0</a:t>
            </a:r>
            <a:r>
              <a:rPr lang="en-US" dirty="0">
                <a:latin typeface="Tahoma"/>
                <a:cs typeface="Tahoma"/>
                <a:sym typeface="Symbol"/>
              </a:rPr>
              <a:t></a:t>
            </a:r>
            <a:r>
              <a:rPr lang="en-US" dirty="0">
                <a:latin typeface="Tahoma"/>
                <a:cs typeface="Tahoma"/>
              </a:rPr>
              <a:t>. Find the initial acceleration of the barge, starting at rest, if each horse exerts a force of magnitude 6.00 x 10</a:t>
            </a:r>
            <a:r>
              <a:rPr lang="en-US" baseline="30000" dirty="0">
                <a:latin typeface="Tahoma"/>
                <a:cs typeface="Tahoma"/>
              </a:rPr>
              <a:t>2 </a:t>
            </a:r>
            <a:r>
              <a:rPr lang="en-US" dirty="0">
                <a:latin typeface="Tahoma"/>
                <a:cs typeface="Tahoma"/>
              </a:rPr>
              <a:t>N on the barge. Ignore forces of resistance on the barge</a:t>
            </a:r>
            <a:r>
              <a:rPr lang="en-US" dirty="0" smtClean="0">
                <a:latin typeface="Tahoma"/>
                <a:cs typeface="Tahoma"/>
              </a:rPr>
              <a:t>.</a:t>
            </a:r>
            <a:endParaRPr lang="en-US" dirty="0">
              <a:latin typeface="Tahoma"/>
              <a:cs typeface="Tahoma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457200" y="6350387"/>
            <a:ext cx="67267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Problem modified from </a:t>
            </a:r>
            <a:r>
              <a:rPr lang="en-US" dirty="0" err="1" smtClean="0"/>
              <a:t>Serway</a:t>
            </a:r>
            <a:r>
              <a:rPr lang="en-US" dirty="0" smtClean="0"/>
              <a:t> and </a:t>
            </a:r>
            <a:r>
              <a:rPr lang="en-US" dirty="0" err="1" smtClean="0"/>
              <a:t>Vuille’s</a:t>
            </a:r>
            <a:r>
              <a:rPr lang="en-US" dirty="0" smtClean="0"/>
              <a:t> College Physics 8</a:t>
            </a:r>
            <a:r>
              <a:rPr lang="en-US" baseline="30000" dirty="0" smtClean="0"/>
              <a:t>th</a:t>
            </a:r>
            <a:r>
              <a:rPr lang="en-US" dirty="0" smtClean="0"/>
              <a:t> Edition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18319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Newton’s Third Law of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hlinkClick r:id="rId2"/>
              </a:rPr>
              <a:t>http://www.cpo.com/home/portals/2/Media/post_sale_content/newtons%20third%</a:t>
            </a:r>
            <a:r>
              <a:rPr lang="en-US" dirty="0" smtClean="0">
                <a:hlinkClick r:id="rId2"/>
              </a:rPr>
              <a:t>20law.swf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0593589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Newton’s Laws of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Here is a neat quiz that you can use with your students!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>
                <a:hlinkClick r:id="rId2"/>
              </a:rPr>
              <a:t>http://www.softschools.com/quizzes/science/newtons_laws/quiz384.</a:t>
            </a:r>
            <a:r>
              <a:rPr lang="en-US" dirty="0" smtClean="0">
                <a:hlinkClick r:id="rId2"/>
              </a:rPr>
              <a:t>html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65030001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Newton’s Laws of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Let’s do some problems.</a:t>
            </a:r>
          </a:p>
        </p:txBody>
      </p:sp>
    </p:spTree>
    <p:extLst>
      <p:ext uri="{BB962C8B-B14F-4D97-AF65-F5344CB8AC3E}">
        <p14:creationId xmlns:p14="http://schemas.microsoft.com/office/powerpoint/2010/main" val="187350514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Momentum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The linear momentum of an object is dependent upon the mass and the velocity of the object.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Notice that both momentum and velocity are vectors and, thus, have both magnitude and direction!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Changing the momentum of an object requires that a force be applied.</a:t>
            </a:r>
          </a:p>
        </p:txBody>
      </p:sp>
      <p:cxnSp>
        <p:nvCxnSpPr>
          <p:cNvPr id="4" name="Straight Arrow Connector 3"/>
          <p:cNvCxnSpPr/>
          <p:nvPr/>
        </p:nvCxnSpPr>
        <p:spPr>
          <a:xfrm flipV="1">
            <a:off x="3315212" y="2636008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" name="Straight Arrow Connector 4"/>
          <p:cNvCxnSpPr/>
          <p:nvPr/>
        </p:nvCxnSpPr>
        <p:spPr>
          <a:xfrm flipV="1">
            <a:off x="2423577" y="2643733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2367634" y="2636008"/>
            <a:ext cx="115648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latin typeface="Tahoma"/>
                <a:cs typeface="Tahoma"/>
              </a:rPr>
              <a:t>p</a:t>
            </a:r>
            <a:r>
              <a:rPr lang="en-US" sz="2000" dirty="0" smtClean="0">
                <a:latin typeface="Tahoma"/>
                <a:cs typeface="Tahoma"/>
              </a:rPr>
              <a:t> = m*v</a:t>
            </a:r>
          </a:p>
        </p:txBody>
      </p:sp>
      <p:cxnSp>
        <p:nvCxnSpPr>
          <p:cNvPr id="7" name="Straight Arrow Connector 6"/>
          <p:cNvCxnSpPr/>
          <p:nvPr/>
        </p:nvCxnSpPr>
        <p:spPr>
          <a:xfrm flipV="1">
            <a:off x="3684547" y="5196054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 flipV="1">
            <a:off x="2792912" y="5203779"/>
            <a:ext cx="2286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2736969" y="5196054"/>
            <a:ext cx="134671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err="1" smtClean="0">
                <a:latin typeface="Symbol" charset="2"/>
                <a:cs typeface="Symbol" charset="2"/>
              </a:rPr>
              <a:t>D</a:t>
            </a:r>
            <a:r>
              <a:rPr lang="en-US" sz="2000" dirty="0" err="1" smtClean="0">
                <a:latin typeface="Tahoma"/>
                <a:cs typeface="Tahoma"/>
              </a:rPr>
              <a:t>p</a:t>
            </a:r>
            <a:r>
              <a:rPr lang="en-US" sz="2000" dirty="0" smtClean="0">
                <a:latin typeface="Tahoma"/>
                <a:cs typeface="Tahoma"/>
              </a:rPr>
              <a:t> = </a:t>
            </a:r>
            <a:r>
              <a:rPr lang="en-US" sz="2000" dirty="0" err="1" smtClean="0">
                <a:latin typeface="Symbol" charset="2"/>
                <a:cs typeface="Symbol" charset="2"/>
              </a:rPr>
              <a:t>D</a:t>
            </a:r>
            <a:r>
              <a:rPr lang="en-US" sz="2000" dirty="0" err="1" smtClean="0">
                <a:latin typeface="Tahoma"/>
                <a:cs typeface="Tahoma"/>
              </a:rPr>
              <a:t>t</a:t>
            </a:r>
            <a:r>
              <a:rPr lang="en-US" sz="2000" dirty="0" smtClean="0">
                <a:latin typeface="Tahoma"/>
                <a:cs typeface="Tahoma"/>
              </a:rPr>
              <a:t>*</a:t>
            </a:r>
            <a:r>
              <a:rPr lang="en-US" sz="2000" dirty="0">
                <a:latin typeface="Tahoma"/>
                <a:cs typeface="Tahoma"/>
              </a:rPr>
              <a:t>F</a:t>
            </a:r>
            <a:endParaRPr lang="en-US" sz="2000" dirty="0" smtClean="0">
              <a:latin typeface="Tahoma"/>
              <a:cs typeface="Tahoma"/>
            </a:endParaRPr>
          </a:p>
        </p:txBody>
      </p:sp>
    </p:spTree>
    <p:extLst>
      <p:ext uri="{BB962C8B-B14F-4D97-AF65-F5344CB8AC3E}">
        <p14:creationId xmlns:p14="http://schemas.microsoft.com/office/powerpoint/2010/main" val="26957081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835</TotalTime>
  <Words>799</Words>
  <Application>Microsoft Macintosh PowerPoint</Application>
  <PresentationFormat>On-screen Show (4:3)</PresentationFormat>
  <Paragraphs>137</Paragraphs>
  <Slides>17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Newton’s Laws of Motion</vt:lpstr>
      <vt:lpstr>Newton’s First Law of Motion</vt:lpstr>
      <vt:lpstr>Newton’s First Law of Motion</vt:lpstr>
      <vt:lpstr>Newton’s Second Law of Motion</vt:lpstr>
      <vt:lpstr>Newton’s Second Law of Motion</vt:lpstr>
      <vt:lpstr>Newton’s Third Law of Motion</vt:lpstr>
      <vt:lpstr>Newton’s Laws of Motion</vt:lpstr>
      <vt:lpstr>Newton’s Laws of Motion</vt:lpstr>
      <vt:lpstr>Momentum</vt:lpstr>
      <vt:lpstr>Momentum</vt:lpstr>
      <vt:lpstr>Momentum</vt:lpstr>
      <vt:lpstr>Conservation of Momentum</vt:lpstr>
      <vt:lpstr>Conservation of Momentum</vt:lpstr>
      <vt:lpstr>Inelastic Collisions</vt:lpstr>
      <vt:lpstr>Elastic Collisions</vt:lpstr>
      <vt:lpstr>Collisions</vt:lpstr>
      <vt:lpstr>Collisions</vt:lpstr>
    </vt:vector>
  </TitlesOfParts>
  <Company>The University of Scranton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Newton’s Laws of Motion</dc:title>
  <dc:creator>Maria Squire</dc:creator>
  <cp:lastModifiedBy>Maria Squire</cp:lastModifiedBy>
  <cp:revision>26</cp:revision>
  <dcterms:created xsi:type="dcterms:W3CDTF">2013-08-14T21:22:09Z</dcterms:created>
  <dcterms:modified xsi:type="dcterms:W3CDTF">2013-08-15T12:51:09Z</dcterms:modified>
</cp:coreProperties>
</file>

<file path=docProps/thumbnail.jpeg>
</file>