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3"/>
  </p:notesMasterIdLst>
  <p:handoutMasterIdLst>
    <p:handoutMasterId r:id="rId74"/>
  </p:handoutMasterIdLst>
  <p:sldIdLst>
    <p:sldId id="257" r:id="rId2"/>
    <p:sldId id="522" r:id="rId3"/>
    <p:sldId id="258" r:id="rId4"/>
    <p:sldId id="524" r:id="rId5"/>
    <p:sldId id="525" r:id="rId6"/>
    <p:sldId id="336" r:id="rId7"/>
    <p:sldId id="526" r:id="rId8"/>
    <p:sldId id="527" r:id="rId9"/>
    <p:sldId id="529" r:id="rId10"/>
    <p:sldId id="530" r:id="rId11"/>
    <p:sldId id="531" r:id="rId12"/>
    <p:sldId id="458" r:id="rId13"/>
    <p:sldId id="533" r:id="rId14"/>
    <p:sldId id="534" r:id="rId15"/>
    <p:sldId id="535" r:id="rId16"/>
    <p:sldId id="536" r:id="rId17"/>
    <p:sldId id="537" r:id="rId18"/>
    <p:sldId id="538" r:id="rId19"/>
    <p:sldId id="539" r:id="rId20"/>
    <p:sldId id="540" r:id="rId21"/>
    <p:sldId id="541" r:id="rId22"/>
    <p:sldId id="542" r:id="rId23"/>
    <p:sldId id="543" r:id="rId24"/>
    <p:sldId id="544" r:id="rId25"/>
    <p:sldId id="545" r:id="rId26"/>
    <p:sldId id="547" r:id="rId27"/>
    <p:sldId id="548" r:id="rId28"/>
    <p:sldId id="549" r:id="rId29"/>
    <p:sldId id="552" r:id="rId30"/>
    <p:sldId id="550" r:id="rId31"/>
    <p:sldId id="551" r:id="rId32"/>
    <p:sldId id="553" r:id="rId33"/>
    <p:sldId id="554" r:id="rId34"/>
    <p:sldId id="555" r:id="rId35"/>
    <p:sldId id="556" r:id="rId36"/>
    <p:sldId id="558" r:id="rId37"/>
    <p:sldId id="559" r:id="rId38"/>
    <p:sldId id="560" r:id="rId39"/>
    <p:sldId id="561" r:id="rId40"/>
    <p:sldId id="563" r:id="rId41"/>
    <p:sldId id="564" r:id="rId42"/>
    <p:sldId id="565" r:id="rId43"/>
    <p:sldId id="567" r:id="rId44"/>
    <p:sldId id="569" r:id="rId45"/>
    <p:sldId id="449" r:id="rId46"/>
    <p:sldId id="579" r:id="rId47"/>
    <p:sldId id="570" r:id="rId48"/>
    <p:sldId id="571" r:id="rId49"/>
    <p:sldId id="572" r:id="rId50"/>
    <p:sldId id="576" r:id="rId51"/>
    <p:sldId id="577" r:id="rId52"/>
    <p:sldId id="578" r:id="rId53"/>
    <p:sldId id="580" r:id="rId54"/>
    <p:sldId id="581" r:id="rId55"/>
    <p:sldId id="582" r:id="rId56"/>
    <p:sldId id="583" r:id="rId57"/>
    <p:sldId id="584" r:id="rId58"/>
    <p:sldId id="585" r:id="rId59"/>
    <p:sldId id="594" r:id="rId60"/>
    <p:sldId id="588" r:id="rId61"/>
    <p:sldId id="595" r:id="rId62"/>
    <p:sldId id="591" r:id="rId63"/>
    <p:sldId id="596" r:id="rId64"/>
    <p:sldId id="598" r:id="rId65"/>
    <p:sldId id="599" r:id="rId66"/>
    <p:sldId id="600" r:id="rId67"/>
    <p:sldId id="601" r:id="rId68"/>
    <p:sldId id="521" r:id="rId69"/>
    <p:sldId id="332" r:id="rId70"/>
    <p:sldId id="523" r:id="rId71"/>
    <p:sldId id="602"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7.wmf"/><Relationship Id="rId7" Type="http://schemas.openxmlformats.org/officeDocument/2006/relationships/image" Target="../media/image41.wmf"/><Relationship Id="rId2" Type="http://schemas.openxmlformats.org/officeDocument/2006/relationships/image" Target="../media/image36.wmf"/><Relationship Id="rId1" Type="http://schemas.openxmlformats.org/officeDocument/2006/relationships/image" Target="../media/image35.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8.wmf"/><Relationship Id="rId2" Type="http://schemas.openxmlformats.org/officeDocument/2006/relationships/image" Target="../media/image43.wmf"/><Relationship Id="rId1" Type="http://schemas.openxmlformats.org/officeDocument/2006/relationships/image" Target="../media/image42.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6.wmf"/><Relationship Id="rId7" Type="http://schemas.openxmlformats.org/officeDocument/2006/relationships/image" Target="../media/image60.wmf"/><Relationship Id="rId2" Type="http://schemas.openxmlformats.org/officeDocument/2006/relationships/image" Target="../media/image55.wmf"/><Relationship Id="rId1" Type="http://schemas.openxmlformats.org/officeDocument/2006/relationships/image" Target="../media/image54.wmf"/><Relationship Id="rId6" Type="http://schemas.openxmlformats.org/officeDocument/2006/relationships/image" Target="../media/image59.wmf"/><Relationship Id="rId5" Type="http://schemas.openxmlformats.org/officeDocument/2006/relationships/image" Target="../media/image58.wmf"/><Relationship Id="rId4" Type="http://schemas.openxmlformats.org/officeDocument/2006/relationships/image" Target="../media/image57.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 Id="rId4" Type="http://schemas.openxmlformats.org/officeDocument/2006/relationships/image" Target="../media/image64.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4.wmf"/><Relationship Id="rId1" Type="http://schemas.openxmlformats.org/officeDocument/2006/relationships/image" Target="../media/image65.wmf"/><Relationship Id="rId5" Type="http://schemas.openxmlformats.org/officeDocument/2006/relationships/image" Target="../media/image68.wmf"/><Relationship Id="rId4" Type="http://schemas.openxmlformats.org/officeDocument/2006/relationships/image" Target="../media/image67.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 Id="rId4" Type="http://schemas.openxmlformats.org/officeDocument/2006/relationships/image" Target="../media/image72.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image" Target="../media/image73.wmf"/><Relationship Id="rId5" Type="http://schemas.openxmlformats.org/officeDocument/2006/relationships/image" Target="../media/image72.wmf"/><Relationship Id="rId4" Type="http://schemas.openxmlformats.org/officeDocument/2006/relationships/image" Target="../media/image76.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3.wmf"/><Relationship Id="rId4"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image" Target="../media/image80.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83.wmf"/><Relationship Id="rId7" Type="http://schemas.openxmlformats.org/officeDocument/2006/relationships/image" Target="../media/image87.wmf"/><Relationship Id="rId2" Type="http://schemas.openxmlformats.org/officeDocument/2006/relationships/image" Target="../media/image79.wmf"/><Relationship Id="rId1" Type="http://schemas.openxmlformats.org/officeDocument/2006/relationships/image" Target="../media/image82.wmf"/><Relationship Id="rId6" Type="http://schemas.openxmlformats.org/officeDocument/2006/relationships/image" Target="../media/image86.wmf"/><Relationship Id="rId5" Type="http://schemas.openxmlformats.org/officeDocument/2006/relationships/image" Target="../media/image85.wmf"/><Relationship Id="rId4" Type="http://schemas.openxmlformats.org/officeDocument/2006/relationships/image" Target="../media/image84.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89.wmf"/><Relationship Id="rId7" Type="http://schemas.openxmlformats.org/officeDocument/2006/relationships/image" Target="../media/image93.wmf"/><Relationship Id="rId2" Type="http://schemas.openxmlformats.org/officeDocument/2006/relationships/image" Target="../media/image87.wmf"/><Relationship Id="rId1" Type="http://schemas.openxmlformats.org/officeDocument/2006/relationships/image" Target="../media/image88.wmf"/><Relationship Id="rId6" Type="http://schemas.openxmlformats.org/officeDocument/2006/relationships/image" Target="../media/image92.wmf"/><Relationship Id="rId5" Type="http://schemas.openxmlformats.org/officeDocument/2006/relationships/image" Target="../media/image91.wmf"/><Relationship Id="rId4" Type="http://schemas.openxmlformats.org/officeDocument/2006/relationships/image" Target="../media/image90.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95.wmf"/><Relationship Id="rId7" Type="http://schemas.openxmlformats.org/officeDocument/2006/relationships/image" Target="../media/image99.wmf"/><Relationship Id="rId2" Type="http://schemas.openxmlformats.org/officeDocument/2006/relationships/image" Target="../media/image79.wmf"/><Relationship Id="rId1" Type="http://schemas.openxmlformats.org/officeDocument/2006/relationships/image" Target="../media/image94.wmf"/><Relationship Id="rId6" Type="http://schemas.openxmlformats.org/officeDocument/2006/relationships/image" Target="../media/image98.wmf"/><Relationship Id="rId5" Type="http://schemas.openxmlformats.org/officeDocument/2006/relationships/image" Target="../media/image97.wmf"/><Relationship Id="rId4" Type="http://schemas.openxmlformats.org/officeDocument/2006/relationships/image" Target="../media/image96.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02.wmf"/><Relationship Id="rId7" Type="http://schemas.openxmlformats.org/officeDocument/2006/relationships/image" Target="../media/image99.wmf"/><Relationship Id="rId2" Type="http://schemas.openxmlformats.org/officeDocument/2006/relationships/image" Target="../media/image101.wmf"/><Relationship Id="rId1" Type="http://schemas.openxmlformats.org/officeDocument/2006/relationships/image" Target="../media/image100.wmf"/><Relationship Id="rId6" Type="http://schemas.openxmlformats.org/officeDocument/2006/relationships/image" Target="../media/image105.wmf"/><Relationship Id="rId5" Type="http://schemas.openxmlformats.org/officeDocument/2006/relationships/image" Target="../media/image104.wmf"/><Relationship Id="rId4" Type="http://schemas.openxmlformats.org/officeDocument/2006/relationships/image" Target="../media/image103.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06.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07.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image" Target="../media/image109.wmf"/><Relationship Id="rId1" Type="http://schemas.openxmlformats.org/officeDocument/2006/relationships/image" Target="../media/image108.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17.wmf"/><Relationship Id="rId2" Type="http://schemas.openxmlformats.org/officeDocument/2006/relationships/image" Target="../media/image116.wmf"/><Relationship Id="rId1" Type="http://schemas.openxmlformats.org/officeDocument/2006/relationships/image" Target="../media/image115.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120.wmf"/><Relationship Id="rId2" Type="http://schemas.openxmlformats.org/officeDocument/2006/relationships/image" Target="../media/image119.wmf"/><Relationship Id="rId1" Type="http://schemas.openxmlformats.org/officeDocument/2006/relationships/image" Target="../media/image11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123.wmf"/><Relationship Id="rId2" Type="http://schemas.openxmlformats.org/officeDocument/2006/relationships/image" Target="../media/image122.wmf"/><Relationship Id="rId1" Type="http://schemas.openxmlformats.org/officeDocument/2006/relationships/image" Target="../media/image121.wmf"/><Relationship Id="rId4" Type="http://schemas.openxmlformats.org/officeDocument/2006/relationships/image" Target="../media/image124.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127.wmf"/><Relationship Id="rId2" Type="http://schemas.openxmlformats.org/officeDocument/2006/relationships/image" Target="../media/image126.wmf"/><Relationship Id="rId1" Type="http://schemas.openxmlformats.org/officeDocument/2006/relationships/image" Target="../media/image125.wmf"/><Relationship Id="rId5" Type="http://schemas.openxmlformats.org/officeDocument/2006/relationships/image" Target="../media/image129.wmf"/><Relationship Id="rId4" Type="http://schemas.openxmlformats.org/officeDocument/2006/relationships/image" Target="../media/image128.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31.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134.wmf"/><Relationship Id="rId1" Type="http://schemas.openxmlformats.org/officeDocument/2006/relationships/image" Target="../media/image133.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36.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40.wmf"/><Relationship Id="rId2" Type="http://schemas.openxmlformats.org/officeDocument/2006/relationships/image" Target="../media/image139.wmf"/><Relationship Id="rId1" Type="http://schemas.openxmlformats.org/officeDocument/2006/relationships/image" Target="../media/image138.wmf"/><Relationship Id="rId4" Type="http://schemas.openxmlformats.org/officeDocument/2006/relationships/image" Target="../media/image141.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43.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147.wmf"/><Relationship Id="rId2" Type="http://schemas.openxmlformats.org/officeDocument/2006/relationships/image" Target="../media/image146.wmf"/><Relationship Id="rId1" Type="http://schemas.openxmlformats.org/officeDocument/2006/relationships/image" Target="../media/image145.wmf"/><Relationship Id="rId4" Type="http://schemas.openxmlformats.org/officeDocument/2006/relationships/image" Target="../media/image148.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146.wmf"/><Relationship Id="rId2" Type="http://schemas.openxmlformats.org/officeDocument/2006/relationships/image" Target="../media/image145.wmf"/><Relationship Id="rId1" Type="http://schemas.openxmlformats.org/officeDocument/2006/relationships/image" Target="../media/image150.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155.wmf"/><Relationship Id="rId2" Type="http://schemas.openxmlformats.org/officeDocument/2006/relationships/image" Target="../media/image154.wmf"/><Relationship Id="rId1" Type="http://schemas.openxmlformats.org/officeDocument/2006/relationships/image" Target="../media/image15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DBEF16-EA2A-4C49-B47A-E8750D5CC83C}" type="datetimeFigureOut">
              <a:rPr lang="en-US" smtClean="0"/>
              <a:pPr/>
              <a:t>7/23/2015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1FD266-22F9-429A-9AFB-6E8C802DAB51}"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0B4052-0306-4DBC-9034-693F7C97E84F}" type="datetimeFigureOut">
              <a:rPr lang="en-US" smtClean="0"/>
              <a:pPr/>
              <a:t>7/23/2015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87DFBC-C06D-4D12-8EDA-526C55B1844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87DFBC-C06D-4D12-8EDA-526C55B18444}" type="slidenum">
              <a:rPr lang="en-US" smtClean="0"/>
              <a:pPr/>
              <a:t>53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7/23/2015</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dirty="0">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050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386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2"/>
          </p:nvPr>
        </p:nvSpPr>
        <p:spPr>
          <a:ln/>
        </p:spPr>
        <p:txBody>
          <a:bodyPr/>
          <a:lstStyle>
            <a:lvl1pPr>
              <a:defRPr/>
            </a:lvl1pPr>
          </a:lstStyle>
          <a:p>
            <a:pPr>
              <a:defRPr/>
            </a:pPr>
            <a:fld id="{AC6D8865-3528-4179-ADF8-0B93677ECF4F}"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A746B38-21DC-4401-8D6D-9B5A9506364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8" name="Footer Placeholder 7"/>
          <p:cNvSpPr>
            <a:spLocks noGrp="1"/>
          </p:cNvSpPr>
          <p:nvPr>
            <p:ph type="ftr" sz="quarter" idx="11"/>
          </p:nvPr>
        </p:nvSpPr>
        <p:spPr/>
        <p:txBody>
          <a:bodyPr/>
          <a:lstStyle>
            <a:extLst/>
          </a:lstStyle>
          <a:p>
            <a:endParaRPr kumimoji="0" lang="en-US" dirty="0"/>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4" name="Footer Placeholder 3"/>
          <p:cNvSpPr>
            <a:spLocks noGrp="1"/>
          </p:cNvSpPr>
          <p:nvPr>
            <p:ph type="ftr" sz="quarter" idx="11"/>
          </p:nvPr>
        </p:nvSpPr>
        <p:spPr/>
        <p:txBody>
          <a:bodyPr/>
          <a:lstStyle>
            <a:extLst/>
          </a:lstStyle>
          <a:p>
            <a:endParaRPr kumimoji="0" lang="en-US" dirty="0"/>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7/23/2015</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7/23/2015</a:t>
            </a:fld>
            <a:endParaRPr lang="en-US" dirty="0">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dirty="0">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dirty="0">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7/23/2015</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oleObject" Target="../embeddings/oleObject14.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oleObject" Target="../embeddings/oleObject20.bin"/><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3.bin"/><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oleObject" Target="../embeddings/oleObject31.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oleObject" Target="../embeddings/oleObject34.bin"/><Relationship Id="rId7"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37.bin"/><Relationship Id="rId5" Type="http://schemas.openxmlformats.org/officeDocument/2006/relationships/oleObject" Target="../embeddings/oleObject36.bin"/><Relationship Id="rId4" Type="http://schemas.openxmlformats.org/officeDocument/2006/relationships/oleObject" Target="../embeddings/oleObject35.bin"/><Relationship Id="rId9" Type="http://schemas.openxmlformats.org/officeDocument/2006/relationships/oleObject" Target="../embeddings/oleObject40.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oleObject" Target="../embeddings/oleObject41.bin"/><Relationship Id="rId7"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44.bin"/><Relationship Id="rId5" Type="http://schemas.openxmlformats.org/officeDocument/2006/relationships/oleObject" Target="../embeddings/oleObject43.bin"/><Relationship Id="rId4" Type="http://schemas.openxmlformats.org/officeDocument/2006/relationships/oleObject" Target="../embeddings/oleObject42.bin"/><Relationship Id="rId9" Type="http://schemas.openxmlformats.org/officeDocument/2006/relationships/oleObject" Target="../embeddings/oleObject47.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oleObject" Target="../embeddings/oleObject50.bin"/><Relationship Id="rId4" Type="http://schemas.openxmlformats.org/officeDocument/2006/relationships/oleObject" Target="../embeddings/oleObject49.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56.bin"/><Relationship Id="rId3" Type="http://schemas.openxmlformats.org/officeDocument/2006/relationships/oleObject" Target="../embeddings/oleObject51.bin"/><Relationship Id="rId7"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54.bin"/><Relationship Id="rId5" Type="http://schemas.openxmlformats.org/officeDocument/2006/relationships/oleObject" Target="../embeddings/oleObject53.bin"/><Relationship Id="rId4" Type="http://schemas.openxmlformats.org/officeDocument/2006/relationships/oleObject" Target="../embeddings/oleObject52.bin"/><Relationship Id="rId9" Type="http://schemas.openxmlformats.org/officeDocument/2006/relationships/oleObject" Target="../embeddings/oleObject57.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61.bin"/><Relationship Id="rId5" Type="http://schemas.openxmlformats.org/officeDocument/2006/relationships/oleObject" Target="../embeddings/oleObject60.bin"/><Relationship Id="rId4" Type="http://schemas.openxmlformats.org/officeDocument/2006/relationships/oleObject" Target="../embeddings/oleObject59.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62.bin"/><Relationship Id="rId7"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65.bin"/><Relationship Id="rId5" Type="http://schemas.openxmlformats.org/officeDocument/2006/relationships/oleObject" Target="../embeddings/oleObject64.bin"/><Relationship Id="rId4" Type="http://schemas.openxmlformats.org/officeDocument/2006/relationships/oleObject" Target="../embeddings/oleObject63.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70.bin"/><Relationship Id="rId5" Type="http://schemas.openxmlformats.org/officeDocument/2006/relationships/oleObject" Target="../embeddings/oleObject69.bin"/><Relationship Id="rId4" Type="http://schemas.openxmlformats.org/officeDocument/2006/relationships/oleObject" Target="../embeddings/oleObject68.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71.bin"/><Relationship Id="rId7"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74.bin"/><Relationship Id="rId5" Type="http://schemas.openxmlformats.org/officeDocument/2006/relationships/oleObject" Target="../embeddings/oleObject73.bin"/><Relationship Id="rId4" Type="http://schemas.openxmlformats.org/officeDocument/2006/relationships/oleObject" Target="../embeddings/oleObject72.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oleObject" Target="../embeddings/oleObject78.bin"/><Relationship Id="rId4" Type="http://schemas.openxmlformats.org/officeDocument/2006/relationships/oleObject" Target="../embeddings/oleObject77.bin"/></Relationships>
</file>

<file path=ppt/slides/_rels/slide37.xml.rels><?xml version="1.0" encoding="UTF-8" standalone="yes"?>
<Relationships xmlns="http://schemas.openxmlformats.org/package/2006/relationships"><Relationship Id="rId3" Type="http://schemas.openxmlformats.org/officeDocument/2006/relationships/hyperlink" Target="https://www.youtube.com/watch?v=z6hCu0EPs-o" TargetMode="External"/><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oleObject" Target="../embeddings/oleObject80.bin"/><Relationship Id="rId4" Type="http://schemas.openxmlformats.org/officeDocument/2006/relationships/oleObject" Target="../embeddings/oleObject79.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86.bin"/><Relationship Id="rId3" Type="http://schemas.openxmlformats.org/officeDocument/2006/relationships/oleObject" Target="../embeddings/oleObject81.bin"/><Relationship Id="rId7"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84.bin"/><Relationship Id="rId5" Type="http://schemas.openxmlformats.org/officeDocument/2006/relationships/oleObject" Target="../embeddings/oleObject83.bin"/><Relationship Id="rId4" Type="http://schemas.openxmlformats.org/officeDocument/2006/relationships/oleObject" Target="../embeddings/oleObject82.bin"/><Relationship Id="rId9" Type="http://schemas.openxmlformats.org/officeDocument/2006/relationships/oleObject" Target="../embeddings/oleObject87.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93.bin"/><Relationship Id="rId3" Type="http://schemas.openxmlformats.org/officeDocument/2006/relationships/oleObject" Target="../embeddings/oleObject88.bin"/><Relationship Id="rId7" Type="http://schemas.openxmlformats.org/officeDocument/2006/relationships/oleObject" Target="../embeddings/oleObject92.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91.bin"/><Relationship Id="rId5" Type="http://schemas.openxmlformats.org/officeDocument/2006/relationships/oleObject" Target="../embeddings/oleObject90.bin"/><Relationship Id="rId4" Type="http://schemas.openxmlformats.org/officeDocument/2006/relationships/oleObject" Target="../embeddings/oleObject89.bin"/><Relationship Id="rId9" Type="http://schemas.openxmlformats.org/officeDocument/2006/relationships/oleObject" Target="../embeddings/oleObject94.bin"/></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100.bin"/><Relationship Id="rId3" Type="http://schemas.openxmlformats.org/officeDocument/2006/relationships/oleObject" Target="../embeddings/oleObject95.bin"/><Relationship Id="rId7" Type="http://schemas.openxmlformats.org/officeDocument/2006/relationships/oleObject" Target="../embeddings/oleObject99.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98.bin"/><Relationship Id="rId5" Type="http://schemas.openxmlformats.org/officeDocument/2006/relationships/oleObject" Target="../embeddings/oleObject97.bin"/><Relationship Id="rId4" Type="http://schemas.openxmlformats.org/officeDocument/2006/relationships/oleObject" Target="../embeddings/oleObject96.bin"/><Relationship Id="rId9" Type="http://schemas.openxmlformats.org/officeDocument/2006/relationships/oleObject" Target="../embeddings/oleObject101.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07.bin"/><Relationship Id="rId3" Type="http://schemas.openxmlformats.org/officeDocument/2006/relationships/oleObject" Target="../embeddings/oleObject102.bin"/><Relationship Id="rId7" Type="http://schemas.openxmlformats.org/officeDocument/2006/relationships/oleObject" Target="../embeddings/oleObject106.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105.bin"/><Relationship Id="rId5" Type="http://schemas.openxmlformats.org/officeDocument/2006/relationships/oleObject" Target="../embeddings/oleObject104.bin"/><Relationship Id="rId4" Type="http://schemas.openxmlformats.org/officeDocument/2006/relationships/oleObject" Target="../embeddings/oleObject103.bin"/><Relationship Id="rId9" Type="http://schemas.openxmlformats.org/officeDocument/2006/relationships/oleObject" Target="../embeddings/oleObject108.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09.bin"/><Relationship Id="rId2" Type="http://schemas.openxmlformats.org/officeDocument/2006/relationships/slideLayout" Target="../slideLayouts/slideLayout2.xml"/><Relationship Id="rId1" Type="http://schemas.openxmlformats.org/officeDocument/2006/relationships/vmlDrawing" Target="../drawings/vmlDrawing25.v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10.bin"/><Relationship Id="rId2" Type="http://schemas.openxmlformats.org/officeDocument/2006/relationships/slideLayout" Target="../slideLayouts/slideLayout2.xml"/><Relationship Id="rId1" Type="http://schemas.openxmlformats.org/officeDocument/2006/relationships/vmlDrawing" Target="../drawings/vmlDrawing26.v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11.bin"/><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oleObject" Target="../embeddings/oleObject113.bin"/><Relationship Id="rId4" Type="http://schemas.openxmlformats.org/officeDocument/2006/relationships/oleObject" Target="../embeddings/oleObject112.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114.bin"/><Relationship Id="rId2" Type="http://schemas.openxmlformats.org/officeDocument/2006/relationships/slideLayout" Target="../slideLayouts/slideLayout12.xml"/><Relationship Id="rId1" Type="http://schemas.openxmlformats.org/officeDocument/2006/relationships/vmlDrawing" Target="../drawings/vmlDrawing28.vml"/><Relationship Id="rId5" Type="http://schemas.openxmlformats.org/officeDocument/2006/relationships/oleObject" Target="../embeddings/oleObject116.bin"/><Relationship Id="rId4" Type="http://schemas.openxmlformats.org/officeDocument/2006/relationships/oleObject" Target="../embeddings/oleObject115.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17.bin"/><Relationship Id="rId2" Type="http://schemas.openxmlformats.org/officeDocument/2006/relationships/slideLayout" Target="../slideLayouts/slideLayout2.xml"/><Relationship Id="rId1" Type="http://schemas.openxmlformats.org/officeDocument/2006/relationships/vmlDrawing" Target="../drawings/vmlDrawing29.vml"/><Relationship Id="rId5" Type="http://schemas.openxmlformats.org/officeDocument/2006/relationships/oleObject" Target="../embeddings/oleObject119.bin"/><Relationship Id="rId4" Type="http://schemas.openxmlformats.org/officeDocument/2006/relationships/oleObject" Target="../embeddings/oleObject118.bin"/></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20.bin"/><Relationship Id="rId2" Type="http://schemas.openxmlformats.org/officeDocument/2006/relationships/slideLayout" Target="../slideLayouts/slideLayout12.xml"/><Relationship Id="rId1" Type="http://schemas.openxmlformats.org/officeDocument/2006/relationships/vmlDrawing" Target="../drawings/vmlDrawing30.vml"/><Relationship Id="rId6" Type="http://schemas.openxmlformats.org/officeDocument/2006/relationships/oleObject" Target="../embeddings/oleObject123.bin"/><Relationship Id="rId5" Type="http://schemas.openxmlformats.org/officeDocument/2006/relationships/oleObject" Target="../embeddings/oleObject122.bin"/><Relationship Id="rId4" Type="http://schemas.openxmlformats.org/officeDocument/2006/relationships/oleObject" Target="../embeddings/oleObject121.bin"/></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128.bin"/><Relationship Id="rId3" Type="http://schemas.openxmlformats.org/officeDocument/2006/relationships/oleObject" Target="../embeddings/oleObject124.bin"/><Relationship Id="rId7" Type="http://schemas.openxmlformats.org/officeDocument/2006/relationships/oleObject" Target="../embeddings/oleObject127.bin"/><Relationship Id="rId2" Type="http://schemas.openxmlformats.org/officeDocument/2006/relationships/slideLayout" Target="../slideLayouts/slideLayout12.xml"/><Relationship Id="rId1" Type="http://schemas.openxmlformats.org/officeDocument/2006/relationships/vmlDrawing" Target="../drawings/vmlDrawing31.vml"/><Relationship Id="rId6" Type="http://schemas.openxmlformats.org/officeDocument/2006/relationships/image" Target="../media/image130.png"/><Relationship Id="rId5" Type="http://schemas.openxmlformats.org/officeDocument/2006/relationships/oleObject" Target="../embeddings/oleObject126.bin"/><Relationship Id="rId4" Type="http://schemas.openxmlformats.org/officeDocument/2006/relationships/oleObject" Target="../embeddings/oleObject125.bin"/></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29.bin"/><Relationship Id="rId2" Type="http://schemas.openxmlformats.org/officeDocument/2006/relationships/slideLayout" Target="../slideLayouts/slideLayout12.xml"/><Relationship Id="rId1" Type="http://schemas.openxmlformats.org/officeDocument/2006/relationships/vmlDrawing" Target="../drawings/vmlDrawing32.vml"/><Relationship Id="rId4" Type="http://schemas.openxmlformats.org/officeDocument/2006/relationships/image" Target="../media/image132.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slideLayout" Target="../slideLayouts/slideLayout13.xml"/><Relationship Id="rId1" Type="http://schemas.openxmlformats.org/officeDocument/2006/relationships/vmlDrawing" Target="../drawings/vmlDrawing33.vml"/><Relationship Id="rId5" Type="http://schemas.openxmlformats.org/officeDocument/2006/relationships/oleObject" Target="../embeddings/oleObject131.bin"/><Relationship Id="rId4" Type="http://schemas.openxmlformats.org/officeDocument/2006/relationships/oleObject" Target="../embeddings/oleObject130.bin"/></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132.bin"/><Relationship Id="rId2" Type="http://schemas.openxmlformats.org/officeDocument/2006/relationships/slideLayout" Target="../slideLayouts/slideLayout12.xml"/><Relationship Id="rId1" Type="http://schemas.openxmlformats.org/officeDocument/2006/relationships/vmlDrawing" Target="../drawings/vmlDrawing34.vml"/><Relationship Id="rId4" Type="http://schemas.openxmlformats.org/officeDocument/2006/relationships/image" Target="../media/image137.e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33.bin"/><Relationship Id="rId7" Type="http://schemas.openxmlformats.org/officeDocument/2006/relationships/oleObject" Target="../embeddings/oleObject136.bin"/><Relationship Id="rId2" Type="http://schemas.openxmlformats.org/officeDocument/2006/relationships/slideLayout" Target="../slideLayouts/slideLayout12.xml"/><Relationship Id="rId1" Type="http://schemas.openxmlformats.org/officeDocument/2006/relationships/vmlDrawing" Target="../drawings/vmlDrawing35.vml"/><Relationship Id="rId6" Type="http://schemas.openxmlformats.org/officeDocument/2006/relationships/image" Target="../media/image142.png"/><Relationship Id="rId5" Type="http://schemas.openxmlformats.org/officeDocument/2006/relationships/oleObject" Target="../embeddings/oleObject135.bin"/><Relationship Id="rId4" Type="http://schemas.openxmlformats.org/officeDocument/2006/relationships/oleObject" Target="../embeddings/oleObject134.bin"/></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137.bin"/><Relationship Id="rId2" Type="http://schemas.openxmlformats.org/officeDocument/2006/relationships/slideLayout" Target="../slideLayouts/slideLayout12.xml"/><Relationship Id="rId1" Type="http://schemas.openxmlformats.org/officeDocument/2006/relationships/vmlDrawing" Target="../drawings/vmlDrawing36.vml"/><Relationship Id="rId4" Type="http://schemas.openxmlformats.org/officeDocument/2006/relationships/image" Target="../media/image144.e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38.bin"/><Relationship Id="rId7" Type="http://schemas.openxmlformats.org/officeDocument/2006/relationships/image" Target="../media/image149.jpeg"/><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oleObject" Target="../embeddings/oleObject141.bin"/><Relationship Id="rId5" Type="http://schemas.openxmlformats.org/officeDocument/2006/relationships/oleObject" Target="../embeddings/oleObject140.bin"/><Relationship Id="rId4" Type="http://schemas.openxmlformats.org/officeDocument/2006/relationships/oleObject" Target="../embeddings/oleObject139.bin"/></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142.bin"/><Relationship Id="rId2" Type="http://schemas.openxmlformats.org/officeDocument/2006/relationships/slideLayout" Target="../slideLayouts/slideLayout2.xml"/><Relationship Id="rId1" Type="http://schemas.openxmlformats.org/officeDocument/2006/relationships/vmlDrawing" Target="../drawings/vmlDrawing38.vml"/><Relationship Id="rId5" Type="http://schemas.openxmlformats.org/officeDocument/2006/relationships/oleObject" Target="../embeddings/oleObject144.bin"/><Relationship Id="rId4" Type="http://schemas.openxmlformats.org/officeDocument/2006/relationships/oleObject" Target="../embeddings/oleObject143.bin"/></Relationships>
</file>

<file path=ppt/slides/_rels/slide66.xml.rels><?xml version="1.0" encoding="UTF-8" standalone="yes"?>
<Relationships xmlns="http://schemas.openxmlformats.org/package/2006/relationships"><Relationship Id="rId3" Type="http://schemas.openxmlformats.org/officeDocument/2006/relationships/image" Target="../media/image152.jpeg"/><Relationship Id="rId2" Type="http://schemas.openxmlformats.org/officeDocument/2006/relationships/image" Target="../media/image151.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51.emf"/><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oleObject" Target="../embeddings/oleObject147.bin"/><Relationship Id="rId5" Type="http://schemas.openxmlformats.org/officeDocument/2006/relationships/oleObject" Target="../embeddings/oleObject146.bin"/><Relationship Id="rId4" Type="http://schemas.openxmlformats.org/officeDocument/2006/relationships/oleObject" Target="../embeddings/oleObject145.bin"/></Relationships>
</file>

<file path=ppt/slides/_rels/slide68.xml.rels><?xml version="1.0" encoding="UTF-8" standalone="yes"?>
<Relationships xmlns="http://schemas.openxmlformats.org/package/2006/relationships"><Relationship Id="rId2" Type="http://schemas.openxmlformats.org/officeDocument/2006/relationships/image" Target="../media/image156.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5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59.gif"/><Relationship Id="rId2" Type="http://schemas.openxmlformats.org/officeDocument/2006/relationships/image" Target="../media/image158.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mailto:delferst@gmail.com" TargetMode="External"/><Relationship Id="rId2" Type="http://schemas.openxmlformats.org/officeDocument/2006/relationships/hyperlink" Target="mailto:dferster@immaculata.edu"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648200"/>
          </a:xfrm>
        </p:spPr>
        <p:txBody>
          <a:bodyPr>
            <a:normAutofit fontScale="70000" lnSpcReduction="20000"/>
          </a:bodyPr>
          <a:lstStyle/>
          <a:p>
            <a:pPr algn="ctr">
              <a:buNone/>
            </a:pPr>
            <a:r>
              <a:rPr lang="en-US" sz="5400" b="1" dirty="0" smtClean="0">
                <a:solidFill>
                  <a:schemeClr val="accent2">
                    <a:lumMod val="75000"/>
                  </a:schemeClr>
                </a:solidFill>
              </a:rPr>
              <a:t>Algebra:</a:t>
            </a:r>
          </a:p>
          <a:p>
            <a:pPr algn="ctr">
              <a:buNone/>
            </a:pPr>
            <a:r>
              <a:rPr lang="en-US" sz="5400" b="1" dirty="0" smtClean="0">
                <a:solidFill>
                  <a:schemeClr val="accent2">
                    <a:lumMod val="75000"/>
                  </a:schemeClr>
                </a:solidFill>
              </a:rPr>
              <a:t>Solving Quadratic Equations</a:t>
            </a:r>
          </a:p>
          <a:p>
            <a:pPr algn="ctr">
              <a:buNone/>
            </a:pPr>
            <a:r>
              <a:rPr lang="en-US" sz="5400" b="1" dirty="0" smtClean="0">
                <a:solidFill>
                  <a:schemeClr val="accent2">
                    <a:lumMod val="75000"/>
                  </a:schemeClr>
                </a:solidFill>
              </a:rPr>
              <a:t> (real solutions, only) </a:t>
            </a:r>
          </a:p>
          <a:p>
            <a:pPr algn="ctr">
              <a:buNone/>
            </a:pPr>
            <a:r>
              <a:rPr lang="en-US" sz="5400" b="1" dirty="0" smtClean="0">
                <a:solidFill>
                  <a:schemeClr val="accent2">
                    <a:lumMod val="75000"/>
                  </a:schemeClr>
                </a:solidFill>
              </a:rPr>
              <a:t>Quadratic Functions</a:t>
            </a:r>
          </a:p>
          <a:p>
            <a:pPr algn="ctr">
              <a:buNone/>
            </a:pPr>
            <a:endParaRPr lang="en-US" sz="5400" b="1" dirty="0" smtClean="0">
              <a:solidFill>
                <a:schemeClr val="accent2">
                  <a:lumMod val="75000"/>
                </a:schemeClr>
              </a:solidFill>
            </a:endParaRPr>
          </a:p>
          <a:p>
            <a:pPr>
              <a:buNone/>
            </a:pPr>
            <a:endParaRPr lang="en-US" sz="5400" dirty="0" smtClean="0">
              <a:solidFill>
                <a:schemeClr val="accent6">
                  <a:lumMod val="75000"/>
                </a:schemeClr>
              </a:solidFill>
            </a:endParaRPr>
          </a:p>
          <a:p>
            <a:pPr algn="ctr">
              <a:buNone/>
            </a:pPr>
            <a:r>
              <a:rPr lang="en-US" sz="4600" b="1" dirty="0" smtClean="0">
                <a:solidFill>
                  <a:srgbClr val="0070C0"/>
                </a:solidFill>
              </a:rPr>
              <a:t>ELEMENTARY LEVEL</a:t>
            </a:r>
          </a:p>
          <a:p>
            <a:endParaRPr lang="en-US" sz="2900" b="1" dirty="0" smtClean="0">
              <a:solidFill>
                <a:srgbClr val="0070C0"/>
              </a:solidFill>
            </a:endParaRPr>
          </a:p>
          <a:p>
            <a:r>
              <a:rPr lang="en-US" sz="2900" b="1" dirty="0" smtClean="0">
                <a:solidFill>
                  <a:srgbClr val="0070C0"/>
                </a:solidFill>
              </a:rPr>
              <a:t>Session #2</a:t>
            </a:r>
          </a:p>
          <a:p>
            <a:r>
              <a:rPr lang="en-US" sz="2900" b="1" dirty="0" smtClean="0">
                <a:solidFill>
                  <a:srgbClr val="0070C0"/>
                </a:solidFill>
              </a:rPr>
              <a:t>Presented by: Dr. Del Ferster</a:t>
            </a:r>
          </a:p>
        </p:txBody>
      </p:sp>
      <p:sp>
        <p:nvSpPr>
          <p:cNvPr id="3" name="Title 2"/>
          <p:cNvSpPr>
            <a:spLocks noGrp="1"/>
          </p:cNvSpPr>
          <p:nvPr>
            <p:ph type="title"/>
          </p:nvPr>
        </p:nvSpPr>
        <p:spPr>
          <a:xfrm>
            <a:off x="457200" y="228600"/>
            <a:ext cx="8229600" cy="1143000"/>
          </a:xfrm>
        </p:spPr>
        <p:txBody>
          <a:bodyPr>
            <a:normAutofit fontScale="90000"/>
          </a:bodyPr>
          <a:lstStyle/>
          <a:p>
            <a:pPr algn="ctr"/>
            <a:r>
              <a:rPr lang="en-US" dirty="0" smtClean="0"/>
              <a:t/>
            </a:r>
            <a:br>
              <a:rPr lang="en-US" dirty="0" smtClean="0"/>
            </a:br>
            <a:r>
              <a:rPr lang="en-US" sz="4400" dirty="0" smtClean="0">
                <a:solidFill>
                  <a:srgbClr val="7030A0"/>
                </a:solidFill>
              </a:rPr>
              <a:t>Immaculata Week 2015</a:t>
            </a:r>
            <a:r>
              <a:rPr lang="en-US" dirty="0" smtClean="0">
                <a:solidFill>
                  <a:srgbClr val="7030A0"/>
                </a:solidFill>
              </a:rPr>
              <a:t/>
            </a:r>
            <a:br>
              <a:rPr lang="en-US" dirty="0" smtClean="0">
                <a:solidFill>
                  <a:srgbClr val="7030A0"/>
                </a:solidFill>
              </a:rPr>
            </a:br>
            <a:r>
              <a:rPr lang="en-US" sz="2700" dirty="0" smtClean="0">
                <a:solidFill>
                  <a:srgbClr val="7030A0"/>
                </a:solidFill>
              </a:rPr>
              <a:t>July 27—July 31, 2015</a:t>
            </a:r>
            <a:endParaRPr lang="en-US"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71872"/>
          </a:xfrm>
        </p:spPr>
        <p:txBody>
          <a:bodyPr>
            <a:normAutofit fontScale="92500"/>
          </a:bodyPr>
          <a:lstStyle/>
          <a:p>
            <a:r>
              <a:rPr lang="en-US" dirty="0" smtClean="0"/>
              <a:t>We’ll make use of </a:t>
            </a:r>
            <a:r>
              <a:rPr lang="en-US" b="1" dirty="0" smtClean="0">
                <a:solidFill>
                  <a:srgbClr val="FF0000"/>
                </a:solidFill>
              </a:rPr>
              <a:t>the ZERO PRODUCT PROPERTY</a:t>
            </a:r>
          </a:p>
          <a:p>
            <a:endParaRPr lang="en-US" b="1" dirty="0" smtClean="0">
              <a:solidFill>
                <a:srgbClr val="FF0000"/>
              </a:solidFill>
            </a:endParaRPr>
          </a:p>
          <a:p>
            <a:endParaRPr lang="en-US" b="1" dirty="0" smtClean="0">
              <a:solidFill>
                <a:srgbClr val="FF0000"/>
              </a:solidFill>
            </a:endParaRPr>
          </a:p>
          <a:p>
            <a:endParaRPr lang="en-US" b="1" dirty="0" smtClean="0">
              <a:solidFill>
                <a:srgbClr val="FF0000"/>
              </a:solidFill>
            </a:endParaRPr>
          </a:p>
          <a:p>
            <a:endParaRPr lang="en-US" b="1" dirty="0" smtClean="0">
              <a:solidFill>
                <a:srgbClr val="FF0000"/>
              </a:solidFill>
            </a:endParaRPr>
          </a:p>
          <a:p>
            <a:endParaRPr lang="en-US" b="1" dirty="0" smtClean="0">
              <a:solidFill>
                <a:srgbClr val="FF0000"/>
              </a:solidFill>
            </a:endParaRPr>
          </a:p>
          <a:p>
            <a:r>
              <a:rPr lang="en-US" dirty="0" smtClean="0"/>
              <a:t>Factoring can be one of the easier methods of solving quadratic equations.</a:t>
            </a:r>
          </a:p>
          <a:p>
            <a:r>
              <a:rPr lang="en-US" dirty="0" smtClean="0"/>
              <a:t>Unfortunately, not all quadratic equations can be factored. </a:t>
            </a:r>
            <a:r>
              <a:rPr lang="en-US" dirty="0" smtClean="0">
                <a:sym typeface="Wingdings" pitchFamily="2" charset="2"/>
              </a:rPr>
              <a:t></a:t>
            </a:r>
          </a:p>
          <a:p>
            <a:r>
              <a:rPr lang="en-US" dirty="0" smtClean="0">
                <a:sym typeface="Wingdings" pitchFamily="2" charset="2"/>
              </a:rPr>
              <a:t>In fact, most of the “ugly ones” won’t factor, and will need to be solved by another method.</a:t>
            </a:r>
            <a:endParaRPr lang="en-US" dirty="0"/>
          </a:p>
        </p:txBody>
      </p:sp>
      <p:sp>
        <p:nvSpPr>
          <p:cNvPr id="3" name="Title 2"/>
          <p:cNvSpPr>
            <a:spLocks noGrp="1"/>
          </p:cNvSpPr>
          <p:nvPr>
            <p:ph type="title"/>
          </p:nvPr>
        </p:nvSpPr>
        <p:spPr/>
        <p:txBody>
          <a:bodyPr>
            <a:normAutofit fontScale="90000"/>
          </a:bodyPr>
          <a:lstStyle/>
          <a:p>
            <a:pPr algn="ctr"/>
            <a:r>
              <a:rPr lang="en-US" dirty="0" smtClean="0"/>
              <a:t>Solving quadratic equations by Factoring.</a:t>
            </a:r>
            <a:endParaRPr lang="en-US" dirty="0"/>
          </a:p>
        </p:txBody>
      </p:sp>
      <p:graphicFrame>
        <p:nvGraphicFramePr>
          <p:cNvPr id="4" name="Object 3"/>
          <p:cNvGraphicFramePr>
            <a:graphicFrameLocks noChangeAspect="1"/>
          </p:cNvGraphicFramePr>
          <p:nvPr/>
        </p:nvGraphicFramePr>
        <p:xfrm>
          <a:off x="1219200" y="2514600"/>
          <a:ext cx="7239000" cy="762000"/>
        </p:xfrm>
        <a:graphic>
          <a:graphicData uri="http://schemas.openxmlformats.org/presentationml/2006/ole">
            <p:oleObj spid="_x0000_s124930" name="Equation" r:id="rId3" imgW="1930320" imgH="203040" progId="Equation.DSMT4">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we intend to solve a quadratic equation by means of factoring, we MUST have a zero on one side of the equation.</a:t>
            </a:r>
          </a:p>
          <a:p>
            <a:r>
              <a:rPr lang="en-US" dirty="0" smtClean="0"/>
              <a:t>If necessary, we’ll have to move terms to one side to generate a zero on the other side of the equation</a:t>
            </a:r>
          </a:p>
          <a:p>
            <a:r>
              <a:rPr lang="en-US" dirty="0" smtClean="0"/>
              <a:t>Don’t get tricked here, the tougher problems will require a re-write, to get a zero on one side of the equation.</a:t>
            </a:r>
            <a:endParaRPr lang="en-US" dirty="0"/>
          </a:p>
        </p:txBody>
      </p:sp>
      <p:sp>
        <p:nvSpPr>
          <p:cNvPr id="3" name="Title 2"/>
          <p:cNvSpPr>
            <a:spLocks noGrp="1"/>
          </p:cNvSpPr>
          <p:nvPr>
            <p:ph type="title"/>
          </p:nvPr>
        </p:nvSpPr>
        <p:spPr/>
        <p:txBody>
          <a:bodyPr/>
          <a:lstStyle/>
          <a:p>
            <a:pPr algn="ctr"/>
            <a:r>
              <a:rPr lang="en-US" dirty="0" smtClean="0"/>
              <a:t>The ZERO matters!!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257800" y="2438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factoring</a:t>
            </a:r>
            <a:endParaRPr lang="en-US" sz="2800" dirty="0"/>
          </a:p>
        </p:txBody>
      </p:sp>
      <p:graphicFrame>
        <p:nvGraphicFramePr>
          <p:cNvPr id="5" name="Object 5"/>
          <p:cNvGraphicFramePr>
            <a:graphicFrameLocks noChangeAspect="1"/>
          </p:cNvGraphicFramePr>
          <p:nvPr/>
        </p:nvGraphicFramePr>
        <p:xfrm>
          <a:off x="685800" y="2438400"/>
          <a:ext cx="3047999" cy="779808"/>
        </p:xfrm>
        <a:graphic>
          <a:graphicData uri="http://schemas.openxmlformats.org/presentationml/2006/ole">
            <p:oleObj spid="_x0000_s126985" name="Equation" r:id="rId3" imgW="914400" imgH="203200" progId="Equation.3">
              <p:embed/>
            </p:oleObj>
          </a:graphicData>
        </a:graphic>
      </p:graphicFrame>
      <p:graphicFrame>
        <p:nvGraphicFramePr>
          <p:cNvPr id="2" name="Object 5"/>
          <p:cNvGraphicFramePr>
            <a:graphicFrameLocks noChangeAspect="1"/>
          </p:cNvGraphicFramePr>
          <p:nvPr/>
        </p:nvGraphicFramePr>
        <p:xfrm>
          <a:off x="381000" y="3429000"/>
          <a:ext cx="3657600" cy="811464"/>
        </p:xfrm>
        <a:graphic>
          <a:graphicData uri="http://schemas.openxmlformats.org/presentationml/2006/ole">
            <p:oleObj spid="_x0000_s126986" name="Equation" r:id="rId4" imgW="1054080" imgH="203040" progId="Equation.DSMT4">
              <p:embed/>
            </p:oleObj>
          </a:graphicData>
        </a:graphic>
      </p:graphicFrame>
      <p:graphicFrame>
        <p:nvGraphicFramePr>
          <p:cNvPr id="3" name="Object 5"/>
          <p:cNvGraphicFramePr>
            <a:graphicFrameLocks noChangeAspect="1"/>
          </p:cNvGraphicFramePr>
          <p:nvPr/>
        </p:nvGraphicFramePr>
        <p:xfrm>
          <a:off x="381000" y="4343400"/>
          <a:ext cx="4406900" cy="709613"/>
        </p:xfrm>
        <a:graphic>
          <a:graphicData uri="http://schemas.openxmlformats.org/presentationml/2006/ole">
            <p:oleObj spid="_x0000_s126987" name="Equation" r:id="rId5" imgW="1269720" imgH="177480" progId="Equation.DSMT4">
              <p:embed/>
            </p:oleObj>
          </a:graphicData>
        </a:graphic>
      </p:graphicFrame>
      <p:graphicFrame>
        <p:nvGraphicFramePr>
          <p:cNvPr id="4" name="Object 5"/>
          <p:cNvGraphicFramePr>
            <a:graphicFrameLocks noChangeAspect="1"/>
          </p:cNvGraphicFramePr>
          <p:nvPr/>
        </p:nvGraphicFramePr>
        <p:xfrm>
          <a:off x="609600" y="5257800"/>
          <a:ext cx="3570287" cy="709613"/>
        </p:xfrm>
        <a:graphic>
          <a:graphicData uri="http://schemas.openxmlformats.org/presentationml/2006/ole">
            <p:oleObj spid="_x0000_s126988" name="Equation" r:id="rId6" imgW="1028520" imgH="177480" progId="Equation.DSMT4">
              <p:embed/>
            </p:oleObj>
          </a:graphicData>
        </a:graphic>
      </p:graphicFrame>
      <p:graphicFrame>
        <p:nvGraphicFramePr>
          <p:cNvPr id="22" name="Object 21"/>
          <p:cNvGraphicFramePr>
            <a:graphicFrameLocks noChangeAspect="1"/>
          </p:cNvGraphicFramePr>
          <p:nvPr/>
        </p:nvGraphicFramePr>
        <p:xfrm>
          <a:off x="5768340" y="4114800"/>
          <a:ext cx="2080260" cy="990600"/>
        </p:xfrm>
        <a:graphic>
          <a:graphicData uri="http://schemas.openxmlformats.org/presentationml/2006/ole">
            <p:oleObj spid="_x0000_s126989" name="Equation" r:id="rId7" imgW="533160" imgH="2538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272" fill="hold" grpId="0" nodeType="clickEffect">
                                  <p:stCondLst>
                                    <p:cond delay="0"/>
                                  </p:stCondLst>
                                  <p:childTnLst>
                                    <p:set>
                                      <p:cBhvr>
                                        <p:cTn id="24" dur="1" fill="hold">
                                          <p:stCondLst>
                                            <p:cond delay="0"/>
                                          </p:stCondLst>
                                        </p:cTn>
                                        <p:tgtEl>
                                          <p:spTgt spid="30737"/>
                                        </p:tgtEl>
                                        <p:attrNameLst>
                                          <p:attrName>style.visibility</p:attrName>
                                        </p:attrNameLst>
                                      </p:cBhvr>
                                      <p:to>
                                        <p:strVal val="visible"/>
                                      </p:to>
                                    </p:set>
                                    <p:anim calcmode="lin" valueType="num">
                                      <p:cBhvr>
                                        <p:cTn id="25" dur="500" fill="hold"/>
                                        <p:tgtEl>
                                          <p:spTgt spid="30737"/>
                                        </p:tgtEl>
                                        <p:attrNameLst>
                                          <p:attrName>ppt_w</p:attrName>
                                        </p:attrNameLst>
                                      </p:cBhvr>
                                      <p:tavLst>
                                        <p:tav tm="0">
                                          <p:val>
                                            <p:strVal val="2/3*#ppt_w"/>
                                          </p:val>
                                        </p:tav>
                                        <p:tav tm="100000">
                                          <p:val>
                                            <p:strVal val="#ppt_w"/>
                                          </p:val>
                                        </p:tav>
                                      </p:tavLst>
                                    </p:anim>
                                    <p:anim calcmode="lin" valueType="num">
                                      <p:cBhvr>
                                        <p:cTn id="26" dur="500" fill="hold"/>
                                        <p:tgtEl>
                                          <p:spTgt spid="30737"/>
                                        </p:tgtEl>
                                        <p:attrNameLst>
                                          <p:attrName>ppt_h</p:attrName>
                                        </p:attrNameLst>
                                      </p:cBhvr>
                                      <p:tavLst>
                                        <p:tav tm="0">
                                          <p:val>
                                            <p:strVal val="2/3*#ppt_h"/>
                                          </p:val>
                                        </p:tav>
                                        <p:tav tm="100000">
                                          <p:val>
                                            <p:strVal val="#ppt_h"/>
                                          </p:val>
                                        </p:tav>
                                      </p:tavLst>
                                    </p:anim>
                                  </p:childTnLst>
                                </p:cTn>
                              </p:par>
                              <p:par>
                                <p:cTn id="27" presetID="12" presetClass="entr" presetSubtype="4"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slide(fromBottom)">
                                      <p:cBhvr>
                                        <p:cTn id="2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410200" y="3962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factoring</a:t>
            </a:r>
            <a:endParaRPr lang="en-US" sz="2800" dirty="0"/>
          </a:p>
        </p:txBody>
      </p:sp>
      <p:graphicFrame>
        <p:nvGraphicFramePr>
          <p:cNvPr id="2" name="Object 5"/>
          <p:cNvGraphicFramePr>
            <a:graphicFrameLocks noChangeAspect="1"/>
          </p:cNvGraphicFramePr>
          <p:nvPr/>
        </p:nvGraphicFramePr>
        <p:xfrm>
          <a:off x="304800" y="3352800"/>
          <a:ext cx="3392487" cy="811213"/>
        </p:xfrm>
        <a:graphic>
          <a:graphicData uri="http://schemas.openxmlformats.org/presentationml/2006/ole">
            <p:oleObj spid="_x0000_s128003" name="Equation" r:id="rId3" imgW="977760" imgH="203040" progId="Equation.DSMT4">
              <p:embed/>
            </p:oleObj>
          </a:graphicData>
        </a:graphic>
      </p:graphicFrame>
      <p:graphicFrame>
        <p:nvGraphicFramePr>
          <p:cNvPr id="3" name="Object 5"/>
          <p:cNvGraphicFramePr>
            <a:graphicFrameLocks noChangeAspect="1"/>
          </p:cNvGraphicFramePr>
          <p:nvPr/>
        </p:nvGraphicFramePr>
        <p:xfrm>
          <a:off x="304800" y="5257800"/>
          <a:ext cx="4406900" cy="709613"/>
        </p:xfrm>
        <a:graphic>
          <a:graphicData uri="http://schemas.openxmlformats.org/presentationml/2006/ole">
            <p:oleObj spid="_x0000_s128004" name="Equation" r:id="rId4" imgW="1269720" imgH="177480" progId="Equation.DSMT4">
              <p:embed/>
            </p:oleObj>
          </a:graphicData>
        </a:graphic>
      </p:graphicFrame>
      <p:graphicFrame>
        <p:nvGraphicFramePr>
          <p:cNvPr id="4" name="Object 5"/>
          <p:cNvGraphicFramePr>
            <a:graphicFrameLocks noChangeAspect="1"/>
          </p:cNvGraphicFramePr>
          <p:nvPr/>
        </p:nvGraphicFramePr>
        <p:xfrm>
          <a:off x="5029200" y="2590800"/>
          <a:ext cx="3570287" cy="709613"/>
        </p:xfrm>
        <a:graphic>
          <a:graphicData uri="http://schemas.openxmlformats.org/presentationml/2006/ole">
            <p:oleObj spid="_x0000_s128005" name="Equation" r:id="rId5" imgW="1028520" imgH="177480" progId="Equation.DSMT4">
              <p:embed/>
            </p:oleObj>
          </a:graphicData>
        </a:graphic>
      </p:graphicFrame>
      <p:graphicFrame>
        <p:nvGraphicFramePr>
          <p:cNvPr id="22" name="Object 21"/>
          <p:cNvGraphicFramePr>
            <a:graphicFrameLocks noChangeAspect="1"/>
          </p:cNvGraphicFramePr>
          <p:nvPr/>
        </p:nvGraphicFramePr>
        <p:xfrm>
          <a:off x="5767388" y="5486400"/>
          <a:ext cx="2128837" cy="990600"/>
        </p:xfrm>
        <a:graphic>
          <a:graphicData uri="http://schemas.openxmlformats.org/presentationml/2006/ole">
            <p:oleObj spid="_x0000_s128006" name="Equation" r:id="rId6" imgW="545760" imgH="253800" progId="Equation.DSMT4">
              <p:embed/>
            </p:oleObj>
          </a:graphicData>
        </a:graphic>
      </p:graphicFrame>
      <p:graphicFrame>
        <p:nvGraphicFramePr>
          <p:cNvPr id="60422" name="Object 2"/>
          <p:cNvGraphicFramePr>
            <a:graphicFrameLocks noChangeAspect="1"/>
          </p:cNvGraphicFramePr>
          <p:nvPr/>
        </p:nvGraphicFramePr>
        <p:xfrm>
          <a:off x="228600" y="2438400"/>
          <a:ext cx="3962400" cy="829527"/>
        </p:xfrm>
        <a:graphic>
          <a:graphicData uri="http://schemas.openxmlformats.org/presentationml/2006/ole">
            <p:oleObj spid="_x0000_s128007" name="Equation" r:id="rId7" imgW="977760" imgH="203040" progId="Equation.DSMT4">
              <p:embed/>
            </p:oleObj>
          </a:graphicData>
        </a:graphic>
      </p:graphicFrame>
      <p:graphicFrame>
        <p:nvGraphicFramePr>
          <p:cNvPr id="6" name="Object 8"/>
          <p:cNvGraphicFramePr>
            <a:graphicFrameLocks noChangeAspect="1"/>
          </p:cNvGraphicFramePr>
          <p:nvPr/>
        </p:nvGraphicFramePr>
        <p:xfrm>
          <a:off x="173038" y="4267200"/>
          <a:ext cx="3656012" cy="811213"/>
        </p:xfrm>
        <a:graphic>
          <a:graphicData uri="http://schemas.openxmlformats.org/presentationml/2006/ole">
            <p:oleObj spid="_x0000_s128008" name="Equation" r:id="rId8" imgW="105408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410200" y="37338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#3</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factoring (This one is tougher)</a:t>
            </a:r>
            <a:endParaRPr lang="en-US" sz="2800" dirty="0"/>
          </a:p>
        </p:txBody>
      </p:sp>
      <p:graphicFrame>
        <p:nvGraphicFramePr>
          <p:cNvPr id="2" name="Object 5"/>
          <p:cNvGraphicFramePr>
            <a:graphicFrameLocks noChangeAspect="1"/>
          </p:cNvGraphicFramePr>
          <p:nvPr/>
        </p:nvGraphicFramePr>
        <p:xfrm>
          <a:off x="282575" y="3352800"/>
          <a:ext cx="3436938" cy="811213"/>
        </p:xfrm>
        <a:graphic>
          <a:graphicData uri="http://schemas.openxmlformats.org/presentationml/2006/ole">
            <p:oleObj spid="_x0000_s129026" name="Equation" r:id="rId3" imgW="990360" imgH="203040" progId="Equation.DSMT4">
              <p:embed/>
            </p:oleObj>
          </a:graphicData>
        </a:graphic>
      </p:graphicFrame>
      <p:graphicFrame>
        <p:nvGraphicFramePr>
          <p:cNvPr id="3" name="Object 5"/>
          <p:cNvGraphicFramePr>
            <a:graphicFrameLocks noChangeAspect="1"/>
          </p:cNvGraphicFramePr>
          <p:nvPr/>
        </p:nvGraphicFramePr>
        <p:xfrm>
          <a:off x="195263" y="5257800"/>
          <a:ext cx="4625975" cy="709613"/>
        </p:xfrm>
        <a:graphic>
          <a:graphicData uri="http://schemas.openxmlformats.org/presentationml/2006/ole">
            <p:oleObj spid="_x0000_s129027" name="Equation" r:id="rId4" imgW="1333440" imgH="177480" progId="Equation.DSMT4">
              <p:embed/>
            </p:oleObj>
          </a:graphicData>
        </a:graphic>
      </p:graphicFrame>
      <p:graphicFrame>
        <p:nvGraphicFramePr>
          <p:cNvPr id="4" name="Object 5"/>
          <p:cNvGraphicFramePr>
            <a:graphicFrameLocks noChangeAspect="1"/>
          </p:cNvGraphicFramePr>
          <p:nvPr/>
        </p:nvGraphicFramePr>
        <p:xfrm>
          <a:off x="5073650" y="2160588"/>
          <a:ext cx="3481388" cy="1571625"/>
        </p:xfrm>
        <a:graphic>
          <a:graphicData uri="http://schemas.openxmlformats.org/presentationml/2006/ole">
            <p:oleObj spid="_x0000_s129028" name="Equation" r:id="rId5" imgW="1002960" imgH="393480" progId="Equation.DSMT4">
              <p:embed/>
            </p:oleObj>
          </a:graphicData>
        </a:graphic>
      </p:graphicFrame>
      <p:graphicFrame>
        <p:nvGraphicFramePr>
          <p:cNvPr id="22" name="Object 21"/>
          <p:cNvGraphicFramePr>
            <a:graphicFrameLocks noChangeAspect="1"/>
          </p:cNvGraphicFramePr>
          <p:nvPr/>
        </p:nvGraphicFramePr>
        <p:xfrm>
          <a:off x="5741988" y="5140325"/>
          <a:ext cx="2179637" cy="1684338"/>
        </p:xfrm>
        <a:graphic>
          <a:graphicData uri="http://schemas.openxmlformats.org/presentationml/2006/ole">
            <p:oleObj spid="_x0000_s129029" name="Equation" r:id="rId6" imgW="558720" imgH="431640" progId="Equation.DSMT4">
              <p:embed/>
            </p:oleObj>
          </a:graphicData>
        </a:graphic>
      </p:graphicFrame>
      <p:graphicFrame>
        <p:nvGraphicFramePr>
          <p:cNvPr id="60422" name="Object 2"/>
          <p:cNvGraphicFramePr>
            <a:graphicFrameLocks noChangeAspect="1"/>
          </p:cNvGraphicFramePr>
          <p:nvPr/>
        </p:nvGraphicFramePr>
        <p:xfrm>
          <a:off x="203200" y="2438400"/>
          <a:ext cx="4013200" cy="830263"/>
        </p:xfrm>
        <a:graphic>
          <a:graphicData uri="http://schemas.openxmlformats.org/presentationml/2006/ole">
            <p:oleObj spid="_x0000_s129030" name="Equation" r:id="rId7" imgW="990360" imgH="203040" progId="Equation.DSMT4">
              <p:embed/>
            </p:oleObj>
          </a:graphicData>
        </a:graphic>
      </p:graphicFrame>
      <p:graphicFrame>
        <p:nvGraphicFramePr>
          <p:cNvPr id="6" name="Object 8"/>
          <p:cNvGraphicFramePr>
            <a:graphicFrameLocks noChangeAspect="1"/>
          </p:cNvGraphicFramePr>
          <p:nvPr/>
        </p:nvGraphicFramePr>
        <p:xfrm>
          <a:off x="63500" y="4267200"/>
          <a:ext cx="3875088" cy="811213"/>
        </p:xfrm>
        <a:graphic>
          <a:graphicData uri="http://schemas.openxmlformats.org/presentationml/2006/ole">
            <p:oleObj spid="_x0000_s129031" name="Equation" r:id="rId8" imgW="111744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If necessary, rewrite the equation so that you have a zero on one side.</a:t>
            </a:r>
          </a:p>
          <a:p>
            <a:r>
              <a:rPr lang="en-US" sz="3200" dirty="0" smtClean="0"/>
              <a:t>Factor (if possible).  Again, it’s worth noting that MANY quadratic equations DO NOT factor. </a:t>
            </a:r>
            <a:r>
              <a:rPr lang="en-US" sz="3200" dirty="0" smtClean="0">
                <a:sym typeface="Wingdings" pitchFamily="2" charset="2"/>
              </a:rPr>
              <a:t></a:t>
            </a:r>
          </a:p>
          <a:p>
            <a:r>
              <a:rPr lang="en-US" sz="3200" dirty="0" smtClean="0">
                <a:sym typeface="Wingdings" pitchFamily="2" charset="2"/>
              </a:rPr>
              <a:t>Set each factor equal to zero and solve.</a:t>
            </a:r>
          </a:p>
          <a:p>
            <a:r>
              <a:rPr lang="en-US" sz="3200" dirty="0" smtClean="0">
                <a:sym typeface="Wingdings" pitchFamily="2" charset="2"/>
              </a:rPr>
              <a:t>Viola…you have your solutions.</a:t>
            </a:r>
            <a:endParaRPr lang="en-US" sz="3200" dirty="0"/>
          </a:p>
        </p:txBody>
      </p:sp>
      <p:sp>
        <p:nvSpPr>
          <p:cNvPr id="3" name="Title 2"/>
          <p:cNvSpPr>
            <a:spLocks noGrp="1"/>
          </p:cNvSpPr>
          <p:nvPr>
            <p:ph type="title"/>
          </p:nvPr>
        </p:nvSpPr>
        <p:spPr/>
        <p:txBody>
          <a:bodyPr>
            <a:normAutofit fontScale="90000"/>
          </a:bodyPr>
          <a:lstStyle/>
          <a:p>
            <a:pPr algn="ctr"/>
            <a:r>
              <a:rPr lang="en-US" dirty="0" smtClean="0"/>
              <a:t>Recapping the procedure for solving by factoring</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This method works well if the equation contains “something squared” but does not contain a “linear term”.</a:t>
            </a:r>
          </a:p>
          <a:p>
            <a:r>
              <a:rPr lang="en-US" sz="3200" dirty="0" smtClean="0"/>
              <a:t>Some examples:</a:t>
            </a:r>
            <a:endParaRPr lang="en-US" sz="3200" dirty="0"/>
          </a:p>
        </p:txBody>
      </p:sp>
      <p:sp>
        <p:nvSpPr>
          <p:cNvPr id="3" name="Title 2"/>
          <p:cNvSpPr>
            <a:spLocks noGrp="1"/>
          </p:cNvSpPr>
          <p:nvPr>
            <p:ph type="title"/>
          </p:nvPr>
        </p:nvSpPr>
        <p:spPr/>
        <p:txBody>
          <a:bodyPr>
            <a:normAutofit fontScale="90000"/>
          </a:bodyPr>
          <a:lstStyle/>
          <a:p>
            <a:pPr algn="ctr"/>
            <a:r>
              <a:rPr lang="en-US" dirty="0" smtClean="0"/>
              <a:t>Method 2: by using square roots</a:t>
            </a:r>
            <a:endParaRPr lang="en-US" dirty="0"/>
          </a:p>
        </p:txBody>
      </p:sp>
      <p:graphicFrame>
        <p:nvGraphicFramePr>
          <p:cNvPr id="4" name="Object 3"/>
          <p:cNvGraphicFramePr>
            <a:graphicFrameLocks noChangeAspect="1"/>
          </p:cNvGraphicFramePr>
          <p:nvPr/>
        </p:nvGraphicFramePr>
        <p:xfrm>
          <a:off x="4191000" y="3733800"/>
          <a:ext cx="2571750" cy="914400"/>
        </p:xfrm>
        <a:graphic>
          <a:graphicData uri="http://schemas.openxmlformats.org/presentationml/2006/ole">
            <p:oleObj spid="_x0000_s130050" name="Equation" r:id="rId3" imgW="571320" imgH="203040" progId="Equation.DSMT4">
              <p:embed/>
            </p:oleObj>
          </a:graphicData>
        </a:graphic>
      </p:graphicFrame>
      <p:graphicFrame>
        <p:nvGraphicFramePr>
          <p:cNvPr id="130051" name="Object 3"/>
          <p:cNvGraphicFramePr>
            <a:graphicFrameLocks noChangeAspect="1"/>
          </p:cNvGraphicFramePr>
          <p:nvPr/>
        </p:nvGraphicFramePr>
        <p:xfrm>
          <a:off x="3429000" y="4648200"/>
          <a:ext cx="4457700" cy="1028700"/>
        </p:xfrm>
        <a:graphic>
          <a:graphicData uri="http://schemas.openxmlformats.org/presentationml/2006/ole">
            <p:oleObj spid="_x0000_s130051" name="Equation" r:id="rId4" imgW="990360" imgH="228600" progId="Equation.DSMT4">
              <p:embed/>
            </p:oleObj>
          </a:graphicData>
        </a:graphic>
      </p:graphicFrame>
      <p:graphicFrame>
        <p:nvGraphicFramePr>
          <p:cNvPr id="130052" name="Object 4"/>
          <p:cNvGraphicFramePr>
            <a:graphicFrameLocks noChangeAspect="1"/>
          </p:cNvGraphicFramePr>
          <p:nvPr/>
        </p:nvGraphicFramePr>
        <p:xfrm>
          <a:off x="3352800" y="5562600"/>
          <a:ext cx="4800600" cy="1028700"/>
        </p:xfrm>
        <a:graphic>
          <a:graphicData uri="http://schemas.openxmlformats.org/presentationml/2006/ole">
            <p:oleObj spid="_x0000_s130052" name="Equation" r:id="rId5" imgW="1066680" imgH="2286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0051"/>
                                        </p:tgtEl>
                                        <p:attrNameLst>
                                          <p:attrName>style.visibility</p:attrName>
                                        </p:attrNameLst>
                                      </p:cBhvr>
                                      <p:to>
                                        <p:strVal val="visible"/>
                                      </p:to>
                                    </p:set>
                                    <p:animEffect transition="in" filter="dissolve">
                                      <p:cBhvr>
                                        <p:cTn id="12" dur="500"/>
                                        <p:tgtEl>
                                          <p:spTgt spid="13005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0052"/>
                                        </p:tgtEl>
                                        <p:attrNameLst>
                                          <p:attrName>style.visibility</p:attrName>
                                        </p:attrNameLst>
                                      </p:cBhvr>
                                      <p:to>
                                        <p:strVal val="visible"/>
                                      </p:to>
                                    </p:set>
                                    <p:animEffect transition="in" filter="dissolve">
                                      <p:cBhvr>
                                        <p:cTn id="17" dur="500"/>
                                        <p:tgtEl>
                                          <p:spTgt spid="130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376672"/>
          </a:xfrm>
        </p:spPr>
        <p:txBody>
          <a:bodyPr>
            <a:normAutofit/>
          </a:bodyPr>
          <a:lstStyle/>
          <a:p>
            <a:r>
              <a:rPr lang="en-US" dirty="0" smtClean="0"/>
              <a:t>If necessary, isolate the squared expression.</a:t>
            </a:r>
          </a:p>
          <a:p>
            <a:pPr lvl="1"/>
            <a:r>
              <a:rPr lang="en-US" dirty="0" smtClean="0"/>
              <a:t>This might be a letter or a group.</a:t>
            </a:r>
          </a:p>
          <a:p>
            <a:r>
              <a:rPr lang="en-US" dirty="0" smtClean="0"/>
              <a:t>Take the square root of both sides of the equation.</a:t>
            </a:r>
          </a:p>
          <a:p>
            <a:pPr lvl="1"/>
            <a:r>
              <a:rPr lang="en-US" dirty="0" smtClean="0"/>
              <a:t>Don’t forget</a:t>
            </a:r>
          </a:p>
          <a:p>
            <a:r>
              <a:rPr lang="en-US" dirty="0" smtClean="0"/>
              <a:t>If necessary, continue to solve for x, by manipulating the equation.</a:t>
            </a:r>
          </a:p>
          <a:p>
            <a:r>
              <a:rPr lang="en-US" dirty="0" smtClean="0"/>
              <a:t>Simplify if you can.</a:t>
            </a:r>
          </a:p>
          <a:p>
            <a:pPr lvl="1"/>
            <a:r>
              <a:rPr lang="en-US" dirty="0" smtClean="0"/>
              <a:t>You might be able to simplify the square root.</a:t>
            </a:r>
          </a:p>
          <a:p>
            <a:pPr lvl="1"/>
            <a:r>
              <a:rPr lang="en-US" dirty="0" smtClean="0"/>
              <a:t>Sometimes, you might get a pretty answer, and sometimes you’ll get a messy answer.</a:t>
            </a:r>
            <a:endParaRPr lang="en-US" dirty="0"/>
          </a:p>
        </p:txBody>
      </p:sp>
      <p:sp>
        <p:nvSpPr>
          <p:cNvPr id="3" name="Title 2"/>
          <p:cNvSpPr>
            <a:spLocks noGrp="1"/>
          </p:cNvSpPr>
          <p:nvPr>
            <p:ph type="title"/>
          </p:nvPr>
        </p:nvSpPr>
        <p:spPr/>
        <p:txBody>
          <a:bodyPr>
            <a:normAutofit fontScale="90000"/>
          </a:bodyPr>
          <a:lstStyle/>
          <a:p>
            <a:pPr algn="ctr"/>
            <a:r>
              <a:rPr lang="en-US" dirty="0" smtClean="0"/>
              <a:t>Procedure for solving quadratic equations by using square roots</a:t>
            </a:r>
            <a:endParaRPr lang="en-US" dirty="0"/>
          </a:p>
        </p:txBody>
      </p:sp>
      <p:graphicFrame>
        <p:nvGraphicFramePr>
          <p:cNvPr id="4" name="Object 3"/>
          <p:cNvGraphicFramePr>
            <a:graphicFrameLocks noChangeAspect="1"/>
          </p:cNvGraphicFramePr>
          <p:nvPr/>
        </p:nvGraphicFramePr>
        <p:xfrm>
          <a:off x="3048000" y="3048000"/>
          <a:ext cx="520700" cy="568036"/>
        </p:xfrm>
        <a:graphic>
          <a:graphicData uri="http://schemas.openxmlformats.org/presentationml/2006/ole">
            <p:oleObj spid="_x0000_s131074" name="Equation" r:id="rId3" imgW="139680" imgH="152280" progId="Equation.DSMT4">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sz="3600" dirty="0" smtClean="0"/>
              <a:t>Optimism and pessimism are both catching.  A great teacher exhibits the first, and avoids the second like the plague.</a:t>
            </a:r>
          </a:p>
        </p:txBody>
      </p:sp>
      <p:sp>
        <p:nvSpPr>
          <p:cNvPr id="3" name="Title 2"/>
          <p:cNvSpPr>
            <a:spLocks noGrp="1"/>
          </p:cNvSpPr>
          <p:nvPr>
            <p:ph type="title"/>
          </p:nvPr>
        </p:nvSpPr>
        <p:spPr/>
        <p:txBody>
          <a:bodyPr>
            <a:normAutofit fontScale="90000"/>
          </a:bodyPr>
          <a:lstStyle/>
          <a:p>
            <a:pPr algn="ctr"/>
            <a:r>
              <a:rPr lang="en-US" dirty="0"/>
              <a:t>Sometimes, we need to be inspired </a:t>
            </a:r>
            <a:r>
              <a:rPr lang="en-US" dirty="0">
                <a:sym typeface="Wingdings" panose="05000000000000000000" pitchFamily="2" charset="2"/>
              </a:rPr>
              <a:t></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0" y="3276600"/>
            <a:ext cx="3371850" cy="3397202"/>
          </a:xfrm>
          <a:prstGeom prst="rect">
            <a:avLst/>
          </a:prstGeom>
        </p:spPr>
      </p:pic>
    </p:spTree>
    <p:extLst>
      <p:ext uri="{BB962C8B-B14F-4D97-AF65-F5344CB8AC3E}">
        <p14:creationId xmlns:p14="http://schemas.microsoft.com/office/powerpoint/2010/main" xmlns="" val="261718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257800" y="2438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square roots</a:t>
            </a:r>
            <a:endParaRPr lang="en-US" sz="2800" dirty="0"/>
          </a:p>
        </p:txBody>
      </p:sp>
      <p:graphicFrame>
        <p:nvGraphicFramePr>
          <p:cNvPr id="5" name="Object 5"/>
          <p:cNvGraphicFramePr>
            <a:graphicFrameLocks noChangeAspect="1"/>
          </p:cNvGraphicFramePr>
          <p:nvPr/>
        </p:nvGraphicFramePr>
        <p:xfrm>
          <a:off x="1277938" y="2438400"/>
          <a:ext cx="1862137" cy="779463"/>
        </p:xfrm>
        <a:graphic>
          <a:graphicData uri="http://schemas.openxmlformats.org/presentationml/2006/ole">
            <p:oleObj spid="_x0000_s132098" name="Equation" r:id="rId3" imgW="558720" imgH="203040" progId="Equation.DSMT4">
              <p:embed/>
            </p:oleObj>
          </a:graphicData>
        </a:graphic>
      </p:graphicFrame>
      <p:graphicFrame>
        <p:nvGraphicFramePr>
          <p:cNvPr id="2" name="Object 5"/>
          <p:cNvGraphicFramePr>
            <a:graphicFrameLocks noChangeAspect="1"/>
          </p:cNvGraphicFramePr>
          <p:nvPr/>
        </p:nvGraphicFramePr>
        <p:xfrm>
          <a:off x="1504950" y="3429000"/>
          <a:ext cx="1409700" cy="811213"/>
        </p:xfrm>
        <a:graphic>
          <a:graphicData uri="http://schemas.openxmlformats.org/presentationml/2006/ole">
            <p:oleObj spid="_x0000_s132099" name="Equation" r:id="rId4" imgW="406080" imgH="203040" progId="Equation.DSMT4">
              <p:embed/>
            </p:oleObj>
          </a:graphicData>
        </a:graphic>
      </p:graphicFrame>
      <p:graphicFrame>
        <p:nvGraphicFramePr>
          <p:cNvPr id="4" name="Object 5"/>
          <p:cNvGraphicFramePr>
            <a:graphicFrameLocks noChangeAspect="1"/>
          </p:cNvGraphicFramePr>
          <p:nvPr/>
        </p:nvGraphicFramePr>
        <p:xfrm>
          <a:off x="1295400" y="4343400"/>
          <a:ext cx="2027238" cy="963613"/>
        </p:xfrm>
        <a:graphic>
          <a:graphicData uri="http://schemas.openxmlformats.org/presentationml/2006/ole">
            <p:oleObj spid="_x0000_s132101" name="Equation" r:id="rId5" imgW="583920" imgH="241200" progId="Equation.DSMT4">
              <p:embed/>
            </p:oleObj>
          </a:graphicData>
        </a:graphic>
      </p:graphicFrame>
      <p:graphicFrame>
        <p:nvGraphicFramePr>
          <p:cNvPr id="22" name="Object 21"/>
          <p:cNvGraphicFramePr>
            <a:graphicFrameLocks noChangeAspect="1"/>
          </p:cNvGraphicFramePr>
          <p:nvPr/>
        </p:nvGraphicFramePr>
        <p:xfrm>
          <a:off x="5892800" y="4016375"/>
          <a:ext cx="1831975" cy="1189038"/>
        </p:xfrm>
        <a:graphic>
          <a:graphicData uri="http://schemas.openxmlformats.org/presentationml/2006/ole">
            <p:oleObj spid="_x0000_s132102" name="Equation" r:id="rId6" imgW="469800" imgH="30456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272" fill="hold" grpId="0" nodeType="clickEffect">
                                  <p:stCondLst>
                                    <p:cond delay="0"/>
                                  </p:stCondLst>
                                  <p:childTnLst>
                                    <p:set>
                                      <p:cBhvr>
                                        <p:cTn id="18" dur="1" fill="hold">
                                          <p:stCondLst>
                                            <p:cond delay="0"/>
                                          </p:stCondLst>
                                        </p:cTn>
                                        <p:tgtEl>
                                          <p:spTgt spid="30737"/>
                                        </p:tgtEl>
                                        <p:attrNameLst>
                                          <p:attrName>style.visibility</p:attrName>
                                        </p:attrNameLst>
                                      </p:cBhvr>
                                      <p:to>
                                        <p:strVal val="visible"/>
                                      </p:to>
                                    </p:set>
                                    <p:anim calcmode="lin" valueType="num">
                                      <p:cBhvr>
                                        <p:cTn id="19" dur="500" fill="hold"/>
                                        <p:tgtEl>
                                          <p:spTgt spid="30737"/>
                                        </p:tgtEl>
                                        <p:attrNameLst>
                                          <p:attrName>ppt_w</p:attrName>
                                        </p:attrNameLst>
                                      </p:cBhvr>
                                      <p:tavLst>
                                        <p:tav tm="0">
                                          <p:val>
                                            <p:strVal val="2/3*#ppt_w"/>
                                          </p:val>
                                        </p:tav>
                                        <p:tav tm="100000">
                                          <p:val>
                                            <p:strVal val="#ppt_w"/>
                                          </p:val>
                                        </p:tav>
                                      </p:tavLst>
                                    </p:anim>
                                    <p:anim calcmode="lin" valueType="num">
                                      <p:cBhvr>
                                        <p:cTn id="20" dur="500" fill="hold"/>
                                        <p:tgtEl>
                                          <p:spTgt spid="30737"/>
                                        </p:tgtEl>
                                        <p:attrNameLst>
                                          <p:attrName>ppt_h</p:attrName>
                                        </p:attrNameLst>
                                      </p:cBhvr>
                                      <p:tavLst>
                                        <p:tav tm="0">
                                          <p:val>
                                            <p:strVal val="2/3*#ppt_h"/>
                                          </p:val>
                                        </p:tav>
                                        <p:tav tm="100000">
                                          <p:val>
                                            <p:strVal val="#ppt_h"/>
                                          </p:val>
                                        </p:tav>
                                      </p:tavLst>
                                    </p:anim>
                                  </p:childTnLst>
                                </p:cTn>
                              </p:par>
                              <p:par>
                                <p:cTn id="21" presetID="1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lide(fromBottom)">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410200" y="3962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square roots</a:t>
            </a:r>
            <a:endParaRPr lang="en-US" sz="2800" dirty="0"/>
          </a:p>
        </p:txBody>
      </p:sp>
      <p:graphicFrame>
        <p:nvGraphicFramePr>
          <p:cNvPr id="2" name="Object 5"/>
          <p:cNvGraphicFramePr>
            <a:graphicFrameLocks noChangeAspect="1"/>
          </p:cNvGraphicFramePr>
          <p:nvPr/>
        </p:nvGraphicFramePr>
        <p:xfrm>
          <a:off x="723900" y="3302000"/>
          <a:ext cx="2554288" cy="912813"/>
        </p:xfrm>
        <a:graphic>
          <a:graphicData uri="http://schemas.openxmlformats.org/presentationml/2006/ole">
            <p:oleObj spid="_x0000_s133122" name="Equation" r:id="rId3" imgW="736560" imgH="228600" progId="Equation.DSMT4">
              <p:embed/>
            </p:oleObj>
          </a:graphicData>
        </a:graphic>
      </p:graphicFrame>
      <p:graphicFrame>
        <p:nvGraphicFramePr>
          <p:cNvPr id="3" name="Object 5"/>
          <p:cNvGraphicFramePr>
            <a:graphicFrameLocks noChangeAspect="1"/>
          </p:cNvGraphicFramePr>
          <p:nvPr/>
        </p:nvGraphicFramePr>
        <p:xfrm>
          <a:off x="719138" y="5054600"/>
          <a:ext cx="2335212" cy="811213"/>
        </p:xfrm>
        <a:graphic>
          <a:graphicData uri="http://schemas.openxmlformats.org/presentationml/2006/ole">
            <p:oleObj spid="_x0000_s133123" name="Equation" r:id="rId4" imgW="672840" imgH="203040" progId="Equation.DSMT4">
              <p:embed/>
            </p:oleObj>
          </a:graphicData>
        </a:graphic>
      </p:graphicFrame>
      <p:graphicFrame>
        <p:nvGraphicFramePr>
          <p:cNvPr id="4" name="Object 5"/>
          <p:cNvGraphicFramePr>
            <a:graphicFrameLocks noChangeAspect="1"/>
          </p:cNvGraphicFramePr>
          <p:nvPr/>
        </p:nvGraphicFramePr>
        <p:xfrm>
          <a:off x="3722688" y="2082800"/>
          <a:ext cx="5200650" cy="811213"/>
        </p:xfrm>
        <a:graphic>
          <a:graphicData uri="http://schemas.openxmlformats.org/presentationml/2006/ole">
            <p:oleObj spid="_x0000_s133124" name="Equation" r:id="rId5" imgW="1498320" imgH="203040" progId="Equation.DSMT4">
              <p:embed/>
            </p:oleObj>
          </a:graphicData>
        </a:graphic>
      </p:graphicFrame>
      <p:graphicFrame>
        <p:nvGraphicFramePr>
          <p:cNvPr id="22" name="Object 21"/>
          <p:cNvGraphicFramePr>
            <a:graphicFrameLocks noChangeAspect="1"/>
          </p:cNvGraphicFramePr>
          <p:nvPr/>
        </p:nvGraphicFramePr>
        <p:xfrm>
          <a:off x="5767388" y="5486400"/>
          <a:ext cx="2128837" cy="990600"/>
        </p:xfrm>
        <a:graphic>
          <a:graphicData uri="http://schemas.openxmlformats.org/presentationml/2006/ole">
            <p:oleObj spid="_x0000_s133125" name="Equation" r:id="rId6" imgW="545760" imgH="253800" progId="Equation.DSMT4">
              <p:embed/>
            </p:oleObj>
          </a:graphicData>
        </a:graphic>
      </p:graphicFrame>
      <p:graphicFrame>
        <p:nvGraphicFramePr>
          <p:cNvPr id="60422" name="Object 2"/>
          <p:cNvGraphicFramePr>
            <a:graphicFrameLocks noChangeAspect="1"/>
          </p:cNvGraphicFramePr>
          <p:nvPr/>
        </p:nvGraphicFramePr>
        <p:xfrm>
          <a:off x="381000" y="2362200"/>
          <a:ext cx="3249612" cy="1029737"/>
        </p:xfrm>
        <a:graphic>
          <a:graphicData uri="http://schemas.openxmlformats.org/presentationml/2006/ole">
            <p:oleObj spid="_x0000_s133126" name="Equation" r:id="rId7" imgW="888840" imgH="279360" progId="Equation.DSMT4">
              <p:embed/>
            </p:oleObj>
          </a:graphicData>
        </a:graphic>
      </p:graphicFrame>
      <p:graphicFrame>
        <p:nvGraphicFramePr>
          <p:cNvPr id="6" name="Object 8"/>
          <p:cNvGraphicFramePr>
            <a:graphicFrameLocks noChangeAspect="1"/>
          </p:cNvGraphicFramePr>
          <p:nvPr/>
        </p:nvGraphicFramePr>
        <p:xfrm>
          <a:off x="811213" y="4267200"/>
          <a:ext cx="2378075" cy="811213"/>
        </p:xfrm>
        <a:graphic>
          <a:graphicData uri="http://schemas.openxmlformats.org/presentationml/2006/ole">
            <p:oleObj spid="_x0000_s133127" name="Equation" r:id="rId8" imgW="685800" imgH="203040" progId="Equation.DSMT4">
              <p:embed/>
            </p:oleObj>
          </a:graphicData>
        </a:graphic>
      </p:graphicFrame>
      <p:graphicFrame>
        <p:nvGraphicFramePr>
          <p:cNvPr id="5" name="Object 8"/>
          <p:cNvGraphicFramePr>
            <a:graphicFrameLocks noChangeAspect="1"/>
          </p:cNvGraphicFramePr>
          <p:nvPr/>
        </p:nvGraphicFramePr>
        <p:xfrm>
          <a:off x="4646613" y="2921000"/>
          <a:ext cx="3657600" cy="811213"/>
        </p:xfrm>
        <a:graphic>
          <a:graphicData uri="http://schemas.openxmlformats.org/presentationml/2006/ole">
            <p:oleObj spid="_x0000_s133128" name="Equation" r:id="rId9" imgW="105408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grpId="0" nodeType="clickEffect">
                                  <p:stCondLst>
                                    <p:cond delay="0"/>
                                  </p:stCondLst>
                                  <p:childTnLst>
                                    <p:set>
                                      <p:cBhvr>
                                        <p:cTn id="36" dur="1" fill="hold">
                                          <p:stCondLst>
                                            <p:cond delay="0"/>
                                          </p:stCondLst>
                                        </p:cTn>
                                        <p:tgtEl>
                                          <p:spTgt spid="30737"/>
                                        </p:tgtEl>
                                        <p:attrNameLst>
                                          <p:attrName>style.visibility</p:attrName>
                                        </p:attrNameLst>
                                      </p:cBhvr>
                                      <p:to>
                                        <p:strVal val="visible"/>
                                      </p:to>
                                    </p:set>
                                    <p:anim calcmode="lin" valueType="num">
                                      <p:cBhvr>
                                        <p:cTn id="37" dur="500" fill="hold"/>
                                        <p:tgtEl>
                                          <p:spTgt spid="30737"/>
                                        </p:tgtEl>
                                        <p:attrNameLst>
                                          <p:attrName>ppt_w</p:attrName>
                                        </p:attrNameLst>
                                      </p:cBhvr>
                                      <p:tavLst>
                                        <p:tav tm="0">
                                          <p:val>
                                            <p:strVal val="2/3*#ppt_w"/>
                                          </p:val>
                                        </p:tav>
                                        <p:tav tm="100000">
                                          <p:val>
                                            <p:strVal val="#ppt_w"/>
                                          </p:val>
                                        </p:tav>
                                      </p:tavLst>
                                    </p:anim>
                                    <p:anim calcmode="lin" valueType="num">
                                      <p:cBhvr>
                                        <p:cTn id="38" dur="500" fill="hold"/>
                                        <p:tgtEl>
                                          <p:spTgt spid="30737"/>
                                        </p:tgtEl>
                                        <p:attrNameLst>
                                          <p:attrName>ppt_h</p:attrName>
                                        </p:attrNameLst>
                                      </p:cBhvr>
                                      <p:tavLst>
                                        <p:tav tm="0">
                                          <p:val>
                                            <p:strVal val="2/3*#ppt_h"/>
                                          </p:val>
                                        </p:tav>
                                        <p:tav tm="100000">
                                          <p:val>
                                            <p:strVal val="#ppt_h"/>
                                          </p:val>
                                        </p:tav>
                                      </p:tavLst>
                                    </p:anim>
                                  </p:childTnLst>
                                </p:cTn>
                              </p:par>
                              <p:par>
                                <p:cTn id="39" presetID="12" presetClass="entr" presetSubtype="4"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lide(fromBottom)">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867400" y="4267200"/>
            <a:ext cx="2286000" cy="1138773"/>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r>
              <a:rPr lang="en-US" sz="4000" dirty="0" smtClean="0"/>
              <a:t>:</a:t>
            </a:r>
            <a:endParaRPr lang="en-US" sz="4000" dirty="0"/>
          </a:p>
        </p:txBody>
      </p:sp>
      <p:sp>
        <p:nvSpPr>
          <p:cNvPr id="15" name="Title 14"/>
          <p:cNvSpPr>
            <a:spLocks noGrp="1"/>
          </p:cNvSpPr>
          <p:nvPr>
            <p:ph type="title"/>
          </p:nvPr>
        </p:nvSpPr>
        <p:spPr/>
        <p:txBody>
          <a:bodyPr/>
          <a:lstStyle/>
          <a:p>
            <a:pPr algn="ctr"/>
            <a:r>
              <a:rPr lang="en-US" dirty="0" smtClean="0"/>
              <a:t>Example #3</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square roots</a:t>
            </a:r>
            <a:endParaRPr lang="en-US" sz="2800" dirty="0"/>
          </a:p>
        </p:txBody>
      </p:sp>
      <p:graphicFrame>
        <p:nvGraphicFramePr>
          <p:cNvPr id="2" name="Object 5"/>
          <p:cNvGraphicFramePr>
            <a:graphicFrameLocks noChangeAspect="1"/>
          </p:cNvGraphicFramePr>
          <p:nvPr/>
        </p:nvGraphicFramePr>
        <p:xfrm>
          <a:off x="381000" y="3124200"/>
          <a:ext cx="3390900" cy="1116013"/>
        </p:xfrm>
        <a:graphic>
          <a:graphicData uri="http://schemas.openxmlformats.org/presentationml/2006/ole">
            <p:oleObj spid="_x0000_s134146" name="Equation" r:id="rId3" imgW="977760" imgH="279360" progId="Equation.DSMT4">
              <p:embed/>
            </p:oleObj>
          </a:graphicData>
        </a:graphic>
      </p:graphicFrame>
      <p:graphicFrame>
        <p:nvGraphicFramePr>
          <p:cNvPr id="3" name="Object 5"/>
          <p:cNvGraphicFramePr>
            <a:graphicFrameLocks noChangeAspect="1"/>
          </p:cNvGraphicFramePr>
          <p:nvPr/>
        </p:nvGraphicFramePr>
        <p:xfrm>
          <a:off x="533400" y="5105400"/>
          <a:ext cx="3040062" cy="963613"/>
        </p:xfrm>
        <a:graphic>
          <a:graphicData uri="http://schemas.openxmlformats.org/presentationml/2006/ole">
            <p:oleObj spid="_x0000_s134147" name="Equation" r:id="rId4" imgW="876240" imgH="241200" progId="Equation.DSMT4">
              <p:embed/>
            </p:oleObj>
          </a:graphicData>
        </a:graphic>
      </p:graphicFrame>
      <p:graphicFrame>
        <p:nvGraphicFramePr>
          <p:cNvPr id="4" name="Object 5"/>
          <p:cNvGraphicFramePr>
            <a:graphicFrameLocks noChangeAspect="1"/>
          </p:cNvGraphicFramePr>
          <p:nvPr/>
        </p:nvGraphicFramePr>
        <p:xfrm>
          <a:off x="5487988" y="1854200"/>
          <a:ext cx="2909887" cy="912813"/>
        </p:xfrm>
        <a:graphic>
          <a:graphicData uri="http://schemas.openxmlformats.org/presentationml/2006/ole">
            <p:oleObj spid="_x0000_s134148" name="Equation" r:id="rId5" imgW="838080" imgH="228600" progId="Equation.DSMT4">
              <p:embed/>
            </p:oleObj>
          </a:graphicData>
        </a:graphic>
      </p:graphicFrame>
      <p:graphicFrame>
        <p:nvGraphicFramePr>
          <p:cNvPr id="22" name="Object 21"/>
          <p:cNvGraphicFramePr>
            <a:graphicFrameLocks noChangeAspect="1"/>
          </p:cNvGraphicFramePr>
          <p:nvPr/>
        </p:nvGraphicFramePr>
        <p:xfrm>
          <a:off x="6096000" y="5448300"/>
          <a:ext cx="1760018" cy="1257300"/>
        </p:xfrm>
        <a:graphic>
          <a:graphicData uri="http://schemas.openxmlformats.org/presentationml/2006/ole">
            <p:oleObj spid="_x0000_s134149" name="Equation" r:id="rId6" imgW="711000" imgH="507960" progId="Equation.DSMT4">
              <p:embed/>
            </p:oleObj>
          </a:graphicData>
        </a:graphic>
      </p:graphicFrame>
      <p:graphicFrame>
        <p:nvGraphicFramePr>
          <p:cNvPr id="60422" name="Object 2"/>
          <p:cNvGraphicFramePr>
            <a:graphicFrameLocks noChangeAspect="1"/>
          </p:cNvGraphicFramePr>
          <p:nvPr/>
        </p:nvGraphicFramePr>
        <p:xfrm>
          <a:off x="457200" y="2286000"/>
          <a:ext cx="3554413" cy="848406"/>
        </p:xfrm>
        <a:graphic>
          <a:graphicData uri="http://schemas.openxmlformats.org/presentationml/2006/ole">
            <p:oleObj spid="_x0000_s134150" name="Equation" r:id="rId7" imgW="1180800" imgH="279360" progId="Equation.DSMT4">
              <p:embed/>
            </p:oleObj>
          </a:graphicData>
        </a:graphic>
      </p:graphicFrame>
      <p:graphicFrame>
        <p:nvGraphicFramePr>
          <p:cNvPr id="6" name="Object 8"/>
          <p:cNvGraphicFramePr>
            <a:graphicFrameLocks noChangeAspect="1"/>
          </p:cNvGraphicFramePr>
          <p:nvPr/>
        </p:nvGraphicFramePr>
        <p:xfrm>
          <a:off x="592138" y="4114800"/>
          <a:ext cx="2817812" cy="1116013"/>
        </p:xfrm>
        <a:graphic>
          <a:graphicData uri="http://schemas.openxmlformats.org/presentationml/2006/ole">
            <p:oleObj spid="_x0000_s134151" name="Equation" r:id="rId8" imgW="812520" imgH="279360" progId="Equation.DSMT4">
              <p:embed/>
            </p:oleObj>
          </a:graphicData>
        </a:graphic>
      </p:graphicFrame>
      <p:graphicFrame>
        <p:nvGraphicFramePr>
          <p:cNvPr id="5" name="Object 8"/>
          <p:cNvGraphicFramePr>
            <a:graphicFrameLocks noChangeAspect="1"/>
          </p:cNvGraphicFramePr>
          <p:nvPr/>
        </p:nvGraphicFramePr>
        <p:xfrm>
          <a:off x="5867400" y="2895600"/>
          <a:ext cx="1828800" cy="1153355"/>
        </p:xfrm>
        <a:graphic>
          <a:graphicData uri="http://schemas.openxmlformats.org/presentationml/2006/ole">
            <p:oleObj spid="_x0000_s134152" name="Equation" r:id="rId9" imgW="78732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grpId="0" nodeType="clickEffect">
                                  <p:stCondLst>
                                    <p:cond delay="0"/>
                                  </p:stCondLst>
                                  <p:childTnLst>
                                    <p:set>
                                      <p:cBhvr>
                                        <p:cTn id="36" dur="1" fill="hold">
                                          <p:stCondLst>
                                            <p:cond delay="0"/>
                                          </p:stCondLst>
                                        </p:cTn>
                                        <p:tgtEl>
                                          <p:spTgt spid="30737"/>
                                        </p:tgtEl>
                                        <p:attrNameLst>
                                          <p:attrName>style.visibility</p:attrName>
                                        </p:attrNameLst>
                                      </p:cBhvr>
                                      <p:to>
                                        <p:strVal val="visible"/>
                                      </p:to>
                                    </p:set>
                                    <p:anim calcmode="lin" valueType="num">
                                      <p:cBhvr>
                                        <p:cTn id="37" dur="500" fill="hold"/>
                                        <p:tgtEl>
                                          <p:spTgt spid="30737"/>
                                        </p:tgtEl>
                                        <p:attrNameLst>
                                          <p:attrName>ppt_w</p:attrName>
                                        </p:attrNameLst>
                                      </p:cBhvr>
                                      <p:tavLst>
                                        <p:tav tm="0">
                                          <p:val>
                                            <p:strVal val="2/3*#ppt_w"/>
                                          </p:val>
                                        </p:tav>
                                        <p:tav tm="100000">
                                          <p:val>
                                            <p:strVal val="#ppt_w"/>
                                          </p:val>
                                        </p:tav>
                                      </p:tavLst>
                                    </p:anim>
                                    <p:anim calcmode="lin" valueType="num">
                                      <p:cBhvr>
                                        <p:cTn id="38" dur="500" fill="hold"/>
                                        <p:tgtEl>
                                          <p:spTgt spid="30737"/>
                                        </p:tgtEl>
                                        <p:attrNameLst>
                                          <p:attrName>ppt_h</p:attrName>
                                        </p:attrNameLst>
                                      </p:cBhvr>
                                      <p:tavLst>
                                        <p:tav tm="0">
                                          <p:val>
                                            <p:strVal val="2/3*#ppt_h"/>
                                          </p:val>
                                        </p:tav>
                                        <p:tav tm="100000">
                                          <p:val>
                                            <p:strVal val="#ppt_h"/>
                                          </p:val>
                                        </p:tav>
                                      </p:tavLst>
                                    </p:anim>
                                  </p:childTnLst>
                                </p:cTn>
                              </p:par>
                              <p:par>
                                <p:cTn id="39" presetID="12" presetClass="entr" presetSubtype="4"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lide(fromBottom)">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3200" dirty="0" smtClean="0"/>
              <a:t>This procedure is fairly straightforward and easy to use, but it is limited to equations that only have a “squared term” and a constant term.</a:t>
            </a:r>
          </a:p>
          <a:p>
            <a:r>
              <a:rPr lang="en-US" sz="3200" dirty="0" smtClean="0"/>
              <a:t>Don’t forget the “plus or minus” when you take the square root of both sides.</a:t>
            </a:r>
          </a:p>
          <a:p>
            <a:r>
              <a:rPr lang="en-US" sz="3200" dirty="0" smtClean="0"/>
              <a:t>Also, remember, you aren’t finished until it says x equals….</a:t>
            </a:r>
            <a:endParaRPr lang="en-US" sz="3200" dirty="0"/>
          </a:p>
        </p:txBody>
      </p:sp>
      <p:sp>
        <p:nvSpPr>
          <p:cNvPr id="3" name="Title 2"/>
          <p:cNvSpPr>
            <a:spLocks noGrp="1"/>
          </p:cNvSpPr>
          <p:nvPr>
            <p:ph type="title"/>
          </p:nvPr>
        </p:nvSpPr>
        <p:spPr/>
        <p:txBody>
          <a:bodyPr>
            <a:normAutofit fontScale="90000"/>
          </a:bodyPr>
          <a:lstStyle/>
          <a:p>
            <a:pPr algn="ctr"/>
            <a:r>
              <a:rPr lang="en-US" dirty="0" smtClean="0"/>
              <a:t>A few words about </a:t>
            </a:r>
            <a:br>
              <a:rPr lang="en-US" dirty="0" smtClean="0"/>
            </a:br>
            <a:r>
              <a:rPr lang="en-US" dirty="0" smtClean="0"/>
              <a:t>using square roots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First off, this isn’t one of my favorite methods, as it can get pretty messy if the coefficient on the squared term isn’t 1.</a:t>
            </a:r>
          </a:p>
          <a:p>
            <a:r>
              <a:rPr lang="en-US" dirty="0" smtClean="0"/>
              <a:t>There is a chance for some “ugly fraction work”…this alone deters many students.</a:t>
            </a:r>
          </a:p>
          <a:p>
            <a:r>
              <a:rPr lang="en-US" dirty="0" smtClean="0"/>
              <a:t>That being said</a:t>
            </a:r>
            <a:r>
              <a:rPr lang="en-US" b="1" dirty="0" smtClean="0">
                <a:solidFill>
                  <a:srgbClr val="FF0000"/>
                </a:solidFill>
              </a:rPr>
              <a:t>, this method will enable you to solve ALL quadratic equations—</a:t>
            </a:r>
            <a:r>
              <a:rPr lang="en-US" dirty="0" smtClean="0"/>
              <a:t>yep, it’s powerful, just like </a:t>
            </a:r>
            <a:r>
              <a:rPr lang="en-US" dirty="0" smtClean="0">
                <a:solidFill>
                  <a:srgbClr val="FF0000"/>
                </a:solidFill>
              </a:rPr>
              <a:t>SUPERMAN</a:t>
            </a:r>
            <a:endParaRPr lang="en-US" dirty="0">
              <a:solidFill>
                <a:srgbClr val="FF0000"/>
              </a:solidFill>
            </a:endParaRPr>
          </a:p>
        </p:txBody>
      </p:sp>
      <p:sp>
        <p:nvSpPr>
          <p:cNvPr id="3" name="Title 2"/>
          <p:cNvSpPr>
            <a:spLocks noGrp="1"/>
          </p:cNvSpPr>
          <p:nvPr>
            <p:ph type="title"/>
          </p:nvPr>
        </p:nvSpPr>
        <p:spPr/>
        <p:txBody>
          <a:bodyPr>
            <a:normAutofit fontScale="90000"/>
          </a:bodyPr>
          <a:lstStyle/>
          <a:p>
            <a:pPr algn="ctr"/>
            <a:r>
              <a:rPr lang="en-US" dirty="0" smtClean="0"/>
              <a:t>Method 3: by completing the square</a:t>
            </a:r>
            <a:endParaRPr lang="en-US" dirty="0"/>
          </a:p>
        </p:txBody>
      </p:sp>
      <p:pic>
        <p:nvPicPr>
          <p:cNvPr id="4" name="Picture 3" descr="superman.jpg"/>
          <p:cNvPicPr>
            <a:picLocks noChangeAspect="1"/>
          </p:cNvPicPr>
          <p:nvPr/>
        </p:nvPicPr>
        <p:blipFill>
          <a:blip r:embed="rId2" cstate="print"/>
          <a:stretch>
            <a:fillRect/>
          </a:stretch>
        </p:blipFill>
        <p:spPr>
          <a:xfrm>
            <a:off x="3886200" y="4953000"/>
            <a:ext cx="2286000" cy="1714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solving a quadratic equation by completing the square, we transform an equation that doesn’t feature a “quantity squared” into an equation that does contain a squared expression.</a:t>
            </a:r>
          </a:p>
          <a:p>
            <a:r>
              <a:rPr lang="en-US" dirty="0" smtClean="0"/>
              <a:t>Then, we proceed to solve by using square roots.</a:t>
            </a:r>
          </a:p>
          <a:p>
            <a:r>
              <a:rPr lang="en-US" dirty="0" smtClean="0"/>
              <a:t>Yes, we can solve ANY QUADRATIC EQUATION, by completing the square.</a:t>
            </a:r>
            <a:endParaRPr lang="en-US" dirty="0"/>
          </a:p>
        </p:txBody>
      </p:sp>
      <p:sp>
        <p:nvSpPr>
          <p:cNvPr id="3" name="Title 2"/>
          <p:cNvSpPr>
            <a:spLocks noGrp="1"/>
          </p:cNvSpPr>
          <p:nvPr>
            <p:ph type="title"/>
          </p:nvPr>
        </p:nvSpPr>
        <p:spPr/>
        <p:txBody>
          <a:bodyPr/>
          <a:lstStyle/>
          <a:p>
            <a:pPr algn="ctr"/>
            <a:r>
              <a:rPr lang="en-US" dirty="0" smtClean="0"/>
              <a:t>Completing the Square</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If the coefficient of       is NOT 1, divide both sides of the equation by the coefficient.</a:t>
            </a:r>
          </a:p>
          <a:p>
            <a:r>
              <a:rPr lang="en-US" sz="3200" dirty="0" smtClean="0"/>
              <a:t>Isolate all variable terms on one side of the equation.</a:t>
            </a:r>
          </a:p>
          <a:p>
            <a:pPr lvl="1"/>
            <a:r>
              <a:rPr lang="en-US" sz="3200" dirty="0" smtClean="0"/>
              <a:t>Move the constant term to the other side of the equation.</a:t>
            </a:r>
          </a:p>
          <a:p>
            <a:endParaRPr lang="en-US" dirty="0"/>
          </a:p>
        </p:txBody>
      </p:sp>
      <p:sp>
        <p:nvSpPr>
          <p:cNvPr id="3" name="Title 2"/>
          <p:cNvSpPr>
            <a:spLocks noGrp="1"/>
          </p:cNvSpPr>
          <p:nvPr>
            <p:ph type="title"/>
          </p:nvPr>
        </p:nvSpPr>
        <p:spPr/>
        <p:txBody>
          <a:bodyPr>
            <a:normAutofit fontScale="90000"/>
          </a:bodyPr>
          <a:lstStyle/>
          <a:p>
            <a:pPr algn="ctr"/>
            <a:r>
              <a:rPr lang="en-US" dirty="0" smtClean="0"/>
              <a:t>Procedure for </a:t>
            </a:r>
            <a:br>
              <a:rPr lang="en-US" dirty="0" smtClean="0"/>
            </a:br>
            <a:r>
              <a:rPr lang="en-US" dirty="0" smtClean="0"/>
              <a:t>Completing the Square</a:t>
            </a:r>
            <a:endParaRPr lang="en-US" dirty="0"/>
          </a:p>
        </p:txBody>
      </p:sp>
      <p:graphicFrame>
        <p:nvGraphicFramePr>
          <p:cNvPr id="4" name="Object 3"/>
          <p:cNvGraphicFramePr>
            <a:graphicFrameLocks noChangeAspect="1"/>
          </p:cNvGraphicFramePr>
          <p:nvPr/>
        </p:nvGraphicFramePr>
        <p:xfrm>
          <a:off x="4724400" y="1447800"/>
          <a:ext cx="533400" cy="609600"/>
        </p:xfrm>
        <a:graphic>
          <a:graphicData uri="http://schemas.openxmlformats.org/presentationml/2006/ole">
            <p:oleObj spid="_x0000_s171010" name="Equation" r:id="rId3" imgW="177480" imgH="203040" progId="Equation.DSMT4">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3200" b="1" dirty="0" smtClean="0">
                <a:solidFill>
                  <a:srgbClr val="FF0000"/>
                </a:solidFill>
              </a:rPr>
              <a:t>Complete the square </a:t>
            </a:r>
          </a:p>
          <a:p>
            <a:pPr lvl="1"/>
            <a:r>
              <a:rPr lang="en-US" sz="3200" dirty="0" smtClean="0"/>
              <a:t>Take half of the coefficient of the x term </a:t>
            </a:r>
          </a:p>
          <a:p>
            <a:pPr lvl="1"/>
            <a:r>
              <a:rPr lang="en-US" sz="3200" dirty="0" smtClean="0"/>
              <a:t>Square this result.</a:t>
            </a:r>
          </a:p>
          <a:p>
            <a:pPr lvl="1"/>
            <a:r>
              <a:rPr lang="en-US" sz="3200" dirty="0" smtClean="0"/>
              <a:t>Add  this result to both sides of the equation).</a:t>
            </a:r>
          </a:p>
          <a:p>
            <a:r>
              <a:rPr lang="en-US" sz="3200" dirty="0" smtClean="0"/>
              <a:t>Factor the resulting trinomial.</a:t>
            </a:r>
          </a:p>
          <a:p>
            <a:r>
              <a:rPr lang="en-US" sz="3200" dirty="0" smtClean="0"/>
              <a:t>Solve by using square roots (our previous method).</a:t>
            </a:r>
          </a:p>
          <a:p>
            <a:endParaRPr lang="en-US" dirty="0"/>
          </a:p>
        </p:txBody>
      </p:sp>
      <p:sp>
        <p:nvSpPr>
          <p:cNvPr id="3" name="Title 2"/>
          <p:cNvSpPr>
            <a:spLocks noGrp="1"/>
          </p:cNvSpPr>
          <p:nvPr>
            <p:ph type="title"/>
          </p:nvPr>
        </p:nvSpPr>
        <p:spPr/>
        <p:txBody>
          <a:bodyPr>
            <a:normAutofit fontScale="90000"/>
          </a:bodyPr>
          <a:lstStyle/>
          <a:p>
            <a:pPr algn="ctr"/>
            <a:r>
              <a:rPr lang="en-US" dirty="0" smtClean="0"/>
              <a:t>Procedure for </a:t>
            </a:r>
            <a:br>
              <a:rPr lang="en-US" dirty="0" smtClean="0"/>
            </a:br>
            <a:r>
              <a:rPr lang="en-US" dirty="0" smtClean="0"/>
              <a:t>Completing the Square</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Pictorially, it looks like this</a:t>
            </a:r>
            <a:endParaRPr lang="en-US" dirty="0"/>
          </a:p>
        </p:txBody>
      </p:sp>
      <p:pic>
        <p:nvPicPr>
          <p:cNvPr id="4" name="Picture 6" descr="C:\Rory's  Archive\752 Tech in Math\csa3.gif"/>
          <p:cNvPicPr>
            <a:picLocks noGrp="1" noChangeAspect="1" noChangeArrowheads="1"/>
          </p:cNvPicPr>
          <p:nvPr>
            <p:ph idx="1"/>
          </p:nvPr>
        </p:nvPicPr>
        <p:blipFill>
          <a:blip r:embed="rId3" cstate="print"/>
          <a:srcRect/>
          <a:stretch>
            <a:fillRect/>
          </a:stretch>
        </p:blipFill>
        <p:spPr bwMode="auto">
          <a:xfrm>
            <a:off x="685800" y="1905000"/>
            <a:ext cx="4143375" cy="4065929"/>
          </a:xfrm>
          <a:prstGeom prst="rect">
            <a:avLst/>
          </a:prstGeom>
          <a:noFill/>
          <a:ln w="9525">
            <a:noFill/>
            <a:miter lim="800000"/>
            <a:headEnd/>
            <a:tailEnd/>
          </a:ln>
        </p:spPr>
      </p:pic>
      <p:graphicFrame>
        <p:nvGraphicFramePr>
          <p:cNvPr id="5" name="Object 4"/>
          <p:cNvGraphicFramePr>
            <a:graphicFrameLocks noChangeAspect="1"/>
          </p:cNvGraphicFramePr>
          <p:nvPr/>
        </p:nvGraphicFramePr>
        <p:xfrm>
          <a:off x="5562599" y="2590800"/>
          <a:ext cx="2828925" cy="838200"/>
        </p:xfrm>
        <a:graphic>
          <a:graphicData uri="http://schemas.openxmlformats.org/presentationml/2006/ole">
            <p:oleObj spid="_x0000_s173058" name="Equation" r:id="rId4" imgW="685800" imgH="203040" progId="Equation.DSMT4">
              <p:embed/>
            </p:oleObj>
          </a:graphicData>
        </a:graphic>
      </p:graphicFrame>
      <p:graphicFrame>
        <p:nvGraphicFramePr>
          <p:cNvPr id="173059" name="Object 3"/>
          <p:cNvGraphicFramePr>
            <a:graphicFrameLocks noChangeAspect="1"/>
          </p:cNvGraphicFramePr>
          <p:nvPr/>
        </p:nvGraphicFramePr>
        <p:xfrm>
          <a:off x="5943600" y="3810000"/>
          <a:ext cx="1990725" cy="942975"/>
        </p:xfrm>
        <a:graphic>
          <a:graphicData uri="http://schemas.openxmlformats.org/presentationml/2006/ole">
            <p:oleObj spid="_x0000_s173059" name="Equation" r:id="rId5" imgW="482400" imgH="2286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3059"/>
                                        </p:tgtEl>
                                        <p:attrNameLst>
                                          <p:attrName>style.visibility</p:attrName>
                                        </p:attrNameLst>
                                      </p:cBhvr>
                                      <p:to>
                                        <p:strVal val="visible"/>
                                      </p:to>
                                    </p:set>
                                    <p:animEffect transition="in" filter="dissolve">
                                      <p:cBhvr>
                                        <p:cTn id="12" dur="500"/>
                                        <p:tgtEl>
                                          <p:spTgt spid="173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r>
              <a:rPr lang="en-US" sz="3200" dirty="0" smtClean="0"/>
              <a:t>Today we’ll look at solving </a:t>
            </a:r>
            <a:r>
              <a:rPr lang="en-US" sz="3200" b="1" dirty="0" smtClean="0">
                <a:solidFill>
                  <a:srgbClr val="FF0000"/>
                </a:solidFill>
              </a:rPr>
              <a:t>QUADRATIC EQUATIONS </a:t>
            </a:r>
            <a:r>
              <a:rPr lang="en-US" sz="3200" dirty="0" smtClean="0"/>
              <a:t>by a variety of methods.</a:t>
            </a:r>
          </a:p>
          <a:p>
            <a:pPr lvl="1"/>
            <a:r>
              <a:rPr lang="en-US" sz="3200" dirty="0" smtClean="0"/>
              <a:t>Factoring</a:t>
            </a:r>
          </a:p>
          <a:p>
            <a:pPr lvl="1"/>
            <a:r>
              <a:rPr lang="en-US" sz="3200" dirty="0" smtClean="0"/>
              <a:t>Using Square Roots</a:t>
            </a:r>
          </a:p>
          <a:p>
            <a:pPr lvl="1"/>
            <a:r>
              <a:rPr lang="en-US" sz="3200" dirty="0" smtClean="0"/>
              <a:t>Completing the Square</a:t>
            </a:r>
          </a:p>
          <a:p>
            <a:pPr lvl="1"/>
            <a:r>
              <a:rPr lang="en-US" sz="3200" dirty="0" smtClean="0"/>
              <a:t>By using the Quadratic Formula</a:t>
            </a:r>
          </a:p>
          <a:p>
            <a:pPr lvl="1"/>
            <a:r>
              <a:rPr lang="en-US" sz="3200" dirty="0" smtClean="0"/>
              <a:t>If time permits, we might even look at a graphing approach. </a:t>
            </a:r>
            <a:r>
              <a:rPr lang="en-US" sz="3200" dirty="0" smtClean="0">
                <a:sym typeface="Wingdings" pitchFamily="2" charset="2"/>
              </a:rPr>
              <a:t></a:t>
            </a:r>
            <a:endParaRPr lang="en-US" sz="3200" dirty="0" smtClean="0"/>
          </a:p>
          <a:p>
            <a:endParaRPr lang="en-US" sz="3200" dirty="0" smtClean="0"/>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943600" y="41910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5" name="Object 5"/>
          <p:cNvGraphicFramePr>
            <a:graphicFrameLocks noChangeAspect="1"/>
          </p:cNvGraphicFramePr>
          <p:nvPr/>
        </p:nvGraphicFramePr>
        <p:xfrm>
          <a:off x="685800" y="2438400"/>
          <a:ext cx="3048000" cy="779463"/>
        </p:xfrm>
        <a:graphic>
          <a:graphicData uri="http://schemas.openxmlformats.org/presentationml/2006/ole">
            <p:oleObj spid="_x0000_s174082" name="Equation" r:id="rId3" imgW="914400" imgH="203040" progId="Equation.DSMT4">
              <p:embed/>
            </p:oleObj>
          </a:graphicData>
        </a:graphic>
      </p:graphicFrame>
      <p:graphicFrame>
        <p:nvGraphicFramePr>
          <p:cNvPr id="2" name="Object 5"/>
          <p:cNvGraphicFramePr>
            <a:graphicFrameLocks noChangeAspect="1"/>
          </p:cNvGraphicFramePr>
          <p:nvPr/>
        </p:nvGraphicFramePr>
        <p:xfrm>
          <a:off x="976313" y="3429000"/>
          <a:ext cx="2466975" cy="811213"/>
        </p:xfrm>
        <a:graphic>
          <a:graphicData uri="http://schemas.openxmlformats.org/presentationml/2006/ole">
            <p:oleObj spid="_x0000_s174083" name="Equation" r:id="rId4" imgW="711000" imgH="203040" progId="Equation.DSMT4">
              <p:embed/>
            </p:oleObj>
          </a:graphicData>
        </a:graphic>
      </p:graphicFrame>
      <p:graphicFrame>
        <p:nvGraphicFramePr>
          <p:cNvPr id="4" name="Object 5"/>
          <p:cNvGraphicFramePr>
            <a:graphicFrameLocks noChangeAspect="1"/>
          </p:cNvGraphicFramePr>
          <p:nvPr/>
        </p:nvGraphicFramePr>
        <p:xfrm>
          <a:off x="609600" y="4419600"/>
          <a:ext cx="3922712" cy="811213"/>
        </p:xfrm>
        <a:graphic>
          <a:graphicData uri="http://schemas.openxmlformats.org/presentationml/2006/ole">
            <p:oleObj spid="_x0000_s174084" name="Equation" r:id="rId5" imgW="1130040" imgH="203040" progId="Equation.DSMT4">
              <p:embed/>
            </p:oleObj>
          </a:graphicData>
        </a:graphic>
      </p:graphicFrame>
      <p:graphicFrame>
        <p:nvGraphicFramePr>
          <p:cNvPr id="22" name="Object 21"/>
          <p:cNvGraphicFramePr>
            <a:graphicFrameLocks noChangeAspect="1"/>
          </p:cNvGraphicFramePr>
          <p:nvPr/>
        </p:nvGraphicFramePr>
        <p:xfrm>
          <a:off x="6246813" y="5508625"/>
          <a:ext cx="1682750" cy="990600"/>
        </p:xfrm>
        <a:graphic>
          <a:graphicData uri="http://schemas.openxmlformats.org/presentationml/2006/ole">
            <p:oleObj spid="_x0000_s174085" name="Equation" r:id="rId6" imgW="431640" imgH="253800" progId="Equation.DSMT4">
              <p:embed/>
            </p:oleObj>
          </a:graphicData>
        </a:graphic>
      </p:graphicFrame>
      <p:graphicFrame>
        <p:nvGraphicFramePr>
          <p:cNvPr id="3" name="Object 6"/>
          <p:cNvGraphicFramePr>
            <a:graphicFrameLocks noChangeAspect="1"/>
          </p:cNvGraphicFramePr>
          <p:nvPr/>
        </p:nvGraphicFramePr>
        <p:xfrm>
          <a:off x="990600" y="5486400"/>
          <a:ext cx="2732087" cy="912813"/>
        </p:xfrm>
        <a:graphic>
          <a:graphicData uri="http://schemas.openxmlformats.org/presentationml/2006/ole">
            <p:oleObj spid="_x0000_s174086" name="Equation" r:id="rId7" imgW="787320" imgH="228600" progId="Equation.DSMT4">
              <p:embed/>
            </p:oleObj>
          </a:graphicData>
        </a:graphic>
      </p:graphicFrame>
      <p:graphicFrame>
        <p:nvGraphicFramePr>
          <p:cNvPr id="6" name="Object 7"/>
          <p:cNvGraphicFramePr>
            <a:graphicFrameLocks noChangeAspect="1"/>
          </p:cNvGraphicFramePr>
          <p:nvPr/>
        </p:nvGraphicFramePr>
        <p:xfrm>
          <a:off x="5867400" y="2209800"/>
          <a:ext cx="2336800" cy="811213"/>
        </p:xfrm>
        <a:graphic>
          <a:graphicData uri="http://schemas.openxmlformats.org/presentationml/2006/ole">
            <p:oleObj spid="_x0000_s174087" name="Equation" r:id="rId8" imgW="672840" imgH="203040" progId="Equation.DSMT4">
              <p:embed/>
            </p:oleObj>
          </a:graphicData>
        </a:graphic>
      </p:graphicFrame>
      <p:graphicFrame>
        <p:nvGraphicFramePr>
          <p:cNvPr id="7" name="Object 8"/>
          <p:cNvGraphicFramePr>
            <a:graphicFrameLocks noChangeAspect="1"/>
          </p:cNvGraphicFramePr>
          <p:nvPr/>
        </p:nvGraphicFramePr>
        <p:xfrm>
          <a:off x="5867400" y="3124200"/>
          <a:ext cx="2292350" cy="811213"/>
        </p:xfrm>
        <a:graphic>
          <a:graphicData uri="http://schemas.openxmlformats.org/presentationml/2006/ole">
            <p:oleObj spid="_x0000_s174088" name="Equation" r:id="rId9" imgW="66024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grpId="0" nodeType="clickEffect">
                                  <p:stCondLst>
                                    <p:cond delay="0"/>
                                  </p:stCondLst>
                                  <p:childTnLst>
                                    <p:set>
                                      <p:cBhvr>
                                        <p:cTn id="36" dur="1" fill="hold">
                                          <p:stCondLst>
                                            <p:cond delay="0"/>
                                          </p:stCondLst>
                                        </p:cTn>
                                        <p:tgtEl>
                                          <p:spTgt spid="30737"/>
                                        </p:tgtEl>
                                        <p:attrNameLst>
                                          <p:attrName>style.visibility</p:attrName>
                                        </p:attrNameLst>
                                      </p:cBhvr>
                                      <p:to>
                                        <p:strVal val="visible"/>
                                      </p:to>
                                    </p:set>
                                    <p:anim calcmode="lin" valueType="num">
                                      <p:cBhvr>
                                        <p:cTn id="37" dur="500" fill="hold"/>
                                        <p:tgtEl>
                                          <p:spTgt spid="30737"/>
                                        </p:tgtEl>
                                        <p:attrNameLst>
                                          <p:attrName>ppt_w</p:attrName>
                                        </p:attrNameLst>
                                      </p:cBhvr>
                                      <p:tavLst>
                                        <p:tav tm="0">
                                          <p:val>
                                            <p:strVal val="2/3*#ppt_w"/>
                                          </p:val>
                                        </p:tav>
                                        <p:tav tm="100000">
                                          <p:val>
                                            <p:strVal val="#ppt_w"/>
                                          </p:val>
                                        </p:tav>
                                      </p:tavLst>
                                    </p:anim>
                                    <p:anim calcmode="lin" valueType="num">
                                      <p:cBhvr>
                                        <p:cTn id="38" dur="500" fill="hold"/>
                                        <p:tgtEl>
                                          <p:spTgt spid="30737"/>
                                        </p:tgtEl>
                                        <p:attrNameLst>
                                          <p:attrName>ppt_h</p:attrName>
                                        </p:attrNameLst>
                                      </p:cBhvr>
                                      <p:tavLst>
                                        <p:tav tm="0">
                                          <p:val>
                                            <p:strVal val="2/3*#ppt_h"/>
                                          </p:val>
                                        </p:tav>
                                        <p:tav tm="100000">
                                          <p:val>
                                            <p:strVal val="#ppt_h"/>
                                          </p:val>
                                        </p:tav>
                                      </p:tavLst>
                                    </p:anim>
                                  </p:childTnLst>
                                </p:cTn>
                              </p:par>
                              <p:par>
                                <p:cTn id="39" presetID="12" presetClass="entr" presetSubtype="4"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lide(fromBottom)">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5" name="Object 5"/>
          <p:cNvGraphicFramePr>
            <a:graphicFrameLocks noChangeAspect="1"/>
          </p:cNvGraphicFramePr>
          <p:nvPr/>
        </p:nvGraphicFramePr>
        <p:xfrm>
          <a:off x="2209800" y="2514600"/>
          <a:ext cx="3513138" cy="779463"/>
        </p:xfrm>
        <a:graphic>
          <a:graphicData uri="http://schemas.openxmlformats.org/presentationml/2006/ole">
            <p:oleObj spid="_x0000_s175106" name="Equation" r:id="rId3" imgW="1054080" imgH="203040" progId="Equation.DSMT4">
              <p:embed/>
            </p:oleObj>
          </a:graphicData>
        </a:graphic>
      </p:graphicFrame>
      <p:graphicFrame>
        <p:nvGraphicFramePr>
          <p:cNvPr id="2" name="Object 5"/>
          <p:cNvGraphicFramePr>
            <a:graphicFrameLocks noChangeAspect="1"/>
          </p:cNvGraphicFramePr>
          <p:nvPr/>
        </p:nvGraphicFramePr>
        <p:xfrm>
          <a:off x="2590800" y="3505200"/>
          <a:ext cx="2951162" cy="811213"/>
        </p:xfrm>
        <a:graphic>
          <a:graphicData uri="http://schemas.openxmlformats.org/presentationml/2006/ole">
            <p:oleObj spid="_x0000_s175107" name="Equation" r:id="rId4" imgW="850680" imgH="203040" progId="Equation.DSMT4">
              <p:embed/>
            </p:oleObj>
          </a:graphicData>
        </a:graphic>
      </p:graphicFrame>
      <p:graphicFrame>
        <p:nvGraphicFramePr>
          <p:cNvPr id="4" name="Object 5"/>
          <p:cNvGraphicFramePr>
            <a:graphicFrameLocks noChangeAspect="1"/>
          </p:cNvGraphicFramePr>
          <p:nvPr/>
        </p:nvGraphicFramePr>
        <p:xfrm>
          <a:off x="2819400" y="4495800"/>
          <a:ext cx="2689225" cy="811213"/>
        </p:xfrm>
        <a:graphic>
          <a:graphicData uri="http://schemas.openxmlformats.org/presentationml/2006/ole">
            <p:oleObj spid="_x0000_s175108" name="Equation" r:id="rId5" imgW="774360" imgH="203040" progId="Equation.DSMT4">
              <p:embed/>
            </p:oleObj>
          </a:graphicData>
        </a:graphic>
      </p:graphicFrame>
      <p:graphicFrame>
        <p:nvGraphicFramePr>
          <p:cNvPr id="3" name="Object 6"/>
          <p:cNvGraphicFramePr>
            <a:graphicFrameLocks noChangeAspect="1"/>
          </p:cNvGraphicFramePr>
          <p:nvPr/>
        </p:nvGraphicFramePr>
        <p:xfrm>
          <a:off x="2438400" y="5486400"/>
          <a:ext cx="3965575" cy="811213"/>
        </p:xfrm>
        <a:graphic>
          <a:graphicData uri="http://schemas.openxmlformats.org/presentationml/2006/ole">
            <p:oleObj spid="_x0000_s175110" name="Equation" r:id="rId6" imgW="114300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791200" y="36576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#2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22" name="Object 21"/>
          <p:cNvGraphicFramePr>
            <a:graphicFrameLocks noChangeAspect="1"/>
          </p:cNvGraphicFramePr>
          <p:nvPr/>
        </p:nvGraphicFramePr>
        <p:xfrm>
          <a:off x="5638800" y="5105400"/>
          <a:ext cx="2722563" cy="1189038"/>
        </p:xfrm>
        <a:graphic>
          <a:graphicData uri="http://schemas.openxmlformats.org/presentationml/2006/ole">
            <p:oleObj spid="_x0000_s176133" name="Equation" r:id="rId3" imgW="698400" imgH="304560" progId="Equation.DSMT4">
              <p:embed/>
            </p:oleObj>
          </a:graphicData>
        </a:graphic>
      </p:graphicFrame>
      <p:graphicFrame>
        <p:nvGraphicFramePr>
          <p:cNvPr id="3" name="Object 6"/>
          <p:cNvGraphicFramePr>
            <a:graphicFrameLocks noChangeAspect="1"/>
          </p:cNvGraphicFramePr>
          <p:nvPr/>
        </p:nvGraphicFramePr>
        <p:xfrm>
          <a:off x="609600" y="2743200"/>
          <a:ext cx="3965575" cy="811213"/>
        </p:xfrm>
        <a:graphic>
          <a:graphicData uri="http://schemas.openxmlformats.org/presentationml/2006/ole">
            <p:oleObj spid="_x0000_s176134" name="Equation" r:id="rId4" imgW="1143000" imgH="203040" progId="Equation.DSMT4">
              <p:embed/>
            </p:oleObj>
          </a:graphicData>
        </a:graphic>
      </p:graphicFrame>
      <p:graphicFrame>
        <p:nvGraphicFramePr>
          <p:cNvPr id="6" name="Object 7"/>
          <p:cNvGraphicFramePr>
            <a:graphicFrameLocks noChangeAspect="1"/>
          </p:cNvGraphicFramePr>
          <p:nvPr/>
        </p:nvGraphicFramePr>
        <p:xfrm>
          <a:off x="5624513" y="2133600"/>
          <a:ext cx="2822575" cy="963613"/>
        </p:xfrm>
        <a:graphic>
          <a:graphicData uri="http://schemas.openxmlformats.org/presentationml/2006/ole">
            <p:oleObj spid="_x0000_s176135" name="Equation" r:id="rId5" imgW="812520" imgH="241200" progId="Equation.DSMT4">
              <p:embed/>
            </p:oleObj>
          </a:graphicData>
        </a:graphic>
      </p:graphicFrame>
      <p:graphicFrame>
        <p:nvGraphicFramePr>
          <p:cNvPr id="8" name="Object 9"/>
          <p:cNvGraphicFramePr>
            <a:graphicFrameLocks noChangeAspect="1"/>
          </p:cNvGraphicFramePr>
          <p:nvPr/>
        </p:nvGraphicFramePr>
        <p:xfrm>
          <a:off x="1295400" y="3733800"/>
          <a:ext cx="2600325" cy="912813"/>
        </p:xfrm>
        <a:graphic>
          <a:graphicData uri="http://schemas.openxmlformats.org/presentationml/2006/ole">
            <p:oleObj spid="_x0000_s176137" name="Equation" r:id="rId6" imgW="749160" imgH="228600" progId="Equation.DSMT4">
              <p:embed/>
            </p:oleObj>
          </a:graphicData>
        </a:graphic>
      </p:graphicFrame>
      <p:graphicFrame>
        <p:nvGraphicFramePr>
          <p:cNvPr id="9" name="Object 10"/>
          <p:cNvGraphicFramePr>
            <a:graphicFrameLocks noChangeAspect="1"/>
          </p:cNvGraphicFramePr>
          <p:nvPr/>
        </p:nvGraphicFramePr>
        <p:xfrm>
          <a:off x="1316038" y="4699000"/>
          <a:ext cx="2863850" cy="963613"/>
        </p:xfrm>
        <a:graphic>
          <a:graphicData uri="http://schemas.openxmlformats.org/presentationml/2006/ole">
            <p:oleObj spid="_x0000_s176138" name="Equation" r:id="rId7" imgW="825480" imgH="2412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#3 (Fraction time!)</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5" name="Object 5"/>
          <p:cNvGraphicFramePr>
            <a:graphicFrameLocks noChangeAspect="1"/>
          </p:cNvGraphicFramePr>
          <p:nvPr/>
        </p:nvGraphicFramePr>
        <p:xfrm>
          <a:off x="2667000" y="2362200"/>
          <a:ext cx="3302000" cy="779463"/>
        </p:xfrm>
        <a:graphic>
          <a:graphicData uri="http://schemas.openxmlformats.org/presentationml/2006/ole">
            <p:oleObj spid="_x0000_s177154" name="Equation" r:id="rId3" imgW="990360" imgH="203040" progId="Equation.DSMT4">
              <p:embed/>
            </p:oleObj>
          </a:graphicData>
        </a:graphic>
      </p:graphicFrame>
      <p:graphicFrame>
        <p:nvGraphicFramePr>
          <p:cNvPr id="2" name="Object 5"/>
          <p:cNvGraphicFramePr>
            <a:graphicFrameLocks noChangeAspect="1"/>
          </p:cNvGraphicFramePr>
          <p:nvPr/>
        </p:nvGraphicFramePr>
        <p:xfrm>
          <a:off x="3048000" y="3200400"/>
          <a:ext cx="2730500" cy="811213"/>
        </p:xfrm>
        <a:graphic>
          <a:graphicData uri="http://schemas.openxmlformats.org/presentationml/2006/ole">
            <p:oleObj spid="_x0000_s177155" name="Equation" r:id="rId4" imgW="787320" imgH="203040" progId="Equation.DSMT4">
              <p:embed/>
            </p:oleObj>
          </a:graphicData>
        </a:graphic>
      </p:graphicFrame>
      <p:graphicFrame>
        <p:nvGraphicFramePr>
          <p:cNvPr id="4" name="Object 5"/>
          <p:cNvGraphicFramePr>
            <a:graphicFrameLocks noChangeAspect="1"/>
          </p:cNvGraphicFramePr>
          <p:nvPr/>
        </p:nvGraphicFramePr>
        <p:xfrm>
          <a:off x="3352800" y="4114800"/>
          <a:ext cx="1893887" cy="1297542"/>
        </p:xfrm>
        <a:graphic>
          <a:graphicData uri="http://schemas.openxmlformats.org/presentationml/2006/ole">
            <p:oleObj spid="_x0000_s177156" name="Equation" r:id="rId5" imgW="660240" imgH="393480" progId="Equation.DSMT4">
              <p:embed/>
            </p:oleObj>
          </a:graphicData>
        </a:graphic>
      </p:graphicFrame>
      <p:graphicFrame>
        <p:nvGraphicFramePr>
          <p:cNvPr id="3" name="Object 6"/>
          <p:cNvGraphicFramePr>
            <a:graphicFrameLocks noChangeAspect="1"/>
          </p:cNvGraphicFramePr>
          <p:nvPr/>
        </p:nvGraphicFramePr>
        <p:xfrm>
          <a:off x="2460625" y="5221519"/>
          <a:ext cx="3635375" cy="1457094"/>
        </p:xfrm>
        <a:graphic>
          <a:graphicData uri="http://schemas.openxmlformats.org/presentationml/2006/ole">
            <p:oleObj spid="_x0000_s177157" name="Equation" r:id="rId6" imgW="113004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791200" y="36576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#3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22" name="Object 21"/>
          <p:cNvGraphicFramePr>
            <a:graphicFrameLocks noChangeAspect="1"/>
          </p:cNvGraphicFramePr>
          <p:nvPr/>
        </p:nvGraphicFramePr>
        <p:xfrm>
          <a:off x="5861050" y="4857750"/>
          <a:ext cx="2276475" cy="1684338"/>
        </p:xfrm>
        <a:graphic>
          <a:graphicData uri="http://schemas.openxmlformats.org/presentationml/2006/ole">
            <p:oleObj spid="_x0000_s178178" name="Equation" r:id="rId3" imgW="583920" imgH="431640" progId="Equation.DSMT4">
              <p:embed/>
            </p:oleObj>
          </a:graphicData>
        </a:graphic>
      </p:graphicFrame>
      <p:graphicFrame>
        <p:nvGraphicFramePr>
          <p:cNvPr id="6" name="Object 7"/>
          <p:cNvGraphicFramePr>
            <a:graphicFrameLocks noChangeAspect="1"/>
          </p:cNvGraphicFramePr>
          <p:nvPr/>
        </p:nvGraphicFramePr>
        <p:xfrm>
          <a:off x="5867400" y="1830388"/>
          <a:ext cx="2336800" cy="1571625"/>
        </p:xfrm>
        <a:graphic>
          <a:graphicData uri="http://schemas.openxmlformats.org/presentationml/2006/ole">
            <p:oleObj spid="_x0000_s178180" name="Equation" r:id="rId4" imgW="672840" imgH="393480" progId="Equation.DSMT4">
              <p:embed/>
            </p:oleObj>
          </a:graphicData>
        </a:graphic>
      </p:graphicFrame>
      <p:graphicFrame>
        <p:nvGraphicFramePr>
          <p:cNvPr id="8" name="Object 9"/>
          <p:cNvGraphicFramePr>
            <a:graphicFrameLocks noChangeAspect="1"/>
          </p:cNvGraphicFramePr>
          <p:nvPr/>
        </p:nvGraphicFramePr>
        <p:xfrm>
          <a:off x="1752600" y="3886200"/>
          <a:ext cx="2133600" cy="1489614"/>
        </p:xfrm>
        <a:graphic>
          <a:graphicData uri="http://schemas.openxmlformats.org/presentationml/2006/ole">
            <p:oleObj spid="_x0000_s178181" name="Equation" r:id="rId5" imgW="774360" imgH="469800" progId="Equation.DSMT4">
              <p:embed/>
            </p:oleObj>
          </a:graphicData>
        </a:graphic>
      </p:graphicFrame>
      <p:graphicFrame>
        <p:nvGraphicFramePr>
          <p:cNvPr id="9" name="Object 10"/>
          <p:cNvGraphicFramePr>
            <a:graphicFrameLocks noChangeAspect="1"/>
          </p:cNvGraphicFramePr>
          <p:nvPr/>
        </p:nvGraphicFramePr>
        <p:xfrm>
          <a:off x="1752600" y="5257800"/>
          <a:ext cx="2119312" cy="1400613"/>
        </p:xfrm>
        <a:graphic>
          <a:graphicData uri="http://schemas.openxmlformats.org/presentationml/2006/ole">
            <p:oleObj spid="_x0000_s178182" name="Equation" r:id="rId6" imgW="685800" imgH="393480" progId="Equation.DSMT4">
              <p:embed/>
            </p:oleObj>
          </a:graphicData>
        </a:graphic>
      </p:graphicFrame>
      <p:graphicFrame>
        <p:nvGraphicFramePr>
          <p:cNvPr id="5" name="Object 7"/>
          <p:cNvGraphicFramePr>
            <a:graphicFrameLocks noChangeAspect="1"/>
          </p:cNvGraphicFramePr>
          <p:nvPr/>
        </p:nvGraphicFramePr>
        <p:xfrm>
          <a:off x="990601" y="2514601"/>
          <a:ext cx="3276600" cy="1313502"/>
        </p:xfrm>
        <a:graphic>
          <a:graphicData uri="http://schemas.openxmlformats.org/presentationml/2006/ole">
            <p:oleObj spid="_x0000_s178183" name="Equation" r:id="rId7" imgW="113004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sz="3200" dirty="0" smtClean="0"/>
              <a:t> A lot of my students like this method.  Unlike completing the square, the fractions seem less cumbersome.</a:t>
            </a:r>
          </a:p>
          <a:p>
            <a:r>
              <a:rPr lang="en-US" sz="3200" dirty="0" smtClean="0"/>
              <a:t>Of course, to use the quadratic formula, you’d have to remember the formula.</a:t>
            </a:r>
          </a:p>
          <a:p>
            <a:pPr lvl="1"/>
            <a:r>
              <a:rPr lang="en-US" sz="3200" dirty="0" smtClean="0"/>
              <a:t>You could always snag that cool math tattoo that you’ve been contemplating. </a:t>
            </a:r>
            <a:r>
              <a:rPr lang="en-US" sz="3200" dirty="0" smtClean="0">
                <a:sym typeface="Wingdings" pitchFamily="2" charset="2"/>
              </a:rPr>
              <a:t></a:t>
            </a:r>
            <a:endParaRPr lang="en-US" sz="3200" dirty="0" smtClean="0"/>
          </a:p>
          <a:p>
            <a:r>
              <a:rPr lang="en-US" sz="3200" dirty="0" smtClean="0"/>
              <a:t>This method will also enable you to solve ANY quadratic equation.</a:t>
            </a:r>
            <a:endParaRPr lang="en-US" sz="3200" dirty="0">
              <a:solidFill>
                <a:srgbClr val="FF0000"/>
              </a:solidFill>
            </a:endParaRPr>
          </a:p>
        </p:txBody>
      </p:sp>
      <p:sp>
        <p:nvSpPr>
          <p:cNvPr id="3" name="Title 2"/>
          <p:cNvSpPr>
            <a:spLocks noGrp="1"/>
          </p:cNvSpPr>
          <p:nvPr>
            <p:ph type="title"/>
          </p:nvPr>
        </p:nvSpPr>
        <p:spPr/>
        <p:txBody>
          <a:bodyPr>
            <a:normAutofit fontScale="90000"/>
          </a:bodyPr>
          <a:lstStyle/>
          <a:p>
            <a:pPr algn="ctr"/>
            <a:r>
              <a:rPr lang="en-US" dirty="0" smtClean="0"/>
              <a:t>Method 4: the Quadratic Formula</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A quadratic equation written in standard form,                          , where           has the solutions:</a:t>
            </a:r>
            <a:endParaRPr lang="en-US" sz="3200" dirty="0"/>
          </a:p>
        </p:txBody>
      </p:sp>
      <p:sp>
        <p:nvSpPr>
          <p:cNvPr id="3" name="Title 2"/>
          <p:cNvSpPr>
            <a:spLocks noGrp="1"/>
          </p:cNvSpPr>
          <p:nvPr>
            <p:ph type="title"/>
          </p:nvPr>
        </p:nvSpPr>
        <p:spPr/>
        <p:txBody>
          <a:bodyPr/>
          <a:lstStyle/>
          <a:p>
            <a:pPr algn="ctr"/>
            <a:r>
              <a:rPr lang="en-US" dirty="0" smtClean="0"/>
              <a:t>The Quadratic Formula</a:t>
            </a:r>
            <a:endParaRPr lang="en-US" dirty="0"/>
          </a:p>
        </p:txBody>
      </p:sp>
      <p:graphicFrame>
        <p:nvGraphicFramePr>
          <p:cNvPr id="4" name="Object 3"/>
          <p:cNvGraphicFramePr>
            <a:graphicFrameLocks noChangeAspect="1"/>
          </p:cNvGraphicFramePr>
          <p:nvPr/>
        </p:nvGraphicFramePr>
        <p:xfrm>
          <a:off x="3886200" y="1828800"/>
          <a:ext cx="3257550" cy="685800"/>
        </p:xfrm>
        <a:graphic>
          <a:graphicData uri="http://schemas.openxmlformats.org/presentationml/2006/ole">
            <p:oleObj spid="_x0000_s180226" name="Equation" r:id="rId3" imgW="965160" imgH="203040" progId="Equation.DSMT4">
              <p:embed/>
            </p:oleObj>
          </a:graphicData>
        </a:graphic>
      </p:graphicFrame>
      <p:graphicFrame>
        <p:nvGraphicFramePr>
          <p:cNvPr id="5" name="Object 4"/>
          <p:cNvGraphicFramePr>
            <a:graphicFrameLocks noChangeAspect="1"/>
          </p:cNvGraphicFramePr>
          <p:nvPr/>
        </p:nvGraphicFramePr>
        <p:xfrm>
          <a:off x="2209800" y="2362200"/>
          <a:ext cx="1219200" cy="609600"/>
        </p:xfrm>
        <a:graphic>
          <a:graphicData uri="http://schemas.openxmlformats.org/presentationml/2006/ole">
            <p:oleObj spid="_x0000_s180227" name="Equation" r:id="rId4" imgW="355320" imgH="177480" progId="Equation.DSMT4">
              <p:embed/>
            </p:oleObj>
          </a:graphicData>
        </a:graphic>
      </p:graphicFrame>
      <p:graphicFrame>
        <p:nvGraphicFramePr>
          <p:cNvPr id="1251331" name="Object 3"/>
          <p:cNvGraphicFramePr>
            <a:graphicFrameLocks noChangeAspect="1"/>
          </p:cNvGraphicFramePr>
          <p:nvPr/>
        </p:nvGraphicFramePr>
        <p:xfrm>
          <a:off x="2057400" y="3429000"/>
          <a:ext cx="5120640" cy="1828800"/>
        </p:xfrm>
        <a:graphic>
          <a:graphicData uri="http://schemas.openxmlformats.org/presentationml/2006/ole">
            <p:oleObj spid="_x0000_s180228" name="Equation" r:id="rId5" imgW="1244520" imgH="4442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51331"/>
                                        </p:tgtEl>
                                        <p:attrNameLst>
                                          <p:attrName>style.visibility</p:attrName>
                                        </p:attrNameLst>
                                      </p:cBhvr>
                                      <p:to>
                                        <p:strVal val="visible"/>
                                      </p:to>
                                    </p:set>
                                    <p:animEffect transition="in" filter="wipe(left)">
                                      <p:cBhvr>
                                        <p:cTn id="7" dur="500"/>
                                        <p:tgtEl>
                                          <p:spTgt spid="12513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in factoring, the ZERO on one side of the equation is REQUIRED, so we might have to manipulate the equation to get it.</a:t>
            </a:r>
          </a:p>
          <a:p>
            <a:r>
              <a:rPr lang="en-US" dirty="0" smtClean="0"/>
              <a:t>Be careful with the signs on the values for </a:t>
            </a:r>
          </a:p>
          <a:p>
            <a:pPr>
              <a:buNone/>
            </a:pPr>
            <a:r>
              <a:rPr lang="en-US" dirty="0" smtClean="0"/>
              <a:t>                       ,don’t lose negatives.</a:t>
            </a:r>
          </a:p>
          <a:p>
            <a:r>
              <a:rPr lang="en-US" dirty="0" smtClean="0"/>
              <a:t>Don’t forget the “over          “ part  </a:t>
            </a:r>
          </a:p>
          <a:p>
            <a:r>
              <a:rPr lang="en-US" dirty="0" smtClean="0"/>
              <a:t>Here’s a cool song to help you remember the formula, if you’re into music. </a:t>
            </a:r>
            <a:r>
              <a:rPr lang="en-US" dirty="0" smtClean="0">
                <a:sym typeface="Wingdings" pitchFamily="2" charset="2"/>
              </a:rPr>
              <a:t></a:t>
            </a:r>
          </a:p>
          <a:p>
            <a:pPr algn="ctr"/>
            <a:r>
              <a:rPr lang="en-US" sz="4000" dirty="0" smtClean="0">
                <a:hlinkClick r:id="rId3"/>
              </a:rPr>
              <a:t>Brought to you by “the” Del </a:t>
            </a:r>
            <a:endParaRPr lang="en-US" sz="4000" dirty="0"/>
          </a:p>
        </p:txBody>
      </p:sp>
      <p:sp>
        <p:nvSpPr>
          <p:cNvPr id="3" name="Title 2"/>
          <p:cNvSpPr>
            <a:spLocks noGrp="1"/>
          </p:cNvSpPr>
          <p:nvPr>
            <p:ph type="title"/>
          </p:nvPr>
        </p:nvSpPr>
        <p:spPr/>
        <p:txBody>
          <a:bodyPr>
            <a:normAutofit fontScale="90000"/>
          </a:bodyPr>
          <a:lstStyle/>
          <a:p>
            <a:pPr algn="ctr"/>
            <a:r>
              <a:rPr lang="en-US" dirty="0" smtClean="0"/>
              <a:t>A few words from your instructor</a:t>
            </a:r>
            <a:endParaRPr lang="en-US" dirty="0"/>
          </a:p>
        </p:txBody>
      </p:sp>
      <p:graphicFrame>
        <p:nvGraphicFramePr>
          <p:cNvPr id="4" name="Object 3"/>
          <p:cNvGraphicFramePr>
            <a:graphicFrameLocks noChangeAspect="1"/>
          </p:cNvGraphicFramePr>
          <p:nvPr/>
        </p:nvGraphicFramePr>
        <p:xfrm>
          <a:off x="990600" y="3124200"/>
          <a:ext cx="2133600" cy="632178"/>
        </p:xfrm>
        <a:graphic>
          <a:graphicData uri="http://schemas.openxmlformats.org/presentationml/2006/ole">
            <p:oleObj spid="_x0000_s181250" name="Equation" r:id="rId4" imgW="685800" imgH="203040" progId="Equation.DSMT4">
              <p:embed/>
            </p:oleObj>
          </a:graphicData>
        </a:graphic>
      </p:graphicFrame>
      <p:graphicFrame>
        <p:nvGraphicFramePr>
          <p:cNvPr id="181251" name="Object 3"/>
          <p:cNvGraphicFramePr>
            <a:graphicFrameLocks noChangeAspect="1"/>
          </p:cNvGraphicFramePr>
          <p:nvPr/>
        </p:nvGraphicFramePr>
        <p:xfrm>
          <a:off x="4648200" y="3657600"/>
          <a:ext cx="631825" cy="552450"/>
        </p:xfrm>
        <a:graphic>
          <a:graphicData uri="http://schemas.openxmlformats.org/presentationml/2006/ole">
            <p:oleObj spid="_x0000_s181251" name="Equation" r:id="rId5" imgW="203040" imgH="177480" progId="Equation.DSMT4">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5" name="Object 5"/>
          <p:cNvGraphicFramePr>
            <a:graphicFrameLocks noChangeAspect="1"/>
          </p:cNvGraphicFramePr>
          <p:nvPr/>
        </p:nvGraphicFramePr>
        <p:xfrm>
          <a:off x="1676400" y="2438400"/>
          <a:ext cx="3152775" cy="754025"/>
        </p:xfrm>
        <a:graphic>
          <a:graphicData uri="http://schemas.openxmlformats.org/presentationml/2006/ole">
            <p:oleObj spid="_x0000_s182274" name="Equation" r:id="rId3" imgW="977760" imgH="203040" progId="Equation.DSMT4">
              <p:embed/>
            </p:oleObj>
          </a:graphicData>
        </a:graphic>
      </p:graphicFrame>
      <p:graphicFrame>
        <p:nvGraphicFramePr>
          <p:cNvPr id="182281" name="Object 3"/>
          <p:cNvGraphicFramePr>
            <a:graphicFrameLocks noChangeAspect="1"/>
          </p:cNvGraphicFramePr>
          <p:nvPr/>
        </p:nvGraphicFramePr>
        <p:xfrm>
          <a:off x="5715000" y="2438400"/>
          <a:ext cx="2987410" cy="1066800"/>
        </p:xfrm>
        <a:graphic>
          <a:graphicData uri="http://schemas.openxmlformats.org/presentationml/2006/ole">
            <p:oleObj spid="_x0000_s182281" name="Equation" r:id="rId4" imgW="1244520" imgH="444240" progId="Equation.3">
              <p:embed/>
            </p:oleObj>
          </a:graphicData>
        </a:graphic>
      </p:graphicFrame>
      <p:graphicFrame>
        <p:nvGraphicFramePr>
          <p:cNvPr id="14" name="Object 13"/>
          <p:cNvGraphicFramePr>
            <a:graphicFrameLocks noChangeAspect="1"/>
          </p:cNvGraphicFramePr>
          <p:nvPr/>
        </p:nvGraphicFramePr>
        <p:xfrm>
          <a:off x="6934200" y="3810000"/>
          <a:ext cx="914400" cy="457200"/>
        </p:xfrm>
        <a:graphic>
          <a:graphicData uri="http://schemas.openxmlformats.org/presentationml/2006/ole">
            <p:oleObj spid="_x0000_s182282" name="Equation" r:id="rId5" imgW="355320" imgH="177480" progId="Equation.DSMT4">
              <p:embed/>
            </p:oleObj>
          </a:graphicData>
        </a:graphic>
      </p:graphicFrame>
      <p:graphicFrame>
        <p:nvGraphicFramePr>
          <p:cNvPr id="182283" name="Object 11"/>
          <p:cNvGraphicFramePr>
            <a:graphicFrameLocks noChangeAspect="1"/>
          </p:cNvGraphicFramePr>
          <p:nvPr/>
        </p:nvGraphicFramePr>
        <p:xfrm>
          <a:off x="6983413" y="4343400"/>
          <a:ext cx="815975" cy="457200"/>
        </p:xfrm>
        <a:graphic>
          <a:graphicData uri="http://schemas.openxmlformats.org/presentationml/2006/ole">
            <p:oleObj spid="_x0000_s182283" name="Equation" r:id="rId6" imgW="317160" imgH="177480" progId="Equation.DSMT4">
              <p:embed/>
            </p:oleObj>
          </a:graphicData>
        </a:graphic>
      </p:graphicFrame>
      <p:graphicFrame>
        <p:nvGraphicFramePr>
          <p:cNvPr id="182284" name="Object 12"/>
          <p:cNvGraphicFramePr>
            <a:graphicFrameLocks noChangeAspect="1"/>
          </p:cNvGraphicFramePr>
          <p:nvPr/>
        </p:nvGraphicFramePr>
        <p:xfrm>
          <a:off x="6781800" y="4953000"/>
          <a:ext cx="1306512" cy="457200"/>
        </p:xfrm>
        <a:graphic>
          <a:graphicData uri="http://schemas.openxmlformats.org/presentationml/2006/ole">
            <p:oleObj spid="_x0000_s182284" name="Equation" r:id="rId7" imgW="507960" imgH="177480" progId="Equation.DSMT4">
              <p:embed/>
            </p:oleObj>
          </a:graphicData>
        </a:graphic>
      </p:graphicFrame>
      <p:graphicFrame>
        <p:nvGraphicFramePr>
          <p:cNvPr id="182285" name="Object 3"/>
          <p:cNvGraphicFramePr>
            <a:graphicFrameLocks noChangeAspect="1"/>
          </p:cNvGraphicFramePr>
          <p:nvPr/>
        </p:nvGraphicFramePr>
        <p:xfrm>
          <a:off x="685800" y="3352800"/>
          <a:ext cx="4421187" cy="1309688"/>
        </p:xfrm>
        <a:graphic>
          <a:graphicData uri="http://schemas.openxmlformats.org/presentationml/2006/ole">
            <p:oleObj spid="_x0000_s182285" name="Equation" r:id="rId8" imgW="1841400" imgH="545760" progId="Equation.DSMT4">
              <p:embed/>
            </p:oleObj>
          </a:graphicData>
        </a:graphic>
      </p:graphicFrame>
      <p:graphicFrame>
        <p:nvGraphicFramePr>
          <p:cNvPr id="182286" name="Object 14"/>
          <p:cNvGraphicFramePr>
            <a:graphicFrameLocks noChangeAspect="1"/>
          </p:cNvGraphicFramePr>
          <p:nvPr/>
        </p:nvGraphicFramePr>
        <p:xfrm>
          <a:off x="1410908" y="4953000"/>
          <a:ext cx="2795967" cy="1171575"/>
        </p:xfrm>
        <a:graphic>
          <a:graphicData uri="http://schemas.openxmlformats.org/presentationml/2006/ole">
            <p:oleObj spid="_x0000_s182286" name="Equation" r:id="rId9" imgW="102852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82283"/>
                                        </p:tgtEl>
                                        <p:attrNameLst>
                                          <p:attrName>style.visibility</p:attrName>
                                        </p:attrNameLst>
                                      </p:cBhvr>
                                      <p:to>
                                        <p:strVal val="visible"/>
                                      </p:to>
                                    </p:set>
                                    <p:animEffect transition="in" filter="dissolve">
                                      <p:cBhvr>
                                        <p:cTn id="12" dur="500"/>
                                        <p:tgtEl>
                                          <p:spTgt spid="18228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82284"/>
                                        </p:tgtEl>
                                        <p:attrNameLst>
                                          <p:attrName>style.visibility</p:attrName>
                                        </p:attrNameLst>
                                      </p:cBhvr>
                                      <p:to>
                                        <p:strVal val="visible"/>
                                      </p:to>
                                    </p:set>
                                    <p:animEffect transition="in" filter="dissolve">
                                      <p:cBhvr>
                                        <p:cTn id="17" dur="500"/>
                                        <p:tgtEl>
                                          <p:spTgt spid="18228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2285"/>
                                        </p:tgtEl>
                                        <p:attrNameLst>
                                          <p:attrName>style.visibility</p:attrName>
                                        </p:attrNameLst>
                                      </p:cBhvr>
                                      <p:to>
                                        <p:strVal val="visible"/>
                                      </p:to>
                                    </p:set>
                                    <p:animEffect transition="in" filter="slide(fromBottom)">
                                      <p:cBhvr>
                                        <p:cTn id="22" dur="500"/>
                                        <p:tgtEl>
                                          <p:spTgt spid="18228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2286"/>
                                        </p:tgtEl>
                                        <p:attrNameLst>
                                          <p:attrName>style.visibility</p:attrName>
                                        </p:attrNameLst>
                                      </p:cBhvr>
                                      <p:to>
                                        <p:strVal val="visible"/>
                                      </p:to>
                                    </p:set>
                                    <p:animEffect transition="in" filter="slide(fromBottom)">
                                      <p:cBhvr>
                                        <p:cTn id="27" dur="500"/>
                                        <p:tgtEl>
                                          <p:spTgt spid="182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r>
              <a:rPr lang="en-US" sz="3200" dirty="0" smtClean="0"/>
              <a:t>We’ll also consider </a:t>
            </a:r>
            <a:r>
              <a:rPr lang="en-US" sz="3200" b="1" dirty="0" smtClean="0">
                <a:solidFill>
                  <a:srgbClr val="FF0000"/>
                </a:solidFill>
              </a:rPr>
              <a:t>QUADRATIC FUNCTIONS</a:t>
            </a:r>
            <a:r>
              <a:rPr lang="en-US" sz="3200" dirty="0" smtClean="0"/>
              <a:t>.</a:t>
            </a:r>
          </a:p>
          <a:p>
            <a:pPr lvl="1"/>
            <a:r>
              <a:rPr lang="en-US" sz="3200" dirty="0" smtClean="0"/>
              <a:t>What does the graph look like.</a:t>
            </a:r>
          </a:p>
          <a:p>
            <a:pPr lvl="1"/>
            <a:r>
              <a:rPr lang="en-US" sz="3200" dirty="0" smtClean="0"/>
              <a:t>We’ll consider a variety of forms.</a:t>
            </a:r>
          </a:p>
          <a:p>
            <a:pPr lvl="2"/>
            <a:r>
              <a:rPr lang="en-US" sz="3200" b="1" dirty="0" smtClean="0">
                <a:solidFill>
                  <a:srgbClr val="FF0000"/>
                </a:solidFill>
              </a:rPr>
              <a:t>VERTEX FORM</a:t>
            </a:r>
          </a:p>
          <a:p>
            <a:pPr lvl="2"/>
            <a:r>
              <a:rPr lang="en-US" sz="3200" b="1" dirty="0" smtClean="0">
                <a:solidFill>
                  <a:srgbClr val="FF0000"/>
                </a:solidFill>
              </a:rPr>
              <a:t>STANDARD FORM</a:t>
            </a:r>
          </a:p>
          <a:p>
            <a:pPr lvl="2"/>
            <a:r>
              <a:rPr lang="en-US" sz="3200" b="1" dirty="0" smtClean="0">
                <a:solidFill>
                  <a:srgbClr val="FF0000"/>
                </a:solidFill>
              </a:rPr>
              <a:t>FACTORED FORM</a:t>
            </a:r>
          </a:p>
          <a:p>
            <a:endParaRPr lang="en-US" sz="3200" dirty="0" smtClean="0"/>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6553200" y="38862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#1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22" name="Object 21"/>
          <p:cNvGraphicFramePr>
            <a:graphicFrameLocks noChangeAspect="1"/>
          </p:cNvGraphicFramePr>
          <p:nvPr/>
        </p:nvGraphicFramePr>
        <p:xfrm>
          <a:off x="7086600" y="5029200"/>
          <a:ext cx="1624012" cy="1284288"/>
        </p:xfrm>
        <a:graphic>
          <a:graphicData uri="http://schemas.openxmlformats.org/presentationml/2006/ole">
            <p:oleObj spid="_x0000_s184322" name="Equation" r:id="rId3" imgW="545760" imgH="431640" progId="Equation.DSMT4">
              <p:embed/>
            </p:oleObj>
          </a:graphicData>
        </a:graphic>
      </p:graphicFrame>
      <p:graphicFrame>
        <p:nvGraphicFramePr>
          <p:cNvPr id="184327" name="Object 7"/>
          <p:cNvGraphicFramePr>
            <a:graphicFrameLocks noChangeAspect="1"/>
          </p:cNvGraphicFramePr>
          <p:nvPr/>
        </p:nvGraphicFramePr>
        <p:xfrm>
          <a:off x="533400" y="2438400"/>
          <a:ext cx="2795587" cy="1171575"/>
        </p:xfrm>
        <a:graphic>
          <a:graphicData uri="http://schemas.openxmlformats.org/presentationml/2006/ole">
            <p:oleObj spid="_x0000_s184327" name="Equation" r:id="rId4" imgW="1028520" imgH="431640" progId="Equation.DSMT4">
              <p:embed/>
            </p:oleObj>
          </a:graphicData>
        </a:graphic>
      </p:graphicFrame>
      <p:graphicFrame>
        <p:nvGraphicFramePr>
          <p:cNvPr id="184328" name="Object 8"/>
          <p:cNvGraphicFramePr>
            <a:graphicFrameLocks noChangeAspect="1"/>
          </p:cNvGraphicFramePr>
          <p:nvPr/>
        </p:nvGraphicFramePr>
        <p:xfrm>
          <a:off x="762000" y="3657600"/>
          <a:ext cx="2278062" cy="1171575"/>
        </p:xfrm>
        <a:graphic>
          <a:graphicData uri="http://schemas.openxmlformats.org/presentationml/2006/ole">
            <p:oleObj spid="_x0000_s184328" name="Equation" r:id="rId5" imgW="838080" imgH="431640" progId="Equation.DSMT4">
              <p:embed/>
            </p:oleObj>
          </a:graphicData>
        </a:graphic>
      </p:graphicFrame>
      <p:graphicFrame>
        <p:nvGraphicFramePr>
          <p:cNvPr id="184329" name="Object 9"/>
          <p:cNvGraphicFramePr>
            <a:graphicFrameLocks noChangeAspect="1"/>
          </p:cNvGraphicFramePr>
          <p:nvPr/>
        </p:nvGraphicFramePr>
        <p:xfrm>
          <a:off x="990600" y="4876800"/>
          <a:ext cx="1793875" cy="1068388"/>
        </p:xfrm>
        <a:graphic>
          <a:graphicData uri="http://schemas.openxmlformats.org/presentationml/2006/ole">
            <p:oleObj spid="_x0000_s184329" name="Equation" r:id="rId6" imgW="660240" imgH="393480" progId="Equation.DSMT4">
              <p:embed/>
            </p:oleObj>
          </a:graphicData>
        </a:graphic>
      </p:graphicFrame>
      <p:graphicFrame>
        <p:nvGraphicFramePr>
          <p:cNvPr id="184330" name="Object 10"/>
          <p:cNvGraphicFramePr>
            <a:graphicFrameLocks noChangeAspect="1"/>
          </p:cNvGraphicFramePr>
          <p:nvPr/>
        </p:nvGraphicFramePr>
        <p:xfrm>
          <a:off x="4495800" y="2362200"/>
          <a:ext cx="4037013" cy="1068388"/>
        </p:xfrm>
        <a:graphic>
          <a:graphicData uri="http://schemas.openxmlformats.org/presentationml/2006/ole">
            <p:oleObj spid="_x0000_s184330" name="Equation" r:id="rId7" imgW="1485720" imgH="393480" progId="Equation.DSMT4">
              <p:embed/>
            </p:oleObj>
          </a:graphicData>
        </a:graphic>
      </p:graphicFrame>
      <p:graphicFrame>
        <p:nvGraphicFramePr>
          <p:cNvPr id="184331" name="Object 11"/>
          <p:cNvGraphicFramePr>
            <a:graphicFrameLocks noChangeAspect="1"/>
          </p:cNvGraphicFramePr>
          <p:nvPr/>
        </p:nvGraphicFramePr>
        <p:xfrm>
          <a:off x="4343400" y="3505200"/>
          <a:ext cx="1208087" cy="1068388"/>
        </p:xfrm>
        <a:graphic>
          <a:graphicData uri="http://schemas.openxmlformats.org/presentationml/2006/ole">
            <p:oleObj spid="_x0000_s184331" name="Equation" r:id="rId8" imgW="444240" imgH="393480" progId="Equation.DSMT4">
              <p:embed/>
            </p:oleObj>
          </a:graphicData>
        </a:graphic>
      </p:graphicFrame>
      <p:graphicFrame>
        <p:nvGraphicFramePr>
          <p:cNvPr id="184332" name="Object 12"/>
          <p:cNvGraphicFramePr>
            <a:graphicFrameLocks noChangeAspect="1"/>
          </p:cNvGraphicFramePr>
          <p:nvPr/>
        </p:nvGraphicFramePr>
        <p:xfrm>
          <a:off x="4191000" y="4800600"/>
          <a:ext cx="1552575" cy="1068388"/>
        </p:xfrm>
        <a:graphic>
          <a:graphicData uri="http://schemas.openxmlformats.org/presentationml/2006/ole">
            <p:oleObj spid="_x0000_s184332" name="Equation" r:id="rId9" imgW="57132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84328"/>
                                        </p:tgtEl>
                                        <p:attrNameLst>
                                          <p:attrName>style.visibility</p:attrName>
                                        </p:attrNameLst>
                                      </p:cBhvr>
                                      <p:to>
                                        <p:strVal val="visible"/>
                                      </p:to>
                                    </p:set>
                                    <p:animEffect transition="in" filter="slide(fromBottom)">
                                      <p:cBhvr>
                                        <p:cTn id="7" dur="500"/>
                                        <p:tgtEl>
                                          <p:spTgt spid="18432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84329"/>
                                        </p:tgtEl>
                                        <p:attrNameLst>
                                          <p:attrName>style.visibility</p:attrName>
                                        </p:attrNameLst>
                                      </p:cBhvr>
                                      <p:to>
                                        <p:strVal val="visible"/>
                                      </p:to>
                                    </p:set>
                                    <p:animEffect transition="in" filter="slide(fromBottom)">
                                      <p:cBhvr>
                                        <p:cTn id="12" dur="500"/>
                                        <p:tgtEl>
                                          <p:spTgt spid="18432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84330"/>
                                        </p:tgtEl>
                                        <p:attrNameLst>
                                          <p:attrName>style.visibility</p:attrName>
                                        </p:attrNameLst>
                                      </p:cBhvr>
                                      <p:to>
                                        <p:strVal val="visible"/>
                                      </p:to>
                                    </p:set>
                                    <p:animEffect transition="in" filter="slide(fromBottom)">
                                      <p:cBhvr>
                                        <p:cTn id="17" dur="500"/>
                                        <p:tgtEl>
                                          <p:spTgt spid="184330"/>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4331"/>
                                        </p:tgtEl>
                                        <p:attrNameLst>
                                          <p:attrName>style.visibility</p:attrName>
                                        </p:attrNameLst>
                                      </p:cBhvr>
                                      <p:to>
                                        <p:strVal val="visible"/>
                                      </p:to>
                                    </p:set>
                                    <p:animEffect transition="in" filter="slide(fromBottom)">
                                      <p:cBhvr>
                                        <p:cTn id="22" dur="500"/>
                                        <p:tgtEl>
                                          <p:spTgt spid="184331"/>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4332"/>
                                        </p:tgtEl>
                                        <p:attrNameLst>
                                          <p:attrName>style.visibility</p:attrName>
                                        </p:attrNameLst>
                                      </p:cBhvr>
                                      <p:to>
                                        <p:strVal val="visible"/>
                                      </p:to>
                                    </p:set>
                                    <p:animEffect transition="in" filter="slide(fromBottom)">
                                      <p:cBhvr>
                                        <p:cTn id="27" dur="500"/>
                                        <p:tgtEl>
                                          <p:spTgt spid="184332"/>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272" fill="hold" grpId="0" nodeType="clickEffect">
                                  <p:stCondLst>
                                    <p:cond delay="0"/>
                                  </p:stCondLst>
                                  <p:childTnLst>
                                    <p:set>
                                      <p:cBhvr>
                                        <p:cTn id="31" dur="1" fill="hold">
                                          <p:stCondLst>
                                            <p:cond delay="0"/>
                                          </p:stCondLst>
                                        </p:cTn>
                                        <p:tgtEl>
                                          <p:spTgt spid="30737"/>
                                        </p:tgtEl>
                                        <p:attrNameLst>
                                          <p:attrName>style.visibility</p:attrName>
                                        </p:attrNameLst>
                                      </p:cBhvr>
                                      <p:to>
                                        <p:strVal val="visible"/>
                                      </p:to>
                                    </p:set>
                                    <p:anim calcmode="lin" valueType="num">
                                      <p:cBhvr>
                                        <p:cTn id="32" dur="500" fill="hold"/>
                                        <p:tgtEl>
                                          <p:spTgt spid="30737"/>
                                        </p:tgtEl>
                                        <p:attrNameLst>
                                          <p:attrName>ppt_w</p:attrName>
                                        </p:attrNameLst>
                                      </p:cBhvr>
                                      <p:tavLst>
                                        <p:tav tm="0">
                                          <p:val>
                                            <p:strVal val="2/3*#ppt_w"/>
                                          </p:val>
                                        </p:tav>
                                        <p:tav tm="100000">
                                          <p:val>
                                            <p:strVal val="#ppt_w"/>
                                          </p:val>
                                        </p:tav>
                                      </p:tavLst>
                                    </p:anim>
                                    <p:anim calcmode="lin" valueType="num">
                                      <p:cBhvr>
                                        <p:cTn id="33" dur="500" fill="hold"/>
                                        <p:tgtEl>
                                          <p:spTgt spid="30737"/>
                                        </p:tgtEl>
                                        <p:attrNameLst>
                                          <p:attrName>ppt_h</p:attrName>
                                        </p:attrNameLst>
                                      </p:cBhvr>
                                      <p:tavLst>
                                        <p:tav tm="0">
                                          <p:val>
                                            <p:strVal val="2/3*#ppt_h"/>
                                          </p:val>
                                        </p:tav>
                                        <p:tav tm="100000">
                                          <p:val>
                                            <p:strVal val="#ppt_h"/>
                                          </p:val>
                                        </p:tav>
                                      </p:tavLst>
                                    </p:anim>
                                  </p:childTnLst>
                                </p:cTn>
                              </p:par>
                              <p:par>
                                <p:cTn id="34" presetID="12" presetClass="entr" presetSubtype="4"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slide(fromBottom)">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5" name="Object 5"/>
          <p:cNvGraphicFramePr>
            <a:graphicFrameLocks noChangeAspect="1"/>
          </p:cNvGraphicFramePr>
          <p:nvPr/>
        </p:nvGraphicFramePr>
        <p:xfrm>
          <a:off x="1819275" y="2438400"/>
          <a:ext cx="2865438" cy="754063"/>
        </p:xfrm>
        <a:graphic>
          <a:graphicData uri="http://schemas.openxmlformats.org/presentationml/2006/ole">
            <p:oleObj spid="_x0000_s185346" name="Equation" r:id="rId3" imgW="888840" imgH="203040" progId="Equation.DSMT4">
              <p:embed/>
            </p:oleObj>
          </a:graphicData>
        </a:graphic>
      </p:graphicFrame>
      <p:graphicFrame>
        <p:nvGraphicFramePr>
          <p:cNvPr id="182281" name="Object 3"/>
          <p:cNvGraphicFramePr>
            <a:graphicFrameLocks noChangeAspect="1"/>
          </p:cNvGraphicFramePr>
          <p:nvPr/>
        </p:nvGraphicFramePr>
        <p:xfrm>
          <a:off x="5715000" y="2438400"/>
          <a:ext cx="2987410" cy="1066800"/>
        </p:xfrm>
        <a:graphic>
          <a:graphicData uri="http://schemas.openxmlformats.org/presentationml/2006/ole">
            <p:oleObj spid="_x0000_s185347" name="Equation" r:id="rId4" imgW="1244520" imgH="444240" progId="Equation.3">
              <p:embed/>
            </p:oleObj>
          </a:graphicData>
        </a:graphic>
      </p:graphicFrame>
      <p:graphicFrame>
        <p:nvGraphicFramePr>
          <p:cNvPr id="14" name="Object 13"/>
          <p:cNvGraphicFramePr>
            <a:graphicFrameLocks noChangeAspect="1"/>
          </p:cNvGraphicFramePr>
          <p:nvPr/>
        </p:nvGraphicFramePr>
        <p:xfrm>
          <a:off x="6965950" y="3810000"/>
          <a:ext cx="849313" cy="457200"/>
        </p:xfrm>
        <a:graphic>
          <a:graphicData uri="http://schemas.openxmlformats.org/presentationml/2006/ole">
            <p:oleObj spid="_x0000_s185348" name="Equation" r:id="rId5" imgW="330120" imgH="177480" progId="Equation.DSMT4">
              <p:embed/>
            </p:oleObj>
          </a:graphicData>
        </a:graphic>
      </p:graphicFrame>
      <p:graphicFrame>
        <p:nvGraphicFramePr>
          <p:cNvPr id="182283" name="Object 11"/>
          <p:cNvGraphicFramePr>
            <a:graphicFrameLocks noChangeAspect="1"/>
          </p:cNvGraphicFramePr>
          <p:nvPr/>
        </p:nvGraphicFramePr>
        <p:xfrm>
          <a:off x="6788150" y="4311650"/>
          <a:ext cx="1208088" cy="522288"/>
        </p:xfrm>
        <a:graphic>
          <a:graphicData uri="http://schemas.openxmlformats.org/presentationml/2006/ole">
            <p:oleObj spid="_x0000_s185349" name="Equation" r:id="rId6" imgW="469800" imgH="203040" progId="Equation.DSMT4">
              <p:embed/>
            </p:oleObj>
          </a:graphicData>
        </a:graphic>
      </p:graphicFrame>
      <p:graphicFrame>
        <p:nvGraphicFramePr>
          <p:cNvPr id="182284" name="Object 12"/>
          <p:cNvGraphicFramePr>
            <a:graphicFrameLocks noChangeAspect="1"/>
          </p:cNvGraphicFramePr>
          <p:nvPr/>
        </p:nvGraphicFramePr>
        <p:xfrm>
          <a:off x="7026275" y="4953000"/>
          <a:ext cx="815975" cy="457200"/>
        </p:xfrm>
        <a:graphic>
          <a:graphicData uri="http://schemas.openxmlformats.org/presentationml/2006/ole">
            <p:oleObj spid="_x0000_s185350" name="Equation" r:id="rId7" imgW="317160" imgH="177480" progId="Equation.DSMT4">
              <p:embed/>
            </p:oleObj>
          </a:graphicData>
        </a:graphic>
      </p:graphicFrame>
      <p:graphicFrame>
        <p:nvGraphicFramePr>
          <p:cNvPr id="182285" name="Object 3"/>
          <p:cNvGraphicFramePr>
            <a:graphicFrameLocks noChangeAspect="1"/>
          </p:cNvGraphicFramePr>
          <p:nvPr/>
        </p:nvGraphicFramePr>
        <p:xfrm>
          <a:off x="671513" y="3352800"/>
          <a:ext cx="4451350" cy="1309688"/>
        </p:xfrm>
        <a:graphic>
          <a:graphicData uri="http://schemas.openxmlformats.org/presentationml/2006/ole">
            <p:oleObj spid="_x0000_s185351" name="Equation" r:id="rId8" imgW="1854000" imgH="545760" progId="Equation.DSMT4">
              <p:embed/>
            </p:oleObj>
          </a:graphicData>
        </a:graphic>
      </p:graphicFrame>
      <p:graphicFrame>
        <p:nvGraphicFramePr>
          <p:cNvPr id="182286" name="Object 14"/>
          <p:cNvGraphicFramePr>
            <a:graphicFrameLocks noChangeAspect="1"/>
          </p:cNvGraphicFramePr>
          <p:nvPr/>
        </p:nvGraphicFramePr>
        <p:xfrm>
          <a:off x="1479550" y="4953000"/>
          <a:ext cx="2657475" cy="1171575"/>
        </p:xfrm>
        <a:graphic>
          <a:graphicData uri="http://schemas.openxmlformats.org/presentationml/2006/ole">
            <p:oleObj spid="_x0000_s185352" name="Equation" r:id="rId9" imgW="97776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82283"/>
                                        </p:tgtEl>
                                        <p:attrNameLst>
                                          <p:attrName>style.visibility</p:attrName>
                                        </p:attrNameLst>
                                      </p:cBhvr>
                                      <p:to>
                                        <p:strVal val="visible"/>
                                      </p:to>
                                    </p:set>
                                    <p:animEffect transition="in" filter="dissolve">
                                      <p:cBhvr>
                                        <p:cTn id="12" dur="500"/>
                                        <p:tgtEl>
                                          <p:spTgt spid="18228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82284"/>
                                        </p:tgtEl>
                                        <p:attrNameLst>
                                          <p:attrName>style.visibility</p:attrName>
                                        </p:attrNameLst>
                                      </p:cBhvr>
                                      <p:to>
                                        <p:strVal val="visible"/>
                                      </p:to>
                                    </p:set>
                                    <p:animEffect transition="in" filter="dissolve">
                                      <p:cBhvr>
                                        <p:cTn id="17" dur="500"/>
                                        <p:tgtEl>
                                          <p:spTgt spid="18228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2285"/>
                                        </p:tgtEl>
                                        <p:attrNameLst>
                                          <p:attrName>style.visibility</p:attrName>
                                        </p:attrNameLst>
                                      </p:cBhvr>
                                      <p:to>
                                        <p:strVal val="visible"/>
                                      </p:to>
                                    </p:set>
                                    <p:animEffect transition="in" filter="slide(fromBottom)">
                                      <p:cBhvr>
                                        <p:cTn id="22" dur="500"/>
                                        <p:tgtEl>
                                          <p:spTgt spid="18228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2286"/>
                                        </p:tgtEl>
                                        <p:attrNameLst>
                                          <p:attrName>style.visibility</p:attrName>
                                        </p:attrNameLst>
                                      </p:cBhvr>
                                      <p:to>
                                        <p:strVal val="visible"/>
                                      </p:to>
                                    </p:set>
                                    <p:animEffect transition="in" filter="slide(fromBottom)">
                                      <p:cBhvr>
                                        <p:cTn id="27" dur="500"/>
                                        <p:tgtEl>
                                          <p:spTgt spid="182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6553200" y="38862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#2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22" name="Object 21"/>
          <p:cNvGraphicFramePr>
            <a:graphicFrameLocks noChangeAspect="1"/>
          </p:cNvGraphicFramePr>
          <p:nvPr/>
        </p:nvGraphicFramePr>
        <p:xfrm>
          <a:off x="7067550" y="5218113"/>
          <a:ext cx="1662113" cy="906462"/>
        </p:xfrm>
        <a:graphic>
          <a:graphicData uri="http://schemas.openxmlformats.org/presentationml/2006/ole">
            <p:oleObj spid="_x0000_s186370" name="Equation" r:id="rId3" imgW="558720" imgH="304560" progId="Equation.DSMT4">
              <p:embed/>
            </p:oleObj>
          </a:graphicData>
        </a:graphic>
      </p:graphicFrame>
      <p:graphicFrame>
        <p:nvGraphicFramePr>
          <p:cNvPr id="184328" name="Object 8"/>
          <p:cNvGraphicFramePr>
            <a:graphicFrameLocks noChangeAspect="1"/>
          </p:cNvGraphicFramePr>
          <p:nvPr/>
        </p:nvGraphicFramePr>
        <p:xfrm>
          <a:off x="914400" y="3581400"/>
          <a:ext cx="2071687" cy="1171575"/>
        </p:xfrm>
        <a:graphic>
          <a:graphicData uri="http://schemas.openxmlformats.org/presentationml/2006/ole">
            <p:oleObj spid="_x0000_s186372" name="Equation" r:id="rId4" imgW="761760" imgH="431640" progId="Equation.DSMT4">
              <p:embed/>
            </p:oleObj>
          </a:graphicData>
        </a:graphic>
      </p:graphicFrame>
      <p:graphicFrame>
        <p:nvGraphicFramePr>
          <p:cNvPr id="184329" name="Object 9"/>
          <p:cNvGraphicFramePr>
            <a:graphicFrameLocks noChangeAspect="1"/>
          </p:cNvGraphicFramePr>
          <p:nvPr/>
        </p:nvGraphicFramePr>
        <p:xfrm>
          <a:off x="835025" y="4826000"/>
          <a:ext cx="2105025" cy="1171575"/>
        </p:xfrm>
        <a:graphic>
          <a:graphicData uri="http://schemas.openxmlformats.org/presentationml/2006/ole">
            <p:oleObj spid="_x0000_s186373" name="Equation" r:id="rId5" imgW="774360" imgH="431640" progId="Equation.DSMT4">
              <p:embed/>
            </p:oleObj>
          </a:graphicData>
        </a:graphic>
      </p:graphicFrame>
      <p:graphicFrame>
        <p:nvGraphicFramePr>
          <p:cNvPr id="184330" name="Object 10"/>
          <p:cNvGraphicFramePr>
            <a:graphicFrameLocks noChangeAspect="1"/>
          </p:cNvGraphicFramePr>
          <p:nvPr/>
        </p:nvGraphicFramePr>
        <p:xfrm>
          <a:off x="4186238" y="2311400"/>
          <a:ext cx="4657725" cy="1171575"/>
        </p:xfrm>
        <a:graphic>
          <a:graphicData uri="http://schemas.openxmlformats.org/presentationml/2006/ole">
            <p:oleObj spid="_x0000_s186374" name="Equation" r:id="rId6" imgW="1714320" imgH="431640" progId="Equation.DSMT4">
              <p:embed/>
            </p:oleObj>
          </a:graphicData>
        </a:graphic>
      </p:graphicFrame>
      <p:graphicFrame>
        <p:nvGraphicFramePr>
          <p:cNvPr id="184331" name="Object 11"/>
          <p:cNvGraphicFramePr>
            <a:graphicFrameLocks noChangeAspect="1"/>
          </p:cNvGraphicFramePr>
          <p:nvPr/>
        </p:nvGraphicFramePr>
        <p:xfrm>
          <a:off x="3963988" y="3729038"/>
          <a:ext cx="1966912" cy="620712"/>
        </p:xfrm>
        <a:graphic>
          <a:graphicData uri="http://schemas.openxmlformats.org/presentationml/2006/ole">
            <p:oleObj spid="_x0000_s186375" name="Equation" r:id="rId7" imgW="723600" imgH="228600" progId="Equation.DSMT4">
              <p:embed/>
            </p:oleObj>
          </a:graphicData>
        </a:graphic>
      </p:graphicFrame>
      <p:graphicFrame>
        <p:nvGraphicFramePr>
          <p:cNvPr id="184332" name="Object 12"/>
          <p:cNvGraphicFramePr>
            <a:graphicFrameLocks noChangeAspect="1"/>
          </p:cNvGraphicFramePr>
          <p:nvPr/>
        </p:nvGraphicFramePr>
        <p:xfrm>
          <a:off x="4019550" y="5024438"/>
          <a:ext cx="1897063" cy="620712"/>
        </p:xfrm>
        <a:graphic>
          <a:graphicData uri="http://schemas.openxmlformats.org/presentationml/2006/ole">
            <p:oleObj spid="_x0000_s186376" name="Equation" r:id="rId8" imgW="698400" imgH="228600" progId="Equation.DSMT4">
              <p:embed/>
            </p:oleObj>
          </a:graphicData>
        </a:graphic>
      </p:graphicFrame>
      <p:graphicFrame>
        <p:nvGraphicFramePr>
          <p:cNvPr id="186377" name="Object 9"/>
          <p:cNvGraphicFramePr>
            <a:graphicFrameLocks noChangeAspect="1"/>
          </p:cNvGraphicFramePr>
          <p:nvPr/>
        </p:nvGraphicFramePr>
        <p:xfrm>
          <a:off x="685800" y="2438400"/>
          <a:ext cx="2657475" cy="1171575"/>
        </p:xfrm>
        <a:graphic>
          <a:graphicData uri="http://schemas.openxmlformats.org/presentationml/2006/ole">
            <p:oleObj spid="_x0000_s186377" name="Equation" r:id="rId9" imgW="97776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84328"/>
                                        </p:tgtEl>
                                        <p:attrNameLst>
                                          <p:attrName>style.visibility</p:attrName>
                                        </p:attrNameLst>
                                      </p:cBhvr>
                                      <p:to>
                                        <p:strVal val="visible"/>
                                      </p:to>
                                    </p:set>
                                    <p:animEffect transition="in" filter="slide(fromBottom)">
                                      <p:cBhvr>
                                        <p:cTn id="7" dur="500"/>
                                        <p:tgtEl>
                                          <p:spTgt spid="18432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84329"/>
                                        </p:tgtEl>
                                        <p:attrNameLst>
                                          <p:attrName>style.visibility</p:attrName>
                                        </p:attrNameLst>
                                      </p:cBhvr>
                                      <p:to>
                                        <p:strVal val="visible"/>
                                      </p:to>
                                    </p:set>
                                    <p:animEffect transition="in" filter="slide(fromBottom)">
                                      <p:cBhvr>
                                        <p:cTn id="12" dur="500"/>
                                        <p:tgtEl>
                                          <p:spTgt spid="18432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84330"/>
                                        </p:tgtEl>
                                        <p:attrNameLst>
                                          <p:attrName>style.visibility</p:attrName>
                                        </p:attrNameLst>
                                      </p:cBhvr>
                                      <p:to>
                                        <p:strVal val="visible"/>
                                      </p:to>
                                    </p:set>
                                    <p:animEffect transition="in" filter="slide(fromBottom)">
                                      <p:cBhvr>
                                        <p:cTn id="17" dur="500"/>
                                        <p:tgtEl>
                                          <p:spTgt spid="184330"/>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4331"/>
                                        </p:tgtEl>
                                        <p:attrNameLst>
                                          <p:attrName>style.visibility</p:attrName>
                                        </p:attrNameLst>
                                      </p:cBhvr>
                                      <p:to>
                                        <p:strVal val="visible"/>
                                      </p:to>
                                    </p:set>
                                    <p:animEffect transition="in" filter="slide(fromBottom)">
                                      <p:cBhvr>
                                        <p:cTn id="22" dur="500"/>
                                        <p:tgtEl>
                                          <p:spTgt spid="184331"/>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4332"/>
                                        </p:tgtEl>
                                        <p:attrNameLst>
                                          <p:attrName>style.visibility</p:attrName>
                                        </p:attrNameLst>
                                      </p:cBhvr>
                                      <p:to>
                                        <p:strVal val="visible"/>
                                      </p:to>
                                    </p:set>
                                    <p:animEffect transition="in" filter="slide(fromBottom)">
                                      <p:cBhvr>
                                        <p:cTn id="27" dur="500"/>
                                        <p:tgtEl>
                                          <p:spTgt spid="184332"/>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272" fill="hold" grpId="0" nodeType="clickEffect">
                                  <p:stCondLst>
                                    <p:cond delay="0"/>
                                  </p:stCondLst>
                                  <p:childTnLst>
                                    <p:set>
                                      <p:cBhvr>
                                        <p:cTn id="31" dur="1" fill="hold">
                                          <p:stCondLst>
                                            <p:cond delay="0"/>
                                          </p:stCondLst>
                                        </p:cTn>
                                        <p:tgtEl>
                                          <p:spTgt spid="30737"/>
                                        </p:tgtEl>
                                        <p:attrNameLst>
                                          <p:attrName>style.visibility</p:attrName>
                                        </p:attrNameLst>
                                      </p:cBhvr>
                                      <p:to>
                                        <p:strVal val="visible"/>
                                      </p:to>
                                    </p:set>
                                    <p:anim calcmode="lin" valueType="num">
                                      <p:cBhvr>
                                        <p:cTn id="32" dur="500" fill="hold"/>
                                        <p:tgtEl>
                                          <p:spTgt spid="30737"/>
                                        </p:tgtEl>
                                        <p:attrNameLst>
                                          <p:attrName>ppt_w</p:attrName>
                                        </p:attrNameLst>
                                      </p:cBhvr>
                                      <p:tavLst>
                                        <p:tav tm="0">
                                          <p:val>
                                            <p:strVal val="2/3*#ppt_w"/>
                                          </p:val>
                                        </p:tav>
                                        <p:tav tm="100000">
                                          <p:val>
                                            <p:strVal val="#ppt_w"/>
                                          </p:val>
                                        </p:tav>
                                      </p:tavLst>
                                    </p:anim>
                                    <p:anim calcmode="lin" valueType="num">
                                      <p:cBhvr>
                                        <p:cTn id="33" dur="500" fill="hold"/>
                                        <p:tgtEl>
                                          <p:spTgt spid="30737"/>
                                        </p:tgtEl>
                                        <p:attrNameLst>
                                          <p:attrName>ppt_h</p:attrName>
                                        </p:attrNameLst>
                                      </p:cBhvr>
                                      <p:tavLst>
                                        <p:tav tm="0">
                                          <p:val>
                                            <p:strVal val="2/3*#ppt_h"/>
                                          </p:val>
                                        </p:tav>
                                        <p:tav tm="100000">
                                          <p:val>
                                            <p:strVal val="#ppt_h"/>
                                          </p:val>
                                        </p:tav>
                                      </p:tavLst>
                                    </p:anim>
                                  </p:childTnLst>
                                </p:cTn>
                              </p:par>
                              <p:par>
                                <p:cTn id="34" presetID="12" presetClass="entr" presetSubtype="4"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slide(fromBottom)">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a:bodyPr>
          <a:lstStyle/>
          <a:p>
            <a:r>
              <a:rPr lang="en-US" dirty="0" smtClean="0"/>
              <a:t>The expression under the radical sign in the quadratic formula                  is called the </a:t>
            </a:r>
            <a:r>
              <a:rPr lang="en-US" b="1" dirty="0" smtClean="0">
                <a:solidFill>
                  <a:srgbClr val="FF0000"/>
                </a:solidFill>
              </a:rPr>
              <a:t>discriminant</a:t>
            </a:r>
            <a:r>
              <a:rPr lang="en-US" dirty="0" smtClean="0"/>
              <a:t>.</a:t>
            </a:r>
          </a:p>
          <a:p>
            <a:r>
              <a:rPr lang="en-US" dirty="0" smtClean="0"/>
              <a:t>The discriminant provides information about the </a:t>
            </a:r>
            <a:r>
              <a:rPr lang="en-US" dirty="0" smtClean="0">
                <a:solidFill>
                  <a:srgbClr val="FF0000"/>
                </a:solidFill>
              </a:rPr>
              <a:t>type</a:t>
            </a:r>
            <a:r>
              <a:rPr lang="en-US" dirty="0" smtClean="0"/>
              <a:t> of the solutions of the equation.</a:t>
            </a:r>
          </a:p>
          <a:p>
            <a:r>
              <a:rPr lang="en-US" dirty="0" smtClean="0"/>
              <a:t>If the determinant has:</a:t>
            </a:r>
          </a:p>
          <a:p>
            <a:pPr lvl="1"/>
            <a:r>
              <a:rPr lang="en-US" dirty="0" smtClean="0"/>
              <a:t>A </a:t>
            </a:r>
            <a:r>
              <a:rPr lang="en-US" b="1" dirty="0" smtClean="0">
                <a:solidFill>
                  <a:srgbClr val="FF0000"/>
                </a:solidFill>
              </a:rPr>
              <a:t>value of 0</a:t>
            </a:r>
            <a:r>
              <a:rPr lang="en-US" dirty="0" smtClean="0"/>
              <a:t>, there is one </a:t>
            </a:r>
            <a:r>
              <a:rPr lang="en-US" dirty="0" smtClean="0">
                <a:solidFill>
                  <a:srgbClr val="FF0000"/>
                </a:solidFill>
              </a:rPr>
              <a:t>DOUBLE REAL SOLUTION</a:t>
            </a:r>
          </a:p>
          <a:p>
            <a:pPr lvl="1"/>
            <a:r>
              <a:rPr lang="en-US" dirty="0" smtClean="0"/>
              <a:t>A </a:t>
            </a:r>
            <a:r>
              <a:rPr lang="en-US" b="1" dirty="0" smtClean="0">
                <a:solidFill>
                  <a:srgbClr val="FF0000"/>
                </a:solidFill>
              </a:rPr>
              <a:t>positive value</a:t>
            </a:r>
            <a:r>
              <a:rPr lang="en-US" dirty="0" smtClean="0"/>
              <a:t>, there are </a:t>
            </a:r>
            <a:r>
              <a:rPr lang="en-US" dirty="0" smtClean="0">
                <a:solidFill>
                  <a:srgbClr val="FF0000"/>
                </a:solidFill>
              </a:rPr>
              <a:t>TWO REAL SOLUTIONS</a:t>
            </a:r>
          </a:p>
          <a:p>
            <a:pPr lvl="1"/>
            <a:r>
              <a:rPr lang="en-US" dirty="0" smtClean="0"/>
              <a:t>A </a:t>
            </a:r>
            <a:r>
              <a:rPr lang="en-US" b="1" dirty="0" smtClean="0">
                <a:solidFill>
                  <a:srgbClr val="FF0000"/>
                </a:solidFill>
              </a:rPr>
              <a:t>negative value</a:t>
            </a:r>
            <a:r>
              <a:rPr lang="en-US" dirty="0" smtClean="0"/>
              <a:t>, there are </a:t>
            </a:r>
            <a:r>
              <a:rPr lang="en-US" dirty="0" smtClean="0">
                <a:solidFill>
                  <a:srgbClr val="FF0000"/>
                </a:solidFill>
              </a:rPr>
              <a:t>TWO COMPLEX SOLUTIONS</a:t>
            </a:r>
            <a:r>
              <a:rPr lang="en-US" dirty="0" smtClean="0"/>
              <a:t> (you’ll be working more on complex numbers with Chris)</a:t>
            </a:r>
          </a:p>
          <a:p>
            <a:pPr lvl="1"/>
            <a:endParaRPr lang="en-US" dirty="0" smtClean="0"/>
          </a:p>
          <a:p>
            <a:endParaRPr lang="en-US" dirty="0"/>
          </a:p>
        </p:txBody>
      </p:sp>
      <p:sp>
        <p:nvSpPr>
          <p:cNvPr id="3" name="Title 2"/>
          <p:cNvSpPr>
            <a:spLocks noGrp="1"/>
          </p:cNvSpPr>
          <p:nvPr>
            <p:ph type="title"/>
          </p:nvPr>
        </p:nvSpPr>
        <p:spPr/>
        <p:txBody>
          <a:bodyPr/>
          <a:lstStyle/>
          <a:p>
            <a:pPr algn="ctr"/>
            <a:r>
              <a:rPr lang="en-US" dirty="0" smtClean="0"/>
              <a:t>The DISCRIMINANT</a:t>
            </a:r>
            <a:endParaRPr lang="en-US" dirty="0"/>
          </a:p>
        </p:txBody>
      </p:sp>
      <p:graphicFrame>
        <p:nvGraphicFramePr>
          <p:cNvPr id="4" name="Object 3"/>
          <p:cNvGraphicFramePr>
            <a:graphicFrameLocks noChangeAspect="1"/>
          </p:cNvGraphicFramePr>
          <p:nvPr/>
        </p:nvGraphicFramePr>
        <p:xfrm>
          <a:off x="4038600" y="1752600"/>
          <a:ext cx="1600200" cy="595423"/>
        </p:xfrm>
        <a:graphic>
          <a:graphicData uri="http://schemas.openxmlformats.org/presentationml/2006/ole">
            <p:oleObj spid="_x0000_s201730" name="Equation" r:id="rId3" imgW="545760" imgH="203040" progId="Equation.DSMT4">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A suggested approach to solving. </a:t>
            </a:r>
            <a:r>
              <a:rPr lang="en-US" dirty="0" smtClean="0">
                <a:sym typeface="Wingdings" pitchFamily="2" charset="2"/>
              </a:rPr>
              <a:t></a:t>
            </a:r>
          </a:p>
          <a:p>
            <a:pPr marL="990600" lvl="1" indent="-533400">
              <a:buClr>
                <a:schemeClr val="tx1"/>
              </a:buClr>
              <a:buFontTx/>
              <a:buAutoNum type="arabicParenR"/>
            </a:pPr>
            <a:r>
              <a:rPr lang="en-US" sz="2800" dirty="0" smtClean="0"/>
              <a:t>If the equation is in the form               use the square root method to solve.</a:t>
            </a:r>
          </a:p>
          <a:p>
            <a:pPr marL="990600" lvl="1" indent="-533400">
              <a:buClr>
                <a:schemeClr val="tx1"/>
              </a:buClr>
              <a:buFontTx/>
              <a:buAutoNum type="arabicParenR"/>
            </a:pPr>
            <a:r>
              <a:rPr lang="en-US" sz="2800" dirty="0" smtClean="0"/>
              <a:t>If not solved in step 1, write the equation in standard form.</a:t>
            </a:r>
          </a:p>
          <a:p>
            <a:pPr marL="990600" lvl="1" indent="-533400">
              <a:buClr>
                <a:schemeClr val="tx1"/>
              </a:buClr>
              <a:buFontTx/>
              <a:buAutoNum type="arabicParenR"/>
            </a:pPr>
            <a:r>
              <a:rPr lang="en-US" sz="2800" dirty="0" smtClean="0"/>
              <a:t>Try to solve by factoring.</a:t>
            </a:r>
          </a:p>
          <a:p>
            <a:pPr marL="990600" lvl="1" indent="-533400">
              <a:buClr>
                <a:schemeClr val="tx1"/>
              </a:buClr>
              <a:buFontTx/>
              <a:buAutoNum type="arabicParenR"/>
            </a:pPr>
            <a:r>
              <a:rPr lang="en-US" sz="2800" dirty="0" smtClean="0"/>
              <a:t>If you haven’t solved it yet, use the quadratic formula.</a:t>
            </a:r>
          </a:p>
          <a:p>
            <a:pPr marL="1228344" lvl="2" indent="-533400">
              <a:buClr>
                <a:schemeClr val="tx1"/>
              </a:buClr>
              <a:buNone/>
            </a:pPr>
            <a:r>
              <a:rPr lang="en-US" sz="2800" dirty="0" smtClean="0"/>
              <a:t>	</a:t>
            </a:r>
            <a:r>
              <a:rPr lang="en-US" sz="2800" dirty="0" smtClean="0">
                <a:solidFill>
                  <a:srgbClr val="00B0F0"/>
                </a:solidFill>
              </a:rPr>
              <a:t>In case you didn’t notice, I am not a gigantic fan of completing the square. </a:t>
            </a:r>
            <a:r>
              <a:rPr lang="en-US" sz="2800" dirty="0" smtClean="0">
                <a:solidFill>
                  <a:srgbClr val="00B0F0"/>
                </a:solidFill>
                <a:sym typeface="Wingdings" pitchFamily="2" charset="2"/>
              </a:rPr>
              <a:t></a:t>
            </a:r>
            <a:endParaRPr lang="en-US" sz="2800" dirty="0" smtClean="0">
              <a:solidFill>
                <a:srgbClr val="00B0F0"/>
              </a:solidFill>
            </a:endParaRPr>
          </a:p>
          <a:p>
            <a:endParaRPr lang="en-US" dirty="0"/>
          </a:p>
        </p:txBody>
      </p:sp>
      <p:sp>
        <p:nvSpPr>
          <p:cNvPr id="3" name="Title 2"/>
          <p:cNvSpPr>
            <a:spLocks noGrp="1"/>
          </p:cNvSpPr>
          <p:nvPr>
            <p:ph type="title"/>
          </p:nvPr>
        </p:nvSpPr>
        <p:spPr/>
        <p:txBody>
          <a:bodyPr>
            <a:normAutofit fontScale="90000"/>
          </a:bodyPr>
          <a:lstStyle/>
          <a:p>
            <a:pPr algn="ctr"/>
            <a:r>
              <a:rPr lang="en-US" dirty="0" smtClean="0"/>
              <a:t>A wrap up slide: </a:t>
            </a:r>
            <a:br>
              <a:rPr lang="en-US" dirty="0" smtClean="0"/>
            </a:br>
            <a:r>
              <a:rPr lang="en-US" dirty="0" smtClean="0"/>
              <a:t>Solving Quadratic Equations</a:t>
            </a:r>
            <a:endParaRPr lang="en-US" dirty="0"/>
          </a:p>
        </p:txBody>
      </p:sp>
      <p:graphicFrame>
        <p:nvGraphicFramePr>
          <p:cNvPr id="4" name="Object 3"/>
          <p:cNvGraphicFramePr>
            <a:graphicFrameLocks noChangeAspect="1"/>
          </p:cNvGraphicFramePr>
          <p:nvPr/>
        </p:nvGraphicFramePr>
        <p:xfrm>
          <a:off x="6477000" y="1752600"/>
          <a:ext cx="2133600" cy="609600"/>
        </p:xfrm>
        <a:graphic>
          <a:graphicData uri="http://schemas.openxmlformats.org/presentationml/2006/ole">
            <p:oleObj spid="_x0000_s202754" name="Equation" r:id="rId3" imgW="799920" imgH="2286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 calcmode="lin" valueType="num">
                                      <p:cBhvr additive="base">
                                        <p:cTn id="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QUADRATIC FUNCTIONS</a:t>
            </a:r>
            <a:endParaRPr lang="en-US" dirty="0"/>
          </a:p>
        </p:txBody>
      </p:sp>
      <p:sp>
        <p:nvSpPr>
          <p:cNvPr id="3" name="Text Placeholder 2"/>
          <p:cNvSpPr>
            <a:spLocks noGrp="1"/>
          </p:cNvSpPr>
          <p:nvPr>
            <p:ph type="body" idx="1"/>
          </p:nvPr>
        </p:nvSpPr>
        <p:spPr>
          <a:xfrm>
            <a:off x="4343400" y="2895600"/>
            <a:ext cx="4343399" cy="2667000"/>
          </a:xfrm>
        </p:spPr>
        <p:txBody>
          <a:bodyPr>
            <a:normAutofit/>
          </a:bodyPr>
          <a:lstStyle/>
          <a:p>
            <a:r>
              <a:rPr lang="en-US" sz="3600" dirty="0" smtClean="0"/>
              <a:t>Graphs, features, and problems.</a:t>
            </a:r>
            <a:endParaRPr lang="en-US" sz="36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525963"/>
          </a:xfrm>
        </p:spPr>
        <p:txBody>
          <a:bodyPr/>
          <a:lstStyle/>
          <a:p>
            <a:r>
              <a:rPr lang="en-US" dirty="0" smtClean="0"/>
              <a:t>A Quadratic function is a function of the form</a:t>
            </a:r>
          </a:p>
          <a:p>
            <a:endParaRPr lang="en-US" dirty="0" smtClean="0"/>
          </a:p>
          <a:p>
            <a:endParaRPr lang="en-US" dirty="0" smtClean="0"/>
          </a:p>
          <a:p>
            <a:endParaRPr lang="en-US" dirty="0" smtClean="0"/>
          </a:p>
          <a:p>
            <a:endParaRPr lang="en-US" dirty="0" smtClean="0"/>
          </a:p>
          <a:p>
            <a:r>
              <a:rPr lang="en-US" sz="3200" dirty="0" smtClean="0"/>
              <a:t>Where:</a:t>
            </a:r>
          </a:p>
          <a:p>
            <a:pPr lvl="1"/>
            <a:r>
              <a:rPr lang="en-US" sz="3200" dirty="0" smtClean="0"/>
              <a:t>                      are real numbers </a:t>
            </a:r>
          </a:p>
          <a:p>
            <a:pPr lvl="1"/>
            <a:r>
              <a:rPr lang="en-US" sz="3200" dirty="0" smtClean="0"/>
              <a:t> And </a:t>
            </a:r>
          </a:p>
          <a:p>
            <a:endParaRPr lang="en-US" dirty="0"/>
          </a:p>
        </p:txBody>
      </p:sp>
      <p:sp>
        <p:nvSpPr>
          <p:cNvPr id="3" name="Title 2"/>
          <p:cNvSpPr>
            <a:spLocks noGrp="1"/>
          </p:cNvSpPr>
          <p:nvPr>
            <p:ph type="title"/>
          </p:nvPr>
        </p:nvSpPr>
        <p:spPr/>
        <p:txBody>
          <a:bodyPr>
            <a:normAutofit fontScale="90000"/>
          </a:bodyPr>
          <a:lstStyle/>
          <a:p>
            <a:r>
              <a:rPr lang="en-US" dirty="0" smtClean="0"/>
              <a:t>Standard Form: Quadratic Function</a:t>
            </a:r>
            <a:endParaRPr lang="en-US" dirty="0"/>
          </a:p>
        </p:txBody>
      </p:sp>
      <p:graphicFrame>
        <p:nvGraphicFramePr>
          <p:cNvPr id="204802" name="Object 5"/>
          <p:cNvGraphicFramePr>
            <a:graphicFrameLocks noChangeAspect="1"/>
          </p:cNvGraphicFramePr>
          <p:nvPr/>
        </p:nvGraphicFramePr>
        <p:xfrm>
          <a:off x="2112963" y="2209800"/>
          <a:ext cx="5375275" cy="1295400"/>
        </p:xfrm>
        <a:graphic>
          <a:graphicData uri="http://schemas.openxmlformats.org/presentationml/2006/ole">
            <p:oleObj spid="_x0000_s204802" name="Equation" r:id="rId3" imgW="1206360" imgH="228600" progId="Equation.DSMT4">
              <p:embed/>
            </p:oleObj>
          </a:graphicData>
        </a:graphic>
      </p:graphicFrame>
      <p:graphicFrame>
        <p:nvGraphicFramePr>
          <p:cNvPr id="204804" name="Object 10"/>
          <p:cNvGraphicFramePr>
            <a:graphicFrameLocks noChangeAspect="1"/>
          </p:cNvGraphicFramePr>
          <p:nvPr/>
        </p:nvGraphicFramePr>
        <p:xfrm>
          <a:off x="2209800" y="4876800"/>
          <a:ext cx="1143000" cy="533400"/>
        </p:xfrm>
        <a:graphic>
          <a:graphicData uri="http://schemas.openxmlformats.org/presentationml/2006/ole">
            <p:oleObj spid="_x0000_s204804" name="Equation" r:id="rId4" imgW="368140" imgH="177723" progId="Equation.3">
              <p:embed/>
            </p:oleObj>
          </a:graphicData>
        </a:graphic>
      </p:graphicFrame>
      <p:graphicFrame>
        <p:nvGraphicFramePr>
          <p:cNvPr id="7" name="Object 6"/>
          <p:cNvGraphicFramePr>
            <a:graphicFrameLocks noChangeAspect="1"/>
          </p:cNvGraphicFramePr>
          <p:nvPr/>
        </p:nvGraphicFramePr>
        <p:xfrm>
          <a:off x="1295400" y="4267200"/>
          <a:ext cx="2667000" cy="790222"/>
        </p:xfrm>
        <a:graphic>
          <a:graphicData uri="http://schemas.openxmlformats.org/presentationml/2006/ole">
            <p:oleObj spid="_x0000_s204805" name="Equation" r:id="rId5" imgW="685800" imgH="203040" progId="Equation.DSMT4">
              <p:embed/>
            </p:oleObj>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pPr algn="ctr" eaLnBrk="1" hangingPunct="1"/>
            <a:r>
              <a:rPr lang="en-US" sz="4000" dirty="0" smtClean="0"/>
              <a:t>What should I know about </a:t>
            </a:r>
            <a:br>
              <a:rPr lang="en-US" sz="4000" dirty="0" smtClean="0"/>
            </a:br>
            <a:r>
              <a:rPr lang="en-US" sz="4000" dirty="0" smtClean="0"/>
              <a:t>quadratic functions?</a:t>
            </a:r>
          </a:p>
        </p:txBody>
      </p:sp>
      <p:sp>
        <p:nvSpPr>
          <p:cNvPr id="11267" name="Rectangle 3"/>
          <p:cNvSpPr>
            <a:spLocks noGrp="1" noChangeArrowheads="1"/>
          </p:cNvSpPr>
          <p:nvPr>
            <p:ph type="body" idx="1"/>
          </p:nvPr>
        </p:nvSpPr>
        <p:spPr/>
        <p:txBody>
          <a:bodyPr>
            <a:normAutofit/>
          </a:bodyPr>
          <a:lstStyle/>
          <a:p>
            <a:pPr eaLnBrk="1" hangingPunct="1">
              <a:lnSpc>
                <a:spcPct val="90000"/>
              </a:lnSpc>
            </a:pPr>
            <a:r>
              <a:rPr lang="en-US" sz="3200" dirty="0" smtClean="0"/>
              <a:t>The graph of a quadratic function is a </a:t>
            </a:r>
            <a:r>
              <a:rPr lang="en-US" sz="3200" dirty="0" smtClean="0">
                <a:solidFill>
                  <a:srgbClr val="FF0000"/>
                </a:solidFill>
              </a:rPr>
              <a:t>parabola</a:t>
            </a:r>
          </a:p>
          <a:p>
            <a:pPr eaLnBrk="1" hangingPunct="1">
              <a:lnSpc>
                <a:spcPct val="90000"/>
              </a:lnSpc>
            </a:pPr>
            <a:r>
              <a:rPr lang="en-US" sz="3200" dirty="0" smtClean="0"/>
              <a:t>The parabola can open upward or downward</a:t>
            </a:r>
          </a:p>
          <a:p>
            <a:pPr eaLnBrk="1" hangingPunct="1">
              <a:lnSpc>
                <a:spcPct val="90000"/>
              </a:lnSpc>
            </a:pPr>
            <a:r>
              <a:rPr lang="en-US" sz="3200" dirty="0" smtClean="0"/>
              <a:t>The graph will have </a:t>
            </a:r>
            <a:r>
              <a:rPr lang="en-US" sz="3200" b="1" dirty="0" smtClean="0">
                <a:solidFill>
                  <a:srgbClr val="FF0000"/>
                </a:solidFill>
              </a:rPr>
              <a:t>ONE y intercept—the point where the graph crosses the y axis.</a:t>
            </a:r>
          </a:p>
          <a:p>
            <a:pPr eaLnBrk="1" hangingPunct="1">
              <a:lnSpc>
                <a:spcPct val="90000"/>
              </a:lnSpc>
            </a:pPr>
            <a:r>
              <a:rPr lang="en-US" sz="3200" dirty="0" smtClean="0"/>
              <a:t>The graph may or may not have x intercepts (also called </a:t>
            </a:r>
            <a:r>
              <a:rPr lang="en-US" sz="3200" b="1" dirty="0" smtClean="0">
                <a:solidFill>
                  <a:srgbClr val="FF0000"/>
                </a:solidFill>
              </a:rPr>
              <a:t>ZEROS</a:t>
            </a:r>
            <a:r>
              <a:rPr lang="en-US" sz="3200" dirty="0" smtClean="0"/>
              <a: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eaLnBrk="1" hangingPunct="1"/>
            <a:r>
              <a:rPr lang="en-US" dirty="0" smtClean="0">
                <a:solidFill>
                  <a:schemeClr val="tx2"/>
                </a:solidFill>
              </a:rPr>
              <a:t>A note about your graphs</a:t>
            </a:r>
          </a:p>
        </p:txBody>
      </p:sp>
      <p:sp>
        <p:nvSpPr>
          <p:cNvPr id="12291" name="Rectangle 3"/>
          <p:cNvSpPr>
            <a:spLocks noGrp="1" noChangeArrowheads="1"/>
          </p:cNvSpPr>
          <p:nvPr>
            <p:ph type="body" idx="1"/>
          </p:nvPr>
        </p:nvSpPr>
        <p:spPr/>
        <p:txBody>
          <a:bodyPr>
            <a:normAutofit/>
          </a:bodyPr>
          <a:lstStyle/>
          <a:p>
            <a:pPr eaLnBrk="1" hangingPunct="1">
              <a:buFontTx/>
              <a:buNone/>
            </a:pPr>
            <a:r>
              <a:rPr lang="en-US" sz="3200" dirty="0" smtClean="0"/>
              <a:t>	While I readily admit that I don’t have a lot of art skill, try to make an effort to make your graph look like a curve.  Don’t make it too “V-like”.  Thanks for your attempt to improve your artistic flair! </a:t>
            </a:r>
            <a:r>
              <a:rPr lang="en-US" sz="3200" dirty="0" smtClean="0">
                <a:sym typeface="Wingdings" pitchFamily="2" charset="2"/>
              </a:rPr>
              <a:t></a:t>
            </a:r>
            <a:endParaRPr lang="en-US" sz="320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7" descr="parabola open down"/>
          <p:cNvPicPr>
            <a:picLocks noGrp="1" noChangeAspect="1" noChangeArrowheads="1"/>
          </p:cNvPicPr>
          <p:nvPr>
            <p:ph idx="1"/>
          </p:nvPr>
        </p:nvPicPr>
        <p:blipFill>
          <a:blip r:embed="rId2" cstate="print"/>
          <a:stretch>
            <a:fillRect/>
          </a:stretch>
        </p:blipFill>
        <p:spPr>
          <a:xfrm>
            <a:off x="533400" y="1905000"/>
            <a:ext cx="4191000" cy="4092883"/>
          </a:xfrm>
        </p:spPr>
      </p:pic>
      <p:sp>
        <p:nvSpPr>
          <p:cNvPr id="13314" name="Rectangle 4"/>
          <p:cNvSpPr>
            <a:spLocks noGrp="1" noChangeArrowheads="1"/>
          </p:cNvSpPr>
          <p:nvPr>
            <p:ph type="title"/>
          </p:nvPr>
        </p:nvSpPr>
        <p:spPr/>
        <p:txBody>
          <a:bodyPr/>
          <a:lstStyle/>
          <a:p>
            <a:pPr algn="ctr" eaLnBrk="1" hangingPunct="1"/>
            <a:r>
              <a:rPr lang="en-US" dirty="0" smtClean="0">
                <a:solidFill>
                  <a:schemeClr val="tx2"/>
                </a:solidFill>
              </a:rPr>
              <a:t>Picture time</a:t>
            </a:r>
          </a:p>
        </p:txBody>
      </p:sp>
      <p:pic>
        <p:nvPicPr>
          <p:cNvPr id="13316" name="Picture 8" descr="parabola open up"/>
          <p:cNvPicPr>
            <a:picLocks noGrp="1" noChangeAspect="1" noChangeArrowheads="1"/>
          </p:cNvPicPr>
          <p:nvPr>
            <p:ph sz="half" idx="4294967295"/>
          </p:nvPr>
        </p:nvPicPr>
        <p:blipFill>
          <a:blip r:embed="rId3" cstate="print"/>
          <a:srcRect/>
          <a:stretch>
            <a:fillRect/>
          </a:stretch>
        </p:blipFill>
        <p:spPr>
          <a:xfrm>
            <a:off x="4419600" y="1828800"/>
            <a:ext cx="4191000" cy="4092677"/>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pPr lvl="2"/>
            <a:r>
              <a:rPr lang="en-US" sz="3200" b="1" dirty="0" smtClean="0">
                <a:solidFill>
                  <a:srgbClr val="FF0000"/>
                </a:solidFill>
              </a:rPr>
              <a:t>VERTEX FORM</a:t>
            </a:r>
          </a:p>
          <a:p>
            <a:pPr lvl="2"/>
            <a:r>
              <a:rPr lang="en-US" sz="3200" b="1" dirty="0" smtClean="0">
                <a:solidFill>
                  <a:srgbClr val="FF0000"/>
                </a:solidFill>
              </a:rPr>
              <a:t>STANDARD FORM</a:t>
            </a:r>
          </a:p>
          <a:p>
            <a:pPr lvl="2"/>
            <a:r>
              <a:rPr lang="en-US" sz="3200" b="1" dirty="0" smtClean="0">
                <a:solidFill>
                  <a:srgbClr val="FF0000"/>
                </a:solidFill>
              </a:rPr>
              <a:t>FACTORED FORM</a:t>
            </a:r>
          </a:p>
          <a:p>
            <a:pPr lvl="1"/>
            <a:r>
              <a:rPr lang="en-US" sz="3200" dirty="0" smtClean="0"/>
              <a:t>We’ll consider the advantages and disadvantages of each form</a:t>
            </a:r>
          </a:p>
          <a:p>
            <a:r>
              <a:rPr lang="en-US" sz="3200" dirty="0" smtClean="0"/>
              <a:t>To top it all off, we’ll consider some problems. </a:t>
            </a:r>
            <a:r>
              <a:rPr lang="en-US" sz="3200" dirty="0" smtClean="0">
                <a:sym typeface="Wingdings" pitchFamily="2" charset="2"/>
              </a:rPr>
              <a:t></a:t>
            </a:r>
            <a:endParaRPr lang="en-US" sz="3200" dirty="0" smtClean="0"/>
          </a:p>
          <a:p>
            <a:endParaRPr lang="en-US" sz="3200" dirty="0" smtClean="0"/>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b="1" dirty="0" smtClean="0">
                <a:solidFill>
                  <a:srgbClr val="FF0000"/>
                </a:solidFill>
              </a:rPr>
              <a:t>OPENS up/down</a:t>
            </a:r>
            <a:r>
              <a:rPr lang="en-US" sz="3200" dirty="0" smtClean="0"/>
              <a:t>—this is determined by considering the sign on the lead coefficient (the x squared term.</a:t>
            </a:r>
          </a:p>
          <a:p>
            <a:r>
              <a:rPr lang="en-US" sz="3200" dirty="0" smtClean="0"/>
              <a:t>	If the sign is </a:t>
            </a:r>
            <a:r>
              <a:rPr lang="en-US" sz="3200" dirty="0" smtClean="0">
                <a:solidFill>
                  <a:srgbClr val="FF0000"/>
                </a:solidFill>
              </a:rPr>
              <a:t>positive</a:t>
            </a:r>
            <a:r>
              <a:rPr lang="en-US" sz="3200" dirty="0" smtClean="0"/>
              <a:t>—the graph 	opens </a:t>
            </a:r>
            <a:r>
              <a:rPr lang="en-US" sz="3200" dirty="0" smtClean="0">
                <a:solidFill>
                  <a:srgbClr val="FF0000"/>
                </a:solidFill>
              </a:rPr>
              <a:t>up</a:t>
            </a:r>
          </a:p>
          <a:p>
            <a:r>
              <a:rPr lang="en-US" sz="3200" dirty="0" smtClean="0"/>
              <a:t>	If the sign is </a:t>
            </a:r>
            <a:r>
              <a:rPr lang="en-US" sz="3200" dirty="0" smtClean="0">
                <a:solidFill>
                  <a:srgbClr val="FF0000"/>
                </a:solidFill>
              </a:rPr>
              <a:t>negative</a:t>
            </a:r>
            <a:r>
              <a:rPr lang="en-US" sz="3200" dirty="0" smtClean="0"/>
              <a:t>—the graph 	opens </a:t>
            </a:r>
            <a:r>
              <a:rPr lang="en-US" sz="3200" dirty="0" smtClean="0">
                <a:solidFill>
                  <a:srgbClr val="FF0000"/>
                </a:solidFill>
              </a:rPr>
              <a:t>down</a:t>
            </a:r>
          </a:p>
          <a:p>
            <a:endParaRPr lang="en-US" dirty="0"/>
          </a:p>
        </p:txBody>
      </p:sp>
      <p:sp>
        <p:nvSpPr>
          <p:cNvPr id="3" name="Title 2"/>
          <p:cNvSpPr>
            <a:spLocks noGrp="1"/>
          </p:cNvSpPr>
          <p:nvPr>
            <p:ph type="title"/>
          </p:nvPr>
        </p:nvSpPr>
        <p:spPr/>
        <p:txBody>
          <a:bodyPr/>
          <a:lstStyle/>
          <a:p>
            <a:r>
              <a:rPr lang="en-US" dirty="0" smtClean="0"/>
              <a:t>Key features that we’ll consider</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b="1" dirty="0" smtClean="0">
                <a:solidFill>
                  <a:srgbClr val="FF0000"/>
                </a:solidFill>
              </a:rPr>
              <a:t>Y-intercept</a:t>
            </a:r>
            <a:r>
              <a:rPr lang="en-US" sz="3200" dirty="0" smtClean="0"/>
              <a:t>—This is found by “plugging” 0 in for x.  This determines the location where the graph crosses the y axis.</a:t>
            </a:r>
          </a:p>
          <a:p>
            <a:endParaRPr lang="en-US" dirty="0"/>
          </a:p>
        </p:txBody>
      </p:sp>
      <p:sp>
        <p:nvSpPr>
          <p:cNvPr id="3" name="Title 2"/>
          <p:cNvSpPr>
            <a:spLocks noGrp="1"/>
          </p:cNvSpPr>
          <p:nvPr>
            <p:ph type="title"/>
          </p:nvPr>
        </p:nvSpPr>
        <p:spPr/>
        <p:txBody>
          <a:bodyPr>
            <a:normAutofit fontScale="90000"/>
          </a:bodyPr>
          <a:lstStyle/>
          <a:p>
            <a:pPr algn="ctr"/>
            <a:r>
              <a:rPr lang="en-US" dirty="0" smtClean="0"/>
              <a:t>Key features that we’ll consider (continued)</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b="1" dirty="0" smtClean="0">
                <a:solidFill>
                  <a:srgbClr val="FF0000"/>
                </a:solidFill>
              </a:rPr>
              <a:t>Vertex</a:t>
            </a:r>
            <a:r>
              <a:rPr lang="en-US" sz="3200" dirty="0" smtClean="0"/>
              <a:t>—this is the “turning point” of the graph.</a:t>
            </a:r>
          </a:p>
          <a:p>
            <a:pPr lvl="1"/>
            <a:r>
              <a:rPr lang="en-US" sz="3200" dirty="0" smtClean="0"/>
              <a:t>If the graph opens downward—this point will be a </a:t>
            </a:r>
            <a:r>
              <a:rPr lang="en-US" sz="3200" b="1" dirty="0" smtClean="0">
                <a:solidFill>
                  <a:srgbClr val="FF0000"/>
                </a:solidFill>
              </a:rPr>
              <a:t>MAXIMUM</a:t>
            </a:r>
          </a:p>
          <a:p>
            <a:pPr lvl="1"/>
            <a:r>
              <a:rPr lang="en-US" sz="3200" dirty="0" smtClean="0"/>
              <a:t>If the graph opens upward—this point will be a </a:t>
            </a:r>
            <a:r>
              <a:rPr lang="en-US" sz="3200" b="1" dirty="0" smtClean="0">
                <a:solidFill>
                  <a:srgbClr val="FF0000"/>
                </a:solidFill>
              </a:rPr>
              <a:t>MINIMUM</a:t>
            </a:r>
          </a:p>
          <a:p>
            <a:r>
              <a:rPr lang="en-US" sz="3600" b="1" dirty="0" smtClean="0">
                <a:solidFill>
                  <a:srgbClr val="FF0000"/>
                </a:solidFill>
              </a:rPr>
              <a:t>Axis of Symmetry—</a:t>
            </a:r>
            <a:r>
              <a:rPr lang="en-US" sz="3600" dirty="0" smtClean="0"/>
              <a:t>the vertical line that goes through the vertex.</a:t>
            </a:r>
          </a:p>
          <a:p>
            <a:endParaRPr lang="en-US" dirty="0"/>
          </a:p>
        </p:txBody>
      </p:sp>
      <p:sp>
        <p:nvSpPr>
          <p:cNvPr id="3" name="Title 2"/>
          <p:cNvSpPr>
            <a:spLocks noGrp="1"/>
          </p:cNvSpPr>
          <p:nvPr>
            <p:ph type="title"/>
          </p:nvPr>
        </p:nvSpPr>
        <p:spPr/>
        <p:txBody>
          <a:bodyPr>
            <a:normAutofit fontScale="90000"/>
          </a:bodyPr>
          <a:lstStyle/>
          <a:p>
            <a:pPr algn="ctr"/>
            <a:r>
              <a:rPr lang="en-US" dirty="0" smtClean="0"/>
              <a:t>Key features that we’ll consider (continued)</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p:txBody>
          <a:bodyPr/>
          <a:lstStyle/>
          <a:p>
            <a:endParaRPr lang="en-US" dirty="0"/>
          </a:p>
        </p:txBody>
      </p:sp>
      <p:sp>
        <p:nvSpPr>
          <p:cNvPr id="17410" name="Rectangle 2"/>
          <p:cNvSpPr>
            <a:spLocks noGrp="1" noChangeArrowheads="1"/>
          </p:cNvSpPr>
          <p:nvPr>
            <p:ph type="title"/>
          </p:nvPr>
        </p:nvSpPr>
        <p:spPr/>
        <p:txBody>
          <a:bodyPr/>
          <a:lstStyle/>
          <a:p>
            <a:pPr algn="ctr" eaLnBrk="1" hangingPunct="1"/>
            <a:r>
              <a:rPr lang="en-US" dirty="0" smtClean="0"/>
              <a:t>Graphs of Quadratic Functions</a:t>
            </a:r>
          </a:p>
        </p:txBody>
      </p:sp>
      <p:pic>
        <p:nvPicPr>
          <p:cNvPr id="17411" name="Picture 4" descr="http://mss.math.vanderbilt.edu/MSS4/tmp/tmp1057895507p7978f2.gif"/>
          <p:cNvPicPr>
            <a:picLocks noChangeAspect="1" noChangeArrowheads="1"/>
          </p:cNvPicPr>
          <p:nvPr/>
        </p:nvPicPr>
        <p:blipFill>
          <a:blip r:embed="rId3" cstate="print"/>
          <a:srcRect/>
          <a:stretch>
            <a:fillRect/>
          </a:stretch>
        </p:blipFill>
        <p:spPr bwMode="auto">
          <a:xfrm>
            <a:off x="457200" y="2514600"/>
            <a:ext cx="4114800" cy="2628900"/>
          </a:xfrm>
          <a:prstGeom prst="rect">
            <a:avLst/>
          </a:prstGeom>
          <a:noFill/>
          <a:ln w="9525">
            <a:noFill/>
            <a:miter lim="800000"/>
            <a:headEnd/>
            <a:tailEnd/>
          </a:ln>
        </p:spPr>
      </p:pic>
      <p:pic>
        <p:nvPicPr>
          <p:cNvPr id="17412" name="Picture 6" descr="http://mss.math.vanderbilt.edu/MSS4/tmp/tmp1057895563p20477f2.gif"/>
          <p:cNvPicPr>
            <a:picLocks noChangeAspect="1" noChangeArrowheads="1"/>
          </p:cNvPicPr>
          <p:nvPr/>
        </p:nvPicPr>
        <p:blipFill>
          <a:blip r:embed="rId4" cstate="print"/>
          <a:srcRect/>
          <a:stretch>
            <a:fillRect/>
          </a:stretch>
        </p:blipFill>
        <p:spPr bwMode="auto">
          <a:xfrm>
            <a:off x="4724400" y="2362200"/>
            <a:ext cx="4114800" cy="2628900"/>
          </a:xfrm>
          <a:prstGeom prst="rect">
            <a:avLst/>
          </a:prstGeom>
          <a:noFill/>
          <a:ln w="9525">
            <a:noFill/>
            <a:miter lim="800000"/>
            <a:headEnd/>
            <a:tailEnd/>
          </a:ln>
        </p:spPr>
      </p:pic>
      <p:sp>
        <p:nvSpPr>
          <p:cNvPr id="17413" name="Line 8"/>
          <p:cNvSpPr>
            <a:spLocks noChangeShapeType="1"/>
          </p:cNvSpPr>
          <p:nvPr/>
        </p:nvSpPr>
        <p:spPr bwMode="auto">
          <a:xfrm flipV="1">
            <a:off x="2514600" y="2438400"/>
            <a:ext cx="0" cy="3581400"/>
          </a:xfrm>
          <a:prstGeom prst="line">
            <a:avLst/>
          </a:prstGeom>
          <a:noFill/>
          <a:ln w="28575">
            <a:solidFill>
              <a:schemeClr val="tx2"/>
            </a:solidFill>
            <a:prstDash val="sysDot"/>
            <a:miter lim="800000"/>
            <a:headEnd/>
            <a:tailEnd/>
          </a:ln>
        </p:spPr>
        <p:txBody>
          <a:bodyPr wrap="none"/>
          <a:lstStyle/>
          <a:p>
            <a:endParaRPr lang="en-US" dirty="0"/>
          </a:p>
        </p:txBody>
      </p:sp>
      <p:sp>
        <p:nvSpPr>
          <p:cNvPr id="17414" name="Line 9"/>
          <p:cNvSpPr>
            <a:spLocks noChangeShapeType="1"/>
          </p:cNvSpPr>
          <p:nvPr/>
        </p:nvSpPr>
        <p:spPr bwMode="auto">
          <a:xfrm>
            <a:off x="6781800" y="2057400"/>
            <a:ext cx="0" cy="3429000"/>
          </a:xfrm>
          <a:prstGeom prst="line">
            <a:avLst/>
          </a:prstGeom>
          <a:noFill/>
          <a:ln w="28575">
            <a:solidFill>
              <a:schemeClr val="tx2"/>
            </a:solidFill>
            <a:prstDash val="sysDot"/>
            <a:miter lim="800000"/>
            <a:headEnd/>
            <a:tailEnd/>
          </a:ln>
        </p:spPr>
        <p:txBody>
          <a:bodyPr wrap="none"/>
          <a:lstStyle/>
          <a:p>
            <a:endParaRPr lang="en-US" dirty="0"/>
          </a:p>
        </p:txBody>
      </p:sp>
      <p:sp>
        <p:nvSpPr>
          <p:cNvPr id="17415" name="AutoShape 11"/>
          <p:cNvSpPr>
            <a:spLocks noChangeArrowheads="1"/>
          </p:cNvSpPr>
          <p:nvPr/>
        </p:nvSpPr>
        <p:spPr bwMode="auto">
          <a:xfrm>
            <a:off x="533400" y="5257800"/>
            <a:ext cx="1600200" cy="838200"/>
          </a:xfrm>
          <a:prstGeom prst="wedgeRectCallout">
            <a:avLst>
              <a:gd name="adj1" fmla="val 74602"/>
              <a:gd name="adj2" fmla="val -2653"/>
            </a:avLst>
          </a:prstGeom>
          <a:solidFill>
            <a:schemeClr val="accent3">
              <a:lumMod val="60000"/>
              <a:lumOff val="40000"/>
              <a:alpha val="37000"/>
            </a:schemeClr>
          </a:solidFill>
          <a:ln w="9525">
            <a:solidFill>
              <a:schemeClr val="tx1"/>
            </a:solidFill>
            <a:miter lim="800000"/>
            <a:headEnd/>
            <a:tailEnd/>
          </a:ln>
        </p:spPr>
        <p:txBody>
          <a:bodyPr/>
          <a:lstStyle/>
          <a:p>
            <a:pPr algn="ctr"/>
            <a:r>
              <a:rPr lang="en-US" dirty="0"/>
              <a:t>Axis of symmetry</a:t>
            </a:r>
          </a:p>
        </p:txBody>
      </p:sp>
      <p:sp>
        <p:nvSpPr>
          <p:cNvPr id="17416" name="AutoShape 12"/>
          <p:cNvSpPr>
            <a:spLocks noChangeArrowheads="1"/>
          </p:cNvSpPr>
          <p:nvPr/>
        </p:nvSpPr>
        <p:spPr bwMode="auto">
          <a:xfrm>
            <a:off x="4724400" y="4800600"/>
            <a:ext cx="1600200" cy="838200"/>
          </a:xfrm>
          <a:prstGeom prst="wedgeRectCallout">
            <a:avLst>
              <a:gd name="adj1" fmla="val 74602"/>
              <a:gd name="adj2" fmla="val -2653"/>
            </a:avLst>
          </a:prstGeom>
          <a:solidFill>
            <a:schemeClr val="accent1">
              <a:lumMod val="75000"/>
              <a:alpha val="45000"/>
            </a:schemeClr>
          </a:solidFill>
          <a:ln w="9525">
            <a:solidFill>
              <a:schemeClr val="tx1"/>
            </a:solidFill>
            <a:miter lim="800000"/>
            <a:headEnd/>
            <a:tailEnd/>
          </a:ln>
        </p:spPr>
        <p:txBody>
          <a:bodyPr/>
          <a:lstStyle/>
          <a:p>
            <a:pPr algn="ctr"/>
            <a:r>
              <a:rPr lang="en-US" dirty="0"/>
              <a:t>Axis of symmetry</a:t>
            </a:r>
          </a:p>
        </p:txBody>
      </p:sp>
      <p:sp>
        <p:nvSpPr>
          <p:cNvPr id="17417" name="AutoShape 13"/>
          <p:cNvSpPr>
            <a:spLocks noChangeArrowheads="1"/>
          </p:cNvSpPr>
          <p:nvPr/>
        </p:nvSpPr>
        <p:spPr bwMode="auto">
          <a:xfrm>
            <a:off x="3048000" y="5943600"/>
            <a:ext cx="3505200" cy="533400"/>
          </a:xfrm>
          <a:prstGeom prst="wedgeRectCallout">
            <a:avLst>
              <a:gd name="adj1" fmla="val -65444"/>
              <a:gd name="adj2" fmla="val -218454"/>
            </a:avLst>
          </a:prstGeom>
          <a:solidFill>
            <a:schemeClr val="accent3">
              <a:lumMod val="60000"/>
              <a:lumOff val="40000"/>
              <a:alpha val="31000"/>
            </a:schemeClr>
          </a:solidFill>
          <a:ln w="9525">
            <a:solidFill>
              <a:schemeClr val="tx1"/>
            </a:solidFill>
            <a:miter lim="800000"/>
            <a:headEnd/>
            <a:tailEnd/>
          </a:ln>
        </p:spPr>
        <p:txBody>
          <a:bodyPr/>
          <a:lstStyle/>
          <a:p>
            <a:pPr algn="ctr"/>
            <a:r>
              <a:rPr lang="en-US" dirty="0"/>
              <a:t>Vertex (minimum point)</a:t>
            </a:r>
          </a:p>
        </p:txBody>
      </p:sp>
      <p:sp>
        <p:nvSpPr>
          <p:cNvPr id="17418" name="AutoShape 14"/>
          <p:cNvSpPr>
            <a:spLocks noChangeArrowheads="1"/>
          </p:cNvSpPr>
          <p:nvPr/>
        </p:nvSpPr>
        <p:spPr bwMode="auto">
          <a:xfrm>
            <a:off x="5257800" y="1752600"/>
            <a:ext cx="3505200" cy="533400"/>
          </a:xfrm>
          <a:prstGeom prst="wedgeRectCallout">
            <a:avLst>
              <a:gd name="adj1" fmla="val -7065"/>
              <a:gd name="adj2" fmla="val 79463"/>
            </a:avLst>
          </a:prstGeom>
          <a:solidFill>
            <a:schemeClr val="accent1">
              <a:lumMod val="60000"/>
              <a:lumOff val="40000"/>
              <a:alpha val="45000"/>
            </a:schemeClr>
          </a:solidFill>
          <a:ln w="9525">
            <a:solidFill>
              <a:schemeClr val="tx1"/>
            </a:solidFill>
            <a:miter lim="800000"/>
            <a:headEnd/>
            <a:tailEnd/>
          </a:ln>
        </p:spPr>
        <p:txBody>
          <a:bodyPr/>
          <a:lstStyle/>
          <a:p>
            <a:pPr algn="ctr"/>
            <a:r>
              <a:rPr lang="en-US" dirty="0"/>
              <a:t>Vertex (maximum point)</a:t>
            </a:r>
          </a:p>
        </p:txBody>
      </p:sp>
      <p:sp>
        <p:nvSpPr>
          <p:cNvPr id="17419" name="AutoShape 15"/>
          <p:cNvSpPr>
            <a:spLocks noChangeArrowheads="1"/>
          </p:cNvSpPr>
          <p:nvPr/>
        </p:nvSpPr>
        <p:spPr bwMode="auto">
          <a:xfrm>
            <a:off x="1905000" y="1905000"/>
            <a:ext cx="914400" cy="457200"/>
          </a:xfrm>
          <a:prstGeom prst="wedgeRectCallout">
            <a:avLst>
              <a:gd name="adj1" fmla="val 40106"/>
              <a:gd name="adj2" fmla="val 156597"/>
            </a:avLst>
          </a:prstGeom>
          <a:solidFill>
            <a:schemeClr val="accent1">
              <a:alpha val="51000"/>
            </a:schemeClr>
          </a:solidFill>
          <a:ln w="9525">
            <a:solidFill>
              <a:schemeClr val="tx1"/>
            </a:solidFill>
            <a:miter lim="800000"/>
            <a:headEnd/>
            <a:tailEnd/>
          </a:ln>
        </p:spPr>
        <p:txBody>
          <a:bodyPr/>
          <a:lstStyle/>
          <a:p>
            <a:pPr algn="ctr"/>
            <a:r>
              <a:rPr lang="en-US" dirty="0"/>
              <a:t>a&gt;0</a:t>
            </a:r>
          </a:p>
        </p:txBody>
      </p:sp>
      <p:sp>
        <p:nvSpPr>
          <p:cNvPr id="17420" name="AutoShape 16"/>
          <p:cNvSpPr>
            <a:spLocks noChangeArrowheads="1"/>
          </p:cNvSpPr>
          <p:nvPr/>
        </p:nvSpPr>
        <p:spPr bwMode="auto">
          <a:xfrm>
            <a:off x="7467600" y="5410200"/>
            <a:ext cx="914400" cy="457200"/>
          </a:xfrm>
          <a:prstGeom prst="wedgeRectCallout">
            <a:avLst>
              <a:gd name="adj1" fmla="val 25870"/>
              <a:gd name="adj2" fmla="val -162500"/>
            </a:avLst>
          </a:prstGeom>
          <a:solidFill>
            <a:srgbClr val="002060">
              <a:alpha val="56000"/>
            </a:srgbClr>
          </a:solidFill>
          <a:ln w="9525">
            <a:solidFill>
              <a:schemeClr val="tx1"/>
            </a:solidFill>
            <a:miter lim="800000"/>
            <a:headEnd/>
            <a:tailEnd/>
          </a:ln>
        </p:spPr>
        <p:txBody>
          <a:bodyPr/>
          <a:lstStyle/>
          <a:p>
            <a:pPr algn="ctr"/>
            <a:r>
              <a:rPr lang="en-US" dirty="0"/>
              <a:t>a&lt;0</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There are 3 forms for quadratic functions.</a:t>
            </a:r>
            <a:endParaRPr lang="en-US" dirty="0"/>
          </a:p>
        </p:txBody>
      </p:sp>
      <p:sp>
        <p:nvSpPr>
          <p:cNvPr id="3" name="Subtitle 2"/>
          <p:cNvSpPr>
            <a:spLocks noGrp="1"/>
          </p:cNvSpPr>
          <p:nvPr>
            <p:ph type="subTitle" idx="1"/>
          </p:nvPr>
        </p:nvSpPr>
        <p:spPr>
          <a:xfrm>
            <a:off x="685800" y="3581400"/>
            <a:ext cx="7772400" cy="1722393"/>
          </a:xfrm>
        </p:spPr>
        <p:txBody>
          <a:bodyPr>
            <a:normAutofit lnSpcReduction="10000"/>
          </a:bodyPr>
          <a:lstStyle/>
          <a:p>
            <a:r>
              <a:rPr lang="en-US" b="1" dirty="0" smtClean="0">
                <a:solidFill>
                  <a:schemeClr val="tx1"/>
                </a:solidFill>
              </a:rPr>
              <a:t>Each has certain advantages and disadvantages, depending on what we want to find.</a:t>
            </a:r>
          </a:p>
          <a:p>
            <a:r>
              <a:rPr lang="en-US" b="1" dirty="0" smtClean="0">
                <a:solidFill>
                  <a:schemeClr val="tx1"/>
                </a:solidFill>
              </a:rPr>
              <a:t>Let’s look at them. </a:t>
            </a:r>
            <a:r>
              <a:rPr lang="en-US" b="1" dirty="0" smtClean="0">
                <a:solidFill>
                  <a:schemeClr val="tx1"/>
                </a:solidFill>
                <a:sym typeface="Wingdings" pitchFamily="2" charset="2"/>
              </a:rPr>
              <a:t></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defRPr/>
            </a:pPr>
            <a:r>
              <a:rPr lang="en-US" dirty="0" smtClean="0"/>
              <a:t>                    Standard Form</a:t>
            </a:r>
          </a:p>
        </p:txBody>
      </p:sp>
      <p:sp>
        <p:nvSpPr>
          <p:cNvPr id="6147" name="Rectangle 3"/>
          <p:cNvSpPr>
            <a:spLocks noGrp="1" noChangeArrowheads="1"/>
          </p:cNvSpPr>
          <p:nvPr>
            <p:ph type="body" sz="half" idx="1"/>
          </p:nvPr>
        </p:nvSpPr>
        <p:spPr>
          <a:xfrm>
            <a:off x="457200" y="1524000"/>
            <a:ext cx="8077200" cy="5029200"/>
          </a:xfrm>
        </p:spPr>
        <p:txBody>
          <a:bodyPr>
            <a:noAutofit/>
          </a:bodyPr>
          <a:lstStyle/>
          <a:p>
            <a:pPr eaLnBrk="1" hangingPunct="1">
              <a:lnSpc>
                <a:spcPct val="90000"/>
              </a:lnSpc>
              <a:defRPr/>
            </a:pPr>
            <a:r>
              <a:rPr lang="en-US" sz="2800" dirty="0" smtClean="0"/>
              <a:t>If a is </a:t>
            </a:r>
            <a:r>
              <a:rPr lang="en-US" sz="2800" u="sng" dirty="0" smtClean="0"/>
              <a:t>positive</a:t>
            </a:r>
            <a:r>
              <a:rPr lang="en-US" sz="2800" dirty="0" smtClean="0"/>
              <a:t>, the graph opens </a:t>
            </a:r>
            <a:r>
              <a:rPr lang="en-US" sz="2800" u="sng" dirty="0" smtClean="0"/>
              <a:t>up</a:t>
            </a:r>
          </a:p>
          <a:p>
            <a:pPr eaLnBrk="1" hangingPunct="1">
              <a:lnSpc>
                <a:spcPct val="90000"/>
              </a:lnSpc>
              <a:buFontTx/>
              <a:buNone/>
              <a:defRPr/>
            </a:pPr>
            <a:r>
              <a:rPr lang="en-US" sz="2800" dirty="0" smtClean="0"/>
              <a:t>	If a is </a:t>
            </a:r>
            <a:r>
              <a:rPr lang="en-US" sz="2800" u="sng" dirty="0" smtClean="0"/>
              <a:t>negative</a:t>
            </a:r>
            <a:r>
              <a:rPr lang="en-US" sz="2800" dirty="0" smtClean="0"/>
              <a:t>, the graph opens </a:t>
            </a:r>
            <a:r>
              <a:rPr lang="en-US" sz="2800" u="sng" dirty="0" smtClean="0"/>
              <a:t>down</a:t>
            </a:r>
            <a:endParaRPr lang="en-US" sz="2800" dirty="0" smtClean="0"/>
          </a:p>
          <a:p>
            <a:pPr eaLnBrk="1" hangingPunct="1">
              <a:lnSpc>
                <a:spcPct val="90000"/>
              </a:lnSpc>
              <a:defRPr/>
            </a:pPr>
            <a:r>
              <a:rPr lang="en-US" sz="2800" dirty="0" smtClean="0"/>
              <a:t>The x-coordinate of the vertex is at</a:t>
            </a:r>
          </a:p>
          <a:p>
            <a:pPr eaLnBrk="1" hangingPunct="1">
              <a:lnSpc>
                <a:spcPct val="90000"/>
              </a:lnSpc>
              <a:defRPr/>
            </a:pPr>
            <a:endParaRPr lang="en-US" sz="2800" dirty="0" smtClean="0"/>
          </a:p>
          <a:p>
            <a:pPr eaLnBrk="1" hangingPunct="1">
              <a:lnSpc>
                <a:spcPct val="90000"/>
              </a:lnSpc>
              <a:defRPr/>
            </a:pPr>
            <a:r>
              <a:rPr lang="en-US" sz="2800" dirty="0" smtClean="0"/>
              <a:t>To find the y-coordinate of the vertex, plug the x-coordinate into the given equation.</a:t>
            </a:r>
          </a:p>
          <a:p>
            <a:pPr eaLnBrk="1" hangingPunct="1">
              <a:lnSpc>
                <a:spcPct val="90000"/>
              </a:lnSpc>
              <a:defRPr/>
            </a:pPr>
            <a:r>
              <a:rPr lang="en-US" sz="2800" dirty="0" smtClean="0"/>
              <a:t>The axis of symmetry is the vertical line</a:t>
            </a:r>
          </a:p>
          <a:p>
            <a:pPr eaLnBrk="1" hangingPunct="1">
              <a:lnSpc>
                <a:spcPct val="90000"/>
              </a:lnSpc>
              <a:defRPr/>
            </a:pPr>
            <a:r>
              <a:rPr lang="en-US" sz="2800" dirty="0" smtClean="0"/>
              <a:t>We can get a more accurate graph if we choose 2 x-values on either side of the vertex x-coordinate.  Use the equation to find the corresponding y-values</a:t>
            </a:r>
            <a:r>
              <a:rPr lang="en-US" sz="3200" dirty="0" smtClean="0"/>
              <a:t>.  </a:t>
            </a:r>
          </a:p>
          <a:p>
            <a:pPr eaLnBrk="1" hangingPunct="1">
              <a:lnSpc>
                <a:spcPct val="90000"/>
              </a:lnSpc>
              <a:defRPr/>
            </a:pPr>
            <a:endParaRPr lang="en-US" sz="2400" dirty="0" smtClean="0"/>
          </a:p>
        </p:txBody>
      </p:sp>
      <p:graphicFrame>
        <p:nvGraphicFramePr>
          <p:cNvPr id="6148" name="Object 4"/>
          <p:cNvGraphicFramePr>
            <a:graphicFrameLocks noChangeAspect="1"/>
          </p:cNvGraphicFramePr>
          <p:nvPr>
            <p:ph sz="quarter" idx="2"/>
          </p:nvPr>
        </p:nvGraphicFramePr>
        <p:xfrm>
          <a:off x="7924800" y="4267200"/>
          <a:ext cx="877888" cy="736292"/>
        </p:xfrm>
        <a:graphic>
          <a:graphicData uri="http://schemas.openxmlformats.org/presentationml/2006/ole">
            <p:oleObj spid="_x0000_s205826" name="Equation" r:id="rId3" imgW="469800" imgH="393480" progId="Equation.DSMT4">
              <p:embed/>
            </p:oleObj>
          </a:graphicData>
        </a:graphic>
      </p:graphicFrame>
      <p:graphicFrame>
        <p:nvGraphicFramePr>
          <p:cNvPr id="6150" name="Object 6"/>
          <p:cNvGraphicFramePr>
            <a:graphicFrameLocks noChangeAspect="1"/>
          </p:cNvGraphicFramePr>
          <p:nvPr>
            <p:ph sz="quarter" idx="3"/>
          </p:nvPr>
        </p:nvGraphicFramePr>
        <p:xfrm>
          <a:off x="7239000" y="2362200"/>
          <a:ext cx="537686" cy="761326"/>
        </p:xfrm>
        <a:graphic>
          <a:graphicData uri="http://schemas.openxmlformats.org/presentationml/2006/ole">
            <p:oleObj spid="_x0000_s205827" name="Microsoft Equation 3.0" r:id="rId4" imgW="253800" imgH="393480" progId="Equation.3">
              <p:embed/>
            </p:oleObj>
          </a:graphicData>
        </a:graphic>
      </p:graphicFrame>
      <p:graphicFrame>
        <p:nvGraphicFramePr>
          <p:cNvPr id="6" name="Object 5"/>
          <p:cNvGraphicFramePr>
            <a:graphicFrameLocks noChangeAspect="1"/>
          </p:cNvGraphicFramePr>
          <p:nvPr/>
        </p:nvGraphicFramePr>
        <p:xfrm>
          <a:off x="609600" y="533400"/>
          <a:ext cx="3259667" cy="762000"/>
        </p:xfrm>
        <a:graphic>
          <a:graphicData uri="http://schemas.openxmlformats.org/presentationml/2006/ole">
            <p:oleObj spid="_x0000_s205828" name="Equation" r:id="rId5" imgW="977760" imgH="22860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1000">
                                          <p:stCondLst>
                                            <p:cond delay="0"/>
                                          </p:stCondLst>
                                        </p:cTn>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fade">
                                      <p:cBhvr>
                                        <p:cTn id="12" dur="1000">
                                          <p:stCondLst>
                                            <p:cond delay="0"/>
                                          </p:stCondLst>
                                        </p:cTn>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fade">
                                      <p:cBhvr>
                                        <p:cTn id="17" dur="1000">
                                          <p:stCondLst>
                                            <p:cond delay="0"/>
                                          </p:stCondLst>
                                        </p:cTn>
                                        <p:tgtEl>
                                          <p:spTgt spid="6147">
                                            <p:txEl>
                                              <p:pRg st="2" end="2"/>
                                            </p:txEl>
                                          </p:spTgt>
                                        </p:tgtEl>
                                      </p:cBhvr>
                                    </p:animEffect>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150"/>
                                        </p:tgtEl>
                                        <p:attrNameLst>
                                          <p:attrName>style.visibility</p:attrName>
                                        </p:attrNameLst>
                                      </p:cBhvr>
                                      <p:to>
                                        <p:strVal val="visible"/>
                                      </p:to>
                                    </p:set>
                                    <p:anim calcmode="lin" valueType="num">
                                      <p:cBhvr additive="base">
                                        <p:cTn id="21" dur="500" fill="hold"/>
                                        <p:tgtEl>
                                          <p:spTgt spid="6150"/>
                                        </p:tgtEl>
                                        <p:attrNameLst>
                                          <p:attrName>ppt_x</p:attrName>
                                        </p:attrNameLst>
                                      </p:cBhvr>
                                      <p:tavLst>
                                        <p:tav tm="0">
                                          <p:val>
                                            <p:strVal val="#ppt_x"/>
                                          </p:val>
                                        </p:tav>
                                        <p:tav tm="100000">
                                          <p:val>
                                            <p:strVal val="#ppt_x"/>
                                          </p:val>
                                        </p:tav>
                                      </p:tavLst>
                                    </p:anim>
                                    <p:anim calcmode="lin" valueType="num">
                                      <p:cBhvr additive="base">
                                        <p:cTn id="22"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Effect transition="in" filter="fade">
                                      <p:cBhvr>
                                        <p:cTn id="27" dur="1000">
                                          <p:stCondLst>
                                            <p:cond delay="0"/>
                                          </p:stCondLst>
                                        </p:cTn>
                                        <p:tgtEl>
                                          <p:spTgt spid="614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147">
                                            <p:txEl>
                                              <p:pRg st="5" end="5"/>
                                            </p:txEl>
                                          </p:spTgt>
                                        </p:tgtEl>
                                        <p:attrNameLst>
                                          <p:attrName>style.visibility</p:attrName>
                                        </p:attrNameLst>
                                      </p:cBhvr>
                                      <p:to>
                                        <p:strVal val="visible"/>
                                      </p:to>
                                    </p:set>
                                    <p:animEffect transition="in" filter="fade">
                                      <p:cBhvr>
                                        <p:cTn id="32" dur="1000">
                                          <p:stCondLst>
                                            <p:cond delay="0"/>
                                          </p:stCondLst>
                                        </p:cTn>
                                        <p:tgtEl>
                                          <p:spTgt spid="6147">
                                            <p:txEl>
                                              <p:pRg st="5" end="5"/>
                                            </p:txEl>
                                          </p:spTgt>
                                        </p:tgtEl>
                                      </p:cBhvr>
                                    </p:animEffect>
                                  </p:childTnLst>
                                </p:cTn>
                              </p:par>
                            </p:childTnLst>
                          </p:cTn>
                        </p:par>
                        <p:par>
                          <p:cTn id="33" fill="hold">
                            <p:stCondLst>
                              <p:cond delay="1000"/>
                            </p:stCondLst>
                            <p:childTnLst>
                              <p:par>
                                <p:cTn id="34" presetID="2" presetClass="entr" presetSubtype="4" fill="hold" nodeType="afterEffect">
                                  <p:stCondLst>
                                    <p:cond delay="0"/>
                                  </p:stCondLst>
                                  <p:childTnLst>
                                    <p:set>
                                      <p:cBhvr>
                                        <p:cTn id="35" dur="1" fill="hold">
                                          <p:stCondLst>
                                            <p:cond delay="0"/>
                                          </p:stCondLst>
                                        </p:cTn>
                                        <p:tgtEl>
                                          <p:spTgt spid="6148"/>
                                        </p:tgtEl>
                                        <p:attrNameLst>
                                          <p:attrName>style.visibility</p:attrName>
                                        </p:attrNameLst>
                                      </p:cBhvr>
                                      <p:to>
                                        <p:strVal val="visible"/>
                                      </p:to>
                                    </p:set>
                                    <p:anim calcmode="lin" valueType="num">
                                      <p:cBhvr additive="base">
                                        <p:cTn id="36" dur="500" fill="hold"/>
                                        <p:tgtEl>
                                          <p:spTgt spid="6148"/>
                                        </p:tgtEl>
                                        <p:attrNameLst>
                                          <p:attrName>ppt_x</p:attrName>
                                        </p:attrNameLst>
                                      </p:cBhvr>
                                      <p:tavLst>
                                        <p:tav tm="0">
                                          <p:val>
                                            <p:strVal val="#ppt_x"/>
                                          </p:val>
                                        </p:tav>
                                        <p:tav tm="100000">
                                          <p:val>
                                            <p:strVal val="#ppt_x"/>
                                          </p:val>
                                        </p:tav>
                                      </p:tavLst>
                                    </p:anim>
                                    <p:anim calcmode="lin" valueType="num">
                                      <p:cBhvr additive="base">
                                        <p:cTn id="37"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147">
                                            <p:txEl>
                                              <p:pRg st="6" end="6"/>
                                            </p:txEl>
                                          </p:spTgt>
                                        </p:tgtEl>
                                        <p:attrNameLst>
                                          <p:attrName>style.visibility</p:attrName>
                                        </p:attrNameLst>
                                      </p:cBhvr>
                                      <p:to>
                                        <p:strVal val="visible"/>
                                      </p:to>
                                    </p:set>
                                    <p:animEffect transition="in" filter="fade">
                                      <p:cBhvr>
                                        <p:cTn id="42" dur="1000">
                                          <p:stCondLst>
                                            <p:cond delay="0"/>
                                          </p:stCondLst>
                                        </p:cTn>
                                        <p:tgtEl>
                                          <p:spTgt spid="61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defRPr/>
            </a:pPr>
            <a:r>
              <a:rPr lang="en-US" dirty="0" smtClean="0"/>
              <a:t>              Vertex Form  </a:t>
            </a:r>
          </a:p>
        </p:txBody>
      </p:sp>
      <p:sp>
        <p:nvSpPr>
          <p:cNvPr id="9219" name="Rectangle 3"/>
          <p:cNvSpPr>
            <a:spLocks noGrp="1" noChangeArrowheads="1"/>
          </p:cNvSpPr>
          <p:nvPr>
            <p:ph type="body" idx="1"/>
          </p:nvPr>
        </p:nvSpPr>
        <p:spPr>
          <a:xfrm>
            <a:off x="457200" y="1447800"/>
            <a:ext cx="8229600" cy="4525963"/>
          </a:xfrm>
        </p:spPr>
        <p:txBody>
          <a:bodyPr/>
          <a:lstStyle/>
          <a:p>
            <a:pPr eaLnBrk="1" hangingPunct="1">
              <a:defRPr/>
            </a:pPr>
            <a:r>
              <a:rPr lang="en-US" sz="3200" dirty="0" smtClean="0"/>
              <a:t>If a is positive, parabola opens up</a:t>
            </a:r>
          </a:p>
          <a:p>
            <a:pPr eaLnBrk="1" hangingPunct="1">
              <a:buFontTx/>
              <a:buNone/>
              <a:defRPr/>
            </a:pPr>
            <a:r>
              <a:rPr lang="en-US" sz="3200" dirty="0" smtClean="0"/>
              <a:t>	If a is negative, parabola opens down.</a:t>
            </a:r>
          </a:p>
          <a:p>
            <a:pPr eaLnBrk="1" hangingPunct="1">
              <a:defRPr/>
            </a:pPr>
            <a:r>
              <a:rPr lang="en-US" sz="3200" dirty="0" smtClean="0"/>
              <a:t>The vertex is the point</a:t>
            </a:r>
          </a:p>
          <a:p>
            <a:pPr eaLnBrk="1" hangingPunct="1">
              <a:defRPr/>
            </a:pPr>
            <a:r>
              <a:rPr lang="en-US" sz="3200" dirty="0" smtClean="0"/>
              <a:t>The axis of symmetry is the vertical line.</a:t>
            </a:r>
          </a:p>
          <a:p>
            <a:pPr eaLnBrk="1" hangingPunct="1">
              <a:defRPr/>
            </a:pPr>
            <a:r>
              <a:rPr lang="en-US" sz="3200" dirty="0" smtClean="0"/>
              <a:t>Again, choosing 2 points on either side of the vertex allows us to make a nice graph.</a:t>
            </a:r>
          </a:p>
          <a:p>
            <a:pPr eaLnBrk="1" hangingPunct="1">
              <a:defRPr/>
            </a:pPr>
            <a:endParaRPr lang="en-US" dirty="0" smtClean="0"/>
          </a:p>
        </p:txBody>
      </p:sp>
      <p:graphicFrame>
        <p:nvGraphicFramePr>
          <p:cNvPr id="209922" name="Object 2"/>
          <p:cNvGraphicFramePr>
            <a:graphicFrameLocks noChangeAspect="1"/>
          </p:cNvGraphicFramePr>
          <p:nvPr/>
        </p:nvGraphicFramePr>
        <p:xfrm>
          <a:off x="406400" y="381000"/>
          <a:ext cx="3513138" cy="762000"/>
        </p:xfrm>
        <a:graphic>
          <a:graphicData uri="http://schemas.openxmlformats.org/presentationml/2006/ole">
            <p:oleObj spid="_x0000_s209922" name="Equation" r:id="rId3" imgW="1054080" imgH="228600" progId="Equation.DSMT4">
              <p:embed/>
            </p:oleObj>
          </a:graphicData>
        </a:graphic>
      </p:graphicFrame>
      <p:graphicFrame>
        <p:nvGraphicFramePr>
          <p:cNvPr id="209923" name="Object 6"/>
          <p:cNvGraphicFramePr>
            <a:graphicFrameLocks noChangeAspect="1"/>
          </p:cNvGraphicFramePr>
          <p:nvPr/>
        </p:nvGraphicFramePr>
        <p:xfrm>
          <a:off x="5638800" y="2514600"/>
          <a:ext cx="990600" cy="603313"/>
        </p:xfrm>
        <a:graphic>
          <a:graphicData uri="http://schemas.openxmlformats.org/presentationml/2006/ole">
            <p:oleObj spid="_x0000_s209923" name="Equation" r:id="rId4" imgW="380880" imgH="253800" progId="Equation.DSMT4">
              <p:embed/>
            </p:oleObj>
          </a:graphicData>
        </a:graphic>
      </p:graphicFrame>
      <p:graphicFrame>
        <p:nvGraphicFramePr>
          <p:cNvPr id="209924" name="Object 6"/>
          <p:cNvGraphicFramePr>
            <a:graphicFrameLocks noChangeAspect="1"/>
          </p:cNvGraphicFramePr>
          <p:nvPr/>
        </p:nvGraphicFramePr>
        <p:xfrm>
          <a:off x="1981200" y="3581400"/>
          <a:ext cx="1167578" cy="533400"/>
        </p:xfrm>
        <a:graphic>
          <a:graphicData uri="http://schemas.openxmlformats.org/presentationml/2006/ole">
            <p:oleObj spid="_x0000_s209924" name="Equation" r:id="rId5" imgW="355320" imgH="17748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slide(fromBottom)">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slide(fromBottom)">
                                      <p:cBhvr>
                                        <p:cTn id="12" dur="500"/>
                                        <p:tgtEl>
                                          <p:spTgt spid="9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9923"/>
                                        </p:tgtEl>
                                        <p:attrNameLst>
                                          <p:attrName>style.visibility</p:attrName>
                                        </p:attrNameLst>
                                      </p:cBhvr>
                                      <p:to>
                                        <p:strVal val="visible"/>
                                      </p:to>
                                    </p:set>
                                    <p:anim calcmode="lin" valueType="num">
                                      <p:cBhvr additive="base">
                                        <p:cTn id="17" dur="500" fill="hold"/>
                                        <p:tgtEl>
                                          <p:spTgt spid="209923"/>
                                        </p:tgtEl>
                                        <p:attrNameLst>
                                          <p:attrName>ppt_x</p:attrName>
                                        </p:attrNameLst>
                                      </p:cBhvr>
                                      <p:tavLst>
                                        <p:tav tm="0">
                                          <p:val>
                                            <p:strVal val="#ppt_x"/>
                                          </p:val>
                                        </p:tav>
                                        <p:tav tm="100000">
                                          <p:val>
                                            <p:strVal val="#ppt_x"/>
                                          </p:val>
                                        </p:tav>
                                      </p:tavLst>
                                    </p:anim>
                                    <p:anim calcmode="lin" valueType="num">
                                      <p:cBhvr additive="base">
                                        <p:cTn id="18" dur="500" fill="hold"/>
                                        <p:tgtEl>
                                          <p:spTgt spid="209923"/>
                                        </p:tgtEl>
                                        <p:attrNameLst>
                                          <p:attrName>ppt_y</p:attrName>
                                        </p:attrNameLst>
                                      </p:cBhvr>
                                      <p:tavLst>
                                        <p:tav tm="0">
                                          <p:val>
                                            <p:strVal val="1+#ppt_h/2"/>
                                          </p:val>
                                        </p:tav>
                                        <p:tav tm="100000">
                                          <p:val>
                                            <p:strVal val="#ppt_y"/>
                                          </p:val>
                                        </p:tav>
                                      </p:tavLst>
                                    </p:anim>
                                  </p:childTnLst>
                                </p:cTn>
                              </p:par>
                              <p:par>
                                <p:cTn id="19" presetID="12" presetClass="entr" presetSubtype="4" fill="hold" grpId="0" nodeType="withEffect">
                                  <p:stCondLst>
                                    <p:cond delay="0"/>
                                  </p:stCondLst>
                                  <p:childTnLst>
                                    <p:set>
                                      <p:cBhvr>
                                        <p:cTn id="20" dur="1" fill="hold">
                                          <p:stCondLst>
                                            <p:cond delay="0"/>
                                          </p:stCondLst>
                                        </p:cTn>
                                        <p:tgtEl>
                                          <p:spTgt spid="9219">
                                            <p:txEl>
                                              <p:pRg st="2" end="2"/>
                                            </p:txEl>
                                          </p:spTgt>
                                        </p:tgtEl>
                                        <p:attrNameLst>
                                          <p:attrName>style.visibility</p:attrName>
                                        </p:attrNameLst>
                                      </p:cBhvr>
                                      <p:to>
                                        <p:strVal val="visible"/>
                                      </p:to>
                                    </p:set>
                                    <p:animEffect transition="in" filter="slide(fromBottom)">
                                      <p:cBhvr>
                                        <p:cTn id="21" dur="500"/>
                                        <p:tgtEl>
                                          <p:spTgt spid="9219">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grpId="0" nodeType="clickEffect">
                                  <p:stCondLst>
                                    <p:cond delay="0"/>
                                  </p:stCondLst>
                                  <p:childTnLst>
                                    <p:set>
                                      <p:cBhvr>
                                        <p:cTn id="25" dur="1" fill="hold">
                                          <p:stCondLst>
                                            <p:cond delay="0"/>
                                          </p:stCondLst>
                                        </p:cTn>
                                        <p:tgtEl>
                                          <p:spTgt spid="9219">
                                            <p:txEl>
                                              <p:pRg st="3" end="3"/>
                                            </p:txEl>
                                          </p:spTgt>
                                        </p:tgtEl>
                                        <p:attrNameLst>
                                          <p:attrName>style.visibility</p:attrName>
                                        </p:attrNameLst>
                                      </p:cBhvr>
                                      <p:to>
                                        <p:strVal val="visible"/>
                                      </p:to>
                                    </p:set>
                                    <p:animEffect transition="in" filter="slide(fromBottom)">
                                      <p:cBhvr>
                                        <p:cTn id="26" dur="500"/>
                                        <p:tgtEl>
                                          <p:spTgt spid="9219">
                                            <p:txEl>
                                              <p:pRg st="3" end="3"/>
                                            </p:txEl>
                                          </p:spTgt>
                                        </p:tgtEl>
                                      </p:cBhvr>
                                    </p:animEffect>
                                  </p:childTnLst>
                                </p:cTn>
                              </p:par>
                              <p:par>
                                <p:cTn id="27" presetID="2" presetClass="entr" presetSubtype="4" fill="hold" nodeType="withEffect">
                                  <p:stCondLst>
                                    <p:cond delay="0"/>
                                  </p:stCondLst>
                                  <p:childTnLst>
                                    <p:set>
                                      <p:cBhvr>
                                        <p:cTn id="28" dur="1" fill="hold">
                                          <p:stCondLst>
                                            <p:cond delay="0"/>
                                          </p:stCondLst>
                                        </p:cTn>
                                        <p:tgtEl>
                                          <p:spTgt spid="209924"/>
                                        </p:tgtEl>
                                        <p:attrNameLst>
                                          <p:attrName>style.visibility</p:attrName>
                                        </p:attrNameLst>
                                      </p:cBhvr>
                                      <p:to>
                                        <p:strVal val="visible"/>
                                      </p:to>
                                    </p:set>
                                    <p:anim calcmode="lin" valueType="num">
                                      <p:cBhvr additive="base">
                                        <p:cTn id="29" dur="500" fill="hold"/>
                                        <p:tgtEl>
                                          <p:spTgt spid="209924"/>
                                        </p:tgtEl>
                                        <p:attrNameLst>
                                          <p:attrName>ppt_x</p:attrName>
                                        </p:attrNameLst>
                                      </p:cBhvr>
                                      <p:tavLst>
                                        <p:tav tm="0">
                                          <p:val>
                                            <p:strVal val="#ppt_x"/>
                                          </p:val>
                                        </p:tav>
                                        <p:tav tm="100000">
                                          <p:val>
                                            <p:strVal val="#ppt_x"/>
                                          </p:val>
                                        </p:tav>
                                      </p:tavLst>
                                    </p:anim>
                                    <p:anim calcmode="lin" valueType="num">
                                      <p:cBhvr additive="base">
                                        <p:cTn id="30" dur="500" fill="hold"/>
                                        <p:tgtEl>
                                          <p:spTgt spid="20992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9219">
                                            <p:txEl>
                                              <p:pRg st="4" end="4"/>
                                            </p:txEl>
                                          </p:spTgt>
                                        </p:tgtEl>
                                        <p:attrNameLst>
                                          <p:attrName>style.visibility</p:attrName>
                                        </p:attrNameLst>
                                      </p:cBhvr>
                                      <p:to>
                                        <p:strVal val="visible"/>
                                      </p:to>
                                    </p:set>
                                    <p:animEffect transition="in" filter="slide(fromBottom)">
                                      <p:cBhvr>
                                        <p:cTn id="35" dur="500"/>
                                        <p:tgtEl>
                                          <p:spTgt spid="92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defRPr/>
            </a:pPr>
            <a:r>
              <a:rPr lang="en-US" dirty="0" smtClean="0"/>
              <a:t>                        Intercept Form</a:t>
            </a:r>
          </a:p>
        </p:txBody>
      </p:sp>
      <p:sp>
        <p:nvSpPr>
          <p:cNvPr id="14339" name="Rectangle 3"/>
          <p:cNvSpPr>
            <a:spLocks noGrp="1" noChangeArrowheads="1"/>
          </p:cNvSpPr>
          <p:nvPr>
            <p:ph type="body" sz="half" idx="1"/>
          </p:nvPr>
        </p:nvSpPr>
        <p:spPr>
          <a:xfrm>
            <a:off x="533400" y="1600200"/>
            <a:ext cx="8229600" cy="4876800"/>
          </a:xfrm>
        </p:spPr>
        <p:txBody>
          <a:bodyPr>
            <a:normAutofit lnSpcReduction="10000"/>
          </a:bodyPr>
          <a:lstStyle/>
          <a:p>
            <a:pPr algn="ctr" eaLnBrk="1" hangingPunct="1">
              <a:buFontTx/>
              <a:buNone/>
              <a:defRPr/>
            </a:pPr>
            <a:endParaRPr lang="en-US" sz="2800" dirty="0" smtClean="0"/>
          </a:p>
          <a:p>
            <a:pPr eaLnBrk="1" hangingPunct="1">
              <a:defRPr/>
            </a:pPr>
            <a:r>
              <a:rPr lang="en-US" sz="3000" dirty="0" smtClean="0"/>
              <a:t>The </a:t>
            </a:r>
            <a:r>
              <a:rPr lang="en-US" sz="3000" dirty="0" smtClean="0">
                <a:solidFill>
                  <a:srgbClr val="FF0000"/>
                </a:solidFill>
              </a:rPr>
              <a:t>x-intercepts (ZEROS) </a:t>
            </a:r>
            <a:r>
              <a:rPr lang="en-US" sz="3000" dirty="0" smtClean="0"/>
              <a:t>are the points.</a:t>
            </a:r>
          </a:p>
          <a:p>
            <a:pPr eaLnBrk="1" hangingPunct="1">
              <a:defRPr/>
            </a:pPr>
            <a:endParaRPr lang="en-US" sz="3000" dirty="0" smtClean="0"/>
          </a:p>
          <a:p>
            <a:pPr eaLnBrk="1" hangingPunct="1">
              <a:defRPr/>
            </a:pPr>
            <a:r>
              <a:rPr lang="en-US" sz="3000" dirty="0" smtClean="0"/>
              <a:t>The axis of symmetry is the vertical line</a:t>
            </a:r>
          </a:p>
          <a:p>
            <a:pPr eaLnBrk="1" hangingPunct="1">
              <a:defRPr/>
            </a:pPr>
            <a:endParaRPr lang="en-US" sz="3000" dirty="0" smtClean="0"/>
          </a:p>
          <a:p>
            <a:pPr eaLnBrk="1" hangingPunct="1">
              <a:defRPr/>
            </a:pPr>
            <a:r>
              <a:rPr lang="en-US" sz="3000" dirty="0" smtClean="0"/>
              <a:t>The x-coordinate of the vertex is</a:t>
            </a:r>
          </a:p>
          <a:p>
            <a:pPr eaLnBrk="1" hangingPunct="1">
              <a:defRPr/>
            </a:pPr>
            <a:r>
              <a:rPr lang="en-US" sz="3000" dirty="0" smtClean="0"/>
              <a:t>To find the y-coordinate of the vertex, plug the x-coordinate into the equation.</a:t>
            </a:r>
          </a:p>
          <a:p>
            <a:pPr eaLnBrk="1" hangingPunct="1">
              <a:defRPr/>
            </a:pPr>
            <a:r>
              <a:rPr lang="en-US" sz="3000" dirty="0" smtClean="0"/>
              <a:t>If a is positive, parabola opens up</a:t>
            </a:r>
          </a:p>
          <a:p>
            <a:pPr eaLnBrk="1" hangingPunct="1">
              <a:buFontTx/>
              <a:buNone/>
              <a:defRPr/>
            </a:pPr>
            <a:r>
              <a:rPr lang="en-US" sz="3000" dirty="0" smtClean="0"/>
              <a:t>	If a is negative, parabola opens down.</a:t>
            </a:r>
          </a:p>
        </p:txBody>
      </p:sp>
      <p:graphicFrame>
        <p:nvGraphicFramePr>
          <p:cNvPr id="14340" name="Object 4"/>
          <p:cNvGraphicFramePr>
            <a:graphicFrameLocks noChangeAspect="1"/>
          </p:cNvGraphicFramePr>
          <p:nvPr>
            <p:ph sz="quarter" idx="2"/>
          </p:nvPr>
        </p:nvGraphicFramePr>
        <p:xfrm>
          <a:off x="7239000" y="3733800"/>
          <a:ext cx="1009202" cy="639763"/>
        </p:xfrm>
        <a:graphic>
          <a:graphicData uri="http://schemas.openxmlformats.org/presentationml/2006/ole">
            <p:oleObj spid="_x0000_s206850" name="Equation" r:id="rId3" imgW="622080" imgH="393480" progId="Equation.DSMT4">
              <p:embed/>
            </p:oleObj>
          </a:graphicData>
        </a:graphic>
      </p:graphicFrame>
      <p:graphicFrame>
        <p:nvGraphicFramePr>
          <p:cNvPr id="14342" name="Object 6"/>
          <p:cNvGraphicFramePr>
            <a:graphicFrameLocks noChangeAspect="1"/>
          </p:cNvGraphicFramePr>
          <p:nvPr>
            <p:ph sz="quarter" idx="3"/>
          </p:nvPr>
        </p:nvGraphicFramePr>
        <p:xfrm>
          <a:off x="1143000" y="3276600"/>
          <a:ext cx="1130300" cy="715456"/>
        </p:xfrm>
        <a:graphic>
          <a:graphicData uri="http://schemas.openxmlformats.org/presentationml/2006/ole">
            <p:oleObj spid="_x0000_s206851" name="Equation" r:id="rId4" imgW="622080" imgH="393480" progId="Equation.DSMT4">
              <p:embed/>
            </p:oleObj>
          </a:graphicData>
        </a:graphic>
      </p:graphicFrame>
      <p:graphicFrame>
        <p:nvGraphicFramePr>
          <p:cNvPr id="206852" name="Object 4"/>
          <p:cNvGraphicFramePr>
            <a:graphicFrameLocks noChangeAspect="1"/>
          </p:cNvGraphicFramePr>
          <p:nvPr/>
        </p:nvGraphicFramePr>
        <p:xfrm>
          <a:off x="152400" y="533400"/>
          <a:ext cx="4148138" cy="846138"/>
        </p:xfrm>
        <a:graphic>
          <a:graphicData uri="http://schemas.openxmlformats.org/presentationml/2006/ole">
            <p:oleObj spid="_x0000_s206852" name="Equation" r:id="rId5" imgW="1244520" imgH="253800" progId="Equation.DSMT4">
              <p:embed/>
            </p:oleObj>
          </a:graphicData>
        </a:graphic>
      </p:graphicFrame>
      <p:graphicFrame>
        <p:nvGraphicFramePr>
          <p:cNvPr id="7" name="Object 6"/>
          <p:cNvGraphicFramePr>
            <a:graphicFrameLocks noChangeAspect="1"/>
          </p:cNvGraphicFramePr>
          <p:nvPr/>
        </p:nvGraphicFramePr>
        <p:xfrm>
          <a:off x="1066800" y="2438400"/>
          <a:ext cx="2240280" cy="533400"/>
        </p:xfrm>
        <a:graphic>
          <a:graphicData uri="http://schemas.openxmlformats.org/presentationml/2006/ole">
            <p:oleObj spid="_x0000_s206853" name="Equation" r:id="rId6" imgW="1066680" imgH="2538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animEffect transition="in" filter="dissolve">
                                      <p:cBhvr>
                                        <p:cTn id="7" dur="500"/>
                                        <p:tgtEl>
                                          <p:spTgt spid="14339">
                                            <p:txEl>
                                              <p:pRg st="1" end="1"/>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339">
                                            <p:txEl>
                                              <p:pRg st="3" end="3"/>
                                            </p:txEl>
                                          </p:spTgt>
                                        </p:tgtEl>
                                        <p:attrNameLst>
                                          <p:attrName>style.visibility</p:attrName>
                                        </p:attrNameLst>
                                      </p:cBhvr>
                                      <p:to>
                                        <p:strVal val="visible"/>
                                      </p:to>
                                    </p:set>
                                    <p:animEffect transition="in" filter="dissolve">
                                      <p:cBhvr>
                                        <p:cTn id="16" dur="500"/>
                                        <p:tgtEl>
                                          <p:spTgt spid="14339">
                                            <p:txEl>
                                              <p:pRg st="3" end="3"/>
                                            </p:txEl>
                                          </p:spTgt>
                                        </p:tgtEl>
                                      </p:cBhvr>
                                    </p:animEffect>
                                  </p:childTnLst>
                                </p:cTn>
                              </p:par>
                            </p:childTnLst>
                          </p:cTn>
                        </p:par>
                        <p:par>
                          <p:cTn id="17" fill="hold">
                            <p:stCondLst>
                              <p:cond delay="500"/>
                            </p:stCondLst>
                            <p:childTnLst>
                              <p:par>
                                <p:cTn id="18" presetID="9" presetClass="entr" presetSubtype="0" fill="hold" nodeType="afterEffect">
                                  <p:stCondLst>
                                    <p:cond delay="0"/>
                                  </p:stCondLst>
                                  <p:childTnLst>
                                    <p:set>
                                      <p:cBhvr>
                                        <p:cTn id="19" dur="1" fill="hold">
                                          <p:stCondLst>
                                            <p:cond delay="0"/>
                                          </p:stCondLst>
                                        </p:cTn>
                                        <p:tgtEl>
                                          <p:spTgt spid="14342"/>
                                        </p:tgtEl>
                                        <p:attrNameLst>
                                          <p:attrName>style.visibility</p:attrName>
                                        </p:attrNameLst>
                                      </p:cBhvr>
                                      <p:to>
                                        <p:strVal val="visible"/>
                                      </p:to>
                                    </p:set>
                                    <p:animEffect transition="in" filter="dissolve">
                                      <p:cBhvr>
                                        <p:cTn id="20" dur="500"/>
                                        <p:tgtEl>
                                          <p:spTgt spid="14342"/>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4339">
                                            <p:txEl>
                                              <p:pRg st="5" end="5"/>
                                            </p:txEl>
                                          </p:spTgt>
                                        </p:tgtEl>
                                        <p:attrNameLst>
                                          <p:attrName>style.visibility</p:attrName>
                                        </p:attrNameLst>
                                      </p:cBhvr>
                                      <p:to>
                                        <p:strVal val="visible"/>
                                      </p:to>
                                    </p:set>
                                    <p:animEffect transition="in" filter="dissolve">
                                      <p:cBhvr>
                                        <p:cTn id="25" dur="500"/>
                                        <p:tgtEl>
                                          <p:spTgt spid="14339">
                                            <p:txEl>
                                              <p:pRg st="5" end="5"/>
                                            </p:txEl>
                                          </p:spTgt>
                                        </p:tgtEl>
                                      </p:cBhvr>
                                    </p:animEffect>
                                  </p:childTnLst>
                                </p:cTn>
                              </p:par>
                            </p:childTnLst>
                          </p:cTn>
                        </p:par>
                        <p:par>
                          <p:cTn id="26" fill="hold">
                            <p:stCondLst>
                              <p:cond delay="500"/>
                            </p:stCondLst>
                            <p:childTnLst>
                              <p:par>
                                <p:cTn id="27" presetID="9" presetClass="entr" presetSubtype="0" fill="hold" nodeType="afterEffect">
                                  <p:stCondLst>
                                    <p:cond delay="0"/>
                                  </p:stCondLst>
                                  <p:childTnLst>
                                    <p:set>
                                      <p:cBhvr>
                                        <p:cTn id="28" dur="1" fill="hold">
                                          <p:stCondLst>
                                            <p:cond delay="0"/>
                                          </p:stCondLst>
                                        </p:cTn>
                                        <p:tgtEl>
                                          <p:spTgt spid="14340"/>
                                        </p:tgtEl>
                                        <p:attrNameLst>
                                          <p:attrName>style.visibility</p:attrName>
                                        </p:attrNameLst>
                                      </p:cBhvr>
                                      <p:to>
                                        <p:strVal val="visible"/>
                                      </p:to>
                                    </p:set>
                                    <p:animEffect transition="in" filter="dissolve">
                                      <p:cBhvr>
                                        <p:cTn id="29" dur="500"/>
                                        <p:tgtEl>
                                          <p:spTgt spid="14340"/>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4339">
                                            <p:txEl>
                                              <p:pRg st="6" end="6"/>
                                            </p:txEl>
                                          </p:spTgt>
                                        </p:tgtEl>
                                        <p:attrNameLst>
                                          <p:attrName>style.visibility</p:attrName>
                                        </p:attrNameLst>
                                      </p:cBhvr>
                                      <p:to>
                                        <p:strVal val="visible"/>
                                      </p:to>
                                    </p:set>
                                    <p:animEffect transition="in" filter="dissolve">
                                      <p:cBhvr>
                                        <p:cTn id="34" dur="500"/>
                                        <p:tgtEl>
                                          <p:spTgt spid="14339">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4339">
                                            <p:txEl>
                                              <p:pRg st="7" end="7"/>
                                            </p:txEl>
                                          </p:spTgt>
                                        </p:tgtEl>
                                        <p:attrNameLst>
                                          <p:attrName>style.visibility</p:attrName>
                                        </p:attrNameLst>
                                      </p:cBhvr>
                                      <p:to>
                                        <p:strVal val="visible"/>
                                      </p:to>
                                    </p:set>
                                    <p:animEffect transition="in" filter="dissolve">
                                      <p:cBhvr>
                                        <p:cTn id="39" dur="500"/>
                                        <p:tgtEl>
                                          <p:spTgt spid="14339">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4339">
                                            <p:txEl>
                                              <p:pRg st="8" end="8"/>
                                            </p:txEl>
                                          </p:spTgt>
                                        </p:tgtEl>
                                        <p:attrNameLst>
                                          <p:attrName>style.visibility</p:attrName>
                                        </p:attrNameLst>
                                      </p:cBhvr>
                                      <p:to>
                                        <p:strVal val="visible"/>
                                      </p:to>
                                    </p:set>
                                    <p:animEffect transition="in" filter="dissolve">
                                      <p:cBhvr>
                                        <p:cTn id="44" dur="500"/>
                                        <p:tgtEl>
                                          <p:spTgt spid="1433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smtClean="0"/>
              <a:t>Example #1:  Graph</a:t>
            </a:r>
          </a:p>
        </p:txBody>
      </p:sp>
      <p:sp>
        <p:nvSpPr>
          <p:cNvPr id="17411" name="Rectangle 3"/>
          <p:cNvSpPr>
            <a:spLocks noGrp="1" noChangeArrowheads="1"/>
          </p:cNvSpPr>
          <p:nvPr>
            <p:ph type="body" sz="half" idx="1"/>
          </p:nvPr>
        </p:nvSpPr>
        <p:spPr>
          <a:xfrm>
            <a:off x="457200" y="1524000"/>
            <a:ext cx="4038600" cy="4495800"/>
          </a:xfrm>
        </p:spPr>
        <p:txBody>
          <a:bodyPr>
            <a:normAutofit/>
          </a:bodyPr>
          <a:lstStyle/>
          <a:p>
            <a:pPr eaLnBrk="1" hangingPunct="1">
              <a:lnSpc>
                <a:spcPct val="80000"/>
              </a:lnSpc>
              <a:defRPr/>
            </a:pPr>
            <a:r>
              <a:rPr lang="en-US" sz="2400" dirty="0" smtClean="0"/>
              <a:t>a=2  Since a is positive the parabola will open up.</a:t>
            </a:r>
          </a:p>
          <a:p>
            <a:pPr eaLnBrk="1" hangingPunct="1">
              <a:lnSpc>
                <a:spcPct val="80000"/>
              </a:lnSpc>
              <a:defRPr/>
            </a:pPr>
            <a:r>
              <a:rPr lang="en-US" sz="2400" dirty="0" smtClean="0"/>
              <a:t>Vertex: use 	   </a:t>
            </a:r>
          </a:p>
          <a:p>
            <a:pPr eaLnBrk="1" hangingPunct="1">
              <a:lnSpc>
                <a:spcPct val="80000"/>
              </a:lnSpc>
              <a:buFontTx/>
              <a:buNone/>
              <a:defRPr/>
            </a:pPr>
            <a:r>
              <a:rPr lang="en-US" sz="2400" dirty="0" smtClean="0"/>
              <a:t>b=-8 and a=2</a:t>
            </a:r>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r>
              <a:rPr lang="en-US" sz="2400" dirty="0" smtClean="0">
                <a:solidFill>
                  <a:srgbClr val="00B050"/>
                </a:solidFill>
              </a:rPr>
              <a:t>Vertex is: (2,-2)</a:t>
            </a:r>
          </a:p>
          <a:p>
            <a:pPr eaLnBrk="1" hangingPunct="1">
              <a:lnSpc>
                <a:spcPct val="80000"/>
              </a:lnSpc>
              <a:buFontTx/>
              <a:buNone/>
              <a:defRPr/>
            </a:pPr>
            <a:r>
              <a:rPr lang="en-US" sz="2400" dirty="0" smtClean="0"/>
              <a:t>		</a:t>
            </a:r>
          </a:p>
        </p:txBody>
      </p:sp>
      <p:graphicFrame>
        <p:nvGraphicFramePr>
          <p:cNvPr id="17412" name="Object 4"/>
          <p:cNvGraphicFramePr>
            <a:graphicFrameLocks noChangeAspect="1"/>
          </p:cNvGraphicFramePr>
          <p:nvPr>
            <p:ph sz="quarter" idx="2"/>
          </p:nvPr>
        </p:nvGraphicFramePr>
        <p:xfrm>
          <a:off x="2667000" y="2286000"/>
          <a:ext cx="685800" cy="511175"/>
        </p:xfrm>
        <a:graphic>
          <a:graphicData uri="http://schemas.openxmlformats.org/presentationml/2006/ole">
            <p:oleObj spid="_x0000_s207874" name="Microsoft Equation 3.0" r:id="rId3" imgW="482400" imgH="393480" progId="Equation.3">
              <p:embed/>
            </p:oleObj>
          </a:graphicData>
        </a:graphic>
      </p:graphicFrame>
      <p:graphicFrame>
        <p:nvGraphicFramePr>
          <p:cNvPr id="17414" name="Object 6"/>
          <p:cNvGraphicFramePr>
            <a:graphicFrameLocks noChangeAspect="1"/>
          </p:cNvGraphicFramePr>
          <p:nvPr>
            <p:ph sz="quarter" idx="3"/>
          </p:nvPr>
        </p:nvGraphicFramePr>
        <p:xfrm>
          <a:off x="762000" y="3124200"/>
          <a:ext cx="2320925" cy="765175"/>
        </p:xfrm>
        <a:graphic>
          <a:graphicData uri="http://schemas.openxmlformats.org/presentationml/2006/ole">
            <p:oleObj spid="_x0000_s207875" name="Equation" r:id="rId4" imgW="1155600" imgH="419040" progId="Equation.DSMT4">
              <p:embed/>
            </p:oleObj>
          </a:graphicData>
        </a:graphic>
      </p:graphicFrame>
      <p:graphicFrame>
        <p:nvGraphicFramePr>
          <p:cNvPr id="17416" name="Object 8"/>
          <p:cNvGraphicFramePr>
            <a:graphicFrameLocks noChangeAspect="1"/>
          </p:cNvGraphicFramePr>
          <p:nvPr/>
        </p:nvGraphicFramePr>
        <p:xfrm>
          <a:off x="609600" y="4038600"/>
          <a:ext cx="2743200" cy="1038225"/>
        </p:xfrm>
        <a:graphic>
          <a:graphicData uri="http://schemas.openxmlformats.org/presentationml/2006/ole">
            <p:oleObj spid="_x0000_s207876" name="Microsoft Equation 3.0" r:id="rId5" imgW="1206360" imgH="457200" progId="Equation.3">
              <p:embed/>
            </p:oleObj>
          </a:graphicData>
        </a:graphic>
      </p:graphicFrame>
      <p:sp>
        <p:nvSpPr>
          <p:cNvPr id="17417" name="Text Box 9"/>
          <p:cNvSpPr txBox="1">
            <a:spLocks noChangeArrowheads="1"/>
          </p:cNvSpPr>
          <p:nvPr/>
        </p:nvSpPr>
        <p:spPr bwMode="auto">
          <a:xfrm>
            <a:off x="4724400" y="1676400"/>
            <a:ext cx="3886200" cy="5262979"/>
          </a:xfrm>
          <a:prstGeom prst="rect">
            <a:avLst/>
          </a:prstGeom>
          <a:noFill/>
          <a:ln w="9525">
            <a:noFill/>
            <a:miter lim="800000"/>
            <a:headEnd/>
            <a:tailEnd/>
          </a:ln>
          <a:effectLst/>
        </p:spPr>
        <p:txBody>
          <a:bodyPr>
            <a:spAutoFit/>
          </a:bodyPr>
          <a:lstStyle/>
          <a:p>
            <a:pPr eaLnBrk="1" hangingPunct="1">
              <a:buFontTx/>
              <a:buChar char="•"/>
              <a:defRPr/>
            </a:pPr>
            <a:r>
              <a:rPr lang="en-US" sz="2400" dirty="0">
                <a:latin typeface="Arial" pitchFamily="34" charset="0"/>
              </a:rPr>
              <a:t>  Axis of symmetry is the vertical </a:t>
            </a:r>
            <a:r>
              <a:rPr lang="en-US" sz="2400" dirty="0" smtClean="0">
                <a:latin typeface="Arial" pitchFamily="34" charset="0"/>
              </a:rPr>
              <a:t>line</a:t>
            </a:r>
            <a:endParaRPr lang="en-US" sz="2400" dirty="0">
              <a:latin typeface="Arial" pitchFamily="34" charset="0"/>
            </a:endParaRPr>
          </a:p>
          <a:p>
            <a:pPr eaLnBrk="1" hangingPunct="1">
              <a:defRPr/>
            </a:pPr>
            <a:endParaRPr lang="en-US" sz="2400" dirty="0">
              <a:effectLst>
                <a:outerShdw blurRad="38100" dist="38100" dir="2700000" algn="tl">
                  <a:srgbClr val="000000"/>
                </a:outerShdw>
              </a:effectLst>
              <a:latin typeface="Arial" pitchFamily="34" charset="0"/>
            </a:endParaRPr>
          </a:p>
          <a:p>
            <a:pPr eaLnBrk="1" hangingPunct="1">
              <a:buFontTx/>
              <a:buChar char="•"/>
              <a:defRPr/>
            </a:pPr>
            <a:r>
              <a:rPr lang="en-US" sz="2400" dirty="0">
                <a:latin typeface="Arial" pitchFamily="34" charset="0"/>
              </a:rPr>
              <a:t>Table of values for other points</a:t>
            </a:r>
            <a:r>
              <a:rPr lang="en-US" sz="2400" dirty="0">
                <a:effectLst>
                  <a:outerShdw blurRad="38100" dist="38100" dir="2700000" algn="tl">
                    <a:srgbClr val="000000"/>
                  </a:outerShdw>
                </a:effectLst>
                <a:latin typeface="Arial" pitchFamily="34" charset="0"/>
              </a:rPr>
              <a:t>:      </a:t>
            </a:r>
            <a:r>
              <a:rPr lang="en-US" sz="2400" u="sng" dirty="0">
                <a:latin typeface="Arial" pitchFamily="34" charset="0"/>
              </a:rPr>
              <a:t> x   y </a:t>
            </a:r>
          </a:p>
          <a:p>
            <a:pPr eaLnBrk="1" hangingPunct="1">
              <a:defRPr/>
            </a:pPr>
            <a:r>
              <a:rPr lang="en-US" sz="2400" dirty="0">
                <a:latin typeface="Arial" pitchFamily="34" charset="0"/>
              </a:rPr>
              <a:t>	      0	6</a:t>
            </a:r>
          </a:p>
          <a:p>
            <a:pPr eaLnBrk="1" hangingPunct="1">
              <a:defRPr/>
            </a:pPr>
            <a:r>
              <a:rPr lang="en-US" sz="2400" dirty="0">
                <a:latin typeface="Arial" pitchFamily="34" charset="0"/>
              </a:rPr>
              <a:t>	      1	0</a:t>
            </a:r>
          </a:p>
          <a:p>
            <a:pPr eaLnBrk="1" hangingPunct="1">
              <a:defRPr/>
            </a:pPr>
            <a:r>
              <a:rPr lang="en-US" sz="2400" dirty="0">
                <a:latin typeface="Arial" pitchFamily="34" charset="0"/>
              </a:rPr>
              <a:t>	      2	-2</a:t>
            </a:r>
          </a:p>
          <a:p>
            <a:pPr eaLnBrk="1" hangingPunct="1">
              <a:defRPr/>
            </a:pPr>
            <a:r>
              <a:rPr lang="en-US" sz="2400" dirty="0">
                <a:latin typeface="Arial" pitchFamily="34" charset="0"/>
              </a:rPr>
              <a:t>	      3	0</a:t>
            </a:r>
          </a:p>
          <a:p>
            <a:pPr eaLnBrk="1" hangingPunct="1">
              <a:defRPr/>
            </a:pPr>
            <a:r>
              <a:rPr lang="en-US" sz="2400" dirty="0">
                <a:latin typeface="Arial" pitchFamily="34" charset="0"/>
              </a:rPr>
              <a:t>	      4	6</a:t>
            </a:r>
          </a:p>
          <a:p>
            <a:pPr eaLnBrk="1" hangingPunct="1">
              <a:defRPr/>
            </a:pPr>
            <a:r>
              <a:rPr lang="en-US" sz="2400" dirty="0">
                <a:latin typeface="Arial" pitchFamily="34" charset="0"/>
              </a:rPr>
              <a:t>		</a:t>
            </a:r>
          </a:p>
          <a:p>
            <a:pPr eaLnBrk="1" hangingPunct="1">
              <a:defRPr/>
            </a:pPr>
            <a:r>
              <a:rPr lang="en-US" sz="2400" dirty="0">
                <a:latin typeface="Arial" pitchFamily="34" charset="0"/>
              </a:rPr>
              <a:t>		</a:t>
            </a:r>
            <a:r>
              <a:rPr lang="en-US" sz="2400" b="1" dirty="0">
                <a:latin typeface="Arial" pitchFamily="34" charset="0"/>
              </a:rPr>
              <a:t>*  Graph!</a:t>
            </a:r>
          </a:p>
          <a:p>
            <a:pPr eaLnBrk="1" hangingPunct="1">
              <a:defRPr/>
            </a:pPr>
            <a:endParaRPr lang="en-US" sz="2400" dirty="0">
              <a:latin typeface="Arial" pitchFamily="34" charset="0"/>
            </a:endParaRPr>
          </a:p>
          <a:p>
            <a:pPr eaLnBrk="1" hangingPunct="1">
              <a:defRPr/>
            </a:pPr>
            <a:endParaRPr lang="en-US" sz="2400" dirty="0">
              <a:latin typeface="Arial" pitchFamily="34" charset="0"/>
            </a:endParaRPr>
          </a:p>
        </p:txBody>
      </p:sp>
      <p:sp>
        <p:nvSpPr>
          <p:cNvPr id="17418" name="Line 10"/>
          <p:cNvSpPr>
            <a:spLocks noChangeShapeType="1"/>
          </p:cNvSpPr>
          <p:nvPr/>
        </p:nvSpPr>
        <p:spPr bwMode="auto">
          <a:xfrm>
            <a:off x="6553200" y="3276600"/>
            <a:ext cx="0" cy="2057400"/>
          </a:xfrm>
          <a:prstGeom prst="line">
            <a:avLst/>
          </a:prstGeom>
          <a:noFill/>
          <a:ln w="9525">
            <a:solidFill>
              <a:schemeClr val="tx1"/>
            </a:solidFill>
            <a:round/>
            <a:headEnd/>
            <a:tailEnd/>
          </a:ln>
        </p:spPr>
        <p:txBody>
          <a:bodyPr/>
          <a:lstStyle/>
          <a:p>
            <a:endParaRPr lang="en-US" dirty="0"/>
          </a:p>
        </p:txBody>
      </p:sp>
      <p:pic>
        <p:nvPicPr>
          <p:cNvPr id="17420" name="Picture 12" descr="[image]"/>
          <p:cNvPicPr>
            <a:picLocks noChangeAspect="1" noChangeArrowheads="1"/>
          </p:cNvPicPr>
          <p:nvPr/>
        </p:nvPicPr>
        <p:blipFill>
          <a:blip r:embed="rId6" cstate="print"/>
          <a:srcRect/>
          <a:stretch>
            <a:fillRect/>
          </a:stretch>
        </p:blipFill>
        <p:spPr bwMode="auto">
          <a:xfrm>
            <a:off x="3352800" y="3581400"/>
            <a:ext cx="2830513" cy="3276600"/>
          </a:xfrm>
          <a:prstGeom prst="rect">
            <a:avLst/>
          </a:prstGeom>
          <a:noFill/>
          <a:ln w="9525">
            <a:noFill/>
            <a:miter lim="800000"/>
            <a:headEnd/>
            <a:tailEnd/>
          </a:ln>
        </p:spPr>
      </p:pic>
      <p:sp>
        <p:nvSpPr>
          <p:cNvPr id="17421" name="Line 13"/>
          <p:cNvSpPr>
            <a:spLocks noChangeShapeType="1"/>
          </p:cNvSpPr>
          <p:nvPr/>
        </p:nvSpPr>
        <p:spPr bwMode="auto">
          <a:xfrm>
            <a:off x="4495800" y="4038600"/>
            <a:ext cx="0" cy="2514600"/>
          </a:xfrm>
          <a:prstGeom prst="line">
            <a:avLst/>
          </a:prstGeom>
          <a:noFill/>
          <a:ln w="28575">
            <a:solidFill>
              <a:srgbClr val="00B050"/>
            </a:solidFill>
            <a:round/>
            <a:headEnd type="arrow" w="lg" len="med"/>
            <a:tailEnd type="arrow" w="lg" len="med"/>
          </a:ln>
        </p:spPr>
        <p:txBody>
          <a:bodyPr/>
          <a:lstStyle/>
          <a:p>
            <a:endParaRPr lang="en-US" dirty="0"/>
          </a:p>
        </p:txBody>
      </p:sp>
      <p:sp>
        <p:nvSpPr>
          <p:cNvPr id="17422" name="Text Box 14"/>
          <p:cNvSpPr txBox="1">
            <a:spLocks noChangeArrowheads="1"/>
          </p:cNvSpPr>
          <p:nvPr/>
        </p:nvSpPr>
        <p:spPr bwMode="auto">
          <a:xfrm>
            <a:off x="4267200" y="6491287"/>
            <a:ext cx="588963" cy="366713"/>
          </a:xfrm>
          <a:prstGeom prst="rect">
            <a:avLst/>
          </a:prstGeom>
          <a:noFill/>
          <a:ln w="9525">
            <a:noFill/>
            <a:miter lim="800000"/>
            <a:headEnd/>
            <a:tailEnd/>
          </a:ln>
        </p:spPr>
        <p:txBody>
          <a:bodyPr wrap="none">
            <a:spAutoFit/>
          </a:bodyPr>
          <a:lstStyle/>
          <a:p>
            <a:r>
              <a:rPr lang="en-US" dirty="0">
                <a:solidFill>
                  <a:srgbClr val="FF3399"/>
                </a:solidFill>
              </a:rPr>
              <a:t>x=2</a:t>
            </a:r>
          </a:p>
        </p:txBody>
      </p:sp>
      <p:graphicFrame>
        <p:nvGraphicFramePr>
          <p:cNvPr id="12" name="Object 11"/>
          <p:cNvGraphicFramePr>
            <a:graphicFrameLocks noChangeAspect="1"/>
          </p:cNvGraphicFramePr>
          <p:nvPr/>
        </p:nvGraphicFramePr>
        <p:xfrm>
          <a:off x="5791200" y="609600"/>
          <a:ext cx="3009900" cy="685800"/>
        </p:xfrm>
        <a:graphic>
          <a:graphicData uri="http://schemas.openxmlformats.org/presentationml/2006/ole">
            <p:oleObj spid="_x0000_s207877" name="Equation" r:id="rId7" imgW="1002960" imgH="228600" progId="Equation.DSMT4">
              <p:embed/>
            </p:oleObj>
          </a:graphicData>
        </a:graphic>
      </p:graphicFrame>
      <p:graphicFrame>
        <p:nvGraphicFramePr>
          <p:cNvPr id="13" name="Object 12"/>
          <p:cNvGraphicFramePr>
            <a:graphicFrameLocks noChangeAspect="1"/>
          </p:cNvGraphicFramePr>
          <p:nvPr/>
        </p:nvGraphicFramePr>
        <p:xfrm>
          <a:off x="6400800" y="2057400"/>
          <a:ext cx="914400" cy="457200"/>
        </p:xfrm>
        <a:graphic>
          <a:graphicData uri="http://schemas.openxmlformats.org/presentationml/2006/ole">
            <p:oleObj spid="_x0000_s207878" name="Equation" r:id="rId8" imgW="35532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slide(fromBottom)">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 calcmode="lin" valueType="num">
                                      <p:cBhvr additive="base">
                                        <p:cTn id="12"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7411">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12" presetClass="entr" presetSubtype="4" fill="hold" nodeType="afterEffect">
                                  <p:stCondLst>
                                    <p:cond delay="0"/>
                                  </p:stCondLst>
                                  <p:childTnLst>
                                    <p:set>
                                      <p:cBhvr>
                                        <p:cTn id="16" dur="1" fill="hold">
                                          <p:stCondLst>
                                            <p:cond delay="0"/>
                                          </p:stCondLst>
                                        </p:cTn>
                                        <p:tgtEl>
                                          <p:spTgt spid="17412"/>
                                        </p:tgtEl>
                                        <p:attrNameLst>
                                          <p:attrName>style.visibility</p:attrName>
                                        </p:attrNameLst>
                                      </p:cBhvr>
                                      <p:to>
                                        <p:strVal val="visible"/>
                                      </p:to>
                                    </p:set>
                                    <p:animEffect transition="in" filter="slide(fromBottom)">
                                      <p:cBhvr>
                                        <p:cTn id="17" dur="500"/>
                                        <p:tgtEl>
                                          <p:spTgt spid="17412"/>
                                        </p:tgtEl>
                                      </p:cBhvr>
                                    </p:animEffect>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17411">
                                            <p:txEl>
                                              <p:pRg st="2" end="2"/>
                                            </p:txEl>
                                          </p:spTgt>
                                        </p:tgtEl>
                                        <p:attrNameLst>
                                          <p:attrName>style.visibility</p:attrName>
                                        </p:attrNameLst>
                                      </p:cBhvr>
                                      <p:to>
                                        <p:strVal val="visible"/>
                                      </p:to>
                                    </p:set>
                                    <p:animEffect transition="in" filter="slide(fromBottom)">
                                      <p:cBhvr>
                                        <p:cTn id="21" dur="500"/>
                                        <p:tgtEl>
                                          <p:spTgt spid="17411">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17414"/>
                                        </p:tgtEl>
                                        <p:attrNameLst>
                                          <p:attrName>style.visibility</p:attrName>
                                        </p:attrNameLst>
                                      </p:cBhvr>
                                      <p:to>
                                        <p:strVal val="visible"/>
                                      </p:to>
                                    </p:set>
                                    <p:animEffect transition="in" filter="slide(fromBottom)">
                                      <p:cBhvr>
                                        <p:cTn id="26" dur="500"/>
                                        <p:tgtEl>
                                          <p:spTgt spid="1741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17416"/>
                                        </p:tgtEl>
                                        <p:attrNameLst>
                                          <p:attrName>style.visibility</p:attrName>
                                        </p:attrNameLst>
                                      </p:cBhvr>
                                      <p:to>
                                        <p:strVal val="visible"/>
                                      </p:to>
                                    </p:set>
                                    <p:animEffect transition="in" filter="slide(fromBottom)">
                                      <p:cBhvr>
                                        <p:cTn id="31" dur="500"/>
                                        <p:tgtEl>
                                          <p:spTgt spid="17416"/>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17411">
                                            <p:txEl>
                                              <p:pRg st="9" end="9"/>
                                            </p:txEl>
                                          </p:spTgt>
                                        </p:tgtEl>
                                        <p:attrNameLst>
                                          <p:attrName>style.visibility</p:attrName>
                                        </p:attrNameLst>
                                      </p:cBhvr>
                                      <p:to>
                                        <p:strVal val="visible"/>
                                      </p:to>
                                    </p:set>
                                    <p:animEffect transition="in" filter="slide(fromBottom)">
                                      <p:cBhvr>
                                        <p:cTn id="36" dur="500"/>
                                        <p:tgtEl>
                                          <p:spTgt spid="17411">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17417"/>
                                        </p:tgtEl>
                                        <p:attrNameLst>
                                          <p:attrName>style.visibility</p:attrName>
                                        </p:attrNameLst>
                                      </p:cBhvr>
                                      <p:to>
                                        <p:strVal val="visible"/>
                                      </p:to>
                                    </p:set>
                                    <p:animEffect transition="in" filter="box(in)">
                                      <p:cBhvr>
                                        <p:cTn id="41" dur="500"/>
                                        <p:tgtEl>
                                          <p:spTgt spid="17417"/>
                                        </p:tgtEl>
                                      </p:cBhvr>
                                    </p:animEffect>
                                  </p:childTnLst>
                                </p:cTn>
                              </p:par>
                              <p:par>
                                <p:cTn id="42" presetID="2" presetClass="entr" presetSubtype="4"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4" presetClass="entr" presetSubtype="16" fill="hold" grpId="0" nodeType="withEffect">
                                  <p:stCondLst>
                                    <p:cond delay="0"/>
                                  </p:stCondLst>
                                  <p:childTnLst>
                                    <p:set>
                                      <p:cBhvr>
                                        <p:cTn id="47" dur="1" fill="hold">
                                          <p:stCondLst>
                                            <p:cond delay="0"/>
                                          </p:stCondLst>
                                        </p:cTn>
                                        <p:tgtEl>
                                          <p:spTgt spid="17418"/>
                                        </p:tgtEl>
                                        <p:attrNameLst>
                                          <p:attrName>style.visibility</p:attrName>
                                        </p:attrNameLst>
                                      </p:cBhvr>
                                      <p:to>
                                        <p:strVal val="visible"/>
                                      </p:to>
                                    </p:set>
                                    <p:animEffect transition="in" filter="box(in)">
                                      <p:cBhvr>
                                        <p:cTn id="48" dur="500"/>
                                        <p:tgtEl>
                                          <p:spTgt spid="1741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7420"/>
                                        </p:tgtEl>
                                        <p:attrNameLst>
                                          <p:attrName>style.visibility</p:attrName>
                                        </p:attrNameLst>
                                      </p:cBhvr>
                                      <p:to>
                                        <p:strVal val="visible"/>
                                      </p:to>
                                    </p:set>
                                    <p:anim calcmode="lin" valueType="num">
                                      <p:cBhvr additive="base">
                                        <p:cTn id="53" dur="500" fill="hold"/>
                                        <p:tgtEl>
                                          <p:spTgt spid="17420"/>
                                        </p:tgtEl>
                                        <p:attrNameLst>
                                          <p:attrName>ppt_x</p:attrName>
                                        </p:attrNameLst>
                                      </p:cBhvr>
                                      <p:tavLst>
                                        <p:tav tm="0">
                                          <p:val>
                                            <p:strVal val="#ppt_x"/>
                                          </p:val>
                                        </p:tav>
                                        <p:tav tm="100000">
                                          <p:val>
                                            <p:strVal val="#ppt_x"/>
                                          </p:val>
                                        </p:tav>
                                      </p:tavLst>
                                    </p:anim>
                                    <p:anim calcmode="lin" valueType="num">
                                      <p:cBhvr additive="base">
                                        <p:cTn id="54" dur="500" fill="hold"/>
                                        <p:tgtEl>
                                          <p:spTgt spid="1742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7421"/>
                                        </p:tgtEl>
                                        <p:attrNameLst>
                                          <p:attrName>style.visibility</p:attrName>
                                        </p:attrNameLst>
                                      </p:cBhvr>
                                      <p:to>
                                        <p:strVal val="visible"/>
                                      </p:to>
                                    </p:set>
                                    <p:anim calcmode="lin" valueType="num">
                                      <p:cBhvr additive="base">
                                        <p:cTn id="57" dur="500" fill="hold"/>
                                        <p:tgtEl>
                                          <p:spTgt spid="17421"/>
                                        </p:tgtEl>
                                        <p:attrNameLst>
                                          <p:attrName>ppt_x</p:attrName>
                                        </p:attrNameLst>
                                      </p:cBhvr>
                                      <p:tavLst>
                                        <p:tav tm="0">
                                          <p:val>
                                            <p:strVal val="#ppt_x"/>
                                          </p:val>
                                        </p:tav>
                                        <p:tav tm="100000">
                                          <p:val>
                                            <p:strVal val="#ppt_x"/>
                                          </p:val>
                                        </p:tav>
                                      </p:tavLst>
                                    </p:anim>
                                    <p:anim calcmode="lin" valueType="num">
                                      <p:cBhvr additive="base">
                                        <p:cTn id="58" dur="500" fill="hold"/>
                                        <p:tgtEl>
                                          <p:spTgt spid="1742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7422"/>
                                        </p:tgtEl>
                                        <p:attrNameLst>
                                          <p:attrName>style.visibility</p:attrName>
                                        </p:attrNameLst>
                                      </p:cBhvr>
                                      <p:to>
                                        <p:strVal val="visible"/>
                                      </p:to>
                                    </p:set>
                                    <p:anim calcmode="lin" valueType="num">
                                      <p:cBhvr additive="base">
                                        <p:cTn id="61" dur="500" fill="hold"/>
                                        <p:tgtEl>
                                          <p:spTgt spid="17422"/>
                                        </p:tgtEl>
                                        <p:attrNameLst>
                                          <p:attrName>ppt_x</p:attrName>
                                        </p:attrNameLst>
                                      </p:cBhvr>
                                      <p:tavLst>
                                        <p:tav tm="0">
                                          <p:val>
                                            <p:strVal val="#ppt_x"/>
                                          </p:val>
                                        </p:tav>
                                        <p:tav tm="100000">
                                          <p:val>
                                            <p:strVal val="#ppt_x"/>
                                          </p:val>
                                        </p:tav>
                                      </p:tavLst>
                                    </p:anim>
                                    <p:anim calcmode="lin" valueType="num">
                                      <p:cBhvr additive="base">
                                        <p:cTn id="62" dur="500" fill="hold"/>
                                        <p:tgtEl>
                                          <p:spTgt spid="174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uiExpand="1" build="p"/>
      <p:bldP spid="17417" grpId="0"/>
      <p:bldP spid="17418" grpId="0" animBg="1"/>
      <p:bldP spid="17421" grpId="0" animBg="1"/>
      <p:bldP spid="1742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One for you to try </a:t>
            </a:r>
            <a:r>
              <a:rPr lang="en-US" dirty="0" smtClean="0">
                <a:sym typeface="Wingdings" pitchFamily="2" charset="2"/>
              </a:rPr>
              <a:t></a:t>
            </a:r>
            <a:endParaRPr lang="en-US" dirty="0"/>
          </a:p>
        </p:txBody>
      </p:sp>
      <p:sp>
        <p:nvSpPr>
          <p:cNvPr id="3" name="Text Placeholder 2"/>
          <p:cNvSpPr>
            <a:spLocks noGrp="1"/>
          </p:cNvSpPr>
          <p:nvPr>
            <p:ph type="body" sz="half" idx="1"/>
          </p:nvPr>
        </p:nvSpPr>
        <p:spPr/>
        <p:txBody>
          <a:bodyPr/>
          <a:lstStyle/>
          <a:p>
            <a:r>
              <a:rPr lang="en-US" sz="2800" dirty="0" smtClean="0"/>
              <a:t>Open up or down</a:t>
            </a:r>
          </a:p>
          <a:p>
            <a:r>
              <a:rPr lang="en-US" sz="2800" dirty="0" smtClean="0"/>
              <a:t>Vertex</a:t>
            </a:r>
          </a:p>
          <a:p>
            <a:r>
              <a:rPr lang="en-US" sz="2800" dirty="0" smtClean="0"/>
              <a:t>Axis of symmetry</a:t>
            </a:r>
          </a:p>
          <a:p>
            <a:r>
              <a:rPr lang="en-US" sz="2800" dirty="0" smtClean="0"/>
              <a:t>Table of values with 5 points?</a:t>
            </a:r>
          </a:p>
          <a:p>
            <a:r>
              <a:rPr lang="en-US" sz="2800" dirty="0" smtClean="0"/>
              <a:t>Sketch your graph</a:t>
            </a:r>
            <a:endParaRPr lang="en-US" dirty="0"/>
          </a:p>
        </p:txBody>
      </p:sp>
      <p:graphicFrame>
        <p:nvGraphicFramePr>
          <p:cNvPr id="6" name="Object 5"/>
          <p:cNvGraphicFramePr>
            <a:graphicFrameLocks noChangeAspect="1"/>
          </p:cNvGraphicFramePr>
          <p:nvPr/>
        </p:nvGraphicFramePr>
        <p:xfrm>
          <a:off x="4483101" y="1973236"/>
          <a:ext cx="4356100" cy="922364"/>
        </p:xfrm>
        <a:graphic>
          <a:graphicData uri="http://schemas.openxmlformats.org/presentationml/2006/ole">
            <p:oleObj spid="_x0000_s210946" name="Equation" r:id="rId3" imgW="1079280" imgH="228600" progId="Equation.DSMT4">
              <p:embed/>
            </p:oleObj>
          </a:graphicData>
        </a:graphic>
      </p:graphicFrame>
      <p:pic>
        <p:nvPicPr>
          <p:cNvPr id="210947" name="Picture 3"/>
          <p:cNvPicPr>
            <a:picLocks noChangeAspect="1" noChangeArrowheads="1"/>
          </p:cNvPicPr>
          <p:nvPr/>
        </p:nvPicPr>
        <p:blipFill>
          <a:blip r:embed="rId4" cstate="print"/>
          <a:srcRect/>
          <a:stretch>
            <a:fillRect/>
          </a:stretch>
        </p:blipFill>
        <p:spPr bwMode="auto">
          <a:xfrm>
            <a:off x="4724400" y="3073810"/>
            <a:ext cx="3752710" cy="3434940"/>
          </a:xfrm>
          <a:prstGeom prst="rect">
            <a:avLst/>
          </a:prstGeom>
          <a:noFill/>
          <a:ln w="9525">
            <a:noFill/>
            <a:miter lim="800000"/>
            <a:headEnd/>
            <a:tailEnd/>
          </a:ln>
          <a:effectLst/>
        </p:spPr>
      </p:pic>
      <p:cxnSp>
        <p:nvCxnSpPr>
          <p:cNvPr id="9" name="Straight Arrow Connector 8"/>
          <p:cNvCxnSpPr>
            <a:stCxn id="210947" idx="0"/>
          </p:cNvCxnSpPr>
          <p:nvPr/>
        </p:nvCxnSpPr>
        <p:spPr>
          <a:xfrm>
            <a:off x="6600755" y="3073810"/>
            <a:ext cx="28645" cy="3555590"/>
          </a:xfrm>
          <a:prstGeom prst="straightConnector1">
            <a:avLst/>
          </a:prstGeom>
          <a:ln w="31750">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0947"/>
                                        </p:tgtEl>
                                        <p:attrNameLst>
                                          <p:attrName>style.visibility</p:attrName>
                                        </p:attrNameLst>
                                      </p:cBhvr>
                                      <p:to>
                                        <p:strVal val="visible"/>
                                      </p:to>
                                    </p:set>
                                    <p:animEffect transition="in" filter="dissolve">
                                      <p:cBhvr>
                                        <p:cTn id="7" dur="500"/>
                                        <p:tgtEl>
                                          <p:spTgt spid="210947"/>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Solving Quadratic Equations</a:t>
            </a:r>
            <a:endParaRPr lang="en-US" dirty="0"/>
          </a:p>
        </p:txBody>
      </p:sp>
      <p:sp>
        <p:nvSpPr>
          <p:cNvPr id="3" name="Text Placeholder 2"/>
          <p:cNvSpPr>
            <a:spLocks noGrp="1"/>
          </p:cNvSpPr>
          <p:nvPr>
            <p:ph type="body" idx="1"/>
          </p:nvPr>
        </p:nvSpPr>
        <p:spPr>
          <a:xfrm>
            <a:off x="4495800" y="2895600"/>
            <a:ext cx="4267200" cy="3124200"/>
          </a:xfrm>
        </p:spPr>
        <p:txBody>
          <a:bodyPr>
            <a:normAutofit/>
          </a:bodyPr>
          <a:lstStyle/>
          <a:p>
            <a:r>
              <a:rPr lang="en-US" sz="3600" dirty="0" smtClean="0"/>
              <a:t>A look at a variety of methods.</a:t>
            </a:r>
            <a:endParaRPr lang="en-US" sz="36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sz="4000" dirty="0" smtClean="0"/>
              <a:t>Example #2:   Graph</a:t>
            </a:r>
            <a:br>
              <a:rPr lang="en-US" sz="4000" dirty="0" smtClean="0"/>
            </a:br>
            <a:endParaRPr lang="en-US" sz="4000" dirty="0" smtClean="0"/>
          </a:p>
        </p:txBody>
      </p:sp>
      <p:sp>
        <p:nvSpPr>
          <p:cNvPr id="22531" name="Rectangle 3"/>
          <p:cNvSpPr>
            <a:spLocks noGrp="1" noChangeArrowheads="1"/>
          </p:cNvSpPr>
          <p:nvPr>
            <p:ph type="body" sz="half" idx="1"/>
          </p:nvPr>
        </p:nvSpPr>
        <p:spPr>
          <a:xfrm>
            <a:off x="457200" y="1676400"/>
            <a:ext cx="8686800" cy="4343400"/>
          </a:xfrm>
        </p:spPr>
        <p:txBody>
          <a:bodyPr>
            <a:normAutofit/>
          </a:bodyPr>
          <a:lstStyle/>
          <a:p>
            <a:pPr eaLnBrk="1" hangingPunct="1">
              <a:lnSpc>
                <a:spcPct val="90000"/>
              </a:lnSpc>
              <a:defRPr/>
            </a:pPr>
            <a:r>
              <a:rPr lang="en-US" sz="2800" dirty="0" smtClean="0"/>
              <a:t>a is negative (         ) , so the parabola opens down.</a:t>
            </a:r>
          </a:p>
          <a:p>
            <a:pPr eaLnBrk="1" hangingPunct="1">
              <a:lnSpc>
                <a:spcPct val="90000"/>
              </a:lnSpc>
              <a:defRPr/>
            </a:pPr>
            <a:r>
              <a:rPr lang="en-US" sz="2800" dirty="0" smtClean="0"/>
              <a:t>Vertex is (h,k) or (-3,4)</a:t>
            </a:r>
          </a:p>
          <a:p>
            <a:pPr eaLnBrk="1" hangingPunct="1">
              <a:lnSpc>
                <a:spcPct val="90000"/>
              </a:lnSpc>
              <a:defRPr/>
            </a:pPr>
            <a:r>
              <a:rPr lang="en-US" sz="2800" dirty="0" smtClean="0"/>
              <a:t>Axis of symmetry</a:t>
            </a:r>
          </a:p>
          <a:p>
            <a:pPr eaLnBrk="1" hangingPunct="1">
              <a:lnSpc>
                <a:spcPct val="90000"/>
              </a:lnSpc>
              <a:defRPr/>
            </a:pPr>
            <a:r>
              <a:rPr lang="en-US" sz="2800" dirty="0" smtClean="0"/>
              <a:t>the vertical line x = -3</a:t>
            </a:r>
          </a:p>
          <a:p>
            <a:pPr eaLnBrk="1" hangingPunct="1">
              <a:lnSpc>
                <a:spcPct val="90000"/>
              </a:lnSpc>
              <a:defRPr/>
            </a:pPr>
            <a:r>
              <a:rPr lang="en-US" sz="2800" dirty="0" smtClean="0"/>
              <a:t>Table of values</a:t>
            </a:r>
          </a:p>
        </p:txBody>
      </p:sp>
      <p:pic>
        <p:nvPicPr>
          <p:cNvPr id="22534" name="Picture 6" descr="[image]"/>
          <p:cNvPicPr>
            <a:picLocks noGrp="1" noChangeAspect="1" noChangeArrowheads="1"/>
          </p:cNvPicPr>
          <p:nvPr>
            <p:ph sz="half" idx="2"/>
          </p:nvPr>
        </p:nvPicPr>
        <p:blipFill>
          <a:blip r:embed="rId3" cstate="print"/>
          <a:srcRect/>
          <a:stretch>
            <a:fillRect/>
          </a:stretch>
        </p:blipFill>
        <p:spPr>
          <a:xfrm>
            <a:off x="4724400" y="2667000"/>
            <a:ext cx="4191000" cy="4191000"/>
          </a:xfrm>
          <a:noFill/>
        </p:spPr>
      </p:pic>
      <p:sp>
        <p:nvSpPr>
          <p:cNvPr id="22536" name="Text Box 8"/>
          <p:cNvSpPr txBox="1">
            <a:spLocks noChangeArrowheads="1"/>
          </p:cNvSpPr>
          <p:nvPr/>
        </p:nvSpPr>
        <p:spPr bwMode="auto">
          <a:xfrm>
            <a:off x="5867400" y="3505200"/>
            <a:ext cx="1482725" cy="366713"/>
          </a:xfrm>
          <a:prstGeom prst="rect">
            <a:avLst/>
          </a:prstGeom>
          <a:noFill/>
          <a:ln w="9525">
            <a:noFill/>
            <a:miter lim="800000"/>
            <a:headEnd/>
            <a:tailEnd/>
          </a:ln>
        </p:spPr>
        <p:txBody>
          <a:bodyPr wrap="none">
            <a:spAutoFit/>
          </a:bodyPr>
          <a:lstStyle/>
          <a:p>
            <a:r>
              <a:rPr lang="en-US" dirty="0">
                <a:solidFill>
                  <a:srgbClr val="000000"/>
                </a:solidFill>
              </a:rPr>
              <a:t>Vertex (-3,4)</a:t>
            </a:r>
          </a:p>
        </p:txBody>
      </p:sp>
      <p:sp>
        <p:nvSpPr>
          <p:cNvPr id="22537" name="Text Box 9"/>
          <p:cNvSpPr txBox="1">
            <a:spLocks noChangeArrowheads="1"/>
          </p:cNvSpPr>
          <p:nvPr/>
        </p:nvSpPr>
        <p:spPr bwMode="auto">
          <a:xfrm>
            <a:off x="5334000" y="4038600"/>
            <a:ext cx="957263" cy="366713"/>
          </a:xfrm>
          <a:prstGeom prst="rect">
            <a:avLst/>
          </a:prstGeom>
          <a:noFill/>
          <a:ln w="9525">
            <a:noFill/>
            <a:miter lim="800000"/>
            <a:headEnd/>
            <a:tailEnd/>
          </a:ln>
        </p:spPr>
        <p:txBody>
          <a:bodyPr wrap="none">
            <a:spAutoFit/>
          </a:bodyPr>
          <a:lstStyle/>
          <a:p>
            <a:r>
              <a:rPr lang="en-US" dirty="0">
                <a:solidFill>
                  <a:srgbClr val="000000"/>
                </a:solidFill>
              </a:rPr>
              <a:t>(-4,3.5)</a:t>
            </a:r>
          </a:p>
        </p:txBody>
      </p:sp>
      <p:sp>
        <p:nvSpPr>
          <p:cNvPr id="22538" name="Text Box 10"/>
          <p:cNvSpPr txBox="1">
            <a:spLocks noChangeArrowheads="1"/>
          </p:cNvSpPr>
          <p:nvPr/>
        </p:nvSpPr>
        <p:spPr bwMode="auto">
          <a:xfrm>
            <a:off x="5181600" y="4648200"/>
            <a:ext cx="762000" cy="366713"/>
          </a:xfrm>
          <a:prstGeom prst="rect">
            <a:avLst/>
          </a:prstGeom>
          <a:noFill/>
          <a:ln w="9525">
            <a:noFill/>
            <a:miter lim="800000"/>
            <a:headEnd/>
            <a:tailEnd/>
          </a:ln>
        </p:spPr>
        <p:txBody>
          <a:bodyPr wrap="none">
            <a:spAutoFit/>
          </a:bodyPr>
          <a:lstStyle/>
          <a:p>
            <a:r>
              <a:rPr lang="en-US" dirty="0">
                <a:solidFill>
                  <a:srgbClr val="000000"/>
                </a:solidFill>
              </a:rPr>
              <a:t>(-5,2)</a:t>
            </a:r>
          </a:p>
        </p:txBody>
      </p:sp>
      <p:sp>
        <p:nvSpPr>
          <p:cNvPr id="22539" name="Text Box 11"/>
          <p:cNvSpPr txBox="1">
            <a:spLocks noChangeArrowheads="1"/>
          </p:cNvSpPr>
          <p:nvPr/>
        </p:nvSpPr>
        <p:spPr bwMode="auto">
          <a:xfrm>
            <a:off x="6858000" y="4038600"/>
            <a:ext cx="957263" cy="366713"/>
          </a:xfrm>
          <a:prstGeom prst="rect">
            <a:avLst/>
          </a:prstGeom>
          <a:noFill/>
          <a:ln w="9525">
            <a:noFill/>
            <a:miter lim="800000"/>
            <a:headEnd/>
            <a:tailEnd/>
          </a:ln>
        </p:spPr>
        <p:txBody>
          <a:bodyPr wrap="none">
            <a:spAutoFit/>
          </a:bodyPr>
          <a:lstStyle/>
          <a:p>
            <a:r>
              <a:rPr lang="en-US" dirty="0">
                <a:solidFill>
                  <a:srgbClr val="000000"/>
                </a:solidFill>
              </a:rPr>
              <a:t>(-2,3.5)</a:t>
            </a:r>
          </a:p>
        </p:txBody>
      </p:sp>
      <p:sp>
        <p:nvSpPr>
          <p:cNvPr id="22540" name="Text Box 12"/>
          <p:cNvSpPr txBox="1">
            <a:spLocks noChangeArrowheads="1"/>
          </p:cNvSpPr>
          <p:nvPr/>
        </p:nvSpPr>
        <p:spPr bwMode="auto">
          <a:xfrm>
            <a:off x="7162800" y="4648200"/>
            <a:ext cx="762000" cy="366713"/>
          </a:xfrm>
          <a:prstGeom prst="rect">
            <a:avLst/>
          </a:prstGeom>
          <a:noFill/>
          <a:ln w="9525">
            <a:noFill/>
            <a:miter lim="800000"/>
            <a:headEnd/>
            <a:tailEnd/>
          </a:ln>
        </p:spPr>
        <p:txBody>
          <a:bodyPr wrap="none">
            <a:spAutoFit/>
          </a:bodyPr>
          <a:lstStyle/>
          <a:p>
            <a:r>
              <a:rPr lang="en-US" dirty="0">
                <a:solidFill>
                  <a:srgbClr val="000000"/>
                </a:solidFill>
              </a:rPr>
              <a:t>(-1,2)</a:t>
            </a:r>
          </a:p>
        </p:txBody>
      </p:sp>
      <p:sp>
        <p:nvSpPr>
          <p:cNvPr id="22541" name="Line 13"/>
          <p:cNvSpPr>
            <a:spLocks noChangeShapeType="1"/>
          </p:cNvSpPr>
          <p:nvPr/>
        </p:nvSpPr>
        <p:spPr bwMode="auto">
          <a:xfrm>
            <a:off x="6781800" y="3124200"/>
            <a:ext cx="0" cy="2895600"/>
          </a:xfrm>
          <a:prstGeom prst="line">
            <a:avLst/>
          </a:prstGeom>
          <a:noFill/>
          <a:ln w="38100">
            <a:solidFill>
              <a:srgbClr val="FF00FF"/>
            </a:solidFill>
            <a:round/>
            <a:headEnd type="triangle" w="lg" len="med"/>
            <a:tailEnd type="triangle" w="lg" len="med"/>
          </a:ln>
        </p:spPr>
        <p:txBody>
          <a:bodyPr/>
          <a:lstStyle/>
          <a:p>
            <a:endParaRPr lang="en-US" dirty="0"/>
          </a:p>
        </p:txBody>
      </p:sp>
      <p:sp>
        <p:nvSpPr>
          <p:cNvPr id="22542" name="Text Box 14"/>
          <p:cNvSpPr txBox="1">
            <a:spLocks noChangeArrowheads="1"/>
          </p:cNvSpPr>
          <p:nvPr/>
        </p:nvSpPr>
        <p:spPr bwMode="auto">
          <a:xfrm>
            <a:off x="6248400" y="6019800"/>
            <a:ext cx="671513" cy="366713"/>
          </a:xfrm>
          <a:prstGeom prst="rect">
            <a:avLst/>
          </a:prstGeom>
          <a:noFill/>
          <a:ln w="9525">
            <a:noFill/>
            <a:miter lim="800000"/>
            <a:headEnd/>
            <a:tailEnd/>
          </a:ln>
        </p:spPr>
        <p:txBody>
          <a:bodyPr wrap="none">
            <a:spAutoFit/>
          </a:bodyPr>
          <a:lstStyle/>
          <a:p>
            <a:r>
              <a:rPr lang="en-US" dirty="0">
                <a:solidFill>
                  <a:srgbClr val="FF3399"/>
                </a:solidFill>
              </a:rPr>
              <a:t>x=-3</a:t>
            </a:r>
          </a:p>
        </p:txBody>
      </p:sp>
      <p:graphicFrame>
        <p:nvGraphicFramePr>
          <p:cNvPr id="13" name="Object 12"/>
          <p:cNvGraphicFramePr>
            <a:graphicFrameLocks noChangeAspect="1"/>
          </p:cNvGraphicFramePr>
          <p:nvPr/>
        </p:nvGraphicFramePr>
        <p:xfrm>
          <a:off x="5867400" y="152400"/>
          <a:ext cx="2971800" cy="990600"/>
        </p:xfrm>
        <a:graphic>
          <a:graphicData uri="http://schemas.openxmlformats.org/presentationml/2006/ole">
            <p:oleObj spid="_x0000_s211970" name="Equation" r:id="rId4" imgW="1180800" imgH="393480" progId="Equation.DSMT4">
              <p:embed/>
            </p:oleObj>
          </a:graphicData>
        </a:graphic>
      </p:graphicFrame>
      <p:graphicFrame>
        <p:nvGraphicFramePr>
          <p:cNvPr id="14" name="Table 13"/>
          <p:cNvGraphicFramePr>
            <a:graphicFrameLocks noGrp="1"/>
          </p:cNvGraphicFramePr>
          <p:nvPr/>
        </p:nvGraphicFramePr>
        <p:xfrm>
          <a:off x="1371600" y="4267200"/>
          <a:ext cx="1676400" cy="2438400"/>
        </p:xfrm>
        <a:graphic>
          <a:graphicData uri="http://schemas.openxmlformats.org/drawingml/2006/table">
            <a:tbl>
              <a:tblPr firstRow="1" bandRow="1">
                <a:tableStyleId>{5C22544A-7EE6-4342-B048-85BDC9FD1C3A}</a:tableStyleId>
              </a:tblPr>
              <a:tblGrid>
                <a:gridCol w="762000"/>
                <a:gridCol w="914400"/>
              </a:tblGrid>
              <a:tr h="311573">
                <a:tc>
                  <a:txBody>
                    <a:bodyPr/>
                    <a:lstStyle/>
                    <a:p>
                      <a:pPr algn="ctr"/>
                      <a:r>
                        <a:rPr lang="en-US" sz="2400" dirty="0" smtClean="0"/>
                        <a:t>x</a:t>
                      </a:r>
                      <a:endParaRPr lang="en-US" sz="2400" dirty="0"/>
                    </a:p>
                  </a:txBody>
                  <a:tcPr/>
                </a:tc>
                <a:tc>
                  <a:txBody>
                    <a:bodyPr/>
                    <a:lstStyle/>
                    <a:p>
                      <a:pPr algn="ctr"/>
                      <a:r>
                        <a:rPr lang="en-US" sz="2400" dirty="0" smtClean="0"/>
                        <a:t>y</a:t>
                      </a:r>
                      <a:endParaRPr lang="en-US" sz="2400" dirty="0"/>
                    </a:p>
                  </a:txBody>
                  <a:tcPr/>
                </a:tc>
              </a:tr>
              <a:tr h="311573">
                <a:tc>
                  <a:txBody>
                    <a:bodyPr/>
                    <a:lstStyle/>
                    <a:p>
                      <a:pPr algn="ctr"/>
                      <a:r>
                        <a:rPr lang="en-US" sz="2000" b="1" dirty="0" smtClean="0"/>
                        <a:t>-1</a:t>
                      </a:r>
                      <a:endParaRPr lang="en-US" sz="2000" b="1" dirty="0"/>
                    </a:p>
                  </a:txBody>
                  <a:tcPr/>
                </a:tc>
                <a:tc>
                  <a:txBody>
                    <a:bodyPr/>
                    <a:lstStyle/>
                    <a:p>
                      <a:pPr algn="ctr"/>
                      <a:r>
                        <a:rPr lang="en-US" sz="2000" b="1" dirty="0" smtClean="0"/>
                        <a:t>2</a:t>
                      </a:r>
                      <a:endParaRPr lang="en-US" sz="2000" b="1" dirty="0"/>
                    </a:p>
                  </a:txBody>
                  <a:tcPr/>
                </a:tc>
              </a:tr>
              <a:tr h="311573">
                <a:tc>
                  <a:txBody>
                    <a:bodyPr/>
                    <a:lstStyle/>
                    <a:p>
                      <a:pPr algn="ctr"/>
                      <a:r>
                        <a:rPr lang="en-US" sz="2000" b="1" dirty="0" smtClean="0"/>
                        <a:t>-2</a:t>
                      </a:r>
                      <a:endParaRPr lang="en-US" sz="2000" b="1" dirty="0"/>
                    </a:p>
                  </a:txBody>
                  <a:tcPr/>
                </a:tc>
                <a:tc>
                  <a:txBody>
                    <a:bodyPr/>
                    <a:lstStyle/>
                    <a:p>
                      <a:pPr algn="ctr"/>
                      <a:r>
                        <a:rPr lang="en-US" sz="2000" b="1" dirty="0" smtClean="0"/>
                        <a:t>3.5</a:t>
                      </a:r>
                      <a:endParaRPr lang="en-US" sz="2000" b="1" dirty="0"/>
                    </a:p>
                  </a:txBody>
                  <a:tcPr/>
                </a:tc>
              </a:tr>
              <a:tr h="311573">
                <a:tc>
                  <a:txBody>
                    <a:bodyPr/>
                    <a:lstStyle/>
                    <a:p>
                      <a:pPr algn="ctr"/>
                      <a:r>
                        <a:rPr lang="en-US" sz="2000" b="1" dirty="0" smtClean="0"/>
                        <a:t>-3</a:t>
                      </a:r>
                      <a:endParaRPr lang="en-US" sz="2000" b="1" dirty="0"/>
                    </a:p>
                  </a:txBody>
                  <a:tcPr/>
                </a:tc>
                <a:tc>
                  <a:txBody>
                    <a:bodyPr/>
                    <a:lstStyle/>
                    <a:p>
                      <a:pPr algn="ctr"/>
                      <a:r>
                        <a:rPr lang="en-US" sz="2000" b="1" dirty="0" smtClean="0"/>
                        <a:t>4</a:t>
                      </a:r>
                      <a:endParaRPr lang="en-US" sz="2000" b="1" dirty="0"/>
                    </a:p>
                  </a:txBody>
                  <a:tcPr/>
                </a:tc>
              </a:tr>
              <a:tr h="311573">
                <a:tc>
                  <a:txBody>
                    <a:bodyPr/>
                    <a:lstStyle/>
                    <a:p>
                      <a:pPr algn="ctr"/>
                      <a:r>
                        <a:rPr lang="en-US" sz="2000" b="1" dirty="0" smtClean="0"/>
                        <a:t>-4</a:t>
                      </a:r>
                      <a:endParaRPr lang="en-US" sz="2000" b="1" dirty="0"/>
                    </a:p>
                  </a:txBody>
                  <a:tcPr/>
                </a:tc>
                <a:tc>
                  <a:txBody>
                    <a:bodyPr/>
                    <a:lstStyle/>
                    <a:p>
                      <a:pPr algn="ctr"/>
                      <a:r>
                        <a:rPr lang="en-US" sz="2000" b="1" dirty="0" smtClean="0"/>
                        <a:t>3.5</a:t>
                      </a:r>
                      <a:endParaRPr lang="en-US" sz="2000" b="1" dirty="0"/>
                    </a:p>
                  </a:txBody>
                  <a:tcPr/>
                </a:tc>
              </a:tr>
              <a:tr h="311573">
                <a:tc>
                  <a:txBody>
                    <a:bodyPr/>
                    <a:lstStyle/>
                    <a:p>
                      <a:pPr algn="ctr"/>
                      <a:r>
                        <a:rPr lang="en-US" sz="2000" b="1" dirty="0" smtClean="0"/>
                        <a:t>-5</a:t>
                      </a:r>
                      <a:endParaRPr lang="en-US" sz="2000" b="1" dirty="0"/>
                    </a:p>
                  </a:txBody>
                  <a:tcPr/>
                </a:tc>
                <a:tc>
                  <a:txBody>
                    <a:bodyPr/>
                    <a:lstStyle/>
                    <a:p>
                      <a:pPr algn="ctr"/>
                      <a:r>
                        <a:rPr lang="en-US" sz="2000" b="1" dirty="0" smtClean="0"/>
                        <a:t>2</a:t>
                      </a:r>
                      <a:endParaRPr lang="en-US" sz="2000" b="1" dirty="0"/>
                    </a:p>
                  </a:txBody>
                  <a:tcPr/>
                </a:tc>
              </a:tr>
            </a:tbl>
          </a:graphicData>
        </a:graphic>
      </p:graphicFrame>
      <p:graphicFrame>
        <p:nvGraphicFramePr>
          <p:cNvPr id="15" name="Object 14"/>
          <p:cNvGraphicFramePr>
            <a:graphicFrameLocks noChangeAspect="1"/>
          </p:cNvGraphicFramePr>
          <p:nvPr/>
        </p:nvGraphicFramePr>
        <p:xfrm>
          <a:off x="3352800" y="1600200"/>
          <a:ext cx="838200" cy="683795"/>
        </p:xfrm>
        <a:graphic>
          <a:graphicData uri="http://schemas.openxmlformats.org/presentationml/2006/ole">
            <p:oleObj spid="_x0000_s211971" name="Equation" r:id="rId5" imgW="482400" imgH="39348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1000" fill="hold"/>
                                        <p:tgtEl>
                                          <p:spTgt spid="22531">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2253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2531">
                                            <p:txEl>
                                              <p:pRg st="0" end="0"/>
                                            </p:txEl>
                                          </p:spTgt>
                                        </p:tgtEl>
                                      </p:cBhvr>
                                    </p:animEffect>
                                  </p:childTnLst>
                                </p:cTn>
                              </p:par>
                              <p:par>
                                <p:cTn id="10" presetID="2" presetClass="entr" presetSubtype="4"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0" presetClass="entr" presetSubtype="0" decel="100000" fill="hold" grpId="0" nodeType="clickEffect">
                                  <p:stCondLst>
                                    <p:cond delay="0"/>
                                  </p:stCondLst>
                                  <p:childTnLst>
                                    <p:set>
                                      <p:cBhvr>
                                        <p:cTn id="17" dur="1" fill="hold">
                                          <p:stCondLst>
                                            <p:cond delay="0"/>
                                          </p:stCondLst>
                                        </p:cTn>
                                        <p:tgtEl>
                                          <p:spTgt spid="22531">
                                            <p:txEl>
                                              <p:pRg st="1" end="1"/>
                                            </p:txEl>
                                          </p:spTgt>
                                        </p:tgtEl>
                                        <p:attrNameLst>
                                          <p:attrName>style.visibility</p:attrName>
                                        </p:attrNameLst>
                                      </p:cBhvr>
                                      <p:to>
                                        <p:strVal val="visible"/>
                                      </p:to>
                                    </p:set>
                                    <p:anim calcmode="lin" valueType="num">
                                      <p:cBhvr>
                                        <p:cTn id="18" dur="1000" fill="hold"/>
                                        <p:tgtEl>
                                          <p:spTgt spid="22531">
                                            <p:txEl>
                                              <p:pRg st="1" end="1"/>
                                            </p:txEl>
                                          </p:spTgt>
                                        </p:tgtEl>
                                        <p:attrNameLst>
                                          <p:attrName>ppt_w</p:attrName>
                                        </p:attrNameLst>
                                      </p:cBhvr>
                                      <p:tavLst>
                                        <p:tav tm="0">
                                          <p:val>
                                            <p:strVal val="#ppt_w+.3"/>
                                          </p:val>
                                        </p:tav>
                                        <p:tav tm="100000">
                                          <p:val>
                                            <p:strVal val="#ppt_w"/>
                                          </p:val>
                                        </p:tav>
                                      </p:tavLst>
                                    </p:anim>
                                    <p:anim calcmode="lin" valueType="num">
                                      <p:cBhvr>
                                        <p:cTn id="19" dur="1000" fill="hold"/>
                                        <p:tgtEl>
                                          <p:spTgt spid="22531">
                                            <p:txEl>
                                              <p:pRg st="1" end="1"/>
                                            </p:txEl>
                                          </p:spTgt>
                                        </p:tgtEl>
                                        <p:attrNameLst>
                                          <p:attrName>ppt_h</p:attrName>
                                        </p:attrNameLst>
                                      </p:cBhvr>
                                      <p:tavLst>
                                        <p:tav tm="0">
                                          <p:val>
                                            <p:strVal val="#ppt_h"/>
                                          </p:val>
                                        </p:tav>
                                        <p:tav tm="100000">
                                          <p:val>
                                            <p:strVal val="#ppt_h"/>
                                          </p:val>
                                        </p:tav>
                                      </p:tavLst>
                                    </p:anim>
                                    <p:animEffect transition="in" filter="fade">
                                      <p:cBhvr>
                                        <p:cTn id="20" dur="1000"/>
                                        <p:tgtEl>
                                          <p:spTgt spid="2253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0" presetClass="entr" presetSubtype="0" decel="100000" fill="hold" grpId="0" nodeType="clickEffect">
                                  <p:stCondLst>
                                    <p:cond delay="0"/>
                                  </p:stCondLst>
                                  <p:childTnLst>
                                    <p:set>
                                      <p:cBhvr>
                                        <p:cTn id="24" dur="1" fill="hold">
                                          <p:stCondLst>
                                            <p:cond delay="0"/>
                                          </p:stCondLst>
                                        </p:cTn>
                                        <p:tgtEl>
                                          <p:spTgt spid="22531">
                                            <p:txEl>
                                              <p:pRg st="2" end="2"/>
                                            </p:txEl>
                                          </p:spTgt>
                                        </p:tgtEl>
                                        <p:attrNameLst>
                                          <p:attrName>style.visibility</p:attrName>
                                        </p:attrNameLst>
                                      </p:cBhvr>
                                      <p:to>
                                        <p:strVal val="visible"/>
                                      </p:to>
                                    </p:set>
                                    <p:anim calcmode="lin" valueType="num">
                                      <p:cBhvr>
                                        <p:cTn id="25" dur="1000" fill="hold"/>
                                        <p:tgtEl>
                                          <p:spTgt spid="22531">
                                            <p:txEl>
                                              <p:pRg st="2" end="2"/>
                                            </p:txEl>
                                          </p:spTgt>
                                        </p:tgtEl>
                                        <p:attrNameLst>
                                          <p:attrName>ppt_w</p:attrName>
                                        </p:attrNameLst>
                                      </p:cBhvr>
                                      <p:tavLst>
                                        <p:tav tm="0">
                                          <p:val>
                                            <p:strVal val="#ppt_w+.3"/>
                                          </p:val>
                                        </p:tav>
                                        <p:tav tm="100000">
                                          <p:val>
                                            <p:strVal val="#ppt_w"/>
                                          </p:val>
                                        </p:tav>
                                      </p:tavLst>
                                    </p:anim>
                                    <p:anim calcmode="lin" valueType="num">
                                      <p:cBhvr>
                                        <p:cTn id="26" dur="1000" fill="hold"/>
                                        <p:tgtEl>
                                          <p:spTgt spid="22531">
                                            <p:txEl>
                                              <p:pRg st="2" end="2"/>
                                            </p:txEl>
                                          </p:spTgt>
                                        </p:tgtEl>
                                        <p:attrNameLst>
                                          <p:attrName>ppt_h</p:attrName>
                                        </p:attrNameLst>
                                      </p:cBhvr>
                                      <p:tavLst>
                                        <p:tav tm="0">
                                          <p:val>
                                            <p:strVal val="#ppt_h"/>
                                          </p:val>
                                        </p:tav>
                                        <p:tav tm="100000">
                                          <p:val>
                                            <p:strVal val="#ppt_h"/>
                                          </p:val>
                                        </p:tav>
                                      </p:tavLst>
                                    </p:anim>
                                    <p:animEffect transition="in" filter="fade">
                                      <p:cBhvr>
                                        <p:cTn id="27" dur="1000"/>
                                        <p:tgtEl>
                                          <p:spTgt spid="22531">
                                            <p:txEl>
                                              <p:pRg st="2" end="2"/>
                                            </p:txEl>
                                          </p:spTgt>
                                        </p:tgtEl>
                                      </p:cBhvr>
                                    </p:animEffect>
                                  </p:childTnLst>
                                </p:cTn>
                              </p:par>
                              <p:par>
                                <p:cTn id="28" presetID="50" presetClass="entr" presetSubtype="0" decel="100000" fill="hold" grpId="0" nodeType="withEffect">
                                  <p:stCondLst>
                                    <p:cond delay="0"/>
                                  </p:stCondLst>
                                  <p:childTnLst>
                                    <p:set>
                                      <p:cBhvr>
                                        <p:cTn id="29" dur="1" fill="hold">
                                          <p:stCondLst>
                                            <p:cond delay="0"/>
                                          </p:stCondLst>
                                        </p:cTn>
                                        <p:tgtEl>
                                          <p:spTgt spid="22531">
                                            <p:txEl>
                                              <p:pRg st="3" end="3"/>
                                            </p:txEl>
                                          </p:spTgt>
                                        </p:tgtEl>
                                        <p:attrNameLst>
                                          <p:attrName>style.visibility</p:attrName>
                                        </p:attrNameLst>
                                      </p:cBhvr>
                                      <p:to>
                                        <p:strVal val="visible"/>
                                      </p:to>
                                    </p:set>
                                    <p:anim calcmode="lin" valueType="num">
                                      <p:cBhvr>
                                        <p:cTn id="30" dur="1000" fill="hold"/>
                                        <p:tgtEl>
                                          <p:spTgt spid="22531">
                                            <p:txEl>
                                              <p:pRg st="3" end="3"/>
                                            </p:txEl>
                                          </p:spTgt>
                                        </p:tgtEl>
                                        <p:attrNameLst>
                                          <p:attrName>ppt_w</p:attrName>
                                        </p:attrNameLst>
                                      </p:cBhvr>
                                      <p:tavLst>
                                        <p:tav tm="0">
                                          <p:val>
                                            <p:strVal val="#ppt_w+.3"/>
                                          </p:val>
                                        </p:tav>
                                        <p:tav tm="100000">
                                          <p:val>
                                            <p:strVal val="#ppt_w"/>
                                          </p:val>
                                        </p:tav>
                                      </p:tavLst>
                                    </p:anim>
                                    <p:anim calcmode="lin" valueType="num">
                                      <p:cBhvr>
                                        <p:cTn id="31" dur="1000" fill="hold"/>
                                        <p:tgtEl>
                                          <p:spTgt spid="22531">
                                            <p:txEl>
                                              <p:pRg st="3" end="3"/>
                                            </p:txEl>
                                          </p:spTgt>
                                        </p:tgtEl>
                                        <p:attrNameLst>
                                          <p:attrName>ppt_h</p:attrName>
                                        </p:attrNameLst>
                                      </p:cBhvr>
                                      <p:tavLst>
                                        <p:tav tm="0">
                                          <p:val>
                                            <p:strVal val="#ppt_h"/>
                                          </p:val>
                                        </p:tav>
                                        <p:tav tm="100000">
                                          <p:val>
                                            <p:strVal val="#ppt_h"/>
                                          </p:val>
                                        </p:tav>
                                      </p:tavLst>
                                    </p:anim>
                                    <p:animEffect transition="in" filter="fade">
                                      <p:cBhvr>
                                        <p:cTn id="32" dur="1000"/>
                                        <p:tgtEl>
                                          <p:spTgt spid="22531">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dissolve">
                                      <p:cBhvr>
                                        <p:cTn id="37" dur="500"/>
                                        <p:tgtEl>
                                          <p:spTgt spid="14"/>
                                        </p:tgtEl>
                                      </p:cBhvr>
                                    </p:animEffect>
                                  </p:childTnLst>
                                </p:cTn>
                              </p:par>
                              <p:par>
                                <p:cTn id="38" presetID="50" presetClass="entr" presetSubtype="0" decel="100000" fill="hold" grpId="0" nodeType="withEffect">
                                  <p:stCondLst>
                                    <p:cond delay="0"/>
                                  </p:stCondLst>
                                  <p:childTnLst>
                                    <p:set>
                                      <p:cBhvr>
                                        <p:cTn id="39" dur="1" fill="hold">
                                          <p:stCondLst>
                                            <p:cond delay="0"/>
                                          </p:stCondLst>
                                        </p:cTn>
                                        <p:tgtEl>
                                          <p:spTgt spid="22531">
                                            <p:txEl>
                                              <p:pRg st="4" end="4"/>
                                            </p:txEl>
                                          </p:spTgt>
                                        </p:tgtEl>
                                        <p:attrNameLst>
                                          <p:attrName>style.visibility</p:attrName>
                                        </p:attrNameLst>
                                      </p:cBhvr>
                                      <p:to>
                                        <p:strVal val="visible"/>
                                      </p:to>
                                    </p:set>
                                    <p:anim calcmode="lin" valueType="num">
                                      <p:cBhvr>
                                        <p:cTn id="40" dur="1000" fill="hold"/>
                                        <p:tgtEl>
                                          <p:spTgt spid="22531">
                                            <p:txEl>
                                              <p:pRg st="4" end="4"/>
                                            </p:txEl>
                                          </p:spTgt>
                                        </p:tgtEl>
                                        <p:attrNameLst>
                                          <p:attrName>ppt_w</p:attrName>
                                        </p:attrNameLst>
                                      </p:cBhvr>
                                      <p:tavLst>
                                        <p:tav tm="0">
                                          <p:val>
                                            <p:strVal val="#ppt_w+.3"/>
                                          </p:val>
                                        </p:tav>
                                        <p:tav tm="100000">
                                          <p:val>
                                            <p:strVal val="#ppt_w"/>
                                          </p:val>
                                        </p:tav>
                                      </p:tavLst>
                                    </p:anim>
                                    <p:anim calcmode="lin" valueType="num">
                                      <p:cBhvr>
                                        <p:cTn id="41" dur="1000" fill="hold"/>
                                        <p:tgtEl>
                                          <p:spTgt spid="22531">
                                            <p:txEl>
                                              <p:pRg st="4" end="4"/>
                                            </p:txEl>
                                          </p:spTgt>
                                        </p:tgtEl>
                                        <p:attrNameLst>
                                          <p:attrName>ppt_h</p:attrName>
                                        </p:attrNameLst>
                                      </p:cBhvr>
                                      <p:tavLst>
                                        <p:tav tm="0">
                                          <p:val>
                                            <p:strVal val="#ppt_h"/>
                                          </p:val>
                                        </p:tav>
                                        <p:tav tm="100000">
                                          <p:val>
                                            <p:strVal val="#ppt_h"/>
                                          </p:val>
                                        </p:tav>
                                      </p:tavLst>
                                    </p:anim>
                                    <p:animEffect transition="in" filter="fade">
                                      <p:cBhvr>
                                        <p:cTn id="42" dur="1000"/>
                                        <p:tgtEl>
                                          <p:spTgt spid="22531">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2534"/>
                                        </p:tgtEl>
                                        <p:attrNameLst>
                                          <p:attrName>style.visibility</p:attrName>
                                        </p:attrNameLst>
                                      </p:cBhvr>
                                      <p:to>
                                        <p:strVal val="visible"/>
                                      </p:to>
                                    </p:set>
                                    <p:anim calcmode="lin" valueType="num">
                                      <p:cBhvr additive="base">
                                        <p:cTn id="47" dur="500" fill="hold"/>
                                        <p:tgtEl>
                                          <p:spTgt spid="22534"/>
                                        </p:tgtEl>
                                        <p:attrNameLst>
                                          <p:attrName>ppt_x</p:attrName>
                                        </p:attrNameLst>
                                      </p:cBhvr>
                                      <p:tavLst>
                                        <p:tav tm="0">
                                          <p:val>
                                            <p:strVal val="#ppt_x"/>
                                          </p:val>
                                        </p:tav>
                                        <p:tav tm="100000">
                                          <p:val>
                                            <p:strVal val="#ppt_x"/>
                                          </p:val>
                                        </p:tav>
                                      </p:tavLst>
                                    </p:anim>
                                    <p:anim calcmode="lin" valueType="num">
                                      <p:cBhvr additive="base">
                                        <p:cTn id="48" dur="500" fill="hold"/>
                                        <p:tgtEl>
                                          <p:spTgt spid="2253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2541"/>
                                        </p:tgtEl>
                                        <p:attrNameLst>
                                          <p:attrName>style.visibility</p:attrName>
                                        </p:attrNameLst>
                                      </p:cBhvr>
                                      <p:to>
                                        <p:strVal val="visible"/>
                                      </p:to>
                                    </p:set>
                                    <p:anim calcmode="lin" valueType="num">
                                      <p:cBhvr additive="base">
                                        <p:cTn id="51" dur="500" fill="hold"/>
                                        <p:tgtEl>
                                          <p:spTgt spid="22541"/>
                                        </p:tgtEl>
                                        <p:attrNameLst>
                                          <p:attrName>ppt_x</p:attrName>
                                        </p:attrNameLst>
                                      </p:cBhvr>
                                      <p:tavLst>
                                        <p:tav tm="0">
                                          <p:val>
                                            <p:strVal val="#ppt_x"/>
                                          </p:val>
                                        </p:tav>
                                        <p:tav tm="100000">
                                          <p:val>
                                            <p:strVal val="#ppt_x"/>
                                          </p:val>
                                        </p:tav>
                                      </p:tavLst>
                                    </p:anim>
                                    <p:anim calcmode="lin" valueType="num">
                                      <p:cBhvr additive="base">
                                        <p:cTn id="52" dur="500" fill="hold"/>
                                        <p:tgtEl>
                                          <p:spTgt spid="2254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2536"/>
                                        </p:tgtEl>
                                        <p:attrNameLst>
                                          <p:attrName>style.visibility</p:attrName>
                                        </p:attrNameLst>
                                      </p:cBhvr>
                                      <p:to>
                                        <p:strVal val="visible"/>
                                      </p:to>
                                    </p:set>
                                    <p:anim calcmode="lin" valueType="num">
                                      <p:cBhvr additive="base">
                                        <p:cTn id="55" dur="500" fill="hold"/>
                                        <p:tgtEl>
                                          <p:spTgt spid="22536"/>
                                        </p:tgtEl>
                                        <p:attrNameLst>
                                          <p:attrName>ppt_x</p:attrName>
                                        </p:attrNameLst>
                                      </p:cBhvr>
                                      <p:tavLst>
                                        <p:tav tm="0">
                                          <p:val>
                                            <p:strVal val="#ppt_x"/>
                                          </p:val>
                                        </p:tav>
                                        <p:tav tm="100000">
                                          <p:val>
                                            <p:strVal val="#ppt_x"/>
                                          </p:val>
                                        </p:tav>
                                      </p:tavLst>
                                    </p:anim>
                                    <p:anim calcmode="lin" valueType="num">
                                      <p:cBhvr additive="base">
                                        <p:cTn id="56" dur="500" fill="hold"/>
                                        <p:tgtEl>
                                          <p:spTgt spid="22536"/>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2537"/>
                                        </p:tgtEl>
                                        <p:attrNameLst>
                                          <p:attrName>style.visibility</p:attrName>
                                        </p:attrNameLst>
                                      </p:cBhvr>
                                      <p:to>
                                        <p:strVal val="visible"/>
                                      </p:to>
                                    </p:set>
                                    <p:anim calcmode="lin" valueType="num">
                                      <p:cBhvr additive="base">
                                        <p:cTn id="59" dur="500" fill="hold"/>
                                        <p:tgtEl>
                                          <p:spTgt spid="22537"/>
                                        </p:tgtEl>
                                        <p:attrNameLst>
                                          <p:attrName>ppt_x</p:attrName>
                                        </p:attrNameLst>
                                      </p:cBhvr>
                                      <p:tavLst>
                                        <p:tav tm="0">
                                          <p:val>
                                            <p:strVal val="#ppt_x"/>
                                          </p:val>
                                        </p:tav>
                                        <p:tav tm="100000">
                                          <p:val>
                                            <p:strVal val="#ppt_x"/>
                                          </p:val>
                                        </p:tav>
                                      </p:tavLst>
                                    </p:anim>
                                    <p:anim calcmode="lin" valueType="num">
                                      <p:cBhvr additive="base">
                                        <p:cTn id="60" dur="500" fill="hold"/>
                                        <p:tgtEl>
                                          <p:spTgt spid="22537"/>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22539"/>
                                        </p:tgtEl>
                                        <p:attrNameLst>
                                          <p:attrName>style.visibility</p:attrName>
                                        </p:attrNameLst>
                                      </p:cBhvr>
                                      <p:to>
                                        <p:strVal val="visible"/>
                                      </p:to>
                                    </p:set>
                                    <p:anim calcmode="lin" valueType="num">
                                      <p:cBhvr additive="base">
                                        <p:cTn id="63" dur="500" fill="hold"/>
                                        <p:tgtEl>
                                          <p:spTgt spid="22539"/>
                                        </p:tgtEl>
                                        <p:attrNameLst>
                                          <p:attrName>ppt_x</p:attrName>
                                        </p:attrNameLst>
                                      </p:cBhvr>
                                      <p:tavLst>
                                        <p:tav tm="0">
                                          <p:val>
                                            <p:strVal val="#ppt_x"/>
                                          </p:val>
                                        </p:tav>
                                        <p:tav tm="100000">
                                          <p:val>
                                            <p:strVal val="#ppt_x"/>
                                          </p:val>
                                        </p:tav>
                                      </p:tavLst>
                                    </p:anim>
                                    <p:anim calcmode="lin" valueType="num">
                                      <p:cBhvr additive="base">
                                        <p:cTn id="64" dur="500" fill="hold"/>
                                        <p:tgtEl>
                                          <p:spTgt spid="22539"/>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2540"/>
                                        </p:tgtEl>
                                        <p:attrNameLst>
                                          <p:attrName>style.visibility</p:attrName>
                                        </p:attrNameLst>
                                      </p:cBhvr>
                                      <p:to>
                                        <p:strVal val="visible"/>
                                      </p:to>
                                    </p:set>
                                    <p:anim calcmode="lin" valueType="num">
                                      <p:cBhvr additive="base">
                                        <p:cTn id="67" dur="500" fill="hold"/>
                                        <p:tgtEl>
                                          <p:spTgt spid="22540"/>
                                        </p:tgtEl>
                                        <p:attrNameLst>
                                          <p:attrName>ppt_x</p:attrName>
                                        </p:attrNameLst>
                                      </p:cBhvr>
                                      <p:tavLst>
                                        <p:tav tm="0">
                                          <p:val>
                                            <p:strVal val="#ppt_x"/>
                                          </p:val>
                                        </p:tav>
                                        <p:tav tm="100000">
                                          <p:val>
                                            <p:strVal val="#ppt_x"/>
                                          </p:val>
                                        </p:tav>
                                      </p:tavLst>
                                    </p:anim>
                                    <p:anim calcmode="lin" valueType="num">
                                      <p:cBhvr additive="base">
                                        <p:cTn id="68" dur="500" fill="hold"/>
                                        <p:tgtEl>
                                          <p:spTgt spid="22540"/>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22538"/>
                                        </p:tgtEl>
                                        <p:attrNameLst>
                                          <p:attrName>style.visibility</p:attrName>
                                        </p:attrNameLst>
                                      </p:cBhvr>
                                      <p:to>
                                        <p:strVal val="visible"/>
                                      </p:to>
                                    </p:set>
                                    <p:anim calcmode="lin" valueType="num">
                                      <p:cBhvr additive="base">
                                        <p:cTn id="71" dur="500" fill="hold"/>
                                        <p:tgtEl>
                                          <p:spTgt spid="22538"/>
                                        </p:tgtEl>
                                        <p:attrNameLst>
                                          <p:attrName>ppt_x</p:attrName>
                                        </p:attrNameLst>
                                      </p:cBhvr>
                                      <p:tavLst>
                                        <p:tav tm="0">
                                          <p:val>
                                            <p:strVal val="#ppt_x"/>
                                          </p:val>
                                        </p:tav>
                                        <p:tav tm="100000">
                                          <p:val>
                                            <p:strVal val="#ppt_x"/>
                                          </p:val>
                                        </p:tav>
                                      </p:tavLst>
                                    </p:anim>
                                    <p:anim calcmode="lin" valueType="num">
                                      <p:cBhvr additive="base">
                                        <p:cTn id="72" dur="500" fill="hold"/>
                                        <p:tgtEl>
                                          <p:spTgt spid="22538"/>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2542"/>
                                        </p:tgtEl>
                                        <p:attrNameLst>
                                          <p:attrName>style.visibility</p:attrName>
                                        </p:attrNameLst>
                                      </p:cBhvr>
                                      <p:to>
                                        <p:strVal val="visible"/>
                                      </p:to>
                                    </p:set>
                                    <p:anim calcmode="lin" valueType="num">
                                      <p:cBhvr additive="base">
                                        <p:cTn id="75" dur="500" fill="hold"/>
                                        <p:tgtEl>
                                          <p:spTgt spid="22542"/>
                                        </p:tgtEl>
                                        <p:attrNameLst>
                                          <p:attrName>ppt_x</p:attrName>
                                        </p:attrNameLst>
                                      </p:cBhvr>
                                      <p:tavLst>
                                        <p:tav tm="0">
                                          <p:val>
                                            <p:strVal val="#ppt_x"/>
                                          </p:val>
                                        </p:tav>
                                        <p:tav tm="100000">
                                          <p:val>
                                            <p:strVal val="#ppt_x"/>
                                          </p:val>
                                        </p:tav>
                                      </p:tavLst>
                                    </p:anim>
                                    <p:anim calcmode="lin" valueType="num">
                                      <p:cBhvr additive="base">
                                        <p:cTn id="76" dur="500" fill="hold"/>
                                        <p:tgtEl>
                                          <p:spTgt spid="225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p:bldP spid="22536" grpId="0"/>
      <p:bldP spid="22541"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One for you to try </a:t>
            </a:r>
            <a:r>
              <a:rPr lang="en-US" dirty="0" smtClean="0">
                <a:sym typeface="Wingdings" pitchFamily="2" charset="2"/>
              </a:rPr>
              <a:t></a:t>
            </a:r>
            <a:endParaRPr lang="en-US" dirty="0"/>
          </a:p>
        </p:txBody>
      </p:sp>
      <p:sp>
        <p:nvSpPr>
          <p:cNvPr id="3" name="Text Placeholder 2"/>
          <p:cNvSpPr>
            <a:spLocks noGrp="1"/>
          </p:cNvSpPr>
          <p:nvPr>
            <p:ph type="body" sz="half" idx="1"/>
          </p:nvPr>
        </p:nvSpPr>
        <p:spPr/>
        <p:txBody>
          <a:bodyPr/>
          <a:lstStyle/>
          <a:p>
            <a:r>
              <a:rPr lang="en-US" sz="2800" dirty="0" smtClean="0"/>
              <a:t>Open up or down</a:t>
            </a:r>
          </a:p>
          <a:p>
            <a:r>
              <a:rPr lang="en-US" sz="2800" dirty="0" smtClean="0"/>
              <a:t>Vertex</a:t>
            </a:r>
          </a:p>
          <a:p>
            <a:r>
              <a:rPr lang="en-US" sz="2800" dirty="0" smtClean="0"/>
              <a:t>Axis of symmetry</a:t>
            </a:r>
          </a:p>
          <a:p>
            <a:r>
              <a:rPr lang="en-US" sz="2800" dirty="0" smtClean="0"/>
              <a:t>Table of values with 5 points?</a:t>
            </a:r>
          </a:p>
          <a:p>
            <a:r>
              <a:rPr lang="en-US" sz="2800" dirty="0" smtClean="0"/>
              <a:t>Sketch your graph</a:t>
            </a:r>
            <a:endParaRPr lang="en-US" dirty="0"/>
          </a:p>
        </p:txBody>
      </p:sp>
      <p:graphicFrame>
        <p:nvGraphicFramePr>
          <p:cNvPr id="6" name="Object 5"/>
          <p:cNvGraphicFramePr>
            <a:graphicFrameLocks noChangeAspect="1"/>
          </p:cNvGraphicFramePr>
          <p:nvPr/>
        </p:nvGraphicFramePr>
        <p:xfrm>
          <a:off x="4637088" y="1973263"/>
          <a:ext cx="4048125" cy="922337"/>
        </p:xfrm>
        <a:graphic>
          <a:graphicData uri="http://schemas.openxmlformats.org/presentationml/2006/ole">
            <p:oleObj spid="_x0000_s212994" name="Equation" r:id="rId3" imgW="1002960" imgH="228600" progId="Equation.DSMT4">
              <p:embed/>
            </p:oleObj>
          </a:graphicData>
        </a:graphic>
      </p:graphicFrame>
      <p:cxnSp>
        <p:nvCxnSpPr>
          <p:cNvPr id="9" name="Straight Arrow Connector 8"/>
          <p:cNvCxnSpPr/>
          <p:nvPr/>
        </p:nvCxnSpPr>
        <p:spPr>
          <a:xfrm>
            <a:off x="6934200" y="3302410"/>
            <a:ext cx="28645" cy="3555590"/>
          </a:xfrm>
          <a:prstGeom prst="straightConnector1">
            <a:avLst/>
          </a:prstGeom>
          <a:ln w="3175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12995" name="Picture 3"/>
          <p:cNvPicPr>
            <a:picLocks noChangeAspect="1" noChangeArrowheads="1"/>
          </p:cNvPicPr>
          <p:nvPr/>
        </p:nvPicPr>
        <p:blipFill>
          <a:blip r:embed="rId4" cstate="print"/>
          <a:srcRect/>
          <a:stretch>
            <a:fillRect/>
          </a:stretch>
        </p:blipFill>
        <p:spPr bwMode="auto">
          <a:xfrm>
            <a:off x="5257800" y="3429000"/>
            <a:ext cx="3447910" cy="31559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2995"/>
                                        </p:tgtEl>
                                        <p:attrNameLst>
                                          <p:attrName>style.visibility</p:attrName>
                                        </p:attrNameLst>
                                      </p:cBhvr>
                                      <p:to>
                                        <p:strVal val="visible"/>
                                      </p:to>
                                    </p:set>
                                    <p:animEffect transition="in" filter="dissolve">
                                      <p:cBhvr>
                                        <p:cTn id="7" dur="500"/>
                                        <p:tgtEl>
                                          <p:spTgt spid="212995"/>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sz="4000" dirty="0" smtClean="0"/>
              <a:t>Example #3: Graph</a:t>
            </a:r>
          </a:p>
        </p:txBody>
      </p:sp>
      <p:sp>
        <p:nvSpPr>
          <p:cNvPr id="40963" name="Rectangle 3"/>
          <p:cNvSpPr>
            <a:spLocks noGrp="1" noChangeArrowheads="1"/>
          </p:cNvSpPr>
          <p:nvPr>
            <p:ph type="body" sz="half" idx="1"/>
          </p:nvPr>
        </p:nvSpPr>
        <p:spPr>
          <a:xfrm>
            <a:off x="457200" y="1219200"/>
            <a:ext cx="4419600" cy="5638800"/>
          </a:xfrm>
        </p:spPr>
        <p:txBody>
          <a:bodyPr>
            <a:normAutofit/>
          </a:bodyPr>
          <a:lstStyle/>
          <a:p>
            <a:pPr eaLnBrk="1" hangingPunct="1">
              <a:defRPr/>
            </a:pPr>
            <a:r>
              <a:rPr lang="en-US" sz="2600" dirty="0" smtClean="0"/>
              <a:t>Since a is negative, parabola opens down.</a:t>
            </a:r>
          </a:p>
          <a:p>
            <a:pPr eaLnBrk="1" hangingPunct="1">
              <a:defRPr/>
            </a:pPr>
            <a:r>
              <a:rPr lang="en-US" sz="2600" dirty="0" smtClean="0"/>
              <a:t>The zeros are (-2,0) and (4,0)</a:t>
            </a:r>
          </a:p>
          <a:p>
            <a:pPr eaLnBrk="1" hangingPunct="1">
              <a:defRPr/>
            </a:pPr>
            <a:r>
              <a:rPr lang="en-US" sz="2600" dirty="0" smtClean="0"/>
              <a:t>To find the x-coordinate of the vertex, use</a:t>
            </a:r>
          </a:p>
          <a:p>
            <a:pPr eaLnBrk="1" hangingPunct="1">
              <a:defRPr/>
            </a:pPr>
            <a:endParaRPr lang="en-US" sz="2600" dirty="0" smtClean="0"/>
          </a:p>
          <a:p>
            <a:pPr eaLnBrk="1" hangingPunct="1">
              <a:defRPr/>
            </a:pPr>
            <a:r>
              <a:rPr lang="en-US" sz="2600" dirty="0" smtClean="0"/>
              <a:t>To find the y-coordinate, plug 1 in for x. </a:t>
            </a:r>
          </a:p>
          <a:p>
            <a:pPr eaLnBrk="1" hangingPunct="1">
              <a:defRPr/>
            </a:pPr>
            <a:endParaRPr lang="en-US" sz="2800" dirty="0" smtClean="0"/>
          </a:p>
          <a:p>
            <a:pPr eaLnBrk="1" hangingPunct="1">
              <a:defRPr/>
            </a:pPr>
            <a:r>
              <a:rPr lang="en-US" sz="2800" b="1" dirty="0" smtClean="0"/>
              <a:t>                Vertex (1,9)</a:t>
            </a:r>
          </a:p>
        </p:txBody>
      </p:sp>
      <p:graphicFrame>
        <p:nvGraphicFramePr>
          <p:cNvPr id="40964" name="Object 4"/>
          <p:cNvGraphicFramePr>
            <a:graphicFrameLocks noChangeAspect="1"/>
          </p:cNvGraphicFramePr>
          <p:nvPr>
            <p:ph sz="quarter" idx="2"/>
          </p:nvPr>
        </p:nvGraphicFramePr>
        <p:xfrm>
          <a:off x="2971800" y="3657600"/>
          <a:ext cx="539750" cy="539750"/>
        </p:xfrm>
        <a:graphic>
          <a:graphicData uri="http://schemas.openxmlformats.org/presentationml/2006/ole">
            <p:oleObj spid="_x0000_s208898" name="Microsoft Equation 3.0" r:id="rId3" imgW="393480" imgH="393480" progId="Equation.3">
              <p:embed/>
            </p:oleObj>
          </a:graphicData>
        </a:graphic>
      </p:graphicFrame>
      <p:graphicFrame>
        <p:nvGraphicFramePr>
          <p:cNvPr id="40966" name="Object 6"/>
          <p:cNvGraphicFramePr>
            <a:graphicFrameLocks noChangeAspect="1"/>
          </p:cNvGraphicFramePr>
          <p:nvPr>
            <p:ph sz="quarter" idx="3"/>
          </p:nvPr>
        </p:nvGraphicFramePr>
        <p:xfrm>
          <a:off x="1143000" y="4114800"/>
          <a:ext cx="1828800" cy="622300"/>
        </p:xfrm>
        <a:graphic>
          <a:graphicData uri="http://schemas.openxmlformats.org/presentationml/2006/ole">
            <p:oleObj spid="_x0000_s208899" name="Microsoft Equation 3.0" r:id="rId4" imgW="1155600" imgH="393480" progId="Equation.3">
              <p:embed/>
            </p:oleObj>
          </a:graphicData>
        </a:graphic>
      </p:graphicFrame>
      <p:graphicFrame>
        <p:nvGraphicFramePr>
          <p:cNvPr id="40968" name="Object 8"/>
          <p:cNvGraphicFramePr>
            <a:graphicFrameLocks noChangeAspect="1"/>
          </p:cNvGraphicFramePr>
          <p:nvPr/>
        </p:nvGraphicFramePr>
        <p:xfrm>
          <a:off x="838200" y="5791200"/>
          <a:ext cx="3657600" cy="373063"/>
        </p:xfrm>
        <a:graphic>
          <a:graphicData uri="http://schemas.openxmlformats.org/presentationml/2006/ole">
            <p:oleObj spid="_x0000_s208900" name="Microsoft Equation 3.0" r:id="rId5" imgW="1993680" imgH="203040" progId="Equation.3">
              <p:embed/>
            </p:oleObj>
          </a:graphicData>
        </a:graphic>
      </p:graphicFrame>
      <p:sp>
        <p:nvSpPr>
          <p:cNvPr id="40969" name="Text Box 9"/>
          <p:cNvSpPr txBox="1">
            <a:spLocks noChangeArrowheads="1"/>
          </p:cNvSpPr>
          <p:nvPr/>
        </p:nvSpPr>
        <p:spPr bwMode="auto">
          <a:xfrm>
            <a:off x="4800600" y="1524000"/>
            <a:ext cx="3749675" cy="2923877"/>
          </a:xfrm>
          <a:prstGeom prst="rect">
            <a:avLst/>
          </a:prstGeom>
          <a:noFill/>
          <a:ln w="9525">
            <a:noFill/>
            <a:miter lim="800000"/>
            <a:headEnd/>
            <a:tailEnd/>
          </a:ln>
          <a:effectLst/>
        </p:spPr>
        <p:txBody>
          <a:bodyPr>
            <a:spAutoFit/>
          </a:bodyPr>
          <a:lstStyle/>
          <a:p>
            <a:pPr>
              <a:buFontTx/>
              <a:buChar char="•"/>
              <a:defRPr/>
            </a:pPr>
            <a:r>
              <a:rPr lang="en-US" sz="2600" dirty="0"/>
              <a:t>The axis of symmetry is the vertical line x=1 (from the </a:t>
            </a:r>
            <a:r>
              <a:rPr lang="en-US" sz="2600" dirty="0" smtClean="0"/>
              <a:t>x-coordinate </a:t>
            </a:r>
            <a:r>
              <a:rPr lang="en-US" sz="2600" dirty="0"/>
              <a:t>of the vertex)</a:t>
            </a:r>
          </a:p>
          <a:p>
            <a:pPr>
              <a:defRPr/>
            </a:pPr>
            <a:endParaRPr lang="en-US" sz="2800" dirty="0">
              <a:effectLst>
                <a:outerShdw blurRad="38100" dist="38100" dir="2700000" algn="tl">
                  <a:srgbClr val="000000"/>
                </a:outerShdw>
              </a:effectLst>
            </a:endParaRPr>
          </a:p>
        </p:txBody>
      </p:sp>
      <p:pic>
        <p:nvPicPr>
          <p:cNvPr id="40972" name="Picture 12" descr="[image]"/>
          <p:cNvPicPr>
            <a:picLocks noChangeAspect="1" noChangeArrowheads="1"/>
          </p:cNvPicPr>
          <p:nvPr/>
        </p:nvPicPr>
        <p:blipFill>
          <a:blip r:embed="rId6" cstate="print"/>
          <a:srcRect/>
          <a:stretch>
            <a:fillRect/>
          </a:stretch>
        </p:blipFill>
        <p:spPr bwMode="auto">
          <a:xfrm>
            <a:off x="5334000" y="3810000"/>
            <a:ext cx="3048000" cy="3048000"/>
          </a:xfrm>
          <a:prstGeom prst="rect">
            <a:avLst/>
          </a:prstGeom>
          <a:noFill/>
          <a:ln w="9525">
            <a:noFill/>
            <a:miter lim="800000"/>
            <a:headEnd/>
            <a:tailEnd/>
          </a:ln>
        </p:spPr>
      </p:pic>
      <p:sp>
        <p:nvSpPr>
          <p:cNvPr id="40974" name="Line 14"/>
          <p:cNvSpPr>
            <a:spLocks noChangeShapeType="1"/>
          </p:cNvSpPr>
          <p:nvPr/>
        </p:nvSpPr>
        <p:spPr bwMode="auto">
          <a:xfrm>
            <a:off x="7086600" y="3657600"/>
            <a:ext cx="0" cy="2590800"/>
          </a:xfrm>
          <a:prstGeom prst="line">
            <a:avLst/>
          </a:prstGeom>
          <a:noFill/>
          <a:ln w="28575">
            <a:solidFill>
              <a:srgbClr val="FF6600"/>
            </a:solidFill>
            <a:round/>
            <a:headEnd type="stealth" w="med" len="lg"/>
            <a:tailEnd type="stealth" w="med" len="lg"/>
          </a:ln>
        </p:spPr>
        <p:txBody>
          <a:bodyPr/>
          <a:lstStyle/>
          <a:p>
            <a:endParaRPr lang="en-US" dirty="0"/>
          </a:p>
        </p:txBody>
      </p:sp>
      <p:sp>
        <p:nvSpPr>
          <p:cNvPr id="40975" name="Text Box 15"/>
          <p:cNvSpPr txBox="1">
            <a:spLocks noChangeArrowheads="1"/>
          </p:cNvSpPr>
          <p:nvPr/>
        </p:nvSpPr>
        <p:spPr bwMode="auto">
          <a:xfrm>
            <a:off x="6781800" y="6248400"/>
            <a:ext cx="588963" cy="366713"/>
          </a:xfrm>
          <a:prstGeom prst="rect">
            <a:avLst/>
          </a:prstGeom>
          <a:noFill/>
          <a:ln w="9525">
            <a:noFill/>
            <a:miter lim="800000"/>
            <a:headEnd/>
            <a:tailEnd/>
          </a:ln>
        </p:spPr>
        <p:txBody>
          <a:bodyPr wrap="none">
            <a:spAutoFit/>
          </a:bodyPr>
          <a:lstStyle/>
          <a:p>
            <a:r>
              <a:rPr lang="en-US" dirty="0">
                <a:solidFill>
                  <a:srgbClr val="FF6600"/>
                </a:solidFill>
              </a:rPr>
              <a:t>x=1</a:t>
            </a:r>
          </a:p>
        </p:txBody>
      </p:sp>
      <p:sp>
        <p:nvSpPr>
          <p:cNvPr id="40976" name="Text Box 16"/>
          <p:cNvSpPr txBox="1">
            <a:spLocks noChangeArrowheads="1"/>
          </p:cNvSpPr>
          <p:nvPr/>
        </p:nvSpPr>
        <p:spPr bwMode="auto">
          <a:xfrm>
            <a:off x="5334000" y="5410200"/>
            <a:ext cx="762000" cy="366713"/>
          </a:xfrm>
          <a:prstGeom prst="rect">
            <a:avLst/>
          </a:prstGeom>
          <a:noFill/>
          <a:ln w="9525">
            <a:noFill/>
            <a:miter lim="800000"/>
            <a:headEnd/>
            <a:tailEnd/>
          </a:ln>
        </p:spPr>
        <p:txBody>
          <a:bodyPr wrap="none">
            <a:spAutoFit/>
          </a:bodyPr>
          <a:lstStyle/>
          <a:p>
            <a:r>
              <a:rPr lang="en-US" dirty="0">
                <a:solidFill>
                  <a:srgbClr val="00FF00"/>
                </a:solidFill>
              </a:rPr>
              <a:t>(-2,0)</a:t>
            </a:r>
          </a:p>
        </p:txBody>
      </p:sp>
      <p:sp>
        <p:nvSpPr>
          <p:cNvPr id="40977" name="Text Box 17"/>
          <p:cNvSpPr txBox="1">
            <a:spLocks noChangeArrowheads="1"/>
          </p:cNvSpPr>
          <p:nvPr/>
        </p:nvSpPr>
        <p:spPr bwMode="auto">
          <a:xfrm>
            <a:off x="7467600" y="5410200"/>
            <a:ext cx="679450" cy="366713"/>
          </a:xfrm>
          <a:prstGeom prst="rect">
            <a:avLst/>
          </a:prstGeom>
          <a:noFill/>
          <a:ln w="9525">
            <a:noFill/>
            <a:miter lim="800000"/>
            <a:headEnd/>
            <a:tailEnd/>
          </a:ln>
        </p:spPr>
        <p:txBody>
          <a:bodyPr wrap="none">
            <a:spAutoFit/>
          </a:bodyPr>
          <a:lstStyle/>
          <a:p>
            <a:r>
              <a:rPr lang="en-US" dirty="0">
                <a:solidFill>
                  <a:srgbClr val="00FF00"/>
                </a:solidFill>
              </a:rPr>
              <a:t>(4,0)</a:t>
            </a:r>
          </a:p>
        </p:txBody>
      </p:sp>
      <p:sp>
        <p:nvSpPr>
          <p:cNvPr id="40978" name="Text Box 18"/>
          <p:cNvSpPr txBox="1">
            <a:spLocks noChangeArrowheads="1"/>
          </p:cNvSpPr>
          <p:nvPr/>
        </p:nvSpPr>
        <p:spPr bwMode="auto">
          <a:xfrm>
            <a:off x="7010400" y="3733800"/>
            <a:ext cx="679450" cy="366713"/>
          </a:xfrm>
          <a:prstGeom prst="rect">
            <a:avLst/>
          </a:prstGeom>
          <a:noFill/>
          <a:ln w="9525">
            <a:noFill/>
            <a:miter lim="800000"/>
            <a:headEnd/>
            <a:tailEnd/>
          </a:ln>
        </p:spPr>
        <p:txBody>
          <a:bodyPr wrap="none">
            <a:spAutoFit/>
          </a:bodyPr>
          <a:lstStyle/>
          <a:p>
            <a:r>
              <a:rPr lang="en-US" dirty="0">
                <a:solidFill>
                  <a:srgbClr val="00FF00"/>
                </a:solidFill>
              </a:rPr>
              <a:t>(1,9)</a:t>
            </a:r>
          </a:p>
        </p:txBody>
      </p:sp>
      <p:graphicFrame>
        <p:nvGraphicFramePr>
          <p:cNvPr id="14" name="Object 13"/>
          <p:cNvGraphicFramePr>
            <a:graphicFrameLocks noChangeAspect="1"/>
          </p:cNvGraphicFramePr>
          <p:nvPr/>
        </p:nvGraphicFramePr>
        <p:xfrm>
          <a:off x="5391150" y="685800"/>
          <a:ext cx="3543300" cy="609600"/>
        </p:xfrm>
        <a:graphic>
          <a:graphicData uri="http://schemas.openxmlformats.org/presentationml/2006/ole">
            <p:oleObj spid="_x0000_s208901" name="Equation" r:id="rId7" imgW="1180800" imgH="20304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slide(fromBottom)">
                                      <p:cBhvr>
                                        <p:cTn id="7" dur="500"/>
                                        <p:tgtEl>
                                          <p:spTgt spid="40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slide(fromBottom)">
                                      <p:cBhvr>
                                        <p:cTn id="12" dur="500"/>
                                        <p:tgtEl>
                                          <p:spTgt spid="409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Effect transition="in" filter="slide(fromBottom)">
                                      <p:cBhvr>
                                        <p:cTn id="17" dur="500"/>
                                        <p:tgtEl>
                                          <p:spTgt spid="40963">
                                            <p:txEl>
                                              <p:pRg st="2" end="2"/>
                                            </p:txEl>
                                          </p:spTgt>
                                        </p:tgtEl>
                                      </p:cBhvr>
                                    </p:animEffect>
                                  </p:childTnLst>
                                </p:cTn>
                              </p:par>
                            </p:childTnLst>
                          </p:cTn>
                        </p:par>
                        <p:par>
                          <p:cTn id="18" fill="hold">
                            <p:stCondLst>
                              <p:cond delay="500"/>
                            </p:stCondLst>
                            <p:childTnLst>
                              <p:par>
                                <p:cTn id="19" presetID="12" presetClass="entr" presetSubtype="4" fill="hold" nodeType="afterEffect">
                                  <p:stCondLst>
                                    <p:cond delay="0"/>
                                  </p:stCondLst>
                                  <p:childTnLst>
                                    <p:set>
                                      <p:cBhvr>
                                        <p:cTn id="20" dur="1" fill="hold">
                                          <p:stCondLst>
                                            <p:cond delay="0"/>
                                          </p:stCondLst>
                                        </p:cTn>
                                        <p:tgtEl>
                                          <p:spTgt spid="40964"/>
                                        </p:tgtEl>
                                        <p:attrNameLst>
                                          <p:attrName>style.visibility</p:attrName>
                                        </p:attrNameLst>
                                      </p:cBhvr>
                                      <p:to>
                                        <p:strVal val="visible"/>
                                      </p:to>
                                    </p:set>
                                    <p:animEffect transition="in" filter="slide(fromBottom)">
                                      <p:cBhvr>
                                        <p:cTn id="21" dur="500"/>
                                        <p:tgtEl>
                                          <p:spTgt spid="40964"/>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40966"/>
                                        </p:tgtEl>
                                        <p:attrNameLst>
                                          <p:attrName>style.visibility</p:attrName>
                                        </p:attrNameLst>
                                      </p:cBhvr>
                                      <p:to>
                                        <p:strVal val="visible"/>
                                      </p:to>
                                    </p:set>
                                    <p:animEffect transition="in" filter="circle(in)">
                                      <p:cBhvr>
                                        <p:cTn id="26" dur="2000"/>
                                        <p:tgtEl>
                                          <p:spTgt spid="40966"/>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40963">
                                            <p:txEl>
                                              <p:pRg st="4" end="4"/>
                                            </p:txEl>
                                          </p:spTgt>
                                        </p:tgtEl>
                                        <p:attrNameLst>
                                          <p:attrName>style.visibility</p:attrName>
                                        </p:attrNameLst>
                                      </p:cBhvr>
                                      <p:to>
                                        <p:strVal val="visible"/>
                                      </p:to>
                                    </p:set>
                                    <p:animEffect transition="in" filter="slide(fromBottom)">
                                      <p:cBhvr>
                                        <p:cTn id="31" dur="500"/>
                                        <p:tgtEl>
                                          <p:spTgt spid="4096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8" presetClass="entr" presetSubtype="12" fill="hold" nodeType="clickEffect">
                                  <p:stCondLst>
                                    <p:cond delay="0"/>
                                  </p:stCondLst>
                                  <p:childTnLst>
                                    <p:set>
                                      <p:cBhvr>
                                        <p:cTn id="35" dur="1" fill="hold">
                                          <p:stCondLst>
                                            <p:cond delay="0"/>
                                          </p:stCondLst>
                                        </p:cTn>
                                        <p:tgtEl>
                                          <p:spTgt spid="40968"/>
                                        </p:tgtEl>
                                        <p:attrNameLst>
                                          <p:attrName>style.visibility</p:attrName>
                                        </p:attrNameLst>
                                      </p:cBhvr>
                                      <p:to>
                                        <p:strVal val="visible"/>
                                      </p:to>
                                    </p:set>
                                    <p:animEffect transition="in" filter="strips(downLeft)">
                                      <p:cBhvr>
                                        <p:cTn id="36" dur="500"/>
                                        <p:tgtEl>
                                          <p:spTgt spid="40968"/>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40963">
                                            <p:txEl>
                                              <p:pRg st="6" end="6"/>
                                            </p:txEl>
                                          </p:spTgt>
                                        </p:tgtEl>
                                        <p:attrNameLst>
                                          <p:attrName>style.visibility</p:attrName>
                                        </p:attrNameLst>
                                      </p:cBhvr>
                                      <p:to>
                                        <p:strVal val="visible"/>
                                      </p:to>
                                    </p:set>
                                    <p:animEffect transition="in" filter="slide(fromBottom)">
                                      <p:cBhvr>
                                        <p:cTn id="41" dur="500"/>
                                        <p:tgtEl>
                                          <p:spTgt spid="40963">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40969"/>
                                        </p:tgtEl>
                                        <p:attrNameLst>
                                          <p:attrName>style.visibility</p:attrName>
                                        </p:attrNameLst>
                                      </p:cBhvr>
                                      <p:to>
                                        <p:strVal val="visible"/>
                                      </p:to>
                                    </p:set>
                                    <p:animEffect transition="in" filter="dissolve">
                                      <p:cBhvr>
                                        <p:cTn id="46" dur="500"/>
                                        <p:tgtEl>
                                          <p:spTgt spid="40969"/>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nodeType="clickEffect">
                                  <p:stCondLst>
                                    <p:cond delay="0"/>
                                  </p:stCondLst>
                                  <p:childTnLst>
                                    <p:set>
                                      <p:cBhvr>
                                        <p:cTn id="50" dur="1" fill="hold">
                                          <p:stCondLst>
                                            <p:cond delay="0"/>
                                          </p:stCondLst>
                                        </p:cTn>
                                        <p:tgtEl>
                                          <p:spTgt spid="40972"/>
                                        </p:tgtEl>
                                        <p:attrNameLst>
                                          <p:attrName>style.visibility</p:attrName>
                                        </p:attrNameLst>
                                      </p:cBhvr>
                                      <p:to>
                                        <p:strVal val="visible"/>
                                      </p:to>
                                    </p:set>
                                    <p:animEffect transition="in" filter="dissolve">
                                      <p:cBhvr>
                                        <p:cTn id="51" dur="500"/>
                                        <p:tgtEl>
                                          <p:spTgt spid="40972"/>
                                        </p:tgtEl>
                                      </p:cBhvr>
                                    </p:animEffect>
                                  </p:childTnLst>
                                </p:cTn>
                              </p:par>
                            </p:childTnLst>
                          </p:cTn>
                        </p:par>
                        <p:par>
                          <p:cTn id="52" fill="hold">
                            <p:stCondLst>
                              <p:cond delay="500"/>
                            </p:stCondLst>
                            <p:childTnLst>
                              <p:par>
                                <p:cTn id="53" presetID="2" presetClass="entr" presetSubtype="4" fill="hold" grpId="0" nodeType="afterEffect">
                                  <p:stCondLst>
                                    <p:cond delay="0"/>
                                  </p:stCondLst>
                                  <p:childTnLst>
                                    <p:set>
                                      <p:cBhvr>
                                        <p:cTn id="54" dur="1" fill="hold">
                                          <p:stCondLst>
                                            <p:cond delay="0"/>
                                          </p:stCondLst>
                                        </p:cTn>
                                        <p:tgtEl>
                                          <p:spTgt spid="40974"/>
                                        </p:tgtEl>
                                        <p:attrNameLst>
                                          <p:attrName>style.visibility</p:attrName>
                                        </p:attrNameLst>
                                      </p:cBhvr>
                                      <p:to>
                                        <p:strVal val="visible"/>
                                      </p:to>
                                    </p:set>
                                    <p:anim calcmode="lin" valueType="num">
                                      <p:cBhvr additive="base">
                                        <p:cTn id="55" dur="500" fill="hold"/>
                                        <p:tgtEl>
                                          <p:spTgt spid="40974"/>
                                        </p:tgtEl>
                                        <p:attrNameLst>
                                          <p:attrName>ppt_x</p:attrName>
                                        </p:attrNameLst>
                                      </p:cBhvr>
                                      <p:tavLst>
                                        <p:tav tm="0">
                                          <p:val>
                                            <p:strVal val="#ppt_x"/>
                                          </p:val>
                                        </p:tav>
                                        <p:tav tm="100000">
                                          <p:val>
                                            <p:strVal val="#ppt_x"/>
                                          </p:val>
                                        </p:tav>
                                      </p:tavLst>
                                    </p:anim>
                                    <p:anim calcmode="lin" valueType="num">
                                      <p:cBhvr additive="base">
                                        <p:cTn id="56" dur="500" fill="hold"/>
                                        <p:tgtEl>
                                          <p:spTgt spid="40974"/>
                                        </p:tgtEl>
                                        <p:attrNameLst>
                                          <p:attrName>ppt_y</p:attrName>
                                        </p:attrNameLst>
                                      </p:cBhvr>
                                      <p:tavLst>
                                        <p:tav tm="0">
                                          <p:val>
                                            <p:strVal val="1+#ppt_h/2"/>
                                          </p:val>
                                        </p:tav>
                                        <p:tav tm="100000">
                                          <p:val>
                                            <p:strVal val="#ppt_y"/>
                                          </p:val>
                                        </p:tav>
                                      </p:tavLst>
                                    </p:anim>
                                  </p:childTnLst>
                                </p:cTn>
                              </p:par>
                              <p:par>
                                <p:cTn id="57" presetID="31" presetClass="entr" presetSubtype="0" fill="hold" grpId="0" nodeType="withEffect">
                                  <p:stCondLst>
                                    <p:cond delay="0"/>
                                  </p:stCondLst>
                                  <p:iterate type="lt">
                                    <p:tmPct val="5000"/>
                                  </p:iterate>
                                  <p:childTnLst>
                                    <p:set>
                                      <p:cBhvr>
                                        <p:cTn id="58" dur="1" fill="hold">
                                          <p:stCondLst>
                                            <p:cond delay="0"/>
                                          </p:stCondLst>
                                        </p:cTn>
                                        <p:tgtEl>
                                          <p:spTgt spid="40975"/>
                                        </p:tgtEl>
                                        <p:attrNameLst>
                                          <p:attrName>style.visibility</p:attrName>
                                        </p:attrNameLst>
                                      </p:cBhvr>
                                      <p:to>
                                        <p:strVal val="visible"/>
                                      </p:to>
                                    </p:set>
                                    <p:anim calcmode="lin" valueType="num">
                                      <p:cBhvr>
                                        <p:cTn id="59" dur="1000" fill="hold"/>
                                        <p:tgtEl>
                                          <p:spTgt spid="40975"/>
                                        </p:tgtEl>
                                        <p:attrNameLst>
                                          <p:attrName>ppt_w</p:attrName>
                                        </p:attrNameLst>
                                      </p:cBhvr>
                                      <p:tavLst>
                                        <p:tav tm="0">
                                          <p:val>
                                            <p:fltVal val="0"/>
                                          </p:val>
                                        </p:tav>
                                        <p:tav tm="100000">
                                          <p:val>
                                            <p:strVal val="#ppt_w"/>
                                          </p:val>
                                        </p:tav>
                                      </p:tavLst>
                                    </p:anim>
                                    <p:anim calcmode="lin" valueType="num">
                                      <p:cBhvr>
                                        <p:cTn id="60" dur="1000" fill="hold"/>
                                        <p:tgtEl>
                                          <p:spTgt spid="40975"/>
                                        </p:tgtEl>
                                        <p:attrNameLst>
                                          <p:attrName>ppt_h</p:attrName>
                                        </p:attrNameLst>
                                      </p:cBhvr>
                                      <p:tavLst>
                                        <p:tav tm="0">
                                          <p:val>
                                            <p:fltVal val="0"/>
                                          </p:val>
                                        </p:tav>
                                        <p:tav tm="100000">
                                          <p:val>
                                            <p:strVal val="#ppt_h"/>
                                          </p:val>
                                        </p:tav>
                                      </p:tavLst>
                                    </p:anim>
                                    <p:anim calcmode="lin" valueType="num">
                                      <p:cBhvr>
                                        <p:cTn id="61" dur="1000" fill="hold"/>
                                        <p:tgtEl>
                                          <p:spTgt spid="40975"/>
                                        </p:tgtEl>
                                        <p:attrNameLst>
                                          <p:attrName>style.rotation</p:attrName>
                                        </p:attrNameLst>
                                      </p:cBhvr>
                                      <p:tavLst>
                                        <p:tav tm="0">
                                          <p:val>
                                            <p:fltVal val="90"/>
                                          </p:val>
                                        </p:tav>
                                        <p:tav tm="100000">
                                          <p:val>
                                            <p:fltVal val="0"/>
                                          </p:val>
                                        </p:tav>
                                      </p:tavLst>
                                    </p:anim>
                                    <p:animEffect transition="in" filter="fade">
                                      <p:cBhvr>
                                        <p:cTn id="62" dur="1000"/>
                                        <p:tgtEl>
                                          <p:spTgt spid="40975"/>
                                        </p:tgtEl>
                                      </p:cBhvr>
                                    </p:animEffect>
                                  </p:childTnLst>
                                </p:cTn>
                              </p:par>
                            </p:childTnLst>
                          </p:cTn>
                        </p:par>
                        <p:par>
                          <p:cTn id="63" fill="hold">
                            <p:stCondLst>
                              <p:cond delay="1600"/>
                            </p:stCondLst>
                            <p:childTnLst>
                              <p:par>
                                <p:cTn id="64" presetID="31" presetClass="entr" presetSubtype="0" fill="hold" grpId="0" nodeType="afterEffect">
                                  <p:stCondLst>
                                    <p:cond delay="0"/>
                                  </p:stCondLst>
                                  <p:iterate type="lt">
                                    <p:tmPct val="5000"/>
                                  </p:iterate>
                                  <p:childTnLst>
                                    <p:set>
                                      <p:cBhvr>
                                        <p:cTn id="65" dur="1" fill="hold">
                                          <p:stCondLst>
                                            <p:cond delay="0"/>
                                          </p:stCondLst>
                                        </p:cTn>
                                        <p:tgtEl>
                                          <p:spTgt spid="40978"/>
                                        </p:tgtEl>
                                        <p:attrNameLst>
                                          <p:attrName>style.visibility</p:attrName>
                                        </p:attrNameLst>
                                      </p:cBhvr>
                                      <p:to>
                                        <p:strVal val="visible"/>
                                      </p:to>
                                    </p:set>
                                    <p:anim calcmode="lin" valueType="num">
                                      <p:cBhvr>
                                        <p:cTn id="66" dur="1000" fill="hold"/>
                                        <p:tgtEl>
                                          <p:spTgt spid="40978"/>
                                        </p:tgtEl>
                                        <p:attrNameLst>
                                          <p:attrName>ppt_w</p:attrName>
                                        </p:attrNameLst>
                                      </p:cBhvr>
                                      <p:tavLst>
                                        <p:tav tm="0">
                                          <p:val>
                                            <p:fltVal val="0"/>
                                          </p:val>
                                        </p:tav>
                                        <p:tav tm="100000">
                                          <p:val>
                                            <p:strVal val="#ppt_w"/>
                                          </p:val>
                                        </p:tav>
                                      </p:tavLst>
                                    </p:anim>
                                    <p:anim calcmode="lin" valueType="num">
                                      <p:cBhvr>
                                        <p:cTn id="67" dur="1000" fill="hold"/>
                                        <p:tgtEl>
                                          <p:spTgt spid="40978"/>
                                        </p:tgtEl>
                                        <p:attrNameLst>
                                          <p:attrName>ppt_h</p:attrName>
                                        </p:attrNameLst>
                                      </p:cBhvr>
                                      <p:tavLst>
                                        <p:tav tm="0">
                                          <p:val>
                                            <p:fltVal val="0"/>
                                          </p:val>
                                        </p:tav>
                                        <p:tav tm="100000">
                                          <p:val>
                                            <p:strVal val="#ppt_h"/>
                                          </p:val>
                                        </p:tav>
                                      </p:tavLst>
                                    </p:anim>
                                    <p:anim calcmode="lin" valueType="num">
                                      <p:cBhvr>
                                        <p:cTn id="68" dur="1000" fill="hold"/>
                                        <p:tgtEl>
                                          <p:spTgt spid="40978"/>
                                        </p:tgtEl>
                                        <p:attrNameLst>
                                          <p:attrName>style.rotation</p:attrName>
                                        </p:attrNameLst>
                                      </p:cBhvr>
                                      <p:tavLst>
                                        <p:tav tm="0">
                                          <p:val>
                                            <p:fltVal val="90"/>
                                          </p:val>
                                        </p:tav>
                                        <p:tav tm="100000">
                                          <p:val>
                                            <p:fltVal val="0"/>
                                          </p:val>
                                        </p:tav>
                                      </p:tavLst>
                                    </p:anim>
                                    <p:animEffect transition="in" filter="fade">
                                      <p:cBhvr>
                                        <p:cTn id="69" dur="1000"/>
                                        <p:tgtEl>
                                          <p:spTgt spid="40978"/>
                                        </p:tgtEl>
                                      </p:cBhvr>
                                    </p:animEffect>
                                  </p:childTnLst>
                                </p:cTn>
                              </p:par>
                              <p:par>
                                <p:cTn id="70" presetID="31" presetClass="entr" presetSubtype="0" fill="hold" grpId="0" nodeType="withEffect">
                                  <p:stCondLst>
                                    <p:cond delay="0"/>
                                  </p:stCondLst>
                                  <p:iterate type="lt">
                                    <p:tmPct val="5000"/>
                                  </p:iterate>
                                  <p:childTnLst>
                                    <p:set>
                                      <p:cBhvr>
                                        <p:cTn id="71" dur="1" fill="hold">
                                          <p:stCondLst>
                                            <p:cond delay="0"/>
                                          </p:stCondLst>
                                        </p:cTn>
                                        <p:tgtEl>
                                          <p:spTgt spid="40977"/>
                                        </p:tgtEl>
                                        <p:attrNameLst>
                                          <p:attrName>style.visibility</p:attrName>
                                        </p:attrNameLst>
                                      </p:cBhvr>
                                      <p:to>
                                        <p:strVal val="visible"/>
                                      </p:to>
                                    </p:set>
                                    <p:anim calcmode="lin" valueType="num">
                                      <p:cBhvr>
                                        <p:cTn id="72" dur="1000" fill="hold"/>
                                        <p:tgtEl>
                                          <p:spTgt spid="40977"/>
                                        </p:tgtEl>
                                        <p:attrNameLst>
                                          <p:attrName>ppt_w</p:attrName>
                                        </p:attrNameLst>
                                      </p:cBhvr>
                                      <p:tavLst>
                                        <p:tav tm="0">
                                          <p:val>
                                            <p:fltVal val="0"/>
                                          </p:val>
                                        </p:tav>
                                        <p:tav tm="100000">
                                          <p:val>
                                            <p:strVal val="#ppt_w"/>
                                          </p:val>
                                        </p:tav>
                                      </p:tavLst>
                                    </p:anim>
                                    <p:anim calcmode="lin" valueType="num">
                                      <p:cBhvr>
                                        <p:cTn id="73" dur="1000" fill="hold"/>
                                        <p:tgtEl>
                                          <p:spTgt spid="40977"/>
                                        </p:tgtEl>
                                        <p:attrNameLst>
                                          <p:attrName>ppt_h</p:attrName>
                                        </p:attrNameLst>
                                      </p:cBhvr>
                                      <p:tavLst>
                                        <p:tav tm="0">
                                          <p:val>
                                            <p:fltVal val="0"/>
                                          </p:val>
                                        </p:tav>
                                        <p:tav tm="100000">
                                          <p:val>
                                            <p:strVal val="#ppt_h"/>
                                          </p:val>
                                        </p:tav>
                                      </p:tavLst>
                                    </p:anim>
                                    <p:anim calcmode="lin" valueType="num">
                                      <p:cBhvr>
                                        <p:cTn id="74" dur="1000" fill="hold"/>
                                        <p:tgtEl>
                                          <p:spTgt spid="40977"/>
                                        </p:tgtEl>
                                        <p:attrNameLst>
                                          <p:attrName>style.rotation</p:attrName>
                                        </p:attrNameLst>
                                      </p:cBhvr>
                                      <p:tavLst>
                                        <p:tav tm="0">
                                          <p:val>
                                            <p:fltVal val="90"/>
                                          </p:val>
                                        </p:tav>
                                        <p:tav tm="100000">
                                          <p:val>
                                            <p:fltVal val="0"/>
                                          </p:val>
                                        </p:tav>
                                      </p:tavLst>
                                    </p:anim>
                                    <p:animEffect transition="in" filter="fade">
                                      <p:cBhvr>
                                        <p:cTn id="75" dur="1000"/>
                                        <p:tgtEl>
                                          <p:spTgt spid="40977"/>
                                        </p:tgtEl>
                                      </p:cBhvr>
                                    </p:animEffect>
                                  </p:childTnLst>
                                </p:cTn>
                              </p:par>
                              <p:par>
                                <p:cTn id="76" presetID="31" presetClass="entr" presetSubtype="0" fill="hold" grpId="0" nodeType="withEffect">
                                  <p:stCondLst>
                                    <p:cond delay="0"/>
                                  </p:stCondLst>
                                  <p:iterate type="lt">
                                    <p:tmPct val="5000"/>
                                  </p:iterate>
                                  <p:childTnLst>
                                    <p:set>
                                      <p:cBhvr>
                                        <p:cTn id="77" dur="1" fill="hold">
                                          <p:stCondLst>
                                            <p:cond delay="0"/>
                                          </p:stCondLst>
                                        </p:cTn>
                                        <p:tgtEl>
                                          <p:spTgt spid="40976"/>
                                        </p:tgtEl>
                                        <p:attrNameLst>
                                          <p:attrName>style.visibility</p:attrName>
                                        </p:attrNameLst>
                                      </p:cBhvr>
                                      <p:to>
                                        <p:strVal val="visible"/>
                                      </p:to>
                                    </p:set>
                                    <p:anim calcmode="lin" valueType="num">
                                      <p:cBhvr>
                                        <p:cTn id="78" dur="1000" fill="hold"/>
                                        <p:tgtEl>
                                          <p:spTgt spid="40976"/>
                                        </p:tgtEl>
                                        <p:attrNameLst>
                                          <p:attrName>ppt_w</p:attrName>
                                        </p:attrNameLst>
                                      </p:cBhvr>
                                      <p:tavLst>
                                        <p:tav tm="0">
                                          <p:val>
                                            <p:fltVal val="0"/>
                                          </p:val>
                                        </p:tav>
                                        <p:tav tm="100000">
                                          <p:val>
                                            <p:strVal val="#ppt_w"/>
                                          </p:val>
                                        </p:tav>
                                      </p:tavLst>
                                    </p:anim>
                                    <p:anim calcmode="lin" valueType="num">
                                      <p:cBhvr>
                                        <p:cTn id="79" dur="1000" fill="hold"/>
                                        <p:tgtEl>
                                          <p:spTgt spid="40976"/>
                                        </p:tgtEl>
                                        <p:attrNameLst>
                                          <p:attrName>ppt_h</p:attrName>
                                        </p:attrNameLst>
                                      </p:cBhvr>
                                      <p:tavLst>
                                        <p:tav tm="0">
                                          <p:val>
                                            <p:fltVal val="0"/>
                                          </p:val>
                                        </p:tav>
                                        <p:tav tm="100000">
                                          <p:val>
                                            <p:strVal val="#ppt_h"/>
                                          </p:val>
                                        </p:tav>
                                      </p:tavLst>
                                    </p:anim>
                                    <p:anim calcmode="lin" valueType="num">
                                      <p:cBhvr>
                                        <p:cTn id="80" dur="1000" fill="hold"/>
                                        <p:tgtEl>
                                          <p:spTgt spid="40976"/>
                                        </p:tgtEl>
                                        <p:attrNameLst>
                                          <p:attrName>style.rotation</p:attrName>
                                        </p:attrNameLst>
                                      </p:cBhvr>
                                      <p:tavLst>
                                        <p:tav tm="0">
                                          <p:val>
                                            <p:fltVal val="90"/>
                                          </p:val>
                                        </p:tav>
                                        <p:tav tm="100000">
                                          <p:val>
                                            <p:fltVal val="0"/>
                                          </p:val>
                                        </p:tav>
                                      </p:tavLst>
                                    </p:anim>
                                    <p:animEffect transition="in" filter="fade">
                                      <p:cBhvr>
                                        <p:cTn id="81" dur="1000"/>
                                        <p:tgtEl>
                                          <p:spTgt spid="409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uiExpand="1" build="p"/>
      <p:bldP spid="40969" grpId="0"/>
      <p:bldP spid="40974" grpId="0" animBg="1"/>
      <p:bldP spid="40975" grpId="0"/>
      <p:bldP spid="40976" grpId="0"/>
      <p:bldP spid="40977" grpId="0"/>
      <p:bldP spid="4097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One for you to try </a:t>
            </a:r>
            <a:r>
              <a:rPr lang="en-US" dirty="0" smtClean="0">
                <a:sym typeface="Wingdings" pitchFamily="2" charset="2"/>
              </a:rPr>
              <a:t></a:t>
            </a:r>
            <a:endParaRPr lang="en-US" dirty="0"/>
          </a:p>
        </p:txBody>
      </p:sp>
      <p:sp>
        <p:nvSpPr>
          <p:cNvPr id="3" name="Text Placeholder 2"/>
          <p:cNvSpPr>
            <a:spLocks noGrp="1"/>
          </p:cNvSpPr>
          <p:nvPr>
            <p:ph type="body" sz="half" idx="1"/>
          </p:nvPr>
        </p:nvSpPr>
        <p:spPr/>
        <p:txBody>
          <a:bodyPr/>
          <a:lstStyle/>
          <a:p>
            <a:r>
              <a:rPr lang="en-US" sz="2800" dirty="0" smtClean="0"/>
              <a:t>Open up or down</a:t>
            </a:r>
          </a:p>
          <a:p>
            <a:r>
              <a:rPr lang="en-US" sz="2800" dirty="0" smtClean="0"/>
              <a:t>Vertex</a:t>
            </a:r>
          </a:p>
          <a:p>
            <a:r>
              <a:rPr lang="en-US" sz="2800" dirty="0" smtClean="0"/>
              <a:t>Axis of symmetry</a:t>
            </a:r>
          </a:p>
          <a:p>
            <a:r>
              <a:rPr lang="en-US" sz="2800" dirty="0" smtClean="0"/>
              <a:t>Table of values with 5 points</a:t>
            </a:r>
          </a:p>
          <a:p>
            <a:r>
              <a:rPr lang="en-US" sz="2800" dirty="0" smtClean="0"/>
              <a:t>Sketch your graph</a:t>
            </a:r>
            <a:endParaRPr lang="en-US" dirty="0"/>
          </a:p>
        </p:txBody>
      </p:sp>
      <p:graphicFrame>
        <p:nvGraphicFramePr>
          <p:cNvPr id="6" name="Object 5"/>
          <p:cNvGraphicFramePr>
            <a:graphicFrameLocks noChangeAspect="1"/>
          </p:cNvGraphicFramePr>
          <p:nvPr/>
        </p:nvGraphicFramePr>
        <p:xfrm>
          <a:off x="4406900" y="2024063"/>
          <a:ext cx="4508500" cy="819150"/>
        </p:xfrm>
        <a:graphic>
          <a:graphicData uri="http://schemas.openxmlformats.org/presentationml/2006/ole">
            <p:oleObj spid="_x0000_s214018" name="Equation" r:id="rId3" imgW="1117440" imgH="203040" progId="Equation.DSMT4">
              <p:embed/>
            </p:oleObj>
          </a:graphicData>
        </a:graphic>
      </p:graphicFrame>
      <p:cxnSp>
        <p:nvCxnSpPr>
          <p:cNvPr id="9" name="Straight Arrow Connector 8"/>
          <p:cNvCxnSpPr/>
          <p:nvPr/>
        </p:nvCxnSpPr>
        <p:spPr>
          <a:xfrm>
            <a:off x="6705600" y="3302410"/>
            <a:ext cx="28645" cy="3555590"/>
          </a:xfrm>
          <a:prstGeom prst="straightConnector1">
            <a:avLst/>
          </a:prstGeom>
          <a:ln w="3175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14019" name="Picture 3"/>
          <p:cNvPicPr>
            <a:picLocks noChangeAspect="1" noChangeArrowheads="1"/>
          </p:cNvPicPr>
          <p:nvPr/>
        </p:nvPicPr>
        <p:blipFill>
          <a:blip r:embed="rId4" cstate="print"/>
          <a:srcRect/>
          <a:stretch>
            <a:fillRect/>
          </a:stretch>
        </p:blipFill>
        <p:spPr bwMode="auto">
          <a:xfrm>
            <a:off x="4876800" y="3080262"/>
            <a:ext cx="3733800" cy="341763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214019"/>
                                        </p:tgtEl>
                                        <p:attrNameLst>
                                          <p:attrName>style.visibility</p:attrName>
                                        </p:attrNameLst>
                                      </p:cBhvr>
                                      <p:to>
                                        <p:strVal val="visible"/>
                                      </p:to>
                                    </p:set>
                                    <p:animEffect transition="in" filter="dissolve">
                                      <p:cBhvr>
                                        <p:cTn id="11" dur="500"/>
                                        <p:tgtEl>
                                          <p:spTgt spid="214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Chip Kelly, creative football genius, has decided that this year, the Eagles will kick off from their own goal line (just because he can!).  The kicker strikes the ball on the ground, and its path follows the curve, </a:t>
            </a:r>
          </a:p>
          <a:p>
            <a:endParaRPr lang="en-US" dirty="0" smtClean="0"/>
          </a:p>
          <a:p>
            <a:endParaRPr lang="en-US" dirty="0" smtClean="0"/>
          </a:p>
          <a:p>
            <a:r>
              <a:rPr lang="en-US" dirty="0" smtClean="0"/>
              <a:t>where          </a:t>
            </a:r>
          </a:p>
          <a:p>
            <a:pPr>
              <a:buNone/>
            </a:pPr>
            <a:r>
              <a:rPr lang="en-US" dirty="0" smtClean="0"/>
              <a:t>                represents the height of the football    </a:t>
            </a:r>
          </a:p>
          <a:p>
            <a:pPr>
              <a:buNone/>
            </a:pPr>
            <a:r>
              <a:rPr lang="en-US" dirty="0" smtClean="0"/>
              <a:t>			represents the time in flight</a:t>
            </a:r>
            <a:endParaRPr lang="en-US" dirty="0"/>
          </a:p>
        </p:txBody>
      </p:sp>
      <p:sp>
        <p:nvSpPr>
          <p:cNvPr id="3" name="Title 2"/>
          <p:cNvSpPr>
            <a:spLocks noGrp="1"/>
          </p:cNvSpPr>
          <p:nvPr>
            <p:ph type="title"/>
          </p:nvPr>
        </p:nvSpPr>
        <p:spPr/>
        <p:txBody>
          <a:bodyPr>
            <a:normAutofit fontScale="90000"/>
          </a:bodyPr>
          <a:lstStyle/>
          <a:p>
            <a:pPr algn="ctr"/>
            <a:r>
              <a:rPr lang="en-US" dirty="0" smtClean="0"/>
              <a:t>A word problem to wrap it all up!</a:t>
            </a:r>
            <a:endParaRPr lang="en-US" dirty="0"/>
          </a:p>
        </p:txBody>
      </p:sp>
      <p:graphicFrame>
        <p:nvGraphicFramePr>
          <p:cNvPr id="4" name="Object 3"/>
          <p:cNvGraphicFramePr>
            <a:graphicFrameLocks noChangeAspect="1"/>
          </p:cNvGraphicFramePr>
          <p:nvPr/>
        </p:nvGraphicFramePr>
        <p:xfrm>
          <a:off x="1447800" y="4876800"/>
          <a:ext cx="762000" cy="554182"/>
        </p:xfrm>
        <a:graphic>
          <a:graphicData uri="http://schemas.openxmlformats.org/presentationml/2006/ole">
            <p:oleObj spid="_x0000_s215042" name="Equation" r:id="rId3" imgW="279360" imgH="203040" progId="Equation.DSMT4">
              <p:embed/>
            </p:oleObj>
          </a:graphicData>
        </a:graphic>
      </p:graphicFrame>
      <p:graphicFrame>
        <p:nvGraphicFramePr>
          <p:cNvPr id="215043" name="Object 3"/>
          <p:cNvGraphicFramePr>
            <a:graphicFrameLocks noChangeAspect="1"/>
          </p:cNvGraphicFramePr>
          <p:nvPr/>
        </p:nvGraphicFramePr>
        <p:xfrm>
          <a:off x="1828800" y="5410200"/>
          <a:ext cx="242887" cy="415925"/>
        </p:xfrm>
        <a:graphic>
          <a:graphicData uri="http://schemas.openxmlformats.org/presentationml/2006/ole">
            <p:oleObj spid="_x0000_s215043" name="Equation" r:id="rId4" imgW="88560" imgH="152280" progId="Equation.DSMT4">
              <p:embed/>
            </p:oleObj>
          </a:graphicData>
        </a:graphic>
      </p:graphicFrame>
      <p:graphicFrame>
        <p:nvGraphicFramePr>
          <p:cNvPr id="215044" name="Object 4"/>
          <p:cNvGraphicFramePr>
            <a:graphicFrameLocks noChangeAspect="1"/>
          </p:cNvGraphicFramePr>
          <p:nvPr/>
        </p:nvGraphicFramePr>
        <p:xfrm>
          <a:off x="4267200" y="6019800"/>
          <a:ext cx="2671762" cy="485775"/>
        </p:xfrm>
        <a:graphic>
          <a:graphicData uri="http://schemas.openxmlformats.org/presentationml/2006/ole">
            <p:oleObj spid="_x0000_s215044" name="Equation" r:id="rId5" imgW="977760" imgH="177480" progId="Equation.DSMT4">
              <p:embed/>
            </p:oleObj>
          </a:graphicData>
        </a:graphic>
      </p:graphicFrame>
      <p:graphicFrame>
        <p:nvGraphicFramePr>
          <p:cNvPr id="7" name="Object 6"/>
          <p:cNvGraphicFramePr>
            <a:graphicFrameLocks noChangeAspect="1"/>
          </p:cNvGraphicFramePr>
          <p:nvPr/>
        </p:nvGraphicFramePr>
        <p:xfrm>
          <a:off x="2882900" y="3810000"/>
          <a:ext cx="3259138" cy="838200"/>
        </p:xfrm>
        <a:graphic>
          <a:graphicData uri="http://schemas.openxmlformats.org/presentationml/2006/ole">
            <p:oleObj spid="_x0000_s215045" name="Equation" r:id="rId6" imgW="888840" imgH="228600" progId="Equation.DSMT4">
              <p:embed/>
            </p:oleObj>
          </a:graphicData>
        </a:graphic>
      </p:graphicFrame>
      <p:pic>
        <p:nvPicPr>
          <p:cNvPr id="8" name="Picture 7" descr="football-flight-flying-air-over-green-grass-41534405.jpg"/>
          <p:cNvPicPr>
            <a:picLocks noChangeAspect="1"/>
          </p:cNvPicPr>
          <p:nvPr/>
        </p:nvPicPr>
        <p:blipFill>
          <a:blip r:embed="rId7" cstate="print"/>
          <a:stretch>
            <a:fillRect/>
          </a:stretch>
        </p:blipFill>
        <p:spPr>
          <a:xfrm>
            <a:off x="7620000" y="2895600"/>
            <a:ext cx="1338072" cy="1672590"/>
          </a:xfrm>
          <a:prstGeom prst="rect">
            <a:avLst/>
          </a:prstGeom>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352800" cy="4483291"/>
          </a:xfrm>
        </p:spPr>
        <p:txBody>
          <a:bodyPr>
            <a:noAutofit/>
          </a:bodyPr>
          <a:lstStyle/>
          <a:p>
            <a:r>
              <a:rPr lang="en-US" dirty="0" smtClean="0"/>
              <a:t>The flight of the ball is given by:</a:t>
            </a:r>
          </a:p>
          <a:p>
            <a:endParaRPr lang="en-US" dirty="0" smtClean="0"/>
          </a:p>
          <a:p>
            <a:endParaRPr lang="en-US" dirty="0" smtClean="0"/>
          </a:p>
          <a:p>
            <a:endParaRPr lang="en-US" dirty="0" smtClean="0"/>
          </a:p>
          <a:p>
            <a:r>
              <a:rPr lang="en-US" dirty="0" smtClean="0"/>
              <a:t>      is the height of the ball</a:t>
            </a:r>
          </a:p>
          <a:p>
            <a:endParaRPr lang="en-US" dirty="0" smtClean="0"/>
          </a:p>
          <a:p>
            <a:r>
              <a:rPr lang="en-US" dirty="0" smtClean="0"/>
              <a:t>      is the time in flight</a:t>
            </a:r>
          </a:p>
          <a:p>
            <a:endParaRPr lang="en-US" dirty="0" smtClean="0"/>
          </a:p>
          <a:p>
            <a:endParaRPr lang="en-US" dirty="0" smtClean="0"/>
          </a:p>
          <a:p>
            <a:pPr>
              <a:buNone/>
            </a:pPr>
            <a:r>
              <a:rPr lang="en-US" dirty="0" smtClean="0"/>
              <a:t>       </a:t>
            </a:r>
          </a:p>
          <a:p>
            <a:pPr>
              <a:buNone/>
            </a:pPr>
            <a:r>
              <a:rPr lang="en-US" dirty="0" smtClean="0"/>
              <a:t>                </a:t>
            </a:r>
          </a:p>
          <a:p>
            <a:pPr>
              <a:buNone/>
            </a:pPr>
            <a:r>
              <a:rPr lang="en-US" dirty="0" smtClean="0"/>
              <a:t>			</a:t>
            </a:r>
          </a:p>
          <a:p>
            <a:endParaRPr lang="en-US" dirty="0"/>
          </a:p>
        </p:txBody>
      </p:sp>
      <p:sp>
        <p:nvSpPr>
          <p:cNvPr id="3" name="Title 2"/>
          <p:cNvSpPr>
            <a:spLocks noGrp="1"/>
          </p:cNvSpPr>
          <p:nvPr>
            <p:ph type="title"/>
          </p:nvPr>
        </p:nvSpPr>
        <p:spPr/>
        <p:txBody>
          <a:bodyPr/>
          <a:lstStyle/>
          <a:p>
            <a:r>
              <a:rPr lang="en-US" dirty="0" smtClean="0"/>
              <a:t>Continuing our problem</a:t>
            </a:r>
            <a:endParaRPr lang="en-US" dirty="0"/>
          </a:p>
        </p:txBody>
      </p:sp>
      <p:graphicFrame>
        <p:nvGraphicFramePr>
          <p:cNvPr id="216067" name="Object 3"/>
          <p:cNvGraphicFramePr>
            <a:graphicFrameLocks noChangeAspect="1"/>
          </p:cNvGraphicFramePr>
          <p:nvPr/>
        </p:nvGraphicFramePr>
        <p:xfrm>
          <a:off x="444500" y="2514600"/>
          <a:ext cx="3259138" cy="838200"/>
        </p:xfrm>
        <a:graphic>
          <a:graphicData uri="http://schemas.openxmlformats.org/presentationml/2006/ole">
            <p:oleObj spid="_x0000_s216067" name="Equation" r:id="rId3" imgW="888840" imgH="228600" progId="Equation.DSMT4">
              <p:embed/>
            </p:oleObj>
          </a:graphicData>
        </a:graphic>
      </p:graphicFrame>
      <p:graphicFrame>
        <p:nvGraphicFramePr>
          <p:cNvPr id="216069" name="Object 5"/>
          <p:cNvGraphicFramePr>
            <a:graphicFrameLocks noChangeAspect="1"/>
          </p:cNvGraphicFramePr>
          <p:nvPr/>
        </p:nvGraphicFramePr>
        <p:xfrm>
          <a:off x="762000" y="3733800"/>
          <a:ext cx="762000" cy="554038"/>
        </p:xfrm>
        <a:graphic>
          <a:graphicData uri="http://schemas.openxmlformats.org/presentationml/2006/ole">
            <p:oleObj spid="_x0000_s216069" name="Equation" r:id="rId4" imgW="279360" imgH="203040" progId="Equation.DSMT4">
              <p:embed/>
            </p:oleObj>
          </a:graphicData>
        </a:graphic>
      </p:graphicFrame>
      <p:graphicFrame>
        <p:nvGraphicFramePr>
          <p:cNvPr id="216070" name="Object 6"/>
          <p:cNvGraphicFramePr>
            <a:graphicFrameLocks noChangeAspect="1"/>
          </p:cNvGraphicFramePr>
          <p:nvPr/>
        </p:nvGraphicFramePr>
        <p:xfrm>
          <a:off x="1066800" y="5105400"/>
          <a:ext cx="242888" cy="415925"/>
        </p:xfrm>
        <a:graphic>
          <a:graphicData uri="http://schemas.openxmlformats.org/presentationml/2006/ole">
            <p:oleObj spid="_x0000_s216070" name="Equation" r:id="rId5" imgW="88560" imgH="152280" progId="Equation.DSMT4">
              <p:embed/>
            </p:oleObj>
          </a:graphicData>
        </a:graphic>
      </p:graphicFrame>
      <p:sp>
        <p:nvSpPr>
          <p:cNvPr id="9" name="TextBox 8"/>
          <p:cNvSpPr txBox="1"/>
          <p:nvPr/>
        </p:nvSpPr>
        <p:spPr>
          <a:xfrm>
            <a:off x="4648200" y="1676401"/>
            <a:ext cx="4343400" cy="6370975"/>
          </a:xfrm>
          <a:prstGeom prst="rect">
            <a:avLst/>
          </a:prstGeom>
          <a:noFill/>
        </p:spPr>
        <p:txBody>
          <a:bodyPr wrap="square" rtlCol="0">
            <a:spAutoFit/>
          </a:bodyPr>
          <a:lstStyle/>
          <a:p>
            <a:r>
              <a:rPr lang="en-US" sz="2400" dirty="0" smtClean="0"/>
              <a:t>At what time is the ball at it’s highest point?</a:t>
            </a:r>
          </a:p>
          <a:p>
            <a:endParaRPr lang="en-US" sz="2400" dirty="0" smtClean="0"/>
          </a:p>
          <a:p>
            <a:endParaRPr lang="en-US" sz="2400" dirty="0" smtClean="0"/>
          </a:p>
          <a:p>
            <a:r>
              <a:rPr lang="en-US" sz="2400" dirty="0" smtClean="0"/>
              <a:t>How high is the ball at this point?</a:t>
            </a:r>
          </a:p>
          <a:p>
            <a:endParaRPr lang="en-US" sz="2400" dirty="0" smtClean="0"/>
          </a:p>
          <a:p>
            <a:endParaRPr lang="en-US" sz="2400" dirty="0" smtClean="0"/>
          </a:p>
          <a:p>
            <a:r>
              <a:rPr lang="en-US" sz="2400" dirty="0" smtClean="0"/>
              <a:t>After how many seconds, does the ball hit the ground (to be returned by the opposing team)?</a:t>
            </a:r>
          </a:p>
          <a:p>
            <a:endParaRPr lang="en-US" sz="2400" dirty="0" smtClean="0"/>
          </a:p>
          <a:p>
            <a:endParaRPr lang="en-US" sz="2400" dirty="0" smtClean="0"/>
          </a:p>
          <a:p>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A graph of our function</a:t>
            </a:r>
            <a:endParaRPr lang="en-US" dirty="0"/>
          </a:p>
        </p:txBody>
      </p:sp>
      <p:pic>
        <p:nvPicPr>
          <p:cNvPr id="217090" name="Picture 2"/>
          <p:cNvPicPr>
            <a:picLocks noGrp="1" noChangeAspect="1" noChangeArrowheads="1"/>
          </p:cNvPicPr>
          <p:nvPr>
            <p:ph idx="1"/>
          </p:nvPr>
        </p:nvPicPr>
        <p:blipFill>
          <a:blip r:embed="rId2" cstate="print"/>
          <a:srcRect/>
          <a:stretch>
            <a:fillRect/>
          </a:stretch>
        </p:blipFill>
        <p:spPr bwMode="auto">
          <a:xfrm>
            <a:off x="2438400" y="990600"/>
            <a:ext cx="6053205" cy="5541817"/>
          </a:xfrm>
          <a:prstGeom prst="rect">
            <a:avLst/>
          </a:prstGeom>
          <a:noFill/>
          <a:ln w="9525">
            <a:noFill/>
            <a:miter lim="800000"/>
            <a:headEnd/>
            <a:tailEnd/>
          </a:ln>
          <a:effectLst/>
        </p:spPr>
      </p:pic>
      <p:pic>
        <p:nvPicPr>
          <p:cNvPr id="5" name="Picture 4" descr="football.jpg"/>
          <p:cNvPicPr>
            <a:picLocks noChangeAspect="1"/>
          </p:cNvPicPr>
          <p:nvPr/>
        </p:nvPicPr>
        <p:blipFill>
          <a:blip r:embed="rId3" cstate="print"/>
          <a:stretch>
            <a:fillRect/>
          </a:stretch>
        </p:blipFill>
        <p:spPr>
          <a:xfrm>
            <a:off x="2057400" y="5943600"/>
            <a:ext cx="685800" cy="685800"/>
          </a:xfrm>
          <a:prstGeom prst="rect">
            <a:avLst/>
          </a:prstGeom>
        </p:spPr>
      </p:pic>
      <p:pic>
        <p:nvPicPr>
          <p:cNvPr id="6" name="Picture 5" descr="football.jpg"/>
          <p:cNvPicPr>
            <a:picLocks noChangeAspect="1"/>
          </p:cNvPicPr>
          <p:nvPr/>
        </p:nvPicPr>
        <p:blipFill>
          <a:blip r:embed="rId3" cstate="print"/>
          <a:stretch>
            <a:fillRect/>
          </a:stretch>
        </p:blipFill>
        <p:spPr>
          <a:xfrm>
            <a:off x="4495800" y="1524000"/>
            <a:ext cx="685800" cy="685800"/>
          </a:xfrm>
          <a:prstGeom prst="rect">
            <a:avLst/>
          </a:prstGeom>
        </p:spPr>
      </p:pic>
      <p:pic>
        <p:nvPicPr>
          <p:cNvPr id="7" name="Picture 6" descr="football.jpg"/>
          <p:cNvPicPr>
            <a:picLocks noChangeAspect="1"/>
          </p:cNvPicPr>
          <p:nvPr/>
        </p:nvPicPr>
        <p:blipFill>
          <a:blip r:embed="rId3" cstate="print"/>
          <a:stretch>
            <a:fillRect/>
          </a:stretch>
        </p:blipFill>
        <p:spPr>
          <a:xfrm>
            <a:off x="2590800" y="4267200"/>
            <a:ext cx="685800" cy="685800"/>
          </a:xfrm>
          <a:prstGeom prst="rect">
            <a:avLst/>
          </a:prstGeom>
        </p:spPr>
      </p:pic>
      <p:pic>
        <p:nvPicPr>
          <p:cNvPr id="8" name="Picture 7" descr="football.jpg"/>
          <p:cNvPicPr>
            <a:picLocks noChangeAspect="1"/>
          </p:cNvPicPr>
          <p:nvPr/>
        </p:nvPicPr>
        <p:blipFill>
          <a:blip r:embed="rId3" cstate="print"/>
          <a:stretch>
            <a:fillRect/>
          </a:stretch>
        </p:blipFill>
        <p:spPr>
          <a:xfrm>
            <a:off x="3276600" y="2438400"/>
            <a:ext cx="685800" cy="685800"/>
          </a:xfrm>
          <a:prstGeom prst="rect">
            <a:avLst/>
          </a:prstGeom>
        </p:spPr>
      </p:pic>
      <p:pic>
        <p:nvPicPr>
          <p:cNvPr id="9" name="Picture 8" descr="football.jpg"/>
          <p:cNvPicPr>
            <a:picLocks noChangeAspect="1"/>
          </p:cNvPicPr>
          <p:nvPr/>
        </p:nvPicPr>
        <p:blipFill>
          <a:blip r:embed="rId3" cstate="print"/>
          <a:stretch>
            <a:fillRect/>
          </a:stretch>
        </p:blipFill>
        <p:spPr>
          <a:xfrm>
            <a:off x="5638800" y="2362200"/>
            <a:ext cx="685800" cy="685800"/>
          </a:xfrm>
          <a:prstGeom prst="rect">
            <a:avLst/>
          </a:prstGeom>
        </p:spPr>
      </p:pic>
      <p:pic>
        <p:nvPicPr>
          <p:cNvPr id="10" name="Picture 9" descr="football.jpg"/>
          <p:cNvPicPr>
            <a:picLocks noChangeAspect="1"/>
          </p:cNvPicPr>
          <p:nvPr/>
        </p:nvPicPr>
        <p:blipFill>
          <a:blip r:embed="rId3" cstate="print"/>
          <a:stretch>
            <a:fillRect/>
          </a:stretch>
        </p:blipFill>
        <p:spPr>
          <a:xfrm>
            <a:off x="6400800" y="4114800"/>
            <a:ext cx="685800" cy="685800"/>
          </a:xfrm>
          <a:prstGeom prst="rect">
            <a:avLst/>
          </a:prstGeom>
        </p:spPr>
      </p:pic>
      <p:pic>
        <p:nvPicPr>
          <p:cNvPr id="11" name="Picture 10" descr="football.jpg"/>
          <p:cNvPicPr>
            <a:picLocks noChangeAspect="1"/>
          </p:cNvPicPr>
          <p:nvPr/>
        </p:nvPicPr>
        <p:blipFill>
          <a:blip r:embed="rId3" cstate="print"/>
          <a:stretch>
            <a:fillRect/>
          </a:stretch>
        </p:blipFill>
        <p:spPr>
          <a:xfrm>
            <a:off x="6934200" y="5867400"/>
            <a:ext cx="685800" cy="685800"/>
          </a:xfrm>
          <a:prstGeom prst="rect">
            <a:avLst/>
          </a:prstGeom>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038600" cy="5071872"/>
          </a:xfrm>
        </p:spPr>
        <p:txBody>
          <a:bodyPr>
            <a:normAutofit fontScale="92500" lnSpcReduction="20000"/>
          </a:bodyPr>
          <a:lstStyle/>
          <a:p>
            <a:r>
              <a:rPr lang="en-US" sz="2800" dirty="0" smtClean="0"/>
              <a:t>At what time is the ball at it’s highest point?</a:t>
            </a:r>
          </a:p>
          <a:p>
            <a:endParaRPr lang="en-US" sz="2800" dirty="0" smtClean="0"/>
          </a:p>
          <a:p>
            <a:endParaRPr lang="en-US" sz="2800" dirty="0" smtClean="0"/>
          </a:p>
          <a:p>
            <a:r>
              <a:rPr lang="en-US" sz="2800" dirty="0" smtClean="0"/>
              <a:t>How high is the ball at this point?</a:t>
            </a:r>
          </a:p>
          <a:p>
            <a:endParaRPr lang="en-US" sz="2800" dirty="0" smtClean="0"/>
          </a:p>
          <a:p>
            <a:endParaRPr lang="en-US" sz="2800" dirty="0" smtClean="0"/>
          </a:p>
          <a:p>
            <a:r>
              <a:rPr lang="en-US" sz="2800" dirty="0" smtClean="0"/>
              <a:t>After how many seconds, does the ball hit the ground (to be returned by the opposing team)?</a:t>
            </a:r>
          </a:p>
          <a:p>
            <a:endParaRPr lang="en-US" dirty="0"/>
          </a:p>
        </p:txBody>
      </p:sp>
      <p:sp>
        <p:nvSpPr>
          <p:cNvPr id="3" name="Title 2"/>
          <p:cNvSpPr>
            <a:spLocks noGrp="1"/>
          </p:cNvSpPr>
          <p:nvPr>
            <p:ph type="title"/>
          </p:nvPr>
        </p:nvSpPr>
        <p:spPr>
          <a:xfrm>
            <a:off x="457200" y="274638"/>
            <a:ext cx="8305800" cy="1173162"/>
          </a:xfrm>
        </p:spPr>
        <p:txBody>
          <a:bodyPr/>
          <a:lstStyle/>
          <a:p>
            <a:pPr algn="ctr"/>
            <a:r>
              <a:rPr lang="en-US" dirty="0" smtClean="0"/>
              <a:t>Our solutions</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257800" y="2209800"/>
            <a:ext cx="3662191" cy="3352801"/>
          </a:xfrm>
          <a:prstGeom prst="rect">
            <a:avLst/>
          </a:prstGeom>
          <a:noFill/>
          <a:ln w="9525">
            <a:noFill/>
            <a:miter lim="800000"/>
            <a:headEnd/>
            <a:tailEnd/>
          </a:ln>
          <a:effectLst/>
        </p:spPr>
      </p:pic>
      <p:graphicFrame>
        <p:nvGraphicFramePr>
          <p:cNvPr id="5" name="Object 4"/>
          <p:cNvGraphicFramePr>
            <a:graphicFrameLocks noChangeAspect="1"/>
          </p:cNvGraphicFramePr>
          <p:nvPr/>
        </p:nvGraphicFramePr>
        <p:xfrm>
          <a:off x="2209800" y="2286000"/>
          <a:ext cx="1371600" cy="768096"/>
        </p:xfrm>
        <a:graphic>
          <a:graphicData uri="http://schemas.openxmlformats.org/presentationml/2006/ole">
            <p:oleObj spid="_x0000_s218114" name="Equation" r:id="rId4" imgW="317160" imgH="177480" progId="Equation.DSMT4">
              <p:embed/>
            </p:oleObj>
          </a:graphicData>
        </a:graphic>
      </p:graphicFrame>
      <p:graphicFrame>
        <p:nvGraphicFramePr>
          <p:cNvPr id="218116" name="Object 4"/>
          <p:cNvGraphicFramePr>
            <a:graphicFrameLocks noChangeAspect="1"/>
          </p:cNvGraphicFramePr>
          <p:nvPr/>
        </p:nvGraphicFramePr>
        <p:xfrm>
          <a:off x="3048000" y="3733800"/>
          <a:ext cx="2057400" cy="700581"/>
        </p:xfrm>
        <a:graphic>
          <a:graphicData uri="http://schemas.openxmlformats.org/presentationml/2006/ole">
            <p:oleObj spid="_x0000_s218116" name="Equation" r:id="rId5" imgW="596880" imgH="203040" progId="Equation.DSMT4">
              <p:embed/>
            </p:oleObj>
          </a:graphicData>
        </a:graphic>
      </p:graphicFrame>
      <p:graphicFrame>
        <p:nvGraphicFramePr>
          <p:cNvPr id="218117" name="Object 5"/>
          <p:cNvGraphicFramePr>
            <a:graphicFrameLocks noChangeAspect="1"/>
          </p:cNvGraphicFramePr>
          <p:nvPr/>
        </p:nvGraphicFramePr>
        <p:xfrm>
          <a:off x="4267200" y="5791200"/>
          <a:ext cx="1371600" cy="768350"/>
        </p:xfrm>
        <a:graphic>
          <a:graphicData uri="http://schemas.openxmlformats.org/presentationml/2006/ole">
            <p:oleObj spid="_x0000_s218117" name="Equation" r:id="rId6" imgW="31716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 calcmode="lin" valueType="num">
                                      <p:cBhvr additive="base">
                                        <p:cTn id="1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18116"/>
                                        </p:tgtEl>
                                        <p:attrNameLst>
                                          <p:attrName>style.visibility</p:attrName>
                                        </p:attrNameLst>
                                      </p:cBhvr>
                                      <p:to>
                                        <p:strVal val="visible"/>
                                      </p:to>
                                    </p:set>
                                    <p:animEffect transition="in" filter="dissolve">
                                      <p:cBhvr>
                                        <p:cTn id="24" dur="500"/>
                                        <p:tgtEl>
                                          <p:spTgt spid="21811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 calcmode="lin" valueType="num">
                                      <p:cBhvr additive="base">
                                        <p:cTn id="2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218117"/>
                                        </p:tgtEl>
                                        <p:attrNameLst>
                                          <p:attrName>style.visibility</p:attrName>
                                        </p:attrNameLst>
                                      </p:cBhvr>
                                      <p:to>
                                        <p:strVal val="visible"/>
                                      </p:to>
                                    </p:set>
                                    <p:animEffect transition="in" filter="dissolve">
                                      <p:cBhvr>
                                        <p:cTn id="35" dur="500"/>
                                        <p:tgtEl>
                                          <p:spTgt spid="218117"/>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diamond(in)">
                                      <p:cBhvr>
                                        <p:cTn id="4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Here’s another picture of a cute kid. </a:t>
            </a:r>
            <a:r>
              <a:rPr lang="en-US" dirty="0" smtClean="0">
                <a:sym typeface="Wingdings" pitchFamily="2" charset="2"/>
              </a:rPr>
              <a:t></a:t>
            </a:r>
          </a:p>
          <a:p>
            <a:r>
              <a:rPr lang="en-US" dirty="0" smtClean="0">
                <a:sym typeface="Wingdings" pitchFamily="2" charset="2"/>
              </a:rPr>
              <a:t>Nope, no bias here. </a:t>
            </a:r>
            <a:endParaRPr lang="en-US" dirty="0"/>
          </a:p>
        </p:txBody>
      </p:sp>
      <p:sp>
        <p:nvSpPr>
          <p:cNvPr id="3" name="Title 2"/>
          <p:cNvSpPr>
            <a:spLocks noGrp="1"/>
          </p:cNvSpPr>
          <p:nvPr>
            <p:ph type="title"/>
          </p:nvPr>
        </p:nvSpPr>
        <p:spPr/>
        <p:txBody>
          <a:bodyPr/>
          <a:lstStyle/>
          <a:p>
            <a:pPr algn="ctr"/>
            <a:r>
              <a:rPr lang="en-US" dirty="0" smtClean="0"/>
              <a:t>THAT WAS A LOT OF WORK!!!</a:t>
            </a:r>
            <a:endParaRPr lang="en-US" dirty="0"/>
          </a:p>
        </p:txBody>
      </p:sp>
      <p:pic>
        <p:nvPicPr>
          <p:cNvPr id="4" name="Picture 3" descr="IMG_1872.JPG"/>
          <p:cNvPicPr>
            <a:picLocks noChangeAspect="1"/>
          </p:cNvPicPr>
          <p:nvPr/>
        </p:nvPicPr>
        <p:blipFill>
          <a:blip r:embed="rId2" cstate="print"/>
          <a:stretch>
            <a:fillRect/>
          </a:stretch>
        </p:blipFill>
        <p:spPr>
          <a:xfrm>
            <a:off x="5105400" y="2074481"/>
            <a:ext cx="2691024" cy="4783519"/>
          </a:xfrm>
          <a:prstGeom prst="rect">
            <a:avLst/>
          </a:prstGeom>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oy with smile.gif"/>
          <p:cNvPicPr>
            <a:picLocks noGrp="1" noChangeAspect="1"/>
          </p:cNvPicPr>
          <p:nvPr>
            <p:ph idx="1"/>
          </p:nvPr>
        </p:nvPicPr>
        <p:blipFill>
          <a:blip r:embed="rId2" cstate="print"/>
          <a:stretch>
            <a:fillRect/>
          </a:stretch>
        </p:blipFill>
        <p:spPr>
          <a:xfrm>
            <a:off x="3505200" y="2209800"/>
            <a:ext cx="2372519" cy="2372519"/>
          </a:xfrm>
        </p:spPr>
      </p:pic>
      <p:sp>
        <p:nvSpPr>
          <p:cNvPr id="3" name="Title 2"/>
          <p:cNvSpPr>
            <a:spLocks noGrp="1"/>
          </p:cNvSpPr>
          <p:nvPr>
            <p:ph type="title"/>
          </p:nvPr>
        </p:nvSpPr>
        <p:spPr/>
        <p:txBody>
          <a:bodyPr/>
          <a:lstStyle/>
          <a:p>
            <a:pPr algn="ctr"/>
            <a:r>
              <a:rPr lang="en-US" dirty="0" smtClean="0">
                <a:solidFill>
                  <a:schemeClr val="accent1"/>
                </a:solidFill>
              </a:rPr>
              <a:t>Questions or Concerns?</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 fully realize that the idea of squaring is probably not a major part of elementary mathematics </a:t>
            </a:r>
            <a:r>
              <a:rPr lang="en-US" dirty="0" smtClean="0">
                <a:sym typeface="Wingdings" pitchFamily="2" charset="2"/>
              </a:rPr>
              <a:t>, but really, it’s just multiplying.</a:t>
            </a:r>
          </a:p>
          <a:p>
            <a:r>
              <a:rPr lang="en-US" dirty="0" smtClean="0">
                <a:sym typeface="Wingdings" pitchFamily="2" charset="2"/>
              </a:rPr>
              <a:t>So, if we combine a little addition and subtraction with the multiplication, we can create the idea of a quadratic function.</a:t>
            </a:r>
          </a:p>
          <a:p>
            <a:r>
              <a:rPr lang="en-US" dirty="0" smtClean="0">
                <a:sym typeface="Wingdings" pitchFamily="2" charset="2"/>
              </a:rPr>
              <a:t>You can explore these ideas through the use of function machines, or guess my rule, etc.</a:t>
            </a:r>
            <a:endParaRPr lang="en-US" dirty="0"/>
          </a:p>
        </p:txBody>
      </p:sp>
      <p:sp>
        <p:nvSpPr>
          <p:cNvPr id="3" name="Title 2"/>
          <p:cNvSpPr>
            <a:spLocks noGrp="1"/>
          </p:cNvSpPr>
          <p:nvPr>
            <p:ph type="title"/>
          </p:nvPr>
        </p:nvSpPr>
        <p:spPr/>
        <p:txBody>
          <a:bodyPr>
            <a:normAutofit fontScale="90000"/>
          </a:bodyPr>
          <a:lstStyle/>
          <a:p>
            <a:pPr algn="ctr"/>
            <a:r>
              <a:rPr lang="en-US" dirty="0" smtClean="0"/>
              <a:t>First, a word from your instructor</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5029200" cy="5715000"/>
          </a:xfrm>
        </p:spPr>
        <p:txBody>
          <a:bodyPr>
            <a:normAutofit/>
          </a:bodyPr>
          <a:lstStyle/>
          <a:p>
            <a:r>
              <a:rPr lang="en-US" dirty="0" smtClean="0"/>
              <a:t>Thanks for your attention, participation, and energy. (I know it’s a long time to sit! </a:t>
            </a:r>
            <a:r>
              <a:rPr lang="en-US" dirty="0" smtClean="0">
                <a:sym typeface="Wingdings" pitchFamily="2" charset="2"/>
              </a:rPr>
              <a:t>)</a:t>
            </a:r>
          </a:p>
          <a:p>
            <a:r>
              <a:rPr lang="en-US" dirty="0" smtClean="0">
                <a:solidFill>
                  <a:srgbClr val="FF0000"/>
                </a:solidFill>
                <a:sym typeface="Wingdings" pitchFamily="2" charset="2"/>
              </a:rPr>
              <a:t>Take in a ballgame and grab a slice of pizza!</a:t>
            </a:r>
          </a:p>
          <a:p>
            <a:r>
              <a:rPr lang="en-US" dirty="0" smtClean="0">
                <a:solidFill>
                  <a:srgbClr val="FF0000"/>
                </a:solidFill>
                <a:sym typeface="Wingdings" pitchFamily="2" charset="2"/>
              </a:rPr>
              <a:t>After all, the Phillies now have a pitcher worth watching. </a:t>
            </a:r>
            <a:endParaRPr lang="en-US" dirty="0" smtClean="0">
              <a:solidFill>
                <a:srgbClr val="FF0000"/>
              </a:solidFill>
            </a:endParaRPr>
          </a:p>
        </p:txBody>
      </p:sp>
      <p:sp>
        <p:nvSpPr>
          <p:cNvPr id="3" name="Title 2"/>
          <p:cNvSpPr>
            <a:spLocks noGrp="1"/>
          </p:cNvSpPr>
          <p:nvPr>
            <p:ph type="title"/>
          </p:nvPr>
        </p:nvSpPr>
        <p:spPr/>
        <p:txBody>
          <a:bodyPr/>
          <a:lstStyle/>
          <a:p>
            <a:pPr algn="ctr"/>
            <a:r>
              <a:rPr lang="en-US" dirty="0" smtClean="0"/>
              <a:t>The last slide!!!</a:t>
            </a:r>
            <a:endParaRPr lang="en-US" dirty="0"/>
          </a:p>
        </p:txBody>
      </p:sp>
      <p:pic>
        <p:nvPicPr>
          <p:cNvPr id="5" name="Picture 4" descr="IMG_1877.JPG"/>
          <p:cNvPicPr>
            <a:picLocks noChangeAspect="1"/>
          </p:cNvPicPr>
          <p:nvPr/>
        </p:nvPicPr>
        <p:blipFill>
          <a:blip r:embed="rId2" cstate="print"/>
          <a:stretch>
            <a:fillRect/>
          </a:stretch>
        </p:blipFill>
        <p:spPr>
          <a:xfrm>
            <a:off x="5410200" y="1524000"/>
            <a:ext cx="3314700" cy="4419600"/>
          </a:xfrm>
          <a:prstGeom prst="rect">
            <a:avLst/>
          </a:prstGeom>
        </p:spPr>
      </p:pic>
      <p:pic>
        <p:nvPicPr>
          <p:cNvPr id="6" name="Picture 5" descr="phillies.gif"/>
          <p:cNvPicPr>
            <a:picLocks noChangeAspect="1"/>
          </p:cNvPicPr>
          <p:nvPr/>
        </p:nvPicPr>
        <p:blipFill>
          <a:blip r:embed="rId3" cstate="print"/>
          <a:stretch>
            <a:fillRect/>
          </a:stretch>
        </p:blipFill>
        <p:spPr>
          <a:xfrm>
            <a:off x="2971800" y="5029200"/>
            <a:ext cx="1576388" cy="1469843"/>
          </a:xfrm>
          <a:prstGeom prst="rect">
            <a:avLst/>
          </a:prstGeom>
        </p:spPr>
      </p:pic>
    </p:spTree>
    <p:extLst>
      <p:ext uri="{BB962C8B-B14F-4D97-AF65-F5344CB8AC3E}">
        <p14:creationId xmlns:p14="http://schemas.microsoft.com/office/powerpoint/2010/main" xmlns="" val="249114671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153400" cy="4767072"/>
          </a:xfrm>
        </p:spPr>
        <p:txBody>
          <a:bodyPr>
            <a:normAutofit fontScale="92500" lnSpcReduction="10000"/>
          </a:bodyPr>
          <a:lstStyle/>
          <a:p>
            <a:r>
              <a:rPr lang="en-US" sz="2800" dirty="0" smtClean="0"/>
              <a:t>Enjoy the rest of your summer, and if I can be of help during the school year, please don’t hesitate to let me know</a:t>
            </a:r>
          </a:p>
          <a:p>
            <a:endParaRPr lang="en-US" sz="2800" dirty="0" smtClean="0"/>
          </a:p>
          <a:p>
            <a:r>
              <a:rPr lang="en-US" sz="2800" dirty="0" smtClean="0"/>
              <a:t>EMAIL:</a:t>
            </a:r>
          </a:p>
          <a:p>
            <a:pPr lvl="1"/>
            <a:r>
              <a:rPr lang="en-US" sz="2800" dirty="0" smtClean="0"/>
              <a:t>Here at </a:t>
            </a:r>
            <a:r>
              <a:rPr lang="en-US" sz="2800" dirty="0" err="1" smtClean="0"/>
              <a:t>Immaculata</a:t>
            </a:r>
            <a:r>
              <a:rPr lang="en-US" sz="2800" dirty="0" smtClean="0"/>
              <a:t>:</a:t>
            </a:r>
          </a:p>
          <a:p>
            <a:pPr lvl="1"/>
            <a:r>
              <a:rPr lang="en-US" sz="2800" dirty="0" smtClean="0">
                <a:hlinkClick r:id="rId2"/>
              </a:rPr>
              <a:t>dferster@immaculata.edu</a:t>
            </a:r>
            <a:endParaRPr lang="en-US" sz="2800" dirty="0" smtClean="0"/>
          </a:p>
          <a:p>
            <a:pPr lvl="1"/>
            <a:r>
              <a:rPr lang="en-US" sz="2800" dirty="0" smtClean="0"/>
              <a:t>My home email:</a:t>
            </a:r>
          </a:p>
          <a:p>
            <a:pPr lvl="1"/>
            <a:r>
              <a:rPr lang="en-US" sz="2800" dirty="0" smtClean="0"/>
              <a:t> </a:t>
            </a:r>
            <a:r>
              <a:rPr lang="en-US" sz="2800" dirty="0" smtClean="0">
                <a:hlinkClick r:id="rId3"/>
              </a:rPr>
              <a:t>delferst@gmail.com</a:t>
            </a:r>
            <a:endParaRPr lang="en-US" sz="2800" dirty="0" smtClean="0"/>
          </a:p>
          <a:p>
            <a:r>
              <a:rPr lang="en-US" sz="2800" dirty="0" smtClean="0"/>
              <a:t>PHONE: (610) 369-7344 (HOME)</a:t>
            </a:r>
          </a:p>
          <a:p>
            <a:pPr lvl="6"/>
            <a:r>
              <a:rPr lang="en-US" sz="2800" dirty="0" smtClean="0"/>
              <a:t>(610) 698-7615 (CELL)</a:t>
            </a:r>
          </a:p>
          <a:p>
            <a:endParaRPr lang="en-US" dirty="0"/>
          </a:p>
        </p:txBody>
      </p:sp>
      <p:sp>
        <p:nvSpPr>
          <p:cNvPr id="3" name="Title 2"/>
          <p:cNvSpPr>
            <a:spLocks noGrp="1"/>
          </p:cNvSpPr>
          <p:nvPr>
            <p:ph type="title"/>
          </p:nvPr>
        </p:nvSpPr>
        <p:spPr/>
        <p:txBody>
          <a:bodyPr>
            <a:normAutofit fontScale="90000"/>
          </a:bodyPr>
          <a:lstStyle/>
          <a:p>
            <a:pPr algn="ctr"/>
            <a:r>
              <a:rPr lang="en-US" dirty="0" smtClean="0"/>
              <a:t>Ok, really this is the last slide </a:t>
            </a:r>
            <a:r>
              <a:rPr lang="en-US" dirty="0" smtClean="0">
                <a:sym typeface="Wingdings" pitchFamily="2" charset="2"/>
              </a:rPr>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71872"/>
          </a:xfrm>
        </p:spPr>
        <p:txBody>
          <a:bodyPr>
            <a:normAutofit/>
          </a:bodyPr>
          <a:lstStyle/>
          <a:p>
            <a:r>
              <a:rPr lang="en-US" dirty="0" smtClean="0"/>
              <a:t>A </a:t>
            </a:r>
            <a:r>
              <a:rPr lang="en-US" b="1" dirty="0" smtClean="0">
                <a:solidFill>
                  <a:srgbClr val="FF0000"/>
                </a:solidFill>
              </a:rPr>
              <a:t>QUADRATIC EQUATION </a:t>
            </a:r>
            <a:r>
              <a:rPr lang="en-US" dirty="0" smtClean="0"/>
              <a:t>is an equation of the form</a:t>
            </a:r>
          </a:p>
          <a:p>
            <a:endParaRPr lang="en-US" dirty="0" smtClean="0"/>
          </a:p>
          <a:p>
            <a:endParaRPr lang="en-US" dirty="0" smtClean="0"/>
          </a:p>
          <a:p>
            <a:endParaRPr lang="en-US" dirty="0" smtClean="0"/>
          </a:p>
          <a:p>
            <a:r>
              <a:rPr lang="en-US" sz="3200" dirty="0" smtClean="0"/>
              <a:t>Where                   are real numbers</a:t>
            </a:r>
          </a:p>
          <a:p>
            <a:r>
              <a:rPr lang="en-US" sz="3200" dirty="0" smtClean="0"/>
              <a:t> </a:t>
            </a:r>
          </a:p>
          <a:p>
            <a:r>
              <a:rPr lang="en-US" sz="3200" dirty="0" smtClean="0"/>
              <a:t>So, if the highest power in the equation is 2, the equation is </a:t>
            </a:r>
            <a:r>
              <a:rPr lang="en-US" sz="3200" b="1" dirty="0" smtClean="0">
                <a:solidFill>
                  <a:srgbClr val="FF0000"/>
                </a:solidFill>
              </a:rPr>
              <a:t>QUADRATIC</a:t>
            </a:r>
          </a:p>
          <a:p>
            <a:endParaRPr lang="en-US" sz="3200" dirty="0"/>
          </a:p>
        </p:txBody>
      </p:sp>
      <p:sp>
        <p:nvSpPr>
          <p:cNvPr id="3" name="Title 2"/>
          <p:cNvSpPr>
            <a:spLocks noGrp="1"/>
          </p:cNvSpPr>
          <p:nvPr>
            <p:ph type="title"/>
          </p:nvPr>
        </p:nvSpPr>
        <p:spPr/>
        <p:txBody>
          <a:bodyPr/>
          <a:lstStyle/>
          <a:p>
            <a:pPr algn="ctr"/>
            <a:r>
              <a:rPr lang="en-US" dirty="0" smtClean="0"/>
              <a:t>Now, some vocabulary</a:t>
            </a:r>
            <a:endParaRPr lang="en-US" dirty="0"/>
          </a:p>
        </p:txBody>
      </p:sp>
      <p:graphicFrame>
        <p:nvGraphicFramePr>
          <p:cNvPr id="4" name="Object 3"/>
          <p:cNvGraphicFramePr>
            <a:graphicFrameLocks noChangeAspect="1"/>
          </p:cNvGraphicFramePr>
          <p:nvPr/>
        </p:nvGraphicFramePr>
        <p:xfrm>
          <a:off x="2438400" y="2362200"/>
          <a:ext cx="4343400" cy="914400"/>
        </p:xfrm>
        <a:graphic>
          <a:graphicData uri="http://schemas.openxmlformats.org/presentationml/2006/ole">
            <p:oleObj spid="_x0000_s122882" name="Equation" r:id="rId3" imgW="965160" imgH="203040" progId="Equation.DSMT4">
              <p:embed/>
            </p:oleObj>
          </a:graphicData>
        </a:graphic>
      </p:graphicFrame>
      <p:graphicFrame>
        <p:nvGraphicFramePr>
          <p:cNvPr id="5" name="Object 4"/>
          <p:cNvGraphicFramePr>
            <a:graphicFrameLocks noChangeAspect="1"/>
          </p:cNvGraphicFramePr>
          <p:nvPr/>
        </p:nvGraphicFramePr>
        <p:xfrm>
          <a:off x="2286000" y="3733800"/>
          <a:ext cx="2057400" cy="609600"/>
        </p:xfrm>
        <a:graphic>
          <a:graphicData uri="http://schemas.openxmlformats.org/presentationml/2006/ole">
            <p:oleObj spid="_x0000_s122883" name="Equation" r:id="rId4" imgW="685800" imgH="203040" progId="Equation.DSMT4">
              <p:embed/>
            </p:oleObj>
          </a:graphicData>
        </a:graphic>
      </p:graphicFrame>
      <p:graphicFrame>
        <p:nvGraphicFramePr>
          <p:cNvPr id="6" name="Object 5"/>
          <p:cNvGraphicFramePr>
            <a:graphicFrameLocks noChangeAspect="1"/>
          </p:cNvGraphicFramePr>
          <p:nvPr/>
        </p:nvGraphicFramePr>
        <p:xfrm>
          <a:off x="914400" y="4191000"/>
          <a:ext cx="1219200" cy="609600"/>
        </p:xfrm>
        <a:graphic>
          <a:graphicData uri="http://schemas.openxmlformats.org/presentationml/2006/ole">
            <p:oleObj spid="_x0000_s122884" name="Equation" r:id="rId5" imgW="355320" imgH="177480" progId="Equation.DSMT4">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743200"/>
            <a:ext cx="8229600" cy="3264091"/>
          </a:xfrm>
        </p:spPr>
        <p:txBody>
          <a:bodyPr/>
          <a:lstStyle/>
          <a:p>
            <a:r>
              <a:rPr lang="en-US" dirty="0" smtClean="0"/>
              <a:t>             is the </a:t>
            </a:r>
            <a:r>
              <a:rPr lang="en-US" dirty="0" smtClean="0">
                <a:solidFill>
                  <a:srgbClr val="FF0000"/>
                </a:solidFill>
              </a:rPr>
              <a:t>QUADRATIC TERM</a:t>
            </a:r>
          </a:p>
          <a:p>
            <a:endParaRPr lang="en-US" dirty="0" smtClean="0"/>
          </a:p>
          <a:p>
            <a:endParaRPr lang="en-US" dirty="0" smtClean="0"/>
          </a:p>
          <a:p>
            <a:r>
              <a:rPr lang="en-US" dirty="0" smtClean="0"/>
              <a:t>           is the </a:t>
            </a:r>
            <a:r>
              <a:rPr lang="en-US" dirty="0" smtClean="0">
                <a:solidFill>
                  <a:srgbClr val="FF0000"/>
                </a:solidFill>
              </a:rPr>
              <a:t>LINEAR TERM</a:t>
            </a:r>
          </a:p>
          <a:p>
            <a:endParaRPr lang="en-US" dirty="0" smtClean="0"/>
          </a:p>
          <a:p>
            <a:r>
              <a:rPr lang="en-US" dirty="0" smtClean="0"/>
              <a:t>           is the </a:t>
            </a:r>
            <a:r>
              <a:rPr lang="en-US" dirty="0" smtClean="0">
                <a:solidFill>
                  <a:srgbClr val="FF0000"/>
                </a:solidFill>
              </a:rPr>
              <a:t>CONSTANT TERM      </a:t>
            </a:r>
            <a:endParaRPr lang="en-US" dirty="0">
              <a:solidFill>
                <a:srgbClr val="FF0000"/>
              </a:solidFill>
            </a:endParaRPr>
          </a:p>
        </p:txBody>
      </p:sp>
      <p:sp>
        <p:nvSpPr>
          <p:cNvPr id="3" name="Title 2"/>
          <p:cNvSpPr>
            <a:spLocks noGrp="1"/>
          </p:cNvSpPr>
          <p:nvPr>
            <p:ph type="title"/>
          </p:nvPr>
        </p:nvSpPr>
        <p:spPr/>
        <p:txBody>
          <a:bodyPr>
            <a:normAutofit fontScale="90000"/>
          </a:bodyPr>
          <a:lstStyle/>
          <a:p>
            <a:pPr algn="ctr"/>
            <a:r>
              <a:rPr lang="en-US" dirty="0" smtClean="0"/>
              <a:t>More Vocabulary</a:t>
            </a:r>
            <a:br>
              <a:rPr lang="en-US" dirty="0" smtClean="0"/>
            </a:br>
            <a:r>
              <a:rPr lang="en-US" dirty="0" smtClean="0"/>
              <a:t>talking math is cool! </a:t>
            </a:r>
            <a:r>
              <a:rPr lang="en-US" dirty="0" smtClean="0">
                <a:sym typeface="Wingdings" pitchFamily="2" charset="2"/>
              </a:rPr>
              <a:t></a:t>
            </a:r>
            <a:endParaRPr lang="en-US" dirty="0"/>
          </a:p>
        </p:txBody>
      </p:sp>
      <p:graphicFrame>
        <p:nvGraphicFramePr>
          <p:cNvPr id="123906" name="Object 2"/>
          <p:cNvGraphicFramePr>
            <a:graphicFrameLocks noChangeAspect="1"/>
          </p:cNvGraphicFramePr>
          <p:nvPr/>
        </p:nvGraphicFramePr>
        <p:xfrm>
          <a:off x="2362200" y="1676400"/>
          <a:ext cx="4343400" cy="914400"/>
        </p:xfrm>
        <a:graphic>
          <a:graphicData uri="http://schemas.openxmlformats.org/presentationml/2006/ole">
            <p:oleObj spid="_x0000_s123906" name="Equation" r:id="rId3" imgW="965160" imgH="203040" progId="Equation.DSMT4">
              <p:embed/>
            </p:oleObj>
          </a:graphicData>
        </a:graphic>
      </p:graphicFrame>
      <p:graphicFrame>
        <p:nvGraphicFramePr>
          <p:cNvPr id="123908" name="Object 4"/>
          <p:cNvGraphicFramePr>
            <a:graphicFrameLocks noChangeAspect="1"/>
          </p:cNvGraphicFramePr>
          <p:nvPr/>
        </p:nvGraphicFramePr>
        <p:xfrm>
          <a:off x="1143000" y="2590800"/>
          <a:ext cx="904875" cy="762000"/>
        </p:xfrm>
        <a:graphic>
          <a:graphicData uri="http://schemas.openxmlformats.org/presentationml/2006/ole">
            <p:oleObj spid="_x0000_s123908" name="Equation" r:id="rId4" imgW="241200" imgH="203040" progId="Equation.DSMT4">
              <p:embed/>
            </p:oleObj>
          </a:graphicData>
        </a:graphic>
      </p:graphicFrame>
      <p:graphicFrame>
        <p:nvGraphicFramePr>
          <p:cNvPr id="123909" name="Object 5"/>
          <p:cNvGraphicFramePr>
            <a:graphicFrameLocks noChangeAspect="1"/>
          </p:cNvGraphicFramePr>
          <p:nvPr/>
        </p:nvGraphicFramePr>
        <p:xfrm>
          <a:off x="1066800" y="3962400"/>
          <a:ext cx="775607" cy="723900"/>
        </p:xfrm>
        <a:graphic>
          <a:graphicData uri="http://schemas.openxmlformats.org/presentationml/2006/ole">
            <p:oleObj spid="_x0000_s123909" name="Equation" r:id="rId5" imgW="190440" imgH="177480" progId="Equation.DSMT4">
              <p:embed/>
            </p:oleObj>
          </a:graphicData>
        </a:graphic>
      </p:graphicFrame>
      <p:graphicFrame>
        <p:nvGraphicFramePr>
          <p:cNvPr id="123910" name="Object 6"/>
          <p:cNvGraphicFramePr>
            <a:graphicFrameLocks noChangeAspect="1"/>
          </p:cNvGraphicFramePr>
          <p:nvPr/>
        </p:nvGraphicFramePr>
        <p:xfrm>
          <a:off x="1219200" y="5029200"/>
          <a:ext cx="514350" cy="628650"/>
        </p:xfrm>
        <a:graphic>
          <a:graphicData uri="http://schemas.openxmlformats.org/presentationml/2006/ole">
            <p:oleObj spid="_x0000_s123910" name="Equation" r:id="rId6" imgW="114120" imgH="139680" progId="Equation.DSMT4">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4234</TotalTime>
  <Words>2375</Words>
  <Application>Microsoft Office PowerPoint</Application>
  <PresentationFormat>On-screen Show (4:3)</PresentationFormat>
  <Paragraphs>386</Paragraphs>
  <Slides>71</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71</vt:i4>
      </vt:variant>
    </vt:vector>
  </HeadingPairs>
  <TitlesOfParts>
    <vt:vector size="74" baseType="lpstr">
      <vt:lpstr>Concourse</vt:lpstr>
      <vt:lpstr>Equation</vt:lpstr>
      <vt:lpstr>Microsoft Equation 3.0</vt:lpstr>
      <vt:lpstr> Immaculata Week 2015 July 27—July 31, 2015</vt:lpstr>
      <vt:lpstr>Sometimes, we need to be inspired </vt:lpstr>
      <vt:lpstr>What’s in store for today?</vt:lpstr>
      <vt:lpstr>What’s in store for today?</vt:lpstr>
      <vt:lpstr>What’s in store for today?</vt:lpstr>
      <vt:lpstr>Solving Quadratic Equations</vt:lpstr>
      <vt:lpstr>First, a word from your instructor</vt:lpstr>
      <vt:lpstr>Now, some vocabulary</vt:lpstr>
      <vt:lpstr>More Vocabulary talking math is cool! </vt:lpstr>
      <vt:lpstr>Solving quadratic equations by Factoring.</vt:lpstr>
      <vt:lpstr>The ZERO matters!!</vt:lpstr>
      <vt:lpstr>Let’s look at some examples</vt:lpstr>
      <vt:lpstr>Example #1</vt:lpstr>
      <vt:lpstr>Example #2</vt:lpstr>
      <vt:lpstr>Example #3</vt:lpstr>
      <vt:lpstr>Recapping the procedure for solving by factoring</vt:lpstr>
      <vt:lpstr>Method 2: by using square roots</vt:lpstr>
      <vt:lpstr>Procedure for solving quadratic equations by using square roots</vt:lpstr>
      <vt:lpstr>Let’s look at some examples</vt:lpstr>
      <vt:lpstr>Example #1</vt:lpstr>
      <vt:lpstr>Example #2</vt:lpstr>
      <vt:lpstr>Example #3</vt:lpstr>
      <vt:lpstr>A few words about  using square roots</vt:lpstr>
      <vt:lpstr>Method 3: by completing the square</vt:lpstr>
      <vt:lpstr>Completing the Square</vt:lpstr>
      <vt:lpstr>Procedure for  Completing the Square</vt:lpstr>
      <vt:lpstr>Procedure for  Completing the Square</vt:lpstr>
      <vt:lpstr>Pictorially, it looks like this</vt:lpstr>
      <vt:lpstr>Let’s look at some examples</vt:lpstr>
      <vt:lpstr>Example #1</vt:lpstr>
      <vt:lpstr>Example #2</vt:lpstr>
      <vt:lpstr>Example #2 (continued)</vt:lpstr>
      <vt:lpstr>Example #3 (Fraction time!)</vt:lpstr>
      <vt:lpstr>Example #3 (continued)</vt:lpstr>
      <vt:lpstr>Method 4: the Quadratic Formula</vt:lpstr>
      <vt:lpstr>The Quadratic Formula</vt:lpstr>
      <vt:lpstr>A few words from your instructor</vt:lpstr>
      <vt:lpstr>Let’s look at some examples</vt:lpstr>
      <vt:lpstr>Example #1</vt:lpstr>
      <vt:lpstr>Example #1 (continued)</vt:lpstr>
      <vt:lpstr>Example #2</vt:lpstr>
      <vt:lpstr>Example #2 (continued)</vt:lpstr>
      <vt:lpstr>The DISCRIMINANT</vt:lpstr>
      <vt:lpstr>A wrap up slide:  Solving Quadratic Equations</vt:lpstr>
      <vt:lpstr>QUADRATIC FUNCTIONS</vt:lpstr>
      <vt:lpstr>Standard Form: Quadratic Function</vt:lpstr>
      <vt:lpstr>What should I know about  quadratic functions?</vt:lpstr>
      <vt:lpstr>A note about your graphs</vt:lpstr>
      <vt:lpstr>Picture time</vt:lpstr>
      <vt:lpstr>Key features that we’ll consider</vt:lpstr>
      <vt:lpstr>Key features that we’ll consider (continued)</vt:lpstr>
      <vt:lpstr>Key features that we’ll consider (continued)</vt:lpstr>
      <vt:lpstr>Graphs of Quadratic Functions</vt:lpstr>
      <vt:lpstr>There are 3 forms for quadratic functions.</vt:lpstr>
      <vt:lpstr>                    Standard Form</vt:lpstr>
      <vt:lpstr>              Vertex Form  </vt:lpstr>
      <vt:lpstr>                        Intercept Form</vt:lpstr>
      <vt:lpstr>Example #1:  Graph</vt:lpstr>
      <vt:lpstr>One for you to try </vt:lpstr>
      <vt:lpstr>Example #2:   Graph </vt:lpstr>
      <vt:lpstr>One for you to try </vt:lpstr>
      <vt:lpstr>Example #3: Graph</vt:lpstr>
      <vt:lpstr>One for you to try </vt:lpstr>
      <vt:lpstr>A word problem to wrap it all up!</vt:lpstr>
      <vt:lpstr>Continuing our problem</vt:lpstr>
      <vt:lpstr>A graph of our function</vt:lpstr>
      <vt:lpstr>Our solutions</vt:lpstr>
      <vt:lpstr>THAT WAS A LOT OF WORK!!!</vt:lpstr>
      <vt:lpstr>Questions or Concerns?</vt:lpstr>
      <vt:lpstr>The last slide!!!</vt:lpstr>
      <vt:lpstr>Ok, really this is the last slide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Immaculata Week 2012 July 30—August 3, 2012</dc:title>
  <dc:creator>Den</dc:creator>
  <cp:lastModifiedBy>Del</cp:lastModifiedBy>
  <cp:revision>222</cp:revision>
  <dcterms:created xsi:type="dcterms:W3CDTF">2012-07-19T11:57:50Z</dcterms:created>
  <dcterms:modified xsi:type="dcterms:W3CDTF">2015-07-23T18:32:15Z</dcterms:modified>
</cp:coreProperties>
</file>