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9"/>
  </p:notesMasterIdLst>
  <p:handoutMasterIdLst>
    <p:handoutMasterId r:id="rId80"/>
  </p:handoutMasterIdLst>
  <p:sldIdLst>
    <p:sldId id="257" r:id="rId2"/>
    <p:sldId id="522" r:id="rId3"/>
    <p:sldId id="258" r:id="rId4"/>
    <p:sldId id="524" r:id="rId5"/>
    <p:sldId id="525" r:id="rId6"/>
    <p:sldId id="336" r:id="rId7"/>
    <p:sldId id="526" r:id="rId8"/>
    <p:sldId id="527" r:id="rId9"/>
    <p:sldId id="529" r:id="rId10"/>
    <p:sldId id="530" r:id="rId11"/>
    <p:sldId id="531" r:id="rId12"/>
    <p:sldId id="458" r:id="rId13"/>
    <p:sldId id="533" r:id="rId14"/>
    <p:sldId id="534" r:id="rId15"/>
    <p:sldId id="535" r:id="rId16"/>
    <p:sldId id="536" r:id="rId17"/>
    <p:sldId id="537" r:id="rId18"/>
    <p:sldId id="538" r:id="rId19"/>
    <p:sldId id="539" r:id="rId20"/>
    <p:sldId id="540" r:id="rId21"/>
    <p:sldId id="541" r:id="rId22"/>
    <p:sldId id="542" r:id="rId23"/>
    <p:sldId id="543" r:id="rId24"/>
    <p:sldId id="544" r:id="rId25"/>
    <p:sldId id="545" r:id="rId26"/>
    <p:sldId id="547" r:id="rId27"/>
    <p:sldId id="548" r:id="rId28"/>
    <p:sldId id="549" r:id="rId29"/>
    <p:sldId id="552" r:id="rId30"/>
    <p:sldId id="550" r:id="rId31"/>
    <p:sldId id="551" r:id="rId32"/>
    <p:sldId id="553" r:id="rId33"/>
    <p:sldId id="554" r:id="rId34"/>
    <p:sldId id="555" r:id="rId35"/>
    <p:sldId id="556" r:id="rId36"/>
    <p:sldId id="558" r:id="rId37"/>
    <p:sldId id="559" r:id="rId38"/>
    <p:sldId id="560" r:id="rId39"/>
    <p:sldId id="561" r:id="rId40"/>
    <p:sldId id="563" r:id="rId41"/>
    <p:sldId id="564" r:id="rId42"/>
    <p:sldId id="565" r:id="rId43"/>
    <p:sldId id="567" r:id="rId44"/>
    <p:sldId id="569" r:id="rId45"/>
    <p:sldId id="449" r:id="rId46"/>
    <p:sldId id="579" r:id="rId47"/>
    <p:sldId id="570" r:id="rId48"/>
    <p:sldId id="571" r:id="rId49"/>
    <p:sldId id="572" r:id="rId50"/>
    <p:sldId id="576" r:id="rId51"/>
    <p:sldId id="577" r:id="rId52"/>
    <p:sldId id="578" r:id="rId53"/>
    <p:sldId id="580" r:id="rId54"/>
    <p:sldId id="581" r:id="rId55"/>
    <p:sldId id="582" r:id="rId56"/>
    <p:sldId id="583" r:id="rId57"/>
    <p:sldId id="584" r:id="rId58"/>
    <p:sldId id="585" r:id="rId59"/>
    <p:sldId id="594" r:id="rId60"/>
    <p:sldId id="588" r:id="rId61"/>
    <p:sldId id="595" r:id="rId62"/>
    <p:sldId id="591" r:id="rId63"/>
    <p:sldId id="596" r:id="rId64"/>
    <p:sldId id="598" r:id="rId65"/>
    <p:sldId id="599" r:id="rId66"/>
    <p:sldId id="600" r:id="rId67"/>
    <p:sldId id="601" r:id="rId68"/>
    <p:sldId id="603" r:id="rId69"/>
    <p:sldId id="604" r:id="rId70"/>
    <p:sldId id="605" r:id="rId71"/>
    <p:sldId id="606" r:id="rId72"/>
    <p:sldId id="607" r:id="rId73"/>
    <p:sldId id="608" r:id="rId74"/>
    <p:sldId id="521" r:id="rId75"/>
    <p:sldId id="332" r:id="rId76"/>
    <p:sldId id="523" r:id="rId77"/>
    <p:sldId id="602" r:id="rId7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7.wmf"/><Relationship Id="rId7" Type="http://schemas.openxmlformats.org/officeDocument/2006/relationships/image" Target="../media/image41.wmf"/><Relationship Id="rId2" Type="http://schemas.openxmlformats.org/officeDocument/2006/relationships/image" Target="../media/image36.wmf"/><Relationship Id="rId1" Type="http://schemas.openxmlformats.org/officeDocument/2006/relationships/image" Target="../media/image35.wmf"/><Relationship Id="rId6" Type="http://schemas.openxmlformats.org/officeDocument/2006/relationships/image" Target="../media/image40.wmf"/><Relationship Id="rId5" Type="http://schemas.openxmlformats.org/officeDocument/2006/relationships/image" Target="../media/image39.wmf"/><Relationship Id="rId4" Type="http://schemas.openxmlformats.org/officeDocument/2006/relationships/image" Target="../media/image38.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4.wmf"/><Relationship Id="rId7" Type="http://schemas.openxmlformats.org/officeDocument/2006/relationships/image" Target="../media/image48.wmf"/><Relationship Id="rId2" Type="http://schemas.openxmlformats.org/officeDocument/2006/relationships/image" Target="../media/image43.wmf"/><Relationship Id="rId1" Type="http://schemas.openxmlformats.org/officeDocument/2006/relationships/image" Target="../media/image42.wmf"/><Relationship Id="rId6" Type="http://schemas.openxmlformats.org/officeDocument/2006/relationships/image" Target="../media/image47.wmf"/><Relationship Id="rId5" Type="http://schemas.openxmlformats.org/officeDocument/2006/relationships/image" Target="../media/image46.wmf"/><Relationship Id="rId4" Type="http://schemas.openxmlformats.org/officeDocument/2006/relationships/image" Target="../media/image4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56.wmf"/><Relationship Id="rId7" Type="http://schemas.openxmlformats.org/officeDocument/2006/relationships/image" Target="../media/image60.wmf"/><Relationship Id="rId2" Type="http://schemas.openxmlformats.org/officeDocument/2006/relationships/image" Target="../media/image55.wmf"/><Relationship Id="rId1" Type="http://schemas.openxmlformats.org/officeDocument/2006/relationships/image" Target="../media/image54.wmf"/><Relationship Id="rId6" Type="http://schemas.openxmlformats.org/officeDocument/2006/relationships/image" Target="../media/image59.wmf"/><Relationship Id="rId5" Type="http://schemas.openxmlformats.org/officeDocument/2006/relationships/image" Target="../media/image58.wmf"/><Relationship Id="rId4" Type="http://schemas.openxmlformats.org/officeDocument/2006/relationships/image" Target="../media/image57.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wmf"/><Relationship Id="rId4" Type="http://schemas.openxmlformats.org/officeDocument/2006/relationships/image" Target="../media/image64.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image" Target="../media/image64.wmf"/><Relationship Id="rId1" Type="http://schemas.openxmlformats.org/officeDocument/2006/relationships/image" Target="../media/image65.wmf"/><Relationship Id="rId5" Type="http://schemas.openxmlformats.org/officeDocument/2006/relationships/image" Target="../media/image68.wmf"/><Relationship Id="rId4" Type="http://schemas.openxmlformats.org/officeDocument/2006/relationships/image" Target="../media/image67.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image" Target="../media/image69.wmf"/><Relationship Id="rId4" Type="http://schemas.openxmlformats.org/officeDocument/2006/relationships/image" Target="../media/image72.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image" Target="../media/image74.wmf"/><Relationship Id="rId1" Type="http://schemas.openxmlformats.org/officeDocument/2006/relationships/image" Target="../media/image73.wmf"/><Relationship Id="rId5" Type="http://schemas.openxmlformats.org/officeDocument/2006/relationships/image" Target="../media/image72.wmf"/><Relationship Id="rId4" Type="http://schemas.openxmlformats.org/officeDocument/2006/relationships/image" Target="../media/image76.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image" Target="../media/image78.wmf"/><Relationship Id="rId1" Type="http://schemas.openxmlformats.org/officeDocument/2006/relationships/image" Target="../media/image7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3.wmf"/><Relationship Id="rId4" Type="http://schemas.openxmlformats.org/officeDocument/2006/relationships/image" Target="../media/image8.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81.wmf"/><Relationship Id="rId1" Type="http://schemas.openxmlformats.org/officeDocument/2006/relationships/image" Target="../media/image80.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83.wmf"/><Relationship Id="rId7" Type="http://schemas.openxmlformats.org/officeDocument/2006/relationships/image" Target="../media/image87.wmf"/><Relationship Id="rId2" Type="http://schemas.openxmlformats.org/officeDocument/2006/relationships/image" Target="../media/image79.wmf"/><Relationship Id="rId1" Type="http://schemas.openxmlformats.org/officeDocument/2006/relationships/image" Target="../media/image82.wmf"/><Relationship Id="rId6" Type="http://schemas.openxmlformats.org/officeDocument/2006/relationships/image" Target="../media/image86.wmf"/><Relationship Id="rId5" Type="http://schemas.openxmlformats.org/officeDocument/2006/relationships/image" Target="../media/image85.wmf"/><Relationship Id="rId4" Type="http://schemas.openxmlformats.org/officeDocument/2006/relationships/image" Target="../media/image84.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89.wmf"/><Relationship Id="rId7" Type="http://schemas.openxmlformats.org/officeDocument/2006/relationships/image" Target="../media/image93.wmf"/><Relationship Id="rId2" Type="http://schemas.openxmlformats.org/officeDocument/2006/relationships/image" Target="../media/image87.wmf"/><Relationship Id="rId1" Type="http://schemas.openxmlformats.org/officeDocument/2006/relationships/image" Target="../media/image88.wmf"/><Relationship Id="rId6" Type="http://schemas.openxmlformats.org/officeDocument/2006/relationships/image" Target="../media/image92.wmf"/><Relationship Id="rId5" Type="http://schemas.openxmlformats.org/officeDocument/2006/relationships/image" Target="../media/image91.wmf"/><Relationship Id="rId4" Type="http://schemas.openxmlformats.org/officeDocument/2006/relationships/image" Target="../media/image90.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95.wmf"/><Relationship Id="rId7" Type="http://schemas.openxmlformats.org/officeDocument/2006/relationships/image" Target="../media/image99.wmf"/><Relationship Id="rId2" Type="http://schemas.openxmlformats.org/officeDocument/2006/relationships/image" Target="../media/image79.wmf"/><Relationship Id="rId1" Type="http://schemas.openxmlformats.org/officeDocument/2006/relationships/image" Target="../media/image94.wmf"/><Relationship Id="rId6" Type="http://schemas.openxmlformats.org/officeDocument/2006/relationships/image" Target="../media/image98.wmf"/><Relationship Id="rId5" Type="http://schemas.openxmlformats.org/officeDocument/2006/relationships/image" Target="../media/image97.wmf"/><Relationship Id="rId4" Type="http://schemas.openxmlformats.org/officeDocument/2006/relationships/image" Target="../media/image96.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102.wmf"/><Relationship Id="rId7" Type="http://schemas.openxmlformats.org/officeDocument/2006/relationships/image" Target="../media/image99.wmf"/><Relationship Id="rId2" Type="http://schemas.openxmlformats.org/officeDocument/2006/relationships/image" Target="../media/image101.wmf"/><Relationship Id="rId1" Type="http://schemas.openxmlformats.org/officeDocument/2006/relationships/image" Target="../media/image100.wmf"/><Relationship Id="rId6" Type="http://schemas.openxmlformats.org/officeDocument/2006/relationships/image" Target="../media/image105.wmf"/><Relationship Id="rId5" Type="http://schemas.openxmlformats.org/officeDocument/2006/relationships/image" Target="../media/image104.wmf"/><Relationship Id="rId4" Type="http://schemas.openxmlformats.org/officeDocument/2006/relationships/image" Target="../media/image103.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06.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07.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110.wmf"/><Relationship Id="rId2" Type="http://schemas.openxmlformats.org/officeDocument/2006/relationships/image" Target="../media/image109.wmf"/><Relationship Id="rId1" Type="http://schemas.openxmlformats.org/officeDocument/2006/relationships/image" Target="../media/image108.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117.wmf"/><Relationship Id="rId2" Type="http://schemas.openxmlformats.org/officeDocument/2006/relationships/image" Target="../media/image116.wmf"/><Relationship Id="rId1" Type="http://schemas.openxmlformats.org/officeDocument/2006/relationships/image" Target="../media/image115.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120.wmf"/><Relationship Id="rId2" Type="http://schemas.openxmlformats.org/officeDocument/2006/relationships/image" Target="../media/image119.wmf"/><Relationship Id="rId1" Type="http://schemas.openxmlformats.org/officeDocument/2006/relationships/image" Target="../media/image11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123.wmf"/><Relationship Id="rId2" Type="http://schemas.openxmlformats.org/officeDocument/2006/relationships/image" Target="../media/image122.wmf"/><Relationship Id="rId1" Type="http://schemas.openxmlformats.org/officeDocument/2006/relationships/image" Target="../media/image121.wmf"/><Relationship Id="rId4" Type="http://schemas.openxmlformats.org/officeDocument/2006/relationships/image" Target="../media/image124.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127.wmf"/><Relationship Id="rId2" Type="http://schemas.openxmlformats.org/officeDocument/2006/relationships/image" Target="../media/image126.wmf"/><Relationship Id="rId1" Type="http://schemas.openxmlformats.org/officeDocument/2006/relationships/image" Target="../media/image125.wmf"/><Relationship Id="rId5" Type="http://schemas.openxmlformats.org/officeDocument/2006/relationships/image" Target="../media/image129.wmf"/><Relationship Id="rId4" Type="http://schemas.openxmlformats.org/officeDocument/2006/relationships/image" Target="../media/image128.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31.w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134.wmf"/><Relationship Id="rId1" Type="http://schemas.openxmlformats.org/officeDocument/2006/relationships/image" Target="../media/image133.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36.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140.wmf"/><Relationship Id="rId2" Type="http://schemas.openxmlformats.org/officeDocument/2006/relationships/image" Target="../media/image139.wmf"/><Relationship Id="rId1" Type="http://schemas.openxmlformats.org/officeDocument/2006/relationships/image" Target="../media/image138.wmf"/><Relationship Id="rId4" Type="http://schemas.openxmlformats.org/officeDocument/2006/relationships/image" Target="../media/image141.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43.wmf"/></Relationships>
</file>

<file path=ppt/drawings/_rels/vmlDrawing37.vml.rels><?xml version="1.0" encoding="UTF-8" standalone="yes"?>
<Relationships xmlns="http://schemas.openxmlformats.org/package/2006/relationships"><Relationship Id="rId3" Type="http://schemas.openxmlformats.org/officeDocument/2006/relationships/image" Target="../media/image147.wmf"/><Relationship Id="rId2" Type="http://schemas.openxmlformats.org/officeDocument/2006/relationships/image" Target="../media/image146.wmf"/><Relationship Id="rId1" Type="http://schemas.openxmlformats.org/officeDocument/2006/relationships/image" Target="../media/image145.wmf"/><Relationship Id="rId4" Type="http://schemas.openxmlformats.org/officeDocument/2006/relationships/image" Target="../media/image148.wmf"/></Relationships>
</file>

<file path=ppt/drawings/_rels/vmlDrawing38.vml.rels><?xml version="1.0" encoding="UTF-8" standalone="yes"?>
<Relationships xmlns="http://schemas.openxmlformats.org/package/2006/relationships"><Relationship Id="rId3" Type="http://schemas.openxmlformats.org/officeDocument/2006/relationships/image" Target="../media/image146.wmf"/><Relationship Id="rId2" Type="http://schemas.openxmlformats.org/officeDocument/2006/relationships/image" Target="../media/image145.wmf"/><Relationship Id="rId1" Type="http://schemas.openxmlformats.org/officeDocument/2006/relationships/image" Target="../media/image150.w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155.wmf"/><Relationship Id="rId2" Type="http://schemas.openxmlformats.org/officeDocument/2006/relationships/image" Target="../media/image154.wmf"/><Relationship Id="rId1" Type="http://schemas.openxmlformats.org/officeDocument/2006/relationships/image" Target="../media/image15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5" Type="http://schemas.openxmlformats.org/officeDocument/2006/relationships/image" Target="../media/image14.wmf"/><Relationship Id="rId4" Type="http://schemas.openxmlformats.org/officeDocument/2006/relationships/image" Target="../media/image13.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156.w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158.w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160.w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162.w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164.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6" Type="http://schemas.openxmlformats.org/officeDocument/2006/relationships/image" Target="../media/image26.wmf"/><Relationship Id="rId5" Type="http://schemas.openxmlformats.org/officeDocument/2006/relationships/image" Target="../media/image25.wmf"/><Relationship Id="rId4"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4" Type="http://schemas.openxmlformats.org/officeDocument/2006/relationships/image" Target="../media/image3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ADBEF16-EA2A-4C49-B47A-E8750D5CC83C}" type="datetimeFigureOut">
              <a:rPr lang="en-US" smtClean="0"/>
              <a:pPr/>
              <a:t>7/23/2015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21FD266-22F9-429A-9AFB-6E8C802DAB51}"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0B4052-0306-4DBC-9034-693F7C97E84F}" type="datetimeFigureOut">
              <a:rPr lang="en-US" smtClean="0"/>
              <a:pPr/>
              <a:t>7/23/2015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87DFBC-C06D-4D12-8EDA-526C55B1844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87DFBC-C06D-4D12-8EDA-526C55B18444}" type="slidenum">
              <a:rPr lang="en-US" smtClean="0"/>
              <a:pPr/>
              <a:t>53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44213AF-26F6-41FA-8D85-E2C5388D6E58}" type="datetimeFigureOut">
              <a:rPr lang="en-US" smtClean="0"/>
              <a:pPr/>
              <a:t>7/23/2015</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dirty="0">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050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050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386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8" name="Rectangle 6"/>
          <p:cNvSpPr>
            <a:spLocks noGrp="1" noChangeArrowheads="1"/>
          </p:cNvSpPr>
          <p:nvPr>
            <p:ph type="sldNum" sz="quarter" idx="12"/>
          </p:nvPr>
        </p:nvSpPr>
        <p:spPr>
          <a:ln/>
        </p:spPr>
        <p:txBody>
          <a:bodyPr/>
          <a:lstStyle>
            <a:lvl1pPr>
              <a:defRPr/>
            </a:lvl1pPr>
          </a:lstStyle>
          <a:p>
            <a:pPr>
              <a:defRPr/>
            </a:pPr>
            <a:fld id="{AC6D8865-3528-4179-ADF8-0B93677ECF4F}"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050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050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A746B38-21DC-4401-8D6D-9B5A9506364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8" name="Footer Placeholder 7"/>
          <p:cNvSpPr>
            <a:spLocks noGrp="1"/>
          </p:cNvSpPr>
          <p:nvPr>
            <p:ph type="ftr" sz="quarter" idx="11"/>
          </p:nvPr>
        </p:nvSpPr>
        <p:spPr/>
        <p:txBody>
          <a:bodyPr/>
          <a:lstStyle>
            <a:extLst/>
          </a:lstStyle>
          <a:p>
            <a:endParaRPr kumimoji="0" lang="en-US" dirty="0"/>
          </a:p>
        </p:txBody>
      </p:sp>
      <p:sp>
        <p:nvSpPr>
          <p:cNvPr id="9" name="Slide Number Placeholder 8"/>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4" name="Footer Placeholder 3"/>
          <p:cNvSpPr>
            <a:spLocks noGrp="1"/>
          </p:cNvSpPr>
          <p:nvPr>
            <p:ph type="ftr" sz="quarter" idx="11"/>
          </p:nvPr>
        </p:nvSpPr>
        <p:spPr/>
        <p:txBody>
          <a:bodyPr/>
          <a:lstStyle>
            <a:extLst/>
          </a:lstStyle>
          <a:p>
            <a:endParaRPr kumimoji="0" lang="en-US" dirty="0"/>
          </a:p>
        </p:txBody>
      </p:sp>
      <p:sp>
        <p:nvSpPr>
          <p:cNvPr id="5" name="Slide Number Placeholder 4"/>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44213AF-26F6-41FA-8D85-E2C5388D6E58}" type="datetimeFigureOut">
              <a:rPr lang="en-US" smtClean="0"/>
              <a:pPr/>
              <a:t>7/23/2015</a:t>
            </a:fld>
            <a:endParaRPr lang="en-US" dirty="0"/>
          </a:p>
        </p:txBody>
      </p:sp>
      <p:sp>
        <p:nvSpPr>
          <p:cNvPr id="3" name="Footer Placeholder 2"/>
          <p:cNvSpPr>
            <a:spLocks noGrp="1"/>
          </p:cNvSpPr>
          <p:nvPr>
            <p:ph type="ftr" sz="quarter" idx="11"/>
          </p:nvPr>
        </p:nvSpPr>
        <p:spPr/>
        <p:txBody>
          <a:bodyPr/>
          <a:lstStyle>
            <a:extLst/>
          </a:lstStyle>
          <a:p>
            <a:endParaRPr kumimoji="0" lang="en-US" dirty="0"/>
          </a:p>
        </p:txBody>
      </p:sp>
      <p:sp>
        <p:nvSpPr>
          <p:cNvPr id="4" name="Slide Number Placeholder 3"/>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44213AF-26F6-41FA-8D85-E2C5388D6E58}" type="datetimeFigureOut">
              <a:rPr lang="en-US" smtClean="0"/>
              <a:pPr/>
              <a:t>7/23/2015</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44213AF-26F6-41FA-8D85-E2C5388D6E58}" type="datetimeFigureOut">
              <a:rPr lang="en-US" smtClean="0"/>
              <a:pPr/>
              <a:t>7/23/2015</a:t>
            </a:fld>
            <a:endParaRPr lang="en-US" dirty="0">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dirty="0">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a:t>‹#›</a:t>
            </a:fld>
            <a:endParaRPr kumimoji="0" lang="en-US" dirty="0">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5"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44213AF-26F6-41FA-8D85-E2C5388D6E58}" type="datetimeFigureOut">
              <a:rPr lang="en-US" smtClean="0"/>
              <a:pPr/>
              <a:t>7/23/2015</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a:t>‹#›</a:t>
            </a:fld>
            <a:endParaRPr kumimoji="0" lang="en-US" sz="1000" b="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oleObject" Target="../embeddings/oleObject14.bin"/><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oleObject" Target="../embeddings/oleObject20.bin"/><Relationship Id="rId7"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23.bin"/><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28.bin"/><Relationship Id="rId4" Type="http://schemas.openxmlformats.org/officeDocument/2006/relationships/oleObject" Target="../embeddings/oleObject27.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33.bin"/><Relationship Id="rId5" Type="http://schemas.openxmlformats.org/officeDocument/2006/relationships/oleObject" Target="../embeddings/oleObject32.bin"/><Relationship Id="rId4" Type="http://schemas.openxmlformats.org/officeDocument/2006/relationships/oleObject" Target="../embeddings/oleObject31.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39.bin"/><Relationship Id="rId3" Type="http://schemas.openxmlformats.org/officeDocument/2006/relationships/oleObject" Target="../embeddings/oleObject34.bin"/><Relationship Id="rId7"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37.bin"/><Relationship Id="rId5" Type="http://schemas.openxmlformats.org/officeDocument/2006/relationships/oleObject" Target="../embeddings/oleObject36.bin"/><Relationship Id="rId4" Type="http://schemas.openxmlformats.org/officeDocument/2006/relationships/oleObject" Target="../embeddings/oleObject35.bin"/><Relationship Id="rId9" Type="http://schemas.openxmlformats.org/officeDocument/2006/relationships/oleObject" Target="../embeddings/oleObject40.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46.bin"/><Relationship Id="rId3" Type="http://schemas.openxmlformats.org/officeDocument/2006/relationships/oleObject" Target="../embeddings/oleObject41.bin"/><Relationship Id="rId7"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44.bin"/><Relationship Id="rId5" Type="http://schemas.openxmlformats.org/officeDocument/2006/relationships/oleObject" Target="../embeddings/oleObject43.bin"/><Relationship Id="rId4" Type="http://schemas.openxmlformats.org/officeDocument/2006/relationships/oleObject" Target="../embeddings/oleObject42.bin"/><Relationship Id="rId9" Type="http://schemas.openxmlformats.org/officeDocument/2006/relationships/oleObject" Target="../embeddings/oleObject47.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oleObject" Target="../embeddings/oleObject50.bin"/><Relationship Id="rId4" Type="http://schemas.openxmlformats.org/officeDocument/2006/relationships/oleObject" Target="../embeddings/oleObject49.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56.bin"/><Relationship Id="rId3" Type="http://schemas.openxmlformats.org/officeDocument/2006/relationships/oleObject" Target="../embeddings/oleObject51.bin"/><Relationship Id="rId7"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54.bin"/><Relationship Id="rId5" Type="http://schemas.openxmlformats.org/officeDocument/2006/relationships/oleObject" Target="../embeddings/oleObject53.bin"/><Relationship Id="rId4" Type="http://schemas.openxmlformats.org/officeDocument/2006/relationships/oleObject" Target="../embeddings/oleObject52.bin"/><Relationship Id="rId9" Type="http://schemas.openxmlformats.org/officeDocument/2006/relationships/oleObject" Target="../embeddings/oleObject57.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oleObject" Target="../embeddings/oleObject61.bin"/><Relationship Id="rId5" Type="http://schemas.openxmlformats.org/officeDocument/2006/relationships/oleObject" Target="../embeddings/oleObject60.bin"/><Relationship Id="rId4" Type="http://schemas.openxmlformats.org/officeDocument/2006/relationships/oleObject" Target="../embeddings/oleObject59.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62.bin"/><Relationship Id="rId7"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65.bin"/><Relationship Id="rId5" Type="http://schemas.openxmlformats.org/officeDocument/2006/relationships/oleObject" Target="../embeddings/oleObject64.bin"/><Relationship Id="rId4" Type="http://schemas.openxmlformats.org/officeDocument/2006/relationships/oleObject" Target="../embeddings/oleObject63.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oleObject" Target="../embeddings/oleObject70.bin"/><Relationship Id="rId5" Type="http://schemas.openxmlformats.org/officeDocument/2006/relationships/oleObject" Target="../embeddings/oleObject69.bin"/><Relationship Id="rId4" Type="http://schemas.openxmlformats.org/officeDocument/2006/relationships/oleObject" Target="../embeddings/oleObject68.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71.bin"/><Relationship Id="rId7" Type="http://schemas.openxmlformats.org/officeDocument/2006/relationships/oleObject" Target="../embeddings/oleObject75.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74.bin"/><Relationship Id="rId5" Type="http://schemas.openxmlformats.org/officeDocument/2006/relationships/oleObject" Target="../embeddings/oleObject73.bin"/><Relationship Id="rId4" Type="http://schemas.openxmlformats.org/officeDocument/2006/relationships/oleObject" Target="../embeddings/oleObject72.bin"/></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oleObject" Target="../embeddings/oleObject78.bin"/><Relationship Id="rId4" Type="http://schemas.openxmlformats.org/officeDocument/2006/relationships/oleObject" Target="../embeddings/oleObject77.bin"/></Relationships>
</file>

<file path=ppt/slides/_rels/slide37.xml.rels><?xml version="1.0" encoding="UTF-8" standalone="yes"?>
<Relationships xmlns="http://schemas.openxmlformats.org/package/2006/relationships"><Relationship Id="rId3" Type="http://schemas.openxmlformats.org/officeDocument/2006/relationships/hyperlink" Target="https://www.youtube.com/watch?v=z6hCu0EPs-o" TargetMode="External"/><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oleObject" Target="../embeddings/oleObject80.bin"/><Relationship Id="rId4" Type="http://schemas.openxmlformats.org/officeDocument/2006/relationships/oleObject" Target="../embeddings/oleObject79.bin"/></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86.bin"/><Relationship Id="rId3" Type="http://schemas.openxmlformats.org/officeDocument/2006/relationships/oleObject" Target="../embeddings/oleObject81.bin"/><Relationship Id="rId7" Type="http://schemas.openxmlformats.org/officeDocument/2006/relationships/oleObject" Target="../embeddings/oleObject85.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oleObject" Target="../embeddings/oleObject84.bin"/><Relationship Id="rId5" Type="http://schemas.openxmlformats.org/officeDocument/2006/relationships/oleObject" Target="../embeddings/oleObject83.bin"/><Relationship Id="rId4" Type="http://schemas.openxmlformats.org/officeDocument/2006/relationships/oleObject" Target="../embeddings/oleObject82.bin"/><Relationship Id="rId9" Type="http://schemas.openxmlformats.org/officeDocument/2006/relationships/oleObject" Target="../embeddings/oleObject87.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93.bin"/><Relationship Id="rId3" Type="http://schemas.openxmlformats.org/officeDocument/2006/relationships/oleObject" Target="../embeddings/oleObject88.bin"/><Relationship Id="rId7" Type="http://schemas.openxmlformats.org/officeDocument/2006/relationships/oleObject" Target="../embeddings/oleObject92.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oleObject" Target="../embeddings/oleObject91.bin"/><Relationship Id="rId5" Type="http://schemas.openxmlformats.org/officeDocument/2006/relationships/oleObject" Target="../embeddings/oleObject90.bin"/><Relationship Id="rId4" Type="http://schemas.openxmlformats.org/officeDocument/2006/relationships/oleObject" Target="../embeddings/oleObject89.bin"/><Relationship Id="rId9" Type="http://schemas.openxmlformats.org/officeDocument/2006/relationships/oleObject" Target="../embeddings/oleObject94.bin"/></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100.bin"/><Relationship Id="rId3" Type="http://schemas.openxmlformats.org/officeDocument/2006/relationships/oleObject" Target="../embeddings/oleObject95.bin"/><Relationship Id="rId7" Type="http://schemas.openxmlformats.org/officeDocument/2006/relationships/oleObject" Target="../embeddings/oleObject99.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oleObject" Target="../embeddings/oleObject98.bin"/><Relationship Id="rId5" Type="http://schemas.openxmlformats.org/officeDocument/2006/relationships/oleObject" Target="../embeddings/oleObject97.bin"/><Relationship Id="rId4" Type="http://schemas.openxmlformats.org/officeDocument/2006/relationships/oleObject" Target="../embeddings/oleObject96.bin"/><Relationship Id="rId9" Type="http://schemas.openxmlformats.org/officeDocument/2006/relationships/oleObject" Target="../embeddings/oleObject101.bin"/></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107.bin"/><Relationship Id="rId3" Type="http://schemas.openxmlformats.org/officeDocument/2006/relationships/oleObject" Target="../embeddings/oleObject102.bin"/><Relationship Id="rId7" Type="http://schemas.openxmlformats.org/officeDocument/2006/relationships/oleObject" Target="../embeddings/oleObject106.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oleObject" Target="../embeddings/oleObject105.bin"/><Relationship Id="rId5" Type="http://schemas.openxmlformats.org/officeDocument/2006/relationships/oleObject" Target="../embeddings/oleObject104.bin"/><Relationship Id="rId4" Type="http://schemas.openxmlformats.org/officeDocument/2006/relationships/oleObject" Target="../embeddings/oleObject103.bin"/><Relationship Id="rId9" Type="http://schemas.openxmlformats.org/officeDocument/2006/relationships/oleObject" Target="../embeddings/oleObject108.bin"/></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09.bin"/><Relationship Id="rId2" Type="http://schemas.openxmlformats.org/officeDocument/2006/relationships/slideLayout" Target="../slideLayouts/slideLayout2.xml"/><Relationship Id="rId1" Type="http://schemas.openxmlformats.org/officeDocument/2006/relationships/vmlDrawing" Target="../drawings/vmlDrawing25.v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110.bin"/><Relationship Id="rId2" Type="http://schemas.openxmlformats.org/officeDocument/2006/relationships/slideLayout" Target="../slideLayouts/slideLayout2.xml"/><Relationship Id="rId1" Type="http://schemas.openxmlformats.org/officeDocument/2006/relationships/vmlDrawing" Target="../drawings/vmlDrawing26.v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11.bin"/><Relationship Id="rId2" Type="http://schemas.openxmlformats.org/officeDocument/2006/relationships/slideLayout" Target="../slideLayouts/slideLayout2.xml"/><Relationship Id="rId1" Type="http://schemas.openxmlformats.org/officeDocument/2006/relationships/vmlDrawing" Target="../drawings/vmlDrawing27.vml"/><Relationship Id="rId5" Type="http://schemas.openxmlformats.org/officeDocument/2006/relationships/oleObject" Target="../embeddings/oleObject113.bin"/><Relationship Id="rId4" Type="http://schemas.openxmlformats.org/officeDocument/2006/relationships/oleObject" Target="../embeddings/oleObject112.bin"/></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114.bin"/><Relationship Id="rId2" Type="http://schemas.openxmlformats.org/officeDocument/2006/relationships/slideLayout" Target="../slideLayouts/slideLayout12.xml"/><Relationship Id="rId1" Type="http://schemas.openxmlformats.org/officeDocument/2006/relationships/vmlDrawing" Target="../drawings/vmlDrawing28.vml"/><Relationship Id="rId5" Type="http://schemas.openxmlformats.org/officeDocument/2006/relationships/oleObject" Target="../embeddings/oleObject116.bin"/><Relationship Id="rId4" Type="http://schemas.openxmlformats.org/officeDocument/2006/relationships/oleObject" Target="../embeddings/oleObject115.bin"/></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117.bin"/><Relationship Id="rId2" Type="http://schemas.openxmlformats.org/officeDocument/2006/relationships/slideLayout" Target="../slideLayouts/slideLayout2.xml"/><Relationship Id="rId1" Type="http://schemas.openxmlformats.org/officeDocument/2006/relationships/vmlDrawing" Target="../drawings/vmlDrawing29.vml"/><Relationship Id="rId5" Type="http://schemas.openxmlformats.org/officeDocument/2006/relationships/oleObject" Target="../embeddings/oleObject119.bin"/><Relationship Id="rId4" Type="http://schemas.openxmlformats.org/officeDocument/2006/relationships/oleObject" Target="../embeddings/oleObject118.bin"/></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120.bin"/><Relationship Id="rId2" Type="http://schemas.openxmlformats.org/officeDocument/2006/relationships/slideLayout" Target="../slideLayouts/slideLayout12.xml"/><Relationship Id="rId1" Type="http://schemas.openxmlformats.org/officeDocument/2006/relationships/vmlDrawing" Target="../drawings/vmlDrawing30.vml"/><Relationship Id="rId6" Type="http://schemas.openxmlformats.org/officeDocument/2006/relationships/oleObject" Target="../embeddings/oleObject123.bin"/><Relationship Id="rId5" Type="http://schemas.openxmlformats.org/officeDocument/2006/relationships/oleObject" Target="../embeddings/oleObject122.bin"/><Relationship Id="rId4" Type="http://schemas.openxmlformats.org/officeDocument/2006/relationships/oleObject" Target="../embeddings/oleObject121.bin"/></Relationships>
</file>

<file path=ppt/slides/_rels/slide58.xml.rels><?xml version="1.0" encoding="UTF-8" standalone="yes"?>
<Relationships xmlns="http://schemas.openxmlformats.org/package/2006/relationships"><Relationship Id="rId8" Type="http://schemas.openxmlformats.org/officeDocument/2006/relationships/oleObject" Target="../embeddings/oleObject128.bin"/><Relationship Id="rId3" Type="http://schemas.openxmlformats.org/officeDocument/2006/relationships/oleObject" Target="../embeddings/oleObject124.bin"/><Relationship Id="rId7" Type="http://schemas.openxmlformats.org/officeDocument/2006/relationships/oleObject" Target="../embeddings/oleObject127.bin"/><Relationship Id="rId2" Type="http://schemas.openxmlformats.org/officeDocument/2006/relationships/slideLayout" Target="../slideLayouts/slideLayout12.xml"/><Relationship Id="rId1" Type="http://schemas.openxmlformats.org/officeDocument/2006/relationships/vmlDrawing" Target="../drawings/vmlDrawing31.vml"/><Relationship Id="rId6" Type="http://schemas.openxmlformats.org/officeDocument/2006/relationships/image" Target="../media/image130.png"/><Relationship Id="rId5" Type="http://schemas.openxmlformats.org/officeDocument/2006/relationships/oleObject" Target="../embeddings/oleObject126.bin"/><Relationship Id="rId4" Type="http://schemas.openxmlformats.org/officeDocument/2006/relationships/oleObject" Target="../embeddings/oleObject125.bin"/></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129.bin"/><Relationship Id="rId2" Type="http://schemas.openxmlformats.org/officeDocument/2006/relationships/slideLayout" Target="../slideLayouts/slideLayout12.xml"/><Relationship Id="rId1" Type="http://schemas.openxmlformats.org/officeDocument/2006/relationships/vmlDrawing" Target="../drawings/vmlDrawing32.vml"/><Relationship Id="rId4" Type="http://schemas.openxmlformats.org/officeDocument/2006/relationships/image" Target="../media/image132.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slideLayout" Target="../slideLayouts/slideLayout13.xml"/><Relationship Id="rId1" Type="http://schemas.openxmlformats.org/officeDocument/2006/relationships/vmlDrawing" Target="../drawings/vmlDrawing33.vml"/><Relationship Id="rId5" Type="http://schemas.openxmlformats.org/officeDocument/2006/relationships/oleObject" Target="../embeddings/oleObject131.bin"/><Relationship Id="rId4" Type="http://schemas.openxmlformats.org/officeDocument/2006/relationships/oleObject" Target="../embeddings/oleObject130.bin"/></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132.bin"/><Relationship Id="rId2" Type="http://schemas.openxmlformats.org/officeDocument/2006/relationships/slideLayout" Target="../slideLayouts/slideLayout12.xml"/><Relationship Id="rId1" Type="http://schemas.openxmlformats.org/officeDocument/2006/relationships/vmlDrawing" Target="../drawings/vmlDrawing34.vml"/><Relationship Id="rId4" Type="http://schemas.openxmlformats.org/officeDocument/2006/relationships/image" Target="../media/image137.emf"/></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133.bin"/><Relationship Id="rId7" Type="http://schemas.openxmlformats.org/officeDocument/2006/relationships/oleObject" Target="../embeddings/oleObject136.bin"/><Relationship Id="rId2" Type="http://schemas.openxmlformats.org/officeDocument/2006/relationships/slideLayout" Target="../slideLayouts/slideLayout12.xml"/><Relationship Id="rId1" Type="http://schemas.openxmlformats.org/officeDocument/2006/relationships/vmlDrawing" Target="../drawings/vmlDrawing35.vml"/><Relationship Id="rId6" Type="http://schemas.openxmlformats.org/officeDocument/2006/relationships/image" Target="../media/image142.png"/><Relationship Id="rId5" Type="http://schemas.openxmlformats.org/officeDocument/2006/relationships/oleObject" Target="../embeddings/oleObject135.bin"/><Relationship Id="rId4" Type="http://schemas.openxmlformats.org/officeDocument/2006/relationships/oleObject" Target="../embeddings/oleObject134.bin"/></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137.bin"/><Relationship Id="rId2" Type="http://schemas.openxmlformats.org/officeDocument/2006/relationships/slideLayout" Target="../slideLayouts/slideLayout12.xml"/><Relationship Id="rId1" Type="http://schemas.openxmlformats.org/officeDocument/2006/relationships/vmlDrawing" Target="../drawings/vmlDrawing36.vml"/><Relationship Id="rId4" Type="http://schemas.openxmlformats.org/officeDocument/2006/relationships/image" Target="../media/image144.emf"/></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138.bin"/><Relationship Id="rId7" Type="http://schemas.openxmlformats.org/officeDocument/2006/relationships/image" Target="../media/image149.jpeg"/><Relationship Id="rId2" Type="http://schemas.openxmlformats.org/officeDocument/2006/relationships/slideLayout" Target="../slideLayouts/slideLayout2.xml"/><Relationship Id="rId1" Type="http://schemas.openxmlformats.org/officeDocument/2006/relationships/vmlDrawing" Target="../drawings/vmlDrawing37.vml"/><Relationship Id="rId6" Type="http://schemas.openxmlformats.org/officeDocument/2006/relationships/oleObject" Target="../embeddings/oleObject141.bin"/><Relationship Id="rId5" Type="http://schemas.openxmlformats.org/officeDocument/2006/relationships/oleObject" Target="../embeddings/oleObject140.bin"/><Relationship Id="rId4" Type="http://schemas.openxmlformats.org/officeDocument/2006/relationships/oleObject" Target="../embeddings/oleObject139.bin"/></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142.bin"/><Relationship Id="rId2" Type="http://schemas.openxmlformats.org/officeDocument/2006/relationships/slideLayout" Target="../slideLayouts/slideLayout2.xml"/><Relationship Id="rId1" Type="http://schemas.openxmlformats.org/officeDocument/2006/relationships/vmlDrawing" Target="../drawings/vmlDrawing38.vml"/><Relationship Id="rId5" Type="http://schemas.openxmlformats.org/officeDocument/2006/relationships/oleObject" Target="../embeddings/oleObject144.bin"/><Relationship Id="rId4" Type="http://schemas.openxmlformats.org/officeDocument/2006/relationships/oleObject" Target="../embeddings/oleObject143.bin"/></Relationships>
</file>

<file path=ppt/slides/_rels/slide66.xml.rels><?xml version="1.0" encoding="UTF-8" standalone="yes"?>
<Relationships xmlns="http://schemas.openxmlformats.org/package/2006/relationships"><Relationship Id="rId3" Type="http://schemas.openxmlformats.org/officeDocument/2006/relationships/image" Target="../media/image152.jpeg"/><Relationship Id="rId2" Type="http://schemas.openxmlformats.org/officeDocument/2006/relationships/image" Target="../media/image151.em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51.emf"/><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oleObject" Target="../embeddings/oleObject147.bin"/><Relationship Id="rId5" Type="http://schemas.openxmlformats.org/officeDocument/2006/relationships/oleObject" Target="../embeddings/oleObject146.bin"/><Relationship Id="rId4" Type="http://schemas.openxmlformats.org/officeDocument/2006/relationships/oleObject" Target="../embeddings/oleObject145.bin"/></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148.bin"/><Relationship Id="rId2" Type="http://schemas.openxmlformats.org/officeDocument/2006/relationships/slideLayout" Target="../slideLayouts/slideLayout2.xml"/><Relationship Id="rId1" Type="http://schemas.openxmlformats.org/officeDocument/2006/relationships/vmlDrawing" Target="../drawings/vmlDrawing40.vml"/><Relationship Id="rId4" Type="http://schemas.openxmlformats.org/officeDocument/2006/relationships/image" Target="../media/image15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59.wmf"/><Relationship Id="rId2" Type="http://schemas.openxmlformats.org/officeDocument/2006/relationships/slideLayout" Target="../slideLayouts/slideLayout2.xml"/><Relationship Id="rId1" Type="http://schemas.openxmlformats.org/officeDocument/2006/relationships/vmlDrawing" Target="../drawings/vmlDrawing41.vml"/><Relationship Id="rId4" Type="http://schemas.openxmlformats.org/officeDocument/2006/relationships/oleObject" Target="../embeddings/oleObject149.bin"/></Relationships>
</file>

<file path=ppt/slides/_rels/slide71.xml.rels><?xml version="1.0" encoding="UTF-8" standalone="yes"?>
<Relationships xmlns="http://schemas.openxmlformats.org/package/2006/relationships"><Relationship Id="rId3" Type="http://schemas.openxmlformats.org/officeDocument/2006/relationships/image" Target="../media/image161.wmf"/><Relationship Id="rId2" Type="http://schemas.openxmlformats.org/officeDocument/2006/relationships/slideLayout" Target="../slideLayouts/slideLayout2.xml"/><Relationship Id="rId1" Type="http://schemas.openxmlformats.org/officeDocument/2006/relationships/vmlDrawing" Target="../drawings/vmlDrawing42.vml"/><Relationship Id="rId4" Type="http://schemas.openxmlformats.org/officeDocument/2006/relationships/oleObject" Target="../embeddings/oleObject150.bin"/></Relationships>
</file>

<file path=ppt/slides/_rels/slide72.xml.rels><?xml version="1.0" encoding="UTF-8" standalone="yes"?>
<Relationships xmlns="http://schemas.openxmlformats.org/package/2006/relationships"><Relationship Id="rId3" Type="http://schemas.openxmlformats.org/officeDocument/2006/relationships/image" Target="../media/image163.wmf"/><Relationship Id="rId2" Type="http://schemas.openxmlformats.org/officeDocument/2006/relationships/slideLayout" Target="../slideLayouts/slideLayout2.xml"/><Relationship Id="rId1" Type="http://schemas.openxmlformats.org/officeDocument/2006/relationships/vmlDrawing" Target="../drawings/vmlDrawing43.vml"/><Relationship Id="rId4" Type="http://schemas.openxmlformats.org/officeDocument/2006/relationships/oleObject" Target="../embeddings/oleObject151.bin"/></Relationships>
</file>

<file path=ppt/slides/_rels/slide73.xml.rels><?xml version="1.0" encoding="UTF-8" standalone="yes"?>
<Relationships xmlns="http://schemas.openxmlformats.org/package/2006/relationships"><Relationship Id="rId3" Type="http://schemas.openxmlformats.org/officeDocument/2006/relationships/image" Target="../media/image165.wmf"/><Relationship Id="rId2" Type="http://schemas.openxmlformats.org/officeDocument/2006/relationships/slideLayout" Target="../slideLayouts/slideLayout2.xml"/><Relationship Id="rId1" Type="http://schemas.openxmlformats.org/officeDocument/2006/relationships/vmlDrawing" Target="../drawings/vmlDrawing44.vml"/><Relationship Id="rId4" Type="http://schemas.openxmlformats.org/officeDocument/2006/relationships/oleObject" Target="../embeddings/oleObject152.bin"/></Relationships>
</file>

<file path=ppt/slides/_rels/slide74.xml.rels><?xml version="1.0" encoding="UTF-8" standalone="yes"?>
<Relationships xmlns="http://schemas.openxmlformats.org/package/2006/relationships"><Relationship Id="rId2" Type="http://schemas.openxmlformats.org/officeDocument/2006/relationships/image" Target="../media/image166.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67.gif"/><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69.gif"/><Relationship Id="rId2" Type="http://schemas.openxmlformats.org/officeDocument/2006/relationships/image" Target="../media/image168.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hyperlink" Target="mailto:delferst@gmail.com" TargetMode="External"/><Relationship Id="rId2" Type="http://schemas.openxmlformats.org/officeDocument/2006/relationships/hyperlink" Target="mailto:dferster@immaculata.edu"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4648200"/>
          </a:xfrm>
        </p:spPr>
        <p:txBody>
          <a:bodyPr>
            <a:normAutofit fontScale="70000" lnSpcReduction="20000"/>
          </a:bodyPr>
          <a:lstStyle/>
          <a:p>
            <a:pPr algn="ctr">
              <a:buNone/>
            </a:pPr>
            <a:r>
              <a:rPr lang="en-US" sz="5400" b="1" dirty="0" smtClean="0">
                <a:solidFill>
                  <a:schemeClr val="accent2">
                    <a:lumMod val="75000"/>
                  </a:schemeClr>
                </a:solidFill>
              </a:rPr>
              <a:t>Algebra:</a:t>
            </a:r>
          </a:p>
          <a:p>
            <a:pPr algn="ctr">
              <a:buNone/>
            </a:pPr>
            <a:r>
              <a:rPr lang="en-US" sz="5400" b="1" dirty="0" smtClean="0">
                <a:solidFill>
                  <a:schemeClr val="accent2">
                    <a:lumMod val="75000"/>
                  </a:schemeClr>
                </a:solidFill>
              </a:rPr>
              <a:t>Solving Quadratic Equations</a:t>
            </a:r>
          </a:p>
          <a:p>
            <a:pPr algn="ctr">
              <a:buNone/>
            </a:pPr>
            <a:r>
              <a:rPr lang="en-US" sz="5400" b="1" dirty="0" smtClean="0">
                <a:solidFill>
                  <a:schemeClr val="accent2">
                    <a:lumMod val="75000"/>
                  </a:schemeClr>
                </a:solidFill>
              </a:rPr>
              <a:t> (real solutions, only) </a:t>
            </a:r>
          </a:p>
          <a:p>
            <a:pPr algn="ctr">
              <a:buNone/>
            </a:pPr>
            <a:r>
              <a:rPr lang="en-US" sz="5400" b="1" dirty="0" smtClean="0">
                <a:solidFill>
                  <a:schemeClr val="accent2">
                    <a:lumMod val="75000"/>
                  </a:schemeClr>
                </a:solidFill>
              </a:rPr>
              <a:t>Quadratic Functions</a:t>
            </a:r>
          </a:p>
          <a:p>
            <a:pPr algn="ctr">
              <a:buNone/>
            </a:pPr>
            <a:endParaRPr lang="en-US" sz="5400" b="1" dirty="0" smtClean="0">
              <a:solidFill>
                <a:schemeClr val="accent2">
                  <a:lumMod val="75000"/>
                </a:schemeClr>
              </a:solidFill>
            </a:endParaRPr>
          </a:p>
          <a:p>
            <a:pPr>
              <a:buNone/>
            </a:pPr>
            <a:endParaRPr lang="en-US" sz="5400" dirty="0" smtClean="0">
              <a:solidFill>
                <a:schemeClr val="accent6">
                  <a:lumMod val="75000"/>
                </a:schemeClr>
              </a:solidFill>
            </a:endParaRPr>
          </a:p>
          <a:p>
            <a:pPr algn="ctr">
              <a:buNone/>
            </a:pPr>
            <a:r>
              <a:rPr lang="en-US" sz="4600" b="1" dirty="0" smtClean="0">
                <a:solidFill>
                  <a:srgbClr val="0070C0"/>
                </a:solidFill>
              </a:rPr>
              <a:t>HIGH SCHOOL </a:t>
            </a:r>
            <a:r>
              <a:rPr lang="en-US" sz="4600" b="1" dirty="0" smtClean="0">
                <a:solidFill>
                  <a:srgbClr val="0070C0"/>
                </a:solidFill>
              </a:rPr>
              <a:t>LEVEL</a:t>
            </a:r>
          </a:p>
          <a:p>
            <a:endParaRPr lang="en-US" sz="2900" b="1" dirty="0" smtClean="0">
              <a:solidFill>
                <a:srgbClr val="0070C0"/>
              </a:solidFill>
            </a:endParaRPr>
          </a:p>
          <a:p>
            <a:r>
              <a:rPr lang="en-US" sz="2900" b="1" dirty="0" smtClean="0">
                <a:solidFill>
                  <a:srgbClr val="0070C0"/>
                </a:solidFill>
              </a:rPr>
              <a:t>Session #2</a:t>
            </a:r>
          </a:p>
          <a:p>
            <a:r>
              <a:rPr lang="en-US" sz="2900" b="1" dirty="0" smtClean="0">
                <a:solidFill>
                  <a:srgbClr val="0070C0"/>
                </a:solidFill>
              </a:rPr>
              <a:t>Presented by: Dr. Del Ferster</a:t>
            </a:r>
          </a:p>
        </p:txBody>
      </p:sp>
      <p:sp>
        <p:nvSpPr>
          <p:cNvPr id="3" name="Title 2"/>
          <p:cNvSpPr>
            <a:spLocks noGrp="1"/>
          </p:cNvSpPr>
          <p:nvPr>
            <p:ph type="title"/>
          </p:nvPr>
        </p:nvSpPr>
        <p:spPr>
          <a:xfrm>
            <a:off x="457200" y="228600"/>
            <a:ext cx="8229600" cy="1143000"/>
          </a:xfrm>
        </p:spPr>
        <p:txBody>
          <a:bodyPr>
            <a:normAutofit fontScale="90000"/>
          </a:bodyPr>
          <a:lstStyle/>
          <a:p>
            <a:pPr algn="ctr"/>
            <a:r>
              <a:rPr lang="en-US" dirty="0" smtClean="0"/>
              <a:t/>
            </a:r>
            <a:br>
              <a:rPr lang="en-US" dirty="0" smtClean="0"/>
            </a:br>
            <a:r>
              <a:rPr lang="en-US" sz="4400" dirty="0" smtClean="0">
                <a:solidFill>
                  <a:srgbClr val="7030A0"/>
                </a:solidFill>
              </a:rPr>
              <a:t>Immaculata Week 2015</a:t>
            </a:r>
            <a:r>
              <a:rPr lang="en-US" dirty="0" smtClean="0">
                <a:solidFill>
                  <a:srgbClr val="7030A0"/>
                </a:solidFill>
              </a:rPr>
              <a:t/>
            </a:r>
            <a:br>
              <a:rPr lang="en-US" dirty="0" smtClean="0">
                <a:solidFill>
                  <a:srgbClr val="7030A0"/>
                </a:solidFill>
              </a:rPr>
            </a:br>
            <a:r>
              <a:rPr lang="en-US" sz="2700" dirty="0" smtClean="0">
                <a:solidFill>
                  <a:srgbClr val="7030A0"/>
                </a:solidFill>
              </a:rPr>
              <a:t>July 27—July 31, 2015</a:t>
            </a:r>
            <a:endParaRPr lang="en-US" dirty="0">
              <a:solidFill>
                <a:srgbClr val="7030A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071872"/>
          </a:xfrm>
        </p:spPr>
        <p:txBody>
          <a:bodyPr>
            <a:normAutofit fontScale="92500"/>
          </a:bodyPr>
          <a:lstStyle/>
          <a:p>
            <a:r>
              <a:rPr lang="en-US" dirty="0" smtClean="0"/>
              <a:t>We’ll make use of </a:t>
            </a:r>
            <a:r>
              <a:rPr lang="en-US" b="1" dirty="0" smtClean="0">
                <a:solidFill>
                  <a:srgbClr val="FF0000"/>
                </a:solidFill>
              </a:rPr>
              <a:t>the ZERO PRODUCT PROPERTY</a:t>
            </a:r>
          </a:p>
          <a:p>
            <a:endParaRPr lang="en-US" b="1" dirty="0" smtClean="0">
              <a:solidFill>
                <a:srgbClr val="FF0000"/>
              </a:solidFill>
            </a:endParaRPr>
          </a:p>
          <a:p>
            <a:endParaRPr lang="en-US" b="1" dirty="0" smtClean="0">
              <a:solidFill>
                <a:srgbClr val="FF0000"/>
              </a:solidFill>
            </a:endParaRPr>
          </a:p>
          <a:p>
            <a:endParaRPr lang="en-US" b="1" dirty="0" smtClean="0">
              <a:solidFill>
                <a:srgbClr val="FF0000"/>
              </a:solidFill>
            </a:endParaRPr>
          </a:p>
          <a:p>
            <a:endParaRPr lang="en-US" b="1" dirty="0" smtClean="0">
              <a:solidFill>
                <a:srgbClr val="FF0000"/>
              </a:solidFill>
            </a:endParaRPr>
          </a:p>
          <a:p>
            <a:endParaRPr lang="en-US" b="1" dirty="0" smtClean="0">
              <a:solidFill>
                <a:srgbClr val="FF0000"/>
              </a:solidFill>
            </a:endParaRPr>
          </a:p>
          <a:p>
            <a:r>
              <a:rPr lang="en-US" dirty="0" smtClean="0"/>
              <a:t>Factoring can be one of the easier methods of solving quadratic equations.</a:t>
            </a:r>
          </a:p>
          <a:p>
            <a:r>
              <a:rPr lang="en-US" dirty="0" smtClean="0"/>
              <a:t>Unfortunately, not all quadratic equations can be factored. </a:t>
            </a:r>
            <a:r>
              <a:rPr lang="en-US" dirty="0" smtClean="0">
                <a:sym typeface="Wingdings" pitchFamily="2" charset="2"/>
              </a:rPr>
              <a:t></a:t>
            </a:r>
          </a:p>
          <a:p>
            <a:r>
              <a:rPr lang="en-US" dirty="0" smtClean="0">
                <a:sym typeface="Wingdings" pitchFamily="2" charset="2"/>
              </a:rPr>
              <a:t>In fact, most of the “ugly ones” won’t factor, and will need to be solved by another method.</a:t>
            </a:r>
            <a:endParaRPr lang="en-US" dirty="0"/>
          </a:p>
        </p:txBody>
      </p:sp>
      <p:sp>
        <p:nvSpPr>
          <p:cNvPr id="3" name="Title 2"/>
          <p:cNvSpPr>
            <a:spLocks noGrp="1"/>
          </p:cNvSpPr>
          <p:nvPr>
            <p:ph type="title"/>
          </p:nvPr>
        </p:nvSpPr>
        <p:spPr/>
        <p:txBody>
          <a:bodyPr>
            <a:normAutofit fontScale="90000"/>
          </a:bodyPr>
          <a:lstStyle/>
          <a:p>
            <a:pPr algn="ctr"/>
            <a:r>
              <a:rPr lang="en-US" dirty="0" smtClean="0"/>
              <a:t>Solving quadratic equations by Factoring.</a:t>
            </a:r>
            <a:endParaRPr lang="en-US" dirty="0"/>
          </a:p>
        </p:txBody>
      </p:sp>
      <p:graphicFrame>
        <p:nvGraphicFramePr>
          <p:cNvPr id="4" name="Object 3"/>
          <p:cNvGraphicFramePr>
            <a:graphicFrameLocks noChangeAspect="1"/>
          </p:cNvGraphicFramePr>
          <p:nvPr/>
        </p:nvGraphicFramePr>
        <p:xfrm>
          <a:off x="1219200" y="2514600"/>
          <a:ext cx="7239000" cy="762000"/>
        </p:xfrm>
        <a:graphic>
          <a:graphicData uri="http://schemas.openxmlformats.org/presentationml/2006/ole">
            <p:oleObj spid="_x0000_s124930" name="Equation" r:id="rId3" imgW="1930320" imgH="203040" progId="Equation.DSMT4">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If we intend to solve a quadratic equation by means of factoring, we MUST have a zero on one side of the equation.</a:t>
            </a:r>
          </a:p>
          <a:p>
            <a:r>
              <a:rPr lang="en-US" dirty="0" smtClean="0"/>
              <a:t>If necessary, we’ll have to move terms to one side to generate a zero on the other side of the equation</a:t>
            </a:r>
          </a:p>
          <a:p>
            <a:r>
              <a:rPr lang="en-US" dirty="0" smtClean="0"/>
              <a:t>Don’t get tricked here, the tougher problems will require a re-write, to get a zero on one side of the equation.</a:t>
            </a:r>
            <a:endParaRPr lang="en-US" dirty="0"/>
          </a:p>
        </p:txBody>
      </p:sp>
      <p:sp>
        <p:nvSpPr>
          <p:cNvPr id="3" name="Title 2"/>
          <p:cNvSpPr>
            <a:spLocks noGrp="1"/>
          </p:cNvSpPr>
          <p:nvPr>
            <p:ph type="title"/>
          </p:nvPr>
        </p:nvSpPr>
        <p:spPr/>
        <p:txBody>
          <a:bodyPr/>
          <a:lstStyle/>
          <a:p>
            <a:pPr algn="ctr"/>
            <a:r>
              <a:rPr lang="en-US" dirty="0" smtClean="0"/>
              <a:t>The ZERO matters!!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Let’s look at some examples</a:t>
            </a:r>
            <a:endParaRPr lang="en-US" dirty="0"/>
          </a:p>
        </p:txBody>
      </p:sp>
      <p:sp>
        <p:nvSpPr>
          <p:cNvPr id="3" name="Subtitle 2"/>
          <p:cNvSpPr>
            <a:spLocks noGrp="1"/>
          </p:cNvSpPr>
          <p:nvPr>
            <p:ph type="subTitle" idx="1"/>
          </p:nvPr>
        </p:nvSpPr>
        <p:spPr/>
        <p:txBody>
          <a:bodyPr>
            <a:normAutofit/>
          </a:bodyPr>
          <a:lstStyle/>
          <a:p>
            <a:r>
              <a:rPr lang="en-US" sz="7200" dirty="0" smtClean="0">
                <a:sym typeface="Wingdings" pitchFamily="2" charset="2"/>
              </a:rPr>
              <a:t></a:t>
            </a:r>
            <a:endParaRPr lang="en-US" sz="7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257800" y="2438400"/>
            <a:ext cx="2971800" cy="1323439"/>
          </a:xfrm>
          <a:prstGeom prst="rect">
            <a:avLst/>
          </a:prstGeom>
          <a:noFill/>
          <a:ln w="38100">
            <a:solidFill>
              <a:srgbClr val="CC0000"/>
            </a:solidFill>
            <a:miter lim="800000"/>
            <a:headEnd/>
            <a:tailEnd/>
          </a:ln>
        </p:spPr>
        <p:txBody>
          <a:bodyPr wrap="square">
            <a:spAutoFit/>
          </a:bodyPr>
          <a:lstStyle/>
          <a:p>
            <a:pPr algn="ctr"/>
            <a:r>
              <a:rPr lang="en-US" sz="4000" dirty="0" smtClean="0"/>
              <a:t>In solution set form:</a:t>
            </a:r>
            <a:endParaRPr lang="en-US" sz="4000" dirty="0"/>
          </a:p>
        </p:txBody>
      </p:sp>
      <p:sp>
        <p:nvSpPr>
          <p:cNvPr id="15" name="Title 14"/>
          <p:cNvSpPr>
            <a:spLocks noGrp="1"/>
          </p:cNvSpPr>
          <p:nvPr>
            <p:ph type="title"/>
          </p:nvPr>
        </p:nvSpPr>
        <p:spPr/>
        <p:txBody>
          <a:bodyPr/>
          <a:lstStyle/>
          <a:p>
            <a:pPr algn="ctr"/>
            <a:r>
              <a:rPr lang="en-US" dirty="0" smtClean="0"/>
              <a:t>Example #1</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factoring</a:t>
            </a:r>
            <a:endParaRPr lang="en-US" sz="2800" dirty="0"/>
          </a:p>
        </p:txBody>
      </p:sp>
      <p:graphicFrame>
        <p:nvGraphicFramePr>
          <p:cNvPr id="5" name="Object 5"/>
          <p:cNvGraphicFramePr>
            <a:graphicFrameLocks noChangeAspect="1"/>
          </p:cNvGraphicFramePr>
          <p:nvPr/>
        </p:nvGraphicFramePr>
        <p:xfrm>
          <a:off x="685800" y="2438400"/>
          <a:ext cx="3047999" cy="779808"/>
        </p:xfrm>
        <a:graphic>
          <a:graphicData uri="http://schemas.openxmlformats.org/presentationml/2006/ole">
            <p:oleObj spid="_x0000_s126985" name="Equation" r:id="rId3" imgW="914400" imgH="203200" progId="Equation.3">
              <p:embed/>
            </p:oleObj>
          </a:graphicData>
        </a:graphic>
      </p:graphicFrame>
      <p:graphicFrame>
        <p:nvGraphicFramePr>
          <p:cNvPr id="2" name="Object 5"/>
          <p:cNvGraphicFramePr>
            <a:graphicFrameLocks noChangeAspect="1"/>
          </p:cNvGraphicFramePr>
          <p:nvPr/>
        </p:nvGraphicFramePr>
        <p:xfrm>
          <a:off x="381000" y="3429000"/>
          <a:ext cx="3657600" cy="811464"/>
        </p:xfrm>
        <a:graphic>
          <a:graphicData uri="http://schemas.openxmlformats.org/presentationml/2006/ole">
            <p:oleObj spid="_x0000_s126986" name="Equation" r:id="rId4" imgW="1054080" imgH="203040" progId="Equation.DSMT4">
              <p:embed/>
            </p:oleObj>
          </a:graphicData>
        </a:graphic>
      </p:graphicFrame>
      <p:graphicFrame>
        <p:nvGraphicFramePr>
          <p:cNvPr id="3" name="Object 5"/>
          <p:cNvGraphicFramePr>
            <a:graphicFrameLocks noChangeAspect="1"/>
          </p:cNvGraphicFramePr>
          <p:nvPr/>
        </p:nvGraphicFramePr>
        <p:xfrm>
          <a:off x="381000" y="4343400"/>
          <a:ext cx="4406900" cy="709613"/>
        </p:xfrm>
        <a:graphic>
          <a:graphicData uri="http://schemas.openxmlformats.org/presentationml/2006/ole">
            <p:oleObj spid="_x0000_s126987" name="Equation" r:id="rId5" imgW="1269720" imgH="177480" progId="Equation.DSMT4">
              <p:embed/>
            </p:oleObj>
          </a:graphicData>
        </a:graphic>
      </p:graphicFrame>
      <p:graphicFrame>
        <p:nvGraphicFramePr>
          <p:cNvPr id="4" name="Object 5"/>
          <p:cNvGraphicFramePr>
            <a:graphicFrameLocks noChangeAspect="1"/>
          </p:cNvGraphicFramePr>
          <p:nvPr/>
        </p:nvGraphicFramePr>
        <p:xfrm>
          <a:off x="609600" y="5257800"/>
          <a:ext cx="3570287" cy="709613"/>
        </p:xfrm>
        <a:graphic>
          <a:graphicData uri="http://schemas.openxmlformats.org/presentationml/2006/ole">
            <p:oleObj spid="_x0000_s126988" name="Equation" r:id="rId6" imgW="1028520" imgH="177480" progId="Equation.DSMT4">
              <p:embed/>
            </p:oleObj>
          </a:graphicData>
        </a:graphic>
      </p:graphicFrame>
      <p:graphicFrame>
        <p:nvGraphicFramePr>
          <p:cNvPr id="22" name="Object 21"/>
          <p:cNvGraphicFramePr>
            <a:graphicFrameLocks noChangeAspect="1"/>
          </p:cNvGraphicFramePr>
          <p:nvPr/>
        </p:nvGraphicFramePr>
        <p:xfrm>
          <a:off x="5768340" y="4114800"/>
          <a:ext cx="2080260" cy="990600"/>
        </p:xfrm>
        <a:graphic>
          <a:graphicData uri="http://schemas.openxmlformats.org/presentationml/2006/ole">
            <p:oleObj spid="_x0000_s126989" name="Equation" r:id="rId7" imgW="533160" imgH="2538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272" fill="hold" grpId="0" nodeType="clickEffect">
                                  <p:stCondLst>
                                    <p:cond delay="0"/>
                                  </p:stCondLst>
                                  <p:childTnLst>
                                    <p:set>
                                      <p:cBhvr>
                                        <p:cTn id="24" dur="1" fill="hold">
                                          <p:stCondLst>
                                            <p:cond delay="0"/>
                                          </p:stCondLst>
                                        </p:cTn>
                                        <p:tgtEl>
                                          <p:spTgt spid="30737"/>
                                        </p:tgtEl>
                                        <p:attrNameLst>
                                          <p:attrName>style.visibility</p:attrName>
                                        </p:attrNameLst>
                                      </p:cBhvr>
                                      <p:to>
                                        <p:strVal val="visible"/>
                                      </p:to>
                                    </p:set>
                                    <p:anim calcmode="lin" valueType="num">
                                      <p:cBhvr>
                                        <p:cTn id="25" dur="500" fill="hold"/>
                                        <p:tgtEl>
                                          <p:spTgt spid="30737"/>
                                        </p:tgtEl>
                                        <p:attrNameLst>
                                          <p:attrName>ppt_w</p:attrName>
                                        </p:attrNameLst>
                                      </p:cBhvr>
                                      <p:tavLst>
                                        <p:tav tm="0">
                                          <p:val>
                                            <p:strVal val="2/3*#ppt_w"/>
                                          </p:val>
                                        </p:tav>
                                        <p:tav tm="100000">
                                          <p:val>
                                            <p:strVal val="#ppt_w"/>
                                          </p:val>
                                        </p:tav>
                                      </p:tavLst>
                                    </p:anim>
                                    <p:anim calcmode="lin" valueType="num">
                                      <p:cBhvr>
                                        <p:cTn id="26" dur="500" fill="hold"/>
                                        <p:tgtEl>
                                          <p:spTgt spid="30737"/>
                                        </p:tgtEl>
                                        <p:attrNameLst>
                                          <p:attrName>ppt_h</p:attrName>
                                        </p:attrNameLst>
                                      </p:cBhvr>
                                      <p:tavLst>
                                        <p:tav tm="0">
                                          <p:val>
                                            <p:strVal val="2/3*#ppt_h"/>
                                          </p:val>
                                        </p:tav>
                                        <p:tav tm="100000">
                                          <p:val>
                                            <p:strVal val="#ppt_h"/>
                                          </p:val>
                                        </p:tav>
                                      </p:tavLst>
                                    </p:anim>
                                  </p:childTnLst>
                                </p:cTn>
                              </p:par>
                              <p:par>
                                <p:cTn id="27" presetID="12" presetClass="entr" presetSubtype="4"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slide(fromBottom)">
                                      <p:cBhvr>
                                        <p:cTn id="2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410200" y="3962400"/>
            <a:ext cx="2971800" cy="1323439"/>
          </a:xfrm>
          <a:prstGeom prst="rect">
            <a:avLst/>
          </a:prstGeom>
          <a:noFill/>
          <a:ln w="38100">
            <a:solidFill>
              <a:srgbClr val="CC0000"/>
            </a:solidFill>
            <a:miter lim="800000"/>
            <a:headEnd/>
            <a:tailEnd/>
          </a:ln>
        </p:spPr>
        <p:txBody>
          <a:bodyPr wrap="square">
            <a:spAutoFit/>
          </a:bodyPr>
          <a:lstStyle/>
          <a:p>
            <a:pPr algn="ctr"/>
            <a:r>
              <a:rPr lang="en-US" sz="4000" dirty="0" smtClean="0"/>
              <a:t>In solution set form:</a:t>
            </a:r>
            <a:endParaRPr lang="en-US" sz="4000" dirty="0"/>
          </a:p>
        </p:txBody>
      </p:sp>
      <p:sp>
        <p:nvSpPr>
          <p:cNvPr id="15" name="Title 14"/>
          <p:cNvSpPr>
            <a:spLocks noGrp="1"/>
          </p:cNvSpPr>
          <p:nvPr>
            <p:ph type="title"/>
          </p:nvPr>
        </p:nvSpPr>
        <p:spPr/>
        <p:txBody>
          <a:bodyPr/>
          <a:lstStyle/>
          <a:p>
            <a:pPr algn="ctr"/>
            <a:r>
              <a:rPr lang="en-US" dirty="0" smtClean="0"/>
              <a:t>Example #2</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factoring</a:t>
            </a:r>
            <a:endParaRPr lang="en-US" sz="2800" dirty="0"/>
          </a:p>
        </p:txBody>
      </p:sp>
      <p:graphicFrame>
        <p:nvGraphicFramePr>
          <p:cNvPr id="2" name="Object 5"/>
          <p:cNvGraphicFramePr>
            <a:graphicFrameLocks noChangeAspect="1"/>
          </p:cNvGraphicFramePr>
          <p:nvPr/>
        </p:nvGraphicFramePr>
        <p:xfrm>
          <a:off x="304800" y="3352800"/>
          <a:ext cx="3392487" cy="811213"/>
        </p:xfrm>
        <a:graphic>
          <a:graphicData uri="http://schemas.openxmlformats.org/presentationml/2006/ole">
            <p:oleObj spid="_x0000_s128003" name="Equation" r:id="rId3" imgW="977760" imgH="203040" progId="Equation.DSMT4">
              <p:embed/>
            </p:oleObj>
          </a:graphicData>
        </a:graphic>
      </p:graphicFrame>
      <p:graphicFrame>
        <p:nvGraphicFramePr>
          <p:cNvPr id="3" name="Object 5"/>
          <p:cNvGraphicFramePr>
            <a:graphicFrameLocks noChangeAspect="1"/>
          </p:cNvGraphicFramePr>
          <p:nvPr/>
        </p:nvGraphicFramePr>
        <p:xfrm>
          <a:off x="304800" y="5257800"/>
          <a:ext cx="4406900" cy="709613"/>
        </p:xfrm>
        <a:graphic>
          <a:graphicData uri="http://schemas.openxmlformats.org/presentationml/2006/ole">
            <p:oleObj spid="_x0000_s128004" name="Equation" r:id="rId4" imgW="1269720" imgH="177480" progId="Equation.DSMT4">
              <p:embed/>
            </p:oleObj>
          </a:graphicData>
        </a:graphic>
      </p:graphicFrame>
      <p:graphicFrame>
        <p:nvGraphicFramePr>
          <p:cNvPr id="4" name="Object 5"/>
          <p:cNvGraphicFramePr>
            <a:graphicFrameLocks noChangeAspect="1"/>
          </p:cNvGraphicFramePr>
          <p:nvPr/>
        </p:nvGraphicFramePr>
        <p:xfrm>
          <a:off x="5029200" y="2590800"/>
          <a:ext cx="3570287" cy="709613"/>
        </p:xfrm>
        <a:graphic>
          <a:graphicData uri="http://schemas.openxmlformats.org/presentationml/2006/ole">
            <p:oleObj spid="_x0000_s128005" name="Equation" r:id="rId5" imgW="1028520" imgH="177480" progId="Equation.DSMT4">
              <p:embed/>
            </p:oleObj>
          </a:graphicData>
        </a:graphic>
      </p:graphicFrame>
      <p:graphicFrame>
        <p:nvGraphicFramePr>
          <p:cNvPr id="22" name="Object 21"/>
          <p:cNvGraphicFramePr>
            <a:graphicFrameLocks noChangeAspect="1"/>
          </p:cNvGraphicFramePr>
          <p:nvPr/>
        </p:nvGraphicFramePr>
        <p:xfrm>
          <a:off x="5767388" y="5486400"/>
          <a:ext cx="2128837" cy="990600"/>
        </p:xfrm>
        <a:graphic>
          <a:graphicData uri="http://schemas.openxmlformats.org/presentationml/2006/ole">
            <p:oleObj spid="_x0000_s128006" name="Equation" r:id="rId6" imgW="545760" imgH="253800" progId="Equation.DSMT4">
              <p:embed/>
            </p:oleObj>
          </a:graphicData>
        </a:graphic>
      </p:graphicFrame>
      <p:graphicFrame>
        <p:nvGraphicFramePr>
          <p:cNvPr id="60422" name="Object 2"/>
          <p:cNvGraphicFramePr>
            <a:graphicFrameLocks noChangeAspect="1"/>
          </p:cNvGraphicFramePr>
          <p:nvPr/>
        </p:nvGraphicFramePr>
        <p:xfrm>
          <a:off x="228600" y="2438400"/>
          <a:ext cx="3962400" cy="829527"/>
        </p:xfrm>
        <a:graphic>
          <a:graphicData uri="http://schemas.openxmlformats.org/presentationml/2006/ole">
            <p:oleObj spid="_x0000_s128007" name="Equation" r:id="rId7" imgW="977760" imgH="203040" progId="Equation.DSMT4">
              <p:embed/>
            </p:oleObj>
          </a:graphicData>
        </a:graphic>
      </p:graphicFrame>
      <p:graphicFrame>
        <p:nvGraphicFramePr>
          <p:cNvPr id="6" name="Object 8"/>
          <p:cNvGraphicFramePr>
            <a:graphicFrameLocks noChangeAspect="1"/>
          </p:cNvGraphicFramePr>
          <p:nvPr/>
        </p:nvGraphicFramePr>
        <p:xfrm>
          <a:off x="173038" y="4267200"/>
          <a:ext cx="3656012" cy="811213"/>
        </p:xfrm>
        <a:graphic>
          <a:graphicData uri="http://schemas.openxmlformats.org/presentationml/2006/ole">
            <p:oleObj spid="_x0000_s128008" name="Equation" r:id="rId8" imgW="105408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272" fill="hold" grpId="0" nodeType="clickEffect">
                                  <p:stCondLst>
                                    <p:cond delay="0"/>
                                  </p:stCondLst>
                                  <p:childTnLst>
                                    <p:set>
                                      <p:cBhvr>
                                        <p:cTn id="30" dur="1" fill="hold">
                                          <p:stCondLst>
                                            <p:cond delay="0"/>
                                          </p:stCondLst>
                                        </p:cTn>
                                        <p:tgtEl>
                                          <p:spTgt spid="30737"/>
                                        </p:tgtEl>
                                        <p:attrNameLst>
                                          <p:attrName>style.visibility</p:attrName>
                                        </p:attrNameLst>
                                      </p:cBhvr>
                                      <p:to>
                                        <p:strVal val="visible"/>
                                      </p:to>
                                    </p:set>
                                    <p:anim calcmode="lin" valueType="num">
                                      <p:cBhvr>
                                        <p:cTn id="31" dur="500" fill="hold"/>
                                        <p:tgtEl>
                                          <p:spTgt spid="30737"/>
                                        </p:tgtEl>
                                        <p:attrNameLst>
                                          <p:attrName>ppt_w</p:attrName>
                                        </p:attrNameLst>
                                      </p:cBhvr>
                                      <p:tavLst>
                                        <p:tav tm="0">
                                          <p:val>
                                            <p:strVal val="2/3*#ppt_w"/>
                                          </p:val>
                                        </p:tav>
                                        <p:tav tm="100000">
                                          <p:val>
                                            <p:strVal val="#ppt_w"/>
                                          </p:val>
                                        </p:tav>
                                      </p:tavLst>
                                    </p:anim>
                                    <p:anim calcmode="lin" valueType="num">
                                      <p:cBhvr>
                                        <p:cTn id="32" dur="500" fill="hold"/>
                                        <p:tgtEl>
                                          <p:spTgt spid="30737"/>
                                        </p:tgtEl>
                                        <p:attrNameLst>
                                          <p:attrName>ppt_h</p:attrName>
                                        </p:attrNameLst>
                                      </p:cBhvr>
                                      <p:tavLst>
                                        <p:tav tm="0">
                                          <p:val>
                                            <p:strVal val="2/3*#ppt_h"/>
                                          </p:val>
                                        </p:tav>
                                        <p:tav tm="100000">
                                          <p:val>
                                            <p:strVal val="#ppt_h"/>
                                          </p:val>
                                        </p:tav>
                                      </p:tavLst>
                                    </p:anim>
                                  </p:childTnLst>
                                </p:cTn>
                              </p:par>
                              <p:par>
                                <p:cTn id="33" presetID="12" presetClass="entr" presetSubtype="4"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slide(fromBottom)">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410200" y="3733800"/>
            <a:ext cx="2971800" cy="1323439"/>
          </a:xfrm>
          <a:prstGeom prst="rect">
            <a:avLst/>
          </a:prstGeom>
          <a:noFill/>
          <a:ln w="38100">
            <a:solidFill>
              <a:srgbClr val="CC0000"/>
            </a:solidFill>
            <a:miter lim="800000"/>
            <a:headEnd/>
            <a:tailEnd/>
          </a:ln>
        </p:spPr>
        <p:txBody>
          <a:bodyPr wrap="square">
            <a:spAutoFit/>
          </a:bodyPr>
          <a:lstStyle/>
          <a:p>
            <a:pPr algn="ctr"/>
            <a:r>
              <a:rPr lang="en-US" sz="4000" dirty="0" smtClean="0"/>
              <a:t>In solution set form:</a:t>
            </a:r>
            <a:endParaRPr lang="en-US" sz="4000" dirty="0"/>
          </a:p>
        </p:txBody>
      </p:sp>
      <p:sp>
        <p:nvSpPr>
          <p:cNvPr id="15" name="Title 14"/>
          <p:cNvSpPr>
            <a:spLocks noGrp="1"/>
          </p:cNvSpPr>
          <p:nvPr>
            <p:ph type="title"/>
          </p:nvPr>
        </p:nvSpPr>
        <p:spPr/>
        <p:txBody>
          <a:bodyPr/>
          <a:lstStyle/>
          <a:p>
            <a:pPr algn="ctr"/>
            <a:r>
              <a:rPr lang="en-US" dirty="0" smtClean="0"/>
              <a:t>Example #3</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factoring (This one is tougher)</a:t>
            </a:r>
            <a:endParaRPr lang="en-US" sz="2800" dirty="0"/>
          </a:p>
        </p:txBody>
      </p:sp>
      <p:graphicFrame>
        <p:nvGraphicFramePr>
          <p:cNvPr id="2" name="Object 5"/>
          <p:cNvGraphicFramePr>
            <a:graphicFrameLocks noChangeAspect="1"/>
          </p:cNvGraphicFramePr>
          <p:nvPr/>
        </p:nvGraphicFramePr>
        <p:xfrm>
          <a:off x="282575" y="3352800"/>
          <a:ext cx="3436938" cy="811213"/>
        </p:xfrm>
        <a:graphic>
          <a:graphicData uri="http://schemas.openxmlformats.org/presentationml/2006/ole">
            <p:oleObj spid="_x0000_s129026" name="Equation" r:id="rId3" imgW="990360" imgH="203040" progId="Equation.DSMT4">
              <p:embed/>
            </p:oleObj>
          </a:graphicData>
        </a:graphic>
      </p:graphicFrame>
      <p:graphicFrame>
        <p:nvGraphicFramePr>
          <p:cNvPr id="3" name="Object 5"/>
          <p:cNvGraphicFramePr>
            <a:graphicFrameLocks noChangeAspect="1"/>
          </p:cNvGraphicFramePr>
          <p:nvPr/>
        </p:nvGraphicFramePr>
        <p:xfrm>
          <a:off x="195263" y="5257800"/>
          <a:ext cx="4625975" cy="709613"/>
        </p:xfrm>
        <a:graphic>
          <a:graphicData uri="http://schemas.openxmlformats.org/presentationml/2006/ole">
            <p:oleObj spid="_x0000_s129027" name="Equation" r:id="rId4" imgW="1333440" imgH="177480" progId="Equation.DSMT4">
              <p:embed/>
            </p:oleObj>
          </a:graphicData>
        </a:graphic>
      </p:graphicFrame>
      <p:graphicFrame>
        <p:nvGraphicFramePr>
          <p:cNvPr id="4" name="Object 5"/>
          <p:cNvGraphicFramePr>
            <a:graphicFrameLocks noChangeAspect="1"/>
          </p:cNvGraphicFramePr>
          <p:nvPr/>
        </p:nvGraphicFramePr>
        <p:xfrm>
          <a:off x="5073650" y="2160588"/>
          <a:ext cx="3481388" cy="1571625"/>
        </p:xfrm>
        <a:graphic>
          <a:graphicData uri="http://schemas.openxmlformats.org/presentationml/2006/ole">
            <p:oleObj spid="_x0000_s129028" name="Equation" r:id="rId5" imgW="1002960" imgH="393480" progId="Equation.DSMT4">
              <p:embed/>
            </p:oleObj>
          </a:graphicData>
        </a:graphic>
      </p:graphicFrame>
      <p:graphicFrame>
        <p:nvGraphicFramePr>
          <p:cNvPr id="22" name="Object 21"/>
          <p:cNvGraphicFramePr>
            <a:graphicFrameLocks noChangeAspect="1"/>
          </p:cNvGraphicFramePr>
          <p:nvPr/>
        </p:nvGraphicFramePr>
        <p:xfrm>
          <a:off x="5741988" y="5140325"/>
          <a:ext cx="2179637" cy="1684338"/>
        </p:xfrm>
        <a:graphic>
          <a:graphicData uri="http://schemas.openxmlformats.org/presentationml/2006/ole">
            <p:oleObj spid="_x0000_s129029" name="Equation" r:id="rId6" imgW="558720" imgH="431640" progId="Equation.DSMT4">
              <p:embed/>
            </p:oleObj>
          </a:graphicData>
        </a:graphic>
      </p:graphicFrame>
      <p:graphicFrame>
        <p:nvGraphicFramePr>
          <p:cNvPr id="60422" name="Object 2"/>
          <p:cNvGraphicFramePr>
            <a:graphicFrameLocks noChangeAspect="1"/>
          </p:cNvGraphicFramePr>
          <p:nvPr/>
        </p:nvGraphicFramePr>
        <p:xfrm>
          <a:off x="203200" y="2438400"/>
          <a:ext cx="4013200" cy="830263"/>
        </p:xfrm>
        <a:graphic>
          <a:graphicData uri="http://schemas.openxmlformats.org/presentationml/2006/ole">
            <p:oleObj spid="_x0000_s129030" name="Equation" r:id="rId7" imgW="990360" imgH="203040" progId="Equation.DSMT4">
              <p:embed/>
            </p:oleObj>
          </a:graphicData>
        </a:graphic>
      </p:graphicFrame>
      <p:graphicFrame>
        <p:nvGraphicFramePr>
          <p:cNvPr id="6" name="Object 8"/>
          <p:cNvGraphicFramePr>
            <a:graphicFrameLocks noChangeAspect="1"/>
          </p:cNvGraphicFramePr>
          <p:nvPr/>
        </p:nvGraphicFramePr>
        <p:xfrm>
          <a:off x="63500" y="4267200"/>
          <a:ext cx="3875088" cy="811213"/>
        </p:xfrm>
        <a:graphic>
          <a:graphicData uri="http://schemas.openxmlformats.org/presentationml/2006/ole">
            <p:oleObj spid="_x0000_s129031" name="Equation" r:id="rId8" imgW="111744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272" fill="hold" grpId="0" nodeType="clickEffect">
                                  <p:stCondLst>
                                    <p:cond delay="0"/>
                                  </p:stCondLst>
                                  <p:childTnLst>
                                    <p:set>
                                      <p:cBhvr>
                                        <p:cTn id="30" dur="1" fill="hold">
                                          <p:stCondLst>
                                            <p:cond delay="0"/>
                                          </p:stCondLst>
                                        </p:cTn>
                                        <p:tgtEl>
                                          <p:spTgt spid="30737"/>
                                        </p:tgtEl>
                                        <p:attrNameLst>
                                          <p:attrName>style.visibility</p:attrName>
                                        </p:attrNameLst>
                                      </p:cBhvr>
                                      <p:to>
                                        <p:strVal val="visible"/>
                                      </p:to>
                                    </p:set>
                                    <p:anim calcmode="lin" valueType="num">
                                      <p:cBhvr>
                                        <p:cTn id="31" dur="500" fill="hold"/>
                                        <p:tgtEl>
                                          <p:spTgt spid="30737"/>
                                        </p:tgtEl>
                                        <p:attrNameLst>
                                          <p:attrName>ppt_w</p:attrName>
                                        </p:attrNameLst>
                                      </p:cBhvr>
                                      <p:tavLst>
                                        <p:tav tm="0">
                                          <p:val>
                                            <p:strVal val="2/3*#ppt_w"/>
                                          </p:val>
                                        </p:tav>
                                        <p:tav tm="100000">
                                          <p:val>
                                            <p:strVal val="#ppt_w"/>
                                          </p:val>
                                        </p:tav>
                                      </p:tavLst>
                                    </p:anim>
                                    <p:anim calcmode="lin" valueType="num">
                                      <p:cBhvr>
                                        <p:cTn id="32" dur="500" fill="hold"/>
                                        <p:tgtEl>
                                          <p:spTgt spid="30737"/>
                                        </p:tgtEl>
                                        <p:attrNameLst>
                                          <p:attrName>ppt_h</p:attrName>
                                        </p:attrNameLst>
                                      </p:cBhvr>
                                      <p:tavLst>
                                        <p:tav tm="0">
                                          <p:val>
                                            <p:strVal val="2/3*#ppt_h"/>
                                          </p:val>
                                        </p:tav>
                                        <p:tav tm="100000">
                                          <p:val>
                                            <p:strVal val="#ppt_h"/>
                                          </p:val>
                                        </p:tav>
                                      </p:tavLst>
                                    </p:anim>
                                  </p:childTnLst>
                                </p:cTn>
                              </p:par>
                              <p:par>
                                <p:cTn id="33" presetID="12" presetClass="entr" presetSubtype="4"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slide(fromBottom)">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If necessary, rewrite the equation so that you have a zero on one side.</a:t>
            </a:r>
          </a:p>
          <a:p>
            <a:r>
              <a:rPr lang="en-US" sz="3200" dirty="0" smtClean="0"/>
              <a:t>Factor (if possible).  Again, it’s worth noting that MANY quadratic equations DO NOT factor. </a:t>
            </a:r>
            <a:r>
              <a:rPr lang="en-US" sz="3200" dirty="0" smtClean="0">
                <a:sym typeface="Wingdings" pitchFamily="2" charset="2"/>
              </a:rPr>
              <a:t></a:t>
            </a:r>
          </a:p>
          <a:p>
            <a:r>
              <a:rPr lang="en-US" sz="3200" dirty="0" smtClean="0">
                <a:sym typeface="Wingdings" pitchFamily="2" charset="2"/>
              </a:rPr>
              <a:t>Set each factor equal to zero and solve.</a:t>
            </a:r>
          </a:p>
          <a:p>
            <a:r>
              <a:rPr lang="en-US" sz="3200" dirty="0" smtClean="0">
                <a:sym typeface="Wingdings" pitchFamily="2" charset="2"/>
              </a:rPr>
              <a:t>Viola…you have your solutions.</a:t>
            </a:r>
            <a:endParaRPr lang="en-US" sz="3200" dirty="0"/>
          </a:p>
        </p:txBody>
      </p:sp>
      <p:sp>
        <p:nvSpPr>
          <p:cNvPr id="3" name="Title 2"/>
          <p:cNvSpPr>
            <a:spLocks noGrp="1"/>
          </p:cNvSpPr>
          <p:nvPr>
            <p:ph type="title"/>
          </p:nvPr>
        </p:nvSpPr>
        <p:spPr/>
        <p:txBody>
          <a:bodyPr>
            <a:normAutofit fontScale="90000"/>
          </a:bodyPr>
          <a:lstStyle/>
          <a:p>
            <a:pPr algn="ctr"/>
            <a:r>
              <a:rPr lang="en-US" dirty="0" smtClean="0"/>
              <a:t>Recapping the procedure for solving by factoring</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This method works well if the equation contains “something squared” but does not contain a “linear term”.</a:t>
            </a:r>
          </a:p>
          <a:p>
            <a:r>
              <a:rPr lang="en-US" sz="3200" dirty="0" smtClean="0"/>
              <a:t>Some examples:</a:t>
            </a:r>
            <a:endParaRPr lang="en-US" sz="3200" dirty="0"/>
          </a:p>
        </p:txBody>
      </p:sp>
      <p:sp>
        <p:nvSpPr>
          <p:cNvPr id="3" name="Title 2"/>
          <p:cNvSpPr>
            <a:spLocks noGrp="1"/>
          </p:cNvSpPr>
          <p:nvPr>
            <p:ph type="title"/>
          </p:nvPr>
        </p:nvSpPr>
        <p:spPr/>
        <p:txBody>
          <a:bodyPr>
            <a:normAutofit fontScale="90000"/>
          </a:bodyPr>
          <a:lstStyle/>
          <a:p>
            <a:pPr algn="ctr"/>
            <a:r>
              <a:rPr lang="en-US" dirty="0" smtClean="0"/>
              <a:t>Method 2: by using square roots</a:t>
            </a:r>
            <a:endParaRPr lang="en-US" dirty="0"/>
          </a:p>
        </p:txBody>
      </p:sp>
      <p:graphicFrame>
        <p:nvGraphicFramePr>
          <p:cNvPr id="4" name="Object 3"/>
          <p:cNvGraphicFramePr>
            <a:graphicFrameLocks noChangeAspect="1"/>
          </p:cNvGraphicFramePr>
          <p:nvPr/>
        </p:nvGraphicFramePr>
        <p:xfrm>
          <a:off x="4191000" y="3733800"/>
          <a:ext cx="2571750" cy="914400"/>
        </p:xfrm>
        <a:graphic>
          <a:graphicData uri="http://schemas.openxmlformats.org/presentationml/2006/ole">
            <p:oleObj spid="_x0000_s130050" name="Equation" r:id="rId3" imgW="571320" imgH="203040" progId="Equation.DSMT4">
              <p:embed/>
            </p:oleObj>
          </a:graphicData>
        </a:graphic>
      </p:graphicFrame>
      <p:graphicFrame>
        <p:nvGraphicFramePr>
          <p:cNvPr id="130051" name="Object 3"/>
          <p:cNvGraphicFramePr>
            <a:graphicFrameLocks noChangeAspect="1"/>
          </p:cNvGraphicFramePr>
          <p:nvPr/>
        </p:nvGraphicFramePr>
        <p:xfrm>
          <a:off x="3429000" y="4648200"/>
          <a:ext cx="4457700" cy="1028700"/>
        </p:xfrm>
        <a:graphic>
          <a:graphicData uri="http://schemas.openxmlformats.org/presentationml/2006/ole">
            <p:oleObj spid="_x0000_s130051" name="Equation" r:id="rId4" imgW="990360" imgH="228600" progId="Equation.DSMT4">
              <p:embed/>
            </p:oleObj>
          </a:graphicData>
        </a:graphic>
      </p:graphicFrame>
      <p:graphicFrame>
        <p:nvGraphicFramePr>
          <p:cNvPr id="130052" name="Object 4"/>
          <p:cNvGraphicFramePr>
            <a:graphicFrameLocks noChangeAspect="1"/>
          </p:cNvGraphicFramePr>
          <p:nvPr/>
        </p:nvGraphicFramePr>
        <p:xfrm>
          <a:off x="3352800" y="5562600"/>
          <a:ext cx="4800600" cy="1028700"/>
        </p:xfrm>
        <a:graphic>
          <a:graphicData uri="http://schemas.openxmlformats.org/presentationml/2006/ole">
            <p:oleObj spid="_x0000_s130052" name="Equation" r:id="rId5" imgW="1066680" imgH="2286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30051"/>
                                        </p:tgtEl>
                                        <p:attrNameLst>
                                          <p:attrName>style.visibility</p:attrName>
                                        </p:attrNameLst>
                                      </p:cBhvr>
                                      <p:to>
                                        <p:strVal val="visible"/>
                                      </p:to>
                                    </p:set>
                                    <p:animEffect transition="in" filter="dissolve">
                                      <p:cBhvr>
                                        <p:cTn id="12" dur="500"/>
                                        <p:tgtEl>
                                          <p:spTgt spid="13005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30052"/>
                                        </p:tgtEl>
                                        <p:attrNameLst>
                                          <p:attrName>style.visibility</p:attrName>
                                        </p:attrNameLst>
                                      </p:cBhvr>
                                      <p:to>
                                        <p:strVal val="visible"/>
                                      </p:to>
                                    </p:set>
                                    <p:animEffect transition="in" filter="dissolve">
                                      <p:cBhvr>
                                        <p:cTn id="17" dur="500"/>
                                        <p:tgtEl>
                                          <p:spTgt spid="130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376672"/>
          </a:xfrm>
        </p:spPr>
        <p:txBody>
          <a:bodyPr>
            <a:normAutofit/>
          </a:bodyPr>
          <a:lstStyle/>
          <a:p>
            <a:r>
              <a:rPr lang="en-US" dirty="0" smtClean="0"/>
              <a:t>If necessary, isolate the squared expression.</a:t>
            </a:r>
          </a:p>
          <a:p>
            <a:pPr lvl="1"/>
            <a:r>
              <a:rPr lang="en-US" dirty="0" smtClean="0"/>
              <a:t>This might be a letter or a group.</a:t>
            </a:r>
          </a:p>
          <a:p>
            <a:r>
              <a:rPr lang="en-US" dirty="0" smtClean="0"/>
              <a:t>Take the square root of both sides of the equation.</a:t>
            </a:r>
          </a:p>
          <a:p>
            <a:pPr lvl="1"/>
            <a:r>
              <a:rPr lang="en-US" dirty="0" smtClean="0"/>
              <a:t>Don’t forget</a:t>
            </a:r>
          </a:p>
          <a:p>
            <a:r>
              <a:rPr lang="en-US" dirty="0" smtClean="0"/>
              <a:t>If necessary, continue to solve for x, by manipulating the equation.</a:t>
            </a:r>
          </a:p>
          <a:p>
            <a:r>
              <a:rPr lang="en-US" dirty="0" smtClean="0"/>
              <a:t>Simplify if you can.</a:t>
            </a:r>
          </a:p>
          <a:p>
            <a:pPr lvl="1"/>
            <a:r>
              <a:rPr lang="en-US" dirty="0" smtClean="0"/>
              <a:t>You might be able to simplify the square root.</a:t>
            </a:r>
          </a:p>
          <a:p>
            <a:pPr lvl="1"/>
            <a:r>
              <a:rPr lang="en-US" dirty="0" smtClean="0"/>
              <a:t>Sometimes, you might get a pretty answer, and sometimes you’ll get a messy answer.</a:t>
            </a:r>
            <a:endParaRPr lang="en-US" dirty="0"/>
          </a:p>
        </p:txBody>
      </p:sp>
      <p:sp>
        <p:nvSpPr>
          <p:cNvPr id="3" name="Title 2"/>
          <p:cNvSpPr>
            <a:spLocks noGrp="1"/>
          </p:cNvSpPr>
          <p:nvPr>
            <p:ph type="title"/>
          </p:nvPr>
        </p:nvSpPr>
        <p:spPr/>
        <p:txBody>
          <a:bodyPr>
            <a:normAutofit fontScale="90000"/>
          </a:bodyPr>
          <a:lstStyle/>
          <a:p>
            <a:pPr algn="ctr"/>
            <a:r>
              <a:rPr lang="en-US" dirty="0" smtClean="0"/>
              <a:t>Procedure for solving quadratic equations by using square roots</a:t>
            </a:r>
            <a:endParaRPr lang="en-US" dirty="0"/>
          </a:p>
        </p:txBody>
      </p:sp>
      <p:graphicFrame>
        <p:nvGraphicFramePr>
          <p:cNvPr id="4" name="Object 3"/>
          <p:cNvGraphicFramePr>
            <a:graphicFrameLocks noChangeAspect="1"/>
          </p:cNvGraphicFramePr>
          <p:nvPr/>
        </p:nvGraphicFramePr>
        <p:xfrm>
          <a:off x="3048000" y="3048000"/>
          <a:ext cx="520700" cy="568036"/>
        </p:xfrm>
        <a:graphic>
          <a:graphicData uri="http://schemas.openxmlformats.org/presentationml/2006/ole">
            <p:oleObj spid="_x0000_s131074" name="Equation" r:id="rId3" imgW="139680" imgH="152280" progId="Equation.DSMT4">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Let’s look at some examples</a:t>
            </a:r>
            <a:endParaRPr lang="en-US" dirty="0"/>
          </a:p>
        </p:txBody>
      </p:sp>
      <p:sp>
        <p:nvSpPr>
          <p:cNvPr id="3" name="Subtitle 2"/>
          <p:cNvSpPr>
            <a:spLocks noGrp="1"/>
          </p:cNvSpPr>
          <p:nvPr>
            <p:ph type="subTitle" idx="1"/>
          </p:nvPr>
        </p:nvSpPr>
        <p:spPr/>
        <p:txBody>
          <a:bodyPr>
            <a:normAutofit/>
          </a:bodyPr>
          <a:lstStyle/>
          <a:p>
            <a:r>
              <a:rPr lang="en-US" sz="7200" dirty="0" smtClean="0">
                <a:sym typeface="Wingdings" pitchFamily="2" charset="2"/>
              </a:rPr>
              <a:t></a:t>
            </a:r>
            <a:endParaRPr lang="en-US" sz="7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sz="3600" dirty="0" smtClean="0"/>
              <a:t>Optimism and pessimism are both catching.  A great teacher exhibits the first, and avoids the second like the plague.</a:t>
            </a:r>
          </a:p>
        </p:txBody>
      </p:sp>
      <p:sp>
        <p:nvSpPr>
          <p:cNvPr id="3" name="Title 2"/>
          <p:cNvSpPr>
            <a:spLocks noGrp="1"/>
          </p:cNvSpPr>
          <p:nvPr>
            <p:ph type="title"/>
          </p:nvPr>
        </p:nvSpPr>
        <p:spPr/>
        <p:txBody>
          <a:bodyPr>
            <a:normAutofit fontScale="90000"/>
          </a:bodyPr>
          <a:lstStyle/>
          <a:p>
            <a:pPr algn="ctr"/>
            <a:r>
              <a:rPr lang="en-US" dirty="0"/>
              <a:t>Sometimes, we need to be inspired </a:t>
            </a:r>
            <a:r>
              <a:rPr lang="en-US" dirty="0">
                <a:sym typeface="Wingdings" panose="05000000000000000000" pitchFamily="2" charset="2"/>
              </a:rPr>
              <a:t></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72000" y="3276600"/>
            <a:ext cx="3371850" cy="3397202"/>
          </a:xfrm>
          <a:prstGeom prst="rect">
            <a:avLst/>
          </a:prstGeom>
        </p:spPr>
      </p:pic>
    </p:spTree>
    <p:extLst>
      <p:ext uri="{BB962C8B-B14F-4D97-AF65-F5344CB8AC3E}">
        <p14:creationId xmlns:p14="http://schemas.microsoft.com/office/powerpoint/2010/main" xmlns="" val="2617182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257800" y="2438400"/>
            <a:ext cx="2971800" cy="1323439"/>
          </a:xfrm>
          <a:prstGeom prst="rect">
            <a:avLst/>
          </a:prstGeom>
          <a:noFill/>
          <a:ln w="38100">
            <a:solidFill>
              <a:srgbClr val="CC0000"/>
            </a:solidFill>
            <a:miter lim="800000"/>
            <a:headEnd/>
            <a:tailEnd/>
          </a:ln>
        </p:spPr>
        <p:txBody>
          <a:bodyPr wrap="square">
            <a:spAutoFit/>
          </a:bodyPr>
          <a:lstStyle/>
          <a:p>
            <a:pPr algn="ctr"/>
            <a:r>
              <a:rPr lang="en-US" sz="4000" dirty="0" smtClean="0"/>
              <a:t>In solution set form:</a:t>
            </a:r>
            <a:endParaRPr lang="en-US" sz="4000" dirty="0"/>
          </a:p>
        </p:txBody>
      </p:sp>
      <p:sp>
        <p:nvSpPr>
          <p:cNvPr id="15" name="Title 14"/>
          <p:cNvSpPr>
            <a:spLocks noGrp="1"/>
          </p:cNvSpPr>
          <p:nvPr>
            <p:ph type="title"/>
          </p:nvPr>
        </p:nvSpPr>
        <p:spPr/>
        <p:txBody>
          <a:bodyPr/>
          <a:lstStyle/>
          <a:p>
            <a:pPr algn="ctr"/>
            <a:r>
              <a:rPr lang="en-US" dirty="0" smtClean="0"/>
              <a:t>Example #1</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square roots</a:t>
            </a:r>
            <a:endParaRPr lang="en-US" sz="2800" dirty="0"/>
          </a:p>
        </p:txBody>
      </p:sp>
      <p:graphicFrame>
        <p:nvGraphicFramePr>
          <p:cNvPr id="5" name="Object 5"/>
          <p:cNvGraphicFramePr>
            <a:graphicFrameLocks noChangeAspect="1"/>
          </p:cNvGraphicFramePr>
          <p:nvPr/>
        </p:nvGraphicFramePr>
        <p:xfrm>
          <a:off x="1277938" y="2438400"/>
          <a:ext cx="1862137" cy="779463"/>
        </p:xfrm>
        <a:graphic>
          <a:graphicData uri="http://schemas.openxmlformats.org/presentationml/2006/ole">
            <p:oleObj spid="_x0000_s132098" name="Equation" r:id="rId3" imgW="558720" imgH="203040" progId="Equation.DSMT4">
              <p:embed/>
            </p:oleObj>
          </a:graphicData>
        </a:graphic>
      </p:graphicFrame>
      <p:graphicFrame>
        <p:nvGraphicFramePr>
          <p:cNvPr id="2" name="Object 5"/>
          <p:cNvGraphicFramePr>
            <a:graphicFrameLocks noChangeAspect="1"/>
          </p:cNvGraphicFramePr>
          <p:nvPr/>
        </p:nvGraphicFramePr>
        <p:xfrm>
          <a:off x="1504950" y="3429000"/>
          <a:ext cx="1409700" cy="811213"/>
        </p:xfrm>
        <a:graphic>
          <a:graphicData uri="http://schemas.openxmlformats.org/presentationml/2006/ole">
            <p:oleObj spid="_x0000_s132099" name="Equation" r:id="rId4" imgW="406080" imgH="203040" progId="Equation.DSMT4">
              <p:embed/>
            </p:oleObj>
          </a:graphicData>
        </a:graphic>
      </p:graphicFrame>
      <p:graphicFrame>
        <p:nvGraphicFramePr>
          <p:cNvPr id="4" name="Object 5"/>
          <p:cNvGraphicFramePr>
            <a:graphicFrameLocks noChangeAspect="1"/>
          </p:cNvGraphicFramePr>
          <p:nvPr/>
        </p:nvGraphicFramePr>
        <p:xfrm>
          <a:off x="1295400" y="4343400"/>
          <a:ext cx="2027238" cy="963613"/>
        </p:xfrm>
        <a:graphic>
          <a:graphicData uri="http://schemas.openxmlformats.org/presentationml/2006/ole">
            <p:oleObj spid="_x0000_s132101" name="Equation" r:id="rId5" imgW="583920" imgH="241200" progId="Equation.DSMT4">
              <p:embed/>
            </p:oleObj>
          </a:graphicData>
        </a:graphic>
      </p:graphicFrame>
      <p:graphicFrame>
        <p:nvGraphicFramePr>
          <p:cNvPr id="22" name="Object 21"/>
          <p:cNvGraphicFramePr>
            <a:graphicFrameLocks noChangeAspect="1"/>
          </p:cNvGraphicFramePr>
          <p:nvPr/>
        </p:nvGraphicFramePr>
        <p:xfrm>
          <a:off x="5892800" y="4016375"/>
          <a:ext cx="1831975" cy="1189038"/>
        </p:xfrm>
        <a:graphic>
          <a:graphicData uri="http://schemas.openxmlformats.org/presentationml/2006/ole">
            <p:oleObj spid="_x0000_s132102" name="Equation" r:id="rId6" imgW="469800" imgH="30456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272" fill="hold" grpId="0" nodeType="clickEffect">
                                  <p:stCondLst>
                                    <p:cond delay="0"/>
                                  </p:stCondLst>
                                  <p:childTnLst>
                                    <p:set>
                                      <p:cBhvr>
                                        <p:cTn id="18" dur="1" fill="hold">
                                          <p:stCondLst>
                                            <p:cond delay="0"/>
                                          </p:stCondLst>
                                        </p:cTn>
                                        <p:tgtEl>
                                          <p:spTgt spid="30737"/>
                                        </p:tgtEl>
                                        <p:attrNameLst>
                                          <p:attrName>style.visibility</p:attrName>
                                        </p:attrNameLst>
                                      </p:cBhvr>
                                      <p:to>
                                        <p:strVal val="visible"/>
                                      </p:to>
                                    </p:set>
                                    <p:anim calcmode="lin" valueType="num">
                                      <p:cBhvr>
                                        <p:cTn id="19" dur="500" fill="hold"/>
                                        <p:tgtEl>
                                          <p:spTgt spid="30737"/>
                                        </p:tgtEl>
                                        <p:attrNameLst>
                                          <p:attrName>ppt_w</p:attrName>
                                        </p:attrNameLst>
                                      </p:cBhvr>
                                      <p:tavLst>
                                        <p:tav tm="0">
                                          <p:val>
                                            <p:strVal val="2/3*#ppt_w"/>
                                          </p:val>
                                        </p:tav>
                                        <p:tav tm="100000">
                                          <p:val>
                                            <p:strVal val="#ppt_w"/>
                                          </p:val>
                                        </p:tav>
                                      </p:tavLst>
                                    </p:anim>
                                    <p:anim calcmode="lin" valueType="num">
                                      <p:cBhvr>
                                        <p:cTn id="20" dur="500" fill="hold"/>
                                        <p:tgtEl>
                                          <p:spTgt spid="30737"/>
                                        </p:tgtEl>
                                        <p:attrNameLst>
                                          <p:attrName>ppt_h</p:attrName>
                                        </p:attrNameLst>
                                      </p:cBhvr>
                                      <p:tavLst>
                                        <p:tav tm="0">
                                          <p:val>
                                            <p:strVal val="2/3*#ppt_h"/>
                                          </p:val>
                                        </p:tav>
                                        <p:tav tm="100000">
                                          <p:val>
                                            <p:strVal val="#ppt_h"/>
                                          </p:val>
                                        </p:tav>
                                      </p:tavLst>
                                    </p:anim>
                                  </p:childTnLst>
                                </p:cTn>
                              </p:par>
                              <p:par>
                                <p:cTn id="21" presetID="1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slide(fromBottom)">
                                      <p:cBhvr>
                                        <p:cTn id="2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410200" y="3962400"/>
            <a:ext cx="2971800" cy="1323439"/>
          </a:xfrm>
          <a:prstGeom prst="rect">
            <a:avLst/>
          </a:prstGeom>
          <a:noFill/>
          <a:ln w="38100">
            <a:solidFill>
              <a:srgbClr val="CC0000"/>
            </a:solidFill>
            <a:miter lim="800000"/>
            <a:headEnd/>
            <a:tailEnd/>
          </a:ln>
        </p:spPr>
        <p:txBody>
          <a:bodyPr wrap="square">
            <a:spAutoFit/>
          </a:bodyPr>
          <a:lstStyle/>
          <a:p>
            <a:pPr algn="ctr"/>
            <a:r>
              <a:rPr lang="en-US" sz="4000" dirty="0" smtClean="0"/>
              <a:t>In solution set form:</a:t>
            </a:r>
            <a:endParaRPr lang="en-US" sz="4000" dirty="0"/>
          </a:p>
        </p:txBody>
      </p:sp>
      <p:sp>
        <p:nvSpPr>
          <p:cNvPr id="15" name="Title 14"/>
          <p:cNvSpPr>
            <a:spLocks noGrp="1"/>
          </p:cNvSpPr>
          <p:nvPr>
            <p:ph type="title"/>
          </p:nvPr>
        </p:nvSpPr>
        <p:spPr/>
        <p:txBody>
          <a:bodyPr/>
          <a:lstStyle/>
          <a:p>
            <a:pPr algn="ctr"/>
            <a:r>
              <a:rPr lang="en-US" dirty="0" smtClean="0"/>
              <a:t>Example #2</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square roots</a:t>
            </a:r>
            <a:endParaRPr lang="en-US" sz="2800" dirty="0"/>
          </a:p>
        </p:txBody>
      </p:sp>
      <p:graphicFrame>
        <p:nvGraphicFramePr>
          <p:cNvPr id="2" name="Object 5"/>
          <p:cNvGraphicFramePr>
            <a:graphicFrameLocks noChangeAspect="1"/>
          </p:cNvGraphicFramePr>
          <p:nvPr/>
        </p:nvGraphicFramePr>
        <p:xfrm>
          <a:off x="723900" y="3302000"/>
          <a:ext cx="2554288" cy="912813"/>
        </p:xfrm>
        <a:graphic>
          <a:graphicData uri="http://schemas.openxmlformats.org/presentationml/2006/ole">
            <p:oleObj spid="_x0000_s133122" name="Equation" r:id="rId3" imgW="736560" imgH="228600" progId="Equation.DSMT4">
              <p:embed/>
            </p:oleObj>
          </a:graphicData>
        </a:graphic>
      </p:graphicFrame>
      <p:graphicFrame>
        <p:nvGraphicFramePr>
          <p:cNvPr id="3" name="Object 5"/>
          <p:cNvGraphicFramePr>
            <a:graphicFrameLocks noChangeAspect="1"/>
          </p:cNvGraphicFramePr>
          <p:nvPr/>
        </p:nvGraphicFramePr>
        <p:xfrm>
          <a:off x="719138" y="5054600"/>
          <a:ext cx="2335212" cy="811213"/>
        </p:xfrm>
        <a:graphic>
          <a:graphicData uri="http://schemas.openxmlformats.org/presentationml/2006/ole">
            <p:oleObj spid="_x0000_s133123" name="Equation" r:id="rId4" imgW="672840" imgH="203040" progId="Equation.DSMT4">
              <p:embed/>
            </p:oleObj>
          </a:graphicData>
        </a:graphic>
      </p:graphicFrame>
      <p:graphicFrame>
        <p:nvGraphicFramePr>
          <p:cNvPr id="4" name="Object 5"/>
          <p:cNvGraphicFramePr>
            <a:graphicFrameLocks noChangeAspect="1"/>
          </p:cNvGraphicFramePr>
          <p:nvPr/>
        </p:nvGraphicFramePr>
        <p:xfrm>
          <a:off x="3722688" y="2082800"/>
          <a:ext cx="5200650" cy="811213"/>
        </p:xfrm>
        <a:graphic>
          <a:graphicData uri="http://schemas.openxmlformats.org/presentationml/2006/ole">
            <p:oleObj spid="_x0000_s133124" name="Equation" r:id="rId5" imgW="1498320" imgH="203040" progId="Equation.DSMT4">
              <p:embed/>
            </p:oleObj>
          </a:graphicData>
        </a:graphic>
      </p:graphicFrame>
      <p:graphicFrame>
        <p:nvGraphicFramePr>
          <p:cNvPr id="22" name="Object 21"/>
          <p:cNvGraphicFramePr>
            <a:graphicFrameLocks noChangeAspect="1"/>
          </p:cNvGraphicFramePr>
          <p:nvPr/>
        </p:nvGraphicFramePr>
        <p:xfrm>
          <a:off x="5767388" y="5486400"/>
          <a:ext cx="2128837" cy="990600"/>
        </p:xfrm>
        <a:graphic>
          <a:graphicData uri="http://schemas.openxmlformats.org/presentationml/2006/ole">
            <p:oleObj spid="_x0000_s133125" name="Equation" r:id="rId6" imgW="545760" imgH="253800" progId="Equation.DSMT4">
              <p:embed/>
            </p:oleObj>
          </a:graphicData>
        </a:graphic>
      </p:graphicFrame>
      <p:graphicFrame>
        <p:nvGraphicFramePr>
          <p:cNvPr id="60422" name="Object 2"/>
          <p:cNvGraphicFramePr>
            <a:graphicFrameLocks noChangeAspect="1"/>
          </p:cNvGraphicFramePr>
          <p:nvPr/>
        </p:nvGraphicFramePr>
        <p:xfrm>
          <a:off x="381000" y="2362200"/>
          <a:ext cx="3249612" cy="1029737"/>
        </p:xfrm>
        <a:graphic>
          <a:graphicData uri="http://schemas.openxmlformats.org/presentationml/2006/ole">
            <p:oleObj spid="_x0000_s133126" name="Equation" r:id="rId7" imgW="888840" imgH="279360" progId="Equation.DSMT4">
              <p:embed/>
            </p:oleObj>
          </a:graphicData>
        </a:graphic>
      </p:graphicFrame>
      <p:graphicFrame>
        <p:nvGraphicFramePr>
          <p:cNvPr id="6" name="Object 8"/>
          <p:cNvGraphicFramePr>
            <a:graphicFrameLocks noChangeAspect="1"/>
          </p:cNvGraphicFramePr>
          <p:nvPr/>
        </p:nvGraphicFramePr>
        <p:xfrm>
          <a:off x="811213" y="4267200"/>
          <a:ext cx="2378075" cy="811213"/>
        </p:xfrm>
        <a:graphic>
          <a:graphicData uri="http://schemas.openxmlformats.org/presentationml/2006/ole">
            <p:oleObj spid="_x0000_s133127" name="Equation" r:id="rId8" imgW="685800" imgH="203040" progId="Equation.DSMT4">
              <p:embed/>
            </p:oleObj>
          </a:graphicData>
        </a:graphic>
      </p:graphicFrame>
      <p:graphicFrame>
        <p:nvGraphicFramePr>
          <p:cNvPr id="5" name="Object 8"/>
          <p:cNvGraphicFramePr>
            <a:graphicFrameLocks noChangeAspect="1"/>
          </p:cNvGraphicFramePr>
          <p:nvPr/>
        </p:nvGraphicFramePr>
        <p:xfrm>
          <a:off x="4646613" y="2921000"/>
          <a:ext cx="3657600" cy="811213"/>
        </p:xfrm>
        <a:graphic>
          <a:graphicData uri="http://schemas.openxmlformats.org/presentationml/2006/ole">
            <p:oleObj spid="_x0000_s133128" name="Equation" r:id="rId9" imgW="105408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272" fill="hold" grpId="0" nodeType="clickEffect">
                                  <p:stCondLst>
                                    <p:cond delay="0"/>
                                  </p:stCondLst>
                                  <p:childTnLst>
                                    <p:set>
                                      <p:cBhvr>
                                        <p:cTn id="36" dur="1" fill="hold">
                                          <p:stCondLst>
                                            <p:cond delay="0"/>
                                          </p:stCondLst>
                                        </p:cTn>
                                        <p:tgtEl>
                                          <p:spTgt spid="30737"/>
                                        </p:tgtEl>
                                        <p:attrNameLst>
                                          <p:attrName>style.visibility</p:attrName>
                                        </p:attrNameLst>
                                      </p:cBhvr>
                                      <p:to>
                                        <p:strVal val="visible"/>
                                      </p:to>
                                    </p:set>
                                    <p:anim calcmode="lin" valueType="num">
                                      <p:cBhvr>
                                        <p:cTn id="37" dur="500" fill="hold"/>
                                        <p:tgtEl>
                                          <p:spTgt spid="30737"/>
                                        </p:tgtEl>
                                        <p:attrNameLst>
                                          <p:attrName>ppt_w</p:attrName>
                                        </p:attrNameLst>
                                      </p:cBhvr>
                                      <p:tavLst>
                                        <p:tav tm="0">
                                          <p:val>
                                            <p:strVal val="2/3*#ppt_w"/>
                                          </p:val>
                                        </p:tav>
                                        <p:tav tm="100000">
                                          <p:val>
                                            <p:strVal val="#ppt_w"/>
                                          </p:val>
                                        </p:tav>
                                      </p:tavLst>
                                    </p:anim>
                                    <p:anim calcmode="lin" valueType="num">
                                      <p:cBhvr>
                                        <p:cTn id="38" dur="500" fill="hold"/>
                                        <p:tgtEl>
                                          <p:spTgt spid="30737"/>
                                        </p:tgtEl>
                                        <p:attrNameLst>
                                          <p:attrName>ppt_h</p:attrName>
                                        </p:attrNameLst>
                                      </p:cBhvr>
                                      <p:tavLst>
                                        <p:tav tm="0">
                                          <p:val>
                                            <p:strVal val="2/3*#ppt_h"/>
                                          </p:val>
                                        </p:tav>
                                        <p:tav tm="100000">
                                          <p:val>
                                            <p:strVal val="#ppt_h"/>
                                          </p:val>
                                        </p:tav>
                                      </p:tavLst>
                                    </p:anim>
                                  </p:childTnLst>
                                </p:cTn>
                              </p:par>
                              <p:par>
                                <p:cTn id="39" presetID="12" presetClass="entr" presetSubtype="4"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slide(fromBottom)">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867400" y="4267200"/>
            <a:ext cx="2286000" cy="1138773"/>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r>
              <a:rPr lang="en-US" sz="4000" dirty="0" smtClean="0"/>
              <a:t>:</a:t>
            </a:r>
            <a:endParaRPr lang="en-US" sz="4000" dirty="0"/>
          </a:p>
        </p:txBody>
      </p:sp>
      <p:sp>
        <p:nvSpPr>
          <p:cNvPr id="15" name="Title 14"/>
          <p:cNvSpPr>
            <a:spLocks noGrp="1"/>
          </p:cNvSpPr>
          <p:nvPr>
            <p:ph type="title"/>
          </p:nvPr>
        </p:nvSpPr>
        <p:spPr/>
        <p:txBody>
          <a:bodyPr/>
          <a:lstStyle/>
          <a:p>
            <a:pPr algn="ctr"/>
            <a:r>
              <a:rPr lang="en-US" dirty="0" smtClean="0"/>
              <a:t>Example #3</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square roots</a:t>
            </a:r>
            <a:endParaRPr lang="en-US" sz="2800" dirty="0"/>
          </a:p>
        </p:txBody>
      </p:sp>
      <p:graphicFrame>
        <p:nvGraphicFramePr>
          <p:cNvPr id="2" name="Object 5"/>
          <p:cNvGraphicFramePr>
            <a:graphicFrameLocks noChangeAspect="1"/>
          </p:cNvGraphicFramePr>
          <p:nvPr/>
        </p:nvGraphicFramePr>
        <p:xfrm>
          <a:off x="381000" y="3124200"/>
          <a:ext cx="3390900" cy="1116013"/>
        </p:xfrm>
        <a:graphic>
          <a:graphicData uri="http://schemas.openxmlformats.org/presentationml/2006/ole">
            <p:oleObj spid="_x0000_s134146" name="Equation" r:id="rId3" imgW="977760" imgH="279360" progId="Equation.DSMT4">
              <p:embed/>
            </p:oleObj>
          </a:graphicData>
        </a:graphic>
      </p:graphicFrame>
      <p:graphicFrame>
        <p:nvGraphicFramePr>
          <p:cNvPr id="3" name="Object 5"/>
          <p:cNvGraphicFramePr>
            <a:graphicFrameLocks noChangeAspect="1"/>
          </p:cNvGraphicFramePr>
          <p:nvPr/>
        </p:nvGraphicFramePr>
        <p:xfrm>
          <a:off x="533400" y="5105400"/>
          <a:ext cx="3040062" cy="963613"/>
        </p:xfrm>
        <a:graphic>
          <a:graphicData uri="http://schemas.openxmlformats.org/presentationml/2006/ole">
            <p:oleObj spid="_x0000_s134147" name="Equation" r:id="rId4" imgW="876240" imgH="241200" progId="Equation.DSMT4">
              <p:embed/>
            </p:oleObj>
          </a:graphicData>
        </a:graphic>
      </p:graphicFrame>
      <p:graphicFrame>
        <p:nvGraphicFramePr>
          <p:cNvPr id="4" name="Object 5"/>
          <p:cNvGraphicFramePr>
            <a:graphicFrameLocks noChangeAspect="1"/>
          </p:cNvGraphicFramePr>
          <p:nvPr/>
        </p:nvGraphicFramePr>
        <p:xfrm>
          <a:off x="5487988" y="1854200"/>
          <a:ext cx="2909887" cy="912813"/>
        </p:xfrm>
        <a:graphic>
          <a:graphicData uri="http://schemas.openxmlformats.org/presentationml/2006/ole">
            <p:oleObj spid="_x0000_s134148" name="Equation" r:id="rId5" imgW="838080" imgH="228600" progId="Equation.DSMT4">
              <p:embed/>
            </p:oleObj>
          </a:graphicData>
        </a:graphic>
      </p:graphicFrame>
      <p:graphicFrame>
        <p:nvGraphicFramePr>
          <p:cNvPr id="22" name="Object 21"/>
          <p:cNvGraphicFramePr>
            <a:graphicFrameLocks noChangeAspect="1"/>
          </p:cNvGraphicFramePr>
          <p:nvPr/>
        </p:nvGraphicFramePr>
        <p:xfrm>
          <a:off x="6096000" y="5448300"/>
          <a:ext cx="1760018" cy="1257300"/>
        </p:xfrm>
        <a:graphic>
          <a:graphicData uri="http://schemas.openxmlformats.org/presentationml/2006/ole">
            <p:oleObj spid="_x0000_s134149" name="Equation" r:id="rId6" imgW="711000" imgH="507960" progId="Equation.DSMT4">
              <p:embed/>
            </p:oleObj>
          </a:graphicData>
        </a:graphic>
      </p:graphicFrame>
      <p:graphicFrame>
        <p:nvGraphicFramePr>
          <p:cNvPr id="60422" name="Object 2"/>
          <p:cNvGraphicFramePr>
            <a:graphicFrameLocks noChangeAspect="1"/>
          </p:cNvGraphicFramePr>
          <p:nvPr/>
        </p:nvGraphicFramePr>
        <p:xfrm>
          <a:off x="457200" y="2286000"/>
          <a:ext cx="3554413" cy="848406"/>
        </p:xfrm>
        <a:graphic>
          <a:graphicData uri="http://schemas.openxmlformats.org/presentationml/2006/ole">
            <p:oleObj spid="_x0000_s134150" name="Equation" r:id="rId7" imgW="1180800" imgH="279360" progId="Equation.DSMT4">
              <p:embed/>
            </p:oleObj>
          </a:graphicData>
        </a:graphic>
      </p:graphicFrame>
      <p:graphicFrame>
        <p:nvGraphicFramePr>
          <p:cNvPr id="6" name="Object 8"/>
          <p:cNvGraphicFramePr>
            <a:graphicFrameLocks noChangeAspect="1"/>
          </p:cNvGraphicFramePr>
          <p:nvPr/>
        </p:nvGraphicFramePr>
        <p:xfrm>
          <a:off x="592138" y="4114800"/>
          <a:ext cx="2817812" cy="1116013"/>
        </p:xfrm>
        <a:graphic>
          <a:graphicData uri="http://schemas.openxmlformats.org/presentationml/2006/ole">
            <p:oleObj spid="_x0000_s134151" name="Equation" r:id="rId8" imgW="812520" imgH="279360" progId="Equation.DSMT4">
              <p:embed/>
            </p:oleObj>
          </a:graphicData>
        </a:graphic>
      </p:graphicFrame>
      <p:graphicFrame>
        <p:nvGraphicFramePr>
          <p:cNvPr id="5" name="Object 8"/>
          <p:cNvGraphicFramePr>
            <a:graphicFrameLocks noChangeAspect="1"/>
          </p:cNvGraphicFramePr>
          <p:nvPr/>
        </p:nvGraphicFramePr>
        <p:xfrm>
          <a:off x="5867400" y="2895600"/>
          <a:ext cx="1828800" cy="1153355"/>
        </p:xfrm>
        <a:graphic>
          <a:graphicData uri="http://schemas.openxmlformats.org/presentationml/2006/ole">
            <p:oleObj spid="_x0000_s134152" name="Equation" r:id="rId9" imgW="787320" imgH="4316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272" fill="hold" grpId="0" nodeType="clickEffect">
                                  <p:stCondLst>
                                    <p:cond delay="0"/>
                                  </p:stCondLst>
                                  <p:childTnLst>
                                    <p:set>
                                      <p:cBhvr>
                                        <p:cTn id="36" dur="1" fill="hold">
                                          <p:stCondLst>
                                            <p:cond delay="0"/>
                                          </p:stCondLst>
                                        </p:cTn>
                                        <p:tgtEl>
                                          <p:spTgt spid="30737"/>
                                        </p:tgtEl>
                                        <p:attrNameLst>
                                          <p:attrName>style.visibility</p:attrName>
                                        </p:attrNameLst>
                                      </p:cBhvr>
                                      <p:to>
                                        <p:strVal val="visible"/>
                                      </p:to>
                                    </p:set>
                                    <p:anim calcmode="lin" valueType="num">
                                      <p:cBhvr>
                                        <p:cTn id="37" dur="500" fill="hold"/>
                                        <p:tgtEl>
                                          <p:spTgt spid="30737"/>
                                        </p:tgtEl>
                                        <p:attrNameLst>
                                          <p:attrName>ppt_w</p:attrName>
                                        </p:attrNameLst>
                                      </p:cBhvr>
                                      <p:tavLst>
                                        <p:tav tm="0">
                                          <p:val>
                                            <p:strVal val="2/3*#ppt_w"/>
                                          </p:val>
                                        </p:tav>
                                        <p:tav tm="100000">
                                          <p:val>
                                            <p:strVal val="#ppt_w"/>
                                          </p:val>
                                        </p:tav>
                                      </p:tavLst>
                                    </p:anim>
                                    <p:anim calcmode="lin" valueType="num">
                                      <p:cBhvr>
                                        <p:cTn id="38" dur="500" fill="hold"/>
                                        <p:tgtEl>
                                          <p:spTgt spid="30737"/>
                                        </p:tgtEl>
                                        <p:attrNameLst>
                                          <p:attrName>ppt_h</p:attrName>
                                        </p:attrNameLst>
                                      </p:cBhvr>
                                      <p:tavLst>
                                        <p:tav tm="0">
                                          <p:val>
                                            <p:strVal val="2/3*#ppt_h"/>
                                          </p:val>
                                        </p:tav>
                                        <p:tav tm="100000">
                                          <p:val>
                                            <p:strVal val="#ppt_h"/>
                                          </p:val>
                                        </p:tav>
                                      </p:tavLst>
                                    </p:anim>
                                  </p:childTnLst>
                                </p:cTn>
                              </p:par>
                              <p:par>
                                <p:cTn id="39" presetID="12" presetClass="entr" presetSubtype="4"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slide(fromBottom)">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3200" dirty="0" smtClean="0"/>
              <a:t>This procedure is fairly straightforward and easy to use, but it is limited to equations that only have a “squared term” and a constant term.</a:t>
            </a:r>
          </a:p>
          <a:p>
            <a:r>
              <a:rPr lang="en-US" sz="3200" dirty="0" smtClean="0"/>
              <a:t>Don’t forget the “plus or minus” when you take the square root of both sides.</a:t>
            </a:r>
          </a:p>
          <a:p>
            <a:r>
              <a:rPr lang="en-US" sz="3200" dirty="0" smtClean="0"/>
              <a:t>Also, remember, you aren’t finished until it says x equals….</a:t>
            </a:r>
            <a:endParaRPr lang="en-US" sz="3200" dirty="0"/>
          </a:p>
        </p:txBody>
      </p:sp>
      <p:sp>
        <p:nvSpPr>
          <p:cNvPr id="3" name="Title 2"/>
          <p:cNvSpPr>
            <a:spLocks noGrp="1"/>
          </p:cNvSpPr>
          <p:nvPr>
            <p:ph type="title"/>
          </p:nvPr>
        </p:nvSpPr>
        <p:spPr/>
        <p:txBody>
          <a:bodyPr>
            <a:normAutofit fontScale="90000"/>
          </a:bodyPr>
          <a:lstStyle/>
          <a:p>
            <a:pPr algn="ctr"/>
            <a:r>
              <a:rPr lang="en-US" dirty="0" smtClean="0"/>
              <a:t>A few words about </a:t>
            </a:r>
            <a:br>
              <a:rPr lang="en-US" dirty="0" smtClean="0"/>
            </a:br>
            <a:r>
              <a:rPr lang="en-US" dirty="0" smtClean="0"/>
              <a:t>using square roots</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First off, this isn’t one of my favorite methods, as it can get pretty messy if the coefficient on the squared term isn’t 1.</a:t>
            </a:r>
          </a:p>
          <a:p>
            <a:r>
              <a:rPr lang="en-US" dirty="0" smtClean="0"/>
              <a:t>There is a chance for some “ugly fraction work”…this alone deters many students.</a:t>
            </a:r>
          </a:p>
          <a:p>
            <a:r>
              <a:rPr lang="en-US" dirty="0" smtClean="0"/>
              <a:t>That being said</a:t>
            </a:r>
            <a:r>
              <a:rPr lang="en-US" b="1" dirty="0" smtClean="0">
                <a:solidFill>
                  <a:srgbClr val="FF0000"/>
                </a:solidFill>
              </a:rPr>
              <a:t>, this method will enable you to solve ALL quadratic equations—</a:t>
            </a:r>
            <a:r>
              <a:rPr lang="en-US" dirty="0" smtClean="0"/>
              <a:t>yep, it’s powerful, just like </a:t>
            </a:r>
            <a:r>
              <a:rPr lang="en-US" dirty="0" smtClean="0">
                <a:solidFill>
                  <a:srgbClr val="FF0000"/>
                </a:solidFill>
              </a:rPr>
              <a:t>SUPERMAN</a:t>
            </a:r>
            <a:endParaRPr lang="en-US" dirty="0">
              <a:solidFill>
                <a:srgbClr val="FF0000"/>
              </a:solidFill>
            </a:endParaRPr>
          </a:p>
        </p:txBody>
      </p:sp>
      <p:sp>
        <p:nvSpPr>
          <p:cNvPr id="3" name="Title 2"/>
          <p:cNvSpPr>
            <a:spLocks noGrp="1"/>
          </p:cNvSpPr>
          <p:nvPr>
            <p:ph type="title"/>
          </p:nvPr>
        </p:nvSpPr>
        <p:spPr/>
        <p:txBody>
          <a:bodyPr>
            <a:normAutofit fontScale="90000"/>
          </a:bodyPr>
          <a:lstStyle/>
          <a:p>
            <a:pPr algn="ctr"/>
            <a:r>
              <a:rPr lang="en-US" dirty="0" smtClean="0"/>
              <a:t>Method 3: by completing the square</a:t>
            </a:r>
            <a:endParaRPr lang="en-US" dirty="0"/>
          </a:p>
        </p:txBody>
      </p:sp>
      <p:pic>
        <p:nvPicPr>
          <p:cNvPr id="4" name="Picture 3" descr="superman.jpg"/>
          <p:cNvPicPr>
            <a:picLocks noChangeAspect="1"/>
          </p:cNvPicPr>
          <p:nvPr/>
        </p:nvPicPr>
        <p:blipFill>
          <a:blip r:embed="rId2" cstate="print"/>
          <a:stretch>
            <a:fillRect/>
          </a:stretch>
        </p:blipFill>
        <p:spPr>
          <a:xfrm>
            <a:off x="3886200" y="4953000"/>
            <a:ext cx="2286000" cy="1714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When solving a quadratic equation by completing the square, we transform an equation that doesn’t feature a “quantity squared” into an equation that does contain a squared expression.</a:t>
            </a:r>
          </a:p>
          <a:p>
            <a:r>
              <a:rPr lang="en-US" dirty="0" smtClean="0"/>
              <a:t>Then, we proceed to solve by using square roots.</a:t>
            </a:r>
          </a:p>
          <a:p>
            <a:r>
              <a:rPr lang="en-US" dirty="0" smtClean="0"/>
              <a:t>Yes, we can solve ANY QUADRATIC EQUATION, by completing the square.</a:t>
            </a:r>
            <a:endParaRPr lang="en-US" dirty="0"/>
          </a:p>
        </p:txBody>
      </p:sp>
      <p:sp>
        <p:nvSpPr>
          <p:cNvPr id="3" name="Title 2"/>
          <p:cNvSpPr>
            <a:spLocks noGrp="1"/>
          </p:cNvSpPr>
          <p:nvPr>
            <p:ph type="title"/>
          </p:nvPr>
        </p:nvSpPr>
        <p:spPr/>
        <p:txBody>
          <a:bodyPr/>
          <a:lstStyle/>
          <a:p>
            <a:pPr algn="ctr"/>
            <a:r>
              <a:rPr lang="en-US" dirty="0" smtClean="0"/>
              <a:t>Completing the Square</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If the coefficient of       is NOT 1, divide both sides of the equation by the coefficient.</a:t>
            </a:r>
          </a:p>
          <a:p>
            <a:r>
              <a:rPr lang="en-US" sz="3200" dirty="0" smtClean="0"/>
              <a:t>Isolate all variable terms on one side of the equation.</a:t>
            </a:r>
          </a:p>
          <a:p>
            <a:pPr lvl="1"/>
            <a:r>
              <a:rPr lang="en-US" sz="3200" dirty="0" smtClean="0"/>
              <a:t>Move the constant term to the other side of the equation.</a:t>
            </a:r>
          </a:p>
          <a:p>
            <a:endParaRPr lang="en-US" dirty="0"/>
          </a:p>
        </p:txBody>
      </p:sp>
      <p:sp>
        <p:nvSpPr>
          <p:cNvPr id="3" name="Title 2"/>
          <p:cNvSpPr>
            <a:spLocks noGrp="1"/>
          </p:cNvSpPr>
          <p:nvPr>
            <p:ph type="title"/>
          </p:nvPr>
        </p:nvSpPr>
        <p:spPr/>
        <p:txBody>
          <a:bodyPr>
            <a:normAutofit fontScale="90000"/>
          </a:bodyPr>
          <a:lstStyle/>
          <a:p>
            <a:pPr algn="ctr"/>
            <a:r>
              <a:rPr lang="en-US" dirty="0" smtClean="0"/>
              <a:t>Procedure for </a:t>
            </a:r>
            <a:br>
              <a:rPr lang="en-US" dirty="0" smtClean="0"/>
            </a:br>
            <a:r>
              <a:rPr lang="en-US" dirty="0" smtClean="0"/>
              <a:t>Completing the Square</a:t>
            </a:r>
            <a:endParaRPr lang="en-US" dirty="0"/>
          </a:p>
        </p:txBody>
      </p:sp>
      <p:graphicFrame>
        <p:nvGraphicFramePr>
          <p:cNvPr id="4" name="Object 3"/>
          <p:cNvGraphicFramePr>
            <a:graphicFrameLocks noChangeAspect="1"/>
          </p:cNvGraphicFramePr>
          <p:nvPr/>
        </p:nvGraphicFramePr>
        <p:xfrm>
          <a:off x="4724400" y="1447800"/>
          <a:ext cx="533400" cy="609600"/>
        </p:xfrm>
        <a:graphic>
          <a:graphicData uri="http://schemas.openxmlformats.org/presentationml/2006/ole">
            <p:oleObj spid="_x0000_s171010" name="Equation" r:id="rId3" imgW="177480" imgH="203040" progId="Equation.DSMT4">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3200" b="1" dirty="0" smtClean="0">
                <a:solidFill>
                  <a:srgbClr val="FF0000"/>
                </a:solidFill>
              </a:rPr>
              <a:t>Complete the square </a:t>
            </a:r>
          </a:p>
          <a:p>
            <a:pPr lvl="1"/>
            <a:r>
              <a:rPr lang="en-US" sz="3200" dirty="0" smtClean="0"/>
              <a:t>Take half of the coefficient of the x term </a:t>
            </a:r>
          </a:p>
          <a:p>
            <a:pPr lvl="1"/>
            <a:r>
              <a:rPr lang="en-US" sz="3200" dirty="0" smtClean="0"/>
              <a:t>Square this result.</a:t>
            </a:r>
          </a:p>
          <a:p>
            <a:pPr lvl="1"/>
            <a:r>
              <a:rPr lang="en-US" sz="3200" dirty="0" smtClean="0"/>
              <a:t>Add  this result to both sides of the equation).</a:t>
            </a:r>
          </a:p>
          <a:p>
            <a:r>
              <a:rPr lang="en-US" sz="3200" dirty="0" smtClean="0"/>
              <a:t>Factor the resulting trinomial.</a:t>
            </a:r>
          </a:p>
          <a:p>
            <a:r>
              <a:rPr lang="en-US" sz="3200" dirty="0" smtClean="0"/>
              <a:t>Solve by using square roots (our previous method).</a:t>
            </a:r>
          </a:p>
          <a:p>
            <a:endParaRPr lang="en-US" dirty="0"/>
          </a:p>
        </p:txBody>
      </p:sp>
      <p:sp>
        <p:nvSpPr>
          <p:cNvPr id="3" name="Title 2"/>
          <p:cNvSpPr>
            <a:spLocks noGrp="1"/>
          </p:cNvSpPr>
          <p:nvPr>
            <p:ph type="title"/>
          </p:nvPr>
        </p:nvSpPr>
        <p:spPr/>
        <p:txBody>
          <a:bodyPr>
            <a:normAutofit fontScale="90000"/>
          </a:bodyPr>
          <a:lstStyle/>
          <a:p>
            <a:pPr algn="ctr"/>
            <a:r>
              <a:rPr lang="en-US" dirty="0" smtClean="0"/>
              <a:t>Procedure for </a:t>
            </a:r>
            <a:br>
              <a:rPr lang="en-US" dirty="0" smtClean="0"/>
            </a:br>
            <a:r>
              <a:rPr lang="en-US" dirty="0" smtClean="0"/>
              <a:t>Completing the Square</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Pictorially, it looks like this</a:t>
            </a:r>
            <a:endParaRPr lang="en-US" dirty="0"/>
          </a:p>
        </p:txBody>
      </p:sp>
      <p:pic>
        <p:nvPicPr>
          <p:cNvPr id="4" name="Picture 6" descr="C:\Rory's  Archive\752 Tech in Math\csa3.gif"/>
          <p:cNvPicPr>
            <a:picLocks noGrp="1" noChangeAspect="1" noChangeArrowheads="1"/>
          </p:cNvPicPr>
          <p:nvPr>
            <p:ph idx="1"/>
          </p:nvPr>
        </p:nvPicPr>
        <p:blipFill>
          <a:blip r:embed="rId3" cstate="print"/>
          <a:srcRect/>
          <a:stretch>
            <a:fillRect/>
          </a:stretch>
        </p:blipFill>
        <p:spPr bwMode="auto">
          <a:xfrm>
            <a:off x="685800" y="1905000"/>
            <a:ext cx="4143375" cy="4065929"/>
          </a:xfrm>
          <a:prstGeom prst="rect">
            <a:avLst/>
          </a:prstGeom>
          <a:noFill/>
          <a:ln w="9525">
            <a:noFill/>
            <a:miter lim="800000"/>
            <a:headEnd/>
            <a:tailEnd/>
          </a:ln>
        </p:spPr>
      </p:pic>
      <p:graphicFrame>
        <p:nvGraphicFramePr>
          <p:cNvPr id="5" name="Object 4"/>
          <p:cNvGraphicFramePr>
            <a:graphicFrameLocks noChangeAspect="1"/>
          </p:cNvGraphicFramePr>
          <p:nvPr/>
        </p:nvGraphicFramePr>
        <p:xfrm>
          <a:off x="5562599" y="2590800"/>
          <a:ext cx="2828925" cy="838200"/>
        </p:xfrm>
        <a:graphic>
          <a:graphicData uri="http://schemas.openxmlformats.org/presentationml/2006/ole">
            <p:oleObj spid="_x0000_s173058" name="Equation" r:id="rId4" imgW="685800" imgH="203040" progId="Equation.DSMT4">
              <p:embed/>
            </p:oleObj>
          </a:graphicData>
        </a:graphic>
      </p:graphicFrame>
      <p:graphicFrame>
        <p:nvGraphicFramePr>
          <p:cNvPr id="173059" name="Object 3"/>
          <p:cNvGraphicFramePr>
            <a:graphicFrameLocks noChangeAspect="1"/>
          </p:cNvGraphicFramePr>
          <p:nvPr/>
        </p:nvGraphicFramePr>
        <p:xfrm>
          <a:off x="5943600" y="3810000"/>
          <a:ext cx="1990725" cy="942975"/>
        </p:xfrm>
        <a:graphic>
          <a:graphicData uri="http://schemas.openxmlformats.org/presentationml/2006/ole">
            <p:oleObj spid="_x0000_s173059" name="Equation" r:id="rId5" imgW="482400" imgH="2286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73059"/>
                                        </p:tgtEl>
                                        <p:attrNameLst>
                                          <p:attrName>style.visibility</p:attrName>
                                        </p:attrNameLst>
                                      </p:cBhvr>
                                      <p:to>
                                        <p:strVal val="visible"/>
                                      </p:to>
                                    </p:set>
                                    <p:animEffect transition="in" filter="dissolve">
                                      <p:cBhvr>
                                        <p:cTn id="12" dur="500"/>
                                        <p:tgtEl>
                                          <p:spTgt spid="173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Let’s look at some examples</a:t>
            </a:r>
            <a:endParaRPr lang="en-US" dirty="0"/>
          </a:p>
        </p:txBody>
      </p:sp>
      <p:sp>
        <p:nvSpPr>
          <p:cNvPr id="3" name="Subtitle 2"/>
          <p:cNvSpPr>
            <a:spLocks noGrp="1"/>
          </p:cNvSpPr>
          <p:nvPr>
            <p:ph type="subTitle" idx="1"/>
          </p:nvPr>
        </p:nvSpPr>
        <p:spPr/>
        <p:txBody>
          <a:bodyPr>
            <a:normAutofit/>
          </a:bodyPr>
          <a:lstStyle/>
          <a:p>
            <a:r>
              <a:rPr lang="en-US" sz="7200" dirty="0" smtClean="0">
                <a:sym typeface="Wingdings" pitchFamily="2" charset="2"/>
              </a:rPr>
              <a:t></a:t>
            </a:r>
            <a:endParaRPr lang="en-US" sz="7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382000" cy="5410200"/>
          </a:xfrm>
          <a:ln>
            <a:noFill/>
          </a:ln>
        </p:spPr>
        <p:txBody>
          <a:bodyPr>
            <a:normAutofit/>
          </a:bodyPr>
          <a:lstStyle/>
          <a:p>
            <a:r>
              <a:rPr lang="en-US" sz="3200" dirty="0" smtClean="0"/>
              <a:t>Today we’ll look at solving </a:t>
            </a:r>
            <a:r>
              <a:rPr lang="en-US" sz="3200" b="1" dirty="0" smtClean="0">
                <a:solidFill>
                  <a:srgbClr val="FF0000"/>
                </a:solidFill>
              </a:rPr>
              <a:t>QUADRATIC EQUATIONS </a:t>
            </a:r>
            <a:r>
              <a:rPr lang="en-US" sz="3200" dirty="0" smtClean="0"/>
              <a:t>by a variety of methods.</a:t>
            </a:r>
          </a:p>
          <a:p>
            <a:pPr lvl="1"/>
            <a:r>
              <a:rPr lang="en-US" sz="3200" dirty="0" smtClean="0"/>
              <a:t>Factoring</a:t>
            </a:r>
          </a:p>
          <a:p>
            <a:pPr lvl="1"/>
            <a:r>
              <a:rPr lang="en-US" sz="3200" dirty="0" smtClean="0"/>
              <a:t>Using Square Roots</a:t>
            </a:r>
          </a:p>
          <a:p>
            <a:pPr lvl="1"/>
            <a:r>
              <a:rPr lang="en-US" sz="3200" dirty="0" smtClean="0"/>
              <a:t>Completing the Square</a:t>
            </a:r>
          </a:p>
          <a:p>
            <a:pPr lvl="1"/>
            <a:r>
              <a:rPr lang="en-US" sz="3200" dirty="0" smtClean="0"/>
              <a:t>By using the Quadratic Formula</a:t>
            </a:r>
          </a:p>
          <a:p>
            <a:pPr lvl="1"/>
            <a:r>
              <a:rPr lang="en-US" sz="3200" dirty="0" smtClean="0"/>
              <a:t>If time permits, we might even look at a graphing approach. </a:t>
            </a:r>
            <a:r>
              <a:rPr lang="en-US" sz="3200" dirty="0" smtClean="0">
                <a:sym typeface="Wingdings" pitchFamily="2" charset="2"/>
              </a:rPr>
              <a:t></a:t>
            </a:r>
            <a:endParaRPr lang="en-US" sz="3200" dirty="0" smtClean="0"/>
          </a:p>
          <a:p>
            <a:endParaRPr lang="en-US" sz="3200" dirty="0" smtClean="0"/>
          </a:p>
          <a:p>
            <a:endParaRPr lang="en-US" sz="3200" dirty="0" smtClean="0"/>
          </a:p>
        </p:txBody>
      </p:sp>
      <p:sp>
        <p:nvSpPr>
          <p:cNvPr id="3" name="Title 2"/>
          <p:cNvSpPr>
            <a:spLocks noGrp="1"/>
          </p:cNvSpPr>
          <p:nvPr>
            <p:ph type="title"/>
          </p:nvPr>
        </p:nvSpPr>
        <p:spPr/>
        <p:txBody>
          <a:bodyPr/>
          <a:lstStyle/>
          <a:p>
            <a:pPr algn="ctr"/>
            <a:r>
              <a:rPr lang="en-US" dirty="0" smtClean="0">
                <a:solidFill>
                  <a:schemeClr val="accent1"/>
                </a:solidFill>
              </a:rPr>
              <a:t>What’s in store for today?</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943600" y="4191000"/>
            <a:ext cx="2286000" cy="954107"/>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endParaRPr lang="en-US" sz="2800" dirty="0"/>
          </a:p>
        </p:txBody>
      </p:sp>
      <p:sp>
        <p:nvSpPr>
          <p:cNvPr id="15" name="Title 14"/>
          <p:cNvSpPr>
            <a:spLocks noGrp="1"/>
          </p:cNvSpPr>
          <p:nvPr>
            <p:ph type="title"/>
          </p:nvPr>
        </p:nvSpPr>
        <p:spPr/>
        <p:txBody>
          <a:bodyPr/>
          <a:lstStyle/>
          <a:p>
            <a:pPr algn="ctr"/>
            <a:r>
              <a:rPr lang="en-US" dirty="0" smtClean="0"/>
              <a:t>Example #1</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completing the square</a:t>
            </a:r>
            <a:endParaRPr lang="en-US" sz="2800" dirty="0"/>
          </a:p>
        </p:txBody>
      </p:sp>
      <p:graphicFrame>
        <p:nvGraphicFramePr>
          <p:cNvPr id="5" name="Object 5"/>
          <p:cNvGraphicFramePr>
            <a:graphicFrameLocks noChangeAspect="1"/>
          </p:cNvGraphicFramePr>
          <p:nvPr/>
        </p:nvGraphicFramePr>
        <p:xfrm>
          <a:off x="685800" y="2438400"/>
          <a:ext cx="3048000" cy="779463"/>
        </p:xfrm>
        <a:graphic>
          <a:graphicData uri="http://schemas.openxmlformats.org/presentationml/2006/ole">
            <p:oleObj spid="_x0000_s174082" name="Equation" r:id="rId3" imgW="914400" imgH="203040" progId="Equation.DSMT4">
              <p:embed/>
            </p:oleObj>
          </a:graphicData>
        </a:graphic>
      </p:graphicFrame>
      <p:graphicFrame>
        <p:nvGraphicFramePr>
          <p:cNvPr id="2" name="Object 5"/>
          <p:cNvGraphicFramePr>
            <a:graphicFrameLocks noChangeAspect="1"/>
          </p:cNvGraphicFramePr>
          <p:nvPr/>
        </p:nvGraphicFramePr>
        <p:xfrm>
          <a:off x="976313" y="3429000"/>
          <a:ext cx="2466975" cy="811213"/>
        </p:xfrm>
        <a:graphic>
          <a:graphicData uri="http://schemas.openxmlformats.org/presentationml/2006/ole">
            <p:oleObj spid="_x0000_s174083" name="Equation" r:id="rId4" imgW="711000" imgH="203040" progId="Equation.DSMT4">
              <p:embed/>
            </p:oleObj>
          </a:graphicData>
        </a:graphic>
      </p:graphicFrame>
      <p:graphicFrame>
        <p:nvGraphicFramePr>
          <p:cNvPr id="4" name="Object 5"/>
          <p:cNvGraphicFramePr>
            <a:graphicFrameLocks noChangeAspect="1"/>
          </p:cNvGraphicFramePr>
          <p:nvPr/>
        </p:nvGraphicFramePr>
        <p:xfrm>
          <a:off x="609600" y="4419600"/>
          <a:ext cx="3922712" cy="811213"/>
        </p:xfrm>
        <a:graphic>
          <a:graphicData uri="http://schemas.openxmlformats.org/presentationml/2006/ole">
            <p:oleObj spid="_x0000_s174084" name="Equation" r:id="rId5" imgW="1130040" imgH="203040" progId="Equation.DSMT4">
              <p:embed/>
            </p:oleObj>
          </a:graphicData>
        </a:graphic>
      </p:graphicFrame>
      <p:graphicFrame>
        <p:nvGraphicFramePr>
          <p:cNvPr id="22" name="Object 21"/>
          <p:cNvGraphicFramePr>
            <a:graphicFrameLocks noChangeAspect="1"/>
          </p:cNvGraphicFramePr>
          <p:nvPr/>
        </p:nvGraphicFramePr>
        <p:xfrm>
          <a:off x="6246813" y="5508625"/>
          <a:ext cx="1682750" cy="990600"/>
        </p:xfrm>
        <a:graphic>
          <a:graphicData uri="http://schemas.openxmlformats.org/presentationml/2006/ole">
            <p:oleObj spid="_x0000_s174085" name="Equation" r:id="rId6" imgW="431640" imgH="253800" progId="Equation.DSMT4">
              <p:embed/>
            </p:oleObj>
          </a:graphicData>
        </a:graphic>
      </p:graphicFrame>
      <p:graphicFrame>
        <p:nvGraphicFramePr>
          <p:cNvPr id="3" name="Object 6"/>
          <p:cNvGraphicFramePr>
            <a:graphicFrameLocks noChangeAspect="1"/>
          </p:cNvGraphicFramePr>
          <p:nvPr/>
        </p:nvGraphicFramePr>
        <p:xfrm>
          <a:off x="990600" y="5486400"/>
          <a:ext cx="2732087" cy="912813"/>
        </p:xfrm>
        <a:graphic>
          <a:graphicData uri="http://schemas.openxmlformats.org/presentationml/2006/ole">
            <p:oleObj spid="_x0000_s174086" name="Equation" r:id="rId7" imgW="787320" imgH="228600" progId="Equation.DSMT4">
              <p:embed/>
            </p:oleObj>
          </a:graphicData>
        </a:graphic>
      </p:graphicFrame>
      <p:graphicFrame>
        <p:nvGraphicFramePr>
          <p:cNvPr id="6" name="Object 7"/>
          <p:cNvGraphicFramePr>
            <a:graphicFrameLocks noChangeAspect="1"/>
          </p:cNvGraphicFramePr>
          <p:nvPr/>
        </p:nvGraphicFramePr>
        <p:xfrm>
          <a:off x="5867400" y="2209800"/>
          <a:ext cx="2336800" cy="811213"/>
        </p:xfrm>
        <a:graphic>
          <a:graphicData uri="http://schemas.openxmlformats.org/presentationml/2006/ole">
            <p:oleObj spid="_x0000_s174087" name="Equation" r:id="rId8" imgW="672840" imgH="203040" progId="Equation.DSMT4">
              <p:embed/>
            </p:oleObj>
          </a:graphicData>
        </a:graphic>
      </p:graphicFrame>
      <p:graphicFrame>
        <p:nvGraphicFramePr>
          <p:cNvPr id="7" name="Object 8"/>
          <p:cNvGraphicFramePr>
            <a:graphicFrameLocks noChangeAspect="1"/>
          </p:cNvGraphicFramePr>
          <p:nvPr/>
        </p:nvGraphicFramePr>
        <p:xfrm>
          <a:off x="5867400" y="3124200"/>
          <a:ext cx="2292350" cy="811213"/>
        </p:xfrm>
        <a:graphic>
          <a:graphicData uri="http://schemas.openxmlformats.org/presentationml/2006/ole">
            <p:oleObj spid="_x0000_s174088" name="Equation" r:id="rId9" imgW="66024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272" fill="hold" grpId="0" nodeType="clickEffect">
                                  <p:stCondLst>
                                    <p:cond delay="0"/>
                                  </p:stCondLst>
                                  <p:childTnLst>
                                    <p:set>
                                      <p:cBhvr>
                                        <p:cTn id="36" dur="1" fill="hold">
                                          <p:stCondLst>
                                            <p:cond delay="0"/>
                                          </p:stCondLst>
                                        </p:cTn>
                                        <p:tgtEl>
                                          <p:spTgt spid="30737"/>
                                        </p:tgtEl>
                                        <p:attrNameLst>
                                          <p:attrName>style.visibility</p:attrName>
                                        </p:attrNameLst>
                                      </p:cBhvr>
                                      <p:to>
                                        <p:strVal val="visible"/>
                                      </p:to>
                                    </p:set>
                                    <p:anim calcmode="lin" valueType="num">
                                      <p:cBhvr>
                                        <p:cTn id="37" dur="500" fill="hold"/>
                                        <p:tgtEl>
                                          <p:spTgt spid="30737"/>
                                        </p:tgtEl>
                                        <p:attrNameLst>
                                          <p:attrName>ppt_w</p:attrName>
                                        </p:attrNameLst>
                                      </p:cBhvr>
                                      <p:tavLst>
                                        <p:tav tm="0">
                                          <p:val>
                                            <p:strVal val="2/3*#ppt_w"/>
                                          </p:val>
                                        </p:tav>
                                        <p:tav tm="100000">
                                          <p:val>
                                            <p:strVal val="#ppt_w"/>
                                          </p:val>
                                        </p:tav>
                                      </p:tavLst>
                                    </p:anim>
                                    <p:anim calcmode="lin" valueType="num">
                                      <p:cBhvr>
                                        <p:cTn id="38" dur="500" fill="hold"/>
                                        <p:tgtEl>
                                          <p:spTgt spid="30737"/>
                                        </p:tgtEl>
                                        <p:attrNameLst>
                                          <p:attrName>ppt_h</p:attrName>
                                        </p:attrNameLst>
                                      </p:cBhvr>
                                      <p:tavLst>
                                        <p:tav tm="0">
                                          <p:val>
                                            <p:strVal val="2/3*#ppt_h"/>
                                          </p:val>
                                        </p:tav>
                                        <p:tav tm="100000">
                                          <p:val>
                                            <p:strVal val="#ppt_h"/>
                                          </p:val>
                                        </p:tav>
                                      </p:tavLst>
                                    </p:anim>
                                  </p:childTnLst>
                                </p:cTn>
                              </p:par>
                              <p:par>
                                <p:cTn id="39" presetID="12" presetClass="entr" presetSubtype="4"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slide(fromBottom)">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15" name="Title 14"/>
          <p:cNvSpPr>
            <a:spLocks noGrp="1"/>
          </p:cNvSpPr>
          <p:nvPr>
            <p:ph type="title"/>
          </p:nvPr>
        </p:nvSpPr>
        <p:spPr/>
        <p:txBody>
          <a:bodyPr/>
          <a:lstStyle/>
          <a:p>
            <a:pPr algn="ctr"/>
            <a:r>
              <a:rPr lang="en-US" dirty="0" smtClean="0"/>
              <a:t>Example #2</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completing the square</a:t>
            </a:r>
            <a:endParaRPr lang="en-US" sz="2800" dirty="0"/>
          </a:p>
        </p:txBody>
      </p:sp>
      <p:graphicFrame>
        <p:nvGraphicFramePr>
          <p:cNvPr id="5" name="Object 5"/>
          <p:cNvGraphicFramePr>
            <a:graphicFrameLocks noChangeAspect="1"/>
          </p:cNvGraphicFramePr>
          <p:nvPr/>
        </p:nvGraphicFramePr>
        <p:xfrm>
          <a:off x="2209800" y="2514600"/>
          <a:ext cx="3513138" cy="779463"/>
        </p:xfrm>
        <a:graphic>
          <a:graphicData uri="http://schemas.openxmlformats.org/presentationml/2006/ole">
            <p:oleObj spid="_x0000_s175106" name="Equation" r:id="rId3" imgW="1054080" imgH="203040" progId="Equation.DSMT4">
              <p:embed/>
            </p:oleObj>
          </a:graphicData>
        </a:graphic>
      </p:graphicFrame>
      <p:graphicFrame>
        <p:nvGraphicFramePr>
          <p:cNvPr id="2" name="Object 5"/>
          <p:cNvGraphicFramePr>
            <a:graphicFrameLocks noChangeAspect="1"/>
          </p:cNvGraphicFramePr>
          <p:nvPr/>
        </p:nvGraphicFramePr>
        <p:xfrm>
          <a:off x="2590800" y="3505200"/>
          <a:ext cx="2951162" cy="811213"/>
        </p:xfrm>
        <a:graphic>
          <a:graphicData uri="http://schemas.openxmlformats.org/presentationml/2006/ole">
            <p:oleObj spid="_x0000_s175107" name="Equation" r:id="rId4" imgW="850680" imgH="203040" progId="Equation.DSMT4">
              <p:embed/>
            </p:oleObj>
          </a:graphicData>
        </a:graphic>
      </p:graphicFrame>
      <p:graphicFrame>
        <p:nvGraphicFramePr>
          <p:cNvPr id="4" name="Object 5"/>
          <p:cNvGraphicFramePr>
            <a:graphicFrameLocks noChangeAspect="1"/>
          </p:cNvGraphicFramePr>
          <p:nvPr/>
        </p:nvGraphicFramePr>
        <p:xfrm>
          <a:off x="2819400" y="4495800"/>
          <a:ext cx="2689225" cy="811213"/>
        </p:xfrm>
        <a:graphic>
          <a:graphicData uri="http://schemas.openxmlformats.org/presentationml/2006/ole">
            <p:oleObj spid="_x0000_s175108" name="Equation" r:id="rId5" imgW="774360" imgH="203040" progId="Equation.DSMT4">
              <p:embed/>
            </p:oleObj>
          </a:graphicData>
        </a:graphic>
      </p:graphicFrame>
      <p:graphicFrame>
        <p:nvGraphicFramePr>
          <p:cNvPr id="3" name="Object 6"/>
          <p:cNvGraphicFramePr>
            <a:graphicFrameLocks noChangeAspect="1"/>
          </p:cNvGraphicFramePr>
          <p:nvPr/>
        </p:nvGraphicFramePr>
        <p:xfrm>
          <a:off x="2438400" y="5486400"/>
          <a:ext cx="3965575" cy="811213"/>
        </p:xfrm>
        <a:graphic>
          <a:graphicData uri="http://schemas.openxmlformats.org/presentationml/2006/ole">
            <p:oleObj spid="_x0000_s175110" name="Equation" r:id="rId6" imgW="114300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791200" y="3657600"/>
            <a:ext cx="2286000" cy="954107"/>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endParaRPr lang="en-US" sz="2800" dirty="0"/>
          </a:p>
        </p:txBody>
      </p:sp>
      <p:sp>
        <p:nvSpPr>
          <p:cNvPr id="15" name="Title 14"/>
          <p:cNvSpPr>
            <a:spLocks noGrp="1"/>
          </p:cNvSpPr>
          <p:nvPr>
            <p:ph type="title"/>
          </p:nvPr>
        </p:nvSpPr>
        <p:spPr/>
        <p:txBody>
          <a:bodyPr/>
          <a:lstStyle/>
          <a:p>
            <a:pPr algn="ctr"/>
            <a:r>
              <a:rPr lang="en-US" dirty="0" smtClean="0"/>
              <a:t>Example #2 (continued)</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completing the square</a:t>
            </a:r>
            <a:endParaRPr lang="en-US" sz="2800" dirty="0"/>
          </a:p>
        </p:txBody>
      </p:sp>
      <p:graphicFrame>
        <p:nvGraphicFramePr>
          <p:cNvPr id="22" name="Object 21"/>
          <p:cNvGraphicFramePr>
            <a:graphicFrameLocks noChangeAspect="1"/>
          </p:cNvGraphicFramePr>
          <p:nvPr/>
        </p:nvGraphicFramePr>
        <p:xfrm>
          <a:off x="5638800" y="5105400"/>
          <a:ext cx="2722563" cy="1189038"/>
        </p:xfrm>
        <a:graphic>
          <a:graphicData uri="http://schemas.openxmlformats.org/presentationml/2006/ole">
            <p:oleObj spid="_x0000_s176133" name="Equation" r:id="rId3" imgW="698400" imgH="304560" progId="Equation.DSMT4">
              <p:embed/>
            </p:oleObj>
          </a:graphicData>
        </a:graphic>
      </p:graphicFrame>
      <p:graphicFrame>
        <p:nvGraphicFramePr>
          <p:cNvPr id="3" name="Object 6"/>
          <p:cNvGraphicFramePr>
            <a:graphicFrameLocks noChangeAspect="1"/>
          </p:cNvGraphicFramePr>
          <p:nvPr/>
        </p:nvGraphicFramePr>
        <p:xfrm>
          <a:off x="609600" y="2743200"/>
          <a:ext cx="3965575" cy="811213"/>
        </p:xfrm>
        <a:graphic>
          <a:graphicData uri="http://schemas.openxmlformats.org/presentationml/2006/ole">
            <p:oleObj spid="_x0000_s176134" name="Equation" r:id="rId4" imgW="1143000" imgH="203040" progId="Equation.DSMT4">
              <p:embed/>
            </p:oleObj>
          </a:graphicData>
        </a:graphic>
      </p:graphicFrame>
      <p:graphicFrame>
        <p:nvGraphicFramePr>
          <p:cNvPr id="6" name="Object 7"/>
          <p:cNvGraphicFramePr>
            <a:graphicFrameLocks noChangeAspect="1"/>
          </p:cNvGraphicFramePr>
          <p:nvPr/>
        </p:nvGraphicFramePr>
        <p:xfrm>
          <a:off x="5624513" y="2133600"/>
          <a:ext cx="2822575" cy="963613"/>
        </p:xfrm>
        <a:graphic>
          <a:graphicData uri="http://schemas.openxmlformats.org/presentationml/2006/ole">
            <p:oleObj spid="_x0000_s176135" name="Equation" r:id="rId5" imgW="812520" imgH="241200" progId="Equation.DSMT4">
              <p:embed/>
            </p:oleObj>
          </a:graphicData>
        </a:graphic>
      </p:graphicFrame>
      <p:graphicFrame>
        <p:nvGraphicFramePr>
          <p:cNvPr id="8" name="Object 9"/>
          <p:cNvGraphicFramePr>
            <a:graphicFrameLocks noChangeAspect="1"/>
          </p:cNvGraphicFramePr>
          <p:nvPr/>
        </p:nvGraphicFramePr>
        <p:xfrm>
          <a:off x="1295400" y="3733800"/>
          <a:ext cx="2600325" cy="912813"/>
        </p:xfrm>
        <a:graphic>
          <a:graphicData uri="http://schemas.openxmlformats.org/presentationml/2006/ole">
            <p:oleObj spid="_x0000_s176137" name="Equation" r:id="rId6" imgW="749160" imgH="228600" progId="Equation.DSMT4">
              <p:embed/>
            </p:oleObj>
          </a:graphicData>
        </a:graphic>
      </p:graphicFrame>
      <p:graphicFrame>
        <p:nvGraphicFramePr>
          <p:cNvPr id="9" name="Object 10"/>
          <p:cNvGraphicFramePr>
            <a:graphicFrameLocks noChangeAspect="1"/>
          </p:cNvGraphicFramePr>
          <p:nvPr/>
        </p:nvGraphicFramePr>
        <p:xfrm>
          <a:off x="1316038" y="4699000"/>
          <a:ext cx="2863850" cy="963613"/>
        </p:xfrm>
        <a:graphic>
          <a:graphicData uri="http://schemas.openxmlformats.org/presentationml/2006/ole">
            <p:oleObj spid="_x0000_s176138" name="Equation" r:id="rId7" imgW="825480" imgH="2412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272" fill="hold" grpId="0" nodeType="clickEffect">
                                  <p:stCondLst>
                                    <p:cond delay="0"/>
                                  </p:stCondLst>
                                  <p:childTnLst>
                                    <p:set>
                                      <p:cBhvr>
                                        <p:cTn id="30" dur="1" fill="hold">
                                          <p:stCondLst>
                                            <p:cond delay="0"/>
                                          </p:stCondLst>
                                        </p:cTn>
                                        <p:tgtEl>
                                          <p:spTgt spid="30737"/>
                                        </p:tgtEl>
                                        <p:attrNameLst>
                                          <p:attrName>style.visibility</p:attrName>
                                        </p:attrNameLst>
                                      </p:cBhvr>
                                      <p:to>
                                        <p:strVal val="visible"/>
                                      </p:to>
                                    </p:set>
                                    <p:anim calcmode="lin" valueType="num">
                                      <p:cBhvr>
                                        <p:cTn id="31" dur="500" fill="hold"/>
                                        <p:tgtEl>
                                          <p:spTgt spid="30737"/>
                                        </p:tgtEl>
                                        <p:attrNameLst>
                                          <p:attrName>ppt_w</p:attrName>
                                        </p:attrNameLst>
                                      </p:cBhvr>
                                      <p:tavLst>
                                        <p:tav tm="0">
                                          <p:val>
                                            <p:strVal val="2/3*#ppt_w"/>
                                          </p:val>
                                        </p:tav>
                                        <p:tav tm="100000">
                                          <p:val>
                                            <p:strVal val="#ppt_w"/>
                                          </p:val>
                                        </p:tav>
                                      </p:tavLst>
                                    </p:anim>
                                    <p:anim calcmode="lin" valueType="num">
                                      <p:cBhvr>
                                        <p:cTn id="32" dur="500" fill="hold"/>
                                        <p:tgtEl>
                                          <p:spTgt spid="30737"/>
                                        </p:tgtEl>
                                        <p:attrNameLst>
                                          <p:attrName>ppt_h</p:attrName>
                                        </p:attrNameLst>
                                      </p:cBhvr>
                                      <p:tavLst>
                                        <p:tav tm="0">
                                          <p:val>
                                            <p:strVal val="2/3*#ppt_h"/>
                                          </p:val>
                                        </p:tav>
                                        <p:tav tm="100000">
                                          <p:val>
                                            <p:strVal val="#ppt_h"/>
                                          </p:val>
                                        </p:tav>
                                      </p:tavLst>
                                    </p:anim>
                                  </p:childTnLst>
                                </p:cTn>
                              </p:par>
                              <p:par>
                                <p:cTn id="33" presetID="12" presetClass="entr" presetSubtype="4"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slide(fromBottom)">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15" name="Title 14"/>
          <p:cNvSpPr>
            <a:spLocks noGrp="1"/>
          </p:cNvSpPr>
          <p:nvPr>
            <p:ph type="title"/>
          </p:nvPr>
        </p:nvSpPr>
        <p:spPr/>
        <p:txBody>
          <a:bodyPr/>
          <a:lstStyle/>
          <a:p>
            <a:pPr algn="ctr"/>
            <a:r>
              <a:rPr lang="en-US" dirty="0" smtClean="0"/>
              <a:t>Example #3 (Fraction time!)</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completing the square</a:t>
            </a:r>
            <a:endParaRPr lang="en-US" sz="2800" dirty="0"/>
          </a:p>
        </p:txBody>
      </p:sp>
      <p:graphicFrame>
        <p:nvGraphicFramePr>
          <p:cNvPr id="5" name="Object 5"/>
          <p:cNvGraphicFramePr>
            <a:graphicFrameLocks noChangeAspect="1"/>
          </p:cNvGraphicFramePr>
          <p:nvPr/>
        </p:nvGraphicFramePr>
        <p:xfrm>
          <a:off x="2667000" y="2362200"/>
          <a:ext cx="3302000" cy="779463"/>
        </p:xfrm>
        <a:graphic>
          <a:graphicData uri="http://schemas.openxmlformats.org/presentationml/2006/ole">
            <p:oleObj spid="_x0000_s177154" name="Equation" r:id="rId3" imgW="990360" imgH="203040" progId="Equation.DSMT4">
              <p:embed/>
            </p:oleObj>
          </a:graphicData>
        </a:graphic>
      </p:graphicFrame>
      <p:graphicFrame>
        <p:nvGraphicFramePr>
          <p:cNvPr id="2" name="Object 5"/>
          <p:cNvGraphicFramePr>
            <a:graphicFrameLocks noChangeAspect="1"/>
          </p:cNvGraphicFramePr>
          <p:nvPr/>
        </p:nvGraphicFramePr>
        <p:xfrm>
          <a:off x="3048000" y="3200400"/>
          <a:ext cx="2730500" cy="811213"/>
        </p:xfrm>
        <a:graphic>
          <a:graphicData uri="http://schemas.openxmlformats.org/presentationml/2006/ole">
            <p:oleObj spid="_x0000_s177155" name="Equation" r:id="rId4" imgW="787320" imgH="203040" progId="Equation.DSMT4">
              <p:embed/>
            </p:oleObj>
          </a:graphicData>
        </a:graphic>
      </p:graphicFrame>
      <p:graphicFrame>
        <p:nvGraphicFramePr>
          <p:cNvPr id="4" name="Object 5"/>
          <p:cNvGraphicFramePr>
            <a:graphicFrameLocks noChangeAspect="1"/>
          </p:cNvGraphicFramePr>
          <p:nvPr/>
        </p:nvGraphicFramePr>
        <p:xfrm>
          <a:off x="3352800" y="4114800"/>
          <a:ext cx="1893887" cy="1297542"/>
        </p:xfrm>
        <a:graphic>
          <a:graphicData uri="http://schemas.openxmlformats.org/presentationml/2006/ole">
            <p:oleObj spid="_x0000_s177156" name="Equation" r:id="rId5" imgW="660240" imgH="393480" progId="Equation.DSMT4">
              <p:embed/>
            </p:oleObj>
          </a:graphicData>
        </a:graphic>
      </p:graphicFrame>
      <p:graphicFrame>
        <p:nvGraphicFramePr>
          <p:cNvPr id="3" name="Object 6"/>
          <p:cNvGraphicFramePr>
            <a:graphicFrameLocks noChangeAspect="1"/>
          </p:cNvGraphicFramePr>
          <p:nvPr/>
        </p:nvGraphicFramePr>
        <p:xfrm>
          <a:off x="2460625" y="5221519"/>
          <a:ext cx="3635375" cy="1457094"/>
        </p:xfrm>
        <a:graphic>
          <a:graphicData uri="http://schemas.openxmlformats.org/presentationml/2006/ole">
            <p:oleObj spid="_x0000_s177157" name="Equation" r:id="rId6" imgW="113004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791200" y="3657600"/>
            <a:ext cx="2286000" cy="954107"/>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endParaRPr lang="en-US" sz="2800" dirty="0"/>
          </a:p>
        </p:txBody>
      </p:sp>
      <p:sp>
        <p:nvSpPr>
          <p:cNvPr id="15" name="Title 14"/>
          <p:cNvSpPr>
            <a:spLocks noGrp="1"/>
          </p:cNvSpPr>
          <p:nvPr>
            <p:ph type="title"/>
          </p:nvPr>
        </p:nvSpPr>
        <p:spPr/>
        <p:txBody>
          <a:bodyPr/>
          <a:lstStyle/>
          <a:p>
            <a:pPr algn="ctr"/>
            <a:r>
              <a:rPr lang="en-US" dirty="0" smtClean="0"/>
              <a:t>Example #3 (continued)</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completing the square</a:t>
            </a:r>
            <a:endParaRPr lang="en-US" sz="2800" dirty="0"/>
          </a:p>
        </p:txBody>
      </p:sp>
      <p:graphicFrame>
        <p:nvGraphicFramePr>
          <p:cNvPr id="22" name="Object 21"/>
          <p:cNvGraphicFramePr>
            <a:graphicFrameLocks noChangeAspect="1"/>
          </p:cNvGraphicFramePr>
          <p:nvPr/>
        </p:nvGraphicFramePr>
        <p:xfrm>
          <a:off x="5861050" y="4857750"/>
          <a:ext cx="2276475" cy="1684338"/>
        </p:xfrm>
        <a:graphic>
          <a:graphicData uri="http://schemas.openxmlformats.org/presentationml/2006/ole">
            <p:oleObj spid="_x0000_s178178" name="Equation" r:id="rId3" imgW="583920" imgH="431640" progId="Equation.DSMT4">
              <p:embed/>
            </p:oleObj>
          </a:graphicData>
        </a:graphic>
      </p:graphicFrame>
      <p:graphicFrame>
        <p:nvGraphicFramePr>
          <p:cNvPr id="6" name="Object 7"/>
          <p:cNvGraphicFramePr>
            <a:graphicFrameLocks noChangeAspect="1"/>
          </p:cNvGraphicFramePr>
          <p:nvPr/>
        </p:nvGraphicFramePr>
        <p:xfrm>
          <a:off x="5867400" y="1830388"/>
          <a:ext cx="2336800" cy="1571625"/>
        </p:xfrm>
        <a:graphic>
          <a:graphicData uri="http://schemas.openxmlformats.org/presentationml/2006/ole">
            <p:oleObj spid="_x0000_s178180" name="Equation" r:id="rId4" imgW="672840" imgH="393480" progId="Equation.DSMT4">
              <p:embed/>
            </p:oleObj>
          </a:graphicData>
        </a:graphic>
      </p:graphicFrame>
      <p:graphicFrame>
        <p:nvGraphicFramePr>
          <p:cNvPr id="8" name="Object 9"/>
          <p:cNvGraphicFramePr>
            <a:graphicFrameLocks noChangeAspect="1"/>
          </p:cNvGraphicFramePr>
          <p:nvPr/>
        </p:nvGraphicFramePr>
        <p:xfrm>
          <a:off x="1752600" y="3886200"/>
          <a:ext cx="2133600" cy="1489614"/>
        </p:xfrm>
        <a:graphic>
          <a:graphicData uri="http://schemas.openxmlformats.org/presentationml/2006/ole">
            <p:oleObj spid="_x0000_s178181" name="Equation" r:id="rId5" imgW="774360" imgH="469800" progId="Equation.DSMT4">
              <p:embed/>
            </p:oleObj>
          </a:graphicData>
        </a:graphic>
      </p:graphicFrame>
      <p:graphicFrame>
        <p:nvGraphicFramePr>
          <p:cNvPr id="9" name="Object 10"/>
          <p:cNvGraphicFramePr>
            <a:graphicFrameLocks noChangeAspect="1"/>
          </p:cNvGraphicFramePr>
          <p:nvPr/>
        </p:nvGraphicFramePr>
        <p:xfrm>
          <a:off x="1752600" y="5257800"/>
          <a:ext cx="2119312" cy="1400613"/>
        </p:xfrm>
        <a:graphic>
          <a:graphicData uri="http://schemas.openxmlformats.org/presentationml/2006/ole">
            <p:oleObj spid="_x0000_s178182" name="Equation" r:id="rId6" imgW="685800" imgH="393480" progId="Equation.DSMT4">
              <p:embed/>
            </p:oleObj>
          </a:graphicData>
        </a:graphic>
      </p:graphicFrame>
      <p:graphicFrame>
        <p:nvGraphicFramePr>
          <p:cNvPr id="5" name="Object 7"/>
          <p:cNvGraphicFramePr>
            <a:graphicFrameLocks noChangeAspect="1"/>
          </p:cNvGraphicFramePr>
          <p:nvPr/>
        </p:nvGraphicFramePr>
        <p:xfrm>
          <a:off x="990601" y="2514601"/>
          <a:ext cx="3276600" cy="1313502"/>
        </p:xfrm>
        <a:graphic>
          <a:graphicData uri="http://schemas.openxmlformats.org/presentationml/2006/ole">
            <p:oleObj spid="_x0000_s178183" name="Equation" r:id="rId7" imgW="113004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272" fill="hold" grpId="0" nodeType="clickEffect">
                                  <p:stCondLst>
                                    <p:cond delay="0"/>
                                  </p:stCondLst>
                                  <p:childTnLst>
                                    <p:set>
                                      <p:cBhvr>
                                        <p:cTn id="30" dur="1" fill="hold">
                                          <p:stCondLst>
                                            <p:cond delay="0"/>
                                          </p:stCondLst>
                                        </p:cTn>
                                        <p:tgtEl>
                                          <p:spTgt spid="30737"/>
                                        </p:tgtEl>
                                        <p:attrNameLst>
                                          <p:attrName>style.visibility</p:attrName>
                                        </p:attrNameLst>
                                      </p:cBhvr>
                                      <p:to>
                                        <p:strVal val="visible"/>
                                      </p:to>
                                    </p:set>
                                    <p:anim calcmode="lin" valueType="num">
                                      <p:cBhvr>
                                        <p:cTn id="31" dur="500" fill="hold"/>
                                        <p:tgtEl>
                                          <p:spTgt spid="30737"/>
                                        </p:tgtEl>
                                        <p:attrNameLst>
                                          <p:attrName>ppt_w</p:attrName>
                                        </p:attrNameLst>
                                      </p:cBhvr>
                                      <p:tavLst>
                                        <p:tav tm="0">
                                          <p:val>
                                            <p:strVal val="2/3*#ppt_w"/>
                                          </p:val>
                                        </p:tav>
                                        <p:tav tm="100000">
                                          <p:val>
                                            <p:strVal val="#ppt_w"/>
                                          </p:val>
                                        </p:tav>
                                      </p:tavLst>
                                    </p:anim>
                                    <p:anim calcmode="lin" valueType="num">
                                      <p:cBhvr>
                                        <p:cTn id="32" dur="500" fill="hold"/>
                                        <p:tgtEl>
                                          <p:spTgt spid="30737"/>
                                        </p:tgtEl>
                                        <p:attrNameLst>
                                          <p:attrName>ppt_h</p:attrName>
                                        </p:attrNameLst>
                                      </p:cBhvr>
                                      <p:tavLst>
                                        <p:tav tm="0">
                                          <p:val>
                                            <p:strVal val="2/3*#ppt_h"/>
                                          </p:val>
                                        </p:tav>
                                        <p:tav tm="100000">
                                          <p:val>
                                            <p:strVal val="#ppt_h"/>
                                          </p:val>
                                        </p:tav>
                                      </p:tavLst>
                                    </p:anim>
                                  </p:childTnLst>
                                </p:cTn>
                              </p:par>
                              <p:par>
                                <p:cTn id="33" presetID="12" presetClass="entr" presetSubtype="4"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slide(fromBottom)">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sz="3200" dirty="0" smtClean="0"/>
              <a:t> A lot of my students like this method.  Unlike completing the square, the fractions seem less cumbersome.</a:t>
            </a:r>
          </a:p>
          <a:p>
            <a:r>
              <a:rPr lang="en-US" sz="3200" dirty="0" smtClean="0"/>
              <a:t>Of course, to use the quadratic formula, you’d have to remember the formula.</a:t>
            </a:r>
          </a:p>
          <a:p>
            <a:pPr lvl="1"/>
            <a:r>
              <a:rPr lang="en-US" sz="3200" dirty="0" smtClean="0"/>
              <a:t>You could always snag that cool math tattoo that you’ve been contemplating. </a:t>
            </a:r>
            <a:r>
              <a:rPr lang="en-US" sz="3200" dirty="0" smtClean="0">
                <a:sym typeface="Wingdings" pitchFamily="2" charset="2"/>
              </a:rPr>
              <a:t></a:t>
            </a:r>
            <a:endParaRPr lang="en-US" sz="3200" dirty="0" smtClean="0"/>
          </a:p>
          <a:p>
            <a:r>
              <a:rPr lang="en-US" sz="3200" dirty="0" smtClean="0"/>
              <a:t>This method will also enable you to solve ANY quadratic equation.</a:t>
            </a:r>
            <a:endParaRPr lang="en-US" sz="3200" dirty="0">
              <a:solidFill>
                <a:srgbClr val="FF0000"/>
              </a:solidFill>
            </a:endParaRPr>
          </a:p>
        </p:txBody>
      </p:sp>
      <p:sp>
        <p:nvSpPr>
          <p:cNvPr id="3" name="Title 2"/>
          <p:cNvSpPr>
            <a:spLocks noGrp="1"/>
          </p:cNvSpPr>
          <p:nvPr>
            <p:ph type="title"/>
          </p:nvPr>
        </p:nvSpPr>
        <p:spPr/>
        <p:txBody>
          <a:bodyPr>
            <a:normAutofit fontScale="90000"/>
          </a:bodyPr>
          <a:lstStyle/>
          <a:p>
            <a:pPr algn="ctr"/>
            <a:r>
              <a:rPr lang="en-US" dirty="0" smtClean="0"/>
              <a:t>Method 4: the Quadratic Formula</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A quadratic equation written in standard form,                          , where           has the solutions:</a:t>
            </a:r>
            <a:endParaRPr lang="en-US" sz="3200" dirty="0"/>
          </a:p>
        </p:txBody>
      </p:sp>
      <p:sp>
        <p:nvSpPr>
          <p:cNvPr id="3" name="Title 2"/>
          <p:cNvSpPr>
            <a:spLocks noGrp="1"/>
          </p:cNvSpPr>
          <p:nvPr>
            <p:ph type="title"/>
          </p:nvPr>
        </p:nvSpPr>
        <p:spPr/>
        <p:txBody>
          <a:bodyPr/>
          <a:lstStyle/>
          <a:p>
            <a:pPr algn="ctr"/>
            <a:r>
              <a:rPr lang="en-US" dirty="0" smtClean="0"/>
              <a:t>The Quadratic Formula</a:t>
            </a:r>
            <a:endParaRPr lang="en-US" dirty="0"/>
          </a:p>
        </p:txBody>
      </p:sp>
      <p:graphicFrame>
        <p:nvGraphicFramePr>
          <p:cNvPr id="4" name="Object 3"/>
          <p:cNvGraphicFramePr>
            <a:graphicFrameLocks noChangeAspect="1"/>
          </p:cNvGraphicFramePr>
          <p:nvPr/>
        </p:nvGraphicFramePr>
        <p:xfrm>
          <a:off x="3886200" y="1828800"/>
          <a:ext cx="3257550" cy="685800"/>
        </p:xfrm>
        <a:graphic>
          <a:graphicData uri="http://schemas.openxmlformats.org/presentationml/2006/ole">
            <p:oleObj spid="_x0000_s180226" name="Equation" r:id="rId3" imgW="965160" imgH="203040" progId="Equation.DSMT4">
              <p:embed/>
            </p:oleObj>
          </a:graphicData>
        </a:graphic>
      </p:graphicFrame>
      <p:graphicFrame>
        <p:nvGraphicFramePr>
          <p:cNvPr id="5" name="Object 4"/>
          <p:cNvGraphicFramePr>
            <a:graphicFrameLocks noChangeAspect="1"/>
          </p:cNvGraphicFramePr>
          <p:nvPr/>
        </p:nvGraphicFramePr>
        <p:xfrm>
          <a:off x="2209800" y="2362200"/>
          <a:ext cx="1219200" cy="609600"/>
        </p:xfrm>
        <a:graphic>
          <a:graphicData uri="http://schemas.openxmlformats.org/presentationml/2006/ole">
            <p:oleObj spid="_x0000_s180227" name="Equation" r:id="rId4" imgW="355320" imgH="177480" progId="Equation.DSMT4">
              <p:embed/>
            </p:oleObj>
          </a:graphicData>
        </a:graphic>
      </p:graphicFrame>
      <p:graphicFrame>
        <p:nvGraphicFramePr>
          <p:cNvPr id="1251331" name="Object 3"/>
          <p:cNvGraphicFramePr>
            <a:graphicFrameLocks noChangeAspect="1"/>
          </p:cNvGraphicFramePr>
          <p:nvPr/>
        </p:nvGraphicFramePr>
        <p:xfrm>
          <a:off x="2057400" y="3429000"/>
          <a:ext cx="5120640" cy="1828800"/>
        </p:xfrm>
        <a:graphic>
          <a:graphicData uri="http://schemas.openxmlformats.org/presentationml/2006/ole">
            <p:oleObj spid="_x0000_s180228" name="Equation" r:id="rId5" imgW="1244520" imgH="4442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51331"/>
                                        </p:tgtEl>
                                        <p:attrNameLst>
                                          <p:attrName>style.visibility</p:attrName>
                                        </p:attrNameLst>
                                      </p:cBhvr>
                                      <p:to>
                                        <p:strVal val="visible"/>
                                      </p:to>
                                    </p:set>
                                    <p:animEffect transition="in" filter="wipe(left)">
                                      <p:cBhvr>
                                        <p:cTn id="7" dur="500"/>
                                        <p:tgtEl>
                                          <p:spTgt spid="12513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As in factoring, the ZERO on one side of the equation is REQUIRED, so we might have to manipulate the equation to get it.</a:t>
            </a:r>
          </a:p>
          <a:p>
            <a:r>
              <a:rPr lang="en-US" dirty="0" smtClean="0"/>
              <a:t>Be careful with the signs on the values for </a:t>
            </a:r>
          </a:p>
          <a:p>
            <a:pPr>
              <a:buNone/>
            </a:pPr>
            <a:r>
              <a:rPr lang="en-US" dirty="0" smtClean="0"/>
              <a:t>                       ,don’t lose negatives.</a:t>
            </a:r>
          </a:p>
          <a:p>
            <a:r>
              <a:rPr lang="en-US" dirty="0" smtClean="0"/>
              <a:t>Don’t forget the “over          “ part  </a:t>
            </a:r>
          </a:p>
          <a:p>
            <a:r>
              <a:rPr lang="en-US" dirty="0" smtClean="0"/>
              <a:t>Here’s a cool song to help you remember the formula, if you’re into music. </a:t>
            </a:r>
            <a:r>
              <a:rPr lang="en-US" dirty="0" smtClean="0">
                <a:sym typeface="Wingdings" pitchFamily="2" charset="2"/>
              </a:rPr>
              <a:t></a:t>
            </a:r>
          </a:p>
          <a:p>
            <a:pPr algn="ctr"/>
            <a:r>
              <a:rPr lang="en-US" sz="4000" dirty="0" smtClean="0">
                <a:hlinkClick r:id="rId3"/>
              </a:rPr>
              <a:t>Brought to you by “the” Del </a:t>
            </a:r>
            <a:endParaRPr lang="en-US" sz="4000" dirty="0"/>
          </a:p>
        </p:txBody>
      </p:sp>
      <p:sp>
        <p:nvSpPr>
          <p:cNvPr id="3" name="Title 2"/>
          <p:cNvSpPr>
            <a:spLocks noGrp="1"/>
          </p:cNvSpPr>
          <p:nvPr>
            <p:ph type="title"/>
          </p:nvPr>
        </p:nvSpPr>
        <p:spPr/>
        <p:txBody>
          <a:bodyPr>
            <a:normAutofit fontScale="90000"/>
          </a:bodyPr>
          <a:lstStyle/>
          <a:p>
            <a:pPr algn="ctr"/>
            <a:r>
              <a:rPr lang="en-US" dirty="0" smtClean="0"/>
              <a:t>A few words from your instructor</a:t>
            </a:r>
            <a:endParaRPr lang="en-US" dirty="0"/>
          </a:p>
        </p:txBody>
      </p:sp>
      <p:graphicFrame>
        <p:nvGraphicFramePr>
          <p:cNvPr id="4" name="Object 3"/>
          <p:cNvGraphicFramePr>
            <a:graphicFrameLocks noChangeAspect="1"/>
          </p:cNvGraphicFramePr>
          <p:nvPr/>
        </p:nvGraphicFramePr>
        <p:xfrm>
          <a:off x="990600" y="3124200"/>
          <a:ext cx="2133600" cy="632178"/>
        </p:xfrm>
        <a:graphic>
          <a:graphicData uri="http://schemas.openxmlformats.org/presentationml/2006/ole">
            <p:oleObj spid="_x0000_s181250" name="Equation" r:id="rId4" imgW="685800" imgH="203040" progId="Equation.DSMT4">
              <p:embed/>
            </p:oleObj>
          </a:graphicData>
        </a:graphic>
      </p:graphicFrame>
      <p:graphicFrame>
        <p:nvGraphicFramePr>
          <p:cNvPr id="181251" name="Object 3"/>
          <p:cNvGraphicFramePr>
            <a:graphicFrameLocks noChangeAspect="1"/>
          </p:cNvGraphicFramePr>
          <p:nvPr/>
        </p:nvGraphicFramePr>
        <p:xfrm>
          <a:off x="4648200" y="3657600"/>
          <a:ext cx="631825" cy="552450"/>
        </p:xfrm>
        <a:graphic>
          <a:graphicData uri="http://schemas.openxmlformats.org/presentationml/2006/ole">
            <p:oleObj spid="_x0000_s181251" name="Equation" r:id="rId5" imgW="203040" imgH="177480" progId="Equation.DSMT4">
              <p:embed/>
            </p:oleObj>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Let’s look at some examples</a:t>
            </a:r>
            <a:endParaRPr lang="en-US" dirty="0"/>
          </a:p>
        </p:txBody>
      </p:sp>
      <p:sp>
        <p:nvSpPr>
          <p:cNvPr id="3" name="Subtitle 2"/>
          <p:cNvSpPr>
            <a:spLocks noGrp="1"/>
          </p:cNvSpPr>
          <p:nvPr>
            <p:ph type="subTitle" idx="1"/>
          </p:nvPr>
        </p:nvSpPr>
        <p:spPr/>
        <p:txBody>
          <a:bodyPr>
            <a:normAutofit/>
          </a:bodyPr>
          <a:lstStyle/>
          <a:p>
            <a:r>
              <a:rPr lang="en-US" sz="7200" dirty="0" smtClean="0">
                <a:sym typeface="Wingdings" pitchFamily="2" charset="2"/>
              </a:rPr>
              <a:t></a:t>
            </a:r>
            <a:endParaRPr lang="en-US" sz="72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15" name="Title 14"/>
          <p:cNvSpPr>
            <a:spLocks noGrp="1"/>
          </p:cNvSpPr>
          <p:nvPr>
            <p:ph type="title"/>
          </p:nvPr>
        </p:nvSpPr>
        <p:spPr/>
        <p:txBody>
          <a:bodyPr/>
          <a:lstStyle/>
          <a:p>
            <a:pPr algn="ctr"/>
            <a:r>
              <a:rPr lang="en-US" dirty="0" smtClean="0"/>
              <a:t>Example #1</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the quadratic formula</a:t>
            </a:r>
            <a:endParaRPr lang="en-US" sz="2800" dirty="0"/>
          </a:p>
        </p:txBody>
      </p:sp>
      <p:graphicFrame>
        <p:nvGraphicFramePr>
          <p:cNvPr id="5" name="Object 5"/>
          <p:cNvGraphicFramePr>
            <a:graphicFrameLocks noChangeAspect="1"/>
          </p:cNvGraphicFramePr>
          <p:nvPr/>
        </p:nvGraphicFramePr>
        <p:xfrm>
          <a:off x="1676400" y="2438400"/>
          <a:ext cx="3152775" cy="754025"/>
        </p:xfrm>
        <a:graphic>
          <a:graphicData uri="http://schemas.openxmlformats.org/presentationml/2006/ole">
            <p:oleObj spid="_x0000_s182274" name="Equation" r:id="rId3" imgW="977760" imgH="203040" progId="Equation.DSMT4">
              <p:embed/>
            </p:oleObj>
          </a:graphicData>
        </a:graphic>
      </p:graphicFrame>
      <p:graphicFrame>
        <p:nvGraphicFramePr>
          <p:cNvPr id="182281" name="Object 3"/>
          <p:cNvGraphicFramePr>
            <a:graphicFrameLocks noChangeAspect="1"/>
          </p:cNvGraphicFramePr>
          <p:nvPr/>
        </p:nvGraphicFramePr>
        <p:xfrm>
          <a:off x="5715000" y="2438400"/>
          <a:ext cx="2987410" cy="1066800"/>
        </p:xfrm>
        <a:graphic>
          <a:graphicData uri="http://schemas.openxmlformats.org/presentationml/2006/ole">
            <p:oleObj spid="_x0000_s182281" name="Equation" r:id="rId4" imgW="1244520" imgH="444240" progId="Equation.3">
              <p:embed/>
            </p:oleObj>
          </a:graphicData>
        </a:graphic>
      </p:graphicFrame>
      <p:graphicFrame>
        <p:nvGraphicFramePr>
          <p:cNvPr id="14" name="Object 13"/>
          <p:cNvGraphicFramePr>
            <a:graphicFrameLocks noChangeAspect="1"/>
          </p:cNvGraphicFramePr>
          <p:nvPr/>
        </p:nvGraphicFramePr>
        <p:xfrm>
          <a:off x="6934200" y="3810000"/>
          <a:ext cx="914400" cy="457200"/>
        </p:xfrm>
        <a:graphic>
          <a:graphicData uri="http://schemas.openxmlformats.org/presentationml/2006/ole">
            <p:oleObj spid="_x0000_s182282" name="Equation" r:id="rId5" imgW="355320" imgH="177480" progId="Equation.DSMT4">
              <p:embed/>
            </p:oleObj>
          </a:graphicData>
        </a:graphic>
      </p:graphicFrame>
      <p:graphicFrame>
        <p:nvGraphicFramePr>
          <p:cNvPr id="182283" name="Object 11"/>
          <p:cNvGraphicFramePr>
            <a:graphicFrameLocks noChangeAspect="1"/>
          </p:cNvGraphicFramePr>
          <p:nvPr/>
        </p:nvGraphicFramePr>
        <p:xfrm>
          <a:off x="6983413" y="4343400"/>
          <a:ext cx="815975" cy="457200"/>
        </p:xfrm>
        <a:graphic>
          <a:graphicData uri="http://schemas.openxmlformats.org/presentationml/2006/ole">
            <p:oleObj spid="_x0000_s182283" name="Equation" r:id="rId6" imgW="317160" imgH="177480" progId="Equation.DSMT4">
              <p:embed/>
            </p:oleObj>
          </a:graphicData>
        </a:graphic>
      </p:graphicFrame>
      <p:graphicFrame>
        <p:nvGraphicFramePr>
          <p:cNvPr id="182284" name="Object 12"/>
          <p:cNvGraphicFramePr>
            <a:graphicFrameLocks noChangeAspect="1"/>
          </p:cNvGraphicFramePr>
          <p:nvPr/>
        </p:nvGraphicFramePr>
        <p:xfrm>
          <a:off x="6781800" y="4953000"/>
          <a:ext cx="1306512" cy="457200"/>
        </p:xfrm>
        <a:graphic>
          <a:graphicData uri="http://schemas.openxmlformats.org/presentationml/2006/ole">
            <p:oleObj spid="_x0000_s182284" name="Equation" r:id="rId7" imgW="507960" imgH="177480" progId="Equation.DSMT4">
              <p:embed/>
            </p:oleObj>
          </a:graphicData>
        </a:graphic>
      </p:graphicFrame>
      <p:graphicFrame>
        <p:nvGraphicFramePr>
          <p:cNvPr id="182285" name="Object 3"/>
          <p:cNvGraphicFramePr>
            <a:graphicFrameLocks noChangeAspect="1"/>
          </p:cNvGraphicFramePr>
          <p:nvPr/>
        </p:nvGraphicFramePr>
        <p:xfrm>
          <a:off x="685800" y="3352800"/>
          <a:ext cx="4421187" cy="1309688"/>
        </p:xfrm>
        <a:graphic>
          <a:graphicData uri="http://schemas.openxmlformats.org/presentationml/2006/ole">
            <p:oleObj spid="_x0000_s182285" name="Equation" r:id="rId8" imgW="1841400" imgH="545760" progId="Equation.DSMT4">
              <p:embed/>
            </p:oleObj>
          </a:graphicData>
        </a:graphic>
      </p:graphicFrame>
      <p:graphicFrame>
        <p:nvGraphicFramePr>
          <p:cNvPr id="182286" name="Object 14"/>
          <p:cNvGraphicFramePr>
            <a:graphicFrameLocks noChangeAspect="1"/>
          </p:cNvGraphicFramePr>
          <p:nvPr/>
        </p:nvGraphicFramePr>
        <p:xfrm>
          <a:off x="1410908" y="4953000"/>
          <a:ext cx="2795967" cy="1171575"/>
        </p:xfrm>
        <a:graphic>
          <a:graphicData uri="http://schemas.openxmlformats.org/presentationml/2006/ole">
            <p:oleObj spid="_x0000_s182286" name="Equation" r:id="rId9" imgW="1028520" imgH="4316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82283"/>
                                        </p:tgtEl>
                                        <p:attrNameLst>
                                          <p:attrName>style.visibility</p:attrName>
                                        </p:attrNameLst>
                                      </p:cBhvr>
                                      <p:to>
                                        <p:strVal val="visible"/>
                                      </p:to>
                                    </p:set>
                                    <p:animEffect transition="in" filter="dissolve">
                                      <p:cBhvr>
                                        <p:cTn id="12" dur="500"/>
                                        <p:tgtEl>
                                          <p:spTgt spid="18228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82284"/>
                                        </p:tgtEl>
                                        <p:attrNameLst>
                                          <p:attrName>style.visibility</p:attrName>
                                        </p:attrNameLst>
                                      </p:cBhvr>
                                      <p:to>
                                        <p:strVal val="visible"/>
                                      </p:to>
                                    </p:set>
                                    <p:animEffect transition="in" filter="dissolve">
                                      <p:cBhvr>
                                        <p:cTn id="17" dur="500"/>
                                        <p:tgtEl>
                                          <p:spTgt spid="18228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82285"/>
                                        </p:tgtEl>
                                        <p:attrNameLst>
                                          <p:attrName>style.visibility</p:attrName>
                                        </p:attrNameLst>
                                      </p:cBhvr>
                                      <p:to>
                                        <p:strVal val="visible"/>
                                      </p:to>
                                    </p:set>
                                    <p:animEffect transition="in" filter="slide(fromBottom)">
                                      <p:cBhvr>
                                        <p:cTn id="22" dur="500"/>
                                        <p:tgtEl>
                                          <p:spTgt spid="18228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82286"/>
                                        </p:tgtEl>
                                        <p:attrNameLst>
                                          <p:attrName>style.visibility</p:attrName>
                                        </p:attrNameLst>
                                      </p:cBhvr>
                                      <p:to>
                                        <p:strVal val="visible"/>
                                      </p:to>
                                    </p:set>
                                    <p:animEffect transition="in" filter="slide(fromBottom)">
                                      <p:cBhvr>
                                        <p:cTn id="27" dur="500"/>
                                        <p:tgtEl>
                                          <p:spTgt spid="182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382000" cy="5410200"/>
          </a:xfrm>
          <a:ln>
            <a:noFill/>
          </a:ln>
        </p:spPr>
        <p:txBody>
          <a:bodyPr>
            <a:normAutofit/>
          </a:bodyPr>
          <a:lstStyle/>
          <a:p>
            <a:r>
              <a:rPr lang="en-US" sz="3200" dirty="0" smtClean="0"/>
              <a:t>We’ll also consider </a:t>
            </a:r>
            <a:r>
              <a:rPr lang="en-US" sz="3200" b="1" dirty="0" smtClean="0">
                <a:solidFill>
                  <a:srgbClr val="FF0000"/>
                </a:solidFill>
              </a:rPr>
              <a:t>QUADRATIC FUNCTIONS</a:t>
            </a:r>
            <a:r>
              <a:rPr lang="en-US" sz="3200" dirty="0" smtClean="0"/>
              <a:t>.</a:t>
            </a:r>
          </a:p>
          <a:p>
            <a:pPr lvl="1"/>
            <a:r>
              <a:rPr lang="en-US" sz="3200" dirty="0" smtClean="0"/>
              <a:t>What does the graph look like.</a:t>
            </a:r>
          </a:p>
          <a:p>
            <a:pPr lvl="1"/>
            <a:r>
              <a:rPr lang="en-US" sz="3200" dirty="0" smtClean="0"/>
              <a:t>We’ll consider a variety of forms.</a:t>
            </a:r>
          </a:p>
          <a:p>
            <a:pPr lvl="2"/>
            <a:r>
              <a:rPr lang="en-US" sz="3200" b="1" dirty="0" smtClean="0">
                <a:solidFill>
                  <a:srgbClr val="FF0000"/>
                </a:solidFill>
              </a:rPr>
              <a:t>VERTEX FORM</a:t>
            </a:r>
          </a:p>
          <a:p>
            <a:pPr lvl="2"/>
            <a:r>
              <a:rPr lang="en-US" sz="3200" b="1" dirty="0" smtClean="0">
                <a:solidFill>
                  <a:srgbClr val="FF0000"/>
                </a:solidFill>
              </a:rPr>
              <a:t>STANDARD FORM</a:t>
            </a:r>
          </a:p>
          <a:p>
            <a:pPr lvl="2"/>
            <a:r>
              <a:rPr lang="en-US" sz="3200" b="1" dirty="0" smtClean="0">
                <a:solidFill>
                  <a:srgbClr val="FF0000"/>
                </a:solidFill>
              </a:rPr>
              <a:t>FACTORED FORM</a:t>
            </a:r>
          </a:p>
          <a:p>
            <a:endParaRPr lang="en-US" sz="3200" dirty="0" smtClean="0"/>
          </a:p>
          <a:p>
            <a:endParaRPr lang="en-US" sz="3200" dirty="0" smtClean="0"/>
          </a:p>
        </p:txBody>
      </p:sp>
      <p:sp>
        <p:nvSpPr>
          <p:cNvPr id="3" name="Title 2"/>
          <p:cNvSpPr>
            <a:spLocks noGrp="1"/>
          </p:cNvSpPr>
          <p:nvPr>
            <p:ph type="title"/>
          </p:nvPr>
        </p:nvSpPr>
        <p:spPr/>
        <p:txBody>
          <a:bodyPr/>
          <a:lstStyle/>
          <a:p>
            <a:pPr algn="ctr"/>
            <a:r>
              <a:rPr lang="en-US" dirty="0" smtClean="0">
                <a:solidFill>
                  <a:schemeClr val="accent1"/>
                </a:solidFill>
              </a:rPr>
              <a:t>What’s in store for today?</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6553200" y="3886200"/>
            <a:ext cx="2286000" cy="954107"/>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endParaRPr lang="en-US" sz="2800" dirty="0"/>
          </a:p>
        </p:txBody>
      </p:sp>
      <p:sp>
        <p:nvSpPr>
          <p:cNvPr id="15" name="Title 14"/>
          <p:cNvSpPr>
            <a:spLocks noGrp="1"/>
          </p:cNvSpPr>
          <p:nvPr>
            <p:ph type="title"/>
          </p:nvPr>
        </p:nvSpPr>
        <p:spPr/>
        <p:txBody>
          <a:bodyPr/>
          <a:lstStyle/>
          <a:p>
            <a:pPr algn="ctr"/>
            <a:r>
              <a:rPr lang="en-US" dirty="0" smtClean="0"/>
              <a:t>Example #1 (continued)</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the quadratic formula</a:t>
            </a:r>
            <a:endParaRPr lang="en-US" sz="2800" dirty="0"/>
          </a:p>
        </p:txBody>
      </p:sp>
      <p:graphicFrame>
        <p:nvGraphicFramePr>
          <p:cNvPr id="22" name="Object 21"/>
          <p:cNvGraphicFramePr>
            <a:graphicFrameLocks noChangeAspect="1"/>
          </p:cNvGraphicFramePr>
          <p:nvPr/>
        </p:nvGraphicFramePr>
        <p:xfrm>
          <a:off x="7086600" y="5029200"/>
          <a:ext cx="1624012" cy="1284288"/>
        </p:xfrm>
        <a:graphic>
          <a:graphicData uri="http://schemas.openxmlformats.org/presentationml/2006/ole">
            <p:oleObj spid="_x0000_s184322" name="Equation" r:id="rId3" imgW="545760" imgH="431640" progId="Equation.DSMT4">
              <p:embed/>
            </p:oleObj>
          </a:graphicData>
        </a:graphic>
      </p:graphicFrame>
      <p:graphicFrame>
        <p:nvGraphicFramePr>
          <p:cNvPr id="184327" name="Object 7"/>
          <p:cNvGraphicFramePr>
            <a:graphicFrameLocks noChangeAspect="1"/>
          </p:cNvGraphicFramePr>
          <p:nvPr/>
        </p:nvGraphicFramePr>
        <p:xfrm>
          <a:off x="533400" y="2438400"/>
          <a:ext cx="2795587" cy="1171575"/>
        </p:xfrm>
        <a:graphic>
          <a:graphicData uri="http://schemas.openxmlformats.org/presentationml/2006/ole">
            <p:oleObj spid="_x0000_s184327" name="Equation" r:id="rId4" imgW="1028520" imgH="431640" progId="Equation.DSMT4">
              <p:embed/>
            </p:oleObj>
          </a:graphicData>
        </a:graphic>
      </p:graphicFrame>
      <p:graphicFrame>
        <p:nvGraphicFramePr>
          <p:cNvPr id="184328" name="Object 8"/>
          <p:cNvGraphicFramePr>
            <a:graphicFrameLocks noChangeAspect="1"/>
          </p:cNvGraphicFramePr>
          <p:nvPr/>
        </p:nvGraphicFramePr>
        <p:xfrm>
          <a:off x="762000" y="3657600"/>
          <a:ext cx="2278062" cy="1171575"/>
        </p:xfrm>
        <a:graphic>
          <a:graphicData uri="http://schemas.openxmlformats.org/presentationml/2006/ole">
            <p:oleObj spid="_x0000_s184328" name="Equation" r:id="rId5" imgW="838080" imgH="431640" progId="Equation.DSMT4">
              <p:embed/>
            </p:oleObj>
          </a:graphicData>
        </a:graphic>
      </p:graphicFrame>
      <p:graphicFrame>
        <p:nvGraphicFramePr>
          <p:cNvPr id="184329" name="Object 9"/>
          <p:cNvGraphicFramePr>
            <a:graphicFrameLocks noChangeAspect="1"/>
          </p:cNvGraphicFramePr>
          <p:nvPr/>
        </p:nvGraphicFramePr>
        <p:xfrm>
          <a:off x="990600" y="4876800"/>
          <a:ext cx="1793875" cy="1068388"/>
        </p:xfrm>
        <a:graphic>
          <a:graphicData uri="http://schemas.openxmlformats.org/presentationml/2006/ole">
            <p:oleObj spid="_x0000_s184329" name="Equation" r:id="rId6" imgW="660240" imgH="393480" progId="Equation.DSMT4">
              <p:embed/>
            </p:oleObj>
          </a:graphicData>
        </a:graphic>
      </p:graphicFrame>
      <p:graphicFrame>
        <p:nvGraphicFramePr>
          <p:cNvPr id="184330" name="Object 10"/>
          <p:cNvGraphicFramePr>
            <a:graphicFrameLocks noChangeAspect="1"/>
          </p:cNvGraphicFramePr>
          <p:nvPr/>
        </p:nvGraphicFramePr>
        <p:xfrm>
          <a:off x="4495800" y="2362200"/>
          <a:ext cx="4037013" cy="1068388"/>
        </p:xfrm>
        <a:graphic>
          <a:graphicData uri="http://schemas.openxmlformats.org/presentationml/2006/ole">
            <p:oleObj spid="_x0000_s184330" name="Equation" r:id="rId7" imgW="1485720" imgH="393480" progId="Equation.DSMT4">
              <p:embed/>
            </p:oleObj>
          </a:graphicData>
        </a:graphic>
      </p:graphicFrame>
      <p:graphicFrame>
        <p:nvGraphicFramePr>
          <p:cNvPr id="184331" name="Object 11"/>
          <p:cNvGraphicFramePr>
            <a:graphicFrameLocks noChangeAspect="1"/>
          </p:cNvGraphicFramePr>
          <p:nvPr/>
        </p:nvGraphicFramePr>
        <p:xfrm>
          <a:off x="4343400" y="3505200"/>
          <a:ext cx="1208087" cy="1068388"/>
        </p:xfrm>
        <a:graphic>
          <a:graphicData uri="http://schemas.openxmlformats.org/presentationml/2006/ole">
            <p:oleObj spid="_x0000_s184331" name="Equation" r:id="rId8" imgW="444240" imgH="393480" progId="Equation.DSMT4">
              <p:embed/>
            </p:oleObj>
          </a:graphicData>
        </a:graphic>
      </p:graphicFrame>
      <p:graphicFrame>
        <p:nvGraphicFramePr>
          <p:cNvPr id="184332" name="Object 12"/>
          <p:cNvGraphicFramePr>
            <a:graphicFrameLocks noChangeAspect="1"/>
          </p:cNvGraphicFramePr>
          <p:nvPr/>
        </p:nvGraphicFramePr>
        <p:xfrm>
          <a:off x="4191000" y="4800600"/>
          <a:ext cx="1552575" cy="1068388"/>
        </p:xfrm>
        <a:graphic>
          <a:graphicData uri="http://schemas.openxmlformats.org/presentationml/2006/ole">
            <p:oleObj spid="_x0000_s184332" name="Equation" r:id="rId9" imgW="57132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84328"/>
                                        </p:tgtEl>
                                        <p:attrNameLst>
                                          <p:attrName>style.visibility</p:attrName>
                                        </p:attrNameLst>
                                      </p:cBhvr>
                                      <p:to>
                                        <p:strVal val="visible"/>
                                      </p:to>
                                    </p:set>
                                    <p:animEffect transition="in" filter="slide(fromBottom)">
                                      <p:cBhvr>
                                        <p:cTn id="7" dur="500"/>
                                        <p:tgtEl>
                                          <p:spTgt spid="18432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84329"/>
                                        </p:tgtEl>
                                        <p:attrNameLst>
                                          <p:attrName>style.visibility</p:attrName>
                                        </p:attrNameLst>
                                      </p:cBhvr>
                                      <p:to>
                                        <p:strVal val="visible"/>
                                      </p:to>
                                    </p:set>
                                    <p:animEffect transition="in" filter="slide(fromBottom)">
                                      <p:cBhvr>
                                        <p:cTn id="12" dur="500"/>
                                        <p:tgtEl>
                                          <p:spTgt spid="18432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84330"/>
                                        </p:tgtEl>
                                        <p:attrNameLst>
                                          <p:attrName>style.visibility</p:attrName>
                                        </p:attrNameLst>
                                      </p:cBhvr>
                                      <p:to>
                                        <p:strVal val="visible"/>
                                      </p:to>
                                    </p:set>
                                    <p:animEffect transition="in" filter="slide(fromBottom)">
                                      <p:cBhvr>
                                        <p:cTn id="17" dur="500"/>
                                        <p:tgtEl>
                                          <p:spTgt spid="184330"/>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84331"/>
                                        </p:tgtEl>
                                        <p:attrNameLst>
                                          <p:attrName>style.visibility</p:attrName>
                                        </p:attrNameLst>
                                      </p:cBhvr>
                                      <p:to>
                                        <p:strVal val="visible"/>
                                      </p:to>
                                    </p:set>
                                    <p:animEffect transition="in" filter="slide(fromBottom)">
                                      <p:cBhvr>
                                        <p:cTn id="22" dur="500"/>
                                        <p:tgtEl>
                                          <p:spTgt spid="184331"/>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84332"/>
                                        </p:tgtEl>
                                        <p:attrNameLst>
                                          <p:attrName>style.visibility</p:attrName>
                                        </p:attrNameLst>
                                      </p:cBhvr>
                                      <p:to>
                                        <p:strVal val="visible"/>
                                      </p:to>
                                    </p:set>
                                    <p:animEffect transition="in" filter="slide(fromBottom)">
                                      <p:cBhvr>
                                        <p:cTn id="27" dur="500"/>
                                        <p:tgtEl>
                                          <p:spTgt spid="184332"/>
                                        </p:tgtEl>
                                      </p:cBhvr>
                                    </p:animEffect>
                                  </p:childTnLst>
                                </p:cTn>
                              </p:par>
                            </p:childTnLst>
                          </p:cTn>
                        </p:par>
                      </p:childTnLst>
                    </p:cTn>
                  </p:par>
                  <p:par>
                    <p:cTn id="28" fill="hold">
                      <p:stCondLst>
                        <p:cond delay="indefinite"/>
                      </p:stCondLst>
                      <p:childTnLst>
                        <p:par>
                          <p:cTn id="29" fill="hold">
                            <p:stCondLst>
                              <p:cond delay="0"/>
                            </p:stCondLst>
                            <p:childTnLst>
                              <p:par>
                                <p:cTn id="30" presetID="23" presetClass="entr" presetSubtype="272" fill="hold" grpId="0" nodeType="clickEffect">
                                  <p:stCondLst>
                                    <p:cond delay="0"/>
                                  </p:stCondLst>
                                  <p:childTnLst>
                                    <p:set>
                                      <p:cBhvr>
                                        <p:cTn id="31" dur="1" fill="hold">
                                          <p:stCondLst>
                                            <p:cond delay="0"/>
                                          </p:stCondLst>
                                        </p:cTn>
                                        <p:tgtEl>
                                          <p:spTgt spid="30737"/>
                                        </p:tgtEl>
                                        <p:attrNameLst>
                                          <p:attrName>style.visibility</p:attrName>
                                        </p:attrNameLst>
                                      </p:cBhvr>
                                      <p:to>
                                        <p:strVal val="visible"/>
                                      </p:to>
                                    </p:set>
                                    <p:anim calcmode="lin" valueType="num">
                                      <p:cBhvr>
                                        <p:cTn id="32" dur="500" fill="hold"/>
                                        <p:tgtEl>
                                          <p:spTgt spid="30737"/>
                                        </p:tgtEl>
                                        <p:attrNameLst>
                                          <p:attrName>ppt_w</p:attrName>
                                        </p:attrNameLst>
                                      </p:cBhvr>
                                      <p:tavLst>
                                        <p:tav tm="0">
                                          <p:val>
                                            <p:strVal val="2/3*#ppt_w"/>
                                          </p:val>
                                        </p:tav>
                                        <p:tav tm="100000">
                                          <p:val>
                                            <p:strVal val="#ppt_w"/>
                                          </p:val>
                                        </p:tav>
                                      </p:tavLst>
                                    </p:anim>
                                    <p:anim calcmode="lin" valueType="num">
                                      <p:cBhvr>
                                        <p:cTn id="33" dur="500" fill="hold"/>
                                        <p:tgtEl>
                                          <p:spTgt spid="30737"/>
                                        </p:tgtEl>
                                        <p:attrNameLst>
                                          <p:attrName>ppt_h</p:attrName>
                                        </p:attrNameLst>
                                      </p:cBhvr>
                                      <p:tavLst>
                                        <p:tav tm="0">
                                          <p:val>
                                            <p:strVal val="2/3*#ppt_h"/>
                                          </p:val>
                                        </p:tav>
                                        <p:tav tm="100000">
                                          <p:val>
                                            <p:strVal val="#ppt_h"/>
                                          </p:val>
                                        </p:tav>
                                      </p:tavLst>
                                    </p:anim>
                                  </p:childTnLst>
                                </p:cTn>
                              </p:par>
                              <p:par>
                                <p:cTn id="34" presetID="12" presetClass="entr" presetSubtype="4"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slide(fromBottom)">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15" name="Title 14"/>
          <p:cNvSpPr>
            <a:spLocks noGrp="1"/>
          </p:cNvSpPr>
          <p:nvPr>
            <p:ph type="title"/>
          </p:nvPr>
        </p:nvSpPr>
        <p:spPr/>
        <p:txBody>
          <a:bodyPr/>
          <a:lstStyle/>
          <a:p>
            <a:pPr algn="ctr"/>
            <a:r>
              <a:rPr lang="en-US" dirty="0" smtClean="0"/>
              <a:t>Example #2</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the quadratic formula</a:t>
            </a:r>
            <a:endParaRPr lang="en-US" sz="2800" dirty="0"/>
          </a:p>
        </p:txBody>
      </p:sp>
      <p:graphicFrame>
        <p:nvGraphicFramePr>
          <p:cNvPr id="5" name="Object 5"/>
          <p:cNvGraphicFramePr>
            <a:graphicFrameLocks noChangeAspect="1"/>
          </p:cNvGraphicFramePr>
          <p:nvPr/>
        </p:nvGraphicFramePr>
        <p:xfrm>
          <a:off x="1819275" y="2438400"/>
          <a:ext cx="2865438" cy="754063"/>
        </p:xfrm>
        <a:graphic>
          <a:graphicData uri="http://schemas.openxmlformats.org/presentationml/2006/ole">
            <p:oleObj spid="_x0000_s185346" name="Equation" r:id="rId3" imgW="888840" imgH="203040" progId="Equation.DSMT4">
              <p:embed/>
            </p:oleObj>
          </a:graphicData>
        </a:graphic>
      </p:graphicFrame>
      <p:graphicFrame>
        <p:nvGraphicFramePr>
          <p:cNvPr id="182281" name="Object 3"/>
          <p:cNvGraphicFramePr>
            <a:graphicFrameLocks noChangeAspect="1"/>
          </p:cNvGraphicFramePr>
          <p:nvPr/>
        </p:nvGraphicFramePr>
        <p:xfrm>
          <a:off x="5715000" y="2438400"/>
          <a:ext cx="2987410" cy="1066800"/>
        </p:xfrm>
        <a:graphic>
          <a:graphicData uri="http://schemas.openxmlformats.org/presentationml/2006/ole">
            <p:oleObj spid="_x0000_s185347" name="Equation" r:id="rId4" imgW="1244520" imgH="444240" progId="Equation.3">
              <p:embed/>
            </p:oleObj>
          </a:graphicData>
        </a:graphic>
      </p:graphicFrame>
      <p:graphicFrame>
        <p:nvGraphicFramePr>
          <p:cNvPr id="14" name="Object 13"/>
          <p:cNvGraphicFramePr>
            <a:graphicFrameLocks noChangeAspect="1"/>
          </p:cNvGraphicFramePr>
          <p:nvPr/>
        </p:nvGraphicFramePr>
        <p:xfrm>
          <a:off x="6965950" y="3810000"/>
          <a:ext cx="849313" cy="457200"/>
        </p:xfrm>
        <a:graphic>
          <a:graphicData uri="http://schemas.openxmlformats.org/presentationml/2006/ole">
            <p:oleObj spid="_x0000_s185348" name="Equation" r:id="rId5" imgW="330120" imgH="177480" progId="Equation.DSMT4">
              <p:embed/>
            </p:oleObj>
          </a:graphicData>
        </a:graphic>
      </p:graphicFrame>
      <p:graphicFrame>
        <p:nvGraphicFramePr>
          <p:cNvPr id="182283" name="Object 11"/>
          <p:cNvGraphicFramePr>
            <a:graphicFrameLocks noChangeAspect="1"/>
          </p:cNvGraphicFramePr>
          <p:nvPr/>
        </p:nvGraphicFramePr>
        <p:xfrm>
          <a:off x="6788150" y="4311650"/>
          <a:ext cx="1208088" cy="522288"/>
        </p:xfrm>
        <a:graphic>
          <a:graphicData uri="http://schemas.openxmlformats.org/presentationml/2006/ole">
            <p:oleObj spid="_x0000_s185349" name="Equation" r:id="rId6" imgW="469800" imgH="203040" progId="Equation.DSMT4">
              <p:embed/>
            </p:oleObj>
          </a:graphicData>
        </a:graphic>
      </p:graphicFrame>
      <p:graphicFrame>
        <p:nvGraphicFramePr>
          <p:cNvPr id="182284" name="Object 12"/>
          <p:cNvGraphicFramePr>
            <a:graphicFrameLocks noChangeAspect="1"/>
          </p:cNvGraphicFramePr>
          <p:nvPr/>
        </p:nvGraphicFramePr>
        <p:xfrm>
          <a:off x="7026275" y="4953000"/>
          <a:ext cx="815975" cy="457200"/>
        </p:xfrm>
        <a:graphic>
          <a:graphicData uri="http://schemas.openxmlformats.org/presentationml/2006/ole">
            <p:oleObj spid="_x0000_s185350" name="Equation" r:id="rId7" imgW="317160" imgH="177480" progId="Equation.DSMT4">
              <p:embed/>
            </p:oleObj>
          </a:graphicData>
        </a:graphic>
      </p:graphicFrame>
      <p:graphicFrame>
        <p:nvGraphicFramePr>
          <p:cNvPr id="182285" name="Object 3"/>
          <p:cNvGraphicFramePr>
            <a:graphicFrameLocks noChangeAspect="1"/>
          </p:cNvGraphicFramePr>
          <p:nvPr/>
        </p:nvGraphicFramePr>
        <p:xfrm>
          <a:off x="671513" y="3352800"/>
          <a:ext cx="4451350" cy="1309688"/>
        </p:xfrm>
        <a:graphic>
          <a:graphicData uri="http://schemas.openxmlformats.org/presentationml/2006/ole">
            <p:oleObj spid="_x0000_s185351" name="Equation" r:id="rId8" imgW="1854000" imgH="545760" progId="Equation.DSMT4">
              <p:embed/>
            </p:oleObj>
          </a:graphicData>
        </a:graphic>
      </p:graphicFrame>
      <p:graphicFrame>
        <p:nvGraphicFramePr>
          <p:cNvPr id="182286" name="Object 14"/>
          <p:cNvGraphicFramePr>
            <a:graphicFrameLocks noChangeAspect="1"/>
          </p:cNvGraphicFramePr>
          <p:nvPr/>
        </p:nvGraphicFramePr>
        <p:xfrm>
          <a:off x="1479550" y="4953000"/>
          <a:ext cx="2657475" cy="1171575"/>
        </p:xfrm>
        <a:graphic>
          <a:graphicData uri="http://schemas.openxmlformats.org/presentationml/2006/ole">
            <p:oleObj spid="_x0000_s185352" name="Equation" r:id="rId9" imgW="977760" imgH="4316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82283"/>
                                        </p:tgtEl>
                                        <p:attrNameLst>
                                          <p:attrName>style.visibility</p:attrName>
                                        </p:attrNameLst>
                                      </p:cBhvr>
                                      <p:to>
                                        <p:strVal val="visible"/>
                                      </p:to>
                                    </p:set>
                                    <p:animEffect transition="in" filter="dissolve">
                                      <p:cBhvr>
                                        <p:cTn id="12" dur="500"/>
                                        <p:tgtEl>
                                          <p:spTgt spid="18228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82284"/>
                                        </p:tgtEl>
                                        <p:attrNameLst>
                                          <p:attrName>style.visibility</p:attrName>
                                        </p:attrNameLst>
                                      </p:cBhvr>
                                      <p:to>
                                        <p:strVal val="visible"/>
                                      </p:to>
                                    </p:set>
                                    <p:animEffect transition="in" filter="dissolve">
                                      <p:cBhvr>
                                        <p:cTn id="17" dur="500"/>
                                        <p:tgtEl>
                                          <p:spTgt spid="18228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82285"/>
                                        </p:tgtEl>
                                        <p:attrNameLst>
                                          <p:attrName>style.visibility</p:attrName>
                                        </p:attrNameLst>
                                      </p:cBhvr>
                                      <p:to>
                                        <p:strVal val="visible"/>
                                      </p:to>
                                    </p:set>
                                    <p:animEffect transition="in" filter="slide(fromBottom)">
                                      <p:cBhvr>
                                        <p:cTn id="22" dur="500"/>
                                        <p:tgtEl>
                                          <p:spTgt spid="18228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82286"/>
                                        </p:tgtEl>
                                        <p:attrNameLst>
                                          <p:attrName>style.visibility</p:attrName>
                                        </p:attrNameLst>
                                      </p:cBhvr>
                                      <p:to>
                                        <p:strVal val="visible"/>
                                      </p:to>
                                    </p:set>
                                    <p:animEffect transition="in" filter="slide(fromBottom)">
                                      <p:cBhvr>
                                        <p:cTn id="27" dur="500"/>
                                        <p:tgtEl>
                                          <p:spTgt spid="182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6553200" y="3886200"/>
            <a:ext cx="2286000" cy="954107"/>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endParaRPr lang="en-US" sz="2800" dirty="0"/>
          </a:p>
        </p:txBody>
      </p:sp>
      <p:sp>
        <p:nvSpPr>
          <p:cNvPr id="15" name="Title 14"/>
          <p:cNvSpPr>
            <a:spLocks noGrp="1"/>
          </p:cNvSpPr>
          <p:nvPr>
            <p:ph type="title"/>
          </p:nvPr>
        </p:nvSpPr>
        <p:spPr/>
        <p:txBody>
          <a:bodyPr/>
          <a:lstStyle/>
          <a:p>
            <a:pPr algn="ctr"/>
            <a:r>
              <a:rPr lang="en-US" dirty="0" smtClean="0"/>
              <a:t>Example #2 (continued)</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the quadratic formula</a:t>
            </a:r>
            <a:endParaRPr lang="en-US" sz="2800" dirty="0"/>
          </a:p>
        </p:txBody>
      </p:sp>
      <p:graphicFrame>
        <p:nvGraphicFramePr>
          <p:cNvPr id="22" name="Object 21"/>
          <p:cNvGraphicFramePr>
            <a:graphicFrameLocks noChangeAspect="1"/>
          </p:cNvGraphicFramePr>
          <p:nvPr/>
        </p:nvGraphicFramePr>
        <p:xfrm>
          <a:off x="7067550" y="5218113"/>
          <a:ext cx="1662113" cy="906462"/>
        </p:xfrm>
        <a:graphic>
          <a:graphicData uri="http://schemas.openxmlformats.org/presentationml/2006/ole">
            <p:oleObj spid="_x0000_s186370" name="Equation" r:id="rId3" imgW="558720" imgH="304560" progId="Equation.DSMT4">
              <p:embed/>
            </p:oleObj>
          </a:graphicData>
        </a:graphic>
      </p:graphicFrame>
      <p:graphicFrame>
        <p:nvGraphicFramePr>
          <p:cNvPr id="184328" name="Object 8"/>
          <p:cNvGraphicFramePr>
            <a:graphicFrameLocks noChangeAspect="1"/>
          </p:cNvGraphicFramePr>
          <p:nvPr/>
        </p:nvGraphicFramePr>
        <p:xfrm>
          <a:off x="914400" y="3581400"/>
          <a:ext cx="2071687" cy="1171575"/>
        </p:xfrm>
        <a:graphic>
          <a:graphicData uri="http://schemas.openxmlformats.org/presentationml/2006/ole">
            <p:oleObj spid="_x0000_s186372" name="Equation" r:id="rId4" imgW="761760" imgH="431640" progId="Equation.DSMT4">
              <p:embed/>
            </p:oleObj>
          </a:graphicData>
        </a:graphic>
      </p:graphicFrame>
      <p:graphicFrame>
        <p:nvGraphicFramePr>
          <p:cNvPr id="184329" name="Object 9"/>
          <p:cNvGraphicFramePr>
            <a:graphicFrameLocks noChangeAspect="1"/>
          </p:cNvGraphicFramePr>
          <p:nvPr/>
        </p:nvGraphicFramePr>
        <p:xfrm>
          <a:off x="835025" y="4826000"/>
          <a:ext cx="2105025" cy="1171575"/>
        </p:xfrm>
        <a:graphic>
          <a:graphicData uri="http://schemas.openxmlformats.org/presentationml/2006/ole">
            <p:oleObj spid="_x0000_s186373" name="Equation" r:id="rId5" imgW="774360" imgH="431640" progId="Equation.DSMT4">
              <p:embed/>
            </p:oleObj>
          </a:graphicData>
        </a:graphic>
      </p:graphicFrame>
      <p:graphicFrame>
        <p:nvGraphicFramePr>
          <p:cNvPr id="184330" name="Object 10"/>
          <p:cNvGraphicFramePr>
            <a:graphicFrameLocks noChangeAspect="1"/>
          </p:cNvGraphicFramePr>
          <p:nvPr/>
        </p:nvGraphicFramePr>
        <p:xfrm>
          <a:off x="4186238" y="2311400"/>
          <a:ext cx="4657725" cy="1171575"/>
        </p:xfrm>
        <a:graphic>
          <a:graphicData uri="http://schemas.openxmlformats.org/presentationml/2006/ole">
            <p:oleObj spid="_x0000_s186374" name="Equation" r:id="rId6" imgW="1714320" imgH="431640" progId="Equation.DSMT4">
              <p:embed/>
            </p:oleObj>
          </a:graphicData>
        </a:graphic>
      </p:graphicFrame>
      <p:graphicFrame>
        <p:nvGraphicFramePr>
          <p:cNvPr id="184331" name="Object 11"/>
          <p:cNvGraphicFramePr>
            <a:graphicFrameLocks noChangeAspect="1"/>
          </p:cNvGraphicFramePr>
          <p:nvPr/>
        </p:nvGraphicFramePr>
        <p:xfrm>
          <a:off x="3963988" y="3729038"/>
          <a:ext cx="1966912" cy="620712"/>
        </p:xfrm>
        <a:graphic>
          <a:graphicData uri="http://schemas.openxmlformats.org/presentationml/2006/ole">
            <p:oleObj spid="_x0000_s186375" name="Equation" r:id="rId7" imgW="723600" imgH="228600" progId="Equation.DSMT4">
              <p:embed/>
            </p:oleObj>
          </a:graphicData>
        </a:graphic>
      </p:graphicFrame>
      <p:graphicFrame>
        <p:nvGraphicFramePr>
          <p:cNvPr id="184332" name="Object 12"/>
          <p:cNvGraphicFramePr>
            <a:graphicFrameLocks noChangeAspect="1"/>
          </p:cNvGraphicFramePr>
          <p:nvPr/>
        </p:nvGraphicFramePr>
        <p:xfrm>
          <a:off x="4019550" y="5024438"/>
          <a:ext cx="1897063" cy="620712"/>
        </p:xfrm>
        <a:graphic>
          <a:graphicData uri="http://schemas.openxmlformats.org/presentationml/2006/ole">
            <p:oleObj spid="_x0000_s186376" name="Equation" r:id="rId8" imgW="698400" imgH="228600" progId="Equation.DSMT4">
              <p:embed/>
            </p:oleObj>
          </a:graphicData>
        </a:graphic>
      </p:graphicFrame>
      <p:graphicFrame>
        <p:nvGraphicFramePr>
          <p:cNvPr id="186377" name="Object 9"/>
          <p:cNvGraphicFramePr>
            <a:graphicFrameLocks noChangeAspect="1"/>
          </p:cNvGraphicFramePr>
          <p:nvPr/>
        </p:nvGraphicFramePr>
        <p:xfrm>
          <a:off x="685800" y="2438400"/>
          <a:ext cx="2657475" cy="1171575"/>
        </p:xfrm>
        <a:graphic>
          <a:graphicData uri="http://schemas.openxmlformats.org/presentationml/2006/ole">
            <p:oleObj spid="_x0000_s186377" name="Equation" r:id="rId9" imgW="977760" imgH="4316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84328"/>
                                        </p:tgtEl>
                                        <p:attrNameLst>
                                          <p:attrName>style.visibility</p:attrName>
                                        </p:attrNameLst>
                                      </p:cBhvr>
                                      <p:to>
                                        <p:strVal val="visible"/>
                                      </p:to>
                                    </p:set>
                                    <p:animEffect transition="in" filter="slide(fromBottom)">
                                      <p:cBhvr>
                                        <p:cTn id="7" dur="500"/>
                                        <p:tgtEl>
                                          <p:spTgt spid="18432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84329"/>
                                        </p:tgtEl>
                                        <p:attrNameLst>
                                          <p:attrName>style.visibility</p:attrName>
                                        </p:attrNameLst>
                                      </p:cBhvr>
                                      <p:to>
                                        <p:strVal val="visible"/>
                                      </p:to>
                                    </p:set>
                                    <p:animEffect transition="in" filter="slide(fromBottom)">
                                      <p:cBhvr>
                                        <p:cTn id="12" dur="500"/>
                                        <p:tgtEl>
                                          <p:spTgt spid="18432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84330"/>
                                        </p:tgtEl>
                                        <p:attrNameLst>
                                          <p:attrName>style.visibility</p:attrName>
                                        </p:attrNameLst>
                                      </p:cBhvr>
                                      <p:to>
                                        <p:strVal val="visible"/>
                                      </p:to>
                                    </p:set>
                                    <p:animEffect transition="in" filter="slide(fromBottom)">
                                      <p:cBhvr>
                                        <p:cTn id="17" dur="500"/>
                                        <p:tgtEl>
                                          <p:spTgt spid="184330"/>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84331"/>
                                        </p:tgtEl>
                                        <p:attrNameLst>
                                          <p:attrName>style.visibility</p:attrName>
                                        </p:attrNameLst>
                                      </p:cBhvr>
                                      <p:to>
                                        <p:strVal val="visible"/>
                                      </p:to>
                                    </p:set>
                                    <p:animEffect transition="in" filter="slide(fromBottom)">
                                      <p:cBhvr>
                                        <p:cTn id="22" dur="500"/>
                                        <p:tgtEl>
                                          <p:spTgt spid="184331"/>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84332"/>
                                        </p:tgtEl>
                                        <p:attrNameLst>
                                          <p:attrName>style.visibility</p:attrName>
                                        </p:attrNameLst>
                                      </p:cBhvr>
                                      <p:to>
                                        <p:strVal val="visible"/>
                                      </p:to>
                                    </p:set>
                                    <p:animEffect transition="in" filter="slide(fromBottom)">
                                      <p:cBhvr>
                                        <p:cTn id="27" dur="500"/>
                                        <p:tgtEl>
                                          <p:spTgt spid="184332"/>
                                        </p:tgtEl>
                                      </p:cBhvr>
                                    </p:animEffect>
                                  </p:childTnLst>
                                </p:cTn>
                              </p:par>
                            </p:childTnLst>
                          </p:cTn>
                        </p:par>
                      </p:childTnLst>
                    </p:cTn>
                  </p:par>
                  <p:par>
                    <p:cTn id="28" fill="hold">
                      <p:stCondLst>
                        <p:cond delay="indefinite"/>
                      </p:stCondLst>
                      <p:childTnLst>
                        <p:par>
                          <p:cTn id="29" fill="hold">
                            <p:stCondLst>
                              <p:cond delay="0"/>
                            </p:stCondLst>
                            <p:childTnLst>
                              <p:par>
                                <p:cTn id="30" presetID="23" presetClass="entr" presetSubtype="272" fill="hold" grpId="0" nodeType="clickEffect">
                                  <p:stCondLst>
                                    <p:cond delay="0"/>
                                  </p:stCondLst>
                                  <p:childTnLst>
                                    <p:set>
                                      <p:cBhvr>
                                        <p:cTn id="31" dur="1" fill="hold">
                                          <p:stCondLst>
                                            <p:cond delay="0"/>
                                          </p:stCondLst>
                                        </p:cTn>
                                        <p:tgtEl>
                                          <p:spTgt spid="30737"/>
                                        </p:tgtEl>
                                        <p:attrNameLst>
                                          <p:attrName>style.visibility</p:attrName>
                                        </p:attrNameLst>
                                      </p:cBhvr>
                                      <p:to>
                                        <p:strVal val="visible"/>
                                      </p:to>
                                    </p:set>
                                    <p:anim calcmode="lin" valueType="num">
                                      <p:cBhvr>
                                        <p:cTn id="32" dur="500" fill="hold"/>
                                        <p:tgtEl>
                                          <p:spTgt spid="30737"/>
                                        </p:tgtEl>
                                        <p:attrNameLst>
                                          <p:attrName>ppt_w</p:attrName>
                                        </p:attrNameLst>
                                      </p:cBhvr>
                                      <p:tavLst>
                                        <p:tav tm="0">
                                          <p:val>
                                            <p:strVal val="2/3*#ppt_w"/>
                                          </p:val>
                                        </p:tav>
                                        <p:tav tm="100000">
                                          <p:val>
                                            <p:strVal val="#ppt_w"/>
                                          </p:val>
                                        </p:tav>
                                      </p:tavLst>
                                    </p:anim>
                                    <p:anim calcmode="lin" valueType="num">
                                      <p:cBhvr>
                                        <p:cTn id="33" dur="500" fill="hold"/>
                                        <p:tgtEl>
                                          <p:spTgt spid="30737"/>
                                        </p:tgtEl>
                                        <p:attrNameLst>
                                          <p:attrName>ppt_h</p:attrName>
                                        </p:attrNameLst>
                                      </p:cBhvr>
                                      <p:tavLst>
                                        <p:tav tm="0">
                                          <p:val>
                                            <p:strVal val="2/3*#ppt_h"/>
                                          </p:val>
                                        </p:tav>
                                        <p:tav tm="100000">
                                          <p:val>
                                            <p:strVal val="#ppt_h"/>
                                          </p:val>
                                        </p:tav>
                                      </p:tavLst>
                                    </p:anim>
                                  </p:childTnLst>
                                </p:cTn>
                              </p:par>
                              <p:par>
                                <p:cTn id="34" presetID="12" presetClass="entr" presetSubtype="4"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slide(fromBottom)">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rmAutofit/>
          </a:bodyPr>
          <a:lstStyle/>
          <a:p>
            <a:r>
              <a:rPr lang="en-US" dirty="0" smtClean="0"/>
              <a:t>The expression under the radical sign in the quadratic formula                  is called the </a:t>
            </a:r>
            <a:r>
              <a:rPr lang="en-US" b="1" dirty="0" smtClean="0">
                <a:solidFill>
                  <a:srgbClr val="FF0000"/>
                </a:solidFill>
              </a:rPr>
              <a:t>discriminant</a:t>
            </a:r>
            <a:r>
              <a:rPr lang="en-US" dirty="0" smtClean="0"/>
              <a:t>.</a:t>
            </a:r>
          </a:p>
          <a:p>
            <a:r>
              <a:rPr lang="en-US" dirty="0" smtClean="0"/>
              <a:t>The discriminant provides information about the </a:t>
            </a:r>
            <a:r>
              <a:rPr lang="en-US" dirty="0" smtClean="0">
                <a:solidFill>
                  <a:srgbClr val="FF0000"/>
                </a:solidFill>
              </a:rPr>
              <a:t>type</a:t>
            </a:r>
            <a:r>
              <a:rPr lang="en-US" dirty="0" smtClean="0"/>
              <a:t> of the solutions of the equation.</a:t>
            </a:r>
          </a:p>
          <a:p>
            <a:r>
              <a:rPr lang="en-US" dirty="0" smtClean="0"/>
              <a:t>If the determinant has:</a:t>
            </a:r>
          </a:p>
          <a:p>
            <a:pPr lvl="1"/>
            <a:r>
              <a:rPr lang="en-US" dirty="0" smtClean="0"/>
              <a:t>A </a:t>
            </a:r>
            <a:r>
              <a:rPr lang="en-US" b="1" dirty="0" smtClean="0">
                <a:solidFill>
                  <a:srgbClr val="FF0000"/>
                </a:solidFill>
              </a:rPr>
              <a:t>value of 0</a:t>
            </a:r>
            <a:r>
              <a:rPr lang="en-US" dirty="0" smtClean="0"/>
              <a:t>, there is one </a:t>
            </a:r>
            <a:r>
              <a:rPr lang="en-US" dirty="0" smtClean="0">
                <a:solidFill>
                  <a:srgbClr val="FF0000"/>
                </a:solidFill>
              </a:rPr>
              <a:t>DOUBLE REAL SOLUTION</a:t>
            </a:r>
          </a:p>
          <a:p>
            <a:pPr lvl="1"/>
            <a:r>
              <a:rPr lang="en-US" dirty="0" smtClean="0"/>
              <a:t>A </a:t>
            </a:r>
            <a:r>
              <a:rPr lang="en-US" b="1" dirty="0" smtClean="0">
                <a:solidFill>
                  <a:srgbClr val="FF0000"/>
                </a:solidFill>
              </a:rPr>
              <a:t>positive value</a:t>
            </a:r>
            <a:r>
              <a:rPr lang="en-US" dirty="0" smtClean="0"/>
              <a:t>, there are </a:t>
            </a:r>
            <a:r>
              <a:rPr lang="en-US" dirty="0" smtClean="0">
                <a:solidFill>
                  <a:srgbClr val="FF0000"/>
                </a:solidFill>
              </a:rPr>
              <a:t>TWO REAL SOLUTIONS</a:t>
            </a:r>
          </a:p>
          <a:p>
            <a:pPr lvl="1"/>
            <a:r>
              <a:rPr lang="en-US" dirty="0" smtClean="0"/>
              <a:t>A </a:t>
            </a:r>
            <a:r>
              <a:rPr lang="en-US" b="1" dirty="0" smtClean="0">
                <a:solidFill>
                  <a:srgbClr val="FF0000"/>
                </a:solidFill>
              </a:rPr>
              <a:t>negative value</a:t>
            </a:r>
            <a:r>
              <a:rPr lang="en-US" dirty="0" smtClean="0"/>
              <a:t>, there are </a:t>
            </a:r>
            <a:r>
              <a:rPr lang="en-US" dirty="0" smtClean="0">
                <a:solidFill>
                  <a:srgbClr val="FF0000"/>
                </a:solidFill>
              </a:rPr>
              <a:t>TWO COMPLEX SOLUTIONS</a:t>
            </a:r>
            <a:r>
              <a:rPr lang="en-US" dirty="0" smtClean="0"/>
              <a:t> (you’ll be working more on complex numbers with Chris)</a:t>
            </a:r>
          </a:p>
          <a:p>
            <a:pPr lvl="1"/>
            <a:endParaRPr lang="en-US" dirty="0" smtClean="0"/>
          </a:p>
          <a:p>
            <a:endParaRPr lang="en-US" dirty="0"/>
          </a:p>
        </p:txBody>
      </p:sp>
      <p:sp>
        <p:nvSpPr>
          <p:cNvPr id="3" name="Title 2"/>
          <p:cNvSpPr>
            <a:spLocks noGrp="1"/>
          </p:cNvSpPr>
          <p:nvPr>
            <p:ph type="title"/>
          </p:nvPr>
        </p:nvSpPr>
        <p:spPr/>
        <p:txBody>
          <a:bodyPr/>
          <a:lstStyle/>
          <a:p>
            <a:pPr algn="ctr"/>
            <a:r>
              <a:rPr lang="en-US" dirty="0" smtClean="0"/>
              <a:t>The DISCRIMINANT</a:t>
            </a:r>
            <a:endParaRPr lang="en-US" dirty="0"/>
          </a:p>
        </p:txBody>
      </p:sp>
      <p:graphicFrame>
        <p:nvGraphicFramePr>
          <p:cNvPr id="4" name="Object 3"/>
          <p:cNvGraphicFramePr>
            <a:graphicFrameLocks noChangeAspect="1"/>
          </p:cNvGraphicFramePr>
          <p:nvPr/>
        </p:nvGraphicFramePr>
        <p:xfrm>
          <a:off x="4038600" y="1752600"/>
          <a:ext cx="1600200" cy="595423"/>
        </p:xfrm>
        <a:graphic>
          <a:graphicData uri="http://schemas.openxmlformats.org/presentationml/2006/ole">
            <p:oleObj spid="_x0000_s201730" name="Equation" r:id="rId3" imgW="545760" imgH="203040" progId="Equation.DSMT4">
              <p:embed/>
            </p:oleObj>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A suggested approach to solving. </a:t>
            </a:r>
            <a:r>
              <a:rPr lang="en-US" dirty="0" smtClean="0">
                <a:sym typeface="Wingdings" pitchFamily="2" charset="2"/>
              </a:rPr>
              <a:t></a:t>
            </a:r>
          </a:p>
          <a:p>
            <a:pPr marL="990600" lvl="1" indent="-533400">
              <a:buClr>
                <a:schemeClr val="tx1"/>
              </a:buClr>
              <a:buFontTx/>
              <a:buAutoNum type="arabicParenR"/>
            </a:pPr>
            <a:r>
              <a:rPr lang="en-US" sz="2800" dirty="0" smtClean="0"/>
              <a:t>If the equation is in the form               use the square root method to solve.</a:t>
            </a:r>
          </a:p>
          <a:p>
            <a:pPr marL="990600" lvl="1" indent="-533400">
              <a:buClr>
                <a:schemeClr val="tx1"/>
              </a:buClr>
              <a:buFontTx/>
              <a:buAutoNum type="arabicParenR"/>
            </a:pPr>
            <a:r>
              <a:rPr lang="en-US" sz="2800" dirty="0" smtClean="0"/>
              <a:t>If not solved in step 1, write the equation in standard form.</a:t>
            </a:r>
          </a:p>
          <a:p>
            <a:pPr marL="990600" lvl="1" indent="-533400">
              <a:buClr>
                <a:schemeClr val="tx1"/>
              </a:buClr>
              <a:buFontTx/>
              <a:buAutoNum type="arabicParenR"/>
            </a:pPr>
            <a:r>
              <a:rPr lang="en-US" sz="2800" dirty="0" smtClean="0"/>
              <a:t>Try to solve by factoring.</a:t>
            </a:r>
          </a:p>
          <a:p>
            <a:pPr marL="990600" lvl="1" indent="-533400">
              <a:buClr>
                <a:schemeClr val="tx1"/>
              </a:buClr>
              <a:buFontTx/>
              <a:buAutoNum type="arabicParenR"/>
            </a:pPr>
            <a:r>
              <a:rPr lang="en-US" sz="2800" dirty="0" smtClean="0"/>
              <a:t>If you haven’t solved it yet, use the quadratic formula.</a:t>
            </a:r>
          </a:p>
          <a:p>
            <a:pPr marL="1228344" lvl="2" indent="-533400">
              <a:buClr>
                <a:schemeClr val="tx1"/>
              </a:buClr>
              <a:buNone/>
            </a:pPr>
            <a:r>
              <a:rPr lang="en-US" sz="2800" dirty="0" smtClean="0"/>
              <a:t>	</a:t>
            </a:r>
            <a:r>
              <a:rPr lang="en-US" sz="2800" dirty="0" smtClean="0">
                <a:solidFill>
                  <a:srgbClr val="00B0F0"/>
                </a:solidFill>
              </a:rPr>
              <a:t>In case you didn’t notice, I am not a gigantic fan of completing the square. </a:t>
            </a:r>
            <a:r>
              <a:rPr lang="en-US" sz="2800" dirty="0" smtClean="0">
                <a:solidFill>
                  <a:srgbClr val="00B0F0"/>
                </a:solidFill>
                <a:sym typeface="Wingdings" pitchFamily="2" charset="2"/>
              </a:rPr>
              <a:t></a:t>
            </a:r>
            <a:endParaRPr lang="en-US" sz="2800" dirty="0" smtClean="0">
              <a:solidFill>
                <a:srgbClr val="00B0F0"/>
              </a:solidFill>
            </a:endParaRPr>
          </a:p>
          <a:p>
            <a:endParaRPr lang="en-US" dirty="0"/>
          </a:p>
        </p:txBody>
      </p:sp>
      <p:sp>
        <p:nvSpPr>
          <p:cNvPr id="3" name="Title 2"/>
          <p:cNvSpPr>
            <a:spLocks noGrp="1"/>
          </p:cNvSpPr>
          <p:nvPr>
            <p:ph type="title"/>
          </p:nvPr>
        </p:nvSpPr>
        <p:spPr/>
        <p:txBody>
          <a:bodyPr>
            <a:normAutofit fontScale="90000"/>
          </a:bodyPr>
          <a:lstStyle/>
          <a:p>
            <a:pPr algn="ctr"/>
            <a:r>
              <a:rPr lang="en-US" dirty="0" smtClean="0"/>
              <a:t>A wrap up slide: </a:t>
            </a:r>
            <a:br>
              <a:rPr lang="en-US" dirty="0" smtClean="0"/>
            </a:br>
            <a:r>
              <a:rPr lang="en-US" dirty="0" smtClean="0"/>
              <a:t>Solving Quadratic Equations</a:t>
            </a:r>
            <a:endParaRPr lang="en-US" dirty="0"/>
          </a:p>
        </p:txBody>
      </p:sp>
      <p:graphicFrame>
        <p:nvGraphicFramePr>
          <p:cNvPr id="4" name="Object 3"/>
          <p:cNvGraphicFramePr>
            <a:graphicFrameLocks noChangeAspect="1"/>
          </p:cNvGraphicFramePr>
          <p:nvPr/>
        </p:nvGraphicFramePr>
        <p:xfrm>
          <a:off x="6477000" y="1752600"/>
          <a:ext cx="2133600" cy="609600"/>
        </p:xfrm>
        <a:graphic>
          <a:graphicData uri="http://schemas.openxmlformats.org/presentationml/2006/ole">
            <p:oleObj spid="_x0000_s202754" name="Equation" r:id="rId3" imgW="799920" imgH="2286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 calcmode="lin" valueType="num">
                                      <p:cBhvr additive="base">
                                        <p:cTn id="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QUADRATIC FUNCTIONS</a:t>
            </a:r>
            <a:endParaRPr lang="en-US" dirty="0"/>
          </a:p>
        </p:txBody>
      </p:sp>
      <p:sp>
        <p:nvSpPr>
          <p:cNvPr id="3" name="Text Placeholder 2"/>
          <p:cNvSpPr>
            <a:spLocks noGrp="1"/>
          </p:cNvSpPr>
          <p:nvPr>
            <p:ph type="body" idx="1"/>
          </p:nvPr>
        </p:nvSpPr>
        <p:spPr>
          <a:xfrm>
            <a:off x="4343400" y="2895600"/>
            <a:ext cx="4343399" cy="2667000"/>
          </a:xfrm>
        </p:spPr>
        <p:txBody>
          <a:bodyPr>
            <a:normAutofit/>
          </a:bodyPr>
          <a:lstStyle/>
          <a:p>
            <a:r>
              <a:rPr lang="en-US" sz="3600" dirty="0" smtClean="0"/>
              <a:t>Graphs, features, and problems.</a:t>
            </a:r>
            <a:endParaRPr lang="en-US" sz="36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525963"/>
          </a:xfrm>
        </p:spPr>
        <p:txBody>
          <a:bodyPr/>
          <a:lstStyle/>
          <a:p>
            <a:r>
              <a:rPr lang="en-US" dirty="0" smtClean="0"/>
              <a:t>A Quadratic function is a function of the form</a:t>
            </a:r>
          </a:p>
          <a:p>
            <a:endParaRPr lang="en-US" dirty="0" smtClean="0"/>
          </a:p>
          <a:p>
            <a:endParaRPr lang="en-US" dirty="0" smtClean="0"/>
          </a:p>
          <a:p>
            <a:endParaRPr lang="en-US" dirty="0" smtClean="0"/>
          </a:p>
          <a:p>
            <a:endParaRPr lang="en-US" dirty="0" smtClean="0"/>
          </a:p>
          <a:p>
            <a:r>
              <a:rPr lang="en-US" sz="3200" dirty="0" smtClean="0"/>
              <a:t>Where:</a:t>
            </a:r>
          </a:p>
          <a:p>
            <a:pPr lvl="1"/>
            <a:r>
              <a:rPr lang="en-US" sz="3200" dirty="0" smtClean="0"/>
              <a:t>                      are real numbers </a:t>
            </a:r>
          </a:p>
          <a:p>
            <a:pPr lvl="1"/>
            <a:r>
              <a:rPr lang="en-US" sz="3200" dirty="0" smtClean="0"/>
              <a:t> And </a:t>
            </a:r>
          </a:p>
          <a:p>
            <a:endParaRPr lang="en-US" dirty="0"/>
          </a:p>
        </p:txBody>
      </p:sp>
      <p:sp>
        <p:nvSpPr>
          <p:cNvPr id="3" name="Title 2"/>
          <p:cNvSpPr>
            <a:spLocks noGrp="1"/>
          </p:cNvSpPr>
          <p:nvPr>
            <p:ph type="title"/>
          </p:nvPr>
        </p:nvSpPr>
        <p:spPr/>
        <p:txBody>
          <a:bodyPr>
            <a:normAutofit fontScale="90000"/>
          </a:bodyPr>
          <a:lstStyle/>
          <a:p>
            <a:r>
              <a:rPr lang="en-US" dirty="0" smtClean="0"/>
              <a:t>Standard Form: Quadratic Function</a:t>
            </a:r>
            <a:endParaRPr lang="en-US" dirty="0"/>
          </a:p>
        </p:txBody>
      </p:sp>
      <p:graphicFrame>
        <p:nvGraphicFramePr>
          <p:cNvPr id="204802" name="Object 5"/>
          <p:cNvGraphicFramePr>
            <a:graphicFrameLocks noChangeAspect="1"/>
          </p:cNvGraphicFramePr>
          <p:nvPr/>
        </p:nvGraphicFramePr>
        <p:xfrm>
          <a:off x="2112963" y="2209800"/>
          <a:ext cx="5375275" cy="1295400"/>
        </p:xfrm>
        <a:graphic>
          <a:graphicData uri="http://schemas.openxmlformats.org/presentationml/2006/ole">
            <p:oleObj spid="_x0000_s204802" name="Equation" r:id="rId3" imgW="1206360" imgH="228600" progId="Equation.DSMT4">
              <p:embed/>
            </p:oleObj>
          </a:graphicData>
        </a:graphic>
      </p:graphicFrame>
      <p:graphicFrame>
        <p:nvGraphicFramePr>
          <p:cNvPr id="204804" name="Object 10"/>
          <p:cNvGraphicFramePr>
            <a:graphicFrameLocks noChangeAspect="1"/>
          </p:cNvGraphicFramePr>
          <p:nvPr/>
        </p:nvGraphicFramePr>
        <p:xfrm>
          <a:off x="2209800" y="4876800"/>
          <a:ext cx="1143000" cy="533400"/>
        </p:xfrm>
        <a:graphic>
          <a:graphicData uri="http://schemas.openxmlformats.org/presentationml/2006/ole">
            <p:oleObj spid="_x0000_s204804" name="Equation" r:id="rId4" imgW="368140" imgH="177723" progId="Equation.3">
              <p:embed/>
            </p:oleObj>
          </a:graphicData>
        </a:graphic>
      </p:graphicFrame>
      <p:graphicFrame>
        <p:nvGraphicFramePr>
          <p:cNvPr id="7" name="Object 6"/>
          <p:cNvGraphicFramePr>
            <a:graphicFrameLocks noChangeAspect="1"/>
          </p:cNvGraphicFramePr>
          <p:nvPr/>
        </p:nvGraphicFramePr>
        <p:xfrm>
          <a:off x="1295400" y="4267200"/>
          <a:ext cx="2667000" cy="790222"/>
        </p:xfrm>
        <a:graphic>
          <a:graphicData uri="http://schemas.openxmlformats.org/presentationml/2006/ole">
            <p:oleObj spid="_x0000_s204805" name="Equation" r:id="rId5" imgW="685800" imgH="203040" progId="Equation.DSMT4">
              <p:embed/>
            </p:oleObj>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pPr algn="ctr" eaLnBrk="1" hangingPunct="1"/>
            <a:r>
              <a:rPr lang="en-US" sz="4000" dirty="0" smtClean="0"/>
              <a:t>What should I know about </a:t>
            </a:r>
            <a:br>
              <a:rPr lang="en-US" sz="4000" dirty="0" smtClean="0"/>
            </a:br>
            <a:r>
              <a:rPr lang="en-US" sz="4000" dirty="0" smtClean="0"/>
              <a:t>quadratic functions?</a:t>
            </a:r>
          </a:p>
        </p:txBody>
      </p:sp>
      <p:sp>
        <p:nvSpPr>
          <p:cNvPr id="11267" name="Rectangle 3"/>
          <p:cNvSpPr>
            <a:spLocks noGrp="1" noChangeArrowheads="1"/>
          </p:cNvSpPr>
          <p:nvPr>
            <p:ph type="body" idx="1"/>
          </p:nvPr>
        </p:nvSpPr>
        <p:spPr/>
        <p:txBody>
          <a:bodyPr>
            <a:normAutofit/>
          </a:bodyPr>
          <a:lstStyle/>
          <a:p>
            <a:pPr eaLnBrk="1" hangingPunct="1">
              <a:lnSpc>
                <a:spcPct val="90000"/>
              </a:lnSpc>
            </a:pPr>
            <a:r>
              <a:rPr lang="en-US" sz="3200" dirty="0" smtClean="0"/>
              <a:t>The graph of a quadratic function is a </a:t>
            </a:r>
            <a:r>
              <a:rPr lang="en-US" sz="3200" dirty="0" smtClean="0">
                <a:solidFill>
                  <a:srgbClr val="FF0000"/>
                </a:solidFill>
              </a:rPr>
              <a:t>parabola</a:t>
            </a:r>
          </a:p>
          <a:p>
            <a:pPr eaLnBrk="1" hangingPunct="1">
              <a:lnSpc>
                <a:spcPct val="90000"/>
              </a:lnSpc>
            </a:pPr>
            <a:r>
              <a:rPr lang="en-US" sz="3200" dirty="0" smtClean="0"/>
              <a:t>The parabola can open upward or downward</a:t>
            </a:r>
          </a:p>
          <a:p>
            <a:pPr eaLnBrk="1" hangingPunct="1">
              <a:lnSpc>
                <a:spcPct val="90000"/>
              </a:lnSpc>
            </a:pPr>
            <a:r>
              <a:rPr lang="en-US" sz="3200" dirty="0" smtClean="0"/>
              <a:t>The graph will have </a:t>
            </a:r>
            <a:r>
              <a:rPr lang="en-US" sz="3200" b="1" dirty="0" smtClean="0">
                <a:solidFill>
                  <a:srgbClr val="FF0000"/>
                </a:solidFill>
              </a:rPr>
              <a:t>ONE y intercept—the point where the graph crosses the y axis.</a:t>
            </a:r>
          </a:p>
          <a:p>
            <a:pPr eaLnBrk="1" hangingPunct="1">
              <a:lnSpc>
                <a:spcPct val="90000"/>
              </a:lnSpc>
            </a:pPr>
            <a:r>
              <a:rPr lang="en-US" sz="3200" dirty="0" smtClean="0"/>
              <a:t>The graph may or may not have x intercepts (also called </a:t>
            </a:r>
            <a:r>
              <a:rPr lang="en-US" sz="3200" b="1" dirty="0" smtClean="0">
                <a:solidFill>
                  <a:srgbClr val="FF0000"/>
                </a:solidFill>
              </a:rPr>
              <a:t>ZEROS</a:t>
            </a:r>
            <a:r>
              <a:rPr lang="en-US" sz="3200" dirty="0" smtClean="0"/>
              <a:t>)</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eaLnBrk="1" hangingPunct="1"/>
            <a:r>
              <a:rPr lang="en-US" dirty="0" smtClean="0">
                <a:solidFill>
                  <a:schemeClr val="tx2"/>
                </a:solidFill>
              </a:rPr>
              <a:t>A note about your graphs</a:t>
            </a:r>
          </a:p>
        </p:txBody>
      </p:sp>
      <p:sp>
        <p:nvSpPr>
          <p:cNvPr id="12291" name="Rectangle 3"/>
          <p:cNvSpPr>
            <a:spLocks noGrp="1" noChangeArrowheads="1"/>
          </p:cNvSpPr>
          <p:nvPr>
            <p:ph type="body" idx="1"/>
          </p:nvPr>
        </p:nvSpPr>
        <p:spPr/>
        <p:txBody>
          <a:bodyPr>
            <a:normAutofit/>
          </a:bodyPr>
          <a:lstStyle/>
          <a:p>
            <a:pPr eaLnBrk="1" hangingPunct="1">
              <a:buFontTx/>
              <a:buNone/>
            </a:pPr>
            <a:r>
              <a:rPr lang="en-US" sz="3200" dirty="0" smtClean="0"/>
              <a:t>	While I readily admit that I don’t have a lot of art skill, try to make an effort to make your graph look like a curve.  Don’t make it too “V-like”.  Thanks for your attempt to improve your artistic flair! </a:t>
            </a:r>
            <a:r>
              <a:rPr lang="en-US" sz="3200" dirty="0" smtClean="0">
                <a:sym typeface="Wingdings" pitchFamily="2" charset="2"/>
              </a:rPr>
              <a:t></a:t>
            </a:r>
            <a:endParaRPr lang="en-US" sz="3200"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7" descr="parabola open down"/>
          <p:cNvPicPr>
            <a:picLocks noGrp="1" noChangeAspect="1" noChangeArrowheads="1"/>
          </p:cNvPicPr>
          <p:nvPr>
            <p:ph idx="1"/>
          </p:nvPr>
        </p:nvPicPr>
        <p:blipFill>
          <a:blip r:embed="rId2" cstate="print"/>
          <a:stretch>
            <a:fillRect/>
          </a:stretch>
        </p:blipFill>
        <p:spPr>
          <a:xfrm>
            <a:off x="533400" y="1905000"/>
            <a:ext cx="4191000" cy="4092883"/>
          </a:xfrm>
        </p:spPr>
      </p:pic>
      <p:sp>
        <p:nvSpPr>
          <p:cNvPr id="13314" name="Rectangle 4"/>
          <p:cNvSpPr>
            <a:spLocks noGrp="1" noChangeArrowheads="1"/>
          </p:cNvSpPr>
          <p:nvPr>
            <p:ph type="title"/>
          </p:nvPr>
        </p:nvSpPr>
        <p:spPr/>
        <p:txBody>
          <a:bodyPr/>
          <a:lstStyle/>
          <a:p>
            <a:pPr algn="ctr" eaLnBrk="1" hangingPunct="1"/>
            <a:r>
              <a:rPr lang="en-US" dirty="0" smtClean="0">
                <a:solidFill>
                  <a:schemeClr val="tx2"/>
                </a:solidFill>
              </a:rPr>
              <a:t>Picture time</a:t>
            </a:r>
          </a:p>
        </p:txBody>
      </p:sp>
      <p:pic>
        <p:nvPicPr>
          <p:cNvPr id="13316" name="Picture 8" descr="parabola open up"/>
          <p:cNvPicPr>
            <a:picLocks noGrp="1" noChangeAspect="1" noChangeArrowheads="1"/>
          </p:cNvPicPr>
          <p:nvPr>
            <p:ph sz="half" idx="4294967295"/>
          </p:nvPr>
        </p:nvPicPr>
        <p:blipFill>
          <a:blip r:embed="rId3" cstate="print"/>
          <a:srcRect/>
          <a:stretch>
            <a:fillRect/>
          </a:stretch>
        </p:blipFill>
        <p:spPr>
          <a:xfrm>
            <a:off x="4419600" y="1828800"/>
            <a:ext cx="4191000" cy="4092677"/>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382000" cy="5410200"/>
          </a:xfrm>
          <a:ln>
            <a:noFill/>
          </a:ln>
        </p:spPr>
        <p:txBody>
          <a:bodyPr>
            <a:normAutofit/>
          </a:bodyPr>
          <a:lstStyle/>
          <a:p>
            <a:pPr lvl="2"/>
            <a:r>
              <a:rPr lang="en-US" sz="3200" b="1" dirty="0" smtClean="0">
                <a:solidFill>
                  <a:srgbClr val="FF0000"/>
                </a:solidFill>
              </a:rPr>
              <a:t>VERTEX FORM</a:t>
            </a:r>
          </a:p>
          <a:p>
            <a:pPr lvl="2"/>
            <a:r>
              <a:rPr lang="en-US" sz="3200" b="1" dirty="0" smtClean="0">
                <a:solidFill>
                  <a:srgbClr val="FF0000"/>
                </a:solidFill>
              </a:rPr>
              <a:t>STANDARD FORM</a:t>
            </a:r>
          </a:p>
          <a:p>
            <a:pPr lvl="2"/>
            <a:r>
              <a:rPr lang="en-US" sz="3200" b="1" dirty="0" smtClean="0">
                <a:solidFill>
                  <a:srgbClr val="FF0000"/>
                </a:solidFill>
              </a:rPr>
              <a:t>FACTORED FORM</a:t>
            </a:r>
          </a:p>
          <a:p>
            <a:pPr lvl="1"/>
            <a:r>
              <a:rPr lang="en-US" sz="3200" dirty="0" smtClean="0"/>
              <a:t>We’ll consider the advantages and disadvantages of each form</a:t>
            </a:r>
          </a:p>
          <a:p>
            <a:r>
              <a:rPr lang="en-US" sz="3200" dirty="0" smtClean="0"/>
              <a:t>To top it all off, we’ll consider some problems. </a:t>
            </a:r>
            <a:r>
              <a:rPr lang="en-US" sz="3200" dirty="0" smtClean="0">
                <a:sym typeface="Wingdings" pitchFamily="2" charset="2"/>
              </a:rPr>
              <a:t></a:t>
            </a:r>
            <a:endParaRPr lang="en-US" sz="3200" dirty="0" smtClean="0"/>
          </a:p>
          <a:p>
            <a:endParaRPr lang="en-US" sz="3200" dirty="0" smtClean="0"/>
          </a:p>
          <a:p>
            <a:endParaRPr lang="en-US" sz="3200" dirty="0" smtClean="0"/>
          </a:p>
        </p:txBody>
      </p:sp>
      <p:sp>
        <p:nvSpPr>
          <p:cNvPr id="3" name="Title 2"/>
          <p:cNvSpPr>
            <a:spLocks noGrp="1"/>
          </p:cNvSpPr>
          <p:nvPr>
            <p:ph type="title"/>
          </p:nvPr>
        </p:nvSpPr>
        <p:spPr/>
        <p:txBody>
          <a:bodyPr/>
          <a:lstStyle/>
          <a:p>
            <a:pPr algn="ctr"/>
            <a:r>
              <a:rPr lang="en-US" dirty="0" smtClean="0">
                <a:solidFill>
                  <a:schemeClr val="accent1"/>
                </a:solidFill>
              </a:rPr>
              <a:t>What’s in store for today?</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b="1" dirty="0" smtClean="0">
                <a:solidFill>
                  <a:srgbClr val="FF0000"/>
                </a:solidFill>
              </a:rPr>
              <a:t>OPENS up/down</a:t>
            </a:r>
            <a:r>
              <a:rPr lang="en-US" sz="3200" dirty="0" smtClean="0"/>
              <a:t>—this is determined by considering the sign on the lead coefficient (the x squared term.</a:t>
            </a:r>
          </a:p>
          <a:p>
            <a:r>
              <a:rPr lang="en-US" sz="3200" dirty="0" smtClean="0"/>
              <a:t>	If the sign is </a:t>
            </a:r>
            <a:r>
              <a:rPr lang="en-US" sz="3200" dirty="0" smtClean="0">
                <a:solidFill>
                  <a:srgbClr val="FF0000"/>
                </a:solidFill>
              </a:rPr>
              <a:t>positive</a:t>
            </a:r>
            <a:r>
              <a:rPr lang="en-US" sz="3200" dirty="0" smtClean="0"/>
              <a:t>—the graph 	opens </a:t>
            </a:r>
            <a:r>
              <a:rPr lang="en-US" sz="3200" dirty="0" smtClean="0">
                <a:solidFill>
                  <a:srgbClr val="FF0000"/>
                </a:solidFill>
              </a:rPr>
              <a:t>up</a:t>
            </a:r>
          </a:p>
          <a:p>
            <a:r>
              <a:rPr lang="en-US" sz="3200" dirty="0" smtClean="0"/>
              <a:t>	If the sign is </a:t>
            </a:r>
            <a:r>
              <a:rPr lang="en-US" sz="3200" dirty="0" smtClean="0">
                <a:solidFill>
                  <a:srgbClr val="FF0000"/>
                </a:solidFill>
              </a:rPr>
              <a:t>negative</a:t>
            </a:r>
            <a:r>
              <a:rPr lang="en-US" sz="3200" dirty="0" smtClean="0"/>
              <a:t>—the graph 	opens </a:t>
            </a:r>
            <a:r>
              <a:rPr lang="en-US" sz="3200" dirty="0" smtClean="0">
                <a:solidFill>
                  <a:srgbClr val="FF0000"/>
                </a:solidFill>
              </a:rPr>
              <a:t>down</a:t>
            </a:r>
          </a:p>
          <a:p>
            <a:endParaRPr lang="en-US" dirty="0"/>
          </a:p>
        </p:txBody>
      </p:sp>
      <p:sp>
        <p:nvSpPr>
          <p:cNvPr id="3" name="Title 2"/>
          <p:cNvSpPr>
            <a:spLocks noGrp="1"/>
          </p:cNvSpPr>
          <p:nvPr>
            <p:ph type="title"/>
          </p:nvPr>
        </p:nvSpPr>
        <p:spPr/>
        <p:txBody>
          <a:bodyPr/>
          <a:lstStyle/>
          <a:p>
            <a:r>
              <a:rPr lang="en-US" dirty="0" smtClean="0"/>
              <a:t>Key features that we’ll consider</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b="1" dirty="0" smtClean="0">
                <a:solidFill>
                  <a:srgbClr val="FF0000"/>
                </a:solidFill>
              </a:rPr>
              <a:t>Y-intercept</a:t>
            </a:r>
            <a:r>
              <a:rPr lang="en-US" sz="3200" dirty="0" smtClean="0"/>
              <a:t>—This is found by “plugging” 0 in for x.  This determines the location where the graph crosses the y axis.</a:t>
            </a:r>
          </a:p>
          <a:p>
            <a:endParaRPr lang="en-US" dirty="0"/>
          </a:p>
        </p:txBody>
      </p:sp>
      <p:sp>
        <p:nvSpPr>
          <p:cNvPr id="3" name="Title 2"/>
          <p:cNvSpPr>
            <a:spLocks noGrp="1"/>
          </p:cNvSpPr>
          <p:nvPr>
            <p:ph type="title"/>
          </p:nvPr>
        </p:nvSpPr>
        <p:spPr/>
        <p:txBody>
          <a:bodyPr>
            <a:normAutofit fontScale="90000"/>
          </a:bodyPr>
          <a:lstStyle/>
          <a:p>
            <a:pPr algn="ctr"/>
            <a:r>
              <a:rPr lang="en-US" dirty="0" smtClean="0"/>
              <a:t>Key features that we’ll consider (continued)</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b="1" dirty="0" smtClean="0">
                <a:solidFill>
                  <a:srgbClr val="FF0000"/>
                </a:solidFill>
              </a:rPr>
              <a:t>Vertex</a:t>
            </a:r>
            <a:r>
              <a:rPr lang="en-US" sz="3200" dirty="0" smtClean="0"/>
              <a:t>—this is the “turning point” of the graph.</a:t>
            </a:r>
          </a:p>
          <a:p>
            <a:pPr lvl="1"/>
            <a:r>
              <a:rPr lang="en-US" sz="3200" dirty="0" smtClean="0"/>
              <a:t>If the graph opens downward—this point will be a </a:t>
            </a:r>
            <a:r>
              <a:rPr lang="en-US" sz="3200" b="1" dirty="0" smtClean="0">
                <a:solidFill>
                  <a:srgbClr val="FF0000"/>
                </a:solidFill>
              </a:rPr>
              <a:t>MAXIMUM</a:t>
            </a:r>
          </a:p>
          <a:p>
            <a:pPr lvl="1"/>
            <a:r>
              <a:rPr lang="en-US" sz="3200" dirty="0" smtClean="0"/>
              <a:t>If the graph opens upward—this point will be a </a:t>
            </a:r>
            <a:r>
              <a:rPr lang="en-US" sz="3200" b="1" dirty="0" smtClean="0">
                <a:solidFill>
                  <a:srgbClr val="FF0000"/>
                </a:solidFill>
              </a:rPr>
              <a:t>MINIMUM</a:t>
            </a:r>
          </a:p>
          <a:p>
            <a:r>
              <a:rPr lang="en-US" sz="3600" b="1" dirty="0" smtClean="0">
                <a:solidFill>
                  <a:srgbClr val="FF0000"/>
                </a:solidFill>
              </a:rPr>
              <a:t>Axis of Symmetry—</a:t>
            </a:r>
            <a:r>
              <a:rPr lang="en-US" sz="3600" dirty="0" smtClean="0"/>
              <a:t>the vertical line that goes through the vertex.</a:t>
            </a:r>
          </a:p>
          <a:p>
            <a:endParaRPr lang="en-US" dirty="0"/>
          </a:p>
        </p:txBody>
      </p:sp>
      <p:sp>
        <p:nvSpPr>
          <p:cNvPr id="3" name="Title 2"/>
          <p:cNvSpPr>
            <a:spLocks noGrp="1"/>
          </p:cNvSpPr>
          <p:nvPr>
            <p:ph type="title"/>
          </p:nvPr>
        </p:nvSpPr>
        <p:spPr/>
        <p:txBody>
          <a:bodyPr>
            <a:normAutofit fontScale="90000"/>
          </a:bodyPr>
          <a:lstStyle/>
          <a:p>
            <a:pPr algn="ctr"/>
            <a:r>
              <a:rPr lang="en-US" dirty="0" smtClean="0"/>
              <a:t>Key features that we’ll consider (continued)</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p:txBody>
          <a:bodyPr/>
          <a:lstStyle/>
          <a:p>
            <a:endParaRPr lang="en-US" dirty="0"/>
          </a:p>
        </p:txBody>
      </p:sp>
      <p:sp>
        <p:nvSpPr>
          <p:cNvPr id="17410" name="Rectangle 2"/>
          <p:cNvSpPr>
            <a:spLocks noGrp="1" noChangeArrowheads="1"/>
          </p:cNvSpPr>
          <p:nvPr>
            <p:ph type="title"/>
          </p:nvPr>
        </p:nvSpPr>
        <p:spPr/>
        <p:txBody>
          <a:bodyPr/>
          <a:lstStyle/>
          <a:p>
            <a:pPr algn="ctr" eaLnBrk="1" hangingPunct="1"/>
            <a:r>
              <a:rPr lang="en-US" dirty="0" smtClean="0"/>
              <a:t>Graphs of Quadratic Functions</a:t>
            </a:r>
          </a:p>
        </p:txBody>
      </p:sp>
      <p:pic>
        <p:nvPicPr>
          <p:cNvPr id="17411" name="Picture 4" descr="http://mss.math.vanderbilt.edu/MSS4/tmp/tmp1057895507p7978f2.gif"/>
          <p:cNvPicPr>
            <a:picLocks noChangeAspect="1" noChangeArrowheads="1"/>
          </p:cNvPicPr>
          <p:nvPr/>
        </p:nvPicPr>
        <p:blipFill>
          <a:blip r:embed="rId3" cstate="print"/>
          <a:srcRect/>
          <a:stretch>
            <a:fillRect/>
          </a:stretch>
        </p:blipFill>
        <p:spPr bwMode="auto">
          <a:xfrm>
            <a:off x="457200" y="2514600"/>
            <a:ext cx="4114800" cy="2628900"/>
          </a:xfrm>
          <a:prstGeom prst="rect">
            <a:avLst/>
          </a:prstGeom>
          <a:noFill/>
          <a:ln w="9525">
            <a:noFill/>
            <a:miter lim="800000"/>
            <a:headEnd/>
            <a:tailEnd/>
          </a:ln>
        </p:spPr>
      </p:pic>
      <p:pic>
        <p:nvPicPr>
          <p:cNvPr id="17412" name="Picture 6" descr="http://mss.math.vanderbilt.edu/MSS4/tmp/tmp1057895563p20477f2.gif"/>
          <p:cNvPicPr>
            <a:picLocks noChangeAspect="1" noChangeArrowheads="1"/>
          </p:cNvPicPr>
          <p:nvPr/>
        </p:nvPicPr>
        <p:blipFill>
          <a:blip r:embed="rId4" cstate="print"/>
          <a:srcRect/>
          <a:stretch>
            <a:fillRect/>
          </a:stretch>
        </p:blipFill>
        <p:spPr bwMode="auto">
          <a:xfrm>
            <a:off x="4724400" y="2362200"/>
            <a:ext cx="4114800" cy="2628900"/>
          </a:xfrm>
          <a:prstGeom prst="rect">
            <a:avLst/>
          </a:prstGeom>
          <a:noFill/>
          <a:ln w="9525">
            <a:noFill/>
            <a:miter lim="800000"/>
            <a:headEnd/>
            <a:tailEnd/>
          </a:ln>
        </p:spPr>
      </p:pic>
      <p:sp>
        <p:nvSpPr>
          <p:cNvPr id="17413" name="Line 8"/>
          <p:cNvSpPr>
            <a:spLocks noChangeShapeType="1"/>
          </p:cNvSpPr>
          <p:nvPr/>
        </p:nvSpPr>
        <p:spPr bwMode="auto">
          <a:xfrm flipV="1">
            <a:off x="2514600" y="2438400"/>
            <a:ext cx="0" cy="3581400"/>
          </a:xfrm>
          <a:prstGeom prst="line">
            <a:avLst/>
          </a:prstGeom>
          <a:noFill/>
          <a:ln w="28575">
            <a:solidFill>
              <a:schemeClr val="tx2"/>
            </a:solidFill>
            <a:prstDash val="sysDot"/>
            <a:miter lim="800000"/>
            <a:headEnd/>
            <a:tailEnd/>
          </a:ln>
        </p:spPr>
        <p:txBody>
          <a:bodyPr wrap="none"/>
          <a:lstStyle/>
          <a:p>
            <a:endParaRPr lang="en-US" dirty="0"/>
          </a:p>
        </p:txBody>
      </p:sp>
      <p:sp>
        <p:nvSpPr>
          <p:cNvPr id="17414" name="Line 9"/>
          <p:cNvSpPr>
            <a:spLocks noChangeShapeType="1"/>
          </p:cNvSpPr>
          <p:nvPr/>
        </p:nvSpPr>
        <p:spPr bwMode="auto">
          <a:xfrm>
            <a:off x="6781800" y="2057400"/>
            <a:ext cx="0" cy="3429000"/>
          </a:xfrm>
          <a:prstGeom prst="line">
            <a:avLst/>
          </a:prstGeom>
          <a:noFill/>
          <a:ln w="28575">
            <a:solidFill>
              <a:schemeClr val="tx2"/>
            </a:solidFill>
            <a:prstDash val="sysDot"/>
            <a:miter lim="800000"/>
            <a:headEnd/>
            <a:tailEnd/>
          </a:ln>
        </p:spPr>
        <p:txBody>
          <a:bodyPr wrap="none"/>
          <a:lstStyle/>
          <a:p>
            <a:endParaRPr lang="en-US" dirty="0"/>
          </a:p>
        </p:txBody>
      </p:sp>
      <p:sp>
        <p:nvSpPr>
          <p:cNvPr id="17415" name="AutoShape 11"/>
          <p:cNvSpPr>
            <a:spLocks noChangeArrowheads="1"/>
          </p:cNvSpPr>
          <p:nvPr/>
        </p:nvSpPr>
        <p:spPr bwMode="auto">
          <a:xfrm>
            <a:off x="533400" y="5257800"/>
            <a:ext cx="1600200" cy="838200"/>
          </a:xfrm>
          <a:prstGeom prst="wedgeRectCallout">
            <a:avLst>
              <a:gd name="adj1" fmla="val 74602"/>
              <a:gd name="adj2" fmla="val -2653"/>
            </a:avLst>
          </a:prstGeom>
          <a:solidFill>
            <a:schemeClr val="accent3">
              <a:lumMod val="60000"/>
              <a:lumOff val="40000"/>
              <a:alpha val="37000"/>
            </a:schemeClr>
          </a:solidFill>
          <a:ln w="9525">
            <a:solidFill>
              <a:schemeClr val="tx1"/>
            </a:solidFill>
            <a:miter lim="800000"/>
            <a:headEnd/>
            <a:tailEnd/>
          </a:ln>
        </p:spPr>
        <p:txBody>
          <a:bodyPr/>
          <a:lstStyle/>
          <a:p>
            <a:pPr algn="ctr"/>
            <a:r>
              <a:rPr lang="en-US" dirty="0"/>
              <a:t>Axis of symmetry</a:t>
            </a:r>
          </a:p>
        </p:txBody>
      </p:sp>
      <p:sp>
        <p:nvSpPr>
          <p:cNvPr id="17416" name="AutoShape 12"/>
          <p:cNvSpPr>
            <a:spLocks noChangeArrowheads="1"/>
          </p:cNvSpPr>
          <p:nvPr/>
        </p:nvSpPr>
        <p:spPr bwMode="auto">
          <a:xfrm>
            <a:off x="4724400" y="4800600"/>
            <a:ext cx="1600200" cy="838200"/>
          </a:xfrm>
          <a:prstGeom prst="wedgeRectCallout">
            <a:avLst>
              <a:gd name="adj1" fmla="val 74602"/>
              <a:gd name="adj2" fmla="val -2653"/>
            </a:avLst>
          </a:prstGeom>
          <a:solidFill>
            <a:schemeClr val="accent1">
              <a:lumMod val="75000"/>
              <a:alpha val="45000"/>
            </a:schemeClr>
          </a:solidFill>
          <a:ln w="9525">
            <a:solidFill>
              <a:schemeClr val="tx1"/>
            </a:solidFill>
            <a:miter lim="800000"/>
            <a:headEnd/>
            <a:tailEnd/>
          </a:ln>
        </p:spPr>
        <p:txBody>
          <a:bodyPr/>
          <a:lstStyle/>
          <a:p>
            <a:pPr algn="ctr"/>
            <a:r>
              <a:rPr lang="en-US" dirty="0"/>
              <a:t>Axis of symmetry</a:t>
            </a:r>
          </a:p>
        </p:txBody>
      </p:sp>
      <p:sp>
        <p:nvSpPr>
          <p:cNvPr id="17417" name="AutoShape 13"/>
          <p:cNvSpPr>
            <a:spLocks noChangeArrowheads="1"/>
          </p:cNvSpPr>
          <p:nvPr/>
        </p:nvSpPr>
        <p:spPr bwMode="auto">
          <a:xfrm>
            <a:off x="3048000" y="5943600"/>
            <a:ext cx="3505200" cy="533400"/>
          </a:xfrm>
          <a:prstGeom prst="wedgeRectCallout">
            <a:avLst>
              <a:gd name="adj1" fmla="val -65444"/>
              <a:gd name="adj2" fmla="val -218454"/>
            </a:avLst>
          </a:prstGeom>
          <a:solidFill>
            <a:schemeClr val="accent3">
              <a:lumMod val="60000"/>
              <a:lumOff val="40000"/>
              <a:alpha val="31000"/>
            </a:schemeClr>
          </a:solidFill>
          <a:ln w="9525">
            <a:solidFill>
              <a:schemeClr val="tx1"/>
            </a:solidFill>
            <a:miter lim="800000"/>
            <a:headEnd/>
            <a:tailEnd/>
          </a:ln>
        </p:spPr>
        <p:txBody>
          <a:bodyPr/>
          <a:lstStyle/>
          <a:p>
            <a:pPr algn="ctr"/>
            <a:r>
              <a:rPr lang="en-US" dirty="0"/>
              <a:t>Vertex (minimum point)</a:t>
            </a:r>
          </a:p>
        </p:txBody>
      </p:sp>
      <p:sp>
        <p:nvSpPr>
          <p:cNvPr id="17418" name="AutoShape 14"/>
          <p:cNvSpPr>
            <a:spLocks noChangeArrowheads="1"/>
          </p:cNvSpPr>
          <p:nvPr/>
        </p:nvSpPr>
        <p:spPr bwMode="auto">
          <a:xfrm>
            <a:off x="5257800" y="1752600"/>
            <a:ext cx="3505200" cy="533400"/>
          </a:xfrm>
          <a:prstGeom prst="wedgeRectCallout">
            <a:avLst>
              <a:gd name="adj1" fmla="val -7065"/>
              <a:gd name="adj2" fmla="val 79463"/>
            </a:avLst>
          </a:prstGeom>
          <a:solidFill>
            <a:schemeClr val="accent1">
              <a:lumMod val="60000"/>
              <a:lumOff val="40000"/>
              <a:alpha val="45000"/>
            </a:schemeClr>
          </a:solidFill>
          <a:ln w="9525">
            <a:solidFill>
              <a:schemeClr val="tx1"/>
            </a:solidFill>
            <a:miter lim="800000"/>
            <a:headEnd/>
            <a:tailEnd/>
          </a:ln>
        </p:spPr>
        <p:txBody>
          <a:bodyPr/>
          <a:lstStyle/>
          <a:p>
            <a:pPr algn="ctr"/>
            <a:r>
              <a:rPr lang="en-US" dirty="0"/>
              <a:t>Vertex (maximum point)</a:t>
            </a:r>
          </a:p>
        </p:txBody>
      </p:sp>
      <p:sp>
        <p:nvSpPr>
          <p:cNvPr id="17419" name="AutoShape 15"/>
          <p:cNvSpPr>
            <a:spLocks noChangeArrowheads="1"/>
          </p:cNvSpPr>
          <p:nvPr/>
        </p:nvSpPr>
        <p:spPr bwMode="auto">
          <a:xfrm>
            <a:off x="1905000" y="1905000"/>
            <a:ext cx="914400" cy="457200"/>
          </a:xfrm>
          <a:prstGeom prst="wedgeRectCallout">
            <a:avLst>
              <a:gd name="adj1" fmla="val 40106"/>
              <a:gd name="adj2" fmla="val 156597"/>
            </a:avLst>
          </a:prstGeom>
          <a:solidFill>
            <a:schemeClr val="accent1">
              <a:alpha val="51000"/>
            </a:schemeClr>
          </a:solidFill>
          <a:ln w="9525">
            <a:solidFill>
              <a:schemeClr val="tx1"/>
            </a:solidFill>
            <a:miter lim="800000"/>
            <a:headEnd/>
            <a:tailEnd/>
          </a:ln>
        </p:spPr>
        <p:txBody>
          <a:bodyPr/>
          <a:lstStyle/>
          <a:p>
            <a:pPr algn="ctr"/>
            <a:r>
              <a:rPr lang="en-US" dirty="0"/>
              <a:t>a&gt;0</a:t>
            </a:r>
          </a:p>
        </p:txBody>
      </p:sp>
      <p:sp>
        <p:nvSpPr>
          <p:cNvPr id="17420" name="AutoShape 16"/>
          <p:cNvSpPr>
            <a:spLocks noChangeArrowheads="1"/>
          </p:cNvSpPr>
          <p:nvPr/>
        </p:nvSpPr>
        <p:spPr bwMode="auto">
          <a:xfrm>
            <a:off x="7467600" y="5410200"/>
            <a:ext cx="914400" cy="457200"/>
          </a:xfrm>
          <a:prstGeom prst="wedgeRectCallout">
            <a:avLst>
              <a:gd name="adj1" fmla="val 25870"/>
              <a:gd name="adj2" fmla="val -162500"/>
            </a:avLst>
          </a:prstGeom>
          <a:solidFill>
            <a:srgbClr val="002060">
              <a:alpha val="56000"/>
            </a:srgbClr>
          </a:solidFill>
          <a:ln w="9525">
            <a:solidFill>
              <a:schemeClr val="tx1"/>
            </a:solidFill>
            <a:miter lim="800000"/>
            <a:headEnd/>
            <a:tailEnd/>
          </a:ln>
        </p:spPr>
        <p:txBody>
          <a:bodyPr/>
          <a:lstStyle/>
          <a:p>
            <a:pPr algn="ctr"/>
            <a:r>
              <a:rPr lang="en-US" dirty="0"/>
              <a:t>a&lt;0</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There are 3 forms for quadratic functions.</a:t>
            </a:r>
            <a:endParaRPr lang="en-US" dirty="0"/>
          </a:p>
        </p:txBody>
      </p:sp>
      <p:sp>
        <p:nvSpPr>
          <p:cNvPr id="3" name="Subtitle 2"/>
          <p:cNvSpPr>
            <a:spLocks noGrp="1"/>
          </p:cNvSpPr>
          <p:nvPr>
            <p:ph type="subTitle" idx="1"/>
          </p:nvPr>
        </p:nvSpPr>
        <p:spPr>
          <a:xfrm>
            <a:off x="685800" y="3581400"/>
            <a:ext cx="7772400" cy="1722393"/>
          </a:xfrm>
        </p:spPr>
        <p:txBody>
          <a:bodyPr>
            <a:normAutofit lnSpcReduction="10000"/>
          </a:bodyPr>
          <a:lstStyle/>
          <a:p>
            <a:r>
              <a:rPr lang="en-US" b="1" dirty="0" smtClean="0">
                <a:solidFill>
                  <a:schemeClr val="tx1"/>
                </a:solidFill>
              </a:rPr>
              <a:t>Each has certain advantages and disadvantages, depending on what we want to find.</a:t>
            </a:r>
          </a:p>
          <a:p>
            <a:r>
              <a:rPr lang="en-US" b="1" dirty="0" smtClean="0">
                <a:solidFill>
                  <a:schemeClr val="tx1"/>
                </a:solidFill>
              </a:rPr>
              <a:t>Let’s look at them. </a:t>
            </a:r>
            <a:r>
              <a:rPr lang="en-US" b="1" dirty="0" smtClean="0">
                <a:solidFill>
                  <a:schemeClr val="tx1"/>
                </a:solidFill>
                <a:sym typeface="Wingdings" pitchFamily="2" charset="2"/>
              </a:rPr>
              <a:t></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eaLnBrk="1" hangingPunct="1">
              <a:defRPr/>
            </a:pPr>
            <a:r>
              <a:rPr lang="en-US" dirty="0" smtClean="0"/>
              <a:t>                    Standard Form</a:t>
            </a:r>
          </a:p>
        </p:txBody>
      </p:sp>
      <p:sp>
        <p:nvSpPr>
          <p:cNvPr id="6147" name="Rectangle 3"/>
          <p:cNvSpPr>
            <a:spLocks noGrp="1" noChangeArrowheads="1"/>
          </p:cNvSpPr>
          <p:nvPr>
            <p:ph type="body" sz="half" idx="1"/>
          </p:nvPr>
        </p:nvSpPr>
        <p:spPr>
          <a:xfrm>
            <a:off x="457200" y="1524000"/>
            <a:ext cx="8077200" cy="5029200"/>
          </a:xfrm>
        </p:spPr>
        <p:txBody>
          <a:bodyPr>
            <a:noAutofit/>
          </a:bodyPr>
          <a:lstStyle/>
          <a:p>
            <a:pPr eaLnBrk="1" hangingPunct="1">
              <a:lnSpc>
                <a:spcPct val="90000"/>
              </a:lnSpc>
              <a:defRPr/>
            </a:pPr>
            <a:r>
              <a:rPr lang="en-US" sz="2800" dirty="0" smtClean="0"/>
              <a:t>If a is </a:t>
            </a:r>
            <a:r>
              <a:rPr lang="en-US" sz="2800" u="sng" dirty="0" smtClean="0"/>
              <a:t>positive</a:t>
            </a:r>
            <a:r>
              <a:rPr lang="en-US" sz="2800" dirty="0" smtClean="0"/>
              <a:t>, the graph opens </a:t>
            </a:r>
            <a:r>
              <a:rPr lang="en-US" sz="2800" u="sng" dirty="0" smtClean="0"/>
              <a:t>up</a:t>
            </a:r>
          </a:p>
          <a:p>
            <a:pPr eaLnBrk="1" hangingPunct="1">
              <a:lnSpc>
                <a:spcPct val="90000"/>
              </a:lnSpc>
              <a:buFontTx/>
              <a:buNone/>
              <a:defRPr/>
            </a:pPr>
            <a:r>
              <a:rPr lang="en-US" sz="2800" dirty="0" smtClean="0"/>
              <a:t>	If a is </a:t>
            </a:r>
            <a:r>
              <a:rPr lang="en-US" sz="2800" u="sng" dirty="0" smtClean="0"/>
              <a:t>negative</a:t>
            </a:r>
            <a:r>
              <a:rPr lang="en-US" sz="2800" dirty="0" smtClean="0"/>
              <a:t>, the graph opens </a:t>
            </a:r>
            <a:r>
              <a:rPr lang="en-US" sz="2800" u="sng" dirty="0" smtClean="0"/>
              <a:t>down</a:t>
            </a:r>
            <a:endParaRPr lang="en-US" sz="2800" dirty="0" smtClean="0"/>
          </a:p>
          <a:p>
            <a:pPr eaLnBrk="1" hangingPunct="1">
              <a:lnSpc>
                <a:spcPct val="90000"/>
              </a:lnSpc>
              <a:defRPr/>
            </a:pPr>
            <a:r>
              <a:rPr lang="en-US" sz="2800" dirty="0" smtClean="0"/>
              <a:t>The x-coordinate of the vertex is at</a:t>
            </a:r>
          </a:p>
          <a:p>
            <a:pPr eaLnBrk="1" hangingPunct="1">
              <a:lnSpc>
                <a:spcPct val="90000"/>
              </a:lnSpc>
              <a:defRPr/>
            </a:pPr>
            <a:endParaRPr lang="en-US" sz="2800" dirty="0" smtClean="0"/>
          </a:p>
          <a:p>
            <a:pPr eaLnBrk="1" hangingPunct="1">
              <a:lnSpc>
                <a:spcPct val="90000"/>
              </a:lnSpc>
              <a:defRPr/>
            </a:pPr>
            <a:r>
              <a:rPr lang="en-US" sz="2800" dirty="0" smtClean="0"/>
              <a:t>To find the y-coordinate of the vertex, plug the x-coordinate into the given equation.</a:t>
            </a:r>
          </a:p>
          <a:p>
            <a:pPr eaLnBrk="1" hangingPunct="1">
              <a:lnSpc>
                <a:spcPct val="90000"/>
              </a:lnSpc>
              <a:defRPr/>
            </a:pPr>
            <a:r>
              <a:rPr lang="en-US" sz="2800" dirty="0" smtClean="0"/>
              <a:t>The axis of symmetry is the vertical line</a:t>
            </a:r>
          </a:p>
          <a:p>
            <a:pPr eaLnBrk="1" hangingPunct="1">
              <a:lnSpc>
                <a:spcPct val="90000"/>
              </a:lnSpc>
              <a:defRPr/>
            </a:pPr>
            <a:r>
              <a:rPr lang="en-US" sz="2800" dirty="0" smtClean="0"/>
              <a:t>We can get a more accurate graph if we choose 2 x-values on either side of the vertex x-coordinate.  Use the equation to find the corresponding y-values</a:t>
            </a:r>
            <a:r>
              <a:rPr lang="en-US" sz="3200" dirty="0" smtClean="0"/>
              <a:t>.  </a:t>
            </a:r>
          </a:p>
          <a:p>
            <a:pPr eaLnBrk="1" hangingPunct="1">
              <a:lnSpc>
                <a:spcPct val="90000"/>
              </a:lnSpc>
              <a:defRPr/>
            </a:pPr>
            <a:endParaRPr lang="en-US" sz="2400" dirty="0" smtClean="0"/>
          </a:p>
        </p:txBody>
      </p:sp>
      <p:graphicFrame>
        <p:nvGraphicFramePr>
          <p:cNvPr id="6148" name="Object 4"/>
          <p:cNvGraphicFramePr>
            <a:graphicFrameLocks noChangeAspect="1"/>
          </p:cNvGraphicFramePr>
          <p:nvPr>
            <p:ph sz="quarter" idx="2"/>
          </p:nvPr>
        </p:nvGraphicFramePr>
        <p:xfrm>
          <a:off x="7924800" y="4267200"/>
          <a:ext cx="877888" cy="736292"/>
        </p:xfrm>
        <a:graphic>
          <a:graphicData uri="http://schemas.openxmlformats.org/presentationml/2006/ole">
            <p:oleObj spid="_x0000_s205826" name="Equation" r:id="rId3" imgW="469800" imgH="393480" progId="Equation.DSMT4">
              <p:embed/>
            </p:oleObj>
          </a:graphicData>
        </a:graphic>
      </p:graphicFrame>
      <p:graphicFrame>
        <p:nvGraphicFramePr>
          <p:cNvPr id="6150" name="Object 6"/>
          <p:cNvGraphicFramePr>
            <a:graphicFrameLocks noChangeAspect="1"/>
          </p:cNvGraphicFramePr>
          <p:nvPr>
            <p:ph sz="quarter" idx="3"/>
          </p:nvPr>
        </p:nvGraphicFramePr>
        <p:xfrm>
          <a:off x="7239000" y="2362200"/>
          <a:ext cx="537686" cy="761326"/>
        </p:xfrm>
        <a:graphic>
          <a:graphicData uri="http://schemas.openxmlformats.org/presentationml/2006/ole">
            <p:oleObj spid="_x0000_s205827" name="Microsoft Equation 3.0" r:id="rId4" imgW="253800" imgH="393480" progId="Equation.3">
              <p:embed/>
            </p:oleObj>
          </a:graphicData>
        </a:graphic>
      </p:graphicFrame>
      <p:graphicFrame>
        <p:nvGraphicFramePr>
          <p:cNvPr id="6" name="Object 5"/>
          <p:cNvGraphicFramePr>
            <a:graphicFrameLocks noChangeAspect="1"/>
          </p:cNvGraphicFramePr>
          <p:nvPr/>
        </p:nvGraphicFramePr>
        <p:xfrm>
          <a:off x="609600" y="533400"/>
          <a:ext cx="3259667" cy="762000"/>
        </p:xfrm>
        <a:graphic>
          <a:graphicData uri="http://schemas.openxmlformats.org/presentationml/2006/ole">
            <p:oleObj spid="_x0000_s205828" name="Equation" r:id="rId5" imgW="977760" imgH="22860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1000">
                                          <p:stCondLst>
                                            <p:cond delay="0"/>
                                          </p:stCondLst>
                                        </p:cTn>
                                        <p:tgtEl>
                                          <p:spTgt spid="6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fade">
                                      <p:cBhvr>
                                        <p:cTn id="12" dur="1000">
                                          <p:stCondLst>
                                            <p:cond delay="0"/>
                                          </p:stCondLst>
                                        </p:cTn>
                                        <p:tgtEl>
                                          <p:spTgt spid="6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fade">
                                      <p:cBhvr>
                                        <p:cTn id="17" dur="1000">
                                          <p:stCondLst>
                                            <p:cond delay="0"/>
                                          </p:stCondLst>
                                        </p:cTn>
                                        <p:tgtEl>
                                          <p:spTgt spid="6147">
                                            <p:txEl>
                                              <p:pRg st="2" end="2"/>
                                            </p:txEl>
                                          </p:spTgt>
                                        </p:tgtEl>
                                      </p:cBhvr>
                                    </p:animEffect>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6150"/>
                                        </p:tgtEl>
                                        <p:attrNameLst>
                                          <p:attrName>style.visibility</p:attrName>
                                        </p:attrNameLst>
                                      </p:cBhvr>
                                      <p:to>
                                        <p:strVal val="visible"/>
                                      </p:to>
                                    </p:set>
                                    <p:anim calcmode="lin" valueType="num">
                                      <p:cBhvr additive="base">
                                        <p:cTn id="21" dur="500" fill="hold"/>
                                        <p:tgtEl>
                                          <p:spTgt spid="6150"/>
                                        </p:tgtEl>
                                        <p:attrNameLst>
                                          <p:attrName>ppt_x</p:attrName>
                                        </p:attrNameLst>
                                      </p:cBhvr>
                                      <p:tavLst>
                                        <p:tav tm="0">
                                          <p:val>
                                            <p:strVal val="#ppt_x"/>
                                          </p:val>
                                        </p:tav>
                                        <p:tav tm="100000">
                                          <p:val>
                                            <p:strVal val="#ppt_x"/>
                                          </p:val>
                                        </p:tav>
                                      </p:tavLst>
                                    </p:anim>
                                    <p:anim calcmode="lin" valueType="num">
                                      <p:cBhvr additive="base">
                                        <p:cTn id="22" dur="500" fill="hold"/>
                                        <p:tgtEl>
                                          <p:spTgt spid="615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147">
                                            <p:txEl>
                                              <p:pRg st="4" end="4"/>
                                            </p:txEl>
                                          </p:spTgt>
                                        </p:tgtEl>
                                        <p:attrNameLst>
                                          <p:attrName>style.visibility</p:attrName>
                                        </p:attrNameLst>
                                      </p:cBhvr>
                                      <p:to>
                                        <p:strVal val="visible"/>
                                      </p:to>
                                    </p:set>
                                    <p:animEffect transition="in" filter="fade">
                                      <p:cBhvr>
                                        <p:cTn id="27" dur="1000">
                                          <p:stCondLst>
                                            <p:cond delay="0"/>
                                          </p:stCondLst>
                                        </p:cTn>
                                        <p:tgtEl>
                                          <p:spTgt spid="614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147">
                                            <p:txEl>
                                              <p:pRg st="5" end="5"/>
                                            </p:txEl>
                                          </p:spTgt>
                                        </p:tgtEl>
                                        <p:attrNameLst>
                                          <p:attrName>style.visibility</p:attrName>
                                        </p:attrNameLst>
                                      </p:cBhvr>
                                      <p:to>
                                        <p:strVal val="visible"/>
                                      </p:to>
                                    </p:set>
                                    <p:animEffect transition="in" filter="fade">
                                      <p:cBhvr>
                                        <p:cTn id="32" dur="1000">
                                          <p:stCondLst>
                                            <p:cond delay="0"/>
                                          </p:stCondLst>
                                        </p:cTn>
                                        <p:tgtEl>
                                          <p:spTgt spid="6147">
                                            <p:txEl>
                                              <p:pRg st="5" end="5"/>
                                            </p:txEl>
                                          </p:spTgt>
                                        </p:tgtEl>
                                      </p:cBhvr>
                                    </p:animEffect>
                                  </p:childTnLst>
                                </p:cTn>
                              </p:par>
                            </p:childTnLst>
                          </p:cTn>
                        </p:par>
                        <p:par>
                          <p:cTn id="33" fill="hold">
                            <p:stCondLst>
                              <p:cond delay="1000"/>
                            </p:stCondLst>
                            <p:childTnLst>
                              <p:par>
                                <p:cTn id="34" presetID="2" presetClass="entr" presetSubtype="4" fill="hold" nodeType="afterEffect">
                                  <p:stCondLst>
                                    <p:cond delay="0"/>
                                  </p:stCondLst>
                                  <p:childTnLst>
                                    <p:set>
                                      <p:cBhvr>
                                        <p:cTn id="35" dur="1" fill="hold">
                                          <p:stCondLst>
                                            <p:cond delay="0"/>
                                          </p:stCondLst>
                                        </p:cTn>
                                        <p:tgtEl>
                                          <p:spTgt spid="6148"/>
                                        </p:tgtEl>
                                        <p:attrNameLst>
                                          <p:attrName>style.visibility</p:attrName>
                                        </p:attrNameLst>
                                      </p:cBhvr>
                                      <p:to>
                                        <p:strVal val="visible"/>
                                      </p:to>
                                    </p:set>
                                    <p:anim calcmode="lin" valueType="num">
                                      <p:cBhvr additive="base">
                                        <p:cTn id="36" dur="500" fill="hold"/>
                                        <p:tgtEl>
                                          <p:spTgt spid="6148"/>
                                        </p:tgtEl>
                                        <p:attrNameLst>
                                          <p:attrName>ppt_x</p:attrName>
                                        </p:attrNameLst>
                                      </p:cBhvr>
                                      <p:tavLst>
                                        <p:tav tm="0">
                                          <p:val>
                                            <p:strVal val="#ppt_x"/>
                                          </p:val>
                                        </p:tav>
                                        <p:tav tm="100000">
                                          <p:val>
                                            <p:strVal val="#ppt_x"/>
                                          </p:val>
                                        </p:tav>
                                      </p:tavLst>
                                    </p:anim>
                                    <p:anim calcmode="lin" valueType="num">
                                      <p:cBhvr additive="base">
                                        <p:cTn id="37"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147">
                                            <p:txEl>
                                              <p:pRg st="6" end="6"/>
                                            </p:txEl>
                                          </p:spTgt>
                                        </p:tgtEl>
                                        <p:attrNameLst>
                                          <p:attrName>style.visibility</p:attrName>
                                        </p:attrNameLst>
                                      </p:cBhvr>
                                      <p:to>
                                        <p:strVal val="visible"/>
                                      </p:to>
                                    </p:set>
                                    <p:animEffect transition="in" filter="fade">
                                      <p:cBhvr>
                                        <p:cTn id="42" dur="1000">
                                          <p:stCondLst>
                                            <p:cond delay="0"/>
                                          </p:stCondLst>
                                        </p:cTn>
                                        <p:tgtEl>
                                          <p:spTgt spid="61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eaLnBrk="1" hangingPunct="1">
              <a:defRPr/>
            </a:pPr>
            <a:r>
              <a:rPr lang="en-US" dirty="0" smtClean="0"/>
              <a:t>              Vertex Form  </a:t>
            </a:r>
          </a:p>
        </p:txBody>
      </p:sp>
      <p:sp>
        <p:nvSpPr>
          <p:cNvPr id="9219" name="Rectangle 3"/>
          <p:cNvSpPr>
            <a:spLocks noGrp="1" noChangeArrowheads="1"/>
          </p:cNvSpPr>
          <p:nvPr>
            <p:ph type="body" idx="1"/>
          </p:nvPr>
        </p:nvSpPr>
        <p:spPr>
          <a:xfrm>
            <a:off x="457200" y="1447800"/>
            <a:ext cx="8229600" cy="4525963"/>
          </a:xfrm>
        </p:spPr>
        <p:txBody>
          <a:bodyPr/>
          <a:lstStyle/>
          <a:p>
            <a:pPr eaLnBrk="1" hangingPunct="1">
              <a:defRPr/>
            </a:pPr>
            <a:r>
              <a:rPr lang="en-US" sz="3200" dirty="0" smtClean="0"/>
              <a:t>If a is positive, parabola opens up</a:t>
            </a:r>
          </a:p>
          <a:p>
            <a:pPr eaLnBrk="1" hangingPunct="1">
              <a:buFontTx/>
              <a:buNone/>
              <a:defRPr/>
            </a:pPr>
            <a:r>
              <a:rPr lang="en-US" sz="3200" dirty="0" smtClean="0"/>
              <a:t>	If a is negative, parabola opens down.</a:t>
            </a:r>
          </a:p>
          <a:p>
            <a:pPr eaLnBrk="1" hangingPunct="1">
              <a:defRPr/>
            </a:pPr>
            <a:r>
              <a:rPr lang="en-US" sz="3200" dirty="0" smtClean="0"/>
              <a:t>The vertex is the point</a:t>
            </a:r>
          </a:p>
          <a:p>
            <a:pPr eaLnBrk="1" hangingPunct="1">
              <a:defRPr/>
            </a:pPr>
            <a:r>
              <a:rPr lang="en-US" sz="3200" dirty="0" smtClean="0"/>
              <a:t>The axis of symmetry is the vertical line.</a:t>
            </a:r>
          </a:p>
          <a:p>
            <a:pPr eaLnBrk="1" hangingPunct="1">
              <a:defRPr/>
            </a:pPr>
            <a:r>
              <a:rPr lang="en-US" sz="3200" dirty="0" smtClean="0"/>
              <a:t>Again, choosing 2 points on either side of the vertex allows us to make a nice graph.</a:t>
            </a:r>
          </a:p>
          <a:p>
            <a:pPr eaLnBrk="1" hangingPunct="1">
              <a:defRPr/>
            </a:pPr>
            <a:endParaRPr lang="en-US" dirty="0" smtClean="0"/>
          </a:p>
        </p:txBody>
      </p:sp>
      <p:graphicFrame>
        <p:nvGraphicFramePr>
          <p:cNvPr id="209922" name="Object 2"/>
          <p:cNvGraphicFramePr>
            <a:graphicFrameLocks noChangeAspect="1"/>
          </p:cNvGraphicFramePr>
          <p:nvPr/>
        </p:nvGraphicFramePr>
        <p:xfrm>
          <a:off x="406400" y="381000"/>
          <a:ext cx="3513138" cy="762000"/>
        </p:xfrm>
        <a:graphic>
          <a:graphicData uri="http://schemas.openxmlformats.org/presentationml/2006/ole">
            <p:oleObj spid="_x0000_s209922" name="Equation" r:id="rId3" imgW="1054080" imgH="228600" progId="Equation.DSMT4">
              <p:embed/>
            </p:oleObj>
          </a:graphicData>
        </a:graphic>
      </p:graphicFrame>
      <p:graphicFrame>
        <p:nvGraphicFramePr>
          <p:cNvPr id="209923" name="Object 6"/>
          <p:cNvGraphicFramePr>
            <a:graphicFrameLocks noChangeAspect="1"/>
          </p:cNvGraphicFramePr>
          <p:nvPr/>
        </p:nvGraphicFramePr>
        <p:xfrm>
          <a:off x="5638800" y="2514600"/>
          <a:ext cx="990600" cy="603313"/>
        </p:xfrm>
        <a:graphic>
          <a:graphicData uri="http://schemas.openxmlformats.org/presentationml/2006/ole">
            <p:oleObj spid="_x0000_s209923" name="Equation" r:id="rId4" imgW="380880" imgH="253800" progId="Equation.DSMT4">
              <p:embed/>
            </p:oleObj>
          </a:graphicData>
        </a:graphic>
      </p:graphicFrame>
      <p:graphicFrame>
        <p:nvGraphicFramePr>
          <p:cNvPr id="209924" name="Object 6"/>
          <p:cNvGraphicFramePr>
            <a:graphicFrameLocks noChangeAspect="1"/>
          </p:cNvGraphicFramePr>
          <p:nvPr/>
        </p:nvGraphicFramePr>
        <p:xfrm>
          <a:off x="1981200" y="3581400"/>
          <a:ext cx="1167578" cy="533400"/>
        </p:xfrm>
        <a:graphic>
          <a:graphicData uri="http://schemas.openxmlformats.org/presentationml/2006/ole">
            <p:oleObj spid="_x0000_s209924" name="Equation" r:id="rId5" imgW="355320" imgH="17748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slide(fromBottom)">
                                      <p:cBhvr>
                                        <p:cTn id="7" dur="500"/>
                                        <p:tgtEl>
                                          <p:spTgt spid="9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slide(fromBottom)">
                                      <p:cBhvr>
                                        <p:cTn id="12" dur="500"/>
                                        <p:tgtEl>
                                          <p:spTgt spid="92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09923"/>
                                        </p:tgtEl>
                                        <p:attrNameLst>
                                          <p:attrName>style.visibility</p:attrName>
                                        </p:attrNameLst>
                                      </p:cBhvr>
                                      <p:to>
                                        <p:strVal val="visible"/>
                                      </p:to>
                                    </p:set>
                                    <p:anim calcmode="lin" valueType="num">
                                      <p:cBhvr additive="base">
                                        <p:cTn id="17" dur="500" fill="hold"/>
                                        <p:tgtEl>
                                          <p:spTgt spid="209923"/>
                                        </p:tgtEl>
                                        <p:attrNameLst>
                                          <p:attrName>ppt_x</p:attrName>
                                        </p:attrNameLst>
                                      </p:cBhvr>
                                      <p:tavLst>
                                        <p:tav tm="0">
                                          <p:val>
                                            <p:strVal val="#ppt_x"/>
                                          </p:val>
                                        </p:tav>
                                        <p:tav tm="100000">
                                          <p:val>
                                            <p:strVal val="#ppt_x"/>
                                          </p:val>
                                        </p:tav>
                                      </p:tavLst>
                                    </p:anim>
                                    <p:anim calcmode="lin" valueType="num">
                                      <p:cBhvr additive="base">
                                        <p:cTn id="18" dur="500" fill="hold"/>
                                        <p:tgtEl>
                                          <p:spTgt spid="209923"/>
                                        </p:tgtEl>
                                        <p:attrNameLst>
                                          <p:attrName>ppt_y</p:attrName>
                                        </p:attrNameLst>
                                      </p:cBhvr>
                                      <p:tavLst>
                                        <p:tav tm="0">
                                          <p:val>
                                            <p:strVal val="1+#ppt_h/2"/>
                                          </p:val>
                                        </p:tav>
                                        <p:tav tm="100000">
                                          <p:val>
                                            <p:strVal val="#ppt_y"/>
                                          </p:val>
                                        </p:tav>
                                      </p:tavLst>
                                    </p:anim>
                                  </p:childTnLst>
                                </p:cTn>
                              </p:par>
                              <p:par>
                                <p:cTn id="19" presetID="12" presetClass="entr" presetSubtype="4" fill="hold" grpId="0" nodeType="withEffect">
                                  <p:stCondLst>
                                    <p:cond delay="0"/>
                                  </p:stCondLst>
                                  <p:childTnLst>
                                    <p:set>
                                      <p:cBhvr>
                                        <p:cTn id="20" dur="1" fill="hold">
                                          <p:stCondLst>
                                            <p:cond delay="0"/>
                                          </p:stCondLst>
                                        </p:cTn>
                                        <p:tgtEl>
                                          <p:spTgt spid="9219">
                                            <p:txEl>
                                              <p:pRg st="2" end="2"/>
                                            </p:txEl>
                                          </p:spTgt>
                                        </p:tgtEl>
                                        <p:attrNameLst>
                                          <p:attrName>style.visibility</p:attrName>
                                        </p:attrNameLst>
                                      </p:cBhvr>
                                      <p:to>
                                        <p:strVal val="visible"/>
                                      </p:to>
                                    </p:set>
                                    <p:animEffect transition="in" filter="slide(fromBottom)">
                                      <p:cBhvr>
                                        <p:cTn id="21" dur="500"/>
                                        <p:tgtEl>
                                          <p:spTgt spid="9219">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grpId="0" nodeType="clickEffect">
                                  <p:stCondLst>
                                    <p:cond delay="0"/>
                                  </p:stCondLst>
                                  <p:childTnLst>
                                    <p:set>
                                      <p:cBhvr>
                                        <p:cTn id="25" dur="1" fill="hold">
                                          <p:stCondLst>
                                            <p:cond delay="0"/>
                                          </p:stCondLst>
                                        </p:cTn>
                                        <p:tgtEl>
                                          <p:spTgt spid="9219">
                                            <p:txEl>
                                              <p:pRg st="3" end="3"/>
                                            </p:txEl>
                                          </p:spTgt>
                                        </p:tgtEl>
                                        <p:attrNameLst>
                                          <p:attrName>style.visibility</p:attrName>
                                        </p:attrNameLst>
                                      </p:cBhvr>
                                      <p:to>
                                        <p:strVal val="visible"/>
                                      </p:to>
                                    </p:set>
                                    <p:animEffect transition="in" filter="slide(fromBottom)">
                                      <p:cBhvr>
                                        <p:cTn id="26" dur="500"/>
                                        <p:tgtEl>
                                          <p:spTgt spid="9219">
                                            <p:txEl>
                                              <p:pRg st="3" end="3"/>
                                            </p:txEl>
                                          </p:spTgt>
                                        </p:tgtEl>
                                      </p:cBhvr>
                                    </p:animEffect>
                                  </p:childTnLst>
                                </p:cTn>
                              </p:par>
                              <p:par>
                                <p:cTn id="27" presetID="2" presetClass="entr" presetSubtype="4" fill="hold" nodeType="withEffect">
                                  <p:stCondLst>
                                    <p:cond delay="0"/>
                                  </p:stCondLst>
                                  <p:childTnLst>
                                    <p:set>
                                      <p:cBhvr>
                                        <p:cTn id="28" dur="1" fill="hold">
                                          <p:stCondLst>
                                            <p:cond delay="0"/>
                                          </p:stCondLst>
                                        </p:cTn>
                                        <p:tgtEl>
                                          <p:spTgt spid="209924"/>
                                        </p:tgtEl>
                                        <p:attrNameLst>
                                          <p:attrName>style.visibility</p:attrName>
                                        </p:attrNameLst>
                                      </p:cBhvr>
                                      <p:to>
                                        <p:strVal val="visible"/>
                                      </p:to>
                                    </p:set>
                                    <p:anim calcmode="lin" valueType="num">
                                      <p:cBhvr additive="base">
                                        <p:cTn id="29" dur="500" fill="hold"/>
                                        <p:tgtEl>
                                          <p:spTgt spid="209924"/>
                                        </p:tgtEl>
                                        <p:attrNameLst>
                                          <p:attrName>ppt_x</p:attrName>
                                        </p:attrNameLst>
                                      </p:cBhvr>
                                      <p:tavLst>
                                        <p:tav tm="0">
                                          <p:val>
                                            <p:strVal val="#ppt_x"/>
                                          </p:val>
                                        </p:tav>
                                        <p:tav tm="100000">
                                          <p:val>
                                            <p:strVal val="#ppt_x"/>
                                          </p:val>
                                        </p:tav>
                                      </p:tavLst>
                                    </p:anim>
                                    <p:anim calcmode="lin" valueType="num">
                                      <p:cBhvr additive="base">
                                        <p:cTn id="30" dur="500" fill="hold"/>
                                        <p:tgtEl>
                                          <p:spTgt spid="20992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9219">
                                            <p:txEl>
                                              <p:pRg st="4" end="4"/>
                                            </p:txEl>
                                          </p:spTgt>
                                        </p:tgtEl>
                                        <p:attrNameLst>
                                          <p:attrName>style.visibility</p:attrName>
                                        </p:attrNameLst>
                                      </p:cBhvr>
                                      <p:to>
                                        <p:strVal val="visible"/>
                                      </p:to>
                                    </p:set>
                                    <p:animEffect transition="in" filter="slide(fromBottom)">
                                      <p:cBhvr>
                                        <p:cTn id="35" dur="500"/>
                                        <p:tgtEl>
                                          <p:spTgt spid="92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eaLnBrk="1" hangingPunct="1">
              <a:defRPr/>
            </a:pPr>
            <a:r>
              <a:rPr lang="en-US" dirty="0" smtClean="0"/>
              <a:t>                        Intercept Form</a:t>
            </a:r>
          </a:p>
        </p:txBody>
      </p:sp>
      <p:sp>
        <p:nvSpPr>
          <p:cNvPr id="14339" name="Rectangle 3"/>
          <p:cNvSpPr>
            <a:spLocks noGrp="1" noChangeArrowheads="1"/>
          </p:cNvSpPr>
          <p:nvPr>
            <p:ph type="body" sz="half" idx="1"/>
          </p:nvPr>
        </p:nvSpPr>
        <p:spPr>
          <a:xfrm>
            <a:off x="533400" y="1600200"/>
            <a:ext cx="8229600" cy="4876800"/>
          </a:xfrm>
        </p:spPr>
        <p:txBody>
          <a:bodyPr>
            <a:normAutofit lnSpcReduction="10000"/>
          </a:bodyPr>
          <a:lstStyle/>
          <a:p>
            <a:pPr algn="ctr" eaLnBrk="1" hangingPunct="1">
              <a:buFontTx/>
              <a:buNone/>
              <a:defRPr/>
            </a:pPr>
            <a:endParaRPr lang="en-US" sz="2800" dirty="0" smtClean="0"/>
          </a:p>
          <a:p>
            <a:pPr eaLnBrk="1" hangingPunct="1">
              <a:defRPr/>
            </a:pPr>
            <a:r>
              <a:rPr lang="en-US" sz="3000" dirty="0" smtClean="0"/>
              <a:t>The </a:t>
            </a:r>
            <a:r>
              <a:rPr lang="en-US" sz="3000" dirty="0" smtClean="0">
                <a:solidFill>
                  <a:srgbClr val="FF0000"/>
                </a:solidFill>
              </a:rPr>
              <a:t>x-intercepts (ZEROS) </a:t>
            </a:r>
            <a:r>
              <a:rPr lang="en-US" sz="3000" dirty="0" smtClean="0"/>
              <a:t>are the points.</a:t>
            </a:r>
          </a:p>
          <a:p>
            <a:pPr eaLnBrk="1" hangingPunct="1">
              <a:defRPr/>
            </a:pPr>
            <a:endParaRPr lang="en-US" sz="3000" dirty="0" smtClean="0"/>
          </a:p>
          <a:p>
            <a:pPr eaLnBrk="1" hangingPunct="1">
              <a:defRPr/>
            </a:pPr>
            <a:r>
              <a:rPr lang="en-US" sz="3000" dirty="0" smtClean="0"/>
              <a:t>The axis of symmetry is the vertical line</a:t>
            </a:r>
          </a:p>
          <a:p>
            <a:pPr eaLnBrk="1" hangingPunct="1">
              <a:defRPr/>
            </a:pPr>
            <a:endParaRPr lang="en-US" sz="3000" dirty="0" smtClean="0"/>
          </a:p>
          <a:p>
            <a:pPr eaLnBrk="1" hangingPunct="1">
              <a:defRPr/>
            </a:pPr>
            <a:r>
              <a:rPr lang="en-US" sz="3000" dirty="0" smtClean="0"/>
              <a:t>The x-coordinate of the vertex is</a:t>
            </a:r>
          </a:p>
          <a:p>
            <a:pPr eaLnBrk="1" hangingPunct="1">
              <a:defRPr/>
            </a:pPr>
            <a:r>
              <a:rPr lang="en-US" sz="3000" dirty="0" smtClean="0"/>
              <a:t>To find the y-coordinate of the vertex, plug the x-coordinate into the equation.</a:t>
            </a:r>
          </a:p>
          <a:p>
            <a:pPr eaLnBrk="1" hangingPunct="1">
              <a:defRPr/>
            </a:pPr>
            <a:r>
              <a:rPr lang="en-US" sz="3000" dirty="0" smtClean="0"/>
              <a:t>If a is positive, parabola opens up</a:t>
            </a:r>
          </a:p>
          <a:p>
            <a:pPr eaLnBrk="1" hangingPunct="1">
              <a:buFontTx/>
              <a:buNone/>
              <a:defRPr/>
            </a:pPr>
            <a:r>
              <a:rPr lang="en-US" sz="3000" dirty="0" smtClean="0"/>
              <a:t>	If a is negative, parabola opens down.</a:t>
            </a:r>
          </a:p>
        </p:txBody>
      </p:sp>
      <p:graphicFrame>
        <p:nvGraphicFramePr>
          <p:cNvPr id="14340" name="Object 4"/>
          <p:cNvGraphicFramePr>
            <a:graphicFrameLocks noChangeAspect="1"/>
          </p:cNvGraphicFramePr>
          <p:nvPr>
            <p:ph sz="quarter" idx="2"/>
          </p:nvPr>
        </p:nvGraphicFramePr>
        <p:xfrm>
          <a:off x="7239000" y="3733800"/>
          <a:ext cx="1009202" cy="639763"/>
        </p:xfrm>
        <a:graphic>
          <a:graphicData uri="http://schemas.openxmlformats.org/presentationml/2006/ole">
            <p:oleObj spid="_x0000_s206850" name="Equation" r:id="rId3" imgW="622080" imgH="393480" progId="Equation.DSMT4">
              <p:embed/>
            </p:oleObj>
          </a:graphicData>
        </a:graphic>
      </p:graphicFrame>
      <p:graphicFrame>
        <p:nvGraphicFramePr>
          <p:cNvPr id="14342" name="Object 6"/>
          <p:cNvGraphicFramePr>
            <a:graphicFrameLocks noChangeAspect="1"/>
          </p:cNvGraphicFramePr>
          <p:nvPr>
            <p:ph sz="quarter" idx="3"/>
          </p:nvPr>
        </p:nvGraphicFramePr>
        <p:xfrm>
          <a:off x="1143000" y="3276600"/>
          <a:ext cx="1130300" cy="715456"/>
        </p:xfrm>
        <a:graphic>
          <a:graphicData uri="http://schemas.openxmlformats.org/presentationml/2006/ole">
            <p:oleObj spid="_x0000_s206851" name="Equation" r:id="rId4" imgW="622080" imgH="393480" progId="Equation.DSMT4">
              <p:embed/>
            </p:oleObj>
          </a:graphicData>
        </a:graphic>
      </p:graphicFrame>
      <p:graphicFrame>
        <p:nvGraphicFramePr>
          <p:cNvPr id="206852" name="Object 4"/>
          <p:cNvGraphicFramePr>
            <a:graphicFrameLocks noChangeAspect="1"/>
          </p:cNvGraphicFramePr>
          <p:nvPr/>
        </p:nvGraphicFramePr>
        <p:xfrm>
          <a:off x="152400" y="533400"/>
          <a:ext cx="4148138" cy="846138"/>
        </p:xfrm>
        <a:graphic>
          <a:graphicData uri="http://schemas.openxmlformats.org/presentationml/2006/ole">
            <p:oleObj spid="_x0000_s206852" name="Equation" r:id="rId5" imgW="1244520" imgH="253800" progId="Equation.DSMT4">
              <p:embed/>
            </p:oleObj>
          </a:graphicData>
        </a:graphic>
      </p:graphicFrame>
      <p:graphicFrame>
        <p:nvGraphicFramePr>
          <p:cNvPr id="7" name="Object 6"/>
          <p:cNvGraphicFramePr>
            <a:graphicFrameLocks noChangeAspect="1"/>
          </p:cNvGraphicFramePr>
          <p:nvPr/>
        </p:nvGraphicFramePr>
        <p:xfrm>
          <a:off x="1066800" y="2438400"/>
          <a:ext cx="2240280" cy="533400"/>
        </p:xfrm>
        <a:graphic>
          <a:graphicData uri="http://schemas.openxmlformats.org/presentationml/2006/ole">
            <p:oleObj spid="_x0000_s206853" name="Equation" r:id="rId6" imgW="1066680" imgH="2538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339">
                                            <p:txEl>
                                              <p:pRg st="1" end="1"/>
                                            </p:txEl>
                                          </p:spTgt>
                                        </p:tgtEl>
                                        <p:attrNameLst>
                                          <p:attrName>style.visibility</p:attrName>
                                        </p:attrNameLst>
                                      </p:cBhvr>
                                      <p:to>
                                        <p:strVal val="visible"/>
                                      </p:to>
                                    </p:set>
                                    <p:animEffect transition="in" filter="dissolve">
                                      <p:cBhvr>
                                        <p:cTn id="7" dur="500"/>
                                        <p:tgtEl>
                                          <p:spTgt spid="14339">
                                            <p:txEl>
                                              <p:pRg st="1" end="1"/>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ppt_x"/>
                                          </p:val>
                                        </p:tav>
                                        <p:tav tm="100000">
                                          <p:val>
                                            <p:strVal val="#ppt_x"/>
                                          </p:val>
                                        </p:tav>
                                      </p:tavLst>
                                    </p:anim>
                                    <p:anim calcmode="lin" valueType="num">
                                      <p:cBhvr additive="base">
                                        <p:cTn id="1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339">
                                            <p:txEl>
                                              <p:pRg st="3" end="3"/>
                                            </p:txEl>
                                          </p:spTgt>
                                        </p:tgtEl>
                                        <p:attrNameLst>
                                          <p:attrName>style.visibility</p:attrName>
                                        </p:attrNameLst>
                                      </p:cBhvr>
                                      <p:to>
                                        <p:strVal val="visible"/>
                                      </p:to>
                                    </p:set>
                                    <p:animEffect transition="in" filter="dissolve">
                                      <p:cBhvr>
                                        <p:cTn id="16" dur="500"/>
                                        <p:tgtEl>
                                          <p:spTgt spid="14339">
                                            <p:txEl>
                                              <p:pRg st="3" end="3"/>
                                            </p:txEl>
                                          </p:spTgt>
                                        </p:tgtEl>
                                      </p:cBhvr>
                                    </p:animEffect>
                                  </p:childTnLst>
                                </p:cTn>
                              </p:par>
                            </p:childTnLst>
                          </p:cTn>
                        </p:par>
                        <p:par>
                          <p:cTn id="17" fill="hold">
                            <p:stCondLst>
                              <p:cond delay="500"/>
                            </p:stCondLst>
                            <p:childTnLst>
                              <p:par>
                                <p:cTn id="18" presetID="9" presetClass="entr" presetSubtype="0" fill="hold" nodeType="afterEffect">
                                  <p:stCondLst>
                                    <p:cond delay="0"/>
                                  </p:stCondLst>
                                  <p:childTnLst>
                                    <p:set>
                                      <p:cBhvr>
                                        <p:cTn id="19" dur="1" fill="hold">
                                          <p:stCondLst>
                                            <p:cond delay="0"/>
                                          </p:stCondLst>
                                        </p:cTn>
                                        <p:tgtEl>
                                          <p:spTgt spid="14342"/>
                                        </p:tgtEl>
                                        <p:attrNameLst>
                                          <p:attrName>style.visibility</p:attrName>
                                        </p:attrNameLst>
                                      </p:cBhvr>
                                      <p:to>
                                        <p:strVal val="visible"/>
                                      </p:to>
                                    </p:set>
                                    <p:animEffect transition="in" filter="dissolve">
                                      <p:cBhvr>
                                        <p:cTn id="20" dur="500"/>
                                        <p:tgtEl>
                                          <p:spTgt spid="14342"/>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14339">
                                            <p:txEl>
                                              <p:pRg st="5" end="5"/>
                                            </p:txEl>
                                          </p:spTgt>
                                        </p:tgtEl>
                                        <p:attrNameLst>
                                          <p:attrName>style.visibility</p:attrName>
                                        </p:attrNameLst>
                                      </p:cBhvr>
                                      <p:to>
                                        <p:strVal val="visible"/>
                                      </p:to>
                                    </p:set>
                                    <p:animEffect transition="in" filter="dissolve">
                                      <p:cBhvr>
                                        <p:cTn id="25" dur="500"/>
                                        <p:tgtEl>
                                          <p:spTgt spid="14339">
                                            <p:txEl>
                                              <p:pRg st="5" end="5"/>
                                            </p:txEl>
                                          </p:spTgt>
                                        </p:tgtEl>
                                      </p:cBhvr>
                                    </p:animEffect>
                                  </p:childTnLst>
                                </p:cTn>
                              </p:par>
                            </p:childTnLst>
                          </p:cTn>
                        </p:par>
                        <p:par>
                          <p:cTn id="26" fill="hold">
                            <p:stCondLst>
                              <p:cond delay="500"/>
                            </p:stCondLst>
                            <p:childTnLst>
                              <p:par>
                                <p:cTn id="27" presetID="9" presetClass="entr" presetSubtype="0" fill="hold" nodeType="afterEffect">
                                  <p:stCondLst>
                                    <p:cond delay="0"/>
                                  </p:stCondLst>
                                  <p:childTnLst>
                                    <p:set>
                                      <p:cBhvr>
                                        <p:cTn id="28" dur="1" fill="hold">
                                          <p:stCondLst>
                                            <p:cond delay="0"/>
                                          </p:stCondLst>
                                        </p:cTn>
                                        <p:tgtEl>
                                          <p:spTgt spid="14340"/>
                                        </p:tgtEl>
                                        <p:attrNameLst>
                                          <p:attrName>style.visibility</p:attrName>
                                        </p:attrNameLst>
                                      </p:cBhvr>
                                      <p:to>
                                        <p:strVal val="visible"/>
                                      </p:to>
                                    </p:set>
                                    <p:animEffect transition="in" filter="dissolve">
                                      <p:cBhvr>
                                        <p:cTn id="29" dur="500"/>
                                        <p:tgtEl>
                                          <p:spTgt spid="14340"/>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4339">
                                            <p:txEl>
                                              <p:pRg st="6" end="6"/>
                                            </p:txEl>
                                          </p:spTgt>
                                        </p:tgtEl>
                                        <p:attrNameLst>
                                          <p:attrName>style.visibility</p:attrName>
                                        </p:attrNameLst>
                                      </p:cBhvr>
                                      <p:to>
                                        <p:strVal val="visible"/>
                                      </p:to>
                                    </p:set>
                                    <p:animEffect transition="in" filter="dissolve">
                                      <p:cBhvr>
                                        <p:cTn id="34" dur="500"/>
                                        <p:tgtEl>
                                          <p:spTgt spid="14339">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14339">
                                            <p:txEl>
                                              <p:pRg st="7" end="7"/>
                                            </p:txEl>
                                          </p:spTgt>
                                        </p:tgtEl>
                                        <p:attrNameLst>
                                          <p:attrName>style.visibility</p:attrName>
                                        </p:attrNameLst>
                                      </p:cBhvr>
                                      <p:to>
                                        <p:strVal val="visible"/>
                                      </p:to>
                                    </p:set>
                                    <p:animEffect transition="in" filter="dissolve">
                                      <p:cBhvr>
                                        <p:cTn id="39" dur="500"/>
                                        <p:tgtEl>
                                          <p:spTgt spid="14339">
                                            <p:txEl>
                                              <p:pRg st="7" end="7"/>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14339">
                                            <p:txEl>
                                              <p:pRg st="8" end="8"/>
                                            </p:txEl>
                                          </p:spTgt>
                                        </p:tgtEl>
                                        <p:attrNameLst>
                                          <p:attrName>style.visibility</p:attrName>
                                        </p:attrNameLst>
                                      </p:cBhvr>
                                      <p:to>
                                        <p:strVal val="visible"/>
                                      </p:to>
                                    </p:set>
                                    <p:animEffect transition="in" filter="dissolve">
                                      <p:cBhvr>
                                        <p:cTn id="44" dur="500"/>
                                        <p:tgtEl>
                                          <p:spTgt spid="1433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uiExpand="1" build="p"/>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smtClean="0"/>
              <a:t>Example #1:  Graph</a:t>
            </a:r>
          </a:p>
        </p:txBody>
      </p:sp>
      <p:sp>
        <p:nvSpPr>
          <p:cNvPr id="17411" name="Rectangle 3"/>
          <p:cNvSpPr>
            <a:spLocks noGrp="1" noChangeArrowheads="1"/>
          </p:cNvSpPr>
          <p:nvPr>
            <p:ph type="body" sz="half" idx="1"/>
          </p:nvPr>
        </p:nvSpPr>
        <p:spPr>
          <a:xfrm>
            <a:off x="457200" y="1524000"/>
            <a:ext cx="4038600" cy="4495800"/>
          </a:xfrm>
        </p:spPr>
        <p:txBody>
          <a:bodyPr>
            <a:normAutofit/>
          </a:bodyPr>
          <a:lstStyle/>
          <a:p>
            <a:pPr eaLnBrk="1" hangingPunct="1">
              <a:lnSpc>
                <a:spcPct val="80000"/>
              </a:lnSpc>
              <a:defRPr/>
            </a:pPr>
            <a:r>
              <a:rPr lang="en-US" sz="2400" dirty="0" smtClean="0"/>
              <a:t>a=2  Since a is positive the parabola will open up.</a:t>
            </a:r>
          </a:p>
          <a:p>
            <a:pPr eaLnBrk="1" hangingPunct="1">
              <a:lnSpc>
                <a:spcPct val="80000"/>
              </a:lnSpc>
              <a:defRPr/>
            </a:pPr>
            <a:r>
              <a:rPr lang="en-US" sz="2400" dirty="0" smtClean="0"/>
              <a:t>Vertex: use 	   </a:t>
            </a:r>
          </a:p>
          <a:p>
            <a:pPr eaLnBrk="1" hangingPunct="1">
              <a:lnSpc>
                <a:spcPct val="80000"/>
              </a:lnSpc>
              <a:buFontTx/>
              <a:buNone/>
              <a:defRPr/>
            </a:pPr>
            <a:r>
              <a:rPr lang="en-US" sz="2400" dirty="0" smtClean="0"/>
              <a:t>b=-8 and a=2</a:t>
            </a:r>
          </a:p>
          <a:p>
            <a:pPr eaLnBrk="1" hangingPunct="1">
              <a:lnSpc>
                <a:spcPct val="80000"/>
              </a:lnSpc>
              <a:buFontTx/>
              <a:buNone/>
              <a:defRPr/>
            </a:pPr>
            <a:endParaRPr lang="en-US" sz="2400" dirty="0" smtClean="0"/>
          </a:p>
          <a:p>
            <a:pPr eaLnBrk="1" hangingPunct="1">
              <a:lnSpc>
                <a:spcPct val="80000"/>
              </a:lnSpc>
              <a:buFontTx/>
              <a:buNone/>
              <a:defRPr/>
            </a:pPr>
            <a:endParaRPr lang="en-US" sz="2400" dirty="0" smtClean="0"/>
          </a:p>
          <a:p>
            <a:pPr eaLnBrk="1" hangingPunct="1">
              <a:lnSpc>
                <a:spcPct val="80000"/>
              </a:lnSpc>
              <a:buFontTx/>
              <a:buNone/>
              <a:defRPr/>
            </a:pPr>
            <a:endParaRPr lang="en-US" sz="2400" dirty="0" smtClean="0"/>
          </a:p>
          <a:p>
            <a:pPr eaLnBrk="1" hangingPunct="1">
              <a:lnSpc>
                <a:spcPct val="80000"/>
              </a:lnSpc>
              <a:buFontTx/>
              <a:buNone/>
              <a:defRPr/>
            </a:pPr>
            <a:endParaRPr lang="en-US" sz="2400" dirty="0" smtClean="0"/>
          </a:p>
          <a:p>
            <a:pPr eaLnBrk="1" hangingPunct="1">
              <a:lnSpc>
                <a:spcPct val="80000"/>
              </a:lnSpc>
              <a:buFontTx/>
              <a:buNone/>
              <a:defRPr/>
            </a:pPr>
            <a:endParaRPr lang="en-US" sz="2400" dirty="0" smtClean="0"/>
          </a:p>
          <a:p>
            <a:pPr eaLnBrk="1" hangingPunct="1">
              <a:lnSpc>
                <a:spcPct val="80000"/>
              </a:lnSpc>
              <a:buFontTx/>
              <a:buNone/>
              <a:defRPr/>
            </a:pPr>
            <a:endParaRPr lang="en-US" sz="2400" dirty="0" smtClean="0"/>
          </a:p>
          <a:p>
            <a:pPr eaLnBrk="1" hangingPunct="1">
              <a:lnSpc>
                <a:spcPct val="80000"/>
              </a:lnSpc>
              <a:buFontTx/>
              <a:buNone/>
              <a:defRPr/>
            </a:pPr>
            <a:r>
              <a:rPr lang="en-US" sz="2400" dirty="0" smtClean="0">
                <a:solidFill>
                  <a:srgbClr val="00B050"/>
                </a:solidFill>
              </a:rPr>
              <a:t>Vertex is: (2,-2)</a:t>
            </a:r>
          </a:p>
          <a:p>
            <a:pPr eaLnBrk="1" hangingPunct="1">
              <a:lnSpc>
                <a:spcPct val="80000"/>
              </a:lnSpc>
              <a:buFontTx/>
              <a:buNone/>
              <a:defRPr/>
            </a:pPr>
            <a:r>
              <a:rPr lang="en-US" sz="2400" dirty="0" smtClean="0"/>
              <a:t>		</a:t>
            </a:r>
          </a:p>
        </p:txBody>
      </p:sp>
      <p:graphicFrame>
        <p:nvGraphicFramePr>
          <p:cNvPr id="17412" name="Object 4"/>
          <p:cNvGraphicFramePr>
            <a:graphicFrameLocks noChangeAspect="1"/>
          </p:cNvGraphicFramePr>
          <p:nvPr>
            <p:ph sz="quarter" idx="2"/>
          </p:nvPr>
        </p:nvGraphicFramePr>
        <p:xfrm>
          <a:off x="2667000" y="2286000"/>
          <a:ext cx="685800" cy="511175"/>
        </p:xfrm>
        <a:graphic>
          <a:graphicData uri="http://schemas.openxmlformats.org/presentationml/2006/ole">
            <p:oleObj spid="_x0000_s207874" name="Microsoft Equation 3.0" r:id="rId3" imgW="482400" imgH="393480" progId="Equation.3">
              <p:embed/>
            </p:oleObj>
          </a:graphicData>
        </a:graphic>
      </p:graphicFrame>
      <p:graphicFrame>
        <p:nvGraphicFramePr>
          <p:cNvPr id="17414" name="Object 6"/>
          <p:cNvGraphicFramePr>
            <a:graphicFrameLocks noChangeAspect="1"/>
          </p:cNvGraphicFramePr>
          <p:nvPr>
            <p:ph sz="quarter" idx="3"/>
          </p:nvPr>
        </p:nvGraphicFramePr>
        <p:xfrm>
          <a:off x="762000" y="3124200"/>
          <a:ext cx="2320925" cy="765175"/>
        </p:xfrm>
        <a:graphic>
          <a:graphicData uri="http://schemas.openxmlformats.org/presentationml/2006/ole">
            <p:oleObj spid="_x0000_s207875" name="Equation" r:id="rId4" imgW="1155600" imgH="419040" progId="Equation.DSMT4">
              <p:embed/>
            </p:oleObj>
          </a:graphicData>
        </a:graphic>
      </p:graphicFrame>
      <p:graphicFrame>
        <p:nvGraphicFramePr>
          <p:cNvPr id="17416" name="Object 8"/>
          <p:cNvGraphicFramePr>
            <a:graphicFrameLocks noChangeAspect="1"/>
          </p:cNvGraphicFramePr>
          <p:nvPr/>
        </p:nvGraphicFramePr>
        <p:xfrm>
          <a:off x="609600" y="4038600"/>
          <a:ext cx="2743200" cy="1038225"/>
        </p:xfrm>
        <a:graphic>
          <a:graphicData uri="http://schemas.openxmlformats.org/presentationml/2006/ole">
            <p:oleObj spid="_x0000_s207876" name="Microsoft Equation 3.0" r:id="rId5" imgW="1206360" imgH="457200" progId="Equation.3">
              <p:embed/>
            </p:oleObj>
          </a:graphicData>
        </a:graphic>
      </p:graphicFrame>
      <p:sp>
        <p:nvSpPr>
          <p:cNvPr id="17417" name="Text Box 9"/>
          <p:cNvSpPr txBox="1">
            <a:spLocks noChangeArrowheads="1"/>
          </p:cNvSpPr>
          <p:nvPr/>
        </p:nvSpPr>
        <p:spPr bwMode="auto">
          <a:xfrm>
            <a:off x="4724400" y="1676400"/>
            <a:ext cx="3886200" cy="5262979"/>
          </a:xfrm>
          <a:prstGeom prst="rect">
            <a:avLst/>
          </a:prstGeom>
          <a:noFill/>
          <a:ln w="9525">
            <a:noFill/>
            <a:miter lim="800000"/>
            <a:headEnd/>
            <a:tailEnd/>
          </a:ln>
          <a:effectLst/>
        </p:spPr>
        <p:txBody>
          <a:bodyPr>
            <a:spAutoFit/>
          </a:bodyPr>
          <a:lstStyle/>
          <a:p>
            <a:pPr eaLnBrk="1" hangingPunct="1">
              <a:buFontTx/>
              <a:buChar char="•"/>
              <a:defRPr/>
            </a:pPr>
            <a:r>
              <a:rPr lang="en-US" sz="2400" dirty="0">
                <a:latin typeface="Arial" pitchFamily="34" charset="0"/>
              </a:rPr>
              <a:t>  Axis of symmetry is the vertical </a:t>
            </a:r>
            <a:r>
              <a:rPr lang="en-US" sz="2400" dirty="0" smtClean="0">
                <a:latin typeface="Arial" pitchFamily="34" charset="0"/>
              </a:rPr>
              <a:t>line</a:t>
            </a:r>
            <a:endParaRPr lang="en-US" sz="2400" dirty="0">
              <a:latin typeface="Arial" pitchFamily="34" charset="0"/>
            </a:endParaRPr>
          </a:p>
          <a:p>
            <a:pPr eaLnBrk="1" hangingPunct="1">
              <a:defRPr/>
            </a:pPr>
            <a:endParaRPr lang="en-US" sz="2400" dirty="0">
              <a:effectLst>
                <a:outerShdw blurRad="38100" dist="38100" dir="2700000" algn="tl">
                  <a:srgbClr val="000000"/>
                </a:outerShdw>
              </a:effectLst>
              <a:latin typeface="Arial" pitchFamily="34" charset="0"/>
            </a:endParaRPr>
          </a:p>
          <a:p>
            <a:pPr eaLnBrk="1" hangingPunct="1">
              <a:buFontTx/>
              <a:buChar char="•"/>
              <a:defRPr/>
            </a:pPr>
            <a:r>
              <a:rPr lang="en-US" sz="2400" dirty="0">
                <a:latin typeface="Arial" pitchFamily="34" charset="0"/>
              </a:rPr>
              <a:t>Table of values for other points</a:t>
            </a:r>
            <a:r>
              <a:rPr lang="en-US" sz="2400" dirty="0">
                <a:effectLst>
                  <a:outerShdw blurRad="38100" dist="38100" dir="2700000" algn="tl">
                    <a:srgbClr val="000000"/>
                  </a:outerShdw>
                </a:effectLst>
                <a:latin typeface="Arial" pitchFamily="34" charset="0"/>
              </a:rPr>
              <a:t>:      </a:t>
            </a:r>
            <a:r>
              <a:rPr lang="en-US" sz="2400" u="sng" dirty="0">
                <a:latin typeface="Arial" pitchFamily="34" charset="0"/>
              </a:rPr>
              <a:t> x   y </a:t>
            </a:r>
          </a:p>
          <a:p>
            <a:pPr eaLnBrk="1" hangingPunct="1">
              <a:defRPr/>
            </a:pPr>
            <a:r>
              <a:rPr lang="en-US" sz="2400" dirty="0">
                <a:latin typeface="Arial" pitchFamily="34" charset="0"/>
              </a:rPr>
              <a:t>	      0	6</a:t>
            </a:r>
          </a:p>
          <a:p>
            <a:pPr eaLnBrk="1" hangingPunct="1">
              <a:defRPr/>
            </a:pPr>
            <a:r>
              <a:rPr lang="en-US" sz="2400" dirty="0">
                <a:latin typeface="Arial" pitchFamily="34" charset="0"/>
              </a:rPr>
              <a:t>	      1	0</a:t>
            </a:r>
          </a:p>
          <a:p>
            <a:pPr eaLnBrk="1" hangingPunct="1">
              <a:defRPr/>
            </a:pPr>
            <a:r>
              <a:rPr lang="en-US" sz="2400" dirty="0">
                <a:latin typeface="Arial" pitchFamily="34" charset="0"/>
              </a:rPr>
              <a:t>	      2	-2</a:t>
            </a:r>
          </a:p>
          <a:p>
            <a:pPr eaLnBrk="1" hangingPunct="1">
              <a:defRPr/>
            </a:pPr>
            <a:r>
              <a:rPr lang="en-US" sz="2400" dirty="0">
                <a:latin typeface="Arial" pitchFamily="34" charset="0"/>
              </a:rPr>
              <a:t>	      3	0</a:t>
            </a:r>
          </a:p>
          <a:p>
            <a:pPr eaLnBrk="1" hangingPunct="1">
              <a:defRPr/>
            </a:pPr>
            <a:r>
              <a:rPr lang="en-US" sz="2400" dirty="0">
                <a:latin typeface="Arial" pitchFamily="34" charset="0"/>
              </a:rPr>
              <a:t>	      4	6</a:t>
            </a:r>
          </a:p>
          <a:p>
            <a:pPr eaLnBrk="1" hangingPunct="1">
              <a:defRPr/>
            </a:pPr>
            <a:r>
              <a:rPr lang="en-US" sz="2400" dirty="0">
                <a:latin typeface="Arial" pitchFamily="34" charset="0"/>
              </a:rPr>
              <a:t>		</a:t>
            </a:r>
          </a:p>
          <a:p>
            <a:pPr eaLnBrk="1" hangingPunct="1">
              <a:defRPr/>
            </a:pPr>
            <a:r>
              <a:rPr lang="en-US" sz="2400" dirty="0">
                <a:latin typeface="Arial" pitchFamily="34" charset="0"/>
              </a:rPr>
              <a:t>		</a:t>
            </a:r>
            <a:r>
              <a:rPr lang="en-US" sz="2400" b="1" dirty="0">
                <a:latin typeface="Arial" pitchFamily="34" charset="0"/>
              </a:rPr>
              <a:t>*  Graph!</a:t>
            </a:r>
          </a:p>
          <a:p>
            <a:pPr eaLnBrk="1" hangingPunct="1">
              <a:defRPr/>
            </a:pPr>
            <a:endParaRPr lang="en-US" sz="2400" dirty="0">
              <a:latin typeface="Arial" pitchFamily="34" charset="0"/>
            </a:endParaRPr>
          </a:p>
          <a:p>
            <a:pPr eaLnBrk="1" hangingPunct="1">
              <a:defRPr/>
            </a:pPr>
            <a:endParaRPr lang="en-US" sz="2400" dirty="0">
              <a:latin typeface="Arial" pitchFamily="34" charset="0"/>
            </a:endParaRPr>
          </a:p>
        </p:txBody>
      </p:sp>
      <p:sp>
        <p:nvSpPr>
          <p:cNvPr id="17418" name="Line 10"/>
          <p:cNvSpPr>
            <a:spLocks noChangeShapeType="1"/>
          </p:cNvSpPr>
          <p:nvPr/>
        </p:nvSpPr>
        <p:spPr bwMode="auto">
          <a:xfrm>
            <a:off x="6553200" y="3276600"/>
            <a:ext cx="0" cy="2057400"/>
          </a:xfrm>
          <a:prstGeom prst="line">
            <a:avLst/>
          </a:prstGeom>
          <a:noFill/>
          <a:ln w="9525">
            <a:solidFill>
              <a:schemeClr val="tx1"/>
            </a:solidFill>
            <a:round/>
            <a:headEnd/>
            <a:tailEnd/>
          </a:ln>
        </p:spPr>
        <p:txBody>
          <a:bodyPr/>
          <a:lstStyle/>
          <a:p>
            <a:endParaRPr lang="en-US" dirty="0"/>
          </a:p>
        </p:txBody>
      </p:sp>
      <p:pic>
        <p:nvPicPr>
          <p:cNvPr id="17420" name="Picture 12" descr="[image]"/>
          <p:cNvPicPr>
            <a:picLocks noChangeAspect="1" noChangeArrowheads="1"/>
          </p:cNvPicPr>
          <p:nvPr/>
        </p:nvPicPr>
        <p:blipFill>
          <a:blip r:embed="rId6" cstate="print"/>
          <a:srcRect/>
          <a:stretch>
            <a:fillRect/>
          </a:stretch>
        </p:blipFill>
        <p:spPr bwMode="auto">
          <a:xfrm>
            <a:off x="3352800" y="3581400"/>
            <a:ext cx="2830513" cy="3276600"/>
          </a:xfrm>
          <a:prstGeom prst="rect">
            <a:avLst/>
          </a:prstGeom>
          <a:noFill/>
          <a:ln w="9525">
            <a:noFill/>
            <a:miter lim="800000"/>
            <a:headEnd/>
            <a:tailEnd/>
          </a:ln>
        </p:spPr>
      </p:pic>
      <p:sp>
        <p:nvSpPr>
          <p:cNvPr id="17421" name="Line 13"/>
          <p:cNvSpPr>
            <a:spLocks noChangeShapeType="1"/>
          </p:cNvSpPr>
          <p:nvPr/>
        </p:nvSpPr>
        <p:spPr bwMode="auto">
          <a:xfrm>
            <a:off x="4495800" y="4038600"/>
            <a:ext cx="0" cy="2514600"/>
          </a:xfrm>
          <a:prstGeom prst="line">
            <a:avLst/>
          </a:prstGeom>
          <a:noFill/>
          <a:ln w="28575">
            <a:solidFill>
              <a:srgbClr val="00B050"/>
            </a:solidFill>
            <a:round/>
            <a:headEnd type="arrow" w="lg" len="med"/>
            <a:tailEnd type="arrow" w="lg" len="med"/>
          </a:ln>
        </p:spPr>
        <p:txBody>
          <a:bodyPr/>
          <a:lstStyle/>
          <a:p>
            <a:endParaRPr lang="en-US" dirty="0"/>
          </a:p>
        </p:txBody>
      </p:sp>
      <p:sp>
        <p:nvSpPr>
          <p:cNvPr id="17422" name="Text Box 14"/>
          <p:cNvSpPr txBox="1">
            <a:spLocks noChangeArrowheads="1"/>
          </p:cNvSpPr>
          <p:nvPr/>
        </p:nvSpPr>
        <p:spPr bwMode="auto">
          <a:xfrm>
            <a:off x="4267200" y="6491287"/>
            <a:ext cx="588963" cy="366713"/>
          </a:xfrm>
          <a:prstGeom prst="rect">
            <a:avLst/>
          </a:prstGeom>
          <a:noFill/>
          <a:ln w="9525">
            <a:noFill/>
            <a:miter lim="800000"/>
            <a:headEnd/>
            <a:tailEnd/>
          </a:ln>
        </p:spPr>
        <p:txBody>
          <a:bodyPr wrap="none">
            <a:spAutoFit/>
          </a:bodyPr>
          <a:lstStyle/>
          <a:p>
            <a:r>
              <a:rPr lang="en-US" dirty="0">
                <a:solidFill>
                  <a:srgbClr val="FF3399"/>
                </a:solidFill>
              </a:rPr>
              <a:t>x=2</a:t>
            </a:r>
          </a:p>
        </p:txBody>
      </p:sp>
      <p:graphicFrame>
        <p:nvGraphicFramePr>
          <p:cNvPr id="12" name="Object 11"/>
          <p:cNvGraphicFramePr>
            <a:graphicFrameLocks noChangeAspect="1"/>
          </p:cNvGraphicFramePr>
          <p:nvPr/>
        </p:nvGraphicFramePr>
        <p:xfrm>
          <a:off x="5791200" y="609600"/>
          <a:ext cx="3009900" cy="685800"/>
        </p:xfrm>
        <a:graphic>
          <a:graphicData uri="http://schemas.openxmlformats.org/presentationml/2006/ole">
            <p:oleObj spid="_x0000_s207877" name="Equation" r:id="rId7" imgW="1002960" imgH="228600" progId="Equation.DSMT4">
              <p:embed/>
            </p:oleObj>
          </a:graphicData>
        </a:graphic>
      </p:graphicFrame>
      <p:graphicFrame>
        <p:nvGraphicFramePr>
          <p:cNvPr id="13" name="Object 12"/>
          <p:cNvGraphicFramePr>
            <a:graphicFrameLocks noChangeAspect="1"/>
          </p:cNvGraphicFramePr>
          <p:nvPr/>
        </p:nvGraphicFramePr>
        <p:xfrm>
          <a:off x="6400800" y="2057400"/>
          <a:ext cx="914400" cy="457200"/>
        </p:xfrm>
        <a:graphic>
          <a:graphicData uri="http://schemas.openxmlformats.org/presentationml/2006/ole">
            <p:oleObj spid="_x0000_s207878" name="Equation" r:id="rId8" imgW="355320" imgH="177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slide(fromBottom)">
                                      <p:cBhvr>
                                        <p:cTn id="7" dur="500"/>
                                        <p:tgtEl>
                                          <p:spTgt spid="174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 calcmode="lin" valueType="num">
                                      <p:cBhvr additive="base">
                                        <p:cTn id="12" dur="5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7411">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12" presetClass="entr" presetSubtype="4" fill="hold" nodeType="afterEffect">
                                  <p:stCondLst>
                                    <p:cond delay="0"/>
                                  </p:stCondLst>
                                  <p:childTnLst>
                                    <p:set>
                                      <p:cBhvr>
                                        <p:cTn id="16" dur="1" fill="hold">
                                          <p:stCondLst>
                                            <p:cond delay="0"/>
                                          </p:stCondLst>
                                        </p:cTn>
                                        <p:tgtEl>
                                          <p:spTgt spid="17412"/>
                                        </p:tgtEl>
                                        <p:attrNameLst>
                                          <p:attrName>style.visibility</p:attrName>
                                        </p:attrNameLst>
                                      </p:cBhvr>
                                      <p:to>
                                        <p:strVal val="visible"/>
                                      </p:to>
                                    </p:set>
                                    <p:animEffect transition="in" filter="slide(fromBottom)">
                                      <p:cBhvr>
                                        <p:cTn id="17" dur="500"/>
                                        <p:tgtEl>
                                          <p:spTgt spid="17412"/>
                                        </p:tgtEl>
                                      </p:cBhvr>
                                    </p:animEffect>
                                  </p:childTnLst>
                                </p:cTn>
                              </p:par>
                            </p:childTnLst>
                          </p:cTn>
                        </p:par>
                        <p:par>
                          <p:cTn id="18" fill="hold">
                            <p:stCondLst>
                              <p:cond delay="1000"/>
                            </p:stCondLst>
                            <p:childTnLst>
                              <p:par>
                                <p:cTn id="19" presetID="12" presetClass="entr" presetSubtype="4" fill="hold" grpId="0" nodeType="afterEffect">
                                  <p:stCondLst>
                                    <p:cond delay="0"/>
                                  </p:stCondLst>
                                  <p:childTnLst>
                                    <p:set>
                                      <p:cBhvr>
                                        <p:cTn id="20" dur="1" fill="hold">
                                          <p:stCondLst>
                                            <p:cond delay="0"/>
                                          </p:stCondLst>
                                        </p:cTn>
                                        <p:tgtEl>
                                          <p:spTgt spid="17411">
                                            <p:txEl>
                                              <p:pRg st="2" end="2"/>
                                            </p:txEl>
                                          </p:spTgt>
                                        </p:tgtEl>
                                        <p:attrNameLst>
                                          <p:attrName>style.visibility</p:attrName>
                                        </p:attrNameLst>
                                      </p:cBhvr>
                                      <p:to>
                                        <p:strVal val="visible"/>
                                      </p:to>
                                    </p:set>
                                    <p:animEffect transition="in" filter="slide(fromBottom)">
                                      <p:cBhvr>
                                        <p:cTn id="21" dur="500"/>
                                        <p:tgtEl>
                                          <p:spTgt spid="17411">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nodeType="clickEffect">
                                  <p:stCondLst>
                                    <p:cond delay="0"/>
                                  </p:stCondLst>
                                  <p:childTnLst>
                                    <p:set>
                                      <p:cBhvr>
                                        <p:cTn id="25" dur="1" fill="hold">
                                          <p:stCondLst>
                                            <p:cond delay="0"/>
                                          </p:stCondLst>
                                        </p:cTn>
                                        <p:tgtEl>
                                          <p:spTgt spid="17414"/>
                                        </p:tgtEl>
                                        <p:attrNameLst>
                                          <p:attrName>style.visibility</p:attrName>
                                        </p:attrNameLst>
                                      </p:cBhvr>
                                      <p:to>
                                        <p:strVal val="visible"/>
                                      </p:to>
                                    </p:set>
                                    <p:animEffect transition="in" filter="slide(fromBottom)">
                                      <p:cBhvr>
                                        <p:cTn id="26" dur="500"/>
                                        <p:tgtEl>
                                          <p:spTgt spid="17414"/>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17416"/>
                                        </p:tgtEl>
                                        <p:attrNameLst>
                                          <p:attrName>style.visibility</p:attrName>
                                        </p:attrNameLst>
                                      </p:cBhvr>
                                      <p:to>
                                        <p:strVal val="visible"/>
                                      </p:to>
                                    </p:set>
                                    <p:animEffect transition="in" filter="slide(fromBottom)">
                                      <p:cBhvr>
                                        <p:cTn id="31" dur="500"/>
                                        <p:tgtEl>
                                          <p:spTgt spid="17416"/>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grpId="0" nodeType="clickEffect">
                                  <p:stCondLst>
                                    <p:cond delay="0"/>
                                  </p:stCondLst>
                                  <p:childTnLst>
                                    <p:set>
                                      <p:cBhvr>
                                        <p:cTn id="35" dur="1" fill="hold">
                                          <p:stCondLst>
                                            <p:cond delay="0"/>
                                          </p:stCondLst>
                                        </p:cTn>
                                        <p:tgtEl>
                                          <p:spTgt spid="17411">
                                            <p:txEl>
                                              <p:pRg st="9" end="9"/>
                                            </p:txEl>
                                          </p:spTgt>
                                        </p:tgtEl>
                                        <p:attrNameLst>
                                          <p:attrName>style.visibility</p:attrName>
                                        </p:attrNameLst>
                                      </p:cBhvr>
                                      <p:to>
                                        <p:strVal val="visible"/>
                                      </p:to>
                                    </p:set>
                                    <p:animEffect transition="in" filter="slide(fromBottom)">
                                      <p:cBhvr>
                                        <p:cTn id="36" dur="500"/>
                                        <p:tgtEl>
                                          <p:spTgt spid="17411">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17417"/>
                                        </p:tgtEl>
                                        <p:attrNameLst>
                                          <p:attrName>style.visibility</p:attrName>
                                        </p:attrNameLst>
                                      </p:cBhvr>
                                      <p:to>
                                        <p:strVal val="visible"/>
                                      </p:to>
                                    </p:set>
                                    <p:animEffect transition="in" filter="box(in)">
                                      <p:cBhvr>
                                        <p:cTn id="41" dur="500"/>
                                        <p:tgtEl>
                                          <p:spTgt spid="17417"/>
                                        </p:tgtEl>
                                      </p:cBhvr>
                                    </p:animEffect>
                                  </p:childTnLst>
                                </p:cTn>
                              </p:par>
                              <p:par>
                                <p:cTn id="42" presetID="2" presetClass="entr" presetSubtype="4" fill="hold"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4" presetClass="entr" presetSubtype="16" fill="hold" grpId="0" nodeType="withEffect">
                                  <p:stCondLst>
                                    <p:cond delay="0"/>
                                  </p:stCondLst>
                                  <p:childTnLst>
                                    <p:set>
                                      <p:cBhvr>
                                        <p:cTn id="47" dur="1" fill="hold">
                                          <p:stCondLst>
                                            <p:cond delay="0"/>
                                          </p:stCondLst>
                                        </p:cTn>
                                        <p:tgtEl>
                                          <p:spTgt spid="17418"/>
                                        </p:tgtEl>
                                        <p:attrNameLst>
                                          <p:attrName>style.visibility</p:attrName>
                                        </p:attrNameLst>
                                      </p:cBhvr>
                                      <p:to>
                                        <p:strVal val="visible"/>
                                      </p:to>
                                    </p:set>
                                    <p:animEffect transition="in" filter="box(in)">
                                      <p:cBhvr>
                                        <p:cTn id="48" dur="500"/>
                                        <p:tgtEl>
                                          <p:spTgt spid="1741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7420"/>
                                        </p:tgtEl>
                                        <p:attrNameLst>
                                          <p:attrName>style.visibility</p:attrName>
                                        </p:attrNameLst>
                                      </p:cBhvr>
                                      <p:to>
                                        <p:strVal val="visible"/>
                                      </p:to>
                                    </p:set>
                                    <p:anim calcmode="lin" valueType="num">
                                      <p:cBhvr additive="base">
                                        <p:cTn id="53" dur="500" fill="hold"/>
                                        <p:tgtEl>
                                          <p:spTgt spid="17420"/>
                                        </p:tgtEl>
                                        <p:attrNameLst>
                                          <p:attrName>ppt_x</p:attrName>
                                        </p:attrNameLst>
                                      </p:cBhvr>
                                      <p:tavLst>
                                        <p:tav tm="0">
                                          <p:val>
                                            <p:strVal val="#ppt_x"/>
                                          </p:val>
                                        </p:tav>
                                        <p:tav tm="100000">
                                          <p:val>
                                            <p:strVal val="#ppt_x"/>
                                          </p:val>
                                        </p:tav>
                                      </p:tavLst>
                                    </p:anim>
                                    <p:anim calcmode="lin" valueType="num">
                                      <p:cBhvr additive="base">
                                        <p:cTn id="54" dur="500" fill="hold"/>
                                        <p:tgtEl>
                                          <p:spTgt spid="1742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7421"/>
                                        </p:tgtEl>
                                        <p:attrNameLst>
                                          <p:attrName>style.visibility</p:attrName>
                                        </p:attrNameLst>
                                      </p:cBhvr>
                                      <p:to>
                                        <p:strVal val="visible"/>
                                      </p:to>
                                    </p:set>
                                    <p:anim calcmode="lin" valueType="num">
                                      <p:cBhvr additive="base">
                                        <p:cTn id="57" dur="500" fill="hold"/>
                                        <p:tgtEl>
                                          <p:spTgt spid="17421"/>
                                        </p:tgtEl>
                                        <p:attrNameLst>
                                          <p:attrName>ppt_x</p:attrName>
                                        </p:attrNameLst>
                                      </p:cBhvr>
                                      <p:tavLst>
                                        <p:tav tm="0">
                                          <p:val>
                                            <p:strVal val="#ppt_x"/>
                                          </p:val>
                                        </p:tav>
                                        <p:tav tm="100000">
                                          <p:val>
                                            <p:strVal val="#ppt_x"/>
                                          </p:val>
                                        </p:tav>
                                      </p:tavLst>
                                    </p:anim>
                                    <p:anim calcmode="lin" valueType="num">
                                      <p:cBhvr additive="base">
                                        <p:cTn id="58" dur="500" fill="hold"/>
                                        <p:tgtEl>
                                          <p:spTgt spid="1742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7422"/>
                                        </p:tgtEl>
                                        <p:attrNameLst>
                                          <p:attrName>style.visibility</p:attrName>
                                        </p:attrNameLst>
                                      </p:cBhvr>
                                      <p:to>
                                        <p:strVal val="visible"/>
                                      </p:to>
                                    </p:set>
                                    <p:anim calcmode="lin" valueType="num">
                                      <p:cBhvr additive="base">
                                        <p:cTn id="61" dur="500" fill="hold"/>
                                        <p:tgtEl>
                                          <p:spTgt spid="17422"/>
                                        </p:tgtEl>
                                        <p:attrNameLst>
                                          <p:attrName>ppt_x</p:attrName>
                                        </p:attrNameLst>
                                      </p:cBhvr>
                                      <p:tavLst>
                                        <p:tav tm="0">
                                          <p:val>
                                            <p:strVal val="#ppt_x"/>
                                          </p:val>
                                        </p:tav>
                                        <p:tav tm="100000">
                                          <p:val>
                                            <p:strVal val="#ppt_x"/>
                                          </p:val>
                                        </p:tav>
                                      </p:tavLst>
                                    </p:anim>
                                    <p:anim calcmode="lin" valueType="num">
                                      <p:cBhvr additive="base">
                                        <p:cTn id="62" dur="500" fill="hold"/>
                                        <p:tgtEl>
                                          <p:spTgt spid="174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uiExpand="1" build="p"/>
      <p:bldP spid="17417" grpId="0"/>
      <p:bldP spid="17418" grpId="0" animBg="1"/>
      <p:bldP spid="17421" grpId="0" animBg="1"/>
      <p:bldP spid="1742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One for you to try </a:t>
            </a:r>
            <a:r>
              <a:rPr lang="en-US" dirty="0" smtClean="0">
                <a:sym typeface="Wingdings" pitchFamily="2" charset="2"/>
              </a:rPr>
              <a:t></a:t>
            </a:r>
            <a:endParaRPr lang="en-US" dirty="0"/>
          </a:p>
        </p:txBody>
      </p:sp>
      <p:sp>
        <p:nvSpPr>
          <p:cNvPr id="3" name="Text Placeholder 2"/>
          <p:cNvSpPr>
            <a:spLocks noGrp="1"/>
          </p:cNvSpPr>
          <p:nvPr>
            <p:ph type="body" sz="half" idx="1"/>
          </p:nvPr>
        </p:nvSpPr>
        <p:spPr/>
        <p:txBody>
          <a:bodyPr/>
          <a:lstStyle/>
          <a:p>
            <a:r>
              <a:rPr lang="en-US" sz="2800" dirty="0" smtClean="0"/>
              <a:t>Open up or down</a:t>
            </a:r>
          </a:p>
          <a:p>
            <a:r>
              <a:rPr lang="en-US" sz="2800" dirty="0" smtClean="0"/>
              <a:t>Vertex</a:t>
            </a:r>
          </a:p>
          <a:p>
            <a:r>
              <a:rPr lang="en-US" sz="2800" dirty="0" smtClean="0"/>
              <a:t>Axis of symmetry</a:t>
            </a:r>
          </a:p>
          <a:p>
            <a:r>
              <a:rPr lang="en-US" sz="2800" dirty="0" smtClean="0"/>
              <a:t>Table of values with 5 points?</a:t>
            </a:r>
          </a:p>
          <a:p>
            <a:r>
              <a:rPr lang="en-US" sz="2800" dirty="0" smtClean="0"/>
              <a:t>Sketch your graph</a:t>
            </a:r>
            <a:endParaRPr lang="en-US" dirty="0"/>
          </a:p>
        </p:txBody>
      </p:sp>
      <p:graphicFrame>
        <p:nvGraphicFramePr>
          <p:cNvPr id="6" name="Object 5"/>
          <p:cNvGraphicFramePr>
            <a:graphicFrameLocks noChangeAspect="1"/>
          </p:cNvGraphicFramePr>
          <p:nvPr/>
        </p:nvGraphicFramePr>
        <p:xfrm>
          <a:off x="4483101" y="1973236"/>
          <a:ext cx="4356100" cy="922364"/>
        </p:xfrm>
        <a:graphic>
          <a:graphicData uri="http://schemas.openxmlformats.org/presentationml/2006/ole">
            <p:oleObj spid="_x0000_s210946" name="Equation" r:id="rId3" imgW="1079280" imgH="228600" progId="Equation.DSMT4">
              <p:embed/>
            </p:oleObj>
          </a:graphicData>
        </a:graphic>
      </p:graphicFrame>
      <p:pic>
        <p:nvPicPr>
          <p:cNvPr id="210947" name="Picture 3"/>
          <p:cNvPicPr>
            <a:picLocks noChangeAspect="1" noChangeArrowheads="1"/>
          </p:cNvPicPr>
          <p:nvPr/>
        </p:nvPicPr>
        <p:blipFill>
          <a:blip r:embed="rId4" cstate="print"/>
          <a:srcRect/>
          <a:stretch>
            <a:fillRect/>
          </a:stretch>
        </p:blipFill>
        <p:spPr bwMode="auto">
          <a:xfrm>
            <a:off x="4724400" y="3073810"/>
            <a:ext cx="3752710" cy="3434940"/>
          </a:xfrm>
          <a:prstGeom prst="rect">
            <a:avLst/>
          </a:prstGeom>
          <a:noFill/>
          <a:ln w="9525">
            <a:noFill/>
            <a:miter lim="800000"/>
            <a:headEnd/>
            <a:tailEnd/>
          </a:ln>
          <a:effectLst/>
        </p:spPr>
      </p:pic>
      <p:cxnSp>
        <p:nvCxnSpPr>
          <p:cNvPr id="9" name="Straight Arrow Connector 8"/>
          <p:cNvCxnSpPr>
            <a:stCxn id="210947" idx="0"/>
          </p:cNvCxnSpPr>
          <p:nvPr/>
        </p:nvCxnSpPr>
        <p:spPr>
          <a:xfrm>
            <a:off x="6600755" y="3073810"/>
            <a:ext cx="28645" cy="3555590"/>
          </a:xfrm>
          <a:prstGeom prst="straightConnector1">
            <a:avLst/>
          </a:prstGeom>
          <a:ln w="31750">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10947"/>
                                        </p:tgtEl>
                                        <p:attrNameLst>
                                          <p:attrName>style.visibility</p:attrName>
                                        </p:attrNameLst>
                                      </p:cBhvr>
                                      <p:to>
                                        <p:strVal val="visible"/>
                                      </p:to>
                                    </p:set>
                                    <p:animEffect transition="in" filter="dissolve">
                                      <p:cBhvr>
                                        <p:cTn id="7" dur="500"/>
                                        <p:tgtEl>
                                          <p:spTgt spid="210947"/>
                                        </p:tgtEl>
                                      </p:cBhvr>
                                    </p:animEffect>
                                  </p:childTnLst>
                                </p:cTn>
                              </p:par>
                              <p:par>
                                <p:cTn id="8" presetID="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Solving Quadratic Equations</a:t>
            </a:r>
            <a:endParaRPr lang="en-US" dirty="0"/>
          </a:p>
        </p:txBody>
      </p:sp>
      <p:sp>
        <p:nvSpPr>
          <p:cNvPr id="3" name="Text Placeholder 2"/>
          <p:cNvSpPr>
            <a:spLocks noGrp="1"/>
          </p:cNvSpPr>
          <p:nvPr>
            <p:ph type="body" idx="1"/>
          </p:nvPr>
        </p:nvSpPr>
        <p:spPr>
          <a:xfrm>
            <a:off x="4495800" y="2895600"/>
            <a:ext cx="4267200" cy="3124200"/>
          </a:xfrm>
        </p:spPr>
        <p:txBody>
          <a:bodyPr>
            <a:normAutofit/>
          </a:bodyPr>
          <a:lstStyle/>
          <a:p>
            <a:r>
              <a:rPr lang="en-US" sz="3600" dirty="0" smtClean="0"/>
              <a:t>A look at a variety of methods.</a:t>
            </a:r>
            <a:endParaRPr lang="en-US" sz="36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sz="4000" dirty="0" smtClean="0"/>
              <a:t>Example #2:   Graph</a:t>
            </a:r>
            <a:br>
              <a:rPr lang="en-US" sz="4000" dirty="0" smtClean="0"/>
            </a:br>
            <a:endParaRPr lang="en-US" sz="4000" dirty="0" smtClean="0"/>
          </a:p>
        </p:txBody>
      </p:sp>
      <p:sp>
        <p:nvSpPr>
          <p:cNvPr id="22531" name="Rectangle 3"/>
          <p:cNvSpPr>
            <a:spLocks noGrp="1" noChangeArrowheads="1"/>
          </p:cNvSpPr>
          <p:nvPr>
            <p:ph type="body" sz="half" idx="1"/>
          </p:nvPr>
        </p:nvSpPr>
        <p:spPr>
          <a:xfrm>
            <a:off x="457200" y="1676400"/>
            <a:ext cx="8686800" cy="4343400"/>
          </a:xfrm>
        </p:spPr>
        <p:txBody>
          <a:bodyPr>
            <a:normAutofit/>
          </a:bodyPr>
          <a:lstStyle/>
          <a:p>
            <a:pPr eaLnBrk="1" hangingPunct="1">
              <a:lnSpc>
                <a:spcPct val="90000"/>
              </a:lnSpc>
              <a:defRPr/>
            </a:pPr>
            <a:r>
              <a:rPr lang="en-US" sz="2800" dirty="0" smtClean="0"/>
              <a:t>a is negative (         ) , so the parabola opens down.</a:t>
            </a:r>
          </a:p>
          <a:p>
            <a:pPr eaLnBrk="1" hangingPunct="1">
              <a:lnSpc>
                <a:spcPct val="90000"/>
              </a:lnSpc>
              <a:defRPr/>
            </a:pPr>
            <a:r>
              <a:rPr lang="en-US" sz="2800" dirty="0" smtClean="0"/>
              <a:t>Vertex is (h,k) or (-3,4)</a:t>
            </a:r>
          </a:p>
          <a:p>
            <a:pPr eaLnBrk="1" hangingPunct="1">
              <a:lnSpc>
                <a:spcPct val="90000"/>
              </a:lnSpc>
              <a:defRPr/>
            </a:pPr>
            <a:r>
              <a:rPr lang="en-US" sz="2800" dirty="0" smtClean="0"/>
              <a:t>Axis of symmetry</a:t>
            </a:r>
          </a:p>
          <a:p>
            <a:pPr eaLnBrk="1" hangingPunct="1">
              <a:lnSpc>
                <a:spcPct val="90000"/>
              </a:lnSpc>
              <a:defRPr/>
            </a:pPr>
            <a:r>
              <a:rPr lang="en-US" sz="2800" dirty="0" smtClean="0"/>
              <a:t>the vertical line x = -3</a:t>
            </a:r>
          </a:p>
          <a:p>
            <a:pPr eaLnBrk="1" hangingPunct="1">
              <a:lnSpc>
                <a:spcPct val="90000"/>
              </a:lnSpc>
              <a:defRPr/>
            </a:pPr>
            <a:r>
              <a:rPr lang="en-US" sz="2800" dirty="0" smtClean="0"/>
              <a:t>Table of values</a:t>
            </a:r>
          </a:p>
        </p:txBody>
      </p:sp>
      <p:pic>
        <p:nvPicPr>
          <p:cNvPr id="22534" name="Picture 6" descr="[image]"/>
          <p:cNvPicPr>
            <a:picLocks noGrp="1" noChangeAspect="1" noChangeArrowheads="1"/>
          </p:cNvPicPr>
          <p:nvPr>
            <p:ph sz="half" idx="2"/>
          </p:nvPr>
        </p:nvPicPr>
        <p:blipFill>
          <a:blip r:embed="rId3" cstate="print"/>
          <a:srcRect/>
          <a:stretch>
            <a:fillRect/>
          </a:stretch>
        </p:blipFill>
        <p:spPr>
          <a:xfrm>
            <a:off x="4724400" y="2667000"/>
            <a:ext cx="4191000" cy="4191000"/>
          </a:xfrm>
          <a:noFill/>
        </p:spPr>
      </p:pic>
      <p:sp>
        <p:nvSpPr>
          <p:cNvPr id="22536" name="Text Box 8"/>
          <p:cNvSpPr txBox="1">
            <a:spLocks noChangeArrowheads="1"/>
          </p:cNvSpPr>
          <p:nvPr/>
        </p:nvSpPr>
        <p:spPr bwMode="auto">
          <a:xfrm>
            <a:off x="5867400" y="3505200"/>
            <a:ext cx="1482725" cy="366713"/>
          </a:xfrm>
          <a:prstGeom prst="rect">
            <a:avLst/>
          </a:prstGeom>
          <a:noFill/>
          <a:ln w="9525">
            <a:noFill/>
            <a:miter lim="800000"/>
            <a:headEnd/>
            <a:tailEnd/>
          </a:ln>
        </p:spPr>
        <p:txBody>
          <a:bodyPr wrap="none">
            <a:spAutoFit/>
          </a:bodyPr>
          <a:lstStyle/>
          <a:p>
            <a:r>
              <a:rPr lang="en-US" dirty="0">
                <a:solidFill>
                  <a:srgbClr val="000000"/>
                </a:solidFill>
              </a:rPr>
              <a:t>Vertex (-3,4)</a:t>
            </a:r>
          </a:p>
        </p:txBody>
      </p:sp>
      <p:sp>
        <p:nvSpPr>
          <p:cNvPr id="22537" name="Text Box 9"/>
          <p:cNvSpPr txBox="1">
            <a:spLocks noChangeArrowheads="1"/>
          </p:cNvSpPr>
          <p:nvPr/>
        </p:nvSpPr>
        <p:spPr bwMode="auto">
          <a:xfrm>
            <a:off x="5334000" y="4038600"/>
            <a:ext cx="957263" cy="366713"/>
          </a:xfrm>
          <a:prstGeom prst="rect">
            <a:avLst/>
          </a:prstGeom>
          <a:noFill/>
          <a:ln w="9525">
            <a:noFill/>
            <a:miter lim="800000"/>
            <a:headEnd/>
            <a:tailEnd/>
          </a:ln>
        </p:spPr>
        <p:txBody>
          <a:bodyPr wrap="none">
            <a:spAutoFit/>
          </a:bodyPr>
          <a:lstStyle/>
          <a:p>
            <a:r>
              <a:rPr lang="en-US" dirty="0">
                <a:solidFill>
                  <a:srgbClr val="000000"/>
                </a:solidFill>
              </a:rPr>
              <a:t>(-4,3.5)</a:t>
            </a:r>
          </a:p>
        </p:txBody>
      </p:sp>
      <p:sp>
        <p:nvSpPr>
          <p:cNvPr id="22538" name="Text Box 10"/>
          <p:cNvSpPr txBox="1">
            <a:spLocks noChangeArrowheads="1"/>
          </p:cNvSpPr>
          <p:nvPr/>
        </p:nvSpPr>
        <p:spPr bwMode="auto">
          <a:xfrm>
            <a:off x="5181600" y="4648200"/>
            <a:ext cx="762000" cy="366713"/>
          </a:xfrm>
          <a:prstGeom prst="rect">
            <a:avLst/>
          </a:prstGeom>
          <a:noFill/>
          <a:ln w="9525">
            <a:noFill/>
            <a:miter lim="800000"/>
            <a:headEnd/>
            <a:tailEnd/>
          </a:ln>
        </p:spPr>
        <p:txBody>
          <a:bodyPr wrap="none">
            <a:spAutoFit/>
          </a:bodyPr>
          <a:lstStyle/>
          <a:p>
            <a:r>
              <a:rPr lang="en-US" dirty="0">
                <a:solidFill>
                  <a:srgbClr val="000000"/>
                </a:solidFill>
              </a:rPr>
              <a:t>(-5,2)</a:t>
            </a:r>
          </a:p>
        </p:txBody>
      </p:sp>
      <p:sp>
        <p:nvSpPr>
          <p:cNvPr id="22539" name="Text Box 11"/>
          <p:cNvSpPr txBox="1">
            <a:spLocks noChangeArrowheads="1"/>
          </p:cNvSpPr>
          <p:nvPr/>
        </p:nvSpPr>
        <p:spPr bwMode="auto">
          <a:xfrm>
            <a:off x="6858000" y="4038600"/>
            <a:ext cx="957263" cy="366713"/>
          </a:xfrm>
          <a:prstGeom prst="rect">
            <a:avLst/>
          </a:prstGeom>
          <a:noFill/>
          <a:ln w="9525">
            <a:noFill/>
            <a:miter lim="800000"/>
            <a:headEnd/>
            <a:tailEnd/>
          </a:ln>
        </p:spPr>
        <p:txBody>
          <a:bodyPr wrap="none">
            <a:spAutoFit/>
          </a:bodyPr>
          <a:lstStyle/>
          <a:p>
            <a:r>
              <a:rPr lang="en-US" dirty="0">
                <a:solidFill>
                  <a:srgbClr val="000000"/>
                </a:solidFill>
              </a:rPr>
              <a:t>(-2,3.5)</a:t>
            </a:r>
          </a:p>
        </p:txBody>
      </p:sp>
      <p:sp>
        <p:nvSpPr>
          <p:cNvPr id="22540" name="Text Box 12"/>
          <p:cNvSpPr txBox="1">
            <a:spLocks noChangeArrowheads="1"/>
          </p:cNvSpPr>
          <p:nvPr/>
        </p:nvSpPr>
        <p:spPr bwMode="auto">
          <a:xfrm>
            <a:off x="7162800" y="4648200"/>
            <a:ext cx="762000" cy="366713"/>
          </a:xfrm>
          <a:prstGeom prst="rect">
            <a:avLst/>
          </a:prstGeom>
          <a:noFill/>
          <a:ln w="9525">
            <a:noFill/>
            <a:miter lim="800000"/>
            <a:headEnd/>
            <a:tailEnd/>
          </a:ln>
        </p:spPr>
        <p:txBody>
          <a:bodyPr wrap="none">
            <a:spAutoFit/>
          </a:bodyPr>
          <a:lstStyle/>
          <a:p>
            <a:r>
              <a:rPr lang="en-US" dirty="0">
                <a:solidFill>
                  <a:srgbClr val="000000"/>
                </a:solidFill>
              </a:rPr>
              <a:t>(-1,2)</a:t>
            </a:r>
          </a:p>
        </p:txBody>
      </p:sp>
      <p:sp>
        <p:nvSpPr>
          <p:cNvPr id="22541" name="Line 13"/>
          <p:cNvSpPr>
            <a:spLocks noChangeShapeType="1"/>
          </p:cNvSpPr>
          <p:nvPr/>
        </p:nvSpPr>
        <p:spPr bwMode="auto">
          <a:xfrm>
            <a:off x="6781800" y="3124200"/>
            <a:ext cx="0" cy="2895600"/>
          </a:xfrm>
          <a:prstGeom prst="line">
            <a:avLst/>
          </a:prstGeom>
          <a:noFill/>
          <a:ln w="38100">
            <a:solidFill>
              <a:srgbClr val="FF00FF"/>
            </a:solidFill>
            <a:round/>
            <a:headEnd type="triangle" w="lg" len="med"/>
            <a:tailEnd type="triangle" w="lg" len="med"/>
          </a:ln>
        </p:spPr>
        <p:txBody>
          <a:bodyPr/>
          <a:lstStyle/>
          <a:p>
            <a:endParaRPr lang="en-US" dirty="0"/>
          </a:p>
        </p:txBody>
      </p:sp>
      <p:sp>
        <p:nvSpPr>
          <p:cNvPr id="22542" name="Text Box 14"/>
          <p:cNvSpPr txBox="1">
            <a:spLocks noChangeArrowheads="1"/>
          </p:cNvSpPr>
          <p:nvPr/>
        </p:nvSpPr>
        <p:spPr bwMode="auto">
          <a:xfrm>
            <a:off x="6248400" y="6019800"/>
            <a:ext cx="671513" cy="366713"/>
          </a:xfrm>
          <a:prstGeom prst="rect">
            <a:avLst/>
          </a:prstGeom>
          <a:noFill/>
          <a:ln w="9525">
            <a:noFill/>
            <a:miter lim="800000"/>
            <a:headEnd/>
            <a:tailEnd/>
          </a:ln>
        </p:spPr>
        <p:txBody>
          <a:bodyPr wrap="none">
            <a:spAutoFit/>
          </a:bodyPr>
          <a:lstStyle/>
          <a:p>
            <a:r>
              <a:rPr lang="en-US" dirty="0">
                <a:solidFill>
                  <a:srgbClr val="FF3399"/>
                </a:solidFill>
              </a:rPr>
              <a:t>x=-3</a:t>
            </a:r>
          </a:p>
        </p:txBody>
      </p:sp>
      <p:graphicFrame>
        <p:nvGraphicFramePr>
          <p:cNvPr id="13" name="Object 12"/>
          <p:cNvGraphicFramePr>
            <a:graphicFrameLocks noChangeAspect="1"/>
          </p:cNvGraphicFramePr>
          <p:nvPr/>
        </p:nvGraphicFramePr>
        <p:xfrm>
          <a:off x="5867400" y="152400"/>
          <a:ext cx="2971800" cy="990600"/>
        </p:xfrm>
        <a:graphic>
          <a:graphicData uri="http://schemas.openxmlformats.org/presentationml/2006/ole">
            <p:oleObj spid="_x0000_s211970" name="Equation" r:id="rId4" imgW="1180800" imgH="393480" progId="Equation.DSMT4">
              <p:embed/>
            </p:oleObj>
          </a:graphicData>
        </a:graphic>
      </p:graphicFrame>
      <p:graphicFrame>
        <p:nvGraphicFramePr>
          <p:cNvPr id="14" name="Table 13"/>
          <p:cNvGraphicFramePr>
            <a:graphicFrameLocks noGrp="1"/>
          </p:cNvGraphicFramePr>
          <p:nvPr/>
        </p:nvGraphicFramePr>
        <p:xfrm>
          <a:off x="1371600" y="4267200"/>
          <a:ext cx="1676400" cy="2438400"/>
        </p:xfrm>
        <a:graphic>
          <a:graphicData uri="http://schemas.openxmlformats.org/drawingml/2006/table">
            <a:tbl>
              <a:tblPr firstRow="1" bandRow="1">
                <a:tableStyleId>{5C22544A-7EE6-4342-B048-85BDC9FD1C3A}</a:tableStyleId>
              </a:tblPr>
              <a:tblGrid>
                <a:gridCol w="762000"/>
                <a:gridCol w="914400"/>
              </a:tblGrid>
              <a:tr h="311573">
                <a:tc>
                  <a:txBody>
                    <a:bodyPr/>
                    <a:lstStyle/>
                    <a:p>
                      <a:pPr algn="ctr"/>
                      <a:r>
                        <a:rPr lang="en-US" sz="2400" dirty="0" smtClean="0"/>
                        <a:t>x</a:t>
                      </a:r>
                      <a:endParaRPr lang="en-US" sz="2400" dirty="0"/>
                    </a:p>
                  </a:txBody>
                  <a:tcPr/>
                </a:tc>
                <a:tc>
                  <a:txBody>
                    <a:bodyPr/>
                    <a:lstStyle/>
                    <a:p>
                      <a:pPr algn="ctr"/>
                      <a:r>
                        <a:rPr lang="en-US" sz="2400" dirty="0" smtClean="0"/>
                        <a:t>y</a:t>
                      </a:r>
                      <a:endParaRPr lang="en-US" sz="2400" dirty="0"/>
                    </a:p>
                  </a:txBody>
                  <a:tcPr/>
                </a:tc>
              </a:tr>
              <a:tr h="311573">
                <a:tc>
                  <a:txBody>
                    <a:bodyPr/>
                    <a:lstStyle/>
                    <a:p>
                      <a:pPr algn="ctr"/>
                      <a:r>
                        <a:rPr lang="en-US" sz="2000" b="1" dirty="0" smtClean="0"/>
                        <a:t>-1</a:t>
                      </a:r>
                      <a:endParaRPr lang="en-US" sz="2000" b="1" dirty="0"/>
                    </a:p>
                  </a:txBody>
                  <a:tcPr/>
                </a:tc>
                <a:tc>
                  <a:txBody>
                    <a:bodyPr/>
                    <a:lstStyle/>
                    <a:p>
                      <a:pPr algn="ctr"/>
                      <a:r>
                        <a:rPr lang="en-US" sz="2000" b="1" dirty="0" smtClean="0"/>
                        <a:t>2</a:t>
                      </a:r>
                      <a:endParaRPr lang="en-US" sz="2000" b="1" dirty="0"/>
                    </a:p>
                  </a:txBody>
                  <a:tcPr/>
                </a:tc>
              </a:tr>
              <a:tr h="311573">
                <a:tc>
                  <a:txBody>
                    <a:bodyPr/>
                    <a:lstStyle/>
                    <a:p>
                      <a:pPr algn="ctr"/>
                      <a:r>
                        <a:rPr lang="en-US" sz="2000" b="1" dirty="0" smtClean="0"/>
                        <a:t>-2</a:t>
                      </a:r>
                      <a:endParaRPr lang="en-US" sz="2000" b="1" dirty="0"/>
                    </a:p>
                  </a:txBody>
                  <a:tcPr/>
                </a:tc>
                <a:tc>
                  <a:txBody>
                    <a:bodyPr/>
                    <a:lstStyle/>
                    <a:p>
                      <a:pPr algn="ctr"/>
                      <a:r>
                        <a:rPr lang="en-US" sz="2000" b="1" dirty="0" smtClean="0"/>
                        <a:t>3.5</a:t>
                      </a:r>
                      <a:endParaRPr lang="en-US" sz="2000" b="1" dirty="0"/>
                    </a:p>
                  </a:txBody>
                  <a:tcPr/>
                </a:tc>
              </a:tr>
              <a:tr h="311573">
                <a:tc>
                  <a:txBody>
                    <a:bodyPr/>
                    <a:lstStyle/>
                    <a:p>
                      <a:pPr algn="ctr"/>
                      <a:r>
                        <a:rPr lang="en-US" sz="2000" b="1" dirty="0" smtClean="0"/>
                        <a:t>-3</a:t>
                      </a:r>
                      <a:endParaRPr lang="en-US" sz="2000" b="1" dirty="0"/>
                    </a:p>
                  </a:txBody>
                  <a:tcPr/>
                </a:tc>
                <a:tc>
                  <a:txBody>
                    <a:bodyPr/>
                    <a:lstStyle/>
                    <a:p>
                      <a:pPr algn="ctr"/>
                      <a:r>
                        <a:rPr lang="en-US" sz="2000" b="1" dirty="0" smtClean="0"/>
                        <a:t>4</a:t>
                      </a:r>
                      <a:endParaRPr lang="en-US" sz="2000" b="1" dirty="0"/>
                    </a:p>
                  </a:txBody>
                  <a:tcPr/>
                </a:tc>
              </a:tr>
              <a:tr h="311573">
                <a:tc>
                  <a:txBody>
                    <a:bodyPr/>
                    <a:lstStyle/>
                    <a:p>
                      <a:pPr algn="ctr"/>
                      <a:r>
                        <a:rPr lang="en-US" sz="2000" b="1" dirty="0" smtClean="0"/>
                        <a:t>-4</a:t>
                      </a:r>
                      <a:endParaRPr lang="en-US" sz="2000" b="1" dirty="0"/>
                    </a:p>
                  </a:txBody>
                  <a:tcPr/>
                </a:tc>
                <a:tc>
                  <a:txBody>
                    <a:bodyPr/>
                    <a:lstStyle/>
                    <a:p>
                      <a:pPr algn="ctr"/>
                      <a:r>
                        <a:rPr lang="en-US" sz="2000" b="1" dirty="0" smtClean="0"/>
                        <a:t>3.5</a:t>
                      </a:r>
                      <a:endParaRPr lang="en-US" sz="2000" b="1" dirty="0"/>
                    </a:p>
                  </a:txBody>
                  <a:tcPr/>
                </a:tc>
              </a:tr>
              <a:tr h="311573">
                <a:tc>
                  <a:txBody>
                    <a:bodyPr/>
                    <a:lstStyle/>
                    <a:p>
                      <a:pPr algn="ctr"/>
                      <a:r>
                        <a:rPr lang="en-US" sz="2000" b="1" dirty="0" smtClean="0"/>
                        <a:t>-5</a:t>
                      </a:r>
                      <a:endParaRPr lang="en-US" sz="2000" b="1" dirty="0"/>
                    </a:p>
                  </a:txBody>
                  <a:tcPr/>
                </a:tc>
                <a:tc>
                  <a:txBody>
                    <a:bodyPr/>
                    <a:lstStyle/>
                    <a:p>
                      <a:pPr algn="ctr"/>
                      <a:r>
                        <a:rPr lang="en-US" sz="2000" b="1" dirty="0" smtClean="0"/>
                        <a:t>2</a:t>
                      </a:r>
                      <a:endParaRPr lang="en-US" sz="2000" b="1" dirty="0"/>
                    </a:p>
                  </a:txBody>
                  <a:tcPr/>
                </a:tc>
              </a:tr>
            </a:tbl>
          </a:graphicData>
        </a:graphic>
      </p:graphicFrame>
      <p:graphicFrame>
        <p:nvGraphicFramePr>
          <p:cNvPr id="15" name="Object 14"/>
          <p:cNvGraphicFramePr>
            <a:graphicFrameLocks noChangeAspect="1"/>
          </p:cNvGraphicFramePr>
          <p:nvPr/>
        </p:nvGraphicFramePr>
        <p:xfrm>
          <a:off x="3352800" y="1600200"/>
          <a:ext cx="838200" cy="683795"/>
        </p:xfrm>
        <a:graphic>
          <a:graphicData uri="http://schemas.openxmlformats.org/presentationml/2006/ole">
            <p:oleObj spid="_x0000_s211971" name="Equation" r:id="rId5" imgW="482400" imgH="39348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p:cTn id="7" dur="1000" fill="hold"/>
                                        <p:tgtEl>
                                          <p:spTgt spid="22531">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22531">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2531">
                                            <p:txEl>
                                              <p:pRg st="0" end="0"/>
                                            </p:txEl>
                                          </p:spTgt>
                                        </p:tgtEl>
                                      </p:cBhvr>
                                    </p:animEffect>
                                  </p:childTnLst>
                                </p:cTn>
                              </p:par>
                              <p:par>
                                <p:cTn id="10" presetID="2" presetClass="entr" presetSubtype="4"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0" presetClass="entr" presetSubtype="0" decel="100000" fill="hold" grpId="0" nodeType="clickEffect">
                                  <p:stCondLst>
                                    <p:cond delay="0"/>
                                  </p:stCondLst>
                                  <p:childTnLst>
                                    <p:set>
                                      <p:cBhvr>
                                        <p:cTn id="17" dur="1" fill="hold">
                                          <p:stCondLst>
                                            <p:cond delay="0"/>
                                          </p:stCondLst>
                                        </p:cTn>
                                        <p:tgtEl>
                                          <p:spTgt spid="22531">
                                            <p:txEl>
                                              <p:pRg st="1" end="1"/>
                                            </p:txEl>
                                          </p:spTgt>
                                        </p:tgtEl>
                                        <p:attrNameLst>
                                          <p:attrName>style.visibility</p:attrName>
                                        </p:attrNameLst>
                                      </p:cBhvr>
                                      <p:to>
                                        <p:strVal val="visible"/>
                                      </p:to>
                                    </p:set>
                                    <p:anim calcmode="lin" valueType="num">
                                      <p:cBhvr>
                                        <p:cTn id="18" dur="1000" fill="hold"/>
                                        <p:tgtEl>
                                          <p:spTgt spid="22531">
                                            <p:txEl>
                                              <p:pRg st="1" end="1"/>
                                            </p:txEl>
                                          </p:spTgt>
                                        </p:tgtEl>
                                        <p:attrNameLst>
                                          <p:attrName>ppt_w</p:attrName>
                                        </p:attrNameLst>
                                      </p:cBhvr>
                                      <p:tavLst>
                                        <p:tav tm="0">
                                          <p:val>
                                            <p:strVal val="#ppt_w+.3"/>
                                          </p:val>
                                        </p:tav>
                                        <p:tav tm="100000">
                                          <p:val>
                                            <p:strVal val="#ppt_w"/>
                                          </p:val>
                                        </p:tav>
                                      </p:tavLst>
                                    </p:anim>
                                    <p:anim calcmode="lin" valueType="num">
                                      <p:cBhvr>
                                        <p:cTn id="19" dur="1000" fill="hold"/>
                                        <p:tgtEl>
                                          <p:spTgt spid="22531">
                                            <p:txEl>
                                              <p:pRg st="1" end="1"/>
                                            </p:txEl>
                                          </p:spTgt>
                                        </p:tgtEl>
                                        <p:attrNameLst>
                                          <p:attrName>ppt_h</p:attrName>
                                        </p:attrNameLst>
                                      </p:cBhvr>
                                      <p:tavLst>
                                        <p:tav tm="0">
                                          <p:val>
                                            <p:strVal val="#ppt_h"/>
                                          </p:val>
                                        </p:tav>
                                        <p:tav tm="100000">
                                          <p:val>
                                            <p:strVal val="#ppt_h"/>
                                          </p:val>
                                        </p:tav>
                                      </p:tavLst>
                                    </p:anim>
                                    <p:animEffect transition="in" filter="fade">
                                      <p:cBhvr>
                                        <p:cTn id="20" dur="1000"/>
                                        <p:tgtEl>
                                          <p:spTgt spid="22531">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0" presetClass="entr" presetSubtype="0" decel="100000" fill="hold" grpId="0" nodeType="clickEffect">
                                  <p:stCondLst>
                                    <p:cond delay="0"/>
                                  </p:stCondLst>
                                  <p:childTnLst>
                                    <p:set>
                                      <p:cBhvr>
                                        <p:cTn id="24" dur="1" fill="hold">
                                          <p:stCondLst>
                                            <p:cond delay="0"/>
                                          </p:stCondLst>
                                        </p:cTn>
                                        <p:tgtEl>
                                          <p:spTgt spid="22531">
                                            <p:txEl>
                                              <p:pRg st="2" end="2"/>
                                            </p:txEl>
                                          </p:spTgt>
                                        </p:tgtEl>
                                        <p:attrNameLst>
                                          <p:attrName>style.visibility</p:attrName>
                                        </p:attrNameLst>
                                      </p:cBhvr>
                                      <p:to>
                                        <p:strVal val="visible"/>
                                      </p:to>
                                    </p:set>
                                    <p:anim calcmode="lin" valueType="num">
                                      <p:cBhvr>
                                        <p:cTn id="25" dur="1000" fill="hold"/>
                                        <p:tgtEl>
                                          <p:spTgt spid="22531">
                                            <p:txEl>
                                              <p:pRg st="2" end="2"/>
                                            </p:txEl>
                                          </p:spTgt>
                                        </p:tgtEl>
                                        <p:attrNameLst>
                                          <p:attrName>ppt_w</p:attrName>
                                        </p:attrNameLst>
                                      </p:cBhvr>
                                      <p:tavLst>
                                        <p:tav tm="0">
                                          <p:val>
                                            <p:strVal val="#ppt_w+.3"/>
                                          </p:val>
                                        </p:tav>
                                        <p:tav tm="100000">
                                          <p:val>
                                            <p:strVal val="#ppt_w"/>
                                          </p:val>
                                        </p:tav>
                                      </p:tavLst>
                                    </p:anim>
                                    <p:anim calcmode="lin" valueType="num">
                                      <p:cBhvr>
                                        <p:cTn id="26" dur="1000" fill="hold"/>
                                        <p:tgtEl>
                                          <p:spTgt spid="22531">
                                            <p:txEl>
                                              <p:pRg st="2" end="2"/>
                                            </p:txEl>
                                          </p:spTgt>
                                        </p:tgtEl>
                                        <p:attrNameLst>
                                          <p:attrName>ppt_h</p:attrName>
                                        </p:attrNameLst>
                                      </p:cBhvr>
                                      <p:tavLst>
                                        <p:tav tm="0">
                                          <p:val>
                                            <p:strVal val="#ppt_h"/>
                                          </p:val>
                                        </p:tav>
                                        <p:tav tm="100000">
                                          <p:val>
                                            <p:strVal val="#ppt_h"/>
                                          </p:val>
                                        </p:tav>
                                      </p:tavLst>
                                    </p:anim>
                                    <p:animEffect transition="in" filter="fade">
                                      <p:cBhvr>
                                        <p:cTn id="27" dur="1000"/>
                                        <p:tgtEl>
                                          <p:spTgt spid="22531">
                                            <p:txEl>
                                              <p:pRg st="2" end="2"/>
                                            </p:txEl>
                                          </p:spTgt>
                                        </p:tgtEl>
                                      </p:cBhvr>
                                    </p:animEffect>
                                  </p:childTnLst>
                                </p:cTn>
                              </p:par>
                              <p:par>
                                <p:cTn id="28" presetID="50" presetClass="entr" presetSubtype="0" decel="100000" fill="hold" grpId="0" nodeType="withEffect">
                                  <p:stCondLst>
                                    <p:cond delay="0"/>
                                  </p:stCondLst>
                                  <p:childTnLst>
                                    <p:set>
                                      <p:cBhvr>
                                        <p:cTn id="29" dur="1" fill="hold">
                                          <p:stCondLst>
                                            <p:cond delay="0"/>
                                          </p:stCondLst>
                                        </p:cTn>
                                        <p:tgtEl>
                                          <p:spTgt spid="22531">
                                            <p:txEl>
                                              <p:pRg st="3" end="3"/>
                                            </p:txEl>
                                          </p:spTgt>
                                        </p:tgtEl>
                                        <p:attrNameLst>
                                          <p:attrName>style.visibility</p:attrName>
                                        </p:attrNameLst>
                                      </p:cBhvr>
                                      <p:to>
                                        <p:strVal val="visible"/>
                                      </p:to>
                                    </p:set>
                                    <p:anim calcmode="lin" valueType="num">
                                      <p:cBhvr>
                                        <p:cTn id="30" dur="1000" fill="hold"/>
                                        <p:tgtEl>
                                          <p:spTgt spid="22531">
                                            <p:txEl>
                                              <p:pRg st="3" end="3"/>
                                            </p:txEl>
                                          </p:spTgt>
                                        </p:tgtEl>
                                        <p:attrNameLst>
                                          <p:attrName>ppt_w</p:attrName>
                                        </p:attrNameLst>
                                      </p:cBhvr>
                                      <p:tavLst>
                                        <p:tav tm="0">
                                          <p:val>
                                            <p:strVal val="#ppt_w+.3"/>
                                          </p:val>
                                        </p:tav>
                                        <p:tav tm="100000">
                                          <p:val>
                                            <p:strVal val="#ppt_w"/>
                                          </p:val>
                                        </p:tav>
                                      </p:tavLst>
                                    </p:anim>
                                    <p:anim calcmode="lin" valueType="num">
                                      <p:cBhvr>
                                        <p:cTn id="31" dur="1000" fill="hold"/>
                                        <p:tgtEl>
                                          <p:spTgt spid="22531">
                                            <p:txEl>
                                              <p:pRg st="3" end="3"/>
                                            </p:txEl>
                                          </p:spTgt>
                                        </p:tgtEl>
                                        <p:attrNameLst>
                                          <p:attrName>ppt_h</p:attrName>
                                        </p:attrNameLst>
                                      </p:cBhvr>
                                      <p:tavLst>
                                        <p:tav tm="0">
                                          <p:val>
                                            <p:strVal val="#ppt_h"/>
                                          </p:val>
                                        </p:tav>
                                        <p:tav tm="100000">
                                          <p:val>
                                            <p:strVal val="#ppt_h"/>
                                          </p:val>
                                        </p:tav>
                                      </p:tavLst>
                                    </p:anim>
                                    <p:animEffect transition="in" filter="fade">
                                      <p:cBhvr>
                                        <p:cTn id="32" dur="1000"/>
                                        <p:tgtEl>
                                          <p:spTgt spid="22531">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dissolve">
                                      <p:cBhvr>
                                        <p:cTn id="37" dur="500"/>
                                        <p:tgtEl>
                                          <p:spTgt spid="14"/>
                                        </p:tgtEl>
                                      </p:cBhvr>
                                    </p:animEffect>
                                  </p:childTnLst>
                                </p:cTn>
                              </p:par>
                              <p:par>
                                <p:cTn id="38" presetID="50" presetClass="entr" presetSubtype="0" decel="100000" fill="hold" grpId="0" nodeType="withEffect">
                                  <p:stCondLst>
                                    <p:cond delay="0"/>
                                  </p:stCondLst>
                                  <p:childTnLst>
                                    <p:set>
                                      <p:cBhvr>
                                        <p:cTn id="39" dur="1" fill="hold">
                                          <p:stCondLst>
                                            <p:cond delay="0"/>
                                          </p:stCondLst>
                                        </p:cTn>
                                        <p:tgtEl>
                                          <p:spTgt spid="22531">
                                            <p:txEl>
                                              <p:pRg st="4" end="4"/>
                                            </p:txEl>
                                          </p:spTgt>
                                        </p:tgtEl>
                                        <p:attrNameLst>
                                          <p:attrName>style.visibility</p:attrName>
                                        </p:attrNameLst>
                                      </p:cBhvr>
                                      <p:to>
                                        <p:strVal val="visible"/>
                                      </p:to>
                                    </p:set>
                                    <p:anim calcmode="lin" valueType="num">
                                      <p:cBhvr>
                                        <p:cTn id="40" dur="1000" fill="hold"/>
                                        <p:tgtEl>
                                          <p:spTgt spid="22531">
                                            <p:txEl>
                                              <p:pRg st="4" end="4"/>
                                            </p:txEl>
                                          </p:spTgt>
                                        </p:tgtEl>
                                        <p:attrNameLst>
                                          <p:attrName>ppt_w</p:attrName>
                                        </p:attrNameLst>
                                      </p:cBhvr>
                                      <p:tavLst>
                                        <p:tav tm="0">
                                          <p:val>
                                            <p:strVal val="#ppt_w+.3"/>
                                          </p:val>
                                        </p:tav>
                                        <p:tav tm="100000">
                                          <p:val>
                                            <p:strVal val="#ppt_w"/>
                                          </p:val>
                                        </p:tav>
                                      </p:tavLst>
                                    </p:anim>
                                    <p:anim calcmode="lin" valueType="num">
                                      <p:cBhvr>
                                        <p:cTn id="41" dur="1000" fill="hold"/>
                                        <p:tgtEl>
                                          <p:spTgt spid="22531">
                                            <p:txEl>
                                              <p:pRg st="4" end="4"/>
                                            </p:txEl>
                                          </p:spTgt>
                                        </p:tgtEl>
                                        <p:attrNameLst>
                                          <p:attrName>ppt_h</p:attrName>
                                        </p:attrNameLst>
                                      </p:cBhvr>
                                      <p:tavLst>
                                        <p:tav tm="0">
                                          <p:val>
                                            <p:strVal val="#ppt_h"/>
                                          </p:val>
                                        </p:tav>
                                        <p:tav tm="100000">
                                          <p:val>
                                            <p:strVal val="#ppt_h"/>
                                          </p:val>
                                        </p:tav>
                                      </p:tavLst>
                                    </p:anim>
                                    <p:animEffect transition="in" filter="fade">
                                      <p:cBhvr>
                                        <p:cTn id="42" dur="1000"/>
                                        <p:tgtEl>
                                          <p:spTgt spid="22531">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22534"/>
                                        </p:tgtEl>
                                        <p:attrNameLst>
                                          <p:attrName>style.visibility</p:attrName>
                                        </p:attrNameLst>
                                      </p:cBhvr>
                                      <p:to>
                                        <p:strVal val="visible"/>
                                      </p:to>
                                    </p:set>
                                    <p:anim calcmode="lin" valueType="num">
                                      <p:cBhvr additive="base">
                                        <p:cTn id="47" dur="500" fill="hold"/>
                                        <p:tgtEl>
                                          <p:spTgt spid="22534"/>
                                        </p:tgtEl>
                                        <p:attrNameLst>
                                          <p:attrName>ppt_x</p:attrName>
                                        </p:attrNameLst>
                                      </p:cBhvr>
                                      <p:tavLst>
                                        <p:tav tm="0">
                                          <p:val>
                                            <p:strVal val="#ppt_x"/>
                                          </p:val>
                                        </p:tav>
                                        <p:tav tm="100000">
                                          <p:val>
                                            <p:strVal val="#ppt_x"/>
                                          </p:val>
                                        </p:tav>
                                      </p:tavLst>
                                    </p:anim>
                                    <p:anim calcmode="lin" valueType="num">
                                      <p:cBhvr additive="base">
                                        <p:cTn id="48" dur="500" fill="hold"/>
                                        <p:tgtEl>
                                          <p:spTgt spid="2253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2541"/>
                                        </p:tgtEl>
                                        <p:attrNameLst>
                                          <p:attrName>style.visibility</p:attrName>
                                        </p:attrNameLst>
                                      </p:cBhvr>
                                      <p:to>
                                        <p:strVal val="visible"/>
                                      </p:to>
                                    </p:set>
                                    <p:anim calcmode="lin" valueType="num">
                                      <p:cBhvr additive="base">
                                        <p:cTn id="51" dur="500" fill="hold"/>
                                        <p:tgtEl>
                                          <p:spTgt spid="22541"/>
                                        </p:tgtEl>
                                        <p:attrNameLst>
                                          <p:attrName>ppt_x</p:attrName>
                                        </p:attrNameLst>
                                      </p:cBhvr>
                                      <p:tavLst>
                                        <p:tav tm="0">
                                          <p:val>
                                            <p:strVal val="#ppt_x"/>
                                          </p:val>
                                        </p:tav>
                                        <p:tav tm="100000">
                                          <p:val>
                                            <p:strVal val="#ppt_x"/>
                                          </p:val>
                                        </p:tav>
                                      </p:tavLst>
                                    </p:anim>
                                    <p:anim calcmode="lin" valueType="num">
                                      <p:cBhvr additive="base">
                                        <p:cTn id="52" dur="500" fill="hold"/>
                                        <p:tgtEl>
                                          <p:spTgt spid="2254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2536"/>
                                        </p:tgtEl>
                                        <p:attrNameLst>
                                          <p:attrName>style.visibility</p:attrName>
                                        </p:attrNameLst>
                                      </p:cBhvr>
                                      <p:to>
                                        <p:strVal val="visible"/>
                                      </p:to>
                                    </p:set>
                                    <p:anim calcmode="lin" valueType="num">
                                      <p:cBhvr additive="base">
                                        <p:cTn id="55" dur="500" fill="hold"/>
                                        <p:tgtEl>
                                          <p:spTgt spid="22536"/>
                                        </p:tgtEl>
                                        <p:attrNameLst>
                                          <p:attrName>ppt_x</p:attrName>
                                        </p:attrNameLst>
                                      </p:cBhvr>
                                      <p:tavLst>
                                        <p:tav tm="0">
                                          <p:val>
                                            <p:strVal val="#ppt_x"/>
                                          </p:val>
                                        </p:tav>
                                        <p:tav tm="100000">
                                          <p:val>
                                            <p:strVal val="#ppt_x"/>
                                          </p:val>
                                        </p:tav>
                                      </p:tavLst>
                                    </p:anim>
                                    <p:anim calcmode="lin" valueType="num">
                                      <p:cBhvr additive="base">
                                        <p:cTn id="56" dur="500" fill="hold"/>
                                        <p:tgtEl>
                                          <p:spTgt spid="22536"/>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2537"/>
                                        </p:tgtEl>
                                        <p:attrNameLst>
                                          <p:attrName>style.visibility</p:attrName>
                                        </p:attrNameLst>
                                      </p:cBhvr>
                                      <p:to>
                                        <p:strVal val="visible"/>
                                      </p:to>
                                    </p:set>
                                    <p:anim calcmode="lin" valueType="num">
                                      <p:cBhvr additive="base">
                                        <p:cTn id="59" dur="500" fill="hold"/>
                                        <p:tgtEl>
                                          <p:spTgt spid="22537"/>
                                        </p:tgtEl>
                                        <p:attrNameLst>
                                          <p:attrName>ppt_x</p:attrName>
                                        </p:attrNameLst>
                                      </p:cBhvr>
                                      <p:tavLst>
                                        <p:tav tm="0">
                                          <p:val>
                                            <p:strVal val="#ppt_x"/>
                                          </p:val>
                                        </p:tav>
                                        <p:tav tm="100000">
                                          <p:val>
                                            <p:strVal val="#ppt_x"/>
                                          </p:val>
                                        </p:tav>
                                      </p:tavLst>
                                    </p:anim>
                                    <p:anim calcmode="lin" valueType="num">
                                      <p:cBhvr additive="base">
                                        <p:cTn id="60" dur="500" fill="hold"/>
                                        <p:tgtEl>
                                          <p:spTgt spid="22537"/>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22539"/>
                                        </p:tgtEl>
                                        <p:attrNameLst>
                                          <p:attrName>style.visibility</p:attrName>
                                        </p:attrNameLst>
                                      </p:cBhvr>
                                      <p:to>
                                        <p:strVal val="visible"/>
                                      </p:to>
                                    </p:set>
                                    <p:anim calcmode="lin" valueType="num">
                                      <p:cBhvr additive="base">
                                        <p:cTn id="63" dur="500" fill="hold"/>
                                        <p:tgtEl>
                                          <p:spTgt spid="22539"/>
                                        </p:tgtEl>
                                        <p:attrNameLst>
                                          <p:attrName>ppt_x</p:attrName>
                                        </p:attrNameLst>
                                      </p:cBhvr>
                                      <p:tavLst>
                                        <p:tav tm="0">
                                          <p:val>
                                            <p:strVal val="#ppt_x"/>
                                          </p:val>
                                        </p:tav>
                                        <p:tav tm="100000">
                                          <p:val>
                                            <p:strVal val="#ppt_x"/>
                                          </p:val>
                                        </p:tav>
                                      </p:tavLst>
                                    </p:anim>
                                    <p:anim calcmode="lin" valueType="num">
                                      <p:cBhvr additive="base">
                                        <p:cTn id="64" dur="500" fill="hold"/>
                                        <p:tgtEl>
                                          <p:spTgt spid="22539"/>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22540"/>
                                        </p:tgtEl>
                                        <p:attrNameLst>
                                          <p:attrName>style.visibility</p:attrName>
                                        </p:attrNameLst>
                                      </p:cBhvr>
                                      <p:to>
                                        <p:strVal val="visible"/>
                                      </p:to>
                                    </p:set>
                                    <p:anim calcmode="lin" valueType="num">
                                      <p:cBhvr additive="base">
                                        <p:cTn id="67" dur="500" fill="hold"/>
                                        <p:tgtEl>
                                          <p:spTgt spid="22540"/>
                                        </p:tgtEl>
                                        <p:attrNameLst>
                                          <p:attrName>ppt_x</p:attrName>
                                        </p:attrNameLst>
                                      </p:cBhvr>
                                      <p:tavLst>
                                        <p:tav tm="0">
                                          <p:val>
                                            <p:strVal val="#ppt_x"/>
                                          </p:val>
                                        </p:tav>
                                        <p:tav tm="100000">
                                          <p:val>
                                            <p:strVal val="#ppt_x"/>
                                          </p:val>
                                        </p:tav>
                                      </p:tavLst>
                                    </p:anim>
                                    <p:anim calcmode="lin" valueType="num">
                                      <p:cBhvr additive="base">
                                        <p:cTn id="68" dur="500" fill="hold"/>
                                        <p:tgtEl>
                                          <p:spTgt spid="22540"/>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22538"/>
                                        </p:tgtEl>
                                        <p:attrNameLst>
                                          <p:attrName>style.visibility</p:attrName>
                                        </p:attrNameLst>
                                      </p:cBhvr>
                                      <p:to>
                                        <p:strVal val="visible"/>
                                      </p:to>
                                    </p:set>
                                    <p:anim calcmode="lin" valueType="num">
                                      <p:cBhvr additive="base">
                                        <p:cTn id="71" dur="500" fill="hold"/>
                                        <p:tgtEl>
                                          <p:spTgt spid="22538"/>
                                        </p:tgtEl>
                                        <p:attrNameLst>
                                          <p:attrName>ppt_x</p:attrName>
                                        </p:attrNameLst>
                                      </p:cBhvr>
                                      <p:tavLst>
                                        <p:tav tm="0">
                                          <p:val>
                                            <p:strVal val="#ppt_x"/>
                                          </p:val>
                                        </p:tav>
                                        <p:tav tm="100000">
                                          <p:val>
                                            <p:strVal val="#ppt_x"/>
                                          </p:val>
                                        </p:tav>
                                      </p:tavLst>
                                    </p:anim>
                                    <p:anim calcmode="lin" valueType="num">
                                      <p:cBhvr additive="base">
                                        <p:cTn id="72" dur="500" fill="hold"/>
                                        <p:tgtEl>
                                          <p:spTgt spid="22538"/>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22542"/>
                                        </p:tgtEl>
                                        <p:attrNameLst>
                                          <p:attrName>style.visibility</p:attrName>
                                        </p:attrNameLst>
                                      </p:cBhvr>
                                      <p:to>
                                        <p:strVal val="visible"/>
                                      </p:to>
                                    </p:set>
                                    <p:anim calcmode="lin" valueType="num">
                                      <p:cBhvr additive="base">
                                        <p:cTn id="75" dur="500" fill="hold"/>
                                        <p:tgtEl>
                                          <p:spTgt spid="22542"/>
                                        </p:tgtEl>
                                        <p:attrNameLst>
                                          <p:attrName>ppt_x</p:attrName>
                                        </p:attrNameLst>
                                      </p:cBhvr>
                                      <p:tavLst>
                                        <p:tav tm="0">
                                          <p:val>
                                            <p:strVal val="#ppt_x"/>
                                          </p:val>
                                        </p:tav>
                                        <p:tav tm="100000">
                                          <p:val>
                                            <p:strVal val="#ppt_x"/>
                                          </p:val>
                                        </p:tav>
                                      </p:tavLst>
                                    </p:anim>
                                    <p:anim calcmode="lin" valueType="num">
                                      <p:cBhvr additive="base">
                                        <p:cTn id="76" dur="500" fill="hold"/>
                                        <p:tgtEl>
                                          <p:spTgt spid="225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uiExpand="1" build="p"/>
      <p:bldP spid="22536" grpId="0"/>
      <p:bldP spid="22541"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One for you to try </a:t>
            </a:r>
            <a:r>
              <a:rPr lang="en-US" dirty="0" smtClean="0">
                <a:sym typeface="Wingdings" pitchFamily="2" charset="2"/>
              </a:rPr>
              <a:t></a:t>
            </a:r>
            <a:endParaRPr lang="en-US" dirty="0"/>
          </a:p>
        </p:txBody>
      </p:sp>
      <p:sp>
        <p:nvSpPr>
          <p:cNvPr id="3" name="Text Placeholder 2"/>
          <p:cNvSpPr>
            <a:spLocks noGrp="1"/>
          </p:cNvSpPr>
          <p:nvPr>
            <p:ph type="body" sz="half" idx="1"/>
          </p:nvPr>
        </p:nvSpPr>
        <p:spPr/>
        <p:txBody>
          <a:bodyPr/>
          <a:lstStyle/>
          <a:p>
            <a:r>
              <a:rPr lang="en-US" sz="2800" dirty="0" smtClean="0"/>
              <a:t>Open up or down</a:t>
            </a:r>
          </a:p>
          <a:p>
            <a:r>
              <a:rPr lang="en-US" sz="2800" dirty="0" smtClean="0"/>
              <a:t>Vertex</a:t>
            </a:r>
          </a:p>
          <a:p>
            <a:r>
              <a:rPr lang="en-US" sz="2800" dirty="0" smtClean="0"/>
              <a:t>Axis of symmetry</a:t>
            </a:r>
          </a:p>
          <a:p>
            <a:r>
              <a:rPr lang="en-US" sz="2800" dirty="0" smtClean="0"/>
              <a:t>Table of values with 5 points?</a:t>
            </a:r>
          </a:p>
          <a:p>
            <a:r>
              <a:rPr lang="en-US" sz="2800" dirty="0" smtClean="0"/>
              <a:t>Sketch your graph</a:t>
            </a:r>
            <a:endParaRPr lang="en-US" dirty="0"/>
          </a:p>
        </p:txBody>
      </p:sp>
      <p:graphicFrame>
        <p:nvGraphicFramePr>
          <p:cNvPr id="6" name="Object 5"/>
          <p:cNvGraphicFramePr>
            <a:graphicFrameLocks noChangeAspect="1"/>
          </p:cNvGraphicFramePr>
          <p:nvPr/>
        </p:nvGraphicFramePr>
        <p:xfrm>
          <a:off x="4637088" y="1973263"/>
          <a:ext cx="4048125" cy="922337"/>
        </p:xfrm>
        <a:graphic>
          <a:graphicData uri="http://schemas.openxmlformats.org/presentationml/2006/ole">
            <p:oleObj spid="_x0000_s212994" name="Equation" r:id="rId3" imgW="1002960" imgH="228600" progId="Equation.DSMT4">
              <p:embed/>
            </p:oleObj>
          </a:graphicData>
        </a:graphic>
      </p:graphicFrame>
      <p:cxnSp>
        <p:nvCxnSpPr>
          <p:cNvPr id="9" name="Straight Arrow Connector 8"/>
          <p:cNvCxnSpPr/>
          <p:nvPr/>
        </p:nvCxnSpPr>
        <p:spPr>
          <a:xfrm>
            <a:off x="6934200" y="3302410"/>
            <a:ext cx="28645" cy="3555590"/>
          </a:xfrm>
          <a:prstGeom prst="straightConnector1">
            <a:avLst/>
          </a:prstGeom>
          <a:ln w="31750">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12995" name="Picture 3"/>
          <p:cNvPicPr>
            <a:picLocks noChangeAspect="1" noChangeArrowheads="1"/>
          </p:cNvPicPr>
          <p:nvPr/>
        </p:nvPicPr>
        <p:blipFill>
          <a:blip r:embed="rId4" cstate="print"/>
          <a:srcRect/>
          <a:stretch>
            <a:fillRect/>
          </a:stretch>
        </p:blipFill>
        <p:spPr bwMode="auto">
          <a:xfrm>
            <a:off x="5257800" y="3429000"/>
            <a:ext cx="3447910" cy="31559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12995"/>
                                        </p:tgtEl>
                                        <p:attrNameLst>
                                          <p:attrName>style.visibility</p:attrName>
                                        </p:attrNameLst>
                                      </p:cBhvr>
                                      <p:to>
                                        <p:strVal val="visible"/>
                                      </p:to>
                                    </p:set>
                                    <p:animEffect transition="in" filter="dissolve">
                                      <p:cBhvr>
                                        <p:cTn id="7" dur="500"/>
                                        <p:tgtEl>
                                          <p:spTgt spid="212995"/>
                                        </p:tgtEl>
                                      </p:cBhvr>
                                    </p:animEffect>
                                  </p:childTnLst>
                                </p:cTn>
                              </p:par>
                              <p:par>
                                <p:cTn id="8" presetID="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sz="4000" dirty="0" smtClean="0"/>
              <a:t>Example #3: Graph</a:t>
            </a:r>
          </a:p>
        </p:txBody>
      </p:sp>
      <p:sp>
        <p:nvSpPr>
          <p:cNvPr id="40963" name="Rectangle 3"/>
          <p:cNvSpPr>
            <a:spLocks noGrp="1" noChangeArrowheads="1"/>
          </p:cNvSpPr>
          <p:nvPr>
            <p:ph type="body" sz="half" idx="1"/>
          </p:nvPr>
        </p:nvSpPr>
        <p:spPr>
          <a:xfrm>
            <a:off x="457200" y="1219200"/>
            <a:ext cx="4419600" cy="5638800"/>
          </a:xfrm>
        </p:spPr>
        <p:txBody>
          <a:bodyPr>
            <a:normAutofit/>
          </a:bodyPr>
          <a:lstStyle/>
          <a:p>
            <a:pPr eaLnBrk="1" hangingPunct="1">
              <a:defRPr/>
            </a:pPr>
            <a:r>
              <a:rPr lang="en-US" sz="2600" dirty="0" smtClean="0"/>
              <a:t>Since a is negative, parabola opens down.</a:t>
            </a:r>
          </a:p>
          <a:p>
            <a:pPr eaLnBrk="1" hangingPunct="1">
              <a:defRPr/>
            </a:pPr>
            <a:r>
              <a:rPr lang="en-US" sz="2600" dirty="0" smtClean="0"/>
              <a:t>The zeros are (-2,0) and (4,0)</a:t>
            </a:r>
          </a:p>
          <a:p>
            <a:pPr eaLnBrk="1" hangingPunct="1">
              <a:defRPr/>
            </a:pPr>
            <a:r>
              <a:rPr lang="en-US" sz="2600" dirty="0" smtClean="0"/>
              <a:t>To find the x-coordinate of the vertex, use</a:t>
            </a:r>
          </a:p>
          <a:p>
            <a:pPr eaLnBrk="1" hangingPunct="1">
              <a:defRPr/>
            </a:pPr>
            <a:endParaRPr lang="en-US" sz="2600" dirty="0" smtClean="0"/>
          </a:p>
          <a:p>
            <a:pPr eaLnBrk="1" hangingPunct="1">
              <a:defRPr/>
            </a:pPr>
            <a:r>
              <a:rPr lang="en-US" sz="2600" dirty="0" smtClean="0"/>
              <a:t>To find the y-coordinate, plug 1 in for x. </a:t>
            </a:r>
          </a:p>
          <a:p>
            <a:pPr eaLnBrk="1" hangingPunct="1">
              <a:defRPr/>
            </a:pPr>
            <a:endParaRPr lang="en-US" sz="2800" dirty="0" smtClean="0"/>
          </a:p>
          <a:p>
            <a:pPr eaLnBrk="1" hangingPunct="1">
              <a:defRPr/>
            </a:pPr>
            <a:r>
              <a:rPr lang="en-US" sz="2800" b="1" dirty="0" smtClean="0"/>
              <a:t>                Vertex (1,9)</a:t>
            </a:r>
          </a:p>
        </p:txBody>
      </p:sp>
      <p:graphicFrame>
        <p:nvGraphicFramePr>
          <p:cNvPr id="40964" name="Object 4"/>
          <p:cNvGraphicFramePr>
            <a:graphicFrameLocks noChangeAspect="1"/>
          </p:cNvGraphicFramePr>
          <p:nvPr>
            <p:ph sz="quarter" idx="2"/>
          </p:nvPr>
        </p:nvGraphicFramePr>
        <p:xfrm>
          <a:off x="2971800" y="3657600"/>
          <a:ext cx="539750" cy="539750"/>
        </p:xfrm>
        <a:graphic>
          <a:graphicData uri="http://schemas.openxmlformats.org/presentationml/2006/ole">
            <p:oleObj spid="_x0000_s208898" name="Microsoft Equation 3.0" r:id="rId3" imgW="393480" imgH="393480" progId="Equation.3">
              <p:embed/>
            </p:oleObj>
          </a:graphicData>
        </a:graphic>
      </p:graphicFrame>
      <p:graphicFrame>
        <p:nvGraphicFramePr>
          <p:cNvPr id="40966" name="Object 6"/>
          <p:cNvGraphicFramePr>
            <a:graphicFrameLocks noChangeAspect="1"/>
          </p:cNvGraphicFramePr>
          <p:nvPr>
            <p:ph sz="quarter" idx="3"/>
          </p:nvPr>
        </p:nvGraphicFramePr>
        <p:xfrm>
          <a:off x="1143000" y="4114800"/>
          <a:ext cx="1828800" cy="622300"/>
        </p:xfrm>
        <a:graphic>
          <a:graphicData uri="http://schemas.openxmlformats.org/presentationml/2006/ole">
            <p:oleObj spid="_x0000_s208899" name="Microsoft Equation 3.0" r:id="rId4" imgW="1155600" imgH="393480" progId="Equation.3">
              <p:embed/>
            </p:oleObj>
          </a:graphicData>
        </a:graphic>
      </p:graphicFrame>
      <p:graphicFrame>
        <p:nvGraphicFramePr>
          <p:cNvPr id="40968" name="Object 8"/>
          <p:cNvGraphicFramePr>
            <a:graphicFrameLocks noChangeAspect="1"/>
          </p:cNvGraphicFramePr>
          <p:nvPr/>
        </p:nvGraphicFramePr>
        <p:xfrm>
          <a:off x="838200" y="5791200"/>
          <a:ext cx="3657600" cy="373063"/>
        </p:xfrm>
        <a:graphic>
          <a:graphicData uri="http://schemas.openxmlformats.org/presentationml/2006/ole">
            <p:oleObj spid="_x0000_s208900" name="Microsoft Equation 3.0" r:id="rId5" imgW="1993680" imgH="203040" progId="Equation.3">
              <p:embed/>
            </p:oleObj>
          </a:graphicData>
        </a:graphic>
      </p:graphicFrame>
      <p:sp>
        <p:nvSpPr>
          <p:cNvPr id="40969" name="Text Box 9"/>
          <p:cNvSpPr txBox="1">
            <a:spLocks noChangeArrowheads="1"/>
          </p:cNvSpPr>
          <p:nvPr/>
        </p:nvSpPr>
        <p:spPr bwMode="auto">
          <a:xfrm>
            <a:off x="4800600" y="1524000"/>
            <a:ext cx="3749675" cy="2923877"/>
          </a:xfrm>
          <a:prstGeom prst="rect">
            <a:avLst/>
          </a:prstGeom>
          <a:noFill/>
          <a:ln w="9525">
            <a:noFill/>
            <a:miter lim="800000"/>
            <a:headEnd/>
            <a:tailEnd/>
          </a:ln>
          <a:effectLst/>
        </p:spPr>
        <p:txBody>
          <a:bodyPr>
            <a:spAutoFit/>
          </a:bodyPr>
          <a:lstStyle/>
          <a:p>
            <a:pPr>
              <a:buFontTx/>
              <a:buChar char="•"/>
              <a:defRPr/>
            </a:pPr>
            <a:r>
              <a:rPr lang="en-US" sz="2600" dirty="0"/>
              <a:t>The axis of symmetry is the vertical line x=1 (from the </a:t>
            </a:r>
            <a:r>
              <a:rPr lang="en-US" sz="2600" dirty="0" smtClean="0"/>
              <a:t>x-coordinate </a:t>
            </a:r>
            <a:r>
              <a:rPr lang="en-US" sz="2600" dirty="0"/>
              <a:t>of the vertex)</a:t>
            </a:r>
          </a:p>
          <a:p>
            <a:pPr>
              <a:defRPr/>
            </a:pPr>
            <a:endParaRPr lang="en-US" sz="2800" dirty="0">
              <a:effectLst>
                <a:outerShdw blurRad="38100" dist="38100" dir="2700000" algn="tl">
                  <a:srgbClr val="000000"/>
                </a:outerShdw>
              </a:effectLst>
            </a:endParaRPr>
          </a:p>
        </p:txBody>
      </p:sp>
      <p:pic>
        <p:nvPicPr>
          <p:cNvPr id="40972" name="Picture 12" descr="[image]"/>
          <p:cNvPicPr>
            <a:picLocks noChangeAspect="1" noChangeArrowheads="1"/>
          </p:cNvPicPr>
          <p:nvPr/>
        </p:nvPicPr>
        <p:blipFill>
          <a:blip r:embed="rId6" cstate="print"/>
          <a:srcRect/>
          <a:stretch>
            <a:fillRect/>
          </a:stretch>
        </p:blipFill>
        <p:spPr bwMode="auto">
          <a:xfrm>
            <a:off x="5334000" y="3810000"/>
            <a:ext cx="3048000" cy="3048000"/>
          </a:xfrm>
          <a:prstGeom prst="rect">
            <a:avLst/>
          </a:prstGeom>
          <a:noFill/>
          <a:ln w="9525">
            <a:noFill/>
            <a:miter lim="800000"/>
            <a:headEnd/>
            <a:tailEnd/>
          </a:ln>
        </p:spPr>
      </p:pic>
      <p:sp>
        <p:nvSpPr>
          <p:cNvPr id="40974" name="Line 14"/>
          <p:cNvSpPr>
            <a:spLocks noChangeShapeType="1"/>
          </p:cNvSpPr>
          <p:nvPr/>
        </p:nvSpPr>
        <p:spPr bwMode="auto">
          <a:xfrm>
            <a:off x="7086600" y="3657600"/>
            <a:ext cx="0" cy="2590800"/>
          </a:xfrm>
          <a:prstGeom prst="line">
            <a:avLst/>
          </a:prstGeom>
          <a:noFill/>
          <a:ln w="28575">
            <a:solidFill>
              <a:srgbClr val="FF6600"/>
            </a:solidFill>
            <a:round/>
            <a:headEnd type="stealth" w="med" len="lg"/>
            <a:tailEnd type="stealth" w="med" len="lg"/>
          </a:ln>
        </p:spPr>
        <p:txBody>
          <a:bodyPr/>
          <a:lstStyle/>
          <a:p>
            <a:endParaRPr lang="en-US" dirty="0"/>
          </a:p>
        </p:txBody>
      </p:sp>
      <p:sp>
        <p:nvSpPr>
          <p:cNvPr id="40975" name="Text Box 15"/>
          <p:cNvSpPr txBox="1">
            <a:spLocks noChangeArrowheads="1"/>
          </p:cNvSpPr>
          <p:nvPr/>
        </p:nvSpPr>
        <p:spPr bwMode="auto">
          <a:xfrm>
            <a:off x="6781800" y="6248400"/>
            <a:ext cx="588963" cy="366713"/>
          </a:xfrm>
          <a:prstGeom prst="rect">
            <a:avLst/>
          </a:prstGeom>
          <a:noFill/>
          <a:ln w="9525">
            <a:noFill/>
            <a:miter lim="800000"/>
            <a:headEnd/>
            <a:tailEnd/>
          </a:ln>
        </p:spPr>
        <p:txBody>
          <a:bodyPr wrap="none">
            <a:spAutoFit/>
          </a:bodyPr>
          <a:lstStyle/>
          <a:p>
            <a:r>
              <a:rPr lang="en-US" dirty="0">
                <a:solidFill>
                  <a:srgbClr val="FF6600"/>
                </a:solidFill>
              </a:rPr>
              <a:t>x=1</a:t>
            </a:r>
          </a:p>
        </p:txBody>
      </p:sp>
      <p:sp>
        <p:nvSpPr>
          <p:cNvPr id="40976" name="Text Box 16"/>
          <p:cNvSpPr txBox="1">
            <a:spLocks noChangeArrowheads="1"/>
          </p:cNvSpPr>
          <p:nvPr/>
        </p:nvSpPr>
        <p:spPr bwMode="auto">
          <a:xfrm>
            <a:off x="5334000" y="5410200"/>
            <a:ext cx="762000" cy="366713"/>
          </a:xfrm>
          <a:prstGeom prst="rect">
            <a:avLst/>
          </a:prstGeom>
          <a:noFill/>
          <a:ln w="9525">
            <a:noFill/>
            <a:miter lim="800000"/>
            <a:headEnd/>
            <a:tailEnd/>
          </a:ln>
        </p:spPr>
        <p:txBody>
          <a:bodyPr wrap="none">
            <a:spAutoFit/>
          </a:bodyPr>
          <a:lstStyle/>
          <a:p>
            <a:r>
              <a:rPr lang="en-US" dirty="0">
                <a:solidFill>
                  <a:srgbClr val="00FF00"/>
                </a:solidFill>
              </a:rPr>
              <a:t>(-2,0)</a:t>
            </a:r>
          </a:p>
        </p:txBody>
      </p:sp>
      <p:sp>
        <p:nvSpPr>
          <p:cNvPr id="40977" name="Text Box 17"/>
          <p:cNvSpPr txBox="1">
            <a:spLocks noChangeArrowheads="1"/>
          </p:cNvSpPr>
          <p:nvPr/>
        </p:nvSpPr>
        <p:spPr bwMode="auto">
          <a:xfrm>
            <a:off x="7467600" y="5410200"/>
            <a:ext cx="679450" cy="366713"/>
          </a:xfrm>
          <a:prstGeom prst="rect">
            <a:avLst/>
          </a:prstGeom>
          <a:noFill/>
          <a:ln w="9525">
            <a:noFill/>
            <a:miter lim="800000"/>
            <a:headEnd/>
            <a:tailEnd/>
          </a:ln>
        </p:spPr>
        <p:txBody>
          <a:bodyPr wrap="none">
            <a:spAutoFit/>
          </a:bodyPr>
          <a:lstStyle/>
          <a:p>
            <a:r>
              <a:rPr lang="en-US" dirty="0">
                <a:solidFill>
                  <a:srgbClr val="00FF00"/>
                </a:solidFill>
              </a:rPr>
              <a:t>(4,0)</a:t>
            </a:r>
          </a:p>
        </p:txBody>
      </p:sp>
      <p:sp>
        <p:nvSpPr>
          <p:cNvPr id="40978" name="Text Box 18"/>
          <p:cNvSpPr txBox="1">
            <a:spLocks noChangeArrowheads="1"/>
          </p:cNvSpPr>
          <p:nvPr/>
        </p:nvSpPr>
        <p:spPr bwMode="auto">
          <a:xfrm>
            <a:off x="7010400" y="3733800"/>
            <a:ext cx="679450" cy="366713"/>
          </a:xfrm>
          <a:prstGeom prst="rect">
            <a:avLst/>
          </a:prstGeom>
          <a:noFill/>
          <a:ln w="9525">
            <a:noFill/>
            <a:miter lim="800000"/>
            <a:headEnd/>
            <a:tailEnd/>
          </a:ln>
        </p:spPr>
        <p:txBody>
          <a:bodyPr wrap="none">
            <a:spAutoFit/>
          </a:bodyPr>
          <a:lstStyle/>
          <a:p>
            <a:r>
              <a:rPr lang="en-US" dirty="0">
                <a:solidFill>
                  <a:srgbClr val="00FF00"/>
                </a:solidFill>
              </a:rPr>
              <a:t>(1,9)</a:t>
            </a:r>
          </a:p>
        </p:txBody>
      </p:sp>
      <p:graphicFrame>
        <p:nvGraphicFramePr>
          <p:cNvPr id="14" name="Object 13"/>
          <p:cNvGraphicFramePr>
            <a:graphicFrameLocks noChangeAspect="1"/>
          </p:cNvGraphicFramePr>
          <p:nvPr/>
        </p:nvGraphicFramePr>
        <p:xfrm>
          <a:off x="5391150" y="685800"/>
          <a:ext cx="3543300" cy="609600"/>
        </p:xfrm>
        <a:graphic>
          <a:graphicData uri="http://schemas.openxmlformats.org/presentationml/2006/ole">
            <p:oleObj spid="_x0000_s208901" name="Equation" r:id="rId7" imgW="1180800" imgH="20304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slide(fromBottom)">
                                      <p:cBhvr>
                                        <p:cTn id="7" dur="500"/>
                                        <p:tgtEl>
                                          <p:spTgt spid="409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0963">
                                            <p:txEl>
                                              <p:pRg st="1" end="1"/>
                                            </p:txEl>
                                          </p:spTgt>
                                        </p:tgtEl>
                                        <p:attrNameLst>
                                          <p:attrName>style.visibility</p:attrName>
                                        </p:attrNameLst>
                                      </p:cBhvr>
                                      <p:to>
                                        <p:strVal val="visible"/>
                                      </p:to>
                                    </p:set>
                                    <p:animEffect transition="in" filter="slide(fromBottom)">
                                      <p:cBhvr>
                                        <p:cTn id="12" dur="500"/>
                                        <p:tgtEl>
                                          <p:spTgt spid="409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0963">
                                            <p:txEl>
                                              <p:pRg st="2" end="2"/>
                                            </p:txEl>
                                          </p:spTgt>
                                        </p:tgtEl>
                                        <p:attrNameLst>
                                          <p:attrName>style.visibility</p:attrName>
                                        </p:attrNameLst>
                                      </p:cBhvr>
                                      <p:to>
                                        <p:strVal val="visible"/>
                                      </p:to>
                                    </p:set>
                                    <p:animEffect transition="in" filter="slide(fromBottom)">
                                      <p:cBhvr>
                                        <p:cTn id="17" dur="500"/>
                                        <p:tgtEl>
                                          <p:spTgt spid="40963">
                                            <p:txEl>
                                              <p:pRg st="2" end="2"/>
                                            </p:txEl>
                                          </p:spTgt>
                                        </p:tgtEl>
                                      </p:cBhvr>
                                    </p:animEffect>
                                  </p:childTnLst>
                                </p:cTn>
                              </p:par>
                            </p:childTnLst>
                          </p:cTn>
                        </p:par>
                        <p:par>
                          <p:cTn id="18" fill="hold">
                            <p:stCondLst>
                              <p:cond delay="500"/>
                            </p:stCondLst>
                            <p:childTnLst>
                              <p:par>
                                <p:cTn id="19" presetID="12" presetClass="entr" presetSubtype="4" fill="hold" nodeType="afterEffect">
                                  <p:stCondLst>
                                    <p:cond delay="0"/>
                                  </p:stCondLst>
                                  <p:childTnLst>
                                    <p:set>
                                      <p:cBhvr>
                                        <p:cTn id="20" dur="1" fill="hold">
                                          <p:stCondLst>
                                            <p:cond delay="0"/>
                                          </p:stCondLst>
                                        </p:cTn>
                                        <p:tgtEl>
                                          <p:spTgt spid="40964"/>
                                        </p:tgtEl>
                                        <p:attrNameLst>
                                          <p:attrName>style.visibility</p:attrName>
                                        </p:attrNameLst>
                                      </p:cBhvr>
                                      <p:to>
                                        <p:strVal val="visible"/>
                                      </p:to>
                                    </p:set>
                                    <p:animEffect transition="in" filter="slide(fromBottom)">
                                      <p:cBhvr>
                                        <p:cTn id="21" dur="500"/>
                                        <p:tgtEl>
                                          <p:spTgt spid="40964"/>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40966"/>
                                        </p:tgtEl>
                                        <p:attrNameLst>
                                          <p:attrName>style.visibility</p:attrName>
                                        </p:attrNameLst>
                                      </p:cBhvr>
                                      <p:to>
                                        <p:strVal val="visible"/>
                                      </p:to>
                                    </p:set>
                                    <p:animEffect transition="in" filter="circle(in)">
                                      <p:cBhvr>
                                        <p:cTn id="26" dur="2000"/>
                                        <p:tgtEl>
                                          <p:spTgt spid="40966"/>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40963">
                                            <p:txEl>
                                              <p:pRg st="4" end="4"/>
                                            </p:txEl>
                                          </p:spTgt>
                                        </p:tgtEl>
                                        <p:attrNameLst>
                                          <p:attrName>style.visibility</p:attrName>
                                        </p:attrNameLst>
                                      </p:cBhvr>
                                      <p:to>
                                        <p:strVal val="visible"/>
                                      </p:to>
                                    </p:set>
                                    <p:animEffect transition="in" filter="slide(fromBottom)">
                                      <p:cBhvr>
                                        <p:cTn id="31" dur="500"/>
                                        <p:tgtEl>
                                          <p:spTgt spid="4096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8" presetClass="entr" presetSubtype="12" fill="hold" nodeType="clickEffect">
                                  <p:stCondLst>
                                    <p:cond delay="0"/>
                                  </p:stCondLst>
                                  <p:childTnLst>
                                    <p:set>
                                      <p:cBhvr>
                                        <p:cTn id="35" dur="1" fill="hold">
                                          <p:stCondLst>
                                            <p:cond delay="0"/>
                                          </p:stCondLst>
                                        </p:cTn>
                                        <p:tgtEl>
                                          <p:spTgt spid="40968"/>
                                        </p:tgtEl>
                                        <p:attrNameLst>
                                          <p:attrName>style.visibility</p:attrName>
                                        </p:attrNameLst>
                                      </p:cBhvr>
                                      <p:to>
                                        <p:strVal val="visible"/>
                                      </p:to>
                                    </p:set>
                                    <p:animEffect transition="in" filter="strips(downLeft)">
                                      <p:cBhvr>
                                        <p:cTn id="36" dur="500"/>
                                        <p:tgtEl>
                                          <p:spTgt spid="40968"/>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grpId="0" nodeType="clickEffect">
                                  <p:stCondLst>
                                    <p:cond delay="0"/>
                                  </p:stCondLst>
                                  <p:childTnLst>
                                    <p:set>
                                      <p:cBhvr>
                                        <p:cTn id="40" dur="1" fill="hold">
                                          <p:stCondLst>
                                            <p:cond delay="0"/>
                                          </p:stCondLst>
                                        </p:cTn>
                                        <p:tgtEl>
                                          <p:spTgt spid="40963">
                                            <p:txEl>
                                              <p:pRg st="6" end="6"/>
                                            </p:txEl>
                                          </p:spTgt>
                                        </p:tgtEl>
                                        <p:attrNameLst>
                                          <p:attrName>style.visibility</p:attrName>
                                        </p:attrNameLst>
                                      </p:cBhvr>
                                      <p:to>
                                        <p:strVal val="visible"/>
                                      </p:to>
                                    </p:set>
                                    <p:animEffect transition="in" filter="slide(fromBottom)">
                                      <p:cBhvr>
                                        <p:cTn id="41" dur="500"/>
                                        <p:tgtEl>
                                          <p:spTgt spid="40963">
                                            <p:txEl>
                                              <p:pRg st="6" end="6"/>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40969"/>
                                        </p:tgtEl>
                                        <p:attrNameLst>
                                          <p:attrName>style.visibility</p:attrName>
                                        </p:attrNameLst>
                                      </p:cBhvr>
                                      <p:to>
                                        <p:strVal val="visible"/>
                                      </p:to>
                                    </p:set>
                                    <p:animEffect transition="in" filter="dissolve">
                                      <p:cBhvr>
                                        <p:cTn id="46" dur="500"/>
                                        <p:tgtEl>
                                          <p:spTgt spid="40969"/>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nodeType="clickEffect">
                                  <p:stCondLst>
                                    <p:cond delay="0"/>
                                  </p:stCondLst>
                                  <p:childTnLst>
                                    <p:set>
                                      <p:cBhvr>
                                        <p:cTn id="50" dur="1" fill="hold">
                                          <p:stCondLst>
                                            <p:cond delay="0"/>
                                          </p:stCondLst>
                                        </p:cTn>
                                        <p:tgtEl>
                                          <p:spTgt spid="40972"/>
                                        </p:tgtEl>
                                        <p:attrNameLst>
                                          <p:attrName>style.visibility</p:attrName>
                                        </p:attrNameLst>
                                      </p:cBhvr>
                                      <p:to>
                                        <p:strVal val="visible"/>
                                      </p:to>
                                    </p:set>
                                    <p:animEffect transition="in" filter="dissolve">
                                      <p:cBhvr>
                                        <p:cTn id="51" dur="500"/>
                                        <p:tgtEl>
                                          <p:spTgt spid="40972"/>
                                        </p:tgtEl>
                                      </p:cBhvr>
                                    </p:animEffect>
                                  </p:childTnLst>
                                </p:cTn>
                              </p:par>
                            </p:childTnLst>
                          </p:cTn>
                        </p:par>
                        <p:par>
                          <p:cTn id="52" fill="hold">
                            <p:stCondLst>
                              <p:cond delay="500"/>
                            </p:stCondLst>
                            <p:childTnLst>
                              <p:par>
                                <p:cTn id="53" presetID="2" presetClass="entr" presetSubtype="4" fill="hold" grpId="0" nodeType="afterEffect">
                                  <p:stCondLst>
                                    <p:cond delay="0"/>
                                  </p:stCondLst>
                                  <p:childTnLst>
                                    <p:set>
                                      <p:cBhvr>
                                        <p:cTn id="54" dur="1" fill="hold">
                                          <p:stCondLst>
                                            <p:cond delay="0"/>
                                          </p:stCondLst>
                                        </p:cTn>
                                        <p:tgtEl>
                                          <p:spTgt spid="40974"/>
                                        </p:tgtEl>
                                        <p:attrNameLst>
                                          <p:attrName>style.visibility</p:attrName>
                                        </p:attrNameLst>
                                      </p:cBhvr>
                                      <p:to>
                                        <p:strVal val="visible"/>
                                      </p:to>
                                    </p:set>
                                    <p:anim calcmode="lin" valueType="num">
                                      <p:cBhvr additive="base">
                                        <p:cTn id="55" dur="500" fill="hold"/>
                                        <p:tgtEl>
                                          <p:spTgt spid="40974"/>
                                        </p:tgtEl>
                                        <p:attrNameLst>
                                          <p:attrName>ppt_x</p:attrName>
                                        </p:attrNameLst>
                                      </p:cBhvr>
                                      <p:tavLst>
                                        <p:tav tm="0">
                                          <p:val>
                                            <p:strVal val="#ppt_x"/>
                                          </p:val>
                                        </p:tav>
                                        <p:tav tm="100000">
                                          <p:val>
                                            <p:strVal val="#ppt_x"/>
                                          </p:val>
                                        </p:tav>
                                      </p:tavLst>
                                    </p:anim>
                                    <p:anim calcmode="lin" valueType="num">
                                      <p:cBhvr additive="base">
                                        <p:cTn id="56" dur="500" fill="hold"/>
                                        <p:tgtEl>
                                          <p:spTgt spid="40974"/>
                                        </p:tgtEl>
                                        <p:attrNameLst>
                                          <p:attrName>ppt_y</p:attrName>
                                        </p:attrNameLst>
                                      </p:cBhvr>
                                      <p:tavLst>
                                        <p:tav tm="0">
                                          <p:val>
                                            <p:strVal val="1+#ppt_h/2"/>
                                          </p:val>
                                        </p:tav>
                                        <p:tav tm="100000">
                                          <p:val>
                                            <p:strVal val="#ppt_y"/>
                                          </p:val>
                                        </p:tav>
                                      </p:tavLst>
                                    </p:anim>
                                  </p:childTnLst>
                                </p:cTn>
                              </p:par>
                              <p:par>
                                <p:cTn id="57" presetID="31" presetClass="entr" presetSubtype="0" fill="hold" grpId="0" nodeType="withEffect">
                                  <p:stCondLst>
                                    <p:cond delay="0"/>
                                  </p:stCondLst>
                                  <p:iterate type="lt">
                                    <p:tmPct val="5000"/>
                                  </p:iterate>
                                  <p:childTnLst>
                                    <p:set>
                                      <p:cBhvr>
                                        <p:cTn id="58" dur="1" fill="hold">
                                          <p:stCondLst>
                                            <p:cond delay="0"/>
                                          </p:stCondLst>
                                        </p:cTn>
                                        <p:tgtEl>
                                          <p:spTgt spid="40975"/>
                                        </p:tgtEl>
                                        <p:attrNameLst>
                                          <p:attrName>style.visibility</p:attrName>
                                        </p:attrNameLst>
                                      </p:cBhvr>
                                      <p:to>
                                        <p:strVal val="visible"/>
                                      </p:to>
                                    </p:set>
                                    <p:anim calcmode="lin" valueType="num">
                                      <p:cBhvr>
                                        <p:cTn id="59" dur="1000" fill="hold"/>
                                        <p:tgtEl>
                                          <p:spTgt spid="40975"/>
                                        </p:tgtEl>
                                        <p:attrNameLst>
                                          <p:attrName>ppt_w</p:attrName>
                                        </p:attrNameLst>
                                      </p:cBhvr>
                                      <p:tavLst>
                                        <p:tav tm="0">
                                          <p:val>
                                            <p:fltVal val="0"/>
                                          </p:val>
                                        </p:tav>
                                        <p:tav tm="100000">
                                          <p:val>
                                            <p:strVal val="#ppt_w"/>
                                          </p:val>
                                        </p:tav>
                                      </p:tavLst>
                                    </p:anim>
                                    <p:anim calcmode="lin" valueType="num">
                                      <p:cBhvr>
                                        <p:cTn id="60" dur="1000" fill="hold"/>
                                        <p:tgtEl>
                                          <p:spTgt spid="40975"/>
                                        </p:tgtEl>
                                        <p:attrNameLst>
                                          <p:attrName>ppt_h</p:attrName>
                                        </p:attrNameLst>
                                      </p:cBhvr>
                                      <p:tavLst>
                                        <p:tav tm="0">
                                          <p:val>
                                            <p:fltVal val="0"/>
                                          </p:val>
                                        </p:tav>
                                        <p:tav tm="100000">
                                          <p:val>
                                            <p:strVal val="#ppt_h"/>
                                          </p:val>
                                        </p:tav>
                                      </p:tavLst>
                                    </p:anim>
                                    <p:anim calcmode="lin" valueType="num">
                                      <p:cBhvr>
                                        <p:cTn id="61" dur="1000" fill="hold"/>
                                        <p:tgtEl>
                                          <p:spTgt spid="40975"/>
                                        </p:tgtEl>
                                        <p:attrNameLst>
                                          <p:attrName>style.rotation</p:attrName>
                                        </p:attrNameLst>
                                      </p:cBhvr>
                                      <p:tavLst>
                                        <p:tav tm="0">
                                          <p:val>
                                            <p:fltVal val="90"/>
                                          </p:val>
                                        </p:tav>
                                        <p:tav tm="100000">
                                          <p:val>
                                            <p:fltVal val="0"/>
                                          </p:val>
                                        </p:tav>
                                      </p:tavLst>
                                    </p:anim>
                                    <p:animEffect transition="in" filter="fade">
                                      <p:cBhvr>
                                        <p:cTn id="62" dur="1000"/>
                                        <p:tgtEl>
                                          <p:spTgt spid="40975"/>
                                        </p:tgtEl>
                                      </p:cBhvr>
                                    </p:animEffect>
                                  </p:childTnLst>
                                </p:cTn>
                              </p:par>
                            </p:childTnLst>
                          </p:cTn>
                        </p:par>
                        <p:par>
                          <p:cTn id="63" fill="hold">
                            <p:stCondLst>
                              <p:cond delay="1600"/>
                            </p:stCondLst>
                            <p:childTnLst>
                              <p:par>
                                <p:cTn id="64" presetID="31" presetClass="entr" presetSubtype="0" fill="hold" grpId="0" nodeType="afterEffect">
                                  <p:stCondLst>
                                    <p:cond delay="0"/>
                                  </p:stCondLst>
                                  <p:iterate type="lt">
                                    <p:tmPct val="5000"/>
                                  </p:iterate>
                                  <p:childTnLst>
                                    <p:set>
                                      <p:cBhvr>
                                        <p:cTn id="65" dur="1" fill="hold">
                                          <p:stCondLst>
                                            <p:cond delay="0"/>
                                          </p:stCondLst>
                                        </p:cTn>
                                        <p:tgtEl>
                                          <p:spTgt spid="40978"/>
                                        </p:tgtEl>
                                        <p:attrNameLst>
                                          <p:attrName>style.visibility</p:attrName>
                                        </p:attrNameLst>
                                      </p:cBhvr>
                                      <p:to>
                                        <p:strVal val="visible"/>
                                      </p:to>
                                    </p:set>
                                    <p:anim calcmode="lin" valueType="num">
                                      <p:cBhvr>
                                        <p:cTn id="66" dur="1000" fill="hold"/>
                                        <p:tgtEl>
                                          <p:spTgt spid="40978"/>
                                        </p:tgtEl>
                                        <p:attrNameLst>
                                          <p:attrName>ppt_w</p:attrName>
                                        </p:attrNameLst>
                                      </p:cBhvr>
                                      <p:tavLst>
                                        <p:tav tm="0">
                                          <p:val>
                                            <p:fltVal val="0"/>
                                          </p:val>
                                        </p:tav>
                                        <p:tav tm="100000">
                                          <p:val>
                                            <p:strVal val="#ppt_w"/>
                                          </p:val>
                                        </p:tav>
                                      </p:tavLst>
                                    </p:anim>
                                    <p:anim calcmode="lin" valueType="num">
                                      <p:cBhvr>
                                        <p:cTn id="67" dur="1000" fill="hold"/>
                                        <p:tgtEl>
                                          <p:spTgt spid="40978"/>
                                        </p:tgtEl>
                                        <p:attrNameLst>
                                          <p:attrName>ppt_h</p:attrName>
                                        </p:attrNameLst>
                                      </p:cBhvr>
                                      <p:tavLst>
                                        <p:tav tm="0">
                                          <p:val>
                                            <p:fltVal val="0"/>
                                          </p:val>
                                        </p:tav>
                                        <p:tav tm="100000">
                                          <p:val>
                                            <p:strVal val="#ppt_h"/>
                                          </p:val>
                                        </p:tav>
                                      </p:tavLst>
                                    </p:anim>
                                    <p:anim calcmode="lin" valueType="num">
                                      <p:cBhvr>
                                        <p:cTn id="68" dur="1000" fill="hold"/>
                                        <p:tgtEl>
                                          <p:spTgt spid="40978"/>
                                        </p:tgtEl>
                                        <p:attrNameLst>
                                          <p:attrName>style.rotation</p:attrName>
                                        </p:attrNameLst>
                                      </p:cBhvr>
                                      <p:tavLst>
                                        <p:tav tm="0">
                                          <p:val>
                                            <p:fltVal val="90"/>
                                          </p:val>
                                        </p:tav>
                                        <p:tav tm="100000">
                                          <p:val>
                                            <p:fltVal val="0"/>
                                          </p:val>
                                        </p:tav>
                                      </p:tavLst>
                                    </p:anim>
                                    <p:animEffect transition="in" filter="fade">
                                      <p:cBhvr>
                                        <p:cTn id="69" dur="1000"/>
                                        <p:tgtEl>
                                          <p:spTgt spid="40978"/>
                                        </p:tgtEl>
                                      </p:cBhvr>
                                    </p:animEffect>
                                  </p:childTnLst>
                                </p:cTn>
                              </p:par>
                              <p:par>
                                <p:cTn id="70" presetID="31" presetClass="entr" presetSubtype="0" fill="hold" grpId="0" nodeType="withEffect">
                                  <p:stCondLst>
                                    <p:cond delay="0"/>
                                  </p:stCondLst>
                                  <p:iterate type="lt">
                                    <p:tmPct val="5000"/>
                                  </p:iterate>
                                  <p:childTnLst>
                                    <p:set>
                                      <p:cBhvr>
                                        <p:cTn id="71" dur="1" fill="hold">
                                          <p:stCondLst>
                                            <p:cond delay="0"/>
                                          </p:stCondLst>
                                        </p:cTn>
                                        <p:tgtEl>
                                          <p:spTgt spid="40977"/>
                                        </p:tgtEl>
                                        <p:attrNameLst>
                                          <p:attrName>style.visibility</p:attrName>
                                        </p:attrNameLst>
                                      </p:cBhvr>
                                      <p:to>
                                        <p:strVal val="visible"/>
                                      </p:to>
                                    </p:set>
                                    <p:anim calcmode="lin" valueType="num">
                                      <p:cBhvr>
                                        <p:cTn id="72" dur="1000" fill="hold"/>
                                        <p:tgtEl>
                                          <p:spTgt spid="40977"/>
                                        </p:tgtEl>
                                        <p:attrNameLst>
                                          <p:attrName>ppt_w</p:attrName>
                                        </p:attrNameLst>
                                      </p:cBhvr>
                                      <p:tavLst>
                                        <p:tav tm="0">
                                          <p:val>
                                            <p:fltVal val="0"/>
                                          </p:val>
                                        </p:tav>
                                        <p:tav tm="100000">
                                          <p:val>
                                            <p:strVal val="#ppt_w"/>
                                          </p:val>
                                        </p:tav>
                                      </p:tavLst>
                                    </p:anim>
                                    <p:anim calcmode="lin" valueType="num">
                                      <p:cBhvr>
                                        <p:cTn id="73" dur="1000" fill="hold"/>
                                        <p:tgtEl>
                                          <p:spTgt spid="40977"/>
                                        </p:tgtEl>
                                        <p:attrNameLst>
                                          <p:attrName>ppt_h</p:attrName>
                                        </p:attrNameLst>
                                      </p:cBhvr>
                                      <p:tavLst>
                                        <p:tav tm="0">
                                          <p:val>
                                            <p:fltVal val="0"/>
                                          </p:val>
                                        </p:tav>
                                        <p:tav tm="100000">
                                          <p:val>
                                            <p:strVal val="#ppt_h"/>
                                          </p:val>
                                        </p:tav>
                                      </p:tavLst>
                                    </p:anim>
                                    <p:anim calcmode="lin" valueType="num">
                                      <p:cBhvr>
                                        <p:cTn id="74" dur="1000" fill="hold"/>
                                        <p:tgtEl>
                                          <p:spTgt spid="40977"/>
                                        </p:tgtEl>
                                        <p:attrNameLst>
                                          <p:attrName>style.rotation</p:attrName>
                                        </p:attrNameLst>
                                      </p:cBhvr>
                                      <p:tavLst>
                                        <p:tav tm="0">
                                          <p:val>
                                            <p:fltVal val="90"/>
                                          </p:val>
                                        </p:tav>
                                        <p:tav tm="100000">
                                          <p:val>
                                            <p:fltVal val="0"/>
                                          </p:val>
                                        </p:tav>
                                      </p:tavLst>
                                    </p:anim>
                                    <p:animEffect transition="in" filter="fade">
                                      <p:cBhvr>
                                        <p:cTn id="75" dur="1000"/>
                                        <p:tgtEl>
                                          <p:spTgt spid="40977"/>
                                        </p:tgtEl>
                                      </p:cBhvr>
                                    </p:animEffect>
                                  </p:childTnLst>
                                </p:cTn>
                              </p:par>
                              <p:par>
                                <p:cTn id="76" presetID="31" presetClass="entr" presetSubtype="0" fill="hold" grpId="0" nodeType="withEffect">
                                  <p:stCondLst>
                                    <p:cond delay="0"/>
                                  </p:stCondLst>
                                  <p:iterate type="lt">
                                    <p:tmPct val="5000"/>
                                  </p:iterate>
                                  <p:childTnLst>
                                    <p:set>
                                      <p:cBhvr>
                                        <p:cTn id="77" dur="1" fill="hold">
                                          <p:stCondLst>
                                            <p:cond delay="0"/>
                                          </p:stCondLst>
                                        </p:cTn>
                                        <p:tgtEl>
                                          <p:spTgt spid="40976"/>
                                        </p:tgtEl>
                                        <p:attrNameLst>
                                          <p:attrName>style.visibility</p:attrName>
                                        </p:attrNameLst>
                                      </p:cBhvr>
                                      <p:to>
                                        <p:strVal val="visible"/>
                                      </p:to>
                                    </p:set>
                                    <p:anim calcmode="lin" valueType="num">
                                      <p:cBhvr>
                                        <p:cTn id="78" dur="1000" fill="hold"/>
                                        <p:tgtEl>
                                          <p:spTgt spid="40976"/>
                                        </p:tgtEl>
                                        <p:attrNameLst>
                                          <p:attrName>ppt_w</p:attrName>
                                        </p:attrNameLst>
                                      </p:cBhvr>
                                      <p:tavLst>
                                        <p:tav tm="0">
                                          <p:val>
                                            <p:fltVal val="0"/>
                                          </p:val>
                                        </p:tav>
                                        <p:tav tm="100000">
                                          <p:val>
                                            <p:strVal val="#ppt_w"/>
                                          </p:val>
                                        </p:tav>
                                      </p:tavLst>
                                    </p:anim>
                                    <p:anim calcmode="lin" valueType="num">
                                      <p:cBhvr>
                                        <p:cTn id="79" dur="1000" fill="hold"/>
                                        <p:tgtEl>
                                          <p:spTgt spid="40976"/>
                                        </p:tgtEl>
                                        <p:attrNameLst>
                                          <p:attrName>ppt_h</p:attrName>
                                        </p:attrNameLst>
                                      </p:cBhvr>
                                      <p:tavLst>
                                        <p:tav tm="0">
                                          <p:val>
                                            <p:fltVal val="0"/>
                                          </p:val>
                                        </p:tav>
                                        <p:tav tm="100000">
                                          <p:val>
                                            <p:strVal val="#ppt_h"/>
                                          </p:val>
                                        </p:tav>
                                      </p:tavLst>
                                    </p:anim>
                                    <p:anim calcmode="lin" valueType="num">
                                      <p:cBhvr>
                                        <p:cTn id="80" dur="1000" fill="hold"/>
                                        <p:tgtEl>
                                          <p:spTgt spid="40976"/>
                                        </p:tgtEl>
                                        <p:attrNameLst>
                                          <p:attrName>style.rotation</p:attrName>
                                        </p:attrNameLst>
                                      </p:cBhvr>
                                      <p:tavLst>
                                        <p:tav tm="0">
                                          <p:val>
                                            <p:fltVal val="90"/>
                                          </p:val>
                                        </p:tav>
                                        <p:tav tm="100000">
                                          <p:val>
                                            <p:fltVal val="0"/>
                                          </p:val>
                                        </p:tav>
                                      </p:tavLst>
                                    </p:anim>
                                    <p:animEffect transition="in" filter="fade">
                                      <p:cBhvr>
                                        <p:cTn id="81" dur="1000"/>
                                        <p:tgtEl>
                                          <p:spTgt spid="409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uiExpand="1" build="p"/>
      <p:bldP spid="40969" grpId="0"/>
      <p:bldP spid="40974" grpId="0" animBg="1"/>
      <p:bldP spid="40975" grpId="0"/>
      <p:bldP spid="40976" grpId="0"/>
      <p:bldP spid="40977" grpId="0"/>
      <p:bldP spid="40978"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One for you to try </a:t>
            </a:r>
            <a:r>
              <a:rPr lang="en-US" dirty="0" smtClean="0">
                <a:sym typeface="Wingdings" pitchFamily="2" charset="2"/>
              </a:rPr>
              <a:t></a:t>
            </a:r>
            <a:endParaRPr lang="en-US" dirty="0"/>
          </a:p>
        </p:txBody>
      </p:sp>
      <p:sp>
        <p:nvSpPr>
          <p:cNvPr id="3" name="Text Placeholder 2"/>
          <p:cNvSpPr>
            <a:spLocks noGrp="1"/>
          </p:cNvSpPr>
          <p:nvPr>
            <p:ph type="body" sz="half" idx="1"/>
          </p:nvPr>
        </p:nvSpPr>
        <p:spPr/>
        <p:txBody>
          <a:bodyPr/>
          <a:lstStyle/>
          <a:p>
            <a:r>
              <a:rPr lang="en-US" sz="2800" dirty="0" smtClean="0"/>
              <a:t>Open up or down</a:t>
            </a:r>
          </a:p>
          <a:p>
            <a:r>
              <a:rPr lang="en-US" sz="2800" dirty="0" smtClean="0"/>
              <a:t>Vertex</a:t>
            </a:r>
          </a:p>
          <a:p>
            <a:r>
              <a:rPr lang="en-US" sz="2800" dirty="0" smtClean="0"/>
              <a:t>Axis of symmetry</a:t>
            </a:r>
          </a:p>
          <a:p>
            <a:r>
              <a:rPr lang="en-US" sz="2800" dirty="0" smtClean="0"/>
              <a:t>Table of values with 5 points</a:t>
            </a:r>
          </a:p>
          <a:p>
            <a:r>
              <a:rPr lang="en-US" sz="2800" dirty="0" smtClean="0"/>
              <a:t>Sketch your graph</a:t>
            </a:r>
            <a:endParaRPr lang="en-US" dirty="0"/>
          </a:p>
        </p:txBody>
      </p:sp>
      <p:graphicFrame>
        <p:nvGraphicFramePr>
          <p:cNvPr id="6" name="Object 5"/>
          <p:cNvGraphicFramePr>
            <a:graphicFrameLocks noChangeAspect="1"/>
          </p:cNvGraphicFramePr>
          <p:nvPr/>
        </p:nvGraphicFramePr>
        <p:xfrm>
          <a:off x="4406900" y="2024063"/>
          <a:ext cx="4508500" cy="819150"/>
        </p:xfrm>
        <a:graphic>
          <a:graphicData uri="http://schemas.openxmlformats.org/presentationml/2006/ole">
            <p:oleObj spid="_x0000_s214018" name="Equation" r:id="rId3" imgW="1117440" imgH="203040" progId="Equation.DSMT4">
              <p:embed/>
            </p:oleObj>
          </a:graphicData>
        </a:graphic>
      </p:graphicFrame>
      <p:cxnSp>
        <p:nvCxnSpPr>
          <p:cNvPr id="9" name="Straight Arrow Connector 8"/>
          <p:cNvCxnSpPr/>
          <p:nvPr/>
        </p:nvCxnSpPr>
        <p:spPr>
          <a:xfrm>
            <a:off x="6705600" y="3302410"/>
            <a:ext cx="28645" cy="3555590"/>
          </a:xfrm>
          <a:prstGeom prst="straightConnector1">
            <a:avLst/>
          </a:prstGeom>
          <a:ln w="31750">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14019" name="Picture 3"/>
          <p:cNvPicPr>
            <a:picLocks noChangeAspect="1" noChangeArrowheads="1"/>
          </p:cNvPicPr>
          <p:nvPr/>
        </p:nvPicPr>
        <p:blipFill>
          <a:blip r:embed="rId4" cstate="print"/>
          <a:srcRect/>
          <a:stretch>
            <a:fillRect/>
          </a:stretch>
        </p:blipFill>
        <p:spPr bwMode="auto">
          <a:xfrm>
            <a:off x="4876800" y="3080262"/>
            <a:ext cx="3733800" cy="341763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214019"/>
                                        </p:tgtEl>
                                        <p:attrNameLst>
                                          <p:attrName>style.visibility</p:attrName>
                                        </p:attrNameLst>
                                      </p:cBhvr>
                                      <p:to>
                                        <p:strVal val="visible"/>
                                      </p:to>
                                    </p:set>
                                    <p:animEffect transition="in" filter="dissolve">
                                      <p:cBhvr>
                                        <p:cTn id="11" dur="500"/>
                                        <p:tgtEl>
                                          <p:spTgt spid="2140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Chip Kelly, creative football genius, has decided that this year, the Eagles will kick off from their own goal line (just because he can!).  The kicker strikes the ball on the ground, and its path follows the curve, </a:t>
            </a:r>
          </a:p>
          <a:p>
            <a:endParaRPr lang="en-US" dirty="0" smtClean="0"/>
          </a:p>
          <a:p>
            <a:endParaRPr lang="en-US" dirty="0" smtClean="0"/>
          </a:p>
          <a:p>
            <a:r>
              <a:rPr lang="en-US" dirty="0" smtClean="0"/>
              <a:t>where          </a:t>
            </a:r>
          </a:p>
          <a:p>
            <a:pPr>
              <a:buNone/>
            </a:pPr>
            <a:r>
              <a:rPr lang="en-US" dirty="0" smtClean="0"/>
              <a:t>                represents the height of the football    </a:t>
            </a:r>
          </a:p>
          <a:p>
            <a:pPr>
              <a:buNone/>
            </a:pPr>
            <a:r>
              <a:rPr lang="en-US" dirty="0" smtClean="0"/>
              <a:t>			represents the time in flight</a:t>
            </a:r>
            <a:endParaRPr lang="en-US" dirty="0"/>
          </a:p>
        </p:txBody>
      </p:sp>
      <p:sp>
        <p:nvSpPr>
          <p:cNvPr id="3" name="Title 2"/>
          <p:cNvSpPr>
            <a:spLocks noGrp="1"/>
          </p:cNvSpPr>
          <p:nvPr>
            <p:ph type="title"/>
          </p:nvPr>
        </p:nvSpPr>
        <p:spPr/>
        <p:txBody>
          <a:bodyPr>
            <a:normAutofit fontScale="90000"/>
          </a:bodyPr>
          <a:lstStyle/>
          <a:p>
            <a:pPr algn="ctr"/>
            <a:r>
              <a:rPr lang="en-US" dirty="0" smtClean="0"/>
              <a:t>A word problem </a:t>
            </a:r>
            <a:r>
              <a:rPr lang="en-US" dirty="0" smtClean="0"/>
              <a:t/>
            </a:r>
            <a:br>
              <a:rPr lang="en-US" dirty="0" smtClean="0"/>
            </a:br>
            <a:r>
              <a:rPr lang="en-US" dirty="0" smtClean="0"/>
              <a:t>(come on, it’ll be fun!)</a:t>
            </a:r>
            <a:endParaRPr lang="en-US" dirty="0"/>
          </a:p>
        </p:txBody>
      </p:sp>
      <p:graphicFrame>
        <p:nvGraphicFramePr>
          <p:cNvPr id="4" name="Object 3"/>
          <p:cNvGraphicFramePr>
            <a:graphicFrameLocks noChangeAspect="1"/>
          </p:cNvGraphicFramePr>
          <p:nvPr/>
        </p:nvGraphicFramePr>
        <p:xfrm>
          <a:off x="1447800" y="4876800"/>
          <a:ext cx="762000" cy="554182"/>
        </p:xfrm>
        <a:graphic>
          <a:graphicData uri="http://schemas.openxmlformats.org/presentationml/2006/ole">
            <p:oleObj spid="_x0000_s215042" name="Equation" r:id="rId3" imgW="279360" imgH="203040" progId="Equation.DSMT4">
              <p:embed/>
            </p:oleObj>
          </a:graphicData>
        </a:graphic>
      </p:graphicFrame>
      <p:graphicFrame>
        <p:nvGraphicFramePr>
          <p:cNvPr id="215043" name="Object 3"/>
          <p:cNvGraphicFramePr>
            <a:graphicFrameLocks noChangeAspect="1"/>
          </p:cNvGraphicFramePr>
          <p:nvPr/>
        </p:nvGraphicFramePr>
        <p:xfrm>
          <a:off x="1828800" y="5410200"/>
          <a:ext cx="242887" cy="415925"/>
        </p:xfrm>
        <a:graphic>
          <a:graphicData uri="http://schemas.openxmlformats.org/presentationml/2006/ole">
            <p:oleObj spid="_x0000_s215043" name="Equation" r:id="rId4" imgW="88560" imgH="152280" progId="Equation.DSMT4">
              <p:embed/>
            </p:oleObj>
          </a:graphicData>
        </a:graphic>
      </p:graphicFrame>
      <p:graphicFrame>
        <p:nvGraphicFramePr>
          <p:cNvPr id="215044" name="Object 4"/>
          <p:cNvGraphicFramePr>
            <a:graphicFrameLocks noChangeAspect="1"/>
          </p:cNvGraphicFramePr>
          <p:nvPr/>
        </p:nvGraphicFramePr>
        <p:xfrm>
          <a:off x="4267200" y="6019800"/>
          <a:ext cx="2671762" cy="485775"/>
        </p:xfrm>
        <a:graphic>
          <a:graphicData uri="http://schemas.openxmlformats.org/presentationml/2006/ole">
            <p:oleObj spid="_x0000_s215044" name="Equation" r:id="rId5" imgW="977760" imgH="177480" progId="Equation.DSMT4">
              <p:embed/>
            </p:oleObj>
          </a:graphicData>
        </a:graphic>
      </p:graphicFrame>
      <p:graphicFrame>
        <p:nvGraphicFramePr>
          <p:cNvPr id="7" name="Object 6"/>
          <p:cNvGraphicFramePr>
            <a:graphicFrameLocks noChangeAspect="1"/>
          </p:cNvGraphicFramePr>
          <p:nvPr/>
        </p:nvGraphicFramePr>
        <p:xfrm>
          <a:off x="2882900" y="3810000"/>
          <a:ext cx="3259138" cy="838200"/>
        </p:xfrm>
        <a:graphic>
          <a:graphicData uri="http://schemas.openxmlformats.org/presentationml/2006/ole">
            <p:oleObj spid="_x0000_s215045" name="Equation" r:id="rId6" imgW="888840" imgH="228600" progId="Equation.DSMT4">
              <p:embed/>
            </p:oleObj>
          </a:graphicData>
        </a:graphic>
      </p:graphicFrame>
      <p:pic>
        <p:nvPicPr>
          <p:cNvPr id="8" name="Picture 7" descr="football-flight-flying-air-over-green-grass-41534405.jpg"/>
          <p:cNvPicPr>
            <a:picLocks noChangeAspect="1"/>
          </p:cNvPicPr>
          <p:nvPr/>
        </p:nvPicPr>
        <p:blipFill>
          <a:blip r:embed="rId7" cstate="print"/>
          <a:stretch>
            <a:fillRect/>
          </a:stretch>
        </p:blipFill>
        <p:spPr>
          <a:xfrm>
            <a:off x="7620000" y="2895600"/>
            <a:ext cx="1338072" cy="1672590"/>
          </a:xfrm>
          <a:prstGeom prst="rect">
            <a:avLst/>
          </a:prstGeom>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3352800" cy="4483291"/>
          </a:xfrm>
        </p:spPr>
        <p:txBody>
          <a:bodyPr>
            <a:noAutofit/>
          </a:bodyPr>
          <a:lstStyle/>
          <a:p>
            <a:r>
              <a:rPr lang="en-US" dirty="0" smtClean="0"/>
              <a:t>The flight of the ball is given by:</a:t>
            </a:r>
          </a:p>
          <a:p>
            <a:endParaRPr lang="en-US" dirty="0" smtClean="0"/>
          </a:p>
          <a:p>
            <a:endParaRPr lang="en-US" dirty="0" smtClean="0"/>
          </a:p>
          <a:p>
            <a:endParaRPr lang="en-US" dirty="0" smtClean="0"/>
          </a:p>
          <a:p>
            <a:r>
              <a:rPr lang="en-US" dirty="0" smtClean="0"/>
              <a:t>      is the height of the ball</a:t>
            </a:r>
          </a:p>
          <a:p>
            <a:endParaRPr lang="en-US" dirty="0" smtClean="0"/>
          </a:p>
          <a:p>
            <a:r>
              <a:rPr lang="en-US" dirty="0" smtClean="0"/>
              <a:t>      is the time in flight</a:t>
            </a:r>
          </a:p>
          <a:p>
            <a:endParaRPr lang="en-US" dirty="0" smtClean="0"/>
          </a:p>
          <a:p>
            <a:endParaRPr lang="en-US" dirty="0" smtClean="0"/>
          </a:p>
          <a:p>
            <a:pPr>
              <a:buNone/>
            </a:pPr>
            <a:r>
              <a:rPr lang="en-US" dirty="0" smtClean="0"/>
              <a:t>       </a:t>
            </a:r>
          </a:p>
          <a:p>
            <a:pPr>
              <a:buNone/>
            </a:pPr>
            <a:r>
              <a:rPr lang="en-US" dirty="0" smtClean="0"/>
              <a:t>                </a:t>
            </a:r>
          </a:p>
          <a:p>
            <a:pPr>
              <a:buNone/>
            </a:pPr>
            <a:r>
              <a:rPr lang="en-US" dirty="0" smtClean="0"/>
              <a:t>			</a:t>
            </a:r>
          </a:p>
          <a:p>
            <a:endParaRPr lang="en-US" dirty="0"/>
          </a:p>
        </p:txBody>
      </p:sp>
      <p:sp>
        <p:nvSpPr>
          <p:cNvPr id="3" name="Title 2"/>
          <p:cNvSpPr>
            <a:spLocks noGrp="1"/>
          </p:cNvSpPr>
          <p:nvPr>
            <p:ph type="title"/>
          </p:nvPr>
        </p:nvSpPr>
        <p:spPr/>
        <p:txBody>
          <a:bodyPr/>
          <a:lstStyle/>
          <a:p>
            <a:r>
              <a:rPr lang="en-US" dirty="0" smtClean="0"/>
              <a:t>Continuing our problem</a:t>
            </a:r>
            <a:endParaRPr lang="en-US" dirty="0"/>
          </a:p>
        </p:txBody>
      </p:sp>
      <p:graphicFrame>
        <p:nvGraphicFramePr>
          <p:cNvPr id="216067" name="Object 3"/>
          <p:cNvGraphicFramePr>
            <a:graphicFrameLocks noChangeAspect="1"/>
          </p:cNvGraphicFramePr>
          <p:nvPr/>
        </p:nvGraphicFramePr>
        <p:xfrm>
          <a:off x="444500" y="2514600"/>
          <a:ext cx="3259138" cy="838200"/>
        </p:xfrm>
        <a:graphic>
          <a:graphicData uri="http://schemas.openxmlformats.org/presentationml/2006/ole">
            <p:oleObj spid="_x0000_s216067" name="Equation" r:id="rId3" imgW="888840" imgH="228600" progId="Equation.DSMT4">
              <p:embed/>
            </p:oleObj>
          </a:graphicData>
        </a:graphic>
      </p:graphicFrame>
      <p:graphicFrame>
        <p:nvGraphicFramePr>
          <p:cNvPr id="216069" name="Object 5"/>
          <p:cNvGraphicFramePr>
            <a:graphicFrameLocks noChangeAspect="1"/>
          </p:cNvGraphicFramePr>
          <p:nvPr/>
        </p:nvGraphicFramePr>
        <p:xfrm>
          <a:off x="762000" y="3733800"/>
          <a:ext cx="762000" cy="554038"/>
        </p:xfrm>
        <a:graphic>
          <a:graphicData uri="http://schemas.openxmlformats.org/presentationml/2006/ole">
            <p:oleObj spid="_x0000_s216069" name="Equation" r:id="rId4" imgW="279360" imgH="203040" progId="Equation.DSMT4">
              <p:embed/>
            </p:oleObj>
          </a:graphicData>
        </a:graphic>
      </p:graphicFrame>
      <p:graphicFrame>
        <p:nvGraphicFramePr>
          <p:cNvPr id="216070" name="Object 6"/>
          <p:cNvGraphicFramePr>
            <a:graphicFrameLocks noChangeAspect="1"/>
          </p:cNvGraphicFramePr>
          <p:nvPr/>
        </p:nvGraphicFramePr>
        <p:xfrm>
          <a:off x="1066800" y="5105400"/>
          <a:ext cx="242888" cy="415925"/>
        </p:xfrm>
        <a:graphic>
          <a:graphicData uri="http://schemas.openxmlformats.org/presentationml/2006/ole">
            <p:oleObj spid="_x0000_s216070" name="Equation" r:id="rId5" imgW="88560" imgH="152280" progId="Equation.DSMT4">
              <p:embed/>
            </p:oleObj>
          </a:graphicData>
        </a:graphic>
      </p:graphicFrame>
      <p:sp>
        <p:nvSpPr>
          <p:cNvPr id="9" name="TextBox 8"/>
          <p:cNvSpPr txBox="1"/>
          <p:nvPr/>
        </p:nvSpPr>
        <p:spPr>
          <a:xfrm>
            <a:off x="4648200" y="1676401"/>
            <a:ext cx="4343400" cy="6370975"/>
          </a:xfrm>
          <a:prstGeom prst="rect">
            <a:avLst/>
          </a:prstGeom>
          <a:noFill/>
        </p:spPr>
        <p:txBody>
          <a:bodyPr wrap="square" rtlCol="0">
            <a:spAutoFit/>
          </a:bodyPr>
          <a:lstStyle/>
          <a:p>
            <a:r>
              <a:rPr lang="en-US" sz="2400" dirty="0" smtClean="0"/>
              <a:t>At what time is the ball at it’s highest point?</a:t>
            </a:r>
          </a:p>
          <a:p>
            <a:endParaRPr lang="en-US" sz="2400" dirty="0" smtClean="0"/>
          </a:p>
          <a:p>
            <a:endParaRPr lang="en-US" sz="2400" dirty="0" smtClean="0"/>
          </a:p>
          <a:p>
            <a:r>
              <a:rPr lang="en-US" sz="2400" dirty="0" smtClean="0"/>
              <a:t>How high is the ball at this point?</a:t>
            </a:r>
          </a:p>
          <a:p>
            <a:endParaRPr lang="en-US" sz="2400" dirty="0" smtClean="0"/>
          </a:p>
          <a:p>
            <a:endParaRPr lang="en-US" sz="2400" dirty="0" smtClean="0"/>
          </a:p>
          <a:p>
            <a:r>
              <a:rPr lang="en-US" sz="2400" dirty="0" smtClean="0"/>
              <a:t>After how many seconds, does the ball hit the ground (to be returned by the opposing team)?</a:t>
            </a:r>
          </a:p>
          <a:p>
            <a:endParaRPr lang="en-US" sz="2400" dirty="0" smtClean="0"/>
          </a:p>
          <a:p>
            <a:endParaRPr lang="en-US" sz="2400" dirty="0" smtClean="0"/>
          </a:p>
          <a:p>
            <a:endParaRPr lang="en-US" sz="24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A graph of our function</a:t>
            </a:r>
            <a:endParaRPr lang="en-US" dirty="0"/>
          </a:p>
        </p:txBody>
      </p:sp>
      <p:pic>
        <p:nvPicPr>
          <p:cNvPr id="217090" name="Picture 2"/>
          <p:cNvPicPr>
            <a:picLocks noGrp="1" noChangeAspect="1" noChangeArrowheads="1"/>
          </p:cNvPicPr>
          <p:nvPr>
            <p:ph idx="1"/>
          </p:nvPr>
        </p:nvPicPr>
        <p:blipFill>
          <a:blip r:embed="rId2" cstate="print"/>
          <a:srcRect/>
          <a:stretch>
            <a:fillRect/>
          </a:stretch>
        </p:blipFill>
        <p:spPr bwMode="auto">
          <a:xfrm>
            <a:off x="2438400" y="990600"/>
            <a:ext cx="6053205" cy="5541817"/>
          </a:xfrm>
          <a:prstGeom prst="rect">
            <a:avLst/>
          </a:prstGeom>
          <a:noFill/>
          <a:ln w="9525">
            <a:noFill/>
            <a:miter lim="800000"/>
            <a:headEnd/>
            <a:tailEnd/>
          </a:ln>
          <a:effectLst/>
        </p:spPr>
      </p:pic>
      <p:pic>
        <p:nvPicPr>
          <p:cNvPr id="5" name="Picture 4" descr="football.jpg"/>
          <p:cNvPicPr>
            <a:picLocks noChangeAspect="1"/>
          </p:cNvPicPr>
          <p:nvPr/>
        </p:nvPicPr>
        <p:blipFill>
          <a:blip r:embed="rId3" cstate="print"/>
          <a:stretch>
            <a:fillRect/>
          </a:stretch>
        </p:blipFill>
        <p:spPr>
          <a:xfrm>
            <a:off x="2057400" y="5943600"/>
            <a:ext cx="685800" cy="685800"/>
          </a:xfrm>
          <a:prstGeom prst="rect">
            <a:avLst/>
          </a:prstGeom>
        </p:spPr>
      </p:pic>
      <p:pic>
        <p:nvPicPr>
          <p:cNvPr id="6" name="Picture 5" descr="football.jpg"/>
          <p:cNvPicPr>
            <a:picLocks noChangeAspect="1"/>
          </p:cNvPicPr>
          <p:nvPr/>
        </p:nvPicPr>
        <p:blipFill>
          <a:blip r:embed="rId3" cstate="print"/>
          <a:stretch>
            <a:fillRect/>
          </a:stretch>
        </p:blipFill>
        <p:spPr>
          <a:xfrm>
            <a:off x="4495800" y="1524000"/>
            <a:ext cx="685800" cy="685800"/>
          </a:xfrm>
          <a:prstGeom prst="rect">
            <a:avLst/>
          </a:prstGeom>
        </p:spPr>
      </p:pic>
      <p:pic>
        <p:nvPicPr>
          <p:cNvPr id="7" name="Picture 6" descr="football.jpg"/>
          <p:cNvPicPr>
            <a:picLocks noChangeAspect="1"/>
          </p:cNvPicPr>
          <p:nvPr/>
        </p:nvPicPr>
        <p:blipFill>
          <a:blip r:embed="rId3" cstate="print"/>
          <a:stretch>
            <a:fillRect/>
          </a:stretch>
        </p:blipFill>
        <p:spPr>
          <a:xfrm>
            <a:off x="2590800" y="4267200"/>
            <a:ext cx="685800" cy="685800"/>
          </a:xfrm>
          <a:prstGeom prst="rect">
            <a:avLst/>
          </a:prstGeom>
        </p:spPr>
      </p:pic>
      <p:pic>
        <p:nvPicPr>
          <p:cNvPr id="8" name="Picture 7" descr="football.jpg"/>
          <p:cNvPicPr>
            <a:picLocks noChangeAspect="1"/>
          </p:cNvPicPr>
          <p:nvPr/>
        </p:nvPicPr>
        <p:blipFill>
          <a:blip r:embed="rId3" cstate="print"/>
          <a:stretch>
            <a:fillRect/>
          </a:stretch>
        </p:blipFill>
        <p:spPr>
          <a:xfrm>
            <a:off x="3276600" y="2438400"/>
            <a:ext cx="685800" cy="685800"/>
          </a:xfrm>
          <a:prstGeom prst="rect">
            <a:avLst/>
          </a:prstGeom>
        </p:spPr>
      </p:pic>
      <p:pic>
        <p:nvPicPr>
          <p:cNvPr id="9" name="Picture 8" descr="football.jpg"/>
          <p:cNvPicPr>
            <a:picLocks noChangeAspect="1"/>
          </p:cNvPicPr>
          <p:nvPr/>
        </p:nvPicPr>
        <p:blipFill>
          <a:blip r:embed="rId3" cstate="print"/>
          <a:stretch>
            <a:fillRect/>
          </a:stretch>
        </p:blipFill>
        <p:spPr>
          <a:xfrm>
            <a:off x="5638800" y="2362200"/>
            <a:ext cx="685800" cy="685800"/>
          </a:xfrm>
          <a:prstGeom prst="rect">
            <a:avLst/>
          </a:prstGeom>
        </p:spPr>
      </p:pic>
      <p:pic>
        <p:nvPicPr>
          <p:cNvPr id="10" name="Picture 9" descr="football.jpg"/>
          <p:cNvPicPr>
            <a:picLocks noChangeAspect="1"/>
          </p:cNvPicPr>
          <p:nvPr/>
        </p:nvPicPr>
        <p:blipFill>
          <a:blip r:embed="rId3" cstate="print"/>
          <a:stretch>
            <a:fillRect/>
          </a:stretch>
        </p:blipFill>
        <p:spPr>
          <a:xfrm>
            <a:off x="6400800" y="4114800"/>
            <a:ext cx="685800" cy="685800"/>
          </a:xfrm>
          <a:prstGeom prst="rect">
            <a:avLst/>
          </a:prstGeom>
        </p:spPr>
      </p:pic>
      <p:pic>
        <p:nvPicPr>
          <p:cNvPr id="11" name="Picture 10" descr="football.jpg"/>
          <p:cNvPicPr>
            <a:picLocks noChangeAspect="1"/>
          </p:cNvPicPr>
          <p:nvPr/>
        </p:nvPicPr>
        <p:blipFill>
          <a:blip r:embed="rId3" cstate="print"/>
          <a:stretch>
            <a:fillRect/>
          </a:stretch>
        </p:blipFill>
        <p:spPr>
          <a:xfrm>
            <a:off x="6934200" y="5867400"/>
            <a:ext cx="685800" cy="685800"/>
          </a:xfrm>
          <a:prstGeom prst="rect">
            <a:avLst/>
          </a:prstGeom>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038600" cy="5071872"/>
          </a:xfrm>
        </p:spPr>
        <p:txBody>
          <a:bodyPr>
            <a:normAutofit fontScale="92500" lnSpcReduction="20000"/>
          </a:bodyPr>
          <a:lstStyle/>
          <a:p>
            <a:r>
              <a:rPr lang="en-US" sz="2800" dirty="0" smtClean="0"/>
              <a:t>At what time is the ball at it’s highest point?</a:t>
            </a:r>
          </a:p>
          <a:p>
            <a:endParaRPr lang="en-US" sz="2800" dirty="0" smtClean="0"/>
          </a:p>
          <a:p>
            <a:endParaRPr lang="en-US" sz="2800" dirty="0" smtClean="0"/>
          </a:p>
          <a:p>
            <a:r>
              <a:rPr lang="en-US" sz="2800" dirty="0" smtClean="0"/>
              <a:t>How high is the ball at this point?</a:t>
            </a:r>
          </a:p>
          <a:p>
            <a:endParaRPr lang="en-US" sz="2800" dirty="0" smtClean="0"/>
          </a:p>
          <a:p>
            <a:endParaRPr lang="en-US" sz="2800" dirty="0" smtClean="0"/>
          </a:p>
          <a:p>
            <a:r>
              <a:rPr lang="en-US" sz="2800" dirty="0" smtClean="0"/>
              <a:t>After how many seconds, does the ball hit the ground (to be returned by the opposing team)?</a:t>
            </a:r>
          </a:p>
          <a:p>
            <a:endParaRPr lang="en-US" dirty="0"/>
          </a:p>
        </p:txBody>
      </p:sp>
      <p:sp>
        <p:nvSpPr>
          <p:cNvPr id="3" name="Title 2"/>
          <p:cNvSpPr>
            <a:spLocks noGrp="1"/>
          </p:cNvSpPr>
          <p:nvPr>
            <p:ph type="title"/>
          </p:nvPr>
        </p:nvSpPr>
        <p:spPr>
          <a:xfrm>
            <a:off x="457200" y="274638"/>
            <a:ext cx="8305800" cy="1173162"/>
          </a:xfrm>
        </p:spPr>
        <p:txBody>
          <a:bodyPr/>
          <a:lstStyle/>
          <a:p>
            <a:pPr algn="ctr"/>
            <a:r>
              <a:rPr lang="en-US" dirty="0" smtClean="0"/>
              <a:t>Our solutions</a:t>
            </a: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5257800" y="2209800"/>
            <a:ext cx="3662191" cy="3352801"/>
          </a:xfrm>
          <a:prstGeom prst="rect">
            <a:avLst/>
          </a:prstGeom>
          <a:noFill/>
          <a:ln w="9525">
            <a:noFill/>
            <a:miter lim="800000"/>
            <a:headEnd/>
            <a:tailEnd/>
          </a:ln>
          <a:effectLst/>
        </p:spPr>
      </p:pic>
      <p:graphicFrame>
        <p:nvGraphicFramePr>
          <p:cNvPr id="5" name="Object 4"/>
          <p:cNvGraphicFramePr>
            <a:graphicFrameLocks noChangeAspect="1"/>
          </p:cNvGraphicFramePr>
          <p:nvPr/>
        </p:nvGraphicFramePr>
        <p:xfrm>
          <a:off x="2209800" y="2286000"/>
          <a:ext cx="1371600" cy="768096"/>
        </p:xfrm>
        <a:graphic>
          <a:graphicData uri="http://schemas.openxmlformats.org/presentationml/2006/ole">
            <p:oleObj spid="_x0000_s218114" name="Equation" r:id="rId4" imgW="317160" imgH="177480" progId="Equation.DSMT4">
              <p:embed/>
            </p:oleObj>
          </a:graphicData>
        </a:graphic>
      </p:graphicFrame>
      <p:graphicFrame>
        <p:nvGraphicFramePr>
          <p:cNvPr id="218116" name="Object 4"/>
          <p:cNvGraphicFramePr>
            <a:graphicFrameLocks noChangeAspect="1"/>
          </p:cNvGraphicFramePr>
          <p:nvPr/>
        </p:nvGraphicFramePr>
        <p:xfrm>
          <a:off x="3048000" y="3733800"/>
          <a:ext cx="2057400" cy="700581"/>
        </p:xfrm>
        <a:graphic>
          <a:graphicData uri="http://schemas.openxmlformats.org/presentationml/2006/ole">
            <p:oleObj spid="_x0000_s218116" name="Equation" r:id="rId5" imgW="596880" imgH="203040" progId="Equation.DSMT4">
              <p:embed/>
            </p:oleObj>
          </a:graphicData>
        </a:graphic>
      </p:graphicFrame>
      <p:graphicFrame>
        <p:nvGraphicFramePr>
          <p:cNvPr id="218117" name="Object 5"/>
          <p:cNvGraphicFramePr>
            <a:graphicFrameLocks noChangeAspect="1"/>
          </p:cNvGraphicFramePr>
          <p:nvPr/>
        </p:nvGraphicFramePr>
        <p:xfrm>
          <a:off x="4267200" y="5791200"/>
          <a:ext cx="1371600" cy="768350"/>
        </p:xfrm>
        <a:graphic>
          <a:graphicData uri="http://schemas.openxmlformats.org/presentationml/2006/ole">
            <p:oleObj spid="_x0000_s218117" name="Equation" r:id="rId6" imgW="317160" imgH="177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 calcmode="lin" valueType="num">
                                      <p:cBhvr additive="base">
                                        <p:cTn id="1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218116"/>
                                        </p:tgtEl>
                                        <p:attrNameLst>
                                          <p:attrName>style.visibility</p:attrName>
                                        </p:attrNameLst>
                                      </p:cBhvr>
                                      <p:to>
                                        <p:strVal val="visible"/>
                                      </p:to>
                                    </p:set>
                                    <p:animEffect transition="in" filter="dissolve">
                                      <p:cBhvr>
                                        <p:cTn id="24" dur="500"/>
                                        <p:tgtEl>
                                          <p:spTgt spid="21811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anim calcmode="lin" valueType="num">
                                      <p:cBhvr additive="base">
                                        <p:cTn id="2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218117"/>
                                        </p:tgtEl>
                                        <p:attrNameLst>
                                          <p:attrName>style.visibility</p:attrName>
                                        </p:attrNameLst>
                                      </p:cBhvr>
                                      <p:to>
                                        <p:strVal val="visible"/>
                                      </p:to>
                                    </p:set>
                                    <p:animEffect transition="in" filter="dissolve">
                                      <p:cBhvr>
                                        <p:cTn id="35" dur="500"/>
                                        <p:tgtEl>
                                          <p:spTgt spid="218117"/>
                                        </p:tgtEl>
                                      </p:cBhvr>
                                    </p:animEffect>
                                  </p:childTnLst>
                                </p:cTn>
                              </p:par>
                            </p:childTnLst>
                          </p:cTn>
                        </p:par>
                      </p:childTnLst>
                    </p:cTn>
                  </p:par>
                  <p:par>
                    <p:cTn id="36" fill="hold">
                      <p:stCondLst>
                        <p:cond delay="indefinite"/>
                      </p:stCondLst>
                      <p:childTnLst>
                        <p:par>
                          <p:cTn id="37" fill="hold">
                            <p:stCondLst>
                              <p:cond delay="0"/>
                            </p:stCondLst>
                            <p:childTnLst>
                              <p:par>
                                <p:cTn id="38" presetID="8" presetClass="entr" presetSubtype="16" fill="hold"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diamond(in)">
                                      <p:cBhvr>
                                        <p:cTn id="4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selection of word problems</a:t>
            </a:r>
            <a:endParaRPr lang="en-US" dirty="0"/>
          </a:p>
        </p:txBody>
      </p:sp>
      <p:sp>
        <p:nvSpPr>
          <p:cNvPr id="3" name="Text Placeholder 2"/>
          <p:cNvSpPr>
            <a:spLocks noGrp="1"/>
          </p:cNvSpPr>
          <p:nvPr>
            <p:ph type="body" idx="1"/>
          </p:nvPr>
        </p:nvSpPr>
        <p:spPr/>
        <p:txBody>
          <a:bodyPr>
            <a:noAutofit/>
          </a:bodyPr>
          <a:lstStyle/>
          <a:p>
            <a:r>
              <a:rPr lang="en-US" sz="2800" dirty="0" smtClean="0"/>
              <a:t>Spend some time with a partner, or by yourself, and see if you can solve these. </a:t>
            </a:r>
            <a:r>
              <a:rPr lang="en-US" sz="2800" dirty="0" smtClean="0">
                <a:sym typeface="Wingdings" pitchFamily="2" charset="2"/>
              </a:rPr>
              <a:t></a:t>
            </a:r>
            <a:endParaRPr lang="en-US" sz="2800"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ctr" eaLnBrk="1" hangingPunct="1"/>
            <a:r>
              <a:rPr lang="en-US" altLang="en-US" dirty="0" smtClean="0"/>
              <a:t>Problem 1</a:t>
            </a:r>
            <a:endParaRPr lang="en-US" altLang="en-US" dirty="0" smtClean="0"/>
          </a:p>
        </p:txBody>
      </p:sp>
      <p:sp>
        <p:nvSpPr>
          <p:cNvPr id="5123" name="Rectangle 3"/>
          <p:cNvSpPr>
            <a:spLocks noGrp="1" noChangeArrowheads="1"/>
          </p:cNvSpPr>
          <p:nvPr>
            <p:ph type="body" idx="1"/>
          </p:nvPr>
        </p:nvSpPr>
        <p:spPr/>
        <p:txBody>
          <a:bodyPr>
            <a:normAutofit fontScale="92500" lnSpcReduction="10000"/>
          </a:bodyPr>
          <a:lstStyle/>
          <a:p>
            <a:pPr marL="609600" indent="-609600" eaLnBrk="1" hangingPunct="1">
              <a:buFontTx/>
              <a:buNone/>
            </a:pPr>
            <a:r>
              <a:rPr lang="en-US" altLang="en-US" sz="2800" dirty="0" smtClean="0"/>
              <a:t>	During half time at a basketball game, a sling shot launches T-shirts at the crowd. This is demonstrated by the function </a:t>
            </a:r>
            <a:endParaRPr lang="en-US" altLang="en-US" sz="2800" dirty="0" smtClean="0"/>
          </a:p>
          <a:p>
            <a:pPr marL="609600" indent="-609600" eaLnBrk="1" hangingPunct="1">
              <a:buFontTx/>
              <a:buNone/>
            </a:pPr>
            <a:endParaRPr lang="en-US" altLang="en-US" sz="2800" dirty="0" smtClean="0"/>
          </a:p>
          <a:p>
            <a:pPr marL="609600" indent="-609600" eaLnBrk="1" hangingPunct="1">
              <a:buFontTx/>
              <a:buNone/>
            </a:pPr>
            <a:endParaRPr lang="en-US" altLang="en-US" sz="2800" dirty="0" smtClean="0"/>
          </a:p>
          <a:p>
            <a:pPr marL="609600" indent="-609600" eaLnBrk="1" hangingPunct="1">
              <a:buFontTx/>
              <a:buNone/>
            </a:pPr>
            <a:r>
              <a:rPr lang="en-US" altLang="en-US" sz="2800" dirty="0" smtClean="0"/>
              <a:t>	</a:t>
            </a:r>
            <a:r>
              <a:rPr lang="en-US" altLang="en-US" sz="2800" dirty="0" smtClean="0"/>
              <a:t>	 </a:t>
            </a:r>
            <a:r>
              <a:rPr lang="en-US" altLang="en-US" sz="2800" dirty="0" smtClean="0"/>
              <a:t>where </a:t>
            </a:r>
            <a:r>
              <a:rPr lang="en-US" altLang="en-US" sz="2800" dirty="0" smtClean="0"/>
              <a:t>h(t) </a:t>
            </a:r>
            <a:r>
              <a:rPr lang="en-US" altLang="en-US" sz="2800" dirty="0" smtClean="0"/>
              <a:t>is </a:t>
            </a:r>
            <a:r>
              <a:rPr lang="en-US" altLang="en-US" sz="2800" dirty="0" smtClean="0"/>
              <a:t>height (in feet) </a:t>
            </a:r>
            <a:r>
              <a:rPr lang="en-US" altLang="en-US" sz="2800" dirty="0" smtClean="0"/>
              <a:t>and t is </a:t>
            </a:r>
            <a:r>
              <a:rPr lang="en-US" altLang="en-US" sz="2800" dirty="0" smtClean="0"/>
              <a:t>time 	(in seconds). </a:t>
            </a:r>
            <a:endParaRPr lang="en-US" altLang="en-US" sz="2800" dirty="0" smtClean="0"/>
          </a:p>
          <a:p>
            <a:pPr marL="609600" indent="-609600" eaLnBrk="1" hangingPunct="1">
              <a:buFontTx/>
              <a:buNone/>
            </a:pPr>
            <a:endParaRPr lang="en-US" altLang="en-US" sz="2800" dirty="0" smtClean="0"/>
          </a:p>
          <a:p>
            <a:pPr marL="609600" indent="-609600" eaLnBrk="1" hangingPunct="1">
              <a:buFontTx/>
              <a:buNone/>
            </a:pPr>
            <a:r>
              <a:rPr lang="en-US" altLang="en-US" sz="2800" dirty="0" smtClean="0"/>
              <a:t>	</a:t>
            </a:r>
            <a:r>
              <a:rPr lang="en-US" altLang="en-US" sz="2800" dirty="0" smtClean="0"/>
              <a:t>A) 	How </a:t>
            </a:r>
            <a:r>
              <a:rPr lang="en-US" altLang="en-US" sz="2800" dirty="0" smtClean="0"/>
              <a:t>long will it take the T-shirt to </a:t>
            </a:r>
            <a:r>
              <a:rPr lang="en-US" altLang="en-US" sz="2800" dirty="0" smtClean="0"/>
              <a:t>		reach </a:t>
            </a:r>
            <a:r>
              <a:rPr lang="en-US" altLang="en-US" sz="2800" dirty="0" smtClean="0"/>
              <a:t>its maximum height?</a:t>
            </a:r>
          </a:p>
          <a:p>
            <a:pPr marL="609600" indent="-609600" eaLnBrk="1" hangingPunct="1">
              <a:buFontTx/>
              <a:buNone/>
            </a:pPr>
            <a:r>
              <a:rPr lang="en-US" altLang="en-US" sz="2800" dirty="0" smtClean="0"/>
              <a:t>	</a:t>
            </a:r>
            <a:r>
              <a:rPr lang="en-US" altLang="en-US" sz="2800" dirty="0" smtClean="0"/>
              <a:t>B) 	What </a:t>
            </a:r>
            <a:r>
              <a:rPr lang="en-US" altLang="en-US" sz="2800" dirty="0" smtClean="0"/>
              <a:t>is the maximum height?</a:t>
            </a:r>
          </a:p>
        </p:txBody>
      </p:sp>
      <p:graphicFrame>
        <p:nvGraphicFramePr>
          <p:cNvPr id="4" name="Object 3"/>
          <p:cNvGraphicFramePr>
            <a:graphicFrameLocks noChangeAspect="1"/>
          </p:cNvGraphicFramePr>
          <p:nvPr/>
        </p:nvGraphicFramePr>
        <p:xfrm>
          <a:off x="2362200" y="2743200"/>
          <a:ext cx="4402667" cy="762000"/>
        </p:xfrm>
        <a:graphic>
          <a:graphicData uri="http://schemas.openxmlformats.org/presentationml/2006/ole">
            <p:oleObj spid="_x0000_s229378" name="Equation" r:id="rId3" imgW="1320480" imgH="228600" progId="Equation.DSMT4">
              <p:embed/>
            </p:oleObj>
          </a:graphicData>
        </a:graphic>
      </p:graphicFrame>
      <p:pic>
        <p:nvPicPr>
          <p:cNvPr id="5" name="Picture 4" descr="t shirt sling.jpg"/>
          <p:cNvPicPr>
            <a:picLocks noChangeAspect="1"/>
          </p:cNvPicPr>
          <p:nvPr/>
        </p:nvPicPr>
        <p:blipFill>
          <a:blip r:embed="rId4" cstate="print"/>
          <a:stretch>
            <a:fillRect/>
          </a:stretch>
        </p:blipFill>
        <p:spPr>
          <a:xfrm>
            <a:off x="6934200" y="152400"/>
            <a:ext cx="1524000" cy="1141529"/>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sz="3200" dirty="0" smtClean="0"/>
              <a:t>If you teach Algebra 2, or pre-calculus, I’m sure that you’ve spent some time with quadratics, so you should be familiar with most of the material in this PowerPoint.</a:t>
            </a:r>
            <a:endParaRPr lang="en-US" sz="3200" dirty="0" smtClean="0">
              <a:sym typeface="Wingdings" pitchFamily="2" charset="2"/>
            </a:endParaRPr>
          </a:p>
          <a:p>
            <a:r>
              <a:rPr lang="en-US" sz="3200" dirty="0" smtClean="0">
                <a:sym typeface="Wingdings" pitchFamily="2" charset="2"/>
              </a:rPr>
              <a:t>If that’s the case, we’ll spend some time looking at word problems.</a:t>
            </a:r>
          </a:p>
          <a:p>
            <a:pPr lvl="1"/>
            <a:r>
              <a:rPr lang="en-US" sz="3200" dirty="0" smtClean="0">
                <a:sym typeface="Wingdings" pitchFamily="2" charset="2"/>
              </a:rPr>
              <a:t>Any “hard core” math person just loves to solve word problems that involve the concepts that we want students to master and understand. </a:t>
            </a:r>
            <a:endParaRPr lang="en-US" sz="3200" dirty="0" smtClean="0">
              <a:sym typeface="Wingdings" pitchFamily="2" charset="2"/>
            </a:endParaRPr>
          </a:p>
        </p:txBody>
      </p:sp>
      <p:sp>
        <p:nvSpPr>
          <p:cNvPr id="3" name="Title 2"/>
          <p:cNvSpPr>
            <a:spLocks noGrp="1"/>
          </p:cNvSpPr>
          <p:nvPr>
            <p:ph type="title"/>
          </p:nvPr>
        </p:nvSpPr>
        <p:spPr/>
        <p:txBody>
          <a:bodyPr>
            <a:normAutofit fontScale="90000"/>
          </a:bodyPr>
          <a:lstStyle/>
          <a:p>
            <a:pPr algn="ctr"/>
            <a:r>
              <a:rPr lang="en-US" dirty="0" smtClean="0"/>
              <a:t>First, a word from your instructor</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eaLnBrk="1" hangingPunct="1"/>
            <a:r>
              <a:rPr lang="en-US" altLang="en-US" dirty="0" smtClean="0"/>
              <a:t>Problem 2</a:t>
            </a:r>
            <a:endParaRPr lang="en-US" altLang="en-US" dirty="0" smtClean="0"/>
          </a:p>
        </p:txBody>
      </p:sp>
      <p:sp>
        <p:nvSpPr>
          <p:cNvPr id="6147" name="Rectangle 3"/>
          <p:cNvSpPr>
            <a:spLocks noGrp="1" noChangeArrowheads="1"/>
          </p:cNvSpPr>
          <p:nvPr>
            <p:ph type="body" idx="1"/>
          </p:nvPr>
        </p:nvSpPr>
        <p:spPr>
          <a:xfrm>
            <a:off x="228600" y="1600200"/>
            <a:ext cx="8077200" cy="4525963"/>
          </a:xfrm>
        </p:spPr>
        <p:txBody>
          <a:bodyPr>
            <a:normAutofit lnSpcReduction="10000"/>
          </a:bodyPr>
          <a:lstStyle/>
          <a:p>
            <a:pPr marL="609600" indent="-609600" eaLnBrk="1" hangingPunct="1">
              <a:buFontTx/>
              <a:buNone/>
            </a:pPr>
            <a:r>
              <a:rPr lang="en-US" altLang="en-US" sz="2800" dirty="0" smtClean="0"/>
              <a:t>	Suppose a tennis player hits a ball over the net. The ball leaves the racket 0.5m above the ground. The equation </a:t>
            </a:r>
            <a:endParaRPr lang="en-US" altLang="en-US" sz="2800" dirty="0" smtClean="0"/>
          </a:p>
          <a:p>
            <a:pPr marL="609600" indent="-609600" eaLnBrk="1" hangingPunct="1">
              <a:buFontTx/>
              <a:buNone/>
            </a:pPr>
            <a:endParaRPr lang="en-US" altLang="en-US" sz="2800" dirty="0" smtClean="0"/>
          </a:p>
          <a:p>
            <a:pPr marL="609600" indent="-609600" eaLnBrk="1" hangingPunct="1">
              <a:buFontTx/>
              <a:buNone/>
            </a:pPr>
            <a:endParaRPr lang="en-US" altLang="en-US" sz="2800" dirty="0" smtClean="0"/>
          </a:p>
          <a:p>
            <a:pPr marL="609600" indent="-609600" eaLnBrk="1" hangingPunct="1">
              <a:buFontTx/>
              <a:buNone/>
            </a:pPr>
            <a:r>
              <a:rPr lang="en-US" altLang="en-US" sz="2800" dirty="0" smtClean="0"/>
              <a:t>	gives </a:t>
            </a:r>
            <a:r>
              <a:rPr lang="en-US" altLang="en-US" sz="2800" dirty="0" smtClean="0"/>
              <a:t>the ball’s height </a:t>
            </a:r>
            <a:r>
              <a:rPr lang="en-US" altLang="en-US" sz="2800" dirty="0" smtClean="0"/>
              <a:t>h(t) </a:t>
            </a:r>
            <a:r>
              <a:rPr lang="en-US" altLang="en-US" sz="2800" dirty="0" smtClean="0"/>
              <a:t>in meters after t seconds.</a:t>
            </a:r>
          </a:p>
          <a:p>
            <a:pPr marL="609600" indent="-609600" eaLnBrk="1" hangingPunct="1">
              <a:buFontTx/>
              <a:buNone/>
            </a:pPr>
            <a:endParaRPr lang="en-US" altLang="en-US" sz="1400" dirty="0" smtClean="0"/>
          </a:p>
          <a:p>
            <a:pPr marL="609600" indent="-609600" eaLnBrk="1" hangingPunct="1">
              <a:buFontTx/>
              <a:buNone/>
            </a:pPr>
            <a:r>
              <a:rPr lang="en-US" altLang="en-US" sz="2800" dirty="0" smtClean="0"/>
              <a:t>	</a:t>
            </a:r>
            <a:r>
              <a:rPr lang="en-US" altLang="en-US" sz="2800" dirty="0" smtClean="0"/>
              <a:t>A) 	What </a:t>
            </a:r>
            <a:r>
              <a:rPr lang="en-US" altLang="en-US" sz="2800" dirty="0" smtClean="0"/>
              <a:t>is the axis of symmetry?</a:t>
            </a:r>
          </a:p>
          <a:p>
            <a:pPr marL="609600" indent="-609600" eaLnBrk="1" hangingPunct="1">
              <a:buFontTx/>
              <a:buNone/>
            </a:pPr>
            <a:r>
              <a:rPr lang="en-US" altLang="en-US" sz="2800" dirty="0" smtClean="0"/>
              <a:t>      </a:t>
            </a:r>
            <a:r>
              <a:rPr lang="en-US" altLang="en-US" sz="2800" dirty="0" smtClean="0"/>
              <a:t>B) 	When </a:t>
            </a:r>
            <a:r>
              <a:rPr lang="en-US" altLang="en-US" sz="2800" dirty="0" smtClean="0"/>
              <a:t>will the ball be at the </a:t>
            </a:r>
          </a:p>
          <a:p>
            <a:pPr marL="609600" indent="-609600" eaLnBrk="1" hangingPunct="1">
              <a:buFontTx/>
              <a:buNone/>
            </a:pPr>
            <a:r>
              <a:rPr lang="en-US" altLang="en-US" sz="2800" dirty="0" smtClean="0"/>
              <a:t>	</a:t>
            </a:r>
            <a:r>
              <a:rPr lang="en-US" altLang="en-US" sz="2800" dirty="0" smtClean="0"/>
              <a:t>		highest </a:t>
            </a:r>
            <a:r>
              <a:rPr lang="en-US" altLang="en-US" sz="2800" dirty="0" smtClean="0"/>
              <a:t>point in its path?</a:t>
            </a:r>
          </a:p>
        </p:txBody>
      </p:sp>
      <p:pic>
        <p:nvPicPr>
          <p:cNvPr id="6148" name="Picture 4" descr="MCj04375690000[1]"/>
          <p:cNvPicPr>
            <a:picLocks noChangeAspect="1" noChangeArrowheads="1"/>
          </p:cNvPicPr>
          <p:nvPr/>
        </p:nvPicPr>
        <p:blipFill>
          <a:blip r:embed="rId3" cstate="print"/>
          <a:srcRect/>
          <a:stretch>
            <a:fillRect/>
          </a:stretch>
        </p:blipFill>
        <p:spPr bwMode="auto">
          <a:xfrm flipH="1">
            <a:off x="914400" y="304800"/>
            <a:ext cx="1752600" cy="1159272"/>
          </a:xfrm>
          <a:prstGeom prst="rect">
            <a:avLst/>
          </a:prstGeom>
          <a:noFill/>
          <a:ln w="9525">
            <a:noFill/>
            <a:miter lim="800000"/>
            <a:headEnd/>
            <a:tailEnd/>
          </a:ln>
        </p:spPr>
      </p:pic>
      <p:graphicFrame>
        <p:nvGraphicFramePr>
          <p:cNvPr id="230402" name="Object 2"/>
          <p:cNvGraphicFramePr>
            <a:graphicFrameLocks noChangeAspect="1"/>
          </p:cNvGraphicFramePr>
          <p:nvPr/>
        </p:nvGraphicFramePr>
        <p:xfrm>
          <a:off x="1600200" y="2743200"/>
          <a:ext cx="5037137" cy="762000"/>
        </p:xfrm>
        <a:graphic>
          <a:graphicData uri="http://schemas.openxmlformats.org/presentationml/2006/ole">
            <p:oleObj spid="_x0000_s230402" name="Equation" r:id="rId4" imgW="1511280" imgH="228600" progId="Equation.DSMT4">
              <p:embed/>
            </p:oleObj>
          </a:graphicData>
        </a:graphic>
      </p:graphicFrame>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eaLnBrk="1" hangingPunct="1"/>
            <a:r>
              <a:rPr lang="en-US" altLang="en-US" dirty="0" smtClean="0"/>
              <a:t>Problem 3</a:t>
            </a:r>
            <a:endParaRPr lang="en-US" altLang="en-US" dirty="0" smtClean="0"/>
          </a:p>
        </p:txBody>
      </p:sp>
      <p:sp>
        <p:nvSpPr>
          <p:cNvPr id="7171" name="Rectangle 3"/>
          <p:cNvSpPr>
            <a:spLocks noGrp="1" noChangeArrowheads="1"/>
          </p:cNvSpPr>
          <p:nvPr>
            <p:ph type="body" idx="1"/>
          </p:nvPr>
        </p:nvSpPr>
        <p:spPr>
          <a:xfrm>
            <a:off x="457200" y="1481328"/>
            <a:ext cx="8153400" cy="4843272"/>
          </a:xfrm>
        </p:spPr>
        <p:txBody>
          <a:bodyPr>
            <a:normAutofit fontScale="85000" lnSpcReduction="20000"/>
          </a:bodyPr>
          <a:lstStyle/>
          <a:p>
            <a:pPr marL="609600" indent="-609600" eaLnBrk="1" hangingPunct="1">
              <a:buFontTx/>
              <a:buNone/>
            </a:pPr>
            <a:r>
              <a:rPr lang="en-US" altLang="en-US" sz="2800" dirty="0" smtClean="0"/>
              <a:t>	</a:t>
            </a:r>
            <a:r>
              <a:rPr lang="en-US" altLang="en-US" sz="3000" dirty="0" smtClean="0"/>
              <a:t>In the shot put, an athlete throws a heavy metal ball through the air. The arc of the ball can be modeled by the equation </a:t>
            </a:r>
            <a:endParaRPr lang="en-US" altLang="en-US" sz="3000" dirty="0" smtClean="0"/>
          </a:p>
          <a:p>
            <a:pPr marL="609600" indent="-609600" eaLnBrk="1" hangingPunct="1">
              <a:buFontTx/>
              <a:buNone/>
            </a:pPr>
            <a:endParaRPr lang="en-US" altLang="en-US" sz="3000" dirty="0" smtClean="0"/>
          </a:p>
          <a:p>
            <a:pPr marL="609600" indent="-609600" eaLnBrk="1" hangingPunct="1">
              <a:buFontTx/>
              <a:buNone/>
            </a:pPr>
            <a:endParaRPr lang="en-US" altLang="en-US" sz="3000" dirty="0" smtClean="0"/>
          </a:p>
          <a:p>
            <a:pPr marL="609600" indent="-609600" eaLnBrk="1" hangingPunct="1">
              <a:buFontTx/>
              <a:buNone/>
            </a:pPr>
            <a:r>
              <a:rPr lang="en-US" altLang="en-US" sz="3000" dirty="0" smtClean="0"/>
              <a:t>	where </a:t>
            </a:r>
            <a:r>
              <a:rPr lang="en-US" altLang="en-US" sz="3000" dirty="0" smtClean="0"/>
              <a:t>x is the horizontal distance, in meters, from the athlete and y is the height, in meters, of the </a:t>
            </a:r>
            <a:r>
              <a:rPr lang="en-US" altLang="en-US" sz="3000" dirty="0" smtClean="0"/>
              <a:t>shot put.</a:t>
            </a:r>
            <a:endParaRPr lang="en-US" altLang="en-US" sz="3000" dirty="0" smtClean="0"/>
          </a:p>
          <a:p>
            <a:pPr marL="609600" indent="-609600" eaLnBrk="1" hangingPunct="1">
              <a:buFontTx/>
              <a:buNone/>
            </a:pPr>
            <a:endParaRPr lang="en-US" altLang="en-US" sz="3000" dirty="0" smtClean="0"/>
          </a:p>
          <a:p>
            <a:pPr marL="609600" indent="-609600" eaLnBrk="1" hangingPunct="1">
              <a:buFontTx/>
              <a:buNone/>
            </a:pPr>
            <a:r>
              <a:rPr lang="en-US" altLang="en-US" sz="3000" dirty="0" smtClean="0"/>
              <a:t>	</a:t>
            </a:r>
            <a:r>
              <a:rPr lang="en-US" altLang="en-US" sz="3000" dirty="0" smtClean="0"/>
              <a:t>A) 	What </a:t>
            </a:r>
            <a:r>
              <a:rPr lang="en-US" altLang="en-US" sz="3000" dirty="0" smtClean="0"/>
              <a:t>is the maximum height of the </a:t>
            </a:r>
            <a:r>
              <a:rPr lang="en-US" altLang="en-US" sz="3000" dirty="0" smtClean="0"/>
              <a:t>		shot put?</a:t>
            </a:r>
            <a:endParaRPr lang="en-US" altLang="en-US" sz="3000" dirty="0" smtClean="0"/>
          </a:p>
          <a:p>
            <a:pPr marL="609600" indent="-609600" eaLnBrk="1" hangingPunct="1">
              <a:buFontTx/>
              <a:buNone/>
            </a:pPr>
            <a:r>
              <a:rPr lang="en-US" altLang="en-US" sz="3000" dirty="0" smtClean="0"/>
              <a:t>	</a:t>
            </a:r>
            <a:r>
              <a:rPr lang="en-US" altLang="en-US" sz="3000" dirty="0" smtClean="0"/>
              <a:t>B) 	How </a:t>
            </a:r>
            <a:r>
              <a:rPr lang="en-US" altLang="en-US" sz="3000" dirty="0" smtClean="0"/>
              <a:t>far from the athlete will the </a:t>
            </a:r>
            <a:r>
              <a:rPr lang="en-US" altLang="en-US" sz="3000" dirty="0" smtClean="0"/>
              <a:t>			shot put </a:t>
            </a:r>
            <a:r>
              <a:rPr lang="en-US" altLang="en-US" sz="3000" dirty="0" smtClean="0"/>
              <a:t>land?</a:t>
            </a:r>
          </a:p>
        </p:txBody>
      </p:sp>
      <p:pic>
        <p:nvPicPr>
          <p:cNvPr id="7172" name="Picture 4" descr="MCj02953830000[1]"/>
          <p:cNvPicPr>
            <a:picLocks noChangeAspect="1" noChangeArrowheads="1"/>
          </p:cNvPicPr>
          <p:nvPr/>
        </p:nvPicPr>
        <p:blipFill>
          <a:blip r:embed="rId3" cstate="print"/>
          <a:srcRect/>
          <a:stretch>
            <a:fillRect/>
          </a:stretch>
        </p:blipFill>
        <p:spPr bwMode="auto">
          <a:xfrm>
            <a:off x="6705600" y="381000"/>
            <a:ext cx="1600200" cy="1088043"/>
          </a:xfrm>
          <a:prstGeom prst="rect">
            <a:avLst/>
          </a:prstGeom>
          <a:noFill/>
          <a:ln w="9525">
            <a:noFill/>
            <a:miter lim="800000"/>
            <a:headEnd/>
            <a:tailEnd/>
          </a:ln>
        </p:spPr>
      </p:pic>
      <p:graphicFrame>
        <p:nvGraphicFramePr>
          <p:cNvPr id="231426" name="Object 2"/>
          <p:cNvGraphicFramePr>
            <a:graphicFrameLocks noChangeAspect="1"/>
          </p:cNvGraphicFramePr>
          <p:nvPr/>
        </p:nvGraphicFramePr>
        <p:xfrm>
          <a:off x="1981200" y="2438400"/>
          <a:ext cx="4910138" cy="762000"/>
        </p:xfrm>
        <a:graphic>
          <a:graphicData uri="http://schemas.openxmlformats.org/presentationml/2006/ole">
            <p:oleObj spid="_x0000_s231426" name="Equation" r:id="rId4" imgW="1473120" imgH="228600" progId="Equation.DSMT4">
              <p:embed/>
            </p:oleObj>
          </a:graphicData>
        </a:graphic>
      </p:graphicFrame>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eaLnBrk="1" hangingPunct="1"/>
            <a:r>
              <a:rPr lang="en-US" altLang="en-US" dirty="0" smtClean="0"/>
              <a:t>Problem 4</a:t>
            </a:r>
            <a:endParaRPr lang="en-US" altLang="en-US" dirty="0" smtClean="0"/>
          </a:p>
        </p:txBody>
      </p:sp>
      <p:sp>
        <p:nvSpPr>
          <p:cNvPr id="8195" name="Rectangle 3"/>
          <p:cNvSpPr>
            <a:spLocks noGrp="1" noChangeArrowheads="1"/>
          </p:cNvSpPr>
          <p:nvPr>
            <p:ph type="body" idx="1"/>
          </p:nvPr>
        </p:nvSpPr>
        <p:spPr>
          <a:xfrm>
            <a:off x="152400" y="1600200"/>
            <a:ext cx="8763000" cy="4525963"/>
          </a:xfrm>
        </p:spPr>
        <p:txBody>
          <a:bodyPr>
            <a:normAutofit fontScale="92500" lnSpcReduction="10000"/>
          </a:bodyPr>
          <a:lstStyle/>
          <a:p>
            <a:pPr marL="609600" indent="-609600" eaLnBrk="1" hangingPunct="1">
              <a:buFontTx/>
              <a:buNone/>
            </a:pPr>
            <a:r>
              <a:rPr lang="en-US" altLang="en-US" sz="2800" dirty="0" smtClean="0"/>
              <a:t>	A scientist records the motion of a dolphin as it jumps from the water. The function </a:t>
            </a:r>
            <a:endParaRPr lang="en-US" altLang="en-US" sz="2800" dirty="0" smtClean="0"/>
          </a:p>
          <a:p>
            <a:pPr marL="609600" indent="-609600" eaLnBrk="1" hangingPunct="1">
              <a:buFontTx/>
              <a:buNone/>
            </a:pPr>
            <a:endParaRPr lang="en-US" altLang="en-US" sz="2800" dirty="0" smtClean="0"/>
          </a:p>
          <a:p>
            <a:pPr marL="609600" indent="-609600" eaLnBrk="1" hangingPunct="1">
              <a:buFontTx/>
              <a:buNone/>
            </a:pPr>
            <a:endParaRPr lang="en-US" altLang="en-US" sz="2800" dirty="0" smtClean="0"/>
          </a:p>
          <a:p>
            <a:pPr marL="609600" indent="-609600" eaLnBrk="1" hangingPunct="1">
              <a:buFontTx/>
              <a:buNone/>
            </a:pPr>
            <a:endParaRPr lang="en-US" altLang="en-US" sz="2800" dirty="0" smtClean="0"/>
          </a:p>
          <a:p>
            <a:pPr marL="609600" indent="-609600" eaLnBrk="1" hangingPunct="1">
              <a:buFontTx/>
              <a:buNone/>
            </a:pPr>
            <a:endParaRPr lang="en-US" altLang="en-US" sz="2800" dirty="0" smtClean="0"/>
          </a:p>
          <a:p>
            <a:pPr marL="609600" indent="-609600" eaLnBrk="1" hangingPunct="1">
              <a:buFontTx/>
              <a:buNone/>
            </a:pPr>
            <a:r>
              <a:rPr lang="en-US" altLang="en-US" sz="2800" dirty="0" smtClean="0"/>
              <a:t>	models </a:t>
            </a:r>
            <a:r>
              <a:rPr lang="en-US" altLang="en-US" sz="2800" dirty="0" smtClean="0"/>
              <a:t>the dolphins height in feet above the water after t seconds. </a:t>
            </a:r>
          </a:p>
          <a:p>
            <a:pPr marL="609600" indent="-609600" eaLnBrk="1" hangingPunct="1">
              <a:buFontTx/>
              <a:buNone/>
            </a:pPr>
            <a:endParaRPr lang="en-US" altLang="en-US" sz="2800" dirty="0" smtClean="0"/>
          </a:p>
          <a:p>
            <a:pPr marL="609600" indent="-609600" eaLnBrk="1" hangingPunct="1">
              <a:buFontTx/>
              <a:buNone/>
            </a:pPr>
            <a:r>
              <a:rPr lang="en-US" altLang="en-US" sz="2800" dirty="0" smtClean="0"/>
              <a:t>	</a:t>
            </a:r>
            <a:r>
              <a:rPr lang="en-US" altLang="en-US" sz="2800" dirty="0" smtClean="0"/>
              <a:t>A) 	What </a:t>
            </a:r>
            <a:r>
              <a:rPr lang="en-US" altLang="en-US" sz="2800" dirty="0" smtClean="0"/>
              <a:t>is the dolphin’s maximum </a:t>
            </a:r>
            <a:r>
              <a:rPr lang="en-US" altLang="en-US" sz="2800" dirty="0" smtClean="0"/>
              <a:t>height</a:t>
            </a:r>
            <a:r>
              <a:rPr lang="en-US" altLang="en-US" sz="2800" dirty="0" smtClean="0"/>
              <a:t>?</a:t>
            </a:r>
          </a:p>
          <a:p>
            <a:pPr marL="609600" indent="-609600" eaLnBrk="1" hangingPunct="1">
              <a:buFontTx/>
              <a:buNone/>
            </a:pPr>
            <a:r>
              <a:rPr lang="en-US" altLang="en-US" sz="2800" dirty="0" smtClean="0"/>
              <a:t>	</a:t>
            </a:r>
            <a:r>
              <a:rPr lang="en-US" altLang="en-US" sz="2800" dirty="0" smtClean="0"/>
              <a:t>B)		How </a:t>
            </a:r>
            <a:r>
              <a:rPr lang="en-US" altLang="en-US" sz="2800" dirty="0" smtClean="0"/>
              <a:t>long is the dolphin out of the </a:t>
            </a:r>
            <a:r>
              <a:rPr lang="en-US" altLang="en-US" sz="2800" dirty="0" smtClean="0"/>
              <a:t>water</a:t>
            </a:r>
            <a:r>
              <a:rPr lang="en-US" altLang="en-US" sz="2800" dirty="0" smtClean="0"/>
              <a:t>?</a:t>
            </a:r>
          </a:p>
        </p:txBody>
      </p:sp>
      <p:pic>
        <p:nvPicPr>
          <p:cNvPr id="8196" name="Picture 4" descr="MCj04240040000[1]"/>
          <p:cNvPicPr>
            <a:picLocks noChangeAspect="1" noChangeArrowheads="1"/>
          </p:cNvPicPr>
          <p:nvPr/>
        </p:nvPicPr>
        <p:blipFill>
          <a:blip r:embed="rId3" cstate="print"/>
          <a:srcRect/>
          <a:stretch>
            <a:fillRect/>
          </a:stretch>
        </p:blipFill>
        <p:spPr bwMode="auto">
          <a:xfrm>
            <a:off x="6858000" y="304800"/>
            <a:ext cx="1066322" cy="1219200"/>
          </a:xfrm>
          <a:prstGeom prst="rect">
            <a:avLst/>
          </a:prstGeom>
          <a:noFill/>
          <a:ln w="9525">
            <a:noFill/>
            <a:miter lim="800000"/>
            <a:headEnd/>
            <a:tailEnd/>
          </a:ln>
        </p:spPr>
      </p:pic>
      <p:graphicFrame>
        <p:nvGraphicFramePr>
          <p:cNvPr id="232450" name="Object 2"/>
          <p:cNvGraphicFramePr>
            <a:graphicFrameLocks noChangeAspect="1"/>
          </p:cNvGraphicFramePr>
          <p:nvPr/>
        </p:nvGraphicFramePr>
        <p:xfrm>
          <a:off x="2667000" y="2667000"/>
          <a:ext cx="3724275" cy="762000"/>
        </p:xfrm>
        <a:graphic>
          <a:graphicData uri="http://schemas.openxmlformats.org/presentationml/2006/ole">
            <p:oleObj spid="_x0000_s232450" name="Equation" r:id="rId4" imgW="1117440" imgH="228600" progId="Equation.DSMT4">
              <p:embed/>
            </p:oleObj>
          </a:graphicData>
        </a:graphic>
      </p:graphicFrame>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eaLnBrk="1" hangingPunct="1"/>
            <a:r>
              <a:rPr lang="en-US" altLang="en-US" dirty="0" smtClean="0"/>
              <a:t>Problem 5</a:t>
            </a:r>
            <a:endParaRPr lang="en-US" altLang="en-US" dirty="0" smtClean="0"/>
          </a:p>
        </p:txBody>
      </p:sp>
      <p:sp>
        <p:nvSpPr>
          <p:cNvPr id="9219" name="Rectangle 3"/>
          <p:cNvSpPr>
            <a:spLocks noGrp="1" noChangeArrowheads="1"/>
          </p:cNvSpPr>
          <p:nvPr>
            <p:ph type="body" idx="1"/>
          </p:nvPr>
        </p:nvSpPr>
        <p:spPr>
          <a:xfrm>
            <a:off x="0" y="1447800"/>
            <a:ext cx="8077200" cy="5410200"/>
          </a:xfrm>
        </p:spPr>
        <p:txBody>
          <a:bodyPr>
            <a:normAutofit/>
          </a:bodyPr>
          <a:lstStyle/>
          <a:p>
            <a:pPr marL="609600" indent="-609600" eaLnBrk="1" hangingPunct="1">
              <a:buFontTx/>
              <a:buNone/>
            </a:pPr>
            <a:r>
              <a:rPr lang="en-US" altLang="en-US" sz="2800" dirty="0" smtClean="0"/>
              <a:t>	The height above water level of a curved arch support for a bridge can be modeled by </a:t>
            </a:r>
            <a:endParaRPr lang="en-US" altLang="en-US" sz="2800" dirty="0" smtClean="0"/>
          </a:p>
          <a:p>
            <a:pPr marL="609600" indent="-609600" eaLnBrk="1" hangingPunct="1">
              <a:buFontTx/>
              <a:buNone/>
            </a:pPr>
            <a:endParaRPr lang="en-US" altLang="en-US" sz="2800" dirty="0" smtClean="0"/>
          </a:p>
          <a:p>
            <a:pPr marL="609600" indent="-609600" eaLnBrk="1" hangingPunct="1">
              <a:buFontTx/>
              <a:buNone/>
            </a:pPr>
            <a:r>
              <a:rPr lang="en-US" altLang="en-US" sz="2800" dirty="0" smtClean="0"/>
              <a:t>	</a:t>
            </a:r>
            <a:r>
              <a:rPr lang="en-US" altLang="en-US" sz="2800" dirty="0" smtClean="0"/>
              <a:t>where </a:t>
            </a:r>
            <a:r>
              <a:rPr lang="en-US" altLang="en-US" sz="2800" dirty="0" smtClean="0"/>
              <a:t>x is the distance in feet from where the arch support enters the water. </a:t>
            </a:r>
          </a:p>
          <a:p>
            <a:pPr marL="609600" indent="-609600" eaLnBrk="1" hangingPunct="1">
              <a:buFontTx/>
              <a:buNone/>
            </a:pPr>
            <a:r>
              <a:rPr lang="en-US" altLang="en-US" sz="2800" dirty="0" smtClean="0"/>
              <a:t>	</a:t>
            </a:r>
            <a:r>
              <a:rPr lang="en-US" altLang="en-US" sz="2800" dirty="0" smtClean="0"/>
              <a:t>A)	Can </a:t>
            </a:r>
            <a:r>
              <a:rPr lang="en-US" altLang="en-US" sz="2800" dirty="0" smtClean="0"/>
              <a:t>a sailboat that is </a:t>
            </a:r>
            <a:r>
              <a:rPr lang="en-US" altLang="en-US" sz="2800" dirty="0" smtClean="0"/>
              <a:t>24 </a:t>
            </a:r>
            <a:r>
              <a:rPr lang="en-US" altLang="en-US" sz="2800" dirty="0" smtClean="0"/>
              <a:t>feet tall </a:t>
            </a:r>
            <a:r>
              <a:rPr lang="en-US" altLang="en-US" sz="2800" dirty="0" smtClean="0"/>
              <a:t>		pass </a:t>
            </a:r>
            <a:r>
              <a:rPr lang="en-US" altLang="en-US" sz="2800" dirty="0" smtClean="0"/>
              <a:t>under the </a:t>
            </a:r>
            <a:r>
              <a:rPr lang="en-US" altLang="en-US" sz="2800" dirty="0" smtClean="0"/>
              <a:t>bridge</a:t>
            </a:r>
            <a:r>
              <a:rPr lang="en-US" altLang="en-US" sz="2800" dirty="0" smtClean="0"/>
              <a:t>?</a:t>
            </a:r>
          </a:p>
          <a:p>
            <a:pPr marL="609600" indent="-609600" eaLnBrk="1" hangingPunct="1">
              <a:buFontTx/>
              <a:buNone/>
            </a:pPr>
            <a:r>
              <a:rPr lang="en-US" altLang="en-US" sz="2800" dirty="0" smtClean="0"/>
              <a:t>	</a:t>
            </a:r>
            <a:r>
              <a:rPr lang="en-US" altLang="en-US" sz="2800" dirty="0" smtClean="0"/>
              <a:t>B) 	Can </a:t>
            </a:r>
            <a:r>
              <a:rPr lang="en-US" altLang="en-US" sz="2800" dirty="0" smtClean="0"/>
              <a:t>a tug boat that is </a:t>
            </a:r>
            <a:r>
              <a:rPr lang="en-US" altLang="en-US" sz="2800" dirty="0" smtClean="0"/>
              <a:t>30 feet </a:t>
            </a:r>
            <a:r>
              <a:rPr lang="en-US" altLang="en-US" sz="2800" dirty="0" smtClean="0"/>
              <a:t>tall </a:t>
            </a:r>
            <a:r>
              <a:rPr lang="en-US" altLang="en-US" sz="2800" dirty="0" smtClean="0"/>
              <a:t>		pass </a:t>
            </a:r>
            <a:r>
              <a:rPr lang="en-US" altLang="en-US" sz="2800" dirty="0" smtClean="0"/>
              <a:t>under the bridge?</a:t>
            </a:r>
          </a:p>
        </p:txBody>
      </p:sp>
      <p:pic>
        <p:nvPicPr>
          <p:cNvPr id="9220" name="Picture 10" descr="MCj00900880000[1]"/>
          <p:cNvPicPr>
            <a:picLocks noChangeAspect="1" noChangeArrowheads="1"/>
          </p:cNvPicPr>
          <p:nvPr/>
        </p:nvPicPr>
        <p:blipFill>
          <a:blip r:embed="rId3" cstate="print"/>
          <a:srcRect/>
          <a:stretch>
            <a:fillRect/>
          </a:stretch>
        </p:blipFill>
        <p:spPr bwMode="auto">
          <a:xfrm>
            <a:off x="6629400" y="228600"/>
            <a:ext cx="1600200" cy="1237762"/>
          </a:xfrm>
          <a:prstGeom prst="rect">
            <a:avLst/>
          </a:prstGeom>
          <a:noFill/>
          <a:ln w="9525">
            <a:noFill/>
            <a:miter lim="800000"/>
            <a:headEnd/>
            <a:tailEnd/>
          </a:ln>
        </p:spPr>
      </p:pic>
      <p:graphicFrame>
        <p:nvGraphicFramePr>
          <p:cNvPr id="233474" name="Object 2"/>
          <p:cNvGraphicFramePr>
            <a:graphicFrameLocks noChangeAspect="1"/>
          </p:cNvGraphicFramePr>
          <p:nvPr/>
        </p:nvGraphicFramePr>
        <p:xfrm>
          <a:off x="1223963" y="2362200"/>
          <a:ext cx="6221412" cy="762000"/>
        </p:xfrm>
        <a:graphic>
          <a:graphicData uri="http://schemas.openxmlformats.org/presentationml/2006/ole">
            <p:oleObj spid="_x0000_s233474" name="Equation" r:id="rId4" imgW="1866600" imgH="228600" progId="Equation.DSMT4">
              <p:embed/>
            </p:oleObj>
          </a:graphicData>
        </a:graphic>
      </p:graphicFrame>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Here’s another picture of a cute kid. </a:t>
            </a:r>
            <a:r>
              <a:rPr lang="en-US" dirty="0" smtClean="0">
                <a:sym typeface="Wingdings" pitchFamily="2" charset="2"/>
              </a:rPr>
              <a:t></a:t>
            </a:r>
          </a:p>
          <a:p>
            <a:r>
              <a:rPr lang="en-US" dirty="0" smtClean="0">
                <a:sym typeface="Wingdings" pitchFamily="2" charset="2"/>
              </a:rPr>
              <a:t>Nope, no bias here. </a:t>
            </a:r>
            <a:endParaRPr lang="en-US" dirty="0"/>
          </a:p>
        </p:txBody>
      </p:sp>
      <p:sp>
        <p:nvSpPr>
          <p:cNvPr id="3" name="Title 2"/>
          <p:cNvSpPr>
            <a:spLocks noGrp="1"/>
          </p:cNvSpPr>
          <p:nvPr>
            <p:ph type="title"/>
          </p:nvPr>
        </p:nvSpPr>
        <p:spPr/>
        <p:txBody>
          <a:bodyPr/>
          <a:lstStyle/>
          <a:p>
            <a:pPr algn="ctr"/>
            <a:r>
              <a:rPr lang="en-US" dirty="0" smtClean="0"/>
              <a:t>THAT WAS A LOT OF WORK!!!</a:t>
            </a:r>
            <a:endParaRPr lang="en-US" dirty="0"/>
          </a:p>
        </p:txBody>
      </p:sp>
      <p:pic>
        <p:nvPicPr>
          <p:cNvPr id="4" name="Picture 3" descr="IMG_1872.JPG"/>
          <p:cNvPicPr>
            <a:picLocks noChangeAspect="1"/>
          </p:cNvPicPr>
          <p:nvPr/>
        </p:nvPicPr>
        <p:blipFill>
          <a:blip r:embed="rId2" cstate="print"/>
          <a:stretch>
            <a:fillRect/>
          </a:stretch>
        </p:blipFill>
        <p:spPr>
          <a:xfrm>
            <a:off x="5105400" y="2074481"/>
            <a:ext cx="2691024" cy="4783519"/>
          </a:xfrm>
          <a:prstGeom prst="rect">
            <a:avLst/>
          </a:prstGeom>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oy with smile.gif"/>
          <p:cNvPicPr>
            <a:picLocks noGrp="1" noChangeAspect="1"/>
          </p:cNvPicPr>
          <p:nvPr>
            <p:ph idx="1"/>
          </p:nvPr>
        </p:nvPicPr>
        <p:blipFill>
          <a:blip r:embed="rId2" cstate="print"/>
          <a:stretch>
            <a:fillRect/>
          </a:stretch>
        </p:blipFill>
        <p:spPr>
          <a:xfrm>
            <a:off x="3505200" y="2209800"/>
            <a:ext cx="2372519" cy="2372519"/>
          </a:xfrm>
        </p:spPr>
      </p:pic>
      <p:sp>
        <p:nvSpPr>
          <p:cNvPr id="3" name="Title 2"/>
          <p:cNvSpPr>
            <a:spLocks noGrp="1"/>
          </p:cNvSpPr>
          <p:nvPr>
            <p:ph type="title"/>
          </p:nvPr>
        </p:nvSpPr>
        <p:spPr/>
        <p:txBody>
          <a:bodyPr/>
          <a:lstStyle/>
          <a:p>
            <a:pPr algn="ctr"/>
            <a:r>
              <a:rPr lang="en-US" dirty="0" smtClean="0">
                <a:solidFill>
                  <a:schemeClr val="accent1"/>
                </a:solidFill>
              </a:rPr>
              <a:t>Questions or Concerns?</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5029200" cy="5715000"/>
          </a:xfrm>
        </p:spPr>
        <p:txBody>
          <a:bodyPr>
            <a:normAutofit/>
          </a:bodyPr>
          <a:lstStyle/>
          <a:p>
            <a:r>
              <a:rPr lang="en-US" dirty="0" smtClean="0"/>
              <a:t>Thanks for your attention, participation, and energy. (I know it’s a long time to sit! </a:t>
            </a:r>
            <a:r>
              <a:rPr lang="en-US" dirty="0" smtClean="0">
                <a:sym typeface="Wingdings" pitchFamily="2" charset="2"/>
              </a:rPr>
              <a:t>)</a:t>
            </a:r>
          </a:p>
          <a:p>
            <a:r>
              <a:rPr lang="en-US" dirty="0" smtClean="0">
                <a:solidFill>
                  <a:srgbClr val="FF0000"/>
                </a:solidFill>
                <a:sym typeface="Wingdings" pitchFamily="2" charset="2"/>
              </a:rPr>
              <a:t>Take in a ballgame and grab a slice of pizza!</a:t>
            </a:r>
          </a:p>
          <a:p>
            <a:r>
              <a:rPr lang="en-US" dirty="0" smtClean="0">
                <a:solidFill>
                  <a:srgbClr val="FF0000"/>
                </a:solidFill>
                <a:sym typeface="Wingdings" pitchFamily="2" charset="2"/>
              </a:rPr>
              <a:t>After all, the Phillies now have a pitcher worth watching. </a:t>
            </a:r>
            <a:endParaRPr lang="en-US" dirty="0" smtClean="0">
              <a:solidFill>
                <a:srgbClr val="FF0000"/>
              </a:solidFill>
            </a:endParaRPr>
          </a:p>
        </p:txBody>
      </p:sp>
      <p:sp>
        <p:nvSpPr>
          <p:cNvPr id="3" name="Title 2"/>
          <p:cNvSpPr>
            <a:spLocks noGrp="1"/>
          </p:cNvSpPr>
          <p:nvPr>
            <p:ph type="title"/>
          </p:nvPr>
        </p:nvSpPr>
        <p:spPr/>
        <p:txBody>
          <a:bodyPr/>
          <a:lstStyle/>
          <a:p>
            <a:pPr algn="ctr"/>
            <a:r>
              <a:rPr lang="en-US" dirty="0" smtClean="0"/>
              <a:t>The last slide!!!</a:t>
            </a:r>
            <a:endParaRPr lang="en-US" dirty="0"/>
          </a:p>
        </p:txBody>
      </p:sp>
      <p:pic>
        <p:nvPicPr>
          <p:cNvPr id="5" name="Picture 4" descr="IMG_1877.JPG"/>
          <p:cNvPicPr>
            <a:picLocks noChangeAspect="1"/>
          </p:cNvPicPr>
          <p:nvPr/>
        </p:nvPicPr>
        <p:blipFill>
          <a:blip r:embed="rId2" cstate="print"/>
          <a:stretch>
            <a:fillRect/>
          </a:stretch>
        </p:blipFill>
        <p:spPr>
          <a:xfrm>
            <a:off x="5410200" y="1524000"/>
            <a:ext cx="3314700" cy="4419600"/>
          </a:xfrm>
          <a:prstGeom prst="rect">
            <a:avLst/>
          </a:prstGeom>
        </p:spPr>
      </p:pic>
      <p:pic>
        <p:nvPicPr>
          <p:cNvPr id="6" name="Picture 5" descr="phillies.gif"/>
          <p:cNvPicPr>
            <a:picLocks noChangeAspect="1"/>
          </p:cNvPicPr>
          <p:nvPr/>
        </p:nvPicPr>
        <p:blipFill>
          <a:blip r:embed="rId3" cstate="print"/>
          <a:stretch>
            <a:fillRect/>
          </a:stretch>
        </p:blipFill>
        <p:spPr>
          <a:xfrm>
            <a:off x="2971800" y="5029200"/>
            <a:ext cx="1576388" cy="1469843"/>
          </a:xfrm>
          <a:prstGeom prst="rect">
            <a:avLst/>
          </a:prstGeom>
        </p:spPr>
      </p:pic>
    </p:spTree>
    <p:extLst>
      <p:ext uri="{BB962C8B-B14F-4D97-AF65-F5344CB8AC3E}">
        <p14:creationId xmlns:p14="http://schemas.microsoft.com/office/powerpoint/2010/main" xmlns="" val="249114671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153400" cy="4767072"/>
          </a:xfrm>
        </p:spPr>
        <p:txBody>
          <a:bodyPr>
            <a:normAutofit fontScale="92500" lnSpcReduction="10000"/>
          </a:bodyPr>
          <a:lstStyle/>
          <a:p>
            <a:r>
              <a:rPr lang="en-US" sz="2800" dirty="0" smtClean="0"/>
              <a:t>Enjoy the rest of your summer, and if I can be of help during the school year, please don’t hesitate to let me know</a:t>
            </a:r>
          </a:p>
          <a:p>
            <a:endParaRPr lang="en-US" sz="2800" dirty="0" smtClean="0"/>
          </a:p>
          <a:p>
            <a:r>
              <a:rPr lang="en-US" sz="2800" dirty="0" smtClean="0"/>
              <a:t>EMAIL:</a:t>
            </a:r>
          </a:p>
          <a:p>
            <a:pPr lvl="1"/>
            <a:r>
              <a:rPr lang="en-US" sz="2800" dirty="0" smtClean="0"/>
              <a:t>Here at Immaculata:</a:t>
            </a:r>
          </a:p>
          <a:p>
            <a:pPr lvl="1"/>
            <a:r>
              <a:rPr lang="en-US" sz="2800" dirty="0" smtClean="0">
                <a:hlinkClick r:id="rId2"/>
              </a:rPr>
              <a:t>dferster@immaculata.edu</a:t>
            </a:r>
            <a:endParaRPr lang="en-US" sz="2800" dirty="0" smtClean="0"/>
          </a:p>
          <a:p>
            <a:pPr lvl="1"/>
            <a:r>
              <a:rPr lang="en-US" sz="2800" dirty="0" smtClean="0"/>
              <a:t>My home email:</a:t>
            </a:r>
          </a:p>
          <a:p>
            <a:pPr lvl="1"/>
            <a:r>
              <a:rPr lang="en-US" sz="2800" dirty="0" smtClean="0"/>
              <a:t> </a:t>
            </a:r>
            <a:r>
              <a:rPr lang="en-US" sz="2800" dirty="0" smtClean="0">
                <a:hlinkClick r:id="rId3"/>
              </a:rPr>
              <a:t>delferst@gmail.com</a:t>
            </a:r>
            <a:endParaRPr lang="en-US" sz="2800" dirty="0" smtClean="0"/>
          </a:p>
          <a:p>
            <a:r>
              <a:rPr lang="en-US" sz="2800" dirty="0" smtClean="0"/>
              <a:t>PHONE: (610) 369-7344 (HOME)</a:t>
            </a:r>
          </a:p>
          <a:p>
            <a:pPr lvl="6"/>
            <a:r>
              <a:rPr lang="en-US" sz="2800" dirty="0" smtClean="0"/>
              <a:t>(610) 698-7615 (CELL)</a:t>
            </a:r>
          </a:p>
          <a:p>
            <a:endParaRPr lang="en-US" dirty="0"/>
          </a:p>
        </p:txBody>
      </p:sp>
      <p:sp>
        <p:nvSpPr>
          <p:cNvPr id="3" name="Title 2"/>
          <p:cNvSpPr>
            <a:spLocks noGrp="1"/>
          </p:cNvSpPr>
          <p:nvPr>
            <p:ph type="title"/>
          </p:nvPr>
        </p:nvSpPr>
        <p:spPr/>
        <p:txBody>
          <a:bodyPr>
            <a:normAutofit fontScale="90000"/>
          </a:bodyPr>
          <a:lstStyle/>
          <a:p>
            <a:pPr algn="ctr"/>
            <a:r>
              <a:rPr lang="en-US" dirty="0" smtClean="0"/>
              <a:t>Ok, really this is the last slide </a:t>
            </a:r>
            <a:r>
              <a:rPr lang="en-US" dirty="0" smtClean="0">
                <a:sym typeface="Wingdings" pitchFamily="2" charset="2"/>
              </a:rPr>
              <a: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071872"/>
          </a:xfrm>
        </p:spPr>
        <p:txBody>
          <a:bodyPr>
            <a:normAutofit/>
          </a:bodyPr>
          <a:lstStyle/>
          <a:p>
            <a:r>
              <a:rPr lang="en-US" dirty="0" smtClean="0"/>
              <a:t>A </a:t>
            </a:r>
            <a:r>
              <a:rPr lang="en-US" b="1" dirty="0" smtClean="0">
                <a:solidFill>
                  <a:srgbClr val="FF0000"/>
                </a:solidFill>
              </a:rPr>
              <a:t>QUADRATIC EQUATION </a:t>
            </a:r>
            <a:r>
              <a:rPr lang="en-US" dirty="0" smtClean="0"/>
              <a:t>is an equation of the form</a:t>
            </a:r>
          </a:p>
          <a:p>
            <a:endParaRPr lang="en-US" dirty="0" smtClean="0"/>
          </a:p>
          <a:p>
            <a:endParaRPr lang="en-US" dirty="0" smtClean="0"/>
          </a:p>
          <a:p>
            <a:endParaRPr lang="en-US" dirty="0" smtClean="0"/>
          </a:p>
          <a:p>
            <a:r>
              <a:rPr lang="en-US" sz="3200" dirty="0" smtClean="0"/>
              <a:t>Where                   are real numbers</a:t>
            </a:r>
          </a:p>
          <a:p>
            <a:r>
              <a:rPr lang="en-US" sz="3200" dirty="0" smtClean="0"/>
              <a:t> </a:t>
            </a:r>
          </a:p>
          <a:p>
            <a:r>
              <a:rPr lang="en-US" sz="3200" dirty="0" smtClean="0"/>
              <a:t>So, if the highest power in the equation is 2, the equation is </a:t>
            </a:r>
            <a:r>
              <a:rPr lang="en-US" sz="3200" b="1" dirty="0" smtClean="0">
                <a:solidFill>
                  <a:srgbClr val="FF0000"/>
                </a:solidFill>
              </a:rPr>
              <a:t>QUADRATIC</a:t>
            </a:r>
          </a:p>
          <a:p>
            <a:endParaRPr lang="en-US" sz="3200" dirty="0"/>
          </a:p>
        </p:txBody>
      </p:sp>
      <p:sp>
        <p:nvSpPr>
          <p:cNvPr id="3" name="Title 2"/>
          <p:cNvSpPr>
            <a:spLocks noGrp="1"/>
          </p:cNvSpPr>
          <p:nvPr>
            <p:ph type="title"/>
          </p:nvPr>
        </p:nvSpPr>
        <p:spPr/>
        <p:txBody>
          <a:bodyPr/>
          <a:lstStyle/>
          <a:p>
            <a:pPr algn="ctr"/>
            <a:r>
              <a:rPr lang="en-US" dirty="0" smtClean="0"/>
              <a:t>First, </a:t>
            </a:r>
            <a:r>
              <a:rPr lang="en-US" dirty="0" smtClean="0"/>
              <a:t>some vocabulary</a:t>
            </a:r>
            <a:endParaRPr lang="en-US" dirty="0"/>
          </a:p>
        </p:txBody>
      </p:sp>
      <p:graphicFrame>
        <p:nvGraphicFramePr>
          <p:cNvPr id="4" name="Object 3"/>
          <p:cNvGraphicFramePr>
            <a:graphicFrameLocks noChangeAspect="1"/>
          </p:cNvGraphicFramePr>
          <p:nvPr/>
        </p:nvGraphicFramePr>
        <p:xfrm>
          <a:off x="2438400" y="2362200"/>
          <a:ext cx="4343400" cy="914400"/>
        </p:xfrm>
        <a:graphic>
          <a:graphicData uri="http://schemas.openxmlformats.org/presentationml/2006/ole">
            <p:oleObj spid="_x0000_s122882" name="Equation" r:id="rId3" imgW="965160" imgH="203040" progId="Equation.DSMT4">
              <p:embed/>
            </p:oleObj>
          </a:graphicData>
        </a:graphic>
      </p:graphicFrame>
      <p:graphicFrame>
        <p:nvGraphicFramePr>
          <p:cNvPr id="5" name="Object 4"/>
          <p:cNvGraphicFramePr>
            <a:graphicFrameLocks noChangeAspect="1"/>
          </p:cNvGraphicFramePr>
          <p:nvPr/>
        </p:nvGraphicFramePr>
        <p:xfrm>
          <a:off x="2286000" y="3733800"/>
          <a:ext cx="2057400" cy="609600"/>
        </p:xfrm>
        <a:graphic>
          <a:graphicData uri="http://schemas.openxmlformats.org/presentationml/2006/ole">
            <p:oleObj spid="_x0000_s122883" name="Equation" r:id="rId4" imgW="685800" imgH="203040" progId="Equation.DSMT4">
              <p:embed/>
            </p:oleObj>
          </a:graphicData>
        </a:graphic>
      </p:graphicFrame>
      <p:graphicFrame>
        <p:nvGraphicFramePr>
          <p:cNvPr id="6" name="Object 5"/>
          <p:cNvGraphicFramePr>
            <a:graphicFrameLocks noChangeAspect="1"/>
          </p:cNvGraphicFramePr>
          <p:nvPr/>
        </p:nvGraphicFramePr>
        <p:xfrm>
          <a:off x="914400" y="4191000"/>
          <a:ext cx="1219200" cy="609600"/>
        </p:xfrm>
        <a:graphic>
          <a:graphicData uri="http://schemas.openxmlformats.org/presentationml/2006/ole">
            <p:oleObj spid="_x0000_s122884" name="Equation" r:id="rId5" imgW="355320" imgH="177480" progId="Equation.DSMT4">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743200"/>
            <a:ext cx="8229600" cy="3264091"/>
          </a:xfrm>
        </p:spPr>
        <p:txBody>
          <a:bodyPr/>
          <a:lstStyle/>
          <a:p>
            <a:r>
              <a:rPr lang="en-US" dirty="0" smtClean="0"/>
              <a:t>             is the </a:t>
            </a:r>
            <a:r>
              <a:rPr lang="en-US" dirty="0" smtClean="0">
                <a:solidFill>
                  <a:srgbClr val="FF0000"/>
                </a:solidFill>
              </a:rPr>
              <a:t>QUADRATIC TERM</a:t>
            </a:r>
          </a:p>
          <a:p>
            <a:endParaRPr lang="en-US" dirty="0" smtClean="0"/>
          </a:p>
          <a:p>
            <a:endParaRPr lang="en-US" dirty="0" smtClean="0"/>
          </a:p>
          <a:p>
            <a:r>
              <a:rPr lang="en-US" dirty="0" smtClean="0"/>
              <a:t>           is the </a:t>
            </a:r>
            <a:r>
              <a:rPr lang="en-US" dirty="0" smtClean="0">
                <a:solidFill>
                  <a:srgbClr val="FF0000"/>
                </a:solidFill>
              </a:rPr>
              <a:t>LINEAR TERM</a:t>
            </a:r>
          </a:p>
          <a:p>
            <a:endParaRPr lang="en-US" dirty="0" smtClean="0"/>
          </a:p>
          <a:p>
            <a:r>
              <a:rPr lang="en-US" dirty="0" smtClean="0"/>
              <a:t>           is the </a:t>
            </a:r>
            <a:r>
              <a:rPr lang="en-US" dirty="0" smtClean="0">
                <a:solidFill>
                  <a:srgbClr val="FF0000"/>
                </a:solidFill>
              </a:rPr>
              <a:t>CONSTANT TERM      </a:t>
            </a:r>
            <a:endParaRPr lang="en-US" dirty="0">
              <a:solidFill>
                <a:srgbClr val="FF0000"/>
              </a:solidFill>
            </a:endParaRPr>
          </a:p>
        </p:txBody>
      </p:sp>
      <p:sp>
        <p:nvSpPr>
          <p:cNvPr id="3" name="Title 2"/>
          <p:cNvSpPr>
            <a:spLocks noGrp="1"/>
          </p:cNvSpPr>
          <p:nvPr>
            <p:ph type="title"/>
          </p:nvPr>
        </p:nvSpPr>
        <p:spPr/>
        <p:txBody>
          <a:bodyPr>
            <a:normAutofit fontScale="90000"/>
          </a:bodyPr>
          <a:lstStyle/>
          <a:p>
            <a:pPr algn="ctr"/>
            <a:r>
              <a:rPr lang="en-US" dirty="0" smtClean="0"/>
              <a:t>More Vocabulary</a:t>
            </a:r>
            <a:br>
              <a:rPr lang="en-US" dirty="0" smtClean="0"/>
            </a:br>
            <a:r>
              <a:rPr lang="en-US" dirty="0" smtClean="0"/>
              <a:t>talking math is cool! </a:t>
            </a:r>
            <a:r>
              <a:rPr lang="en-US" dirty="0" smtClean="0">
                <a:sym typeface="Wingdings" pitchFamily="2" charset="2"/>
              </a:rPr>
              <a:t></a:t>
            </a:r>
            <a:endParaRPr lang="en-US" dirty="0"/>
          </a:p>
        </p:txBody>
      </p:sp>
      <p:graphicFrame>
        <p:nvGraphicFramePr>
          <p:cNvPr id="123906" name="Object 2"/>
          <p:cNvGraphicFramePr>
            <a:graphicFrameLocks noChangeAspect="1"/>
          </p:cNvGraphicFramePr>
          <p:nvPr/>
        </p:nvGraphicFramePr>
        <p:xfrm>
          <a:off x="2362200" y="1676400"/>
          <a:ext cx="4343400" cy="914400"/>
        </p:xfrm>
        <a:graphic>
          <a:graphicData uri="http://schemas.openxmlformats.org/presentationml/2006/ole">
            <p:oleObj spid="_x0000_s123906" name="Equation" r:id="rId3" imgW="965160" imgH="203040" progId="Equation.DSMT4">
              <p:embed/>
            </p:oleObj>
          </a:graphicData>
        </a:graphic>
      </p:graphicFrame>
      <p:graphicFrame>
        <p:nvGraphicFramePr>
          <p:cNvPr id="123908" name="Object 4"/>
          <p:cNvGraphicFramePr>
            <a:graphicFrameLocks noChangeAspect="1"/>
          </p:cNvGraphicFramePr>
          <p:nvPr/>
        </p:nvGraphicFramePr>
        <p:xfrm>
          <a:off x="1143000" y="2590800"/>
          <a:ext cx="904875" cy="762000"/>
        </p:xfrm>
        <a:graphic>
          <a:graphicData uri="http://schemas.openxmlformats.org/presentationml/2006/ole">
            <p:oleObj spid="_x0000_s123908" name="Equation" r:id="rId4" imgW="241200" imgH="203040" progId="Equation.DSMT4">
              <p:embed/>
            </p:oleObj>
          </a:graphicData>
        </a:graphic>
      </p:graphicFrame>
      <p:graphicFrame>
        <p:nvGraphicFramePr>
          <p:cNvPr id="123909" name="Object 5"/>
          <p:cNvGraphicFramePr>
            <a:graphicFrameLocks noChangeAspect="1"/>
          </p:cNvGraphicFramePr>
          <p:nvPr/>
        </p:nvGraphicFramePr>
        <p:xfrm>
          <a:off x="1066800" y="3962400"/>
          <a:ext cx="775607" cy="723900"/>
        </p:xfrm>
        <a:graphic>
          <a:graphicData uri="http://schemas.openxmlformats.org/presentationml/2006/ole">
            <p:oleObj spid="_x0000_s123909" name="Equation" r:id="rId5" imgW="190440" imgH="177480" progId="Equation.DSMT4">
              <p:embed/>
            </p:oleObj>
          </a:graphicData>
        </a:graphic>
      </p:graphicFrame>
      <p:graphicFrame>
        <p:nvGraphicFramePr>
          <p:cNvPr id="123910" name="Object 6"/>
          <p:cNvGraphicFramePr>
            <a:graphicFrameLocks noChangeAspect="1"/>
          </p:cNvGraphicFramePr>
          <p:nvPr/>
        </p:nvGraphicFramePr>
        <p:xfrm>
          <a:off x="1219200" y="5029200"/>
          <a:ext cx="514350" cy="628650"/>
        </p:xfrm>
        <a:graphic>
          <a:graphicData uri="http://schemas.openxmlformats.org/presentationml/2006/ole">
            <p:oleObj spid="_x0000_s123910" name="Equation" r:id="rId6" imgW="114120" imgH="139680" progId="Equation.DSMT4">
              <p:embed/>
            </p:oleObj>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4692</TotalTime>
  <Words>2410</Words>
  <Application>Microsoft Office PowerPoint</Application>
  <PresentationFormat>On-screen Show (4:3)</PresentationFormat>
  <Paragraphs>429</Paragraphs>
  <Slides>77</Slides>
  <Notes>1</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77</vt:i4>
      </vt:variant>
    </vt:vector>
  </HeadingPairs>
  <TitlesOfParts>
    <vt:vector size="81" baseType="lpstr">
      <vt:lpstr>Concourse</vt:lpstr>
      <vt:lpstr>Equation</vt:lpstr>
      <vt:lpstr>Microsoft Equation 3.0</vt:lpstr>
      <vt:lpstr>MathType 6.0 Equation</vt:lpstr>
      <vt:lpstr> Immaculata Week 2015 July 27—July 31, 2015</vt:lpstr>
      <vt:lpstr>Sometimes, we need to be inspired </vt:lpstr>
      <vt:lpstr>What’s in store for today?</vt:lpstr>
      <vt:lpstr>What’s in store for today?</vt:lpstr>
      <vt:lpstr>What’s in store for today?</vt:lpstr>
      <vt:lpstr>Solving Quadratic Equations</vt:lpstr>
      <vt:lpstr>First, a word from your instructor</vt:lpstr>
      <vt:lpstr>First, some vocabulary</vt:lpstr>
      <vt:lpstr>More Vocabulary talking math is cool! </vt:lpstr>
      <vt:lpstr>Solving quadratic equations by Factoring.</vt:lpstr>
      <vt:lpstr>The ZERO matters!!</vt:lpstr>
      <vt:lpstr>Let’s look at some examples</vt:lpstr>
      <vt:lpstr>Example #1</vt:lpstr>
      <vt:lpstr>Example #2</vt:lpstr>
      <vt:lpstr>Example #3</vt:lpstr>
      <vt:lpstr>Recapping the procedure for solving by factoring</vt:lpstr>
      <vt:lpstr>Method 2: by using square roots</vt:lpstr>
      <vt:lpstr>Procedure for solving quadratic equations by using square roots</vt:lpstr>
      <vt:lpstr>Let’s look at some examples</vt:lpstr>
      <vt:lpstr>Example #1</vt:lpstr>
      <vt:lpstr>Example #2</vt:lpstr>
      <vt:lpstr>Example #3</vt:lpstr>
      <vt:lpstr>A few words about  using square roots</vt:lpstr>
      <vt:lpstr>Method 3: by completing the square</vt:lpstr>
      <vt:lpstr>Completing the Square</vt:lpstr>
      <vt:lpstr>Procedure for  Completing the Square</vt:lpstr>
      <vt:lpstr>Procedure for  Completing the Square</vt:lpstr>
      <vt:lpstr>Pictorially, it looks like this</vt:lpstr>
      <vt:lpstr>Let’s look at some examples</vt:lpstr>
      <vt:lpstr>Example #1</vt:lpstr>
      <vt:lpstr>Example #2</vt:lpstr>
      <vt:lpstr>Example #2 (continued)</vt:lpstr>
      <vt:lpstr>Example #3 (Fraction time!)</vt:lpstr>
      <vt:lpstr>Example #3 (continued)</vt:lpstr>
      <vt:lpstr>Method 4: the Quadratic Formula</vt:lpstr>
      <vt:lpstr>The Quadratic Formula</vt:lpstr>
      <vt:lpstr>A few words from your instructor</vt:lpstr>
      <vt:lpstr>Let’s look at some examples</vt:lpstr>
      <vt:lpstr>Example #1</vt:lpstr>
      <vt:lpstr>Example #1 (continued)</vt:lpstr>
      <vt:lpstr>Example #2</vt:lpstr>
      <vt:lpstr>Example #2 (continued)</vt:lpstr>
      <vt:lpstr>The DISCRIMINANT</vt:lpstr>
      <vt:lpstr>A wrap up slide:  Solving Quadratic Equations</vt:lpstr>
      <vt:lpstr>QUADRATIC FUNCTIONS</vt:lpstr>
      <vt:lpstr>Standard Form: Quadratic Function</vt:lpstr>
      <vt:lpstr>What should I know about  quadratic functions?</vt:lpstr>
      <vt:lpstr>A note about your graphs</vt:lpstr>
      <vt:lpstr>Picture time</vt:lpstr>
      <vt:lpstr>Key features that we’ll consider</vt:lpstr>
      <vt:lpstr>Key features that we’ll consider (continued)</vt:lpstr>
      <vt:lpstr>Key features that we’ll consider (continued)</vt:lpstr>
      <vt:lpstr>Graphs of Quadratic Functions</vt:lpstr>
      <vt:lpstr>There are 3 forms for quadratic functions.</vt:lpstr>
      <vt:lpstr>                    Standard Form</vt:lpstr>
      <vt:lpstr>              Vertex Form  </vt:lpstr>
      <vt:lpstr>                        Intercept Form</vt:lpstr>
      <vt:lpstr>Example #1:  Graph</vt:lpstr>
      <vt:lpstr>One for you to try </vt:lpstr>
      <vt:lpstr>Example #2:   Graph </vt:lpstr>
      <vt:lpstr>One for you to try </vt:lpstr>
      <vt:lpstr>Example #3: Graph</vt:lpstr>
      <vt:lpstr>One for you to try </vt:lpstr>
      <vt:lpstr>A word problem  (come on, it’ll be fun!)</vt:lpstr>
      <vt:lpstr>Continuing our problem</vt:lpstr>
      <vt:lpstr>A graph of our function</vt:lpstr>
      <vt:lpstr>Our solutions</vt:lpstr>
      <vt:lpstr>A selection of word problems</vt:lpstr>
      <vt:lpstr>Problem 1</vt:lpstr>
      <vt:lpstr>Problem 2</vt:lpstr>
      <vt:lpstr>Problem 3</vt:lpstr>
      <vt:lpstr>Problem 4</vt:lpstr>
      <vt:lpstr>Problem 5</vt:lpstr>
      <vt:lpstr>THAT WAS A LOT OF WORK!!!</vt:lpstr>
      <vt:lpstr>Questions or Concerns?</vt:lpstr>
      <vt:lpstr>The last slide!!!</vt:lpstr>
      <vt:lpstr>Ok, really this is the last slide </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Immaculata Week 2012 July 30—August 3, 2012</dc:title>
  <dc:creator>Den</dc:creator>
  <cp:lastModifiedBy>Del</cp:lastModifiedBy>
  <cp:revision>231</cp:revision>
  <dcterms:created xsi:type="dcterms:W3CDTF">2012-07-19T11:57:50Z</dcterms:created>
  <dcterms:modified xsi:type="dcterms:W3CDTF">2015-07-23T18:31:29Z</dcterms:modified>
</cp:coreProperties>
</file>