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handoutMasterIdLst>
    <p:handoutMasterId r:id="rId65"/>
  </p:handoutMasterIdLst>
  <p:sldIdLst>
    <p:sldId id="257" r:id="rId2"/>
    <p:sldId id="388" r:id="rId3"/>
    <p:sldId id="258" r:id="rId4"/>
    <p:sldId id="336" r:id="rId5"/>
    <p:sldId id="389" r:id="rId6"/>
    <p:sldId id="391" r:id="rId7"/>
    <p:sldId id="392" r:id="rId8"/>
    <p:sldId id="393" r:id="rId9"/>
    <p:sldId id="390" r:id="rId10"/>
    <p:sldId id="394" r:id="rId11"/>
    <p:sldId id="403" r:id="rId12"/>
    <p:sldId id="395" r:id="rId13"/>
    <p:sldId id="396" r:id="rId14"/>
    <p:sldId id="404" r:id="rId15"/>
    <p:sldId id="405" r:id="rId16"/>
    <p:sldId id="406" r:id="rId17"/>
    <p:sldId id="400" r:id="rId18"/>
    <p:sldId id="407" r:id="rId19"/>
    <p:sldId id="418" r:id="rId20"/>
    <p:sldId id="419" r:id="rId21"/>
    <p:sldId id="420" r:id="rId22"/>
    <p:sldId id="421" r:id="rId23"/>
    <p:sldId id="422" r:id="rId24"/>
    <p:sldId id="423" r:id="rId25"/>
    <p:sldId id="410" r:id="rId26"/>
    <p:sldId id="424" r:id="rId27"/>
    <p:sldId id="425" r:id="rId28"/>
    <p:sldId id="412" r:id="rId29"/>
    <p:sldId id="426" r:id="rId30"/>
    <p:sldId id="427" r:id="rId31"/>
    <p:sldId id="414" r:id="rId32"/>
    <p:sldId id="432" r:id="rId33"/>
    <p:sldId id="433" r:id="rId34"/>
    <p:sldId id="434" r:id="rId35"/>
    <p:sldId id="436" r:id="rId36"/>
    <p:sldId id="437" r:id="rId37"/>
    <p:sldId id="438" r:id="rId38"/>
    <p:sldId id="439" r:id="rId39"/>
    <p:sldId id="440" r:id="rId40"/>
    <p:sldId id="441" r:id="rId41"/>
    <p:sldId id="442" r:id="rId42"/>
    <p:sldId id="443" r:id="rId43"/>
    <p:sldId id="444" r:id="rId44"/>
    <p:sldId id="448" r:id="rId45"/>
    <p:sldId id="449" r:id="rId46"/>
    <p:sldId id="451" r:id="rId47"/>
    <p:sldId id="452" r:id="rId48"/>
    <p:sldId id="453" r:id="rId49"/>
    <p:sldId id="454" r:id="rId50"/>
    <p:sldId id="455" r:id="rId51"/>
    <p:sldId id="456" r:id="rId52"/>
    <p:sldId id="457" r:id="rId53"/>
    <p:sldId id="458" r:id="rId54"/>
    <p:sldId id="459" r:id="rId55"/>
    <p:sldId id="460" r:id="rId56"/>
    <p:sldId id="461" r:id="rId57"/>
    <p:sldId id="462" r:id="rId58"/>
    <p:sldId id="463" r:id="rId59"/>
    <p:sldId id="464" r:id="rId60"/>
    <p:sldId id="465" r:id="rId61"/>
    <p:sldId id="466" r:id="rId62"/>
    <p:sldId id="467"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file:///G:\1%20Immaculata%20week%202014\high%20school%20graduates%20and%20education%20(Ex%204%20quanlitative%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9"/>
  <c:chart>
    <c:title>
      <c:tx>
        <c:rich>
          <a:bodyPr/>
          <a:lstStyle/>
          <a:p>
            <a:pPr>
              <a:defRPr sz="1403"/>
            </a:pPr>
            <a:r>
              <a:rPr lang="en-US" dirty="0" smtClean="0"/>
              <a:t>Chance of being wealthy by age 30</a:t>
            </a:r>
            <a:endParaRPr lang="en-US" dirty="0"/>
          </a:p>
        </c:rich>
      </c:tx>
      <c:layout/>
      <c:spPr>
        <a:noFill/>
        <a:ln w="25386">
          <a:noFill/>
        </a:ln>
      </c:spPr>
    </c:title>
    <c:plotArea>
      <c:layout>
        <c:manualLayout>
          <c:layoutTarget val="inner"/>
          <c:xMode val="edge"/>
          <c:yMode val="edge"/>
          <c:x val="0.14492753623188401"/>
          <c:y val="0.38235294117647212"/>
          <c:w val="0.8"/>
          <c:h val="0.36470588235294188"/>
        </c:manualLayout>
      </c:layout>
      <c:barChart>
        <c:barDir val="col"/>
        <c:grouping val="clustered"/>
        <c:ser>
          <c:idx val="0"/>
          <c:order val="0"/>
          <c:tx>
            <c:strRef>
              <c:f>Sheet1!$B$1</c:f>
              <c:strCache>
                <c:ptCount val="1"/>
                <c:pt idx="0">
                  <c:v>Super Power Preference</c:v>
                </c:pt>
              </c:strCache>
            </c:strRef>
          </c:tx>
          <c:spPr>
            <a:solidFill>
              <a:srgbClr val="4BACC6"/>
            </a:solidFill>
            <a:ln w="3174">
              <a:solidFill>
                <a:srgbClr val="339966"/>
              </a:solidFill>
              <a:prstDash val="solid"/>
            </a:ln>
          </c:spPr>
          <c:cat>
            <c:strRef>
              <c:f>Sheet1!$A$2:$A$6</c:f>
              <c:strCache>
                <c:ptCount val="5"/>
                <c:pt idx="0">
                  <c:v>Almost none</c:v>
                </c:pt>
                <c:pt idx="1">
                  <c:v>Some chance</c:v>
                </c:pt>
                <c:pt idx="2">
                  <c:v>50-50 chance</c:v>
                </c:pt>
                <c:pt idx="3">
                  <c:v>Good chance</c:v>
                </c:pt>
                <c:pt idx="4">
                  <c:v>Almost certain</c:v>
                </c:pt>
              </c:strCache>
            </c:strRef>
          </c:cat>
          <c:val>
            <c:numRef>
              <c:f>Sheet1!$B$2:$B$6</c:f>
              <c:numCache>
                <c:formatCode>General</c:formatCode>
                <c:ptCount val="5"/>
                <c:pt idx="0">
                  <c:v>4</c:v>
                </c:pt>
                <c:pt idx="1">
                  <c:v>14.8</c:v>
                </c:pt>
                <c:pt idx="2">
                  <c:v>29.3</c:v>
                </c:pt>
                <c:pt idx="3">
                  <c:v>29.4</c:v>
                </c:pt>
                <c:pt idx="4">
                  <c:v>22.4</c:v>
                </c:pt>
              </c:numCache>
            </c:numRef>
          </c:val>
        </c:ser>
        <c:axId val="122442880"/>
        <c:axId val="122444800"/>
      </c:barChart>
      <c:catAx>
        <c:axId val="122442880"/>
        <c:scaling>
          <c:orientation val="minMax"/>
        </c:scaling>
        <c:axPos val="b"/>
        <c:title>
          <c:tx>
            <c:rich>
              <a:bodyPr/>
              <a:lstStyle/>
              <a:p>
                <a:pPr>
                  <a:defRPr sz="1185" b="1" i="0" u="none" strike="noStrike" baseline="0">
                    <a:solidFill>
                      <a:srgbClr val="000000"/>
                    </a:solidFill>
                    <a:latin typeface="Calibri"/>
                    <a:ea typeface="Calibri"/>
                    <a:cs typeface="Calibri"/>
                  </a:defRPr>
                </a:pPr>
                <a:r>
                  <a:rPr lang="en-US"/>
                  <a:t>Survey Response</a:t>
                </a:r>
              </a:p>
            </c:rich>
          </c:tx>
          <c:layout/>
          <c:spPr>
            <a:noFill/>
            <a:ln w="25386">
              <a:noFill/>
            </a:ln>
          </c:spPr>
        </c:title>
        <c:numFmt formatCode="General" sourceLinked="1"/>
        <c:tickLblPos val="nextTo"/>
        <c:spPr>
          <a:ln w="3174">
            <a:solidFill>
              <a:srgbClr val="808080"/>
            </a:solidFill>
            <a:prstDash val="solid"/>
          </a:ln>
        </c:spPr>
        <c:txPr>
          <a:bodyPr rot="0" vert="horz">
            <a:spAutoFit/>
          </a:bodyPr>
          <a:lstStyle/>
          <a:p>
            <a:pPr>
              <a:defRPr sz="1202" b="0"/>
            </a:pPr>
            <a:endParaRPr lang="en-US"/>
          </a:p>
        </c:txPr>
        <c:crossAx val="122444800"/>
        <c:crosses val="autoZero"/>
        <c:auto val="1"/>
        <c:lblAlgn val="ctr"/>
        <c:lblOffset val="100"/>
      </c:catAx>
      <c:valAx>
        <c:axId val="122444800"/>
        <c:scaling>
          <c:orientation val="minMax"/>
        </c:scaling>
        <c:axPos val="l"/>
        <c:majorGridlines>
          <c:spPr>
            <a:ln w="3174">
              <a:solidFill>
                <a:srgbClr val="808080"/>
              </a:solidFill>
              <a:prstDash val="solid"/>
            </a:ln>
          </c:spPr>
        </c:majorGridlines>
        <c:title>
          <c:tx>
            <c:rich>
              <a:bodyPr/>
              <a:lstStyle/>
              <a:p>
                <a:pPr>
                  <a:defRPr sz="1185" b="1" i="0" u="none" strike="noStrike" baseline="0">
                    <a:solidFill>
                      <a:srgbClr val="000000"/>
                    </a:solidFill>
                    <a:latin typeface="Calibri"/>
                    <a:ea typeface="Calibri"/>
                    <a:cs typeface="Calibri"/>
                  </a:defRPr>
                </a:pPr>
                <a:r>
                  <a:rPr lang="en-US"/>
                  <a:t>Percent</a:t>
                </a:r>
              </a:p>
            </c:rich>
          </c:tx>
          <c:layout/>
          <c:spPr>
            <a:noFill/>
            <a:ln w="25386">
              <a:noFill/>
            </a:ln>
          </c:spPr>
        </c:title>
        <c:numFmt formatCode="General" sourceLinked="1"/>
        <c:tickLblPos val="nextTo"/>
        <c:spPr>
          <a:ln w="3174">
            <a:solidFill>
              <a:srgbClr val="808080"/>
            </a:solidFill>
            <a:prstDash val="solid"/>
          </a:ln>
        </c:spPr>
        <c:txPr>
          <a:bodyPr/>
          <a:lstStyle/>
          <a:p>
            <a:pPr>
              <a:defRPr sz="1098"/>
            </a:pPr>
            <a:endParaRPr lang="en-US"/>
          </a:p>
        </c:txPr>
        <c:crossAx val="122442880"/>
        <c:crosses val="autoZero"/>
        <c:crossBetween val="between"/>
      </c:valAx>
      <c:spPr>
        <a:solidFill>
          <a:srgbClr val="E9F1F5"/>
        </a:solidFill>
        <a:ln w="25386">
          <a:noFill/>
        </a:ln>
      </c:spPr>
    </c:plotArea>
    <c:plotVisOnly val="1"/>
    <c:dispBlanksAs val="gap"/>
  </c:chart>
  <c:spPr>
    <a:solidFill>
      <a:srgbClr val="FFFFFF"/>
    </a:solidFill>
    <a:ln w="3174">
      <a:solidFill>
        <a:srgbClr val="808080"/>
      </a:solidFill>
      <a:prstDash val="solid"/>
    </a:ln>
  </c:spPr>
  <c:txPr>
    <a:bodyPr/>
    <a:lstStyle/>
    <a:p>
      <a:pPr>
        <a:defRPr sz="1801"/>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7">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2">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strCache>
            </c:strRef>
          </c:tx>
          <c:spPr>
            <a:solidFill>
              <a:srgbClr val="C0504D"/>
            </a:solidFill>
            <a:ln w="3172">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numCache>
            </c:numRef>
          </c:val>
        </c:ser>
        <c:axId val="122644736"/>
        <c:axId val="122655104"/>
      </c:barChart>
      <c:catAx>
        <c:axId val="122644736"/>
        <c:scaling>
          <c:orientation val="minMax"/>
        </c:scaling>
        <c:axPos val="b"/>
        <c:title>
          <c:tx>
            <c:rich>
              <a:bodyPr/>
              <a:lstStyle/>
              <a:p>
                <a:pPr>
                  <a:defRPr sz="1159" b="1" i="0" u="none" strike="noStrike" baseline="0">
                    <a:solidFill>
                      <a:srgbClr val="000000"/>
                    </a:solidFill>
                    <a:latin typeface="Calibri"/>
                    <a:ea typeface="Calibri"/>
                    <a:cs typeface="Calibri"/>
                  </a:defRPr>
                </a:pPr>
                <a:r>
                  <a:rPr lang="en-US"/>
                  <a:t>Opinion</a:t>
                </a:r>
              </a:p>
            </c:rich>
          </c:tx>
          <c:layout>
            <c:manualLayout>
              <c:xMode val="edge"/>
              <c:yMode val="edge"/>
              <c:x val="0.34293668803972038"/>
              <c:y val="0.90966652852603946"/>
            </c:manualLayout>
          </c:layout>
          <c:spPr>
            <a:noFill/>
            <a:ln w="25377">
              <a:noFill/>
            </a:ln>
          </c:spPr>
        </c:title>
        <c:numFmt formatCode="General" sourceLinked="1"/>
        <c:tickLblPos val="nextTo"/>
        <c:spPr>
          <a:ln w="3172">
            <a:solidFill>
              <a:srgbClr val="808080"/>
            </a:solidFill>
            <a:prstDash val="solid"/>
          </a:ln>
        </c:spPr>
        <c:txPr>
          <a:bodyPr rot="0" vert="horz"/>
          <a:lstStyle/>
          <a:p>
            <a:pPr>
              <a:defRPr sz="994"/>
            </a:pPr>
            <a:endParaRPr lang="en-US"/>
          </a:p>
        </c:txPr>
        <c:crossAx val="122655104"/>
        <c:crosses val="autoZero"/>
        <c:auto val="1"/>
        <c:lblAlgn val="ctr"/>
        <c:lblOffset val="100"/>
      </c:catAx>
      <c:valAx>
        <c:axId val="122655104"/>
        <c:scaling>
          <c:orientation val="minMax"/>
        </c:scaling>
        <c:axPos val="l"/>
        <c:majorGridlines>
          <c:spPr>
            <a:ln w="3172">
              <a:solidFill>
                <a:srgbClr val="808080"/>
              </a:solidFill>
              <a:prstDash val="solid"/>
            </a:ln>
          </c:spPr>
        </c:majorGridlines>
        <c:title>
          <c:tx>
            <c:rich>
              <a:bodyPr/>
              <a:lstStyle/>
              <a:p>
                <a:pPr>
                  <a:defRPr sz="1159" b="1" i="0" u="none" strike="noStrike" baseline="0">
                    <a:solidFill>
                      <a:srgbClr val="000000"/>
                    </a:solidFill>
                    <a:latin typeface="Calibri"/>
                    <a:ea typeface="Calibri"/>
                    <a:cs typeface="Calibri"/>
                  </a:defRPr>
                </a:pPr>
                <a:r>
                  <a:rPr lang="en-US"/>
                  <a:t>Percent</a:t>
                </a:r>
              </a:p>
            </c:rich>
          </c:tx>
          <c:layout/>
          <c:spPr>
            <a:noFill/>
            <a:ln w="25377">
              <a:noFill/>
            </a:ln>
          </c:spPr>
        </c:title>
        <c:numFmt formatCode="General" sourceLinked="1"/>
        <c:tickLblPos val="nextTo"/>
        <c:spPr>
          <a:ln w="3172">
            <a:solidFill>
              <a:srgbClr val="808080"/>
            </a:solidFill>
            <a:prstDash val="solid"/>
          </a:ln>
        </c:spPr>
        <c:crossAx val="122644736"/>
        <c:crosses val="autoZero"/>
        <c:crossBetween val="between"/>
      </c:valAx>
      <c:spPr>
        <a:solidFill>
          <a:srgbClr val="E7E7E7"/>
        </a:solidFill>
        <a:ln w="25377">
          <a:noFill/>
        </a:ln>
      </c:spPr>
    </c:plotArea>
    <c:legend>
      <c:legendPos val="r"/>
      <c:layout>
        <c:manualLayout>
          <c:xMode val="edge"/>
          <c:yMode val="edge"/>
          <c:x val="0.82626276164222101"/>
          <c:y val="0.61661362066583836"/>
          <c:w val="0.12929306467252566"/>
          <c:h val="0.21086255007597721"/>
        </c:manualLayout>
      </c:layout>
      <c:spPr>
        <a:noFill/>
        <a:ln w="25377">
          <a:noFill/>
        </a:ln>
      </c:spPr>
    </c:legend>
    <c:plotVisOnly val="1"/>
    <c:dispBlanksAs val="gap"/>
  </c:chart>
  <c:spPr>
    <a:solidFill>
      <a:srgbClr val="FFFFFF"/>
    </a:solidFill>
    <a:ln w="3172">
      <a:solidFill>
        <a:srgbClr val="808080"/>
      </a:solidFill>
      <a:prstDash val="solid"/>
    </a:ln>
  </c:spPr>
  <c:txPr>
    <a:bodyPr/>
    <a:lstStyle/>
    <a:p>
      <a:pPr>
        <a:defRPr sz="1191"/>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a:pPr>
            <a:r>
              <a:rPr lang="en-US"/>
              <a:t>Chance of being wealthy by age 30</a:t>
            </a:r>
          </a:p>
        </c:rich>
      </c:tx>
      <c:layout/>
      <c:spPr>
        <a:noFill/>
        <a:ln w="25375">
          <a:noFill/>
        </a:ln>
      </c:spPr>
    </c:title>
    <c:plotArea>
      <c:layout>
        <c:manualLayout>
          <c:layoutTarget val="inner"/>
          <c:xMode val="edge"/>
          <c:yMode val="edge"/>
          <c:x val="0.11711711711711698"/>
          <c:y val="0.40340909090909138"/>
          <c:w val="0.67267267267267528"/>
          <c:h val="0.3125000000000005"/>
        </c:manualLayout>
      </c:layout>
      <c:barChart>
        <c:barDir val="col"/>
        <c:grouping val="clustered"/>
        <c:ser>
          <c:idx val="0"/>
          <c:order val="0"/>
          <c:tx>
            <c:strRef>
              <c:f>Sheet1!$B$1</c:f>
              <c:strCache>
                <c:ptCount val="1"/>
                <c:pt idx="0">
                  <c:v>Males</c:v>
                </c:pt>
              </c:strCache>
            </c:strRef>
          </c:tx>
          <c:spPr>
            <a:solidFill>
              <a:srgbClr val="4F81BD"/>
            </a:solidFill>
            <a:ln w="3171">
              <a:solidFill>
                <a:srgbClr val="333399"/>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Sheet1!$B$2:$B$6</c:f>
              <c:numCache>
                <c:formatCode>General</c:formatCode>
                <c:ptCount val="5"/>
                <c:pt idx="0">
                  <c:v>4</c:v>
                </c:pt>
                <c:pt idx="1">
                  <c:v>11.6</c:v>
                </c:pt>
                <c:pt idx="2">
                  <c:v>29.3</c:v>
                </c:pt>
                <c:pt idx="3">
                  <c:v>30.8</c:v>
                </c:pt>
                <c:pt idx="4">
                  <c:v>24.3</c:v>
                </c:pt>
              </c:numCache>
            </c:numRef>
          </c:val>
        </c:ser>
        <c:ser>
          <c:idx val="1"/>
          <c:order val="1"/>
          <c:tx>
            <c:strRef>
              <c:f>Sheet1!$C$1</c:f>
              <c:strCache>
                <c:ptCount val="1"/>
                <c:pt idx="0">
                  <c:v>Females</c:v>
                </c:pt>
              </c:strCache>
            </c:strRef>
          </c:tx>
          <c:spPr>
            <a:solidFill>
              <a:srgbClr val="C0504D"/>
            </a:solidFill>
            <a:ln w="3171">
              <a:solidFill>
                <a:srgbClr val="865357"/>
              </a:solidFill>
              <a:prstDash val="solid"/>
            </a:ln>
          </c:spPr>
          <c:cat>
            <c:strRef>
              <c:f>Sheet1!$A$2:$A$6</c:f>
              <c:strCache>
                <c:ptCount val="5"/>
                <c:pt idx="0">
                  <c:v>Almost no chance</c:v>
                </c:pt>
                <c:pt idx="1">
                  <c:v>Some chance</c:v>
                </c:pt>
                <c:pt idx="2">
                  <c:v>50-50 chance</c:v>
                </c:pt>
                <c:pt idx="3">
                  <c:v>Good chance</c:v>
                </c:pt>
                <c:pt idx="4">
                  <c:v>Almost certain</c:v>
                </c:pt>
              </c:strCache>
            </c:strRef>
          </c:cat>
          <c:val>
            <c:numRef>
              <c:f>Sheet1!$C$2:$C$6</c:f>
              <c:numCache>
                <c:formatCode>General</c:formatCode>
                <c:ptCount val="5"/>
                <c:pt idx="0">
                  <c:v>4.0999999999999996</c:v>
                </c:pt>
                <c:pt idx="1">
                  <c:v>18</c:v>
                </c:pt>
                <c:pt idx="2">
                  <c:v>29.4</c:v>
                </c:pt>
                <c:pt idx="3">
                  <c:v>28</c:v>
                </c:pt>
                <c:pt idx="4">
                  <c:v>20.5</c:v>
                </c:pt>
              </c:numCache>
            </c:numRef>
          </c:val>
        </c:ser>
        <c:axId val="125741696"/>
        <c:axId val="125747968"/>
      </c:barChart>
      <c:catAx>
        <c:axId val="125741696"/>
        <c:scaling>
          <c:orientation val="minMax"/>
        </c:scaling>
        <c:axPos val="b"/>
        <c:title>
          <c:tx>
            <c:rich>
              <a:bodyPr/>
              <a:lstStyle/>
              <a:p>
                <a:pPr>
                  <a:defRPr sz="1164" b="1" i="0" u="none" strike="noStrike" baseline="0">
                    <a:solidFill>
                      <a:srgbClr val="000000"/>
                    </a:solidFill>
                    <a:latin typeface="Calibri"/>
                    <a:ea typeface="Calibri"/>
                    <a:cs typeface="Calibri"/>
                  </a:defRPr>
                </a:pPr>
                <a:r>
                  <a:rPr lang="en-US"/>
                  <a:t>Opinion</a:t>
                </a:r>
              </a:p>
            </c:rich>
          </c:tx>
          <c:layout>
            <c:manualLayout>
              <c:xMode val="edge"/>
              <c:yMode val="edge"/>
              <c:x val="0.43672380375530012"/>
              <c:y val="0.8969816272965887"/>
            </c:manualLayout>
          </c:layout>
          <c:spPr>
            <a:noFill/>
            <a:ln w="25375">
              <a:noFill/>
            </a:ln>
          </c:spPr>
        </c:title>
        <c:numFmt formatCode="General" sourceLinked="1"/>
        <c:tickLblPos val="nextTo"/>
        <c:spPr>
          <a:ln w="3171">
            <a:solidFill>
              <a:srgbClr val="808080"/>
            </a:solidFill>
            <a:prstDash val="solid"/>
          </a:ln>
        </c:spPr>
        <c:txPr>
          <a:bodyPr rot="0" vert="horz"/>
          <a:lstStyle/>
          <a:p>
            <a:pPr>
              <a:defRPr sz="995"/>
            </a:pPr>
            <a:endParaRPr lang="en-US"/>
          </a:p>
        </c:txPr>
        <c:crossAx val="125747968"/>
        <c:crosses val="autoZero"/>
        <c:auto val="1"/>
        <c:lblAlgn val="ctr"/>
        <c:lblOffset val="100"/>
      </c:catAx>
      <c:valAx>
        <c:axId val="125747968"/>
        <c:scaling>
          <c:orientation val="minMax"/>
        </c:scaling>
        <c:axPos val="l"/>
        <c:majorGridlines>
          <c:spPr>
            <a:ln w="3171">
              <a:solidFill>
                <a:srgbClr val="808080"/>
              </a:solidFill>
              <a:prstDash val="solid"/>
            </a:ln>
          </c:spPr>
        </c:majorGridlines>
        <c:title>
          <c:tx>
            <c:rich>
              <a:bodyPr/>
              <a:lstStyle/>
              <a:p>
                <a:pPr>
                  <a:defRPr sz="1164" b="1" i="0" u="none" strike="noStrike" baseline="0">
                    <a:solidFill>
                      <a:srgbClr val="000000"/>
                    </a:solidFill>
                    <a:latin typeface="Calibri"/>
                    <a:ea typeface="Calibri"/>
                    <a:cs typeface="Calibri"/>
                  </a:defRPr>
                </a:pPr>
                <a:r>
                  <a:rPr lang="en-US"/>
                  <a:t>Percent</a:t>
                </a:r>
              </a:p>
            </c:rich>
          </c:tx>
          <c:layout/>
          <c:spPr>
            <a:noFill/>
            <a:ln w="25375">
              <a:noFill/>
            </a:ln>
          </c:spPr>
        </c:title>
        <c:numFmt formatCode="General" sourceLinked="1"/>
        <c:tickLblPos val="nextTo"/>
        <c:spPr>
          <a:ln w="3171">
            <a:solidFill>
              <a:srgbClr val="808080"/>
            </a:solidFill>
            <a:prstDash val="solid"/>
          </a:ln>
        </c:spPr>
        <c:crossAx val="125741696"/>
        <c:crosses val="autoZero"/>
        <c:crossBetween val="between"/>
      </c:valAx>
      <c:spPr>
        <a:solidFill>
          <a:srgbClr val="E7E7E7"/>
        </a:solidFill>
        <a:ln w="25375">
          <a:noFill/>
        </a:ln>
      </c:spPr>
    </c:plotArea>
    <c:legend>
      <c:legendPos val="r"/>
      <c:layout>
        <c:manualLayout>
          <c:xMode val="edge"/>
          <c:yMode val="edge"/>
          <c:x val="0.77911649505350344"/>
          <c:y val="0.61022351153474264"/>
          <c:w val="0.19477912376337592"/>
          <c:h val="0.22044729935073928"/>
        </c:manualLayout>
      </c:layout>
      <c:spPr>
        <a:noFill/>
        <a:ln w="25375">
          <a:noFill/>
        </a:ln>
      </c:spPr>
    </c:legend>
    <c:plotVisOnly val="1"/>
    <c:dispBlanksAs val="gap"/>
  </c:chart>
  <c:spPr>
    <a:solidFill>
      <a:srgbClr val="FFFFFF"/>
    </a:solidFill>
    <a:ln w="3171">
      <a:solidFill>
        <a:srgbClr val="808080"/>
      </a:solidFill>
      <a:prstDash val="solid"/>
    </a:ln>
  </c:spPr>
  <c:txPr>
    <a:bodyPr/>
    <a:lstStyle/>
    <a:p>
      <a:pPr>
        <a:defRPr sz="1195"/>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sz="1393"/>
            </a:pPr>
            <a:r>
              <a:rPr lang="en-US" sz="1393"/>
              <a:t>Chance of being wealthy by age 30</a:t>
            </a:r>
          </a:p>
        </c:rich>
      </c:tx>
      <c:layout/>
      <c:spPr>
        <a:noFill/>
        <a:ln w="25380">
          <a:noFill/>
        </a:ln>
      </c:spPr>
    </c:title>
    <c:plotArea>
      <c:layout>
        <c:manualLayout>
          <c:layoutTarget val="inner"/>
          <c:xMode val="edge"/>
          <c:yMode val="edge"/>
          <c:x val="0.16172867583387987"/>
          <c:y val="0.19622080538030004"/>
          <c:w val="0.46453229497416731"/>
          <c:h val="0.62962461087713051"/>
        </c:manualLayout>
      </c:layout>
      <c:barChart>
        <c:barDir val="col"/>
        <c:grouping val="percentStacked"/>
        <c:ser>
          <c:idx val="0"/>
          <c:order val="0"/>
          <c:tx>
            <c:strRef>
              <c:f>Sheet1!$A$2</c:f>
              <c:strCache>
                <c:ptCount val="1"/>
                <c:pt idx="0">
                  <c:v>Almost no chance</c:v>
                </c:pt>
              </c:strCache>
            </c:strRef>
          </c:tx>
          <c:spPr>
            <a:solidFill>
              <a:srgbClr val="4F81BD"/>
            </a:solidFill>
            <a:ln w="3172">
              <a:solidFill>
                <a:srgbClr val="333399"/>
              </a:solidFill>
              <a:prstDash val="solid"/>
            </a:ln>
          </c:spPr>
          <c:cat>
            <c:strRef>
              <c:f>Sheet1!$B$1:$C$1</c:f>
              <c:strCache>
                <c:ptCount val="2"/>
                <c:pt idx="0">
                  <c:v>Males</c:v>
                </c:pt>
                <c:pt idx="1">
                  <c:v>Females</c:v>
                </c:pt>
              </c:strCache>
            </c:strRef>
          </c:cat>
          <c:val>
            <c:numRef>
              <c:f>Sheet1!$B$2:$C$2</c:f>
              <c:numCache>
                <c:formatCode>General</c:formatCode>
                <c:ptCount val="2"/>
                <c:pt idx="0">
                  <c:v>4</c:v>
                </c:pt>
                <c:pt idx="1">
                  <c:v>4.0999999999999996</c:v>
                </c:pt>
              </c:numCache>
            </c:numRef>
          </c:val>
        </c:ser>
        <c:ser>
          <c:idx val="1"/>
          <c:order val="1"/>
          <c:tx>
            <c:strRef>
              <c:f>Sheet1!$A$3</c:f>
              <c:strCache>
                <c:ptCount val="1"/>
                <c:pt idx="0">
                  <c:v>Some chance</c:v>
                </c:pt>
              </c:strCache>
            </c:strRef>
          </c:tx>
          <c:spPr>
            <a:solidFill>
              <a:srgbClr val="C0504D"/>
            </a:solidFill>
            <a:ln w="3172">
              <a:solidFill>
                <a:srgbClr val="865357"/>
              </a:solidFill>
              <a:prstDash val="solid"/>
            </a:ln>
          </c:spPr>
          <c:cat>
            <c:strRef>
              <c:f>Sheet1!$B$1:$C$1</c:f>
              <c:strCache>
                <c:ptCount val="2"/>
                <c:pt idx="0">
                  <c:v>Males</c:v>
                </c:pt>
                <c:pt idx="1">
                  <c:v>Females</c:v>
                </c:pt>
              </c:strCache>
            </c:strRef>
          </c:cat>
          <c:val>
            <c:numRef>
              <c:f>Sheet1!$B$3:$C$3</c:f>
              <c:numCache>
                <c:formatCode>General</c:formatCode>
                <c:ptCount val="2"/>
                <c:pt idx="0">
                  <c:v>11.6</c:v>
                </c:pt>
                <c:pt idx="1">
                  <c:v>18</c:v>
                </c:pt>
              </c:numCache>
            </c:numRef>
          </c:val>
        </c:ser>
        <c:ser>
          <c:idx val="2"/>
          <c:order val="2"/>
          <c:tx>
            <c:strRef>
              <c:f>Sheet1!$A$4</c:f>
              <c:strCache>
                <c:ptCount val="1"/>
                <c:pt idx="0">
                  <c:v>50-50 chance</c:v>
                </c:pt>
              </c:strCache>
            </c:strRef>
          </c:tx>
          <c:spPr>
            <a:solidFill>
              <a:srgbClr val="9BBB59"/>
            </a:solidFill>
            <a:ln w="3172">
              <a:solidFill>
                <a:srgbClr val="90713A"/>
              </a:solidFill>
              <a:prstDash val="solid"/>
            </a:ln>
          </c:spPr>
          <c:cat>
            <c:strRef>
              <c:f>Sheet1!$B$1:$C$1</c:f>
              <c:strCache>
                <c:ptCount val="2"/>
                <c:pt idx="0">
                  <c:v>Males</c:v>
                </c:pt>
                <c:pt idx="1">
                  <c:v>Females</c:v>
                </c:pt>
              </c:strCache>
            </c:strRef>
          </c:cat>
          <c:val>
            <c:numRef>
              <c:f>Sheet1!$B$4:$C$4</c:f>
              <c:numCache>
                <c:formatCode>General</c:formatCode>
                <c:ptCount val="2"/>
                <c:pt idx="0">
                  <c:v>29.3</c:v>
                </c:pt>
                <c:pt idx="1">
                  <c:v>29.4</c:v>
                </c:pt>
              </c:numCache>
            </c:numRef>
          </c:val>
        </c:ser>
        <c:ser>
          <c:idx val="3"/>
          <c:order val="3"/>
          <c:tx>
            <c:strRef>
              <c:f>Sheet1!$A$5</c:f>
              <c:strCache>
                <c:ptCount val="1"/>
                <c:pt idx="0">
                  <c:v>Good chance</c:v>
                </c:pt>
              </c:strCache>
            </c:strRef>
          </c:tx>
          <c:spPr>
            <a:solidFill>
              <a:srgbClr val="8064A2"/>
            </a:solidFill>
            <a:ln w="3172">
              <a:solidFill>
                <a:srgbClr val="666699"/>
              </a:solidFill>
              <a:prstDash val="solid"/>
            </a:ln>
          </c:spPr>
          <c:cat>
            <c:strRef>
              <c:f>Sheet1!$B$1:$C$1</c:f>
              <c:strCache>
                <c:ptCount val="2"/>
                <c:pt idx="0">
                  <c:v>Males</c:v>
                </c:pt>
                <c:pt idx="1">
                  <c:v>Females</c:v>
                </c:pt>
              </c:strCache>
            </c:strRef>
          </c:cat>
          <c:val>
            <c:numRef>
              <c:f>Sheet1!$B$5:$C$5</c:f>
              <c:numCache>
                <c:formatCode>General</c:formatCode>
                <c:ptCount val="2"/>
                <c:pt idx="0">
                  <c:v>30.8</c:v>
                </c:pt>
                <c:pt idx="1">
                  <c:v>28</c:v>
                </c:pt>
              </c:numCache>
            </c:numRef>
          </c:val>
        </c:ser>
        <c:ser>
          <c:idx val="4"/>
          <c:order val="4"/>
          <c:tx>
            <c:strRef>
              <c:f>Sheet1!$A$6</c:f>
              <c:strCache>
                <c:ptCount val="1"/>
                <c:pt idx="0">
                  <c:v>Almost certain</c:v>
                </c:pt>
              </c:strCache>
            </c:strRef>
          </c:tx>
          <c:spPr>
            <a:solidFill>
              <a:srgbClr val="4BACC6"/>
            </a:solidFill>
            <a:ln w="3172">
              <a:solidFill>
                <a:srgbClr val="339966"/>
              </a:solidFill>
              <a:prstDash val="solid"/>
            </a:ln>
          </c:spPr>
          <c:cat>
            <c:strRef>
              <c:f>Sheet1!$B$1:$C$1</c:f>
              <c:strCache>
                <c:ptCount val="2"/>
                <c:pt idx="0">
                  <c:v>Males</c:v>
                </c:pt>
                <c:pt idx="1">
                  <c:v>Females</c:v>
                </c:pt>
              </c:strCache>
            </c:strRef>
          </c:cat>
          <c:val>
            <c:numRef>
              <c:f>Sheet1!$B$6:$C$6</c:f>
              <c:numCache>
                <c:formatCode>General</c:formatCode>
                <c:ptCount val="2"/>
                <c:pt idx="0">
                  <c:v>24.3</c:v>
                </c:pt>
                <c:pt idx="1">
                  <c:v>20.5</c:v>
                </c:pt>
              </c:numCache>
            </c:numRef>
          </c:val>
        </c:ser>
        <c:overlap val="100"/>
        <c:axId val="126726144"/>
        <c:axId val="126728064"/>
      </c:barChart>
      <c:catAx>
        <c:axId val="126726144"/>
        <c:scaling>
          <c:orientation val="minMax"/>
        </c:scaling>
        <c:axPos val="b"/>
        <c:title>
          <c:tx>
            <c:rich>
              <a:bodyPr/>
              <a:lstStyle/>
              <a:p>
                <a:pPr>
                  <a:defRPr sz="1175" b="1" i="0" u="none" strike="noStrike" baseline="0">
                    <a:solidFill>
                      <a:srgbClr val="000000"/>
                    </a:solidFill>
                    <a:latin typeface="Calibri"/>
                    <a:ea typeface="Calibri"/>
                    <a:cs typeface="Calibri"/>
                  </a:defRPr>
                </a:pPr>
                <a:r>
                  <a:rPr lang="en-US"/>
                  <a:t>Opinion</a:t>
                </a:r>
              </a:p>
            </c:rich>
          </c:tx>
          <c:layout>
            <c:manualLayout>
              <c:xMode val="edge"/>
              <c:yMode val="edge"/>
              <c:x val="0.31442483482668165"/>
              <c:y val="0.90966652852603946"/>
            </c:manualLayout>
          </c:layout>
          <c:spPr>
            <a:noFill/>
            <a:ln w="25380">
              <a:noFill/>
            </a:ln>
          </c:spPr>
        </c:title>
        <c:numFmt formatCode="General" sourceLinked="1"/>
        <c:tickLblPos val="nextTo"/>
        <c:spPr>
          <a:ln w="3172">
            <a:solidFill>
              <a:srgbClr val="808080"/>
            </a:solidFill>
            <a:prstDash val="solid"/>
          </a:ln>
        </c:spPr>
        <c:txPr>
          <a:bodyPr rot="0" vert="horz"/>
          <a:lstStyle/>
          <a:p>
            <a:pPr>
              <a:defRPr sz="1195"/>
            </a:pPr>
            <a:endParaRPr lang="en-US"/>
          </a:p>
        </c:txPr>
        <c:crossAx val="126728064"/>
        <c:crosses val="autoZero"/>
        <c:auto val="1"/>
        <c:lblAlgn val="ctr"/>
        <c:lblOffset val="100"/>
      </c:catAx>
      <c:valAx>
        <c:axId val="126728064"/>
        <c:scaling>
          <c:orientation val="minMax"/>
        </c:scaling>
        <c:axPos val="l"/>
        <c:majorGridlines>
          <c:spPr>
            <a:ln w="3172">
              <a:solidFill>
                <a:srgbClr val="808080"/>
              </a:solidFill>
              <a:prstDash val="solid"/>
            </a:ln>
          </c:spPr>
        </c:majorGridlines>
        <c:title>
          <c:tx>
            <c:rich>
              <a:bodyPr/>
              <a:lstStyle/>
              <a:p>
                <a:pPr>
                  <a:defRPr sz="1175" b="1" i="0" u="none" strike="noStrike" baseline="0">
                    <a:solidFill>
                      <a:srgbClr val="000000"/>
                    </a:solidFill>
                    <a:latin typeface="Calibri"/>
                    <a:ea typeface="Calibri"/>
                    <a:cs typeface="Calibri"/>
                  </a:defRPr>
                </a:pPr>
                <a:r>
                  <a:rPr lang="en-US"/>
                  <a:t>Percent</a:t>
                </a:r>
              </a:p>
            </c:rich>
          </c:tx>
          <c:layout/>
          <c:spPr>
            <a:noFill/>
            <a:ln w="25380">
              <a:noFill/>
            </a:ln>
          </c:spPr>
        </c:title>
        <c:numFmt formatCode="0%" sourceLinked="1"/>
        <c:tickLblPos val="nextTo"/>
        <c:spPr>
          <a:ln w="3172">
            <a:solidFill>
              <a:srgbClr val="808080"/>
            </a:solidFill>
            <a:prstDash val="solid"/>
          </a:ln>
        </c:spPr>
        <c:txPr>
          <a:bodyPr/>
          <a:lstStyle/>
          <a:p>
            <a:pPr>
              <a:defRPr sz="1096"/>
            </a:pPr>
            <a:endParaRPr lang="en-US"/>
          </a:p>
        </c:txPr>
        <c:crossAx val="126726144"/>
        <c:crosses val="autoZero"/>
        <c:crossBetween val="between"/>
      </c:valAx>
      <c:spPr>
        <a:solidFill>
          <a:srgbClr val="E7E7E7"/>
        </a:solidFill>
        <a:ln w="25380">
          <a:noFill/>
        </a:ln>
      </c:spPr>
    </c:plotArea>
    <c:legend>
      <c:legendPos val="r"/>
      <c:layout>
        <c:manualLayout>
          <c:xMode val="edge"/>
          <c:yMode val="edge"/>
          <c:x val="0.6526945626049625"/>
          <c:y val="0.45047934797623984"/>
          <c:w val="0.29740529560241791"/>
          <c:h val="0.53674126260533306"/>
        </c:manualLayout>
      </c:layout>
      <c:spPr>
        <a:noFill/>
        <a:ln w="25380">
          <a:noFill/>
        </a:ln>
      </c:spPr>
      <c:txPr>
        <a:bodyPr/>
        <a:lstStyle/>
        <a:p>
          <a:pPr>
            <a:defRPr sz="1096"/>
          </a:pPr>
          <a:endParaRPr lang="en-US"/>
        </a:p>
      </c:txPr>
    </c:legend>
    <c:plotVisOnly val="1"/>
    <c:dispBlanksAs val="gap"/>
  </c:chart>
  <c:spPr>
    <a:solidFill>
      <a:srgbClr val="FFFFFF"/>
    </a:solidFill>
    <a:ln w="3172">
      <a:solidFill>
        <a:srgbClr val="808080"/>
      </a:solidFill>
      <a:prstDash val="solid"/>
    </a:ln>
  </c:spPr>
  <c:txPr>
    <a:bodyPr/>
    <a:lstStyle/>
    <a:p>
      <a:pPr>
        <a:defRPr sz="1793"/>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Conditional Distribution of Gender for Each Status</a:t>
            </a:r>
          </a:p>
        </c:rich>
      </c:tx>
      <c:layout/>
      <c:overlay val="1"/>
    </c:title>
    <c:plotArea>
      <c:layout/>
      <c:barChart>
        <c:barDir val="col"/>
        <c:grouping val="clustered"/>
        <c:ser>
          <c:idx val="0"/>
          <c:order val="0"/>
          <c:tx>
            <c:strRef>
              <c:f>Sheet1!$A$44</c:f>
              <c:strCache>
                <c:ptCount val="1"/>
                <c:pt idx="0">
                  <c:v>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Sheet1!$B$44:$G$44</c:f>
              <c:numCache>
                <c:formatCode>0.0%</c:formatCode>
                <c:ptCount val="6"/>
                <c:pt idx="0">
                  <c:v>0.4787520172135557</c:v>
                </c:pt>
                <c:pt idx="1">
                  <c:v>0.45760430686406461</c:v>
                </c:pt>
                <c:pt idx="2">
                  <c:v>0.46590543583145705</c:v>
                </c:pt>
                <c:pt idx="3">
                  <c:v>0.39398734177215189</c:v>
                </c:pt>
                <c:pt idx="4">
                  <c:v>0.45535714285714285</c:v>
                </c:pt>
                <c:pt idx="5">
                  <c:v>0.53872053872053871</c:v>
                </c:pt>
              </c:numCache>
            </c:numRef>
          </c:val>
        </c:ser>
        <c:ser>
          <c:idx val="1"/>
          <c:order val="1"/>
          <c:tx>
            <c:strRef>
              <c:f>Sheet1!$A$45</c:f>
              <c:strCache>
                <c:ptCount val="1"/>
                <c:pt idx="0">
                  <c:v>Women</c:v>
                </c:pt>
              </c:strCache>
            </c:strRef>
          </c:tx>
          <c:cat>
            <c:strRef>
              <c:f>Sheet1!$B$43:$G$43</c:f>
              <c:strCache>
                <c:ptCount val="6"/>
                <c:pt idx="0">
                  <c:v>2 year college, full time</c:v>
                </c:pt>
                <c:pt idx="1">
                  <c:v>2 year college, part time</c:v>
                </c:pt>
                <c:pt idx="2">
                  <c:v>4 year college, full time</c:v>
                </c:pt>
                <c:pt idx="3">
                  <c:v>4 year college, part time</c:v>
                </c:pt>
                <c:pt idx="4">
                  <c:v>graduate school</c:v>
                </c:pt>
                <c:pt idx="5">
                  <c:v>vocational school</c:v>
                </c:pt>
              </c:strCache>
            </c:strRef>
          </c:cat>
          <c:val>
            <c:numRef>
              <c:f>Sheet1!$B$45:$G$45</c:f>
              <c:numCache>
                <c:formatCode>0.0%</c:formatCode>
                <c:ptCount val="6"/>
                <c:pt idx="0">
                  <c:v>0.52124798278644435</c:v>
                </c:pt>
                <c:pt idx="1">
                  <c:v>0.54239569313593539</c:v>
                </c:pt>
                <c:pt idx="2">
                  <c:v>0.53409456416854295</c:v>
                </c:pt>
                <c:pt idx="3">
                  <c:v>0.60601265822784811</c:v>
                </c:pt>
                <c:pt idx="4">
                  <c:v>0.5446428571428571</c:v>
                </c:pt>
                <c:pt idx="5">
                  <c:v>0.46127946127946129</c:v>
                </c:pt>
              </c:numCache>
            </c:numRef>
          </c:val>
        </c:ser>
        <c:axId val="196257280"/>
        <c:axId val="196258816"/>
      </c:barChart>
      <c:catAx>
        <c:axId val="196257280"/>
        <c:scaling>
          <c:orientation val="minMax"/>
        </c:scaling>
        <c:axPos val="b"/>
        <c:tickLblPos val="nextTo"/>
        <c:crossAx val="196258816"/>
        <c:crosses val="autoZero"/>
        <c:auto val="1"/>
        <c:lblAlgn val="ctr"/>
        <c:lblOffset val="100"/>
      </c:catAx>
      <c:valAx>
        <c:axId val="196258816"/>
        <c:scaling>
          <c:orientation val="minMax"/>
        </c:scaling>
        <c:axPos val="l"/>
        <c:majorGridlines/>
        <c:numFmt formatCode="0.0%" sourceLinked="1"/>
        <c:tickLblPos val="nextTo"/>
        <c:crossAx val="196257280"/>
        <c:crosses val="autoZero"/>
        <c:crossBetween val="between"/>
      </c:valAx>
    </c:plotArea>
    <c:legend>
      <c:legendPos val="r"/>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6.wmf"/><Relationship Id="rId4"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BEF16-EA2A-4C49-B47A-E8750D5CC83C}" type="datetimeFigureOut">
              <a:rPr lang="en-US" smtClean="0"/>
              <a:pPr/>
              <a:t>7/24/2014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1FD266-22F9-429A-9AFB-6E8C802DAB5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0B4052-0306-4DBC-9034-693F7C97E84F}" type="datetimeFigureOut">
              <a:rPr lang="en-US" smtClean="0"/>
              <a:pPr/>
              <a:t>7/24/2014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7DFBC-C06D-4D12-8EDA-526C55B1844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7/24/2014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7/24/2014</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7/24/2014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7/24/2014</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7/24/2014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2/21/Chi-square_distributionPDF.pn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5.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buNone/>
            </a:pPr>
            <a:endParaRPr lang="en-US" sz="5400" dirty="0" smtClean="0">
              <a:solidFill>
                <a:schemeClr val="accent1">
                  <a:lumMod val="75000"/>
                </a:schemeClr>
              </a:solidFill>
            </a:endParaRPr>
          </a:p>
          <a:p>
            <a:pPr algn="ctr">
              <a:buNone/>
            </a:pPr>
            <a:r>
              <a:rPr lang="en-US" sz="6600" b="1" dirty="0" smtClean="0">
                <a:solidFill>
                  <a:schemeClr val="accent6">
                    <a:lumMod val="75000"/>
                  </a:schemeClr>
                </a:solidFill>
              </a:rPr>
              <a:t>	</a:t>
            </a:r>
            <a:r>
              <a:rPr lang="en-US" sz="6000" b="1" dirty="0" smtClean="0">
                <a:solidFill>
                  <a:schemeClr val="accent6">
                    <a:lumMod val="75000"/>
                  </a:schemeClr>
                </a:solidFill>
              </a:rPr>
              <a:t>Statistics:</a:t>
            </a:r>
          </a:p>
          <a:p>
            <a:pPr algn="ctr">
              <a:buNone/>
            </a:pPr>
            <a:r>
              <a:rPr lang="en-US" sz="6000" b="1" dirty="0" smtClean="0">
                <a:solidFill>
                  <a:schemeClr val="accent6">
                    <a:lumMod val="75000"/>
                  </a:schemeClr>
                </a:solidFill>
              </a:rPr>
              <a:t>Analyzing 2 Categorical Variables</a:t>
            </a:r>
          </a:p>
          <a:p>
            <a:pPr>
              <a:buNone/>
            </a:pPr>
            <a:endParaRPr lang="en-US" sz="5400" dirty="0" smtClean="0">
              <a:solidFill>
                <a:schemeClr val="accent6">
                  <a:lumMod val="75000"/>
                </a:schemeClr>
              </a:solidFill>
            </a:endParaRPr>
          </a:p>
          <a:p>
            <a:pPr algn="ctr">
              <a:buNone/>
            </a:pPr>
            <a:r>
              <a:rPr lang="en-US" sz="3200" b="1" dirty="0" smtClean="0">
                <a:solidFill>
                  <a:schemeClr val="accent6">
                    <a:lumMod val="75000"/>
                  </a:schemeClr>
                </a:solidFill>
              </a:rPr>
              <a:t>HIGH SCHOOL LEVEL</a:t>
            </a:r>
          </a:p>
          <a:p>
            <a:endParaRPr lang="en-US" b="1" dirty="0" smtClean="0">
              <a:solidFill>
                <a:schemeClr val="accent6">
                  <a:lumMod val="75000"/>
                </a:schemeClr>
              </a:solidFill>
            </a:endParaRPr>
          </a:p>
          <a:p>
            <a:r>
              <a:rPr lang="en-US" b="1" smtClean="0">
                <a:solidFill>
                  <a:schemeClr val="accent6">
                    <a:lumMod val="75000"/>
                  </a:schemeClr>
                </a:solidFill>
              </a:rPr>
              <a:t>Session #1</a:t>
            </a:r>
            <a:endParaRPr lang="en-US" b="1" dirty="0" smtClean="0">
              <a:solidFill>
                <a:schemeClr val="accent6">
                  <a:lumMod val="75000"/>
                </a:schemeClr>
              </a:solidFill>
            </a:endParaRPr>
          </a:p>
          <a:p>
            <a:r>
              <a:rPr lang="en-US" b="1" dirty="0" smtClean="0">
                <a:solidFill>
                  <a:schemeClr val="accent6">
                    <a:lumMod val="75000"/>
                  </a:schemeClr>
                </a:solidFill>
              </a:rPr>
              <a:t>Presented by: Dr. Del Ferster</a:t>
            </a:r>
          </a:p>
        </p:txBody>
      </p:sp>
      <p:sp>
        <p:nvSpPr>
          <p:cNvPr id="3" name="Title 2"/>
          <p:cNvSpPr>
            <a:spLocks noGrp="1"/>
          </p:cNvSpPr>
          <p:nvPr>
            <p:ph type="title"/>
          </p:nvPr>
        </p:nvSpPr>
        <p:spPr/>
        <p:txBody>
          <a:bodyPr>
            <a:normAutofit fontScale="90000"/>
          </a:bodyPr>
          <a:lstStyle/>
          <a:p>
            <a:pPr algn="ctr"/>
            <a:r>
              <a:rPr lang="en-US" dirty="0" smtClean="0"/>
              <a:t/>
            </a:r>
            <a:br>
              <a:rPr lang="en-US" dirty="0" smtClean="0"/>
            </a:br>
            <a:r>
              <a:rPr lang="en-US" sz="4400" dirty="0" smtClean="0">
                <a:solidFill>
                  <a:srgbClr val="00B050"/>
                </a:solidFill>
              </a:rPr>
              <a:t>Immaculata Week 2014</a:t>
            </a:r>
            <a:r>
              <a:rPr lang="en-US" dirty="0" smtClean="0">
                <a:solidFill>
                  <a:srgbClr val="00B050"/>
                </a:solidFill>
              </a:rPr>
              <a:t/>
            </a:r>
            <a:br>
              <a:rPr lang="en-US" dirty="0" smtClean="0">
                <a:solidFill>
                  <a:srgbClr val="00B050"/>
                </a:solidFill>
              </a:rPr>
            </a:br>
            <a:r>
              <a:rPr lang="en-US" sz="2700" dirty="0" smtClean="0">
                <a:solidFill>
                  <a:srgbClr val="00B050"/>
                </a:solidFill>
              </a:rPr>
              <a:t>July 28—August 1, 2014</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lgn="ctr" eaLnBrk="1" hangingPunct="1">
              <a:defRPr/>
            </a:pPr>
            <a:r>
              <a:rPr lang="en-US" dirty="0" smtClean="0"/>
              <a:t>Distribution </a:t>
            </a:r>
            <a:br>
              <a:rPr lang="en-US" dirty="0" smtClean="0"/>
            </a:br>
            <a:r>
              <a:rPr lang="en-US" dirty="0" smtClean="0"/>
              <a:t>of a categorical variable</a:t>
            </a:r>
          </a:p>
        </p:txBody>
      </p:sp>
      <p:sp>
        <p:nvSpPr>
          <p:cNvPr id="25603" name="Rectangle 3"/>
          <p:cNvSpPr>
            <a:spLocks noGrp="1" noChangeArrowheads="1"/>
          </p:cNvSpPr>
          <p:nvPr>
            <p:ph type="body" idx="1"/>
          </p:nvPr>
        </p:nvSpPr>
        <p:spPr/>
        <p:txBody>
          <a:bodyPr>
            <a:normAutofit lnSpcReduction="10000"/>
          </a:bodyPr>
          <a:lstStyle/>
          <a:p>
            <a:pPr eaLnBrk="1" hangingPunct="1"/>
            <a:r>
              <a:rPr lang="en-US" sz="3600" dirty="0" smtClean="0"/>
              <a:t>The</a:t>
            </a:r>
            <a:r>
              <a:rPr lang="en-US" sz="3600" b="1" dirty="0" smtClean="0">
                <a:solidFill>
                  <a:srgbClr val="FF0000"/>
                </a:solidFill>
              </a:rPr>
              <a:t> distribution</a:t>
            </a:r>
            <a:r>
              <a:rPr lang="en-US" sz="3600" dirty="0" smtClean="0">
                <a:solidFill>
                  <a:srgbClr val="FF0000"/>
                </a:solidFill>
              </a:rPr>
              <a:t> </a:t>
            </a:r>
            <a:r>
              <a:rPr lang="en-US" sz="3600" dirty="0" smtClean="0"/>
              <a:t>of a categorical variable provides the possible values that a variable can take on and how often these possible values occur.  </a:t>
            </a:r>
          </a:p>
          <a:p>
            <a:pPr eaLnBrk="1" hangingPunct="1"/>
            <a:r>
              <a:rPr lang="en-US" sz="3600" dirty="0" smtClean="0"/>
              <a:t>The distribution of a categorical variable shows the pattern of variation of the variable.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According to the Bureau of Justice, the following data represent the number of inmates by ethnicity in 2007.</a:t>
            </a:r>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4" name="Table 3"/>
          <p:cNvGraphicFramePr>
            <a:graphicFrameLocks noGrp="1"/>
          </p:cNvGraphicFramePr>
          <p:nvPr/>
        </p:nvGraphicFramePr>
        <p:xfrm>
          <a:off x="1447800" y="3200400"/>
          <a:ext cx="6096000" cy="19202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sz="3600" b="0" dirty="0" smtClean="0">
                          <a:solidFill>
                            <a:schemeClr val="tx1"/>
                          </a:solidFill>
                        </a:rPr>
                        <a:t>White</a:t>
                      </a:r>
                      <a:r>
                        <a:rPr lang="en-US" sz="3600" dirty="0" smtClean="0"/>
                        <a:t> </a:t>
                      </a:r>
                      <a:endParaRPr lang="en-US" sz="3600" dirty="0"/>
                    </a:p>
                  </a:txBody>
                  <a:tcPr/>
                </a:tc>
                <a:tc>
                  <a:txBody>
                    <a:bodyPr/>
                    <a:lstStyle/>
                    <a:p>
                      <a:pPr algn="ctr"/>
                      <a:r>
                        <a:rPr lang="en-US" sz="3600" b="0" dirty="0" smtClean="0">
                          <a:solidFill>
                            <a:schemeClr val="tx1"/>
                          </a:solidFill>
                        </a:rPr>
                        <a:t>338,400</a:t>
                      </a:r>
                      <a:endParaRPr lang="en-US" sz="3600" b="0" dirty="0">
                        <a:solidFill>
                          <a:schemeClr val="tx1"/>
                        </a:solidFill>
                      </a:endParaRPr>
                    </a:p>
                  </a:txBody>
                  <a:tcPr/>
                </a:tc>
              </a:tr>
              <a:tr h="370840">
                <a:tc>
                  <a:txBody>
                    <a:bodyPr/>
                    <a:lstStyle/>
                    <a:p>
                      <a:pPr algn="ctr"/>
                      <a:r>
                        <a:rPr lang="en-US" sz="3600" dirty="0" smtClean="0"/>
                        <a:t>Black </a:t>
                      </a:r>
                      <a:endParaRPr lang="en-US" sz="3600" dirty="0"/>
                    </a:p>
                  </a:txBody>
                  <a:tcPr/>
                </a:tc>
                <a:tc>
                  <a:txBody>
                    <a:bodyPr/>
                    <a:lstStyle/>
                    <a:p>
                      <a:pPr algn="ctr"/>
                      <a:r>
                        <a:rPr lang="en-US" sz="3600" dirty="0" smtClean="0"/>
                        <a:t>301,900 </a:t>
                      </a:r>
                      <a:endParaRPr lang="en-US" sz="3600" dirty="0"/>
                    </a:p>
                  </a:txBody>
                  <a:tcPr/>
                </a:tc>
              </a:tr>
              <a:tr h="370840">
                <a:tc>
                  <a:txBody>
                    <a:bodyPr/>
                    <a:lstStyle/>
                    <a:p>
                      <a:pPr algn="ctr"/>
                      <a:r>
                        <a:rPr lang="en-US" sz="3600" dirty="0" smtClean="0"/>
                        <a:t>Hispanic</a:t>
                      </a:r>
                      <a:endParaRPr lang="en-US" sz="3600" dirty="0"/>
                    </a:p>
                  </a:txBody>
                  <a:tcPr/>
                </a:tc>
                <a:tc>
                  <a:txBody>
                    <a:bodyPr/>
                    <a:lstStyle/>
                    <a:p>
                      <a:pPr algn="ctr"/>
                      <a:r>
                        <a:rPr lang="en-US" sz="3600" dirty="0" smtClean="0"/>
                        <a:t>125,600 </a:t>
                      </a:r>
                      <a:endParaRPr lang="en-US" sz="36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smtClean="0"/>
              <a:t>Graphing Qualitative Data</a:t>
            </a:r>
          </a:p>
        </p:txBody>
      </p:sp>
      <p:sp>
        <p:nvSpPr>
          <p:cNvPr id="26627" name="Rectangle 3"/>
          <p:cNvSpPr>
            <a:spLocks noGrp="1" noChangeArrowheads="1"/>
          </p:cNvSpPr>
          <p:nvPr>
            <p:ph type="body" idx="1"/>
          </p:nvPr>
        </p:nvSpPr>
        <p:spPr/>
        <p:txBody>
          <a:bodyPr/>
          <a:lstStyle/>
          <a:p>
            <a:pPr eaLnBrk="1" hangingPunct="1"/>
            <a:r>
              <a:rPr lang="en-US" sz="3200" dirty="0" smtClean="0"/>
              <a:t>Often, rather than simply presenting numerical values, we choose to graph our data.</a:t>
            </a:r>
          </a:p>
          <a:p>
            <a:pPr eaLnBrk="1" hangingPunct="1"/>
            <a:r>
              <a:rPr lang="en-US" sz="3200" dirty="0" smtClean="0"/>
              <a:t>When generating a graph of 1 categorical variable, we might consider the following types of graph.</a:t>
            </a:r>
          </a:p>
          <a:p>
            <a:pPr lvl="1"/>
            <a:r>
              <a:rPr lang="en-US" sz="3200" dirty="0" smtClean="0"/>
              <a:t>Pie Chart</a:t>
            </a:r>
          </a:p>
          <a:p>
            <a:pPr lvl="1"/>
            <a:r>
              <a:rPr lang="en-US" sz="3200" dirty="0" smtClean="0"/>
              <a:t>Bar Graph</a:t>
            </a:r>
          </a:p>
          <a:p>
            <a:pPr lvl="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ctr" eaLnBrk="1" hangingPunct="1">
              <a:defRPr/>
            </a:pPr>
            <a:r>
              <a:rPr lang="en-US" dirty="0" smtClean="0"/>
              <a:t>Pie Chart</a:t>
            </a:r>
          </a:p>
        </p:txBody>
      </p:sp>
      <p:sp>
        <p:nvSpPr>
          <p:cNvPr id="27651" name="Rectangle 3"/>
          <p:cNvSpPr>
            <a:spLocks noGrp="1" noChangeArrowheads="1"/>
          </p:cNvSpPr>
          <p:nvPr>
            <p:ph type="body" idx="1"/>
          </p:nvPr>
        </p:nvSpPr>
        <p:spPr/>
        <p:txBody>
          <a:bodyPr>
            <a:normAutofit/>
          </a:bodyPr>
          <a:lstStyle/>
          <a:p>
            <a:pPr eaLnBrk="1" hangingPunct="1"/>
            <a:r>
              <a:rPr lang="en-US" sz="3200" dirty="0" smtClean="0"/>
              <a:t>A </a:t>
            </a:r>
            <a:r>
              <a:rPr lang="en-US" sz="3200" b="1" dirty="0" smtClean="0">
                <a:solidFill>
                  <a:srgbClr val="FF0000"/>
                </a:solidFill>
              </a:rPr>
              <a:t>pie chart </a:t>
            </a:r>
            <a:r>
              <a:rPr lang="en-US" sz="3200" dirty="0" smtClean="0"/>
              <a:t>displays the distribution of the qualitative variable by dividing the circle into wedges corresponding to the categories of the variable such that the angle of each wedge is proportional to the percentage of items in that category.</a:t>
            </a:r>
          </a:p>
          <a:p>
            <a:pPr eaLnBrk="1" hangingPunct="1"/>
            <a:r>
              <a:rPr lang="en-US" sz="3200" dirty="0" smtClean="0"/>
              <a:t>Pie Charts are easy to do in EXCEL. </a:t>
            </a:r>
            <a:r>
              <a:rPr lang="en-US" sz="3200" dirty="0" smtClean="0">
                <a:sym typeface="Wingdings" pitchFamily="2" charset="2"/>
              </a:rPr>
              <a:t></a:t>
            </a:r>
            <a:endParaRPr lang="en-US" sz="32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 Pie Chart for the Prison Data</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15" name="Content Placeholder 14" descr="Picture1.png"/>
          <p:cNvPicPr>
            <a:picLocks noGrp="1" noChangeAspect="1"/>
          </p:cNvPicPr>
          <p:nvPr>
            <p:ph idx="1"/>
          </p:nvPr>
        </p:nvPicPr>
        <p:blipFill>
          <a:blip r:embed="rId2" cstate="print"/>
          <a:stretch>
            <a:fillRect/>
          </a:stretch>
        </p:blipFill>
        <p:spPr>
          <a:xfrm>
            <a:off x="2667000" y="3276600"/>
            <a:ext cx="5943600" cy="316596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A Pie Chart for the Prison Data (Using Percents)</a:t>
            </a:r>
            <a:endParaRPr lang="en-US" dirty="0"/>
          </a:p>
        </p:txBody>
      </p:sp>
      <p:graphicFrame>
        <p:nvGraphicFramePr>
          <p:cNvPr id="4" name="Table 3"/>
          <p:cNvGraphicFramePr>
            <a:graphicFrameLocks noGrp="1"/>
          </p:cNvGraphicFramePr>
          <p:nvPr/>
        </p:nvGraphicFramePr>
        <p:xfrm>
          <a:off x="914400" y="1447800"/>
          <a:ext cx="3886200" cy="1447800"/>
        </p:xfrm>
        <a:graphic>
          <a:graphicData uri="http://schemas.openxmlformats.org/drawingml/2006/table">
            <a:tbl>
              <a:tblPr firstRow="1" bandRow="1">
                <a:tableStyleId>{5C22544A-7EE6-4342-B048-85BDC9FD1C3A}</a:tableStyleId>
              </a:tblPr>
              <a:tblGrid>
                <a:gridCol w="1943100"/>
                <a:gridCol w="1943100"/>
              </a:tblGrid>
              <a:tr h="482600">
                <a:tc>
                  <a:txBody>
                    <a:bodyPr/>
                    <a:lstStyle/>
                    <a:p>
                      <a:pPr algn="ctr"/>
                      <a:r>
                        <a:rPr lang="en-US" sz="2400" dirty="0" smtClean="0"/>
                        <a:t>White </a:t>
                      </a:r>
                      <a:endParaRPr lang="en-US" sz="2400" dirty="0"/>
                    </a:p>
                  </a:txBody>
                  <a:tcPr/>
                </a:tc>
                <a:tc>
                  <a:txBody>
                    <a:bodyPr/>
                    <a:lstStyle/>
                    <a:p>
                      <a:pPr algn="ctr"/>
                      <a:r>
                        <a:rPr lang="en-US" sz="2400" dirty="0" smtClean="0"/>
                        <a:t>338,400</a:t>
                      </a:r>
                      <a:endParaRPr lang="en-US" sz="2400" dirty="0"/>
                    </a:p>
                  </a:txBody>
                  <a:tcPr/>
                </a:tc>
              </a:tr>
              <a:tr h="482600">
                <a:tc>
                  <a:txBody>
                    <a:bodyPr/>
                    <a:lstStyle/>
                    <a:p>
                      <a:pPr algn="ctr"/>
                      <a:r>
                        <a:rPr lang="en-US" sz="2400" dirty="0" smtClean="0"/>
                        <a:t>Black </a:t>
                      </a:r>
                      <a:endParaRPr lang="en-US" sz="2400" dirty="0"/>
                    </a:p>
                  </a:txBody>
                  <a:tcPr/>
                </a:tc>
                <a:tc>
                  <a:txBody>
                    <a:bodyPr/>
                    <a:lstStyle/>
                    <a:p>
                      <a:pPr algn="ctr"/>
                      <a:r>
                        <a:rPr lang="en-US" sz="2400" dirty="0" smtClean="0"/>
                        <a:t>301,900 </a:t>
                      </a:r>
                      <a:endParaRPr lang="en-US" sz="2400" dirty="0"/>
                    </a:p>
                  </a:txBody>
                  <a:tcPr/>
                </a:tc>
              </a:tr>
              <a:tr h="482600">
                <a:tc>
                  <a:txBody>
                    <a:bodyPr/>
                    <a:lstStyle/>
                    <a:p>
                      <a:pPr algn="ctr"/>
                      <a:r>
                        <a:rPr lang="en-US" sz="2400" dirty="0" smtClean="0"/>
                        <a:t>Hispanic</a:t>
                      </a:r>
                      <a:endParaRPr lang="en-US" sz="2400" dirty="0"/>
                    </a:p>
                  </a:txBody>
                  <a:tcPr/>
                </a:tc>
                <a:tc>
                  <a:txBody>
                    <a:bodyPr/>
                    <a:lstStyle/>
                    <a:p>
                      <a:pPr algn="ctr"/>
                      <a:r>
                        <a:rPr lang="en-US" sz="2400" dirty="0" smtClean="0"/>
                        <a:t>125,600 </a:t>
                      </a:r>
                      <a:endParaRPr lang="en-US" sz="2400" dirty="0"/>
                    </a:p>
                  </a:txBody>
                  <a:tcPr/>
                </a:tc>
              </a:tr>
            </a:tbl>
          </a:graphicData>
        </a:graphic>
      </p:graphicFrame>
      <p:pic>
        <p:nvPicPr>
          <p:cNvPr id="222210" name="Picture 2"/>
          <p:cNvPicPr>
            <a:picLocks noGrp="1" noChangeAspect="1" noChangeArrowheads="1"/>
          </p:cNvPicPr>
          <p:nvPr>
            <p:ph idx="1"/>
          </p:nvPr>
        </p:nvPicPr>
        <p:blipFill>
          <a:blip r:embed="rId2" cstate="print"/>
          <a:srcRect/>
          <a:stretch>
            <a:fillRect/>
          </a:stretch>
        </p:blipFill>
        <p:spPr bwMode="auto">
          <a:xfrm>
            <a:off x="2895600" y="3124200"/>
            <a:ext cx="5735754" cy="34536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eaLnBrk="1" hangingPunct="1">
              <a:defRPr/>
            </a:pPr>
            <a:r>
              <a:rPr lang="en-US" dirty="0" smtClean="0"/>
              <a:t>Bar Graph</a:t>
            </a:r>
          </a:p>
        </p:txBody>
      </p:sp>
      <p:sp>
        <p:nvSpPr>
          <p:cNvPr id="32771" name="Rectangle 3"/>
          <p:cNvSpPr>
            <a:spLocks noGrp="1" noChangeArrowheads="1"/>
          </p:cNvSpPr>
          <p:nvPr>
            <p:ph type="body" idx="1"/>
          </p:nvPr>
        </p:nvSpPr>
        <p:spPr>
          <a:xfrm>
            <a:off x="457200" y="1481328"/>
            <a:ext cx="8534400" cy="4538472"/>
          </a:xfrm>
        </p:spPr>
        <p:txBody>
          <a:bodyPr>
            <a:normAutofit/>
          </a:bodyPr>
          <a:lstStyle/>
          <a:p>
            <a:pPr eaLnBrk="1" hangingPunct="1"/>
            <a:r>
              <a:rPr lang="en-US" sz="3200" dirty="0" smtClean="0"/>
              <a:t>A </a:t>
            </a:r>
            <a:r>
              <a:rPr lang="en-US" sz="3200" b="1" dirty="0" smtClean="0">
                <a:solidFill>
                  <a:srgbClr val="FF0000"/>
                </a:solidFill>
              </a:rPr>
              <a:t>bar graph </a:t>
            </a:r>
            <a:r>
              <a:rPr lang="en-US" sz="3200" dirty="0" smtClean="0"/>
              <a:t>displays the distribution of a qualitative variable by listing the categories of the variable along one axis and drawing a bar over each category with a height equal to the percentage of items in that category. </a:t>
            </a:r>
          </a:p>
          <a:p>
            <a:pPr eaLnBrk="1" hangingPunct="1"/>
            <a:r>
              <a:rPr lang="en-US" sz="3200" dirty="0" smtClean="0"/>
              <a:t>The bars should all be of equal width. </a:t>
            </a:r>
          </a:p>
          <a:p>
            <a:pPr eaLnBrk="1" hangingPunct="1"/>
            <a:r>
              <a:rPr lang="en-US" sz="3200" dirty="0" smtClean="0"/>
              <a:t>We could also do one using percents. </a:t>
            </a:r>
            <a:r>
              <a:rPr lang="en-US" sz="3200" dirty="0" smtClean="0">
                <a:sym typeface="Wingdings" pitchFamily="2" charset="2"/>
              </a:rPr>
              <a:t></a:t>
            </a:r>
            <a:endParaRPr lang="en-US" sz="3200"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76200"/>
            <a:ext cx="7772400" cy="1143000"/>
          </a:xfrm>
        </p:spPr>
        <p:txBody>
          <a:bodyPr/>
          <a:lstStyle/>
          <a:p>
            <a:pPr algn="ctr" eaLnBrk="1" hangingPunct="1">
              <a:defRPr/>
            </a:pPr>
            <a:r>
              <a:rPr lang="en-US" dirty="0" smtClean="0"/>
              <a:t>Bar Graph for the Prison Data</a:t>
            </a:r>
          </a:p>
        </p:txBody>
      </p:sp>
      <p:pic>
        <p:nvPicPr>
          <p:cNvPr id="223234" name="Picture 2"/>
          <p:cNvPicPr>
            <a:picLocks noChangeAspect="1" noChangeArrowheads="1"/>
          </p:cNvPicPr>
          <p:nvPr/>
        </p:nvPicPr>
        <p:blipFill>
          <a:blip r:embed="rId2" cstate="print"/>
          <a:srcRect/>
          <a:stretch>
            <a:fillRect/>
          </a:stretch>
        </p:blipFill>
        <p:spPr bwMode="auto">
          <a:xfrm>
            <a:off x="2590800" y="3048000"/>
            <a:ext cx="5867400" cy="3533406"/>
          </a:xfrm>
          <a:prstGeom prst="rect">
            <a:avLst/>
          </a:prstGeom>
          <a:noFill/>
          <a:ln w="9525">
            <a:noFill/>
            <a:miter lim="800000"/>
            <a:headEnd/>
            <a:tailEnd/>
          </a:ln>
          <a:effectLst/>
        </p:spPr>
      </p:pic>
      <p:graphicFrame>
        <p:nvGraphicFramePr>
          <p:cNvPr id="9" name="Table 8"/>
          <p:cNvGraphicFramePr>
            <a:graphicFrameLocks noGrp="1"/>
          </p:cNvGraphicFramePr>
          <p:nvPr/>
        </p:nvGraphicFramePr>
        <p:xfrm>
          <a:off x="381000" y="1066800"/>
          <a:ext cx="3124200" cy="1600200"/>
        </p:xfrm>
        <a:graphic>
          <a:graphicData uri="http://schemas.openxmlformats.org/drawingml/2006/table">
            <a:tbl>
              <a:tblPr firstRow="1" bandRow="1">
                <a:tableStyleId>{5C22544A-7EE6-4342-B048-85BDC9FD1C3A}</a:tableStyleId>
              </a:tblPr>
              <a:tblGrid>
                <a:gridCol w="1562100"/>
                <a:gridCol w="1562100"/>
              </a:tblGrid>
              <a:tr h="533400">
                <a:tc>
                  <a:txBody>
                    <a:bodyPr/>
                    <a:lstStyle/>
                    <a:p>
                      <a:pPr algn="ctr"/>
                      <a:r>
                        <a:rPr lang="en-US" sz="2000" dirty="0" smtClean="0"/>
                        <a:t>White </a:t>
                      </a:r>
                      <a:endParaRPr lang="en-US" sz="2000" dirty="0"/>
                    </a:p>
                  </a:txBody>
                  <a:tcPr/>
                </a:tc>
                <a:tc>
                  <a:txBody>
                    <a:bodyPr/>
                    <a:lstStyle/>
                    <a:p>
                      <a:pPr algn="ctr"/>
                      <a:r>
                        <a:rPr lang="en-US" sz="2000" dirty="0" smtClean="0"/>
                        <a:t>338,400</a:t>
                      </a:r>
                      <a:endParaRPr lang="en-US" sz="2000" dirty="0"/>
                    </a:p>
                  </a:txBody>
                  <a:tcPr/>
                </a:tc>
              </a:tr>
              <a:tr h="533400">
                <a:tc>
                  <a:txBody>
                    <a:bodyPr/>
                    <a:lstStyle/>
                    <a:p>
                      <a:pPr algn="ctr"/>
                      <a:r>
                        <a:rPr lang="en-US" sz="2000" dirty="0" smtClean="0"/>
                        <a:t>Black </a:t>
                      </a:r>
                      <a:endParaRPr lang="en-US" sz="2000" dirty="0"/>
                    </a:p>
                  </a:txBody>
                  <a:tcPr/>
                </a:tc>
                <a:tc>
                  <a:txBody>
                    <a:bodyPr/>
                    <a:lstStyle/>
                    <a:p>
                      <a:pPr algn="ctr"/>
                      <a:r>
                        <a:rPr lang="en-US" sz="2000" dirty="0" smtClean="0"/>
                        <a:t>301,900 </a:t>
                      </a:r>
                      <a:endParaRPr lang="en-US" sz="2000" dirty="0"/>
                    </a:p>
                  </a:txBody>
                  <a:tcPr/>
                </a:tc>
              </a:tr>
              <a:tr h="533400">
                <a:tc>
                  <a:txBody>
                    <a:bodyPr/>
                    <a:lstStyle/>
                    <a:p>
                      <a:pPr algn="ctr"/>
                      <a:r>
                        <a:rPr lang="en-US" sz="2000" dirty="0" smtClean="0"/>
                        <a:t>Hispanic</a:t>
                      </a:r>
                      <a:endParaRPr lang="en-US" sz="2000" dirty="0"/>
                    </a:p>
                  </a:txBody>
                  <a:tcPr/>
                </a:tc>
                <a:tc>
                  <a:txBody>
                    <a:bodyPr/>
                    <a:lstStyle/>
                    <a:p>
                      <a:pPr algn="ctr"/>
                      <a:r>
                        <a:rPr lang="en-US" sz="2000" dirty="0" smtClean="0"/>
                        <a:t>125,600 </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Comparing 2</a:t>
            </a:r>
            <a:br>
              <a:rPr lang="en-US" dirty="0" smtClean="0"/>
            </a:br>
            <a:r>
              <a:rPr lang="en-US" dirty="0" smtClean="0"/>
              <a:t> Categorical Variable</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How does one variable compare to another?</a:t>
            </a:r>
          </a:p>
          <a:p>
            <a:pPr>
              <a:buFont typeface="Arial" pitchFamily="34" charset="0"/>
              <a:buChar char="•"/>
            </a:pPr>
            <a:r>
              <a:rPr lang="en-US" sz="3600" dirty="0" smtClean="0"/>
              <a:t>2 Way Tables</a:t>
            </a:r>
            <a:endParaRPr lang="en-US"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3200" dirty="0" smtClean="0"/>
              <a:t>Categorical Variables place individuals into one of several groups or categories.</a:t>
            </a:r>
          </a:p>
          <a:p>
            <a:r>
              <a:rPr lang="en-US" sz="3200" dirty="0" smtClean="0"/>
              <a:t>The values of a categorical variable are labels for the different categories.</a:t>
            </a:r>
          </a:p>
          <a:p>
            <a:r>
              <a:rPr lang="en-US" sz="3200" dirty="0" smtClean="0"/>
              <a:t>The distribution of a categorical variable lists the count or percent of individuals who fall into each category.</a:t>
            </a:r>
          </a:p>
          <a:p>
            <a:endParaRPr lang="en-US"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Why are statistics significant?  Why should we have students be aware of statistics?</a:t>
            </a:r>
          </a:p>
          <a:p>
            <a:r>
              <a:rPr lang="en-US" sz="3600" dirty="0" smtClean="0"/>
              <a:t>Why do many people who have studied statistics have “bad memories” of the subject?</a:t>
            </a:r>
            <a:endParaRPr lang="en-US" sz="3600" dirty="0"/>
          </a:p>
        </p:txBody>
      </p:sp>
      <p:sp>
        <p:nvSpPr>
          <p:cNvPr id="3" name="Title 2"/>
          <p:cNvSpPr>
            <a:spLocks noGrp="1"/>
          </p:cNvSpPr>
          <p:nvPr>
            <p:ph type="title"/>
          </p:nvPr>
        </p:nvSpPr>
        <p:spPr/>
        <p:txBody>
          <a:bodyPr>
            <a:normAutofit fontScale="90000"/>
          </a:bodyPr>
          <a:lstStyle/>
          <a:p>
            <a:pPr algn="ctr"/>
            <a:r>
              <a:rPr lang="en-US" dirty="0" smtClean="0"/>
              <a:t>Some questions to get us started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When a dataset involves two categorical variables, we begin by examining the counts or percents in various categories for one of the variables.</a:t>
            </a:r>
            <a:endParaRPr lang="en-US" sz="3200" dirty="0"/>
          </a:p>
        </p:txBody>
      </p:sp>
      <p:sp>
        <p:nvSpPr>
          <p:cNvPr id="3" name="Title 2"/>
          <p:cNvSpPr>
            <a:spLocks noGrp="1"/>
          </p:cNvSpPr>
          <p:nvPr>
            <p:ph type="title"/>
          </p:nvPr>
        </p:nvSpPr>
        <p:spPr/>
        <p:txBody>
          <a:bodyPr>
            <a:normAutofit fontScale="90000"/>
          </a:bodyPr>
          <a:lstStyle/>
          <a:p>
            <a:pPr algn="ctr"/>
            <a:r>
              <a:rPr lang="en-US" sz="4400" dirty="0" smtClean="0"/>
              <a:t>Comparing 2</a:t>
            </a:r>
            <a:br>
              <a:rPr lang="en-US" sz="4400" dirty="0" smtClean="0"/>
            </a:br>
            <a:r>
              <a:rPr lang="en-US" sz="4400" dirty="0" smtClean="0"/>
              <a:t>Categorical Variables</a:t>
            </a:r>
            <a:endParaRPr lang="en-US" dirty="0"/>
          </a:p>
        </p:txBody>
      </p:sp>
      <p:sp>
        <p:nvSpPr>
          <p:cNvPr id="4" name="TextBox 3"/>
          <p:cNvSpPr txBox="1">
            <a:spLocks noChangeArrowheads="1"/>
          </p:cNvSpPr>
          <p:nvPr/>
        </p:nvSpPr>
        <p:spPr bwMode="auto">
          <a:xfrm>
            <a:off x="914400" y="3886200"/>
            <a:ext cx="7696200" cy="2708434"/>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sz="3200" b="1" u="sng" dirty="0" smtClean="0">
              <a:solidFill>
                <a:srgbClr val="E81F30"/>
              </a:solidFill>
              <a:latin typeface="+mn-lt"/>
            </a:endParaRPr>
          </a:p>
          <a:p>
            <a:pPr eaLnBrk="1" hangingPunct="1">
              <a:defRPr/>
            </a:pPr>
            <a:r>
              <a:rPr lang="en-US" sz="3200" b="1" dirty="0" smtClean="0">
                <a:solidFill>
                  <a:srgbClr val="800000"/>
                </a:solidFill>
                <a:latin typeface="+mn-lt"/>
              </a:rPr>
              <a:t>Two-way Table </a:t>
            </a:r>
            <a:r>
              <a:rPr lang="en-US" sz="3200" dirty="0" smtClean="0">
                <a:latin typeface="+mn-lt"/>
              </a:rPr>
              <a:t>– describes two categorical variables, organizing counts according to a </a:t>
            </a:r>
            <a:r>
              <a:rPr lang="en-US" sz="3200" b="1" i="1" dirty="0" smtClean="0">
                <a:solidFill>
                  <a:srgbClr val="800000"/>
                </a:solidFill>
                <a:latin typeface="+mn-lt"/>
              </a:rPr>
              <a:t>row variable</a:t>
            </a:r>
            <a:r>
              <a:rPr lang="en-US" sz="3200" dirty="0" smtClean="0">
                <a:latin typeface="+mn-lt"/>
              </a:rPr>
              <a:t> and a </a:t>
            </a:r>
            <a:r>
              <a:rPr lang="en-US" sz="3200" b="1" i="1" dirty="0" smtClean="0">
                <a:solidFill>
                  <a:srgbClr val="800000"/>
                </a:solidFill>
                <a:latin typeface="+mn-lt"/>
              </a:rPr>
              <a:t>column variable</a:t>
            </a:r>
            <a:r>
              <a:rPr lang="en-US" sz="3200" b="1" dirty="0" smtClean="0">
                <a:solidFill>
                  <a:srgbClr val="993300"/>
                </a:solidFill>
                <a:latin typeface="+mn-lt"/>
              </a:rPr>
              <a:t>.</a:t>
            </a:r>
          </a:p>
          <a:p>
            <a:pPr eaLnBrk="1" hangingPunct="1">
              <a:defRPr/>
            </a:pPr>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dirty="0" smtClean="0"/>
              <a:t>Two-Way Tables</a:t>
            </a:r>
          </a:p>
        </p:txBody>
      </p:sp>
      <p:sp>
        <p:nvSpPr>
          <p:cNvPr id="16387" name="Rectangle 3"/>
          <p:cNvSpPr>
            <a:spLocks noGrp="1" noChangeArrowheads="1"/>
          </p:cNvSpPr>
          <p:nvPr>
            <p:ph type="body" idx="1"/>
          </p:nvPr>
        </p:nvSpPr>
        <p:spPr/>
        <p:txBody>
          <a:bodyPr>
            <a:normAutofit/>
          </a:bodyPr>
          <a:lstStyle/>
          <a:p>
            <a:pPr eaLnBrk="1" hangingPunct="1"/>
            <a:r>
              <a:rPr lang="en-US" sz="3200" dirty="0" smtClean="0"/>
              <a:t>Two-way tables come about when we are interested in the relationship between two categorical variables.</a:t>
            </a:r>
          </a:p>
          <a:p>
            <a:pPr lvl="1" eaLnBrk="1" hangingPunct="1"/>
            <a:r>
              <a:rPr lang="en-US" sz="3200" dirty="0" smtClean="0"/>
              <a:t>One of the variables is the </a:t>
            </a:r>
            <a:r>
              <a:rPr lang="en-US" sz="3200" b="1" dirty="0" smtClean="0">
                <a:solidFill>
                  <a:srgbClr val="FF0000"/>
                </a:solidFill>
              </a:rPr>
              <a:t>row variable</a:t>
            </a:r>
            <a:r>
              <a:rPr lang="en-US" sz="3200" dirty="0" smtClean="0">
                <a:solidFill>
                  <a:srgbClr val="FF0000"/>
                </a:solidFill>
              </a:rPr>
              <a:t>.</a:t>
            </a:r>
          </a:p>
          <a:p>
            <a:pPr lvl="1" eaLnBrk="1" hangingPunct="1"/>
            <a:r>
              <a:rPr lang="en-US" sz="3200" dirty="0" smtClean="0"/>
              <a:t>The other is the </a:t>
            </a:r>
            <a:r>
              <a:rPr lang="en-US" sz="3200" b="1" dirty="0" smtClean="0">
                <a:solidFill>
                  <a:srgbClr val="FF0000"/>
                </a:solidFill>
              </a:rPr>
              <a:t>column variable</a:t>
            </a:r>
            <a:r>
              <a:rPr lang="en-US" sz="3200" dirty="0" smtClean="0"/>
              <a:t>.</a:t>
            </a:r>
          </a:p>
          <a:p>
            <a:pPr lvl="1" eaLnBrk="1" hangingPunct="1"/>
            <a:r>
              <a:rPr lang="en-US" sz="3200" dirty="0" smtClean="0"/>
              <a:t>The combination of a row variable and a column variable is a </a:t>
            </a:r>
            <a:r>
              <a:rPr lang="en-US" sz="3200" b="1" dirty="0" smtClean="0">
                <a:solidFill>
                  <a:srgbClr val="FF0000"/>
                </a:solidFill>
              </a:rPr>
              <a:t>cell</a:t>
            </a:r>
            <a:r>
              <a:rPr lang="en-US" sz="32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 F is hosting 38 of his friends to a cookout.  Now, Dr. F. has limited cooking skills, so everyone is having a burger.  However, he has bought sufficient tomatoes so that anyone who wants tomato on his or her burger will be happy.</a:t>
            </a:r>
          </a:p>
          <a:p>
            <a:r>
              <a:rPr lang="en-US" dirty="0" smtClean="0"/>
              <a:t>The following slide details the results of his burger and tomato survey.</a:t>
            </a:r>
          </a:p>
          <a:p>
            <a:pPr lvl="1"/>
            <a:r>
              <a:rPr lang="en-US" b="1" dirty="0" smtClean="0">
                <a:solidFill>
                  <a:srgbClr val="FF0000"/>
                </a:solidFill>
              </a:rPr>
              <a:t>For the record….a good burger needs only 2 things…CHEESE….and KETCHUP! </a:t>
            </a:r>
            <a:r>
              <a:rPr lang="en-US" b="1" dirty="0" smtClean="0">
                <a:solidFill>
                  <a:srgbClr val="FF0000"/>
                </a:solidFill>
                <a:sym typeface="Wingdings" pitchFamily="2" charset="2"/>
              </a:rPr>
              <a:t></a:t>
            </a:r>
            <a:endParaRPr lang="en-US" b="1" dirty="0">
              <a:solidFill>
                <a:srgbClr val="FF0000"/>
              </a:solidFill>
            </a:endParaRPr>
          </a:p>
        </p:txBody>
      </p:sp>
      <p:sp>
        <p:nvSpPr>
          <p:cNvPr id="3" name="Title 2"/>
          <p:cNvSpPr>
            <a:spLocks noGrp="1"/>
          </p:cNvSpPr>
          <p:nvPr>
            <p:ph type="title"/>
          </p:nvPr>
        </p:nvSpPr>
        <p:spPr/>
        <p:txBody>
          <a:bodyPr/>
          <a:lstStyle/>
          <a:p>
            <a:pPr algn="ctr"/>
            <a:r>
              <a:rPr lang="en-US" dirty="0" smtClean="0"/>
              <a:t>Example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ssolve">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n-US" dirty="0" smtClean="0"/>
              <a:t>Burger/Tomato Two-Way Table</a:t>
            </a:r>
          </a:p>
        </p:txBody>
      </p:sp>
      <p:sp>
        <p:nvSpPr>
          <p:cNvPr id="8195" name="Rectangle 3"/>
          <p:cNvSpPr>
            <a:spLocks noGrp="1" noChangeArrowheads="1"/>
          </p:cNvSpPr>
          <p:nvPr>
            <p:ph type="body" idx="1"/>
          </p:nvPr>
        </p:nvSpPr>
        <p:spPr/>
        <p:txBody>
          <a:bodyPr/>
          <a:lstStyle/>
          <a:p>
            <a:pPr eaLnBrk="1" hangingPunct="1"/>
            <a:r>
              <a:rPr lang="en-US" dirty="0" smtClean="0"/>
              <a:t>Let’s look at the components of a 2 way table</a:t>
            </a:r>
          </a:p>
        </p:txBody>
      </p:sp>
      <p:pic>
        <p:nvPicPr>
          <p:cNvPr id="15364" name="Picture 4"/>
          <p:cNvPicPr>
            <a:picLocks noChangeAspect="1" noChangeArrowheads="1"/>
          </p:cNvPicPr>
          <p:nvPr/>
        </p:nvPicPr>
        <p:blipFill>
          <a:blip r:embed="rId2" cstate="print"/>
          <a:srcRect/>
          <a:stretch>
            <a:fillRect/>
          </a:stretch>
        </p:blipFill>
        <p:spPr bwMode="auto">
          <a:xfrm>
            <a:off x="1981200" y="3048000"/>
            <a:ext cx="5273675" cy="2293938"/>
          </a:xfrm>
          <a:prstGeom prst="rect">
            <a:avLst/>
          </a:prstGeom>
          <a:noFill/>
          <a:ln w="9525">
            <a:noFill/>
            <a:miter lim="800000"/>
            <a:headEnd/>
            <a:tailEnd/>
          </a:ln>
        </p:spPr>
      </p:pic>
      <p:grpSp>
        <p:nvGrpSpPr>
          <p:cNvPr id="2" name="Group 11"/>
          <p:cNvGrpSpPr>
            <a:grpSpLocks/>
          </p:cNvGrpSpPr>
          <p:nvPr/>
        </p:nvGrpSpPr>
        <p:grpSpPr bwMode="auto">
          <a:xfrm>
            <a:off x="457200" y="4191000"/>
            <a:ext cx="2743200" cy="1905000"/>
            <a:chOff x="288" y="2640"/>
            <a:chExt cx="1728" cy="1200"/>
          </a:xfrm>
        </p:grpSpPr>
        <p:sp>
          <p:nvSpPr>
            <p:cNvPr id="8222" name="Oval 5"/>
            <p:cNvSpPr>
              <a:spLocks noChangeArrowheads="1"/>
            </p:cNvSpPr>
            <p:nvPr/>
          </p:nvSpPr>
          <p:spPr bwMode="auto">
            <a:xfrm>
              <a:off x="1248" y="2640"/>
              <a:ext cx="768" cy="336"/>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3" name="Text Box 7"/>
            <p:cNvSpPr txBox="1">
              <a:spLocks noChangeArrowheads="1"/>
            </p:cNvSpPr>
            <p:nvPr/>
          </p:nvSpPr>
          <p:spPr bwMode="auto">
            <a:xfrm>
              <a:off x="288" y="3552"/>
              <a:ext cx="1296" cy="288"/>
            </a:xfrm>
            <a:prstGeom prst="rect">
              <a:avLst/>
            </a:prstGeom>
            <a:noFill/>
            <a:ln w="9525">
              <a:noFill/>
              <a:miter lim="800000"/>
              <a:headEnd/>
              <a:tailEnd/>
            </a:ln>
          </p:spPr>
          <p:txBody>
            <a:bodyPr>
              <a:spAutoFit/>
            </a:bodyPr>
            <a:lstStyle/>
            <a:p>
              <a:pPr>
                <a:spcBef>
                  <a:spcPct val="50000"/>
                </a:spcBef>
              </a:pPr>
              <a:r>
                <a:rPr lang="en-US"/>
                <a:t>Row variable</a:t>
              </a:r>
            </a:p>
          </p:txBody>
        </p:sp>
        <p:sp>
          <p:nvSpPr>
            <p:cNvPr id="8224" name="Line 9"/>
            <p:cNvSpPr>
              <a:spLocks noChangeShapeType="1"/>
            </p:cNvSpPr>
            <p:nvPr/>
          </p:nvSpPr>
          <p:spPr bwMode="auto">
            <a:xfrm flipV="1">
              <a:off x="816" y="3024"/>
              <a:ext cx="576" cy="432"/>
            </a:xfrm>
            <a:prstGeom prst="line">
              <a:avLst/>
            </a:prstGeom>
            <a:noFill/>
            <a:ln w="9525">
              <a:solidFill>
                <a:schemeClr val="tx1"/>
              </a:solidFill>
              <a:round/>
              <a:headEnd/>
              <a:tailEnd type="triangle" w="med" len="med"/>
            </a:ln>
          </p:spPr>
          <p:txBody>
            <a:bodyPr/>
            <a:lstStyle/>
            <a:p>
              <a:endParaRPr lang="en-US"/>
            </a:p>
          </p:txBody>
        </p:sp>
      </p:grpSp>
      <p:grpSp>
        <p:nvGrpSpPr>
          <p:cNvPr id="3" name="Group 12"/>
          <p:cNvGrpSpPr>
            <a:grpSpLocks/>
          </p:cNvGrpSpPr>
          <p:nvPr/>
        </p:nvGrpSpPr>
        <p:grpSpPr bwMode="auto">
          <a:xfrm>
            <a:off x="3962400" y="2476500"/>
            <a:ext cx="2743200" cy="1828800"/>
            <a:chOff x="2496" y="1584"/>
            <a:chExt cx="1728" cy="1152"/>
          </a:xfrm>
        </p:grpSpPr>
        <p:sp>
          <p:nvSpPr>
            <p:cNvPr id="8219" name="Oval 6"/>
            <p:cNvSpPr>
              <a:spLocks noChangeArrowheads="1"/>
            </p:cNvSpPr>
            <p:nvPr/>
          </p:nvSpPr>
          <p:spPr bwMode="auto">
            <a:xfrm>
              <a:off x="2592" y="2304"/>
              <a:ext cx="912" cy="432"/>
            </a:xfrm>
            <a:prstGeom prst="ellipse">
              <a:avLst/>
            </a:prstGeom>
            <a:solidFill>
              <a:schemeClr val="accent1">
                <a:alpha val="12157"/>
              </a:schemeClr>
            </a:solidFill>
            <a:ln w="9525">
              <a:solidFill>
                <a:schemeClr val="tx1"/>
              </a:solidFill>
              <a:round/>
              <a:headEnd/>
              <a:tailEnd/>
            </a:ln>
          </p:spPr>
          <p:txBody>
            <a:bodyPr wrap="none" anchor="ctr"/>
            <a:lstStyle/>
            <a:p>
              <a:endParaRPr lang="en-US"/>
            </a:p>
          </p:txBody>
        </p:sp>
        <p:sp>
          <p:nvSpPr>
            <p:cNvPr id="8220" name="Text Box 8"/>
            <p:cNvSpPr txBox="1">
              <a:spLocks noChangeArrowheads="1"/>
            </p:cNvSpPr>
            <p:nvPr/>
          </p:nvSpPr>
          <p:spPr bwMode="auto">
            <a:xfrm>
              <a:off x="2496" y="1584"/>
              <a:ext cx="1728" cy="288"/>
            </a:xfrm>
            <a:prstGeom prst="rect">
              <a:avLst/>
            </a:prstGeom>
            <a:noFill/>
            <a:ln w="9525">
              <a:noFill/>
              <a:miter lim="800000"/>
              <a:headEnd/>
              <a:tailEnd/>
            </a:ln>
          </p:spPr>
          <p:txBody>
            <a:bodyPr>
              <a:spAutoFit/>
            </a:bodyPr>
            <a:lstStyle/>
            <a:p>
              <a:pPr>
                <a:spcBef>
                  <a:spcPct val="50000"/>
                </a:spcBef>
              </a:pPr>
              <a:r>
                <a:rPr lang="en-US" dirty="0"/>
                <a:t>Column variable</a:t>
              </a:r>
            </a:p>
          </p:txBody>
        </p:sp>
        <p:sp>
          <p:nvSpPr>
            <p:cNvPr id="8221" name="Line 10"/>
            <p:cNvSpPr>
              <a:spLocks noChangeShapeType="1"/>
            </p:cNvSpPr>
            <p:nvPr/>
          </p:nvSpPr>
          <p:spPr bwMode="auto">
            <a:xfrm>
              <a:off x="3072" y="1872"/>
              <a:ext cx="0" cy="384"/>
            </a:xfrm>
            <a:prstGeom prst="line">
              <a:avLst/>
            </a:prstGeom>
            <a:noFill/>
            <a:ln w="9525">
              <a:solidFill>
                <a:schemeClr val="tx1"/>
              </a:solidFill>
              <a:round/>
              <a:headEnd/>
              <a:tailEnd type="triangle" w="med" len="med"/>
            </a:ln>
          </p:spPr>
          <p:txBody>
            <a:bodyPr/>
            <a:lstStyle/>
            <a:p>
              <a:endParaRPr lang="en-US"/>
            </a:p>
          </p:txBody>
        </p:sp>
      </p:grpSp>
      <p:grpSp>
        <p:nvGrpSpPr>
          <p:cNvPr id="4" name="Group 37"/>
          <p:cNvGrpSpPr>
            <a:grpSpLocks/>
          </p:cNvGrpSpPr>
          <p:nvPr/>
        </p:nvGrpSpPr>
        <p:grpSpPr bwMode="auto">
          <a:xfrm>
            <a:off x="4070350" y="4868863"/>
            <a:ext cx="2008188" cy="1165225"/>
            <a:chOff x="2564" y="3067"/>
            <a:chExt cx="1265" cy="734"/>
          </a:xfrm>
        </p:grpSpPr>
        <p:sp>
          <p:nvSpPr>
            <p:cNvPr id="8216" name="Rectangle 23"/>
            <p:cNvSpPr>
              <a:spLocks noChangeArrowheads="1"/>
            </p:cNvSpPr>
            <p:nvPr/>
          </p:nvSpPr>
          <p:spPr bwMode="auto">
            <a:xfrm>
              <a:off x="2685" y="3067"/>
              <a:ext cx="1055" cy="194"/>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7" name="Text Box 24"/>
            <p:cNvSpPr txBox="1">
              <a:spLocks noChangeArrowheads="1"/>
            </p:cNvSpPr>
            <p:nvPr/>
          </p:nvSpPr>
          <p:spPr bwMode="auto">
            <a:xfrm>
              <a:off x="2564" y="3513"/>
              <a:ext cx="1265" cy="288"/>
            </a:xfrm>
            <a:prstGeom prst="rect">
              <a:avLst/>
            </a:prstGeom>
            <a:noFill/>
            <a:ln w="9525">
              <a:noFill/>
              <a:miter lim="800000"/>
              <a:headEnd/>
              <a:tailEnd/>
            </a:ln>
          </p:spPr>
          <p:txBody>
            <a:bodyPr>
              <a:spAutoFit/>
            </a:bodyPr>
            <a:lstStyle/>
            <a:p>
              <a:pPr>
                <a:spcBef>
                  <a:spcPct val="50000"/>
                </a:spcBef>
              </a:pPr>
              <a:r>
                <a:rPr lang="en-US"/>
                <a:t>Column Totals</a:t>
              </a:r>
            </a:p>
          </p:txBody>
        </p:sp>
        <p:sp>
          <p:nvSpPr>
            <p:cNvPr id="8218" name="Line 29"/>
            <p:cNvSpPr>
              <a:spLocks noChangeShapeType="1"/>
            </p:cNvSpPr>
            <p:nvPr/>
          </p:nvSpPr>
          <p:spPr bwMode="auto">
            <a:xfrm flipV="1">
              <a:off x="3107" y="3286"/>
              <a:ext cx="65" cy="259"/>
            </a:xfrm>
            <a:prstGeom prst="line">
              <a:avLst/>
            </a:prstGeom>
            <a:noFill/>
            <a:ln w="9525">
              <a:solidFill>
                <a:schemeClr val="tx1"/>
              </a:solidFill>
              <a:round/>
              <a:headEnd/>
              <a:tailEnd type="triangle" w="med" len="med"/>
            </a:ln>
          </p:spPr>
          <p:txBody>
            <a:bodyPr/>
            <a:lstStyle/>
            <a:p>
              <a:endParaRPr lang="en-US"/>
            </a:p>
          </p:txBody>
        </p:sp>
      </p:grpSp>
      <p:grpSp>
        <p:nvGrpSpPr>
          <p:cNvPr id="5" name="Group 35"/>
          <p:cNvGrpSpPr>
            <a:grpSpLocks/>
          </p:cNvGrpSpPr>
          <p:nvPr/>
        </p:nvGrpSpPr>
        <p:grpSpPr bwMode="auto">
          <a:xfrm>
            <a:off x="6424613" y="4298950"/>
            <a:ext cx="2359025" cy="568325"/>
            <a:chOff x="4047" y="2708"/>
            <a:chExt cx="1486" cy="358"/>
          </a:xfrm>
        </p:grpSpPr>
        <p:sp>
          <p:nvSpPr>
            <p:cNvPr id="8213" name="Rectangle 25"/>
            <p:cNvSpPr>
              <a:spLocks noChangeArrowheads="1"/>
            </p:cNvSpPr>
            <p:nvPr/>
          </p:nvSpPr>
          <p:spPr bwMode="auto">
            <a:xfrm>
              <a:off x="4047" y="2726"/>
              <a:ext cx="300" cy="340"/>
            </a:xfrm>
            <a:prstGeom prst="rect">
              <a:avLst/>
            </a:prstGeom>
            <a:solidFill>
              <a:srgbClr val="FF0000">
                <a:alpha val="20000"/>
              </a:srgbClr>
            </a:solidFill>
            <a:ln w="9525">
              <a:solidFill>
                <a:schemeClr val="tx1"/>
              </a:solidFill>
              <a:miter lim="800000"/>
              <a:headEnd/>
              <a:tailEnd/>
            </a:ln>
          </p:spPr>
          <p:txBody>
            <a:bodyPr wrap="none" anchor="ctr"/>
            <a:lstStyle/>
            <a:p>
              <a:endParaRPr lang="en-US"/>
            </a:p>
          </p:txBody>
        </p:sp>
        <p:sp>
          <p:nvSpPr>
            <p:cNvPr id="8214" name="Text Box 26"/>
            <p:cNvSpPr txBox="1">
              <a:spLocks noChangeArrowheads="1"/>
            </p:cNvSpPr>
            <p:nvPr/>
          </p:nvSpPr>
          <p:spPr bwMode="auto">
            <a:xfrm>
              <a:off x="4511" y="2708"/>
              <a:ext cx="1022" cy="288"/>
            </a:xfrm>
            <a:prstGeom prst="rect">
              <a:avLst/>
            </a:prstGeom>
            <a:noFill/>
            <a:ln w="9525">
              <a:noFill/>
              <a:miter lim="800000"/>
              <a:headEnd/>
              <a:tailEnd/>
            </a:ln>
          </p:spPr>
          <p:txBody>
            <a:bodyPr>
              <a:spAutoFit/>
            </a:bodyPr>
            <a:lstStyle/>
            <a:p>
              <a:pPr>
                <a:spcBef>
                  <a:spcPct val="50000"/>
                </a:spcBef>
              </a:pPr>
              <a:r>
                <a:rPr lang="en-US"/>
                <a:t>Row Totals</a:t>
              </a:r>
            </a:p>
          </p:txBody>
        </p:sp>
        <p:sp>
          <p:nvSpPr>
            <p:cNvPr id="8215" name="Line 30"/>
            <p:cNvSpPr>
              <a:spLocks noChangeShapeType="1"/>
            </p:cNvSpPr>
            <p:nvPr/>
          </p:nvSpPr>
          <p:spPr bwMode="auto">
            <a:xfrm flipH="1">
              <a:off x="4283" y="2864"/>
              <a:ext cx="220" cy="32"/>
            </a:xfrm>
            <a:prstGeom prst="line">
              <a:avLst/>
            </a:prstGeom>
            <a:noFill/>
            <a:ln w="9525">
              <a:solidFill>
                <a:schemeClr val="tx1"/>
              </a:solidFill>
              <a:round/>
              <a:headEnd/>
              <a:tailEnd type="triangle" w="med" len="med"/>
            </a:ln>
          </p:spPr>
          <p:txBody>
            <a:bodyPr/>
            <a:lstStyle/>
            <a:p>
              <a:endParaRPr lang="en-US"/>
            </a:p>
          </p:txBody>
        </p:sp>
      </p:grpSp>
      <p:grpSp>
        <p:nvGrpSpPr>
          <p:cNvPr id="6" name="Group 36"/>
          <p:cNvGrpSpPr>
            <a:grpSpLocks/>
          </p:cNvGrpSpPr>
          <p:nvPr/>
        </p:nvGrpSpPr>
        <p:grpSpPr bwMode="auto">
          <a:xfrm>
            <a:off x="6388100" y="4881563"/>
            <a:ext cx="2251075" cy="1228725"/>
            <a:chOff x="4024" y="3075"/>
            <a:chExt cx="1418" cy="774"/>
          </a:xfrm>
        </p:grpSpPr>
        <p:sp>
          <p:nvSpPr>
            <p:cNvPr id="8210" name="Rectangle 27"/>
            <p:cNvSpPr>
              <a:spLocks noChangeArrowheads="1"/>
            </p:cNvSpPr>
            <p:nvPr/>
          </p:nvSpPr>
          <p:spPr bwMode="auto">
            <a:xfrm>
              <a:off x="4024" y="3075"/>
              <a:ext cx="357" cy="194"/>
            </a:xfrm>
            <a:prstGeom prst="rect">
              <a:avLst/>
            </a:prstGeom>
            <a:solidFill>
              <a:srgbClr val="3366FF">
                <a:alpha val="23921"/>
              </a:srgbClr>
            </a:solidFill>
            <a:ln w="9525">
              <a:solidFill>
                <a:schemeClr val="tx1"/>
              </a:solidFill>
              <a:miter lim="800000"/>
              <a:headEnd/>
              <a:tailEnd/>
            </a:ln>
          </p:spPr>
          <p:txBody>
            <a:bodyPr wrap="none" anchor="ctr"/>
            <a:lstStyle/>
            <a:p>
              <a:endParaRPr lang="en-US"/>
            </a:p>
          </p:txBody>
        </p:sp>
        <p:sp>
          <p:nvSpPr>
            <p:cNvPr id="8211" name="Text Box 28"/>
            <p:cNvSpPr txBox="1">
              <a:spLocks noChangeArrowheads="1"/>
            </p:cNvSpPr>
            <p:nvPr/>
          </p:nvSpPr>
          <p:spPr bwMode="auto">
            <a:xfrm>
              <a:off x="4177" y="3561"/>
              <a:ext cx="1265" cy="288"/>
            </a:xfrm>
            <a:prstGeom prst="rect">
              <a:avLst/>
            </a:prstGeom>
            <a:noFill/>
            <a:ln w="9525">
              <a:noFill/>
              <a:miter lim="800000"/>
              <a:headEnd/>
              <a:tailEnd/>
            </a:ln>
          </p:spPr>
          <p:txBody>
            <a:bodyPr>
              <a:spAutoFit/>
            </a:bodyPr>
            <a:lstStyle/>
            <a:p>
              <a:pPr>
                <a:spcBef>
                  <a:spcPct val="50000"/>
                </a:spcBef>
              </a:pPr>
              <a:r>
                <a:rPr lang="en-US"/>
                <a:t>Overall Total</a:t>
              </a:r>
            </a:p>
          </p:txBody>
        </p:sp>
        <p:sp>
          <p:nvSpPr>
            <p:cNvPr id="8212" name="Line 31"/>
            <p:cNvSpPr>
              <a:spLocks noChangeShapeType="1"/>
            </p:cNvSpPr>
            <p:nvPr/>
          </p:nvSpPr>
          <p:spPr bwMode="auto">
            <a:xfrm flipH="1" flipV="1">
              <a:off x="4324" y="3318"/>
              <a:ext cx="170" cy="276"/>
            </a:xfrm>
            <a:prstGeom prst="line">
              <a:avLst/>
            </a:prstGeom>
            <a:noFill/>
            <a:ln w="9525">
              <a:solidFill>
                <a:schemeClr val="tx1"/>
              </a:solidFill>
              <a:round/>
              <a:headEnd/>
              <a:tailEnd type="triangle" w="med" len="med"/>
            </a:ln>
          </p:spPr>
          <p:txBody>
            <a:bodyPr/>
            <a:lstStyle/>
            <a:p>
              <a:endParaRPr lang="en-US"/>
            </a:p>
          </p:txBody>
        </p:sp>
      </p:grpSp>
      <p:grpSp>
        <p:nvGrpSpPr>
          <p:cNvPr id="7" name="Group 34"/>
          <p:cNvGrpSpPr>
            <a:grpSpLocks/>
          </p:cNvGrpSpPr>
          <p:nvPr/>
        </p:nvGrpSpPr>
        <p:grpSpPr bwMode="auto">
          <a:xfrm>
            <a:off x="4484688" y="2820988"/>
            <a:ext cx="3346450" cy="2038350"/>
            <a:chOff x="2825" y="1777"/>
            <a:chExt cx="2108" cy="1284"/>
          </a:xfrm>
        </p:grpSpPr>
        <p:grpSp>
          <p:nvGrpSpPr>
            <p:cNvPr id="8" name="Group 22"/>
            <p:cNvGrpSpPr>
              <a:grpSpLocks/>
            </p:cNvGrpSpPr>
            <p:nvPr/>
          </p:nvGrpSpPr>
          <p:grpSpPr bwMode="auto">
            <a:xfrm>
              <a:off x="2825" y="2754"/>
              <a:ext cx="839" cy="307"/>
              <a:chOff x="2825" y="2754"/>
              <a:chExt cx="839" cy="307"/>
            </a:xfrm>
          </p:grpSpPr>
          <p:sp>
            <p:nvSpPr>
              <p:cNvPr id="8206" name="Rectangle 17"/>
              <p:cNvSpPr>
                <a:spLocks noChangeArrowheads="1"/>
              </p:cNvSpPr>
              <p:nvPr/>
            </p:nvSpPr>
            <p:spPr bwMode="auto">
              <a:xfrm>
                <a:off x="2825" y="275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7" name="Rectangle 19"/>
              <p:cNvSpPr>
                <a:spLocks noChangeArrowheads="1"/>
              </p:cNvSpPr>
              <p:nvPr/>
            </p:nvSpPr>
            <p:spPr bwMode="auto">
              <a:xfrm>
                <a:off x="2831" y="2917"/>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8" name="Rectangle 20"/>
              <p:cNvSpPr>
                <a:spLocks noChangeArrowheads="1"/>
              </p:cNvSpPr>
              <p:nvPr/>
            </p:nvSpPr>
            <p:spPr bwMode="auto">
              <a:xfrm>
                <a:off x="3472" y="2754"/>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sp>
            <p:nvSpPr>
              <p:cNvPr id="8209" name="Rectangle 21"/>
              <p:cNvSpPr>
                <a:spLocks noChangeArrowheads="1"/>
              </p:cNvSpPr>
              <p:nvPr/>
            </p:nvSpPr>
            <p:spPr bwMode="auto">
              <a:xfrm>
                <a:off x="3470" y="2915"/>
                <a:ext cx="192" cy="144"/>
              </a:xfrm>
              <a:prstGeom prst="rect">
                <a:avLst/>
              </a:prstGeom>
              <a:solidFill>
                <a:srgbClr val="FF00FF">
                  <a:alpha val="16862"/>
                </a:srgbClr>
              </a:solidFill>
              <a:ln w="9525">
                <a:solidFill>
                  <a:schemeClr val="tx1"/>
                </a:solidFill>
                <a:miter lim="800000"/>
                <a:headEnd/>
                <a:tailEnd/>
              </a:ln>
            </p:spPr>
            <p:txBody>
              <a:bodyPr wrap="none" anchor="ctr"/>
              <a:lstStyle/>
              <a:p>
                <a:endParaRPr lang="en-US"/>
              </a:p>
            </p:txBody>
          </p:sp>
        </p:grpSp>
        <p:sp>
          <p:nvSpPr>
            <p:cNvPr id="8204" name="Text Box 32"/>
            <p:cNvSpPr txBox="1">
              <a:spLocks noChangeArrowheads="1"/>
            </p:cNvSpPr>
            <p:nvPr/>
          </p:nvSpPr>
          <p:spPr bwMode="auto">
            <a:xfrm>
              <a:off x="4316" y="1777"/>
              <a:ext cx="617" cy="288"/>
            </a:xfrm>
            <a:prstGeom prst="rect">
              <a:avLst/>
            </a:prstGeom>
            <a:noFill/>
            <a:ln w="9525">
              <a:noFill/>
              <a:miter lim="800000"/>
              <a:headEnd/>
              <a:tailEnd/>
            </a:ln>
          </p:spPr>
          <p:txBody>
            <a:bodyPr>
              <a:spAutoFit/>
            </a:bodyPr>
            <a:lstStyle/>
            <a:p>
              <a:pPr>
                <a:spcBef>
                  <a:spcPct val="50000"/>
                </a:spcBef>
              </a:pPr>
              <a:r>
                <a:rPr lang="en-US"/>
                <a:t>Cells</a:t>
              </a:r>
            </a:p>
          </p:txBody>
        </p:sp>
        <p:sp>
          <p:nvSpPr>
            <p:cNvPr id="8205" name="Line 33"/>
            <p:cNvSpPr>
              <a:spLocks noChangeShapeType="1"/>
            </p:cNvSpPr>
            <p:nvPr/>
          </p:nvSpPr>
          <p:spPr bwMode="auto">
            <a:xfrm flipH="1">
              <a:off x="3675" y="2190"/>
              <a:ext cx="665" cy="520"/>
            </a:xfrm>
            <a:prstGeom prst="line">
              <a:avLst/>
            </a:prstGeom>
            <a:noFill/>
            <a:ln w="9525">
              <a:solidFill>
                <a:schemeClr val="tx1"/>
              </a:solidFill>
              <a:round/>
              <a:headEnd/>
              <a:tailEnd type="triangle" w="med" len="me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dissolv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305800" cy="5257800"/>
          </a:xfrm>
        </p:spPr>
        <p:txBody>
          <a:bodyPr>
            <a:normAutofit/>
          </a:bodyPr>
          <a:lstStyle/>
          <a:p>
            <a:pPr fontAlgn="base"/>
            <a:r>
              <a:rPr lang="en-US" dirty="0" smtClean="0"/>
              <a:t>Dr. F. decided to survey a group of young adults, to determine whether they expected to be rich by the age of 30.  </a:t>
            </a:r>
          </a:p>
          <a:p>
            <a:pPr fontAlgn="base"/>
            <a:r>
              <a:rPr lang="en-US" dirty="0" smtClean="0"/>
              <a:t>He decided to consider gender as one variable </a:t>
            </a:r>
          </a:p>
          <a:p>
            <a:pPr fontAlgn="base"/>
            <a:r>
              <a:rPr lang="en-US" dirty="0" smtClean="0"/>
              <a:t>The other variable indicates each participant’s expected likelihood of being rich (using the following options)</a:t>
            </a:r>
          </a:p>
          <a:p>
            <a:pPr lvl="1" fontAlgn="base"/>
            <a:r>
              <a:rPr lang="en-US" dirty="0" smtClean="0"/>
              <a:t>Almost no chance</a:t>
            </a:r>
          </a:p>
          <a:p>
            <a:pPr lvl="1" fontAlgn="base"/>
            <a:r>
              <a:rPr lang="en-US" dirty="0" smtClean="0"/>
              <a:t>Some chance, but probably not</a:t>
            </a:r>
          </a:p>
          <a:p>
            <a:pPr lvl="1" fontAlgn="base"/>
            <a:r>
              <a:rPr lang="en-US" dirty="0" smtClean="0"/>
              <a:t>A 50-50 chance</a:t>
            </a:r>
          </a:p>
          <a:p>
            <a:pPr lvl="1" fontAlgn="base"/>
            <a:r>
              <a:rPr lang="en-US" dirty="0" smtClean="0"/>
              <a:t>A good chance</a:t>
            </a:r>
          </a:p>
          <a:p>
            <a:pPr lvl="1" fontAlgn="base"/>
            <a:r>
              <a:rPr lang="en-US" dirty="0" smtClean="0"/>
              <a:t>Almost certain</a:t>
            </a:r>
          </a:p>
          <a:p>
            <a:endParaRPr lang="en-US" dirty="0"/>
          </a:p>
        </p:txBody>
      </p:sp>
      <p:sp>
        <p:nvSpPr>
          <p:cNvPr id="3" name="Title 2"/>
          <p:cNvSpPr>
            <a:spLocks noGrp="1"/>
          </p:cNvSpPr>
          <p:nvPr>
            <p:ph type="title"/>
          </p:nvPr>
        </p:nvSpPr>
        <p:spPr/>
        <p:txBody>
          <a:bodyPr/>
          <a:lstStyle/>
          <a:p>
            <a:pPr algn="ctr"/>
            <a:r>
              <a:rPr lang="en-US" dirty="0" smtClean="0"/>
              <a:t>Example #3</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685800" y="152400"/>
            <a:ext cx="7772400" cy="1219200"/>
          </a:xfrm>
        </p:spPr>
        <p:txBody>
          <a:bodyPr/>
          <a:lstStyle/>
          <a:p>
            <a:pPr algn="ctr" eaLnBrk="1" hangingPunct="1"/>
            <a:r>
              <a:rPr lang="en-US" dirty="0" smtClean="0"/>
              <a:t>The summary 2 way table</a:t>
            </a:r>
          </a:p>
        </p:txBody>
      </p:sp>
      <p:graphicFrame>
        <p:nvGraphicFramePr>
          <p:cNvPr id="17" name="Table 16"/>
          <p:cNvGraphicFramePr>
            <a:graphicFrameLocks noGrp="1"/>
          </p:cNvGraphicFramePr>
          <p:nvPr/>
        </p:nvGraphicFramePr>
        <p:xfrm>
          <a:off x="990600" y="1600200"/>
          <a:ext cx="7162800" cy="4038598"/>
        </p:xfrm>
        <a:graphic>
          <a:graphicData uri="http://schemas.openxmlformats.org/drawingml/2006/table">
            <a:tbl>
              <a:tblPr>
                <a:tableStyleId>{69C7853C-536D-4A76-A0AE-DD22124D55A5}</a:tableStyleId>
              </a:tblPr>
              <a:tblGrid>
                <a:gridCol w="4055712"/>
                <a:gridCol w="1198383"/>
                <a:gridCol w="950916"/>
                <a:gridCol w="957789"/>
              </a:tblGrid>
              <a:tr h="461554">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Young adults by gender and chance of getting rich</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Female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Male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Almost no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98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194</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807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Some chance, but probably not</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426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712</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50-50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696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720</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1416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A good chance</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663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758</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1421</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Almost certain</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486</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597</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1083</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46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Total</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2367</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a:ln>
                            <a:noFill/>
                          </a:ln>
                          <a:effectLst/>
                        </a:rPr>
                        <a:t>2459</a:t>
                      </a:r>
                      <a:endParaRPr kumimoji="0" lang="en-US" sz="18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effectLst/>
                        </a:rPr>
                        <a:t>4826</a:t>
                      </a: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52800"/>
            <a:ext cx="8153400" cy="2654491"/>
          </a:xfrm>
        </p:spPr>
        <p:txBody>
          <a:bodyPr/>
          <a:lstStyle/>
          <a:p>
            <a:r>
              <a:rPr lang="en-US" sz="2800" b="1" u="sng" dirty="0" smtClean="0"/>
              <a:t>Note</a:t>
            </a:r>
            <a:r>
              <a:rPr lang="en-US" sz="2800" dirty="0" smtClean="0"/>
              <a:t>: Percents are often more informative than counts, especially when comparing groups of different sizes.</a:t>
            </a:r>
          </a:p>
          <a:p>
            <a:endParaRPr lang="en-US" sz="2800" dirty="0" smtClean="0"/>
          </a:p>
          <a:p>
            <a:endParaRPr lang="en-US" dirty="0"/>
          </a:p>
        </p:txBody>
      </p:sp>
      <p:sp>
        <p:nvSpPr>
          <p:cNvPr id="3" name="Title 2"/>
          <p:cNvSpPr>
            <a:spLocks noGrp="1"/>
          </p:cNvSpPr>
          <p:nvPr>
            <p:ph type="title"/>
          </p:nvPr>
        </p:nvSpPr>
        <p:spPr/>
        <p:txBody>
          <a:bodyPr/>
          <a:lstStyle/>
          <a:p>
            <a:pPr algn="ctr"/>
            <a:r>
              <a:rPr lang="en-US" dirty="0" smtClean="0"/>
              <a:t>Marginal Distribution</a:t>
            </a:r>
            <a:endParaRPr lang="en-US" dirty="0"/>
          </a:p>
        </p:txBody>
      </p:sp>
      <p:sp>
        <p:nvSpPr>
          <p:cNvPr id="4" name="TextBox 3"/>
          <p:cNvSpPr txBox="1">
            <a:spLocks noChangeArrowheads="1"/>
          </p:cNvSpPr>
          <p:nvPr/>
        </p:nvSpPr>
        <p:spPr bwMode="auto">
          <a:xfrm>
            <a:off x="609600" y="1295400"/>
            <a:ext cx="8229600" cy="1569660"/>
          </a:xfrm>
          <a:prstGeom prst="rect">
            <a:avLst/>
          </a:prstGeom>
          <a:solidFill>
            <a:schemeClr val="accent5">
              <a:lumMod val="20000"/>
              <a:lumOff val="80000"/>
            </a:schemeClr>
          </a:solidFill>
          <a:ln w="10000">
            <a:solidFill>
              <a:srgbClr val="D2DA7A"/>
            </a:solidFill>
            <a:miter lim="800000"/>
            <a:headEnd/>
            <a:tailEnd/>
          </a:ln>
          <a:effectLst>
            <a:outerShdw blurRad="38100" dist="30000" dir="5400000" rotWithShape="0">
              <a:srgbClr val="808080">
                <a:alpha val="45000"/>
              </a:srgbClr>
            </a:outerShdw>
          </a:effec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dirty="0" smtClean="0">
                <a:latin typeface="+mn-lt"/>
              </a:rPr>
              <a:t>The</a:t>
            </a:r>
            <a:r>
              <a:rPr lang="en-US" b="1" dirty="0" smtClean="0">
                <a:latin typeface="+mn-lt"/>
              </a:rPr>
              <a:t> </a:t>
            </a:r>
            <a:r>
              <a:rPr lang="en-US" b="1" dirty="0" smtClean="0">
                <a:solidFill>
                  <a:srgbClr val="800000"/>
                </a:solidFill>
                <a:latin typeface="+mn-lt"/>
              </a:rPr>
              <a:t>Marginal Distribution </a:t>
            </a:r>
            <a:r>
              <a:rPr lang="en-US" dirty="0" smtClean="0">
                <a:latin typeface="+mn-lt"/>
              </a:rPr>
              <a:t>of one of the categorical variables in a two-way table of counts is the distribution of values of that variable among all individuals described by the table.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defRPr/>
            </a:pPr>
            <a:r>
              <a:rPr lang="en-US" sz="3200" b="1" dirty="0" smtClean="0">
                <a:solidFill>
                  <a:schemeClr val="accent1">
                    <a:lumMod val="75000"/>
                  </a:schemeClr>
                </a:solidFill>
              </a:rPr>
              <a:t>To examine a marginal distribution:</a:t>
            </a:r>
          </a:p>
          <a:p>
            <a:pPr>
              <a:defRPr/>
            </a:pPr>
            <a:endParaRPr lang="en-US" sz="2800" b="1" dirty="0" smtClean="0"/>
          </a:p>
          <a:p>
            <a:pPr marL="457200" indent="-457200">
              <a:buFont typeface="+mj-lt"/>
              <a:buAutoNum type="arabicPeriod"/>
              <a:defRPr/>
            </a:pPr>
            <a:r>
              <a:rPr lang="en-US" sz="3200" dirty="0" smtClean="0"/>
              <a:t>Use the data in the table to calculate the marginal distribution (in percents) of the row or column totals.</a:t>
            </a:r>
          </a:p>
          <a:p>
            <a:pPr marL="457200" indent="-457200">
              <a:buFont typeface="+mj-lt"/>
              <a:buAutoNum type="arabicPeriod"/>
              <a:defRPr/>
            </a:pPr>
            <a:endParaRPr lang="en-US" sz="3200" dirty="0" smtClean="0"/>
          </a:p>
          <a:p>
            <a:pPr marL="457200" indent="-457200">
              <a:buFont typeface="+mj-lt"/>
              <a:buAutoNum type="arabicPeriod"/>
              <a:defRPr/>
            </a:pPr>
            <a:r>
              <a:rPr lang="en-US" sz="3200" dirty="0" smtClean="0"/>
              <a:t>Make a graph to display the marginal distribution</a:t>
            </a:r>
            <a:endParaRPr lang="en-US" sz="3200" dirty="0"/>
          </a:p>
        </p:txBody>
      </p:sp>
      <p:sp>
        <p:nvSpPr>
          <p:cNvPr id="3" name="Title 2"/>
          <p:cNvSpPr>
            <a:spLocks noGrp="1"/>
          </p:cNvSpPr>
          <p:nvPr>
            <p:ph type="title"/>
          </p:nvPr>
        </p:nvSpPr>
        <p:spPr/>
        <p:txBody>
          <a:bodyPr/>
          <a:lstStyle/>
          <a:p>
            <a:pPr algn="ctr"/>
            <a:r>
              <a:rPr lang="en-US" dirty="0" smtClean="0"/>
              <a:t>More on Marginal Distribution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152400"/>
            <a:ext cx="7772400" cy="1219200"/>
          </a:xfrm>
        </p:spPr>
        <p:txBody>
          <a:bodyPr/>
          <a:lstStyle/>
          <a:p>
            <a:pPr algn="ctr" eaLnBrk="1" hangingPunct="1"/>
            <a:r>
              <a:rPr lang="en-US" dirty="0" smtClean="0"/>
              <a:t>Marginal Distribution</a:t>
            </a:r>
          </a:p>
        </p:txBody>
      </p:sp>
      <p:graphicFrame>
        <p:nvGraphicFramePr>
          <p:cNvPr id="20" name="Table 19"/>
          <p:cNvGraphicFramePr>
            <a:graphicFrameLocks noGrp="1"/>
          </p:cNvGraphicFramePr>
          <p:nvPr/>
        </p:nvGraphicFramePr>
        <p:xfrm>
          <a:off x="685800" y="1516063"/>
          <a:ext cx="4360863" cy="2442584"/>
        </p:xfrm>
        <a:graphic>
          <a:graphicData uri="http://schemas.openxmlformats.org/drawingml/2006/table">
            <a:tbl>
              <a:tblPr>
                <a:tableStyleId>{69C7853C-536D-4A76-A0AE-DD22124D55A5}</a:tableStyleId>
              </a:tblPr>
              <a:tblGrid>
                <a:gridCol w="2468563"/>
                <a:gridCol w="728662"/>
                <a:gridCol w="581025"/>
                <a:gridCol w="582613"/>
              </a:tblGrid>
              <a:tr h="274979">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Young adults by gender and chance of getting rich</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 but probably not</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74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Almost certain</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3355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22" name="Table 21"/>
          <p:cNvGraphicFramePr>
            <a:graphicFrameLocks noGrp="1"/>
          </p:cNvGraphicFramePr>
          <p:nvPr/>
        </p:nvGraphicFramePr>
        <p:xfrm>
          <a:off x="784225" y="3890853"/>
          <a:ext cx="2882900" cy="2922588"/>
        </p:xfrm>
        <a:graphic>
          <a:graphicData uri="http://schemas.openxmlformats.org/drawingml/2006/table">
            <a:tbl>
              <a:tblPr>
                <a:tableStyleId>{284E427A-3D55-4303-BF80-6455036E1DE7}</a:tableStyleId>
              </a:tblPr>
              <a:tblGrid>
                <a:gridCol w="1501775"/>
                <a:gridCol w="1381125"/>
              </a:tblGrid>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Response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Percent</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194/4826 = 4.0%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712/4826 = 14.8%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1416/4826 = 29.3%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1421/4826 = 29.4%</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1083/4826 = 22.4%</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7414" name="TextBox 7"/>
          <p:cNvSpPr txBox="1">
            <a:spLocks noChangeArrowheads="1"/>
          </p:cNvSpPr>
          <p:nvPr/>
        </p:nvSpPr>
        <p:spPr bwMode="auto">
          <a:xfrm>
            <a:off x="5562601" y="1295401"/>
            <a:ext cx="3048000" cy="2246769"/>
          </a:xfrm>
          <a:prstGeom prst="rect">
            <a:avLst/>
          </a:prstGeom>
          <a:noFill/>
          <a:ln w="9525">
            <a:noFill/>
            <a:miter lim="800000"/>
            <a:headEnd/>
            <a:tailEnd/>
          </a:ln>
        </p:spPr>
        <p:txBody>
          <a:bodyPr wrap="square">
            <a:spAutoFit/>
          </a:bodyPr>
          <a:lstStyle/>
          <a:p>
            <a:r>
              <a:rPr lang="en-US" sz="2400" dirty="0">
                <a:cs typeface="Arial" pitchFamily="34" charset="0"/>
              </a:rPr>
              <a:t>Examine the </a:t>
            </a:r>
            <a:r>
              <a:rPr lang="en-US" sz="2400" b="1" dirty="0">
                <a:cs typeface="Arial" pitchFamily="34" charset="0"/>
              </a:rPr>
              <a:t>marginal distribution </a:t>
            </a:r>
            <a:r>
              <a:rPr lang="en-US" sz="2400" dirty="0">
                <a:cs typeface="Arial" pitchFamily="34" charset="0"/>
              </a:rPr>
              <a:t>of chance of getting rich.</a:t>
            </a:r>
          </a:p>
          <a:p>
            <a:endParaRPr lang="en-US" sz="2000" dirty="0">
              <a:cs typeface="Arial" pitchFamily="34" charset="0"/>
            </a:endParaRPr>
          </a:p>
        </p:txBody>
      </p:sp>
      <p:graphicFrame>
        <p:nvGraphicFramePr>
          <p:cNvPr id="24" name="Chart 23"/>
          <p:cNvGraphicFramePr>
            <a:graphicFrameLocks/>
          </p:cNvGraphicFramePr>
          <p:nvPr/>
        </p:nvGraphicFramePr>
        <p:xfrm>
          <a:off x="3733800" y="3335338"/>
          <a:ext cx="5168900" cy="3522662"/>
        </p:xfrm>
        <a:graphic>
          <a:graphicData uri="http://schemas.openxmlformats.org/drawingml/2006/chart">
            <c:chart xmlns:c="http://schemas.openxmlformats.org/drawingml/2006/chart" xmlns:r="http://schemas.openxmlformats.org/officeDocument/2006/relationships" r:id="rId2"/>
          </a:graphicData>
        </a:graphic>
      </p:graphicFrame>
      <p:sp>
        <p:nvSpPr>
          <p:cNvPr id="25" name="Curved Down Arrow 24"/>
          <p:cNvSpPr>
            <a:spLocks noChangeArrowheads="1"/>
          </p:cNvSpPr>
          <p:nvPr/>
        </p:nvSpPr>
        <p:spPr bwMode="auto">
          <a:xfrm rot="10800000" flipH="1">
            <a:off x="3248025" y="6167438"/>
            <a:ext cx="1201738" cy="481012"/>
          </a:xfrm>
          <a:prstGeom prst="curvedDownArrow">
            <a:avLst>
              <a:gd name="adj1" fmla="val 24995"/>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
        <p:nvSpPr>
          <p:cNvPr id="26" name="Curved Down Arrow 25"/>
          <p:cNvSpPr>
            <a:spLocks noChangeArrowheads="1"/>
          </p:cNvSpPr>
          <p:nvPr/>
        </p:nvSpPr>
        <p:spPr bwMode="auto">
          <a:xfrm rot="18715359" flipH="1">
            <a:off x="1482726" y="2343150"/>
            <a:ext cx="3530600" cy="828675"/>
          </a:xfrm>
          <a:prstGeom prst="curvedDownArrow">
            <a:avLst>
              <a:gd name="adj1" fmla="val 24991"/>
              <a:gd name="adj2" fmla="val 50002"/>
              <a:gd name="adj3" fmla="val 28505"/>
            </a:avLst>
          </a:prstGeom>
          <a:solidFill>
            <a:srgbClr val="FADA7A"/>
          </a:solidFill>
          <a:ln w="10000">
            <a:solidFill>
              <a:srgbClr val="FADA7A"/>
            </a:solidFill>
            <a:miter lim="800000"/>
            <a:headEnd/>
            <a:tailEnd/>
          </a:ln>
          <a:effectLst>
            <a:outerShdw blurRad="38100" dist="30000" dir="5400000" rotWithShape="0">
              <a:srgbClr val="808080">
                <a:alpha val="45000"/>
              </a:srgbClr>
            </a:outerShdw>
          </a:effectLst>
        </p:spPr>
        <p:txBody>
          <a:bodyPr anchor="ctr"/>
          <a:lstStyle/>
          <a:p>
            <a:pPr algn="ctr" fontAlgn="auto">
              <a:spcBef>
                <a:spcPts val="0"/>
              </a:spcBef>
              <a:spcAft>
                <a:spcPts val="0"/>
              </a:spcAft>
              <a:defRPr/>
            </a:pPr>
            <a:endParaRPr lang="en-US">
              <a:latin typeface="+mn-lt"/>
              <a:ea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382000" cy="1719072"/>
          </a:xfrm>
        </p:spPr>
        <p:txBody>
          <a:bodyPr/>
          <a:lstStyle/>
          <a:p>
            <a:r>
              <a:rPr lang="en-US" sz="3200" dirty="0" smtClean="0">
                <a:solidFill>
                  <a:srgbClr val="000000"/>
                </a:solidFill>
              </a:rPr>
              <a:t>Marginal distributions tell us </a:t>
            </a:r>
            <a:r>
              <a:rPr lang="en-US" sz="3200" dirty="0" smtClean="0">
                <a:solidFill>
                  <a:srgbClr val="FF0000"/>
                </a:solidFill>
              </a:rPr>
              <a:t>nothing</a:t>
            </a:r>
            <a:r>
              <a:rPr lang="en-US" sz="3200" dirty="0" smtClean="0">
                <a:solidFill>
                  <a:srgbClr val="000000"/>
                </a:solidFill>
              </a:rPr>
              <a:t> about the relationship between two variables.</a:t>
            </a:r>
          </a:p>
          <a:p>
            <a:endParaRPr lang="en-US" dirty="0"/>
          </a:p>
        </p:txBody>
      </p:sp>
      <p:sp>
        <p:nvSpPr>
          <p:cNvPr id="3" name="Title 2"/>
          <p:cNvSpPr>
            <a:spLocks noGrp="1"/>
          </p:cNvSpPr>
          <p:nvPr>
            <p:ph type="title"/>
          </p:nvPr>
        </p:nvSpPr>
        <p:spPr/>
        <p:txBody>
          <a:bodyPr/>
          <a:lstStyle/>
          <a:p>
            <a:pPr algn="ctr"/>
            <a:r>
              <a:rPr lang="en-US" dirty="0" smtClean="0"/>
              <a:t>The need for more??</a:t>
            </a:r>
            <a:endParaRPr lang="en-US" dirty="0"/>
          </a:p>
        </p:txBody>
      </p:sp>
      <p:sp>
        <p:nvSpPr>
          <p:cNvPr id="4" name="TextBox 3"/>
          <p:cNvSpPr txBox="1">
            <a:spLocks noChangeArrowheads="1"/>
          </p:cNvSpPr>
          <p:nvPr/>
        </p:nvSpPr>
        <p:spPr bwMode="auto">
          <a:xfrm>
            <a:off x="1295400" y="3200400"/>
            <a:ext cx="6972300" cy="2646878"/>
          </a:xfrm>
          <a:prstGeom prst="rect">
            <a:avLst/>
          </a:prstGeom>
          <a:solidFill>
            <a:srgbClr val="EAEDCB"/>
          </a:solidFill>
          <a:ln w="10000">
            <a:solidFill>
              <a:srgbClr val="D2DA7A"/>
            </a:solidFill>
            <a:miter lim="800000"/>
            <a:headEnd/>
            <a:tailEnd/>
          </a:ln>
          <a:effectLst>
            <a:outerShdw blurRad="38100" dist="30000" dir="5400000" rotWithShape="0">
              <a:srgbClr val="808080">
                <a:alpha val="45000"/>
              </a:srgbClr>
            </a:outerShdw>
          </a:effec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600" b="1" u="sng" dirty="0" smtClean="0">
              <a:solidFill>
                <a:srgbClr val="800000"/>
              </a:solidFill>
            </a:endParaRPr>
          </a:p>
          <a:p>
            <a:pPr eaLnBrk="1" hangingPunct="1">
              <a:defRPr/>
            </a:pPr>
            <a:r>
              <a:rPr lang="en-US" sz="3200" dirty="0" smtClean="0">
                <a:latin typeface="+mn-lt"/>
              </a:rPr>
              <a:t>A </a:t>
            </a:r>
            <a:r>
              <a:rPr lang="en-US" sz="3200" b="1" dirty="0" smtClean="0">
                <a:solidFill>
                  <a:srgbClr val="800000"/>
                </a:solidFill>
                <a:latin typeface="+mn-lt"/>
              </a:rPr>
              <a:t>Conditional Distribution </a:t>
            </a:r>
            <a:r>
              <a:rPr lang="en-US" sz="3200" dirty="0" smtClean="0">
                <a:latin typeface="+mn-lt"/>
              </a:rPr>
              <a:t>of a variable describes the values of that variable among individuals who have a specific value of another variable.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5410200"/>
          </a:xfrm>
          <a:ln>
            <a:noFill/>
          </a:ln>
        </p:spPr>
        <p:txBody>
          <a:bodyPr>
            <a:normAutofit/>
          </a:bodyPr>
          <a:lstStyle/>
          <a:p>
            <a:r>
              <a:rPr lang="en-US" sz="3200" dirty="0" smtClean="0"/>
              <a:t>We’re going to spend time today on </a:t>
            </a:r>
            <a:r>
              <a:rPr lang="en-US" sz="3200" b="1" dirty="0" smtClean="0">
                <a:solidFill>
                  <a:srgbClr val="FF0000"/>
                </a:solidFill>
              </a:rPr>
              <a:t>QUALITATIVE STATISTICS</a:t>
            </a:r>
            <a:r>
              <a:rPr lang="en-US" sz="3200" dirty="0" smtClean="0"/>
              <a:t>.</a:t>
            </a:r>
          </a:p>
          <a:p>
            <a:r>
              <a:rPr lang="en-US" sz="3200" dirty="0" smtClean="0"/>
              <a:t>We’ll consider effective ways to summarize qualitative statistics.</a:t>
            </a:r>
          </a:p>
          <a:p>
            <a:r>
              <a:rPr lang="en-US" sz="3200" dirty="0" smtClean="0"/>
              <a:t>We’ll build </a:t>
            </a:r>
            <a:r>
              <a:rPr lang="en-US" sz="3200" b="1" dirty="0" smtClean="0">
                <a:solidFill>
                  <a:srgbClr val="FF0000"/>
                </a:solidFill>
              </a:rPr>
              <a:t>TWO WAY TABLES</a:t>
            </a:r>
            <a:r>
              <a:rPr lang="en-US" sz="3200" dirty="0" smtClean="0"/>
              <a:t>.</a:t>
            </a:r>
          </a:p>
          <a:p>
            <a:r>
              <a:rPr lang="en-US" sz="3200" dirty="0" smtClean="0"/>
              <a:t>We’ll do an activity involving qualitative statistics that you might be able to adapt for use with your students.</a:t>
            </a:r>
          </a:p>
          <a:p>
            <a:r>
              <a:rPr lang="en-US" sz="3200" dirty="0" smtClean="0"/>
              <a:t>We’ll look at the Chi Square test for independence.</a:t>
            </a:r>
          </a:p>
        </p:txBody>
      </p:sp>
      <p:sp>
        <p:nvSpPr>
          <p:cNvPr id="3" name="Title 2"/>
          <p:cNvSpPr>
            <a:spLocks noGrp="1"/>
          </p:cNvSpPr>
          <p:nvPr>
            <p:ph type="title"/>
          </p:nvPr>
        </p:nvSpPr>
        <p:spPr/>
        <p:txBody>
          <a:bodyPr/>
          <a:lstStyle/>
          <a:p>
            <a:pPr algn="ctr"/>
            <a:r>
              <a:rPr lang="en-US" dirty="0" smtClean="0">
                <a:solidFill>
                  <a:schemeClr val="accent1"/>
                </a:solidFill>
              </a:rPr>
              <a:t>What’s in store for today?</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buNone/>
            </a:pPr>
            <a:endParaRPr lang="en-US" dirty="0" smtClean="0"/>
          </a:p>
          <a:p>
            <a:r>
              <a:rPr lang="en-US" sz="3800" dirty="0" smtClean="0"/>
              <a:t>To examine or compare conditional distributions:</a:t>
            </a:r>
          </a:p>
          <a:p>
            <a:endParaRPr lang="en-US" sz="3800" dirty="0" smtClean="0"/>
          </a:p>
          <a:p>
            <a:pPr marL="624078" indent="-514350">
              <a:buFont typeface="+mj-lt"/>
              <a:buAutoNum type="arabicPeriod"/>
            </a:pPr>
            <a:r>
              <a:rPr lang="en-US" sz="3800" dirty="0" smtClean="0"/>
              <a:t>Select the row(s) or column(s) of interest.</a:t>
            </a:r>
          </a:p>
          <a:p>
            <a:pPr marL="624078" indent="-514350">
              <a:buFont typeface="+mj-lt"/>
              <a:buAutoNum type="arabicPeriod"/>
            </a:pPr>
            <a:r>
              <a:rPr lang="en-US" sz="3800" dirty="0" smtClean="0"/>
              <a:t>Use the data in the table to calculate the conditional distribution (in percents) of the row(s) or column(s).</a:t>
            </a:r>
          </a:p>
          <a:p>
            <a:pPr marL="624078" indent="-514350">
              <a:buFont typeface="+mj-lt"/>
              <a:buAutoNum type="arabicPeriod"/>
            </a:pPr>
            <a:r>
              <a:rPr lang="en-US" sz="3800" dirty="0" smtClean="0"/>
              <a:t>Make a graph to display the conditional distribution.</a:t>
            </a:r>
          </a:p>
          <a:p>
            <a:pPr marL="624078" indent="-514350">
              <a:buFont typeface="+mj-lt"/>
              <a:buAutoNum type="arabicPeriod"/>
            </a:pPr>
            <a:r>
              <a:rPr lang="en-US" sz="3800" dirty="0" smtClean="0"/>
              <a:t>Use a side-by-side bar graph or segmented bar graph to compare distributions.</a:t>
            </a:r>
            <a:endParaRPr lang="en-US" sz="3800" dirty="0"/>
          </a:p>
        </p:txBody>
      </p:sp>
      <p:sp>
        <p:nvSpPr>
          <p:cNvPr id="3" name="Title 2"/>
          <p:cNvSpPr>
            <a:spLocks noGrp="1"/>
          </p:cNvSpPr>
          <p:nvPr>
            <p:ph type="title"/>
          </p:nvPr>
        </p:nvSpPr>
        <p:spPr/>
        <p:txBody>
          <a:bodyPr/>
          <a:lstStyle/>
          <a:p>
            <a:pPr algn="ctr"/>
            <a:r>
              <a:rPr lang="en-US" dirty="0" smtClean="0"/>
              <a:t>Conditional Distribution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57200" y="228600"/>
            <a:ext cx="8077200" cy="1219200"/>
          </a:xfrm>
        </p:spPr>
        <p:txBody>
          <a:bodyPr/>
          <a:lstStyle/>
          <a:p>
            <a:pPr algn="ctr" eaLnBrk="1" hangingPunct="1">
              <a:lnSpc>
                <a:spcPct val="90000"/>
              </a:lnSpc>
            </a:pPr>
            <a:r>
              <a:rPr lang="en-US" dirty="0" smtClean="0"/>
              <a:t>Conditional Distribution</a:t>
            </a:r>
            <a:endParaRPr lang="en-US" sz="3200" dirty="0" smtClean="0">
              <a:solidFill>
                <a:srgbClr val="33CCFF"/>
              </a:solidFill>
            </a:endParaRPr>
          </a:p>
        </p:txBody>
      </p:sp>
      <p:graphicFrame>
        <p:nvGraphicFramePr>
          <p:cNvPr id="7" name="Table 6"/>
          <p:cNvGraphicFramePr>
            <a:graphicFrameLocks noGrp="1"/>
          </p:cNvGraphicFramePr>
          <p:nvPr/>
        </p:nvGraphicFramePr>
        <p:xfrm>
          <a:off x="180747" y="1535800"/>
          <a:ext cx="4162653" cy="2490791"/>
        </p:xfrm>
        <a:graphic>
          <a:graphicData uri="http://schemas.openxmlformats.org/drawingml/2006/table">
            <a:tbl>
              <a:tblPr>
                <a:tableStyleId>{69C7853C-536D-4A76-A0AE-DD22124D55A5}</a:tableStyleId>
              </a:tblPr>
              <a:tblGrid>
                <a:gridCol w="2103164"/>
                <a:gridCol w="764089"/>
                <a:gridCol w="572835"/>
                <a:gridCol w="722565"/>
              </a:tblGrid>
              <a:tr h="290513">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Young adults by gender and chance of getting rich</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Female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Male</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Total</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98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194</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Some chance, but probably not</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426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712</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696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720</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1416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663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758</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1421</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486</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597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1083</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290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Total</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2367</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2459</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a:ln>
                            <a:noFill/>
                          </a:ln>
                          <a:effectLst/>
                        </a:rPr>
                        <a:t>4826</a:t>
                      </a:r>
                      <a:endPar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9" name="Table 8"/>
          <p:cNvGraphicFramePr>
            <a:graphicFrameLocks noGrp="1"/>
          </p:cNvGraphicFramePr>
          <p:nvPr/>
        </p:nvGraphicFramePr>
        <p:xfrm>
          <a:off x="174625" y="3894578"/>
          <a:ext cx="2516188" cy="2933700"/>
        </p:xfrm>
        <a:graphic>
          <a:graphicData uri="http://schemas.openxmlformats.org/drawingml/2006/table">
            <a:tbl>
              <a:tblPr>
                <a:tableStyleId>{284E427A-3D55-4303-BF80-6455036E1DE7}</a:tableStyleId>
              </a:tblPr>
              <a:tblGrid>
                <a:gridCol w="1420813"/>
                <a:gridCol w="1095375"/>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Response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Male</a:t>
                      </a:r>
                      <a:endParaRPr kumimoji="0" lang="en-US" sz="1400" b="1"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no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98/2459 = 4.0% </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Some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286/2459 = 11.6%</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50-50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720/2459 = 29.3%</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 good chance</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758/2459 = 30.8%</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a:ln>
                            <a:noFill/>
                          </a:ln>
                          <a:effectLst/>
                        </a:rPr>
                        <a:t>Almost certain</a:t>
                      </a:r>
                      <a:endParaRPr kumimoji="0" lang="en-US" sz="12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597/2459 = 24.3%</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sp>
        <p:nvSpPr>
          <p:cNvPr id="19462" name="TextBox 7"/>
          <p:cNvSpPr txBox="1">
            <a:spLocks noChangeArrowheads="1"/>
          </p:cNvSpPr>
          <p:nvPr/>
        </p:nvSpPr>
        <p:spPr bwMode="auto">
          <a:xfrm>
            <a:off x="4495800" y="1295400"/>
            <a:ext cx="4413250" cy="1477963"/>
          </a:xfrm>
          <a:prstGeom prst="rect">
            <a:avLst/>
          </a:prstGeom>
          <a:noFill/>
          <a:ln w="9525">
            <a:noFill/>
            <a:miter lim="800000"/>
            <a:headEnd/>
            <a:tailEnd/>
          </a:ln>
        </p:spPr>
        <p:txBody>
          <a:bodyPr>
            <a:spAutoFit/>
          </a:bodyPr>
          <a:lstStyle/>
          <a:p>
            <a:pPr>
              <a:buFont typeface="Arial" pitchFamily="34" charset="0"/>
              <a:buChar char="•"/>
            </a:pPr>
            <a:r>
              <a:rPr lang="en-US" dirty="0">
                <a:cs typeface="Arial" pitchFamily="34" charset="0"/>
              </a:rPr>
              <a:t>Calculate the conditional distribution </a:t>
            </a:r>
            <a:r>
              <a:rPr lang="en-US" dirty="0" smtClean="0">
                <a:cs typeface="Arial" pitchFamily="34" charset="0"/>
              </a:rPr>
              <a:t>of </a:t>
            </a:r>
            <a:r>
              <a:rPr lang="en-US" dirty="0">
                <a:cs typeface="Arial" pitchFamily="34" charset="0"/>
              </a:rPr>
              <a:t>opinion among males.</a:t>
            </a:r>
          </a:p>
          <a:p>
            <a:pPr>
              <a:buFont typeface="Arial" pitchFamily="34" charset="0"/>
              <a:buChar char="•"/>
            </a:pPr>
            <a:r>
              <a:rPr lang="en-US" dirty="0">
                <a:cs typeface="Arial" pitchFamily="34" charset="0"/>
              </a:rPr>
              <a:t>Examine the relationship between gender and opinion.</a:t>
            </a:r>
          </a:p>
          <a:p>
            <a:endParaRPr lang="en-US" dirty="0">
              <a:cs typeface="Arial" pitchFamily="34" charset="0"/>
            </a:endParaRPr>
          </a:p>
        </p:txBody>
      </p:sp>
      <p:graphicFrame>
        <p:nvGraphicFramePr>
          <p:cNvPr id="12" name="Chart 11"/>
          <p:cNvGraphicFramePr>
            <a:graphicFrameLocks/>
          </p:cNvGraphicFramePr>
          <p:nvPr/>
        </p:nvGraphicFramePr>
        <p:xfrm>
          <a:off x="3962400" y="3143250"/>
          <a:ext cx="5021263" cy="3714750"/>
        </p:xfrm>
        <a:graphic>
          <a:graphicData uri="http://schemas.openxmlformats.org/drawingml/2006/chart">
            <c:chart xmlns:c="http://schemas.openxmlformats.org/drawingml/2006/chart" xmlns:r="http://schemas.openxmlformats.org/officeDocument/2006/relationships" r:id="rId2"/>
          </a:graphicData>
        </a:graphic>
      </p:graphicFrame>
      <p:sp>
        <p:nvSpPr>
          <p:cNvPr id="13" name="Curved Down Arrow 12"/>
          <p:cNvSpPr/>
          <p:nvPr/>
        </p:nvSpPr>
        <p:spPr>
          <a:xfrm rot="18246188" flipH="1">
            <a:off x="471349" y="2287341"/>
            <a:ext cx="3277652" cy="110596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aphicFrame>
        <p:nvGraphicFramePr>
          <p:cNvPr id="14" name="Table 13"/>
          <p:cNvGraphicFramePr>
            <a:graphicFrameLocks noGrp="1"/>
          </p:cNvGraphicFramePr>
          <p:nvPr/>
        </p:nvGraphicFramePr>
        <p:xfrm>
          <a:off x="2690813" y="3894578"/>
          <a:ext cx="1130300" cy="2938780"/>
        </p:xfrm>
        <a:graphic>
          <a:graphicData uri="http://schemas.openxmlformats.org/drawingml/2006/table">
            <a:tbl>
              <a:tblPr>
                <a:tableStyleId>{284E427A-3D55-4303-BF80-6455036E1DE7}</a:tableStyleId>
              </a:tblPr>
              <a:tblGrid>
                <a:gridCol w="1130300"/>
              </a:tblGrid>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Female</a:t>
                      </a:r>
                      <a:endParaRPr kumimoji="0" lang="en-US" sz="14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96/2367 = 4.1%</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426/2367 = 18.0%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181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696/2367 = 29.4%</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663/2367 = 28.0%</a:t>
                      </a: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tc>
              </a:tr>
              <a:tr h="520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486/2367 = 20.5%</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tc>
              </a:tr>
            </a:tbl>
          </a:graphicData>
        </a:graphic>
      </p:graphicFrame>
      <p:graphicFrame>
        <p:nvGraphicFramePr>
          <p:cNvPr id="15" name="Chart 14"/>
          <p:cNvGraphicFramePr>
            <a:graphicFrameLocks/>
          </p:cNvGraphicFramePr>
          <p:nvPr/>
        </p:nvGraphicFramePr>
        <p:xfrm>
          <a:off x="3962400" y="3143250"/>
          <a:ext cx="5045075" cy="3714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a:graphicFrameLocks/>
          </p:cNvGraphicFramePr>
          <p:nvPr/>
        </p:nvGraphicFramePr>
        <p:xfrm>
          <a:off x="3886200" y="3143250"/>
          <a:ext cx="5070475" cy="3714750"/>
        </p:xfrm>
        <a:graphic>
          <a:graphicData uri="http://schemas.openxmlformats.org/drawingml/2006/chart">
            <c:chart xmlns:c="http://schemas.openxmlformats.org/drawingml/2006/chart" xmlns:r="http://schemas.openxmlformats.org/officeDocument/2006/relationships" r:id="rId4"/>
          </a:graphicData>
        </a:graphic>
      </p:graphicFrame>
      <p:sp>
        <p:nvSpPr>
          <p:cNvPr id="17" name="Curved Down Arrow 16"/>
          <p:cNvSpPr/>
          <p:nvPr/>
        </p:nvSpPr>
        <p:spPr>
          <a:xfrm rot="10800000" flipH="1">
            <a:off x="2690813" y="6228162"/>
            <a:ext cx="2233543" cy="482486"/>
          </a:xfrm>
          <a:prstGeom prst="curvedDownArrow">
            <a:avLst>
              <a:gd name="adj1" fmla="val 25000"/>
              <a:gd name="adj2" fmla="val 50000"/>
              <a:gd name="adj3" fmla="val 28504"/>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Graphic spid="15" grpId="0">
        <p:bldAsOne/>
      </p:bldGraphic>
      <p:bldGraphic spid="1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Chi Square</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Is the result what we’d expect?</a:t>
            </a:r>
            <a:endParaRPr lang="en-US" sz="3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We’re going to take a look at the Chi square test for independence.</a:t>
            </a:r>
          </a:p>
          <a:p>
            <a:r>
              <a:rPr lang="en-US" dirty="0" smtClean="0"/>
              <a:t>For any of you who have taught statistics, this will look familiar (he said hopefully) </a:t>
            </a:r>
            <a:r>
              <a:rPr lang="en-US" dirty="0" smtClean="0">
                <a:sym typeface="Wingdings" pitchFamily="2" charset="2"/>
              </a:rPr>
              <a:t></a:t>
            </a:r>
          </a:p>
          <a:p>
            <a:r>
              <a:rPr lang="en-US" dirty="0" smtClean="0">
                <a:sym typeface="Wingdings" pitchFamily="2" charset="2"/>
              </a:rPr>
              <a:t>If you have never taught statistics, relax, we’ll go through it step by step.</a:t>
            </a:r>
          </a:p>
          <a:p>
            <a:r>
              <a:rPr lang="en-US" dirty="0" smtClean="0">
                <a:sym typeface="Wingdings" pitchFamily="2" charset="2"/>
              </a:rPr>
              <a:t>For some of you, this might be your first look at statistical inference in a while.</a:t>
            </a:r>
            <a:endParaRPr lang="en-US" dirty="0"/>
          </a:p>
        </p:txBody>
      </p:sp>
      <p:sp>
        <p:nvSpPr>
          <p:cNvPr id="3" name="Title 2"/>
          <p:cNvSpPr>
            <a:spLocks noGrp="1"/>
          </p:cNvSpPr>
          <p:nvPr>
            <p:ph type="title"/>
          </p:nvPr>
        </p:nvSpPr>
        <p:spPr/>
        <p:txBody>
          <a:bodyPr/>
          <a:lstStyle/>
          <a:p>
            <a:pPr algn="ctr"/>
            <a:r>
              <a:rPr lang="en-US" dirty="0" smtClean="0"/>
              <a:t>Overview of this section</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Chi Square is actually used for 3 different types of statistical tests</a:t>
            </a:r>
          </a:p>
          <a:p>
            <a:pPr lvl="1"/>
            <a:r>
              <a:rPr lang="en-US" sz="3200" dirty="0" smtClean="0"/>
              <a:t>Goodness of fit</a:t>
            </a:r>
          </a:p>
          <a:p>
            <a:pPr lvl="1"/>
            <a:r>
              <a:rPr lang="en-US" sz="3200" dirty="0" smtClean="0"/>
              <a:t>Homogeneity</a:t>
            </a:r>
          </a:p>
          <a:p>
            <a:pPr lvl="1"/>
            <a:r>
              <a:rPr lang="en-US" sz="3200" dirty="0" smtClean="0"/>
              <a:t>Independence</a:t>
            </a:r>
          </a:p>
          <a:p>
            <a:r>
              <a:rPr lang="en-US" sz="3200" dirty="0" smtClean="0"/>
              <a:t>We’re going to focus on the last of these—the test for independence on our categorical variable.</a:t>
            </a:r>
          </a:p>
          <a:p>
            <a:pPr lvl="1"/>
            <a:endParaRPr lang="en-US" dirty="0"/>
          </a:p>
        </p:txBody>
      </p:sp>
      <p:sp>
        <p:nvSpPr>
          <p:cNvPr id="3" name="Title 2"/>
          <p:cNvSpPr>
            <a:spLocks noGrp="1"/>
          </p:cNvSpPr>
          <p:nvPr>
            <p:ph type="title"/>
          </p:nvPr>
        </p:nvSpPr>
        <p:spPr/>
        <p:txBody>
          <a:bodyPr>
            <a:normAutofit fontScale="90000"/>
          </a:bodyPr>
          <a:lstStyle/>
          <a:p>
            <a:pPr algn="ctr"/>
            <a:r>
              <a:rPr lang="en-US" dirty="0" smtClean="0"/>
              <a:t>A bit about the Chi Square Statistic</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We’ll make use of the formula</a:t>
            </a:r>
          </a:p>
          <a:p>
            <a:endParaRPr lang="en-US" dirty="0" smtClean="0"/>
          </a:p>
          <a:p>
            <a:endParaRPr lang="en-US" dirty="0" smtClean="0"/>
          </a:p>
          <a:p>
            <a:endParaRPr lang="en-US" dirty="0" smtClean="0"/>
          </a:p>
          <a:p>
            <a:endParaRPr lang="en-US" dirty="0" smtClean="0"/>
          </a:p>
          <a:p>
            <a:endParaRPr lang="en-US" dirty="0" smtClean="0"/>
          </a:p>
          <a:p>
            <a:r>
              <a:rPr lang="en-US" dirty="0" smtClean="0"/>
              <a:t>We’ll also pay attention to degrees of freedom (</a:t>
            </a:r>
            <a:r>
              <a:rPr lang="en-US" dirty="0" err="1" smtClean="0"/>
              <a:t>df</a:t>
            </a:r>
            <a:r>
              <a:rPr lang="en-US" dirty="0" smtClean="0"/>
              <a:t>)—more on that to come.</a:t>
            </a:r>
            <a:endParaRPr lang="en-US" dirty="0"/>
          </a:p>
        </p:txBody>
      </p:sp>
      <p:sp>
        <p:nvSpPr>
          <p:cNvPr id="3" name="Title 2"/>
          <p:cNvSpPr>
            <a:spLocks noGrp="1"/>
          </p:cNvSpPr>
          <p:nvPr>
            <p:ph type="title"/>
          </p:nvPr>
        </p:nvSpPr>
        <p:spPr/>
        <p:txBody>
          <a:bodyPr/>
          <a:lstStyle/>
          <a:p>
            <a:pPr algn="ctr"/>
            <a:r>
              <a:rPr lang="en-US" dirty="0" smtClean="0"/>
              <a:t>More about Chi Square</a:t>
            </a:r>
            <a:endParaRPr lang="en-US" dirty="0"/>
          </a:p>
        </p:txBody>
      </p:sp>
      <p:graphicFrame>
        <p:nvGraphicFramePr>
          <p:cNvPr id="225283" name="Object 3"/>
          <p:cNvGraphicFramePr>
            <a:graphicFrameLocks noChangeAspect="1"/>
          </p:cNvGraphicFramePr>
          <p:nvPr/>
        </p:nvGraphicFramePr>
        <p:xfrm>
          <a:off x="609600" y="2362200"/>
          <a:ext cx="7975600" cy="1219200"/>
        </p:xfrm>
        <a:graphic>
          <a:graphicData uri="http://schemas.openxmlformats.org/presentationml/2006/ole">
            <p:oleObj spid="_x0000_s225283" name="Equation" r:id="rId3" imgW="5981400" imgH="914400" progId="Equation.DSMT4">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The graph of a chi square function</a:t>
            </a:r>
            <a:endParaRPr lang="en-US" dirty="0"/>
          </a:p>
        </p:txBody>
      </p:sp>
      <p:pic>
        <p:nvPicPr>
          <p:cNvPr id="4" name="Picture 2" descr="File:Chi-square distributionPDF.png">
            <a:hlinkClick r:id="rId2"/>
          </p:cNvPr>
          <p:cNvPicPr>
            <a:picLocks noGrp="1" noChangeAspect="1" noChangeArrowheads="1"/>
          </p:cNvPicPr>
          <p:nvPr>
            <p:ph idx="1"/>
          </p:nvPr>
        </p:nvPicPr>
        <p:blipFill>
          <a:blip r:embed="rId3" cstate="print"/>
          <a:srcRect/>
          <a:stretch>
            <a:fillRect/>
          </a:stretch>
        </p:blipFill>
        <p:spPr bwMode="auto">
          <a:xfrm>
            <a:off x="304800" y="1295400"/>
            <a:ext cx="5283200" cy="3962400"/>
          </a:xfrm>
          <a:prstGeom prst="rect">
            <a:avLst/>
          </a:prstGeom>
          <a:noFill/>
          <a:ln w="9525">
            <a:noFill/>
            <a:miter lim="800000"/>
            <a:headEnd/>
            <a:tailEnd/>
          </a:ln>
        </p:spPr>
      </p:pic>
      <p:sp>
        <p:nvSpPr>
          <p:cNvPr id="5" name="TextBox 4"/>
          <p:cNvSpPr txBox="1"/>
          <p:nvPr/>
        </p:nvSpPr>
        <p:spPr>
          <a:xfrm>
            <a:off x="5638800" y="1600200"/>
            <a:ext cx="3124200" cy="2677656"/>
          </a:xfrm>
          <a:prstGeom prst="rect">
            <a:avLst/>
          </a:prstGeom>
          <a:noFill/>
        </p:spPr>
        <p:txBody>
          <a:bodyPr wrap="square" rtlCol="0">
            <a:spAutoFit/>
          </a:bodyPr>
          <a:lstStyle/>
          <a:p>
            <a:pPr>
              <a:buFont typeface="Arial" pitchFamily="34" charset="0"/>
              <a:buChar char="•"/>
            </a:pPr>
            <a:r>
              <a:rPr lang="en-US" sz="2400" dirty="0" smtClean="0"/>
              <a:t>Graph is skewed to the right.</a:t>
            </a:r>
          </a:p>
          <a:p>
            <a:pPr>
              <a:buFont typeface="Arial" pitchFamily="34" charset="0"/>
              <a:buChar char="•"/>
            </a:pPr>
            <a:r>
              <a:rPr lang="en-US" sz="2400" dirty="0" smtClean="0"/>
              <a:t>As the number of </a:t>
            </a:r>
            <a:r>
              <a:rPr lang="en-US" sz="2400" dirty="0" err="1" smtClean="0"/>
              <a:t>df</a:t>
            </a:r>
            <a:r>
              <a:rPr lang="en-US" sz="2400" dirty="0" smtClean="0"/>
              <a:t> increases, the curve more closely approximates the normal curve.</a:t>
            </a: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altLang="en-US" sz="2800" dirty="0" smtClean="0">
                <a:cs typeface="Times New Roman" pitchFamily="18" charset="0"/>
              </a:rPr>
              <a:t>Big and Beefy distributes beef products around the country.  The CEO hires you to determine whether there is a relationship between the geographic region of the country and the cut of meat preferred.  If there is </a:t>
            </a:r>
            <a:r>
              <a:rPr lang="en-US" altLang="en-US" sz="2800" dirty="0" smtClean="0">
                <a:solidFill>
                  <a:srgbClr val="FF0000"/>
                </a:solidFill>
                <a:cs typeface="Times New Roman" pitchFamily="18" charset="0"/>
              </a:rPr>
              <a:t>NO RELATIONSHIP</a:t>
            </a:r>
            <a:r>
              <a:rPr lang="en-US" altLang="en-US" sz="2800" dirty="0" smtClean="0">
                <a:cs typeface="Times New Roman" pitchFamily="18" charset="0"/>
              </a:rPr>
              <a:t>, we will say that beef preference is </a:t>
            </a:r>
            <a:r>
              <a:rPr lang="en-US" altLang="en-US" sz="2800" b="1" u="sng" dirty="0" smtClean="0">
                <a:solidFill>
                  <a:srgbClr val="FF0000"/>
                </a:solidFill>
                <a:cs typeface="Times New Roman" pitchFamily="18" charset="0"/>
              </a:rPr>
              <a:t>INDEPENDENT</a:t>
            </a:r>
            <a:r>
              <a:rPr lang="en-US" altLang="en-US" sz="2800" dirty="0" smtClean="0">
                <a:cs typeface="Times New Roman" pitchFamily="18" charset="0"/>
              </a:rPr>
              <a:t> of geographic region.</a:t>
            </a:r>
          </a:p>
          <a:p>
            <a:r>
              <a:rPr lang="en-US" altLang="en-US" sz="2800" dirty="0" smtClean="0">
                <a:cs typeface="Times New Roman" pitchFamily="18" charset="0"/>
              </a:rPr>
              <a:t>The table on the next slide contains the results of a survey regarding region and cut of preference.</a:t>
            </a:r>
            <a:endParaRPr lang="en-US" altLang="en-US" sz="2800" dirty="0" smtClean="0"/>
          </a:p>
          <a:p>
            <a:endParaRPr lang="en-US" dirty="0"/>
          </a:p>
        </p:txBody>
      </p:sp>
      <p:sp>
        <p:nvSpPr>
          <p:cNvPr id="3" name="Title 2"/>
          <p:cNvSpPr>
            <a:spLocks noGrp="1"/>
          </p:cNvSpPr>
          <p:nvPr>
            <p:ph type="title"/>
          </p:nvPr>
        </p:nvSpPr>
        <p:spPr/>
        <p:txBody>
          <a:bodyPr/>
          <a:lstStyle/>
          <a:p>
            <a:pPr algn="ctr"/>
            <a:r>
              <a:rPr lang="en-US" dirty="0" smtClean="0"/>
              <a:t>Let’s do an example together</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0" y="2895600"/>
          <a:ext cx="6400800" cy="3768972"/>
        </p:xfrm>
        <a:graphic>
          <a:graphicData uri="http://schemas.openxmlformats.org/drawingml/2006/table">
            <a:tbl>
              <a:tblPr firstRow="1" bandRow="1">
                <a:tableStyleId>{5C22544A-7EE6-4342-B048-85BDC9FD1C3A}</a:tableStyleId>
              </a:tblPr>
              <a:tblGrid>
                <a:gridCol w="2133600"/>
                <a:gridCol w="1066800"/>
                <a:gridCol w="1600200"/>
                <a:gridCol w="1600200"/>
              </a:tblGrid>
              <a:tr h="477132">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b="1" dirty="0" smtClean="0">
                          <a:solidFill>
                            <a:schemeClr val="tx1"/>
                          </a:solidFill>
                        </a:rPr>
                        <a:t>North</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b="1" dirty="0" smtClean="0">
                          <a:solidFill>
                            <a:schemeClr val="tx1"/>
                          </a:solidFill>
                        </a:rPr>
                        <a:t>South</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b="1" dirty="0" smtClean="0">
                          <a:solidFill>
                            <a:schemeClr val="tx1"/>
                          </a:solidFill>
                        </a:rPr>
                        <a:t>Total</a:t>
                      </a:r>
                      <a:endParaRPr 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3542">
                <a:tc>
                  <a:txBody>
                    <a:bodyPr/>
                    <a:lstStyle/>
                    <a:p>
                      <a:pPr algn="ctr"/>
                      <a:r>
                        <a:rPr lang="en-US" sz="3200" dirty="0" smtClean="0"/>
                        <a:t>T-bone Steak</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100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50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150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7132">
                <a:tc>
                  <a:txBody>
                    <a:bodyPr/>
                    <a:lstStyle/>
                    <a:p>
                      <a:pPr algn="ctr"/>
                      <a:r>
                        <a:rPr lang="en-US" sz="3200" dirty="0" smtClean="0"/>
                        <a:t>Filet</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150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125</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275</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3542">
                <a:tc>
                  <a:txBody>
                    <a:bodyPr/>
                    <a:lstStyle/>
                    <a:p>
                      <a:pPr algn="ctr"/>
                      <a:r>
                        <a:rPr lang="en-US" sz="3200" dirty="0" smtClean="0"/>
                        <a:t>Chop Steak</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50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25</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75</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7132">
                <a:tc>
                  <a:txBody>
                    <a:bodyPr/>
                    <a:lstStyle/>
                    <a:p>
                      <a:pPr algn="ctr"/>
                      <a:r>
                        <a:rPr lang="en-US" sz="3200" dirty="0" smtClean="0"/>
                        <a:t>TOTAL</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300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200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dirty="0" smtClean="0"/>
                        <a:t>500</a:t>
                      </a:r>
                      <a:endParaRPr lang="en-US" sz="3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lstStyle/>
          <a:p>
            <a:pPr algn="ctr"/>
            <a:r>
              <a:rPr lang="en-US" dirty="0" smtClean="0"/>
              <a:t>Data for Big and Beefy</a:t>
            </a:r>
            <a:endParaRPr lang="en-US" dirty="0"/>
          </a:p>
        </p:txBody>
      </p:sp>
      <p:sp>
        <p:nvSpPr>
          <p:cNvPr id="6" name="TextBox 5"/>
          <p:cNvSpPr txBox="1"/>
          <p:nvPr/>
        </p:nvSpPr>
        <p:spPr>
          <a:xfrm>
            <a:off x="838200" y="1371600"/>
            <a:ext cx="7543800" cy="1384995"/>
          </a:xfrm>
          <a:prstGeom prst="rect">
            <a:avLst/>
          </a:prstGeom>
          <a:noFill/>
        </p:spPr>
        <p:txBody>
          <a:bodyPr wrap="square" rtlCol="0">
            <a:spAutoFit/>
          </a:bodyPr>
          <a:lstStyle/>
          <a:p>
            <a:r>
              <a:rPr lang="en-US" sz="2800" dirty="0" smtClean="0"/>
              <a:t>The Data regarding preference of cut and region </a:t>
            </a:r>
          </a:p>
          <a:p>
            <a:r>
              <a:rPr lang="en-US" sz="2800" dirty="0" smtClean="0"/>
              <a:t>(our </a:t>
            </a:r>
            <a:r>
              <a:rPr lang="en-US" sz="2800" b="1" dirty="0" smtClean="0">
                <a:solidFill>
                  <a:srgbClr val="FF0000"/>
                </a:solidFill>
              </a:rPr>
              <a:t>OBSERVED</a:t>
            </a:r>
            <a:r>
              <a:rPr lang="en-US" sz="2800" dirty="0" smtClean="0"/>
              <a:t> values)</a:t>
            </a:r>
            <a:endParaRPr lang="en-US" sz="2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each cell, we seek to determine the expected value, provided that the data set is independent.</a:t>
            </a:r>
          </a:p>
          <a:p>
            <a:r>
              <a:rPr lang="en-US" dirty="0" smtClean="0"/>
              <a:t>To do this, we can use the following formula to determine the expected value in each cell</a:t>
            </a:r>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Calculating EXPECTED values</a:t>
            </a:r>
            <a:endParaRPr lang="en-US" dirty="0"/>
          </a:p>
        </p:txBody>
      </p:sp>
      <p:graphicFrame>
        <p:nvGraphicFramePr>
          <p:cNvPr id="226307" name="Object 4"/>
          <p:cNvGraphicFramePr>
            <a:graphicFrameLocks noChangeAspect="1"/>
          </p:cNvGraphicFramePr>
          <p:nvPr/>
        </p:nvGraphicFramePr>
        <p:xfrm>
          <a:off x="528638" y="4191000"/>
          <a:ext cx="8496300" cy="1066800"/>
        </p:xfrm>
        <a:graphic>
          <a:graphicData uri="http://schemas.openxmlformats.org/presentationml/2006/ole">
            <p:oleObj spid="_x0000_s226307" name="Equation" r:id="rId3" imgW="3136680" imgH="393480" progId="Equation.DSMT4">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Some Basic Definitions</a:t>
            </a:r>
            <a:endParaRPr lang="en-US" dirty="0"/>
          </a:p>
        </p:txBody>
      </p:sp>
      <p:sp>
        <p:nvSpPr>
          <p:cNvPr id="3" name="Text Placeholder 2"/>
          <p:cNvSpPr>
            <a:spLocks noGrp="1"/>
          </p:cNvSpPr>
          <p:nvPr>
            <p:ph type="body" idx="1"/>
          </p:nvPr>
        </p:nvSpPr>
        <p:spPr/>
        <p:txBody>
          <a:bodyPr>
            <a:normAutofit/>
          </a:bodyPr>
          <a:lstStyle/>
          <a:p>
            <a:endParaRPr lang="en-US"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Let’s calculate the expected values for our example</a:t>
            </a:r>
            <a:endParaRPr lang="en-US" dirty="0"/>
          </a:p>
        </p:txBody>
      </p:sp>
      <p:graphicFrame>
        <p:nvGraphicFramePr>
          <p:cNvPr id="4" name="Content Placeholder 3"/>
          <p:cNvGraphicFramePr>
            <a:graphicFrameLocks noGrp="1"/>
          </p:cNvGraphicFramePr>
          <p:nvPr>
            <p:ph idx="1"/>
          </p:nvPr>
        </p:nvGraphicFramePr>
        <p:xfrm>
          <a:off x="228600" y="1524000"/>
          <a:ext cx="5181600" cy="2438398"/>
        </p:xfrm>
        <a:graphic>
          <a:graphicData uri="http://schemas.openxmlformats.org/drawingml/2006/table">
            <a:tbl>
              <a:tblPr firstRow="1" bandRow="1">
                <a:tableStyleId>{5C22544A-7EE6-4342-B048-85BDC9FD1C3A}</a:tableStyleId>
              </a:tblPr>
              <a:tblGrid>
                <a:gridCol w="1727200"/>
                <a:gridCol w="863600"/>
                <a:gridCol w="1295400"/>
                <a:gridCol w="1295400"/>
              </a:tblGrid>
              <a:tr h="37792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smtClean="0">
                          <a:solidFill>
                            <a:schemeClr val="tx1"/>
                          </a:solidFill>
                        </a:rPr>
                        <a:t>North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South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Total</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2310">
                <a:tc>
                  <a:txBody>
                    <a:bodyPr/>
                    <a:lstStyle/>
                    <a:p>
                      <a:pPr algn="ctr"/>
                      <a:r>
                        <a:rPr lang="en-US" sz="1600" dirty="0" smtClean="0"/>
                        <a:t>T-bone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926">
                <a:tc>
                  <a:txBody>
                    <a:bodyPr/>
                    <a:lstStyle/>
                    <a:p>
                      <a:pPr algn="ctr"/>
                      <a:r>
                        <a:rPr lang="en-US" sz="1600" dirty="0" smtClean="0"/>
                        <a:t>Filet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2310">
                <a:tc>
                  <a:txBody>
                    <a:bodyPr/>
                    <a:lstStyle/>
                    <a:p>
                      <a:pPr algn="ctr"/>
                      <a:r>
                        <a:rPr lang="en-US" sz="1600" dirty="0" smtClean="0"/>
                        <a:t>Chop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926">
                <a:tc>
                  <a:txBody>
                    <a:bodyPr/>
                    <a:lstStyle/>
                    <a:p>
                      <a:pPr algn="ctr"/>
                      <a:r>
                        <a:rPr lang="en-US" sz="1600" dirty="0" smtClean="0"/>
                        <a:t>TOTAL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Content Placeholder 3"/>
          <p:cNvGraphicFramePr>
            <a:graphicFrameLocks/>
          </p:cNvGraphicFramePr>
          <p:nvPr/>
        </p:nvGraphicFramePr>
        <p:xfrm>
          <a:off x="3581400" y="4267200"/>
          <a:ext cx="5181600" cy="2438398"/>
        </p:xfrm>
        <a:graphic>
          <a:graphicData uri="http://schemas.openxmlformats.org/drawingml/2006/table">
            <a:tbl>
              <a:tblPr firstRow="1" bandRow="1">
                <a:tableStyleId>{5C22544A-7EE6-4342-B048-85BDC9FD1C3A}</a:tableStyleId>
              </a:tblPr>
              <a:tblGrid>
                <a:gridCol w="1727200"/>
                <a:gridCol w="863600"/>
                <a:gridCol w="1295400"/>
                <a:gridCol w="1295400"/>
              </a:tblGrid>
              <a:tr h="37792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smtClean="0">
                          <a:solidFill>
                            <a:schemeClr val="tx1"/>
                          </a:solidFill>
                        </a:rPr>
                        <a:t>North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South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Total</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2310">
                <a:tc>
                  <a:txBody>
                    <a:bodyPr/>
                    <a:lstStyle/>
                    <a:p>
                      <a:pPr algn="ctr"/>
                      <a:r>
                        <a:rPr lang="en-US" sz="1600" dirty="0" smtClean="0"/>
                        <a:t>T-bone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926">
                <a:tc>
                  <a:txBody>
                    <a:bodyPr/>
                    <a:lstStyle/>
                    <a:p>
                      <a:pPr algn="ctr"/>
                      <a:r>
                        <a:rPr lang="en-US" sz="1600" dirty="0" smtClean="0"/>
                        <a:t>Filet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165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2310">
                <a:tc>
                  <a:txBody>
                    <a:bodyPr/>
                    <a:lstStyle/>
                    <a:p>
                      <a:pPr algn="ctr"/>
                      <a:r>
                        <a:rPr lang="en-US" sz="1600" dirty="0" smtClean="0"/>
                        <a:t>Chop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926">
                <a:tc>
                  <a:txBody>
                    <a:bodyPr/>
                    <a:lstStyle/>
                    <a:p>
                      <a:pPr algn="ctr"/>
                      <a:r>
                        <a:rPr lang="en-US" sz="1600" dirty="0" smtClean="0"/>
                        <a:t>TOTAL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914400" y="5029200"/>
            <a:ext cx="1981200" cy="954107"/>
          </a:xfrm>
          <a:prstGeom prst="rect">
            <a:avLst/>
          </a:prstGeom>
          <a:solidFill>
            <a:schemeClr val="accent2">
              <a:lumMod val="60000"/>
              <a:lumOff val="40000"/>
            </a:schemeClr>
          </a:solidFill>
          <a:ln>
            <a:solidFill>
              <a:schemeClr val="tx1"/>
            </a:solidFill>
          </a:ln>
        </p:spPr>
        <p:txBody>
          <a:bodyPr wrap="square" rtlCol="0">
            <a:spAutoFit/>
          </a:bodyPr>
          <a:lstStyle/>
          <a:p>
            <a:r>
              <a:rPr lang="en-US" sz="2800" dirty="0" smtClean="0"/>
              <a:t>Expected values</a:t>
            </a:r>
            <a:endParaRPr lang="en-US" sz="2800" dirty="0"/>
          </a:p>
        </p:txBody>
      </p:sp>
      <p:cxnSp>
        <p:nvCxnSpPr>
          <p:cNvPr id="9" name="Straight Arrow Connector 8"/>
          <p:cNvCxnSpPr>
            <a:stCxn id="7" idx="3"/>
          </p:cNvCxnSpPr>
          <p:nvPr/>
        </p:nvCxnSpPr>
        <p:spPr>
          <a:xfrm flipV="1">
            <a:off x="2895600" y="5486400"/>
            <a:ext cx="685800" cy="1985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aphicFrame>
        <p:nvGraphicFramePr>
          <p:cNvPr id="11" name="Object 10"/>
          <p:cNvGraphicFramePr>
            <a:graphicFrameLocks noChangeAspect="1"/>
          </p:cNvGraphicFramePr>
          <p:nvPr/>
        </p:nvGraphicFramePr>
        <p:xfrm>
          <a:off x="6248400" y="1981200"/>
          <a:ext cx="2035277" cy="914400"/>
        </p:xfrm>
        <a:graphic>
          <a:graphicData uri="http://schemas.openxmlformats.org/presentationml/2006/ole">
            <p:oleObj spid="_x0000_s227330" name="Equation" r:id="rId3" imgW="876240" imgH="393480" progId="Equation.DSMT4">
              <p:embed/>
            </p:oleObj>
          </a:graphicData>
        </a:graphic>
      </p:graphicFrame>
      <p:sp>
        <p:nvSpPr>
          <p:cNvPr id="10" name="Oval 9"/>
          <p:cNvSpPr/>
          <p:nvPr/>
        </p:nvSpPr>
        <p:spPr>
          <a:xfrm>
            <a:off x="4419600" y="1828800"/>
            <a:ext cx="762000" cy="533400"/>
          </a:xfrm>
          <a:prstGeom prst="ellipse">
            <a:avLst/>
          </a:prstGeom>
          <a:solidFill>
            <a:schemeClr val="accent2">
              <a:lumMod val="40000"/>
              <a:lumOff val="6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10" idx="6"/>
          </p:cNvCxnSpPr>
          <p:nvPr/>
        </p:nvCxnSpPr>
        <p:spPr>
          <a:xfrm>
            <a:off x="5181600" y="2095500"/>
            <a:ext cx="1143000" cy="1905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2057400" y="3505200"/>
            <a:ext cx="762000" cy="533400"/>
          </a:xfrm>
          <a:prstGeom prst="ellipse">
            <a:avLst/>
          </a:prstGeom>
          <a:solidFill>
            <a:schemeClr val="accent2">
              <a:lumMod val="40000"/>
              <a:lumOff val="6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V="1">
            <a:off x="2895600" y="2286000"/>
            <a:ext cx="4114800" cy="14478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5029200" y="2819400"/>
            <a:ext cx="16002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4419600" y="3505200"/>
            <a:ext cx="762000" cy="533400"/>
          </a:xfrm>
          <a:prstGeom prst="ellipse">
            <a:avLst/>
          </a:prstGeom>
          <a:solidFill>
            <a:schemeClr val="accent2">
              <a:lumMod val="40000"/>
              <a:lumOff val="6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flipH="1">
            <a:off x="5867400" y="2667000"/>
            <a:ext cx="2057400" cy="1981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par>
                                <p:cTn id="22" presetID="9"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dissolve">
                                      <p:cBhvr>
                                        <p:cTn id="29" dur="500"/>
                                        <p:tgtEl>
                                          <p:spTgt spid="23"/>
                                        </p:tgtEl>
                                      </p:cBhvr>
                                    </p:animEffect>
                                  </p:childTnLst>
                                </p:cTn>
                              </p:par>
                              <p:par>
                                <p:cTn id="30" presetID="9"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dissolve">
                                      <p:cBhvr>
                                        <p:cTn id="32" dur="500"/>
                                        <p:tgtEl>
                                          <p:spTgt spid="21"/>
                                        </p:tgtEl>
                                      </p:cBhvr>
                                    </p:animEffect>
                                  </p:childTnLst>
                                </p:cTn>
                              </p:par>
                              <p:par>
                                <p:cTn id="33" presetID="9"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dissolv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2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this type of test, the degrees of freedom is found by the following</a:t>
            </a:r>
          </a:p>
          <a:p>
            <a:endParaRPr lang="en-US" dirty="0" smtClean="0"/>
          </a:p>
          <a:p>
            <a:endParaRPr lang="en-US" dirty="0" smtClean="0"/>
          </a:p>
          <a:p>
            <a:endParaRPr lang="en-US" dirty="0" smtClean="0"/>
          </a:p>
          <a:p>
            <a:endParaRPr lang="en-US" dirty="0" smtClean="0"/>
          </a:p>
          <a:p>
            <a:r>
              <a:rPr lang="en-US" dirty="0" smtClean="0"/>
              <a:t>r = number of rows</a:t>
            </a:r>
          </a:p>
          <a:p>
            <a:r>
              <a:rPr lang="en-US" dirty="0" smtClean="0"/>
              <a:t>c = number of columns</a:t>
            </a:r>
          </a:p>
          <a:p>
            <a:endParaRPr lang="en-US" dirty="0" smtClean="0"/>
          </a:p>
          <a:p>
            <a:endParaRPr lang="en-US" dirty="0" smtClean="0"/>
          </a:p>
        </p:txBody>
      </p:sp>
      <p:sp>
        <p:nvSpPr>
          <p:cNvPr id="3" name="Title 2"/>
          <p:cNvSpPr>
            <a:spLocks noGrp="1"/>
          </p:cNvSpPr>
          <p:nvPr>
            <p:ph type="title"/>
          </p:nvPr>
        </p:nvSpPr>
        <p:spPr/>
        <p:txBody>
          <a:bodyPr/>
          <a:lstStyle/>
          <a:p>
            <a:pPr algn="ctr"/>
            <a:r>
              <a:rPr lang="en-US" dirty="0" smtClean="0"/>
              <a:t>Degrees of Freedom</a:t>
            </a:r>
            <a:endParaRPr lang="en-US" dirty="0"/>
          </a:p>
        </p:txBody>
      </p:sp>
      <p:graphicFrame>
        <p:nvGraphicFramePr>
          <p:cNvPr id="4" name="Object 3"/>
          <p:cNvGraphicFramePr>
            <a:graphicFrameLocks noChangeAspect="1"/>
          </p:cNvGraphicFramePr>
          <p:nvPr/>
        </p:nvGraphicFramePr>
        <p:xfrm>
          <a:off x="2209800" y="2819400"/>
          <a:ext cx="4400550" cy="838200"/>
        </p:xfrm>
        <a:graphic>
          <a:graphicData uri="http://schemas.openxmlformats.org/presentationml/2006/ole">
            <p:oleObj spid="_x0000_s283650" name="Equation" r:id="rId3" imgW="1066680" imgH="203040" progId="Equation.DSMT4">
              <p:embed/>
            </p:oleObj>
          </a:graphicData>
        </a:graphic>
      </p:graphicFrame>
      <p:sp>
        <p:nvSpPr>
          <p:cNvPr id="5" name="TextBox 4"/>
          <p:cNvSpPr txBox="1"/>
          <p:nvPr/>
        </p:nvSpPr>
        <p:spPr>
          <a:xfrm>
            <a:off x="5105400" y="4267201"/>
            <a:ext cx="3810000" cy="1077218"/>
          </a:xfrm>
          <a:prstGeom prst="rect">
            <a:avLst/>
          </a:prstGeom>
          <a:solidFill>
            <a:schemeClr val="accent2">
              <a:lumMod val="40000"/>
              <a:lumOff val="60000"/>
            </a:schemeClr>
          </a:solidFill>
          <a:ln>
            <a:solidFill>
              <a:schemeClr val="accent1"/>
            </a:solidFill>
          </a:ln>
        </p:spPr>
        <p:txBody>
          <a:bodyPr wrap="square" rtlCol="0">
            <a:spAutoFit/>
          </a:bodyPr>
          <a:lstStyle/>
          <a:p>
            <a:r>
              <a:rPr lang="en-US" sz="3200" dirty="0" smtClean="0"/>
              <a:t>For our example</a:t>
            </a:r>
          </a:p>
          <a:p>
            <a:r>
              <a:rPr lang="en-US" sz="3200" dirty="0" err="1" smtClean="0"/>
              <a:t>df</a:t>
            </a:r>
            <a:r>
              <a:rPr lang="en-US" sz="3200" dirty="0" smtClean="0"/>
              <a:t> = (3-1)(2-1)=2</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Recall the formula</a:t>
            </a:r>
          </a:p>
          <a:p>
            <a:endParaRPr lang="en-US" dirty="0" smtClean="0"/>
          </a:p>
          <a:p>
            <a:endParaRPr lang="en-US" dirty="0" smtClean="0"/>
          </a:p>
          <a:p>
            <a:endParaRPr lang="en-US" dirty="0" smtClean="0"/>
          </a:p>
          <a:p>
            <a:endParaRPr lang="en-US" dirty="0" smtClean="0"/>
          </a:p>
          <a:p>
            <a:r>
              <a:rPr lang="en-US" dirty="0" smtClean="0"/>
              <a:t>Observed values		Expected Values</a:t>
            </a:r>
            <a:endParaRPr lang="en-US" dirty="0"/>
          </a:p>
        </p:txBody>
      </p:sp>
      <p:sp>
        <p:nvSpPr>
          <p:cNvPr id="3" name="Title 2"/>
          <p:cNvSpPr>
            <a:spLocks noGrp="1"/>
          </p:cNvSpPr>
          <p:nvPr>
            <p:ph type="title"/>
          </p:nvPr>
        </p:nvSpPr>
        <p:spPr/>
        <p:txBody>
          <a:bodyPr>
            <a:normAutofit fontScale="90000"/>
          </a:bodyPr>
          <a:lstStyle/>
          <a:p>
            <a:pPr algn="ctr"/>
            <a:r>
              <a:rPr lang="en-US" dirty="0" smtClean="0"/>
              <a:t>Calculating our chi square value</a:t>
            </a:r>
            <a:endParaRPr lang="en-US" dirty="0"/>
          </a:p>
        </p:txBody>
      </p:sp>
      <p:graphicFrame>
        <p:nvGraphicFramePr>
          <p:cNvPr id="285698" name="Object 3"/>
          <p:cNvGraphicFramePr>
            <a:graphicFrameLocks noChangeAspect="1"/>
          </p:cNvGraphicFramePr>
          <p:nvPr/>
        </p:nvGraphicFramePr>
        <p:xfrm>
          <a:off x="685800" y="2057400"/>
          <a:ext cx="7975600" cy="1219200"/>
        </p:xfrm>
        <a:graphic>
          <a:graphicData uri="http://schemas.openxmlformats.org/presentationml/2006/ole">
            <p:oleObj spid="_x0000_s285698" name="Equation" r:id="rId3" imgW="5981400" imgH="914400" progId="Equation.DSMT4">
              <p:embed/>
            </p:oleObj>
          </a:graphicData>
        </a:graphic>
      </p:graphicFrame>
      <p:graphicFrame>
        <p:nvGraphicFramePr>
          <p:cNvPr id="5" name="Content Placeholder 3"/>
          <p:cNvGraphicFramePr>
            <a:graphicFrameLocks/>
          </p:cNvGraphicFramePr>
          <p:nvPr/>
        </p:nvGraphicFramePr>
        <p:xfrm>
          <a:off x="304800" y="4293894"/>
          <a:ext cx="3505200" cy="2337618"/>
        </p:xfrm>
        <a:graphic>
          <a:graphicData uri="http://schemas.openxmlformats.org/drawingml/2006/table">
            <a:tbl>
              <a:tblPr firstRow="1" bandRow="1">
                <a:tableStyleId>{5C22544A-7EE6-4342-B048-85BDC9FD1C3A}</a:tableStyleId>
              </a:tblPr>
              <a:tblGrid>
                <a:gridCol w="990600"/>
                <a:gridCol w="838200"/>
                <a:gridCol w="800100"/>
                <a:gridCol w="876300"/>
              </a:tblGrid>
              <a:tr h="508818">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smtClean="0">
                          <a:solidFill>
                            <a:schemeClr val="tx1"/>
                          </a:solidFill>
                        </a:rPr>
                        <a:t>North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South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Total</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303">
                <a:tc>
                  <a:txBody>
                    <a:bodyPr/>
                    <a:lstStyle/>
                    <a:p>
                      <a:pPr algn="ctr"/>
                      <a:r>
                        <a:rPr lang="en-US" sz="1600" dirty="0" smtClean="0"/>
                        <a:t>T-bone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1295">
                <a:tc>
                  <a:txBody>
                    <a:bodyPr/>
                    <a:lstStyle/>
                    <a:p>
                      <a:pPr algn="ctr"/>
                      <a:r>
                        <a:rPr lang="en-US" sz="1600" dirty="0" smtClean="0"/>
                        <a:t>Filet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303">
                <a:tc>
                  <a:txBody>
                    <a:bodyPr/>
                    <a:lstStyle/>
                    <a:p>
                      <a:pPr algn="ctr"/>
                      <a:r>
                        <a:rPr lang="en-US" sz="1600" dirty="0" smtClean="0"/>
                        <a:t>Chop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1295">
                <a:tc>
                  <a:txBody>
                    <a:bodyPr/>
                    <a:lstStyle/>
                    <a:p>
                      <a:pPr algn="ctr"/>
                      <a:r>
                        <a:rPr lang="en-US" sz="1600" dirty="0" smtClean="0"/>
                        <a:t>TOTAL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Content Placeholder 3"/>
          <p:cNvGraphicFramePr>
            <a:graphicFrameLocks/>
          </p:cNvGraphicFramePr>
          <p:nvPr/>
        </p:nvGraphicFramePr>
        <p:xfrm>
          <a:off x="4724400" y="4387566"/>
          <a:ext cx="4038600" cy="2164080"/>
        </p:xfrm>
        <a:graphic>
          <a:graphicData uri="http://schemas.openxmlformats.org/drawingml/2006/table">
            <a:tbl>
              <a:tblPr firstRow="1" bandRow="1">
                <a:tableStyleId>{5C22544A-7EE6-4342-B048-85BDC9FD1C3A}</a:tableStyleId>
              </a:tblPr>
              <a:tblGrid>
                <a:gridCol w="1219200"/>
                <a:gridCol w="800100"/>
                <a:gridCol w="1009650"/>
                <a:gridCol w="1009650"/>
              </a:tblGrid>
              <a:tr h="283444">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smtClean="0">
                          <a:solidFill>
                            <a:schemeClr val="tx1"/>
                          </a:solidFill>
                        </a:rPr>
                        <a:t>North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South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Total</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9232">
                <a:tc>
                  <a:txBody>
                    <a:bodyPr/>
                    <a:lstStyle/>
                    <a:p>
                      <a:pPr algn="ctr"/>
                      <a:r>
                        <a:rPr lang="en-US" sz="1600" dirty="0" smtClean="0"/>
                        <a:t>T-bone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444">
                <a:tc>
                  <a:txBody>
                    <a:bodyPr/>
                    <a:lstStyle/>
                    <a:p>
                      <a:pPr algn="ctr"/>
                      <a:r>
                        <a:rPr lang="en-US" sz="1600" dirty="0" smtClean="0"/>
                        <a:t>Filet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165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9232">
                <a:tc>
                  <a:txBody>
                    <a:bodyPr/>
                    <a:lstStyle/>
                    <a:p>
                      <a:pPr algn="ctr"/>
                      <a:r>
                        <a:rPr lang="en-US" sz="1600" dirty="0" smtClean="0"/>
                        <a:t>Chop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444">
                <a:tc>
                  <a:txBody>
                    <a:bodyPr/>
                    <a:lstStyle/>
                    <a:p>
                      <a:pPr algn="ctr"/>
                      <a:r>
                        <a:rPr lang="en-US" sz="1600" dirty="0" smtClean="0"/>
                        <a:t>TOTAL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Calculating our value (continued)</a:t>
            </a:r>
            <a:endParaRPr lang="en-US" dirty="0"/>
          </a:p>
        </p:txBody>
      </p:sp>
      <p:graphicFrame>
        <p:nvGraphicFramePr>
          <p:cNvPr id="286722" name="Object 3"/>
          <p:cNvGraphicFramePr>
            <a:graphicFrameLocks noChangeAspect="1"/>
          </p:cNvGraphicFramePr>
          <p:nvPr>
            <p:ph idx="1"/>
          </p:nvPr>
        </p:nvGraphicFramePr>
        <p:xfrm>
          <a:off x="1600200" y="1371600"/>
          <a:ext cx="5981700" cy="914400"/>
        </p:xfrm>
        <a:graphic>
          <a:graphicData uri="http://schemas.openxmlformats.org/presentationml/2006/ole">
            <p:oleObj spid="_x0000_s286722" name="Equation" r:id="rId3" imgW="5981400" imgH="914400" progId="Equation.DSMT4">
              <p:embed/>
            </p:oleObj>
          </a:graphicData>
        </a:graphic>
      </p:graphicFrame>
      <p:graphicFrame>
        <p:nvGraphicFramePr>
          <p:cNvPr id="286723" name="Object 3"/>
          <p:cNvGraphicFramePr>
            <a:graphicFrameLocks noChangeAspect="1"/>
          </p:cNvGraphicFramePr>
          <p:nvPr/>
        </p:nvGraphicFramePr>
        <p:xfrm>
          <a:off x="69409" y="2707438"/>
          <a:ext cx="8769791" cy="1026361"/>
        </p:xfrm>
        <a:graphic>
          <a:graphicData uri="http://schemas.openxmlformats.org/presentationml/2006/ole">
            <p:oleObj spid="_x0000_s286723" name="Equation" r:id="rId4" imgW="10959840" imgH="1282680" progId="Equation.DSMT4">
              <p:embed/>
            </p:oleObj>
          </a:graphicData>
        </a:graphic>
      </p:graphicFrame>
      <p:graphicFrame>
        <p:nvGraphicFramePr>
          <p:cNvPr id="286724" name="Object 3"/>
          <p:cNvGraphicFramePr>
            <a:graphicFrameLocks noChangeAspect="1"/>
          </p:cNvGraphicFramePr>
          <p:nvPr/>
        </p:nvGraphicFramePr>
        <p:xfrm>
          <a:off x="304801" y="4173880"/>
          <a:ext cx="8610600" cy="1007719"/>
        </p:xfrm>
        <a:graphic>
          <a:graphicData uri="http://schemas.openxmlformats.org/presentationml/2006/ole">
            <p:oleObj spid="_x0000_s286724" name="Equation" r:id="rId5" imgW="10959840" imgH="1282680" progId="Equation.DSMT4">
              <p:embed/>
            </p:oleObj>
          </a:graphicData>
        </a:graphic>
      </p:graphicFrame>
      <p:graphicFrame>
        <p:nvGraphicFramePr>
          <p:cNvPr id="7" name="Object 6"/>
          <p:cNvGraphicFramePr>
            <a:graphicFrameLocks noChangeAspect="1"/>
          </p:cNvGraphicFramePr>
          <p:nvPr/>
        </p:nvGraphicFramePr>
        <p:xfrm>
          <a:off x="3200400" y="5486400"/>
          <a:ext cx="2667000" cy="857250"/>
        </p:xfrm>
        <a:graphic>
          <a:graphicData uri="http://schemas.openxmlformats.org/presentationml/2006/ole">
            <p:oleObj spid="_x0000_s286725" name="Equation" r:id="rId6" imgW="711000" imgH="228600" progId="Equation.DSMT4">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fontScale="92500" lnSpcReduction="10000"/>
          </a:bodyPr>
          <a:lstStyle/>
          <a:p>
            <a:r>
              <a:rPr lang="en-US" dirty="0" smtClean="0"/>
              <a:t>We have the following observed data.</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spcBef>
                <a:spcPct val="50000"/>
              </a:spcBef>
            </a:pPr>
            <a:r>
              <a:rPr lang="en-US" altLang="en-US" sz="2800" dirty="0" smtClean="0">
                <a:solidFill>
                  <a:srgbClr val="A50021"/>
                </a:solidFill>
                <a:latin typeface="Comic Sans MS" pitchFamily="66" charset="0"/>
                <a:cs typeface="Times New Roman" pitchFamily="18" charset="0"/>
              </a:rPr>
              <a:t> </a:t>
            </a:r>
            <a:r>
              <a:rPr lang="en-US" altLang="en-US" sz="2800" dirty="0" smtClean="0">
                <a:cs typeface="Times New Roman" pitchFamily="18" charset="0"/>
              </a:rPr>
              <a:t>Is there sufficient evidence to suggest that geographic regions and beef preference are </a:t>
            </a:r>
            <a:r>
              <a:rPr lang="en-US" altLang="en-US" sz="2800" b="1" dirty="0" smtClean="0">
                <a:solidFill>
                  <a:srgbClr val="FF0000"/>
                </a:solidFill>
                <a:cs typeface="Times New Roman" pitchFamily="18" charset="0"/>
              </a:rPr>
              <a:t>not independent</a:t>
            </a:r>
            <a:r>
              <a:rPr lang="en-US" altLang="en-US" sz="2800" dirty="0" smtClean="0">
                <a:cs typeface="Times New Roman" pitchFamily="18" charset="0"/>
              </a:rPr>
              <a:t>? (Is there a difference between the expected and observed counts?)</a:t>
            </a:r>
            <a:endParaRPr lang="en-US" altLang="en-US" sz="2800" dirty="0"/>
          </a:p>
        </p:txBody>
      </p:sp>
      <p:sp>
        <p:nvSpPr>
          <p:cNvPr id="3" name="Title 2"/>
          <p:cNvSpPr>
            <a:spLocks noGrp="1"/>
          </p:cNvSpPr>
          <p:nvPr>
            <p:ph type="title"/>
          </p:nvPr>
        </p:nvSpPr>
        <p:spPr/>
        <p:txBody>
          <a:bodyPr/>
          <a:lstStyle/>
          <a:p>
            <a:pPr algn="ctr"/>
            <a:r>
              <a:rPr lang="en-US" dirty="0" smtClean="0"/>
              <a:t>Setting up OUR TEST</a:t>
            </a:r>
            <a:endParaRPr lang="en-US" dirty="0"/>
          </a:p>
        </p:txBody>
      </p:sp>
      <p:graphicFrame>
        <p:nvGraphicFramePr>
          <p:cNvPr id="4" name="Content Placeholder 3"/>
          <p:cNvGraphicFramePr>
            <a:graphicFrameLocks/>
          </p:cNvGraphicFramePr>
          <p:nvPr/>
        </p:nvGraphicFramePr>
        <p:xfrm>
          <a:off x="2590800" y="2209800"/>
          <a:ext cx="3505200" cy="2337618"/>
        </p:xfrm>
        <a:graphic>
          <a:graphicData uri="http://schemas.openxmlformats.org/drawingml/2006/table">
            <a:tbl>
              <a:tblPr firstRow="1" bandRow="1">
                <a:tableStyleId>{5C22544A-7EE6-4342-B048-85BDC9FD1C3A}</a:tableStyleId>
              </a:tblPr>
              <a:tblGrid>
                <a:gridCol w="990600"/>
                <a:gridCol w="838200"/>
                <a:gridCol w="800100"/>
                <a:gridCol w="876300"/>
              </a:tblGrid>
              <a:tr h="508818">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smtClean="0">
                          <a:solidFill>
                            <a:schemeClr val="tx1"/>
                          </a:solidFill>
                        </a:rPr>
                        <a:t>North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South</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solidFill>
                            <a:schemeClr val="tx1"/>
                          </a:solidFill>
                        </a:rPr>
                        <a:t>Total</a:t>
                      </a:r>
                      <a:endParaRPr lang="en-US"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303">
                <a:tc>
                  <a:txBody>
                    <a:bodyPr/>
                    <a:lstStyle/>
                    <a:p>
                      <a:pPr algn="ctr"/>
                      <a:r>
                        <a:rPr lang="en-US" sz="1600" dirty="0" smtClean="0"/>
                        <a:t>T-bone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1295">
                <a:tc>
                  <a:txBody>
                    <a:bodyPr/>
                    <a:lstStyle/>
                    <a:p>
                      <a:pPr algn="ctr"/>
                      <a:r>
                        <a:rPr lang="en-US" sz="1600" dirty="0" smtClean="0"/>
                        <a:t>Filet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303">
                <a:tc>
                  <a:txBody>
                    <a:bodyPr/>
                    <a:lstStyle/>
                    <a:p>
                      <a:pPr algn="ctr"/>
                      <a:r>
                        <a:rPr lang="en-US" sz="1600" dirty="0" smtClean="0"/>
                        <a:t>Chop Steak</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1295">
                <a:tc>
                  <a:txBody>
                    <a:bodyPr/>
                    <a:lstStyle/>
                    <a:p>
                      <a:pPr algn="ctr"/>
                      <a:r>
                        <a:rPr lang="en-US" sz="1600" dirty="0" smtClean="0"/>
                        <a:t>TOTAL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05800" cy="5910072"/>
          </a:xfrm>
        </p:spPr>
        <p:txBody>
          <a:bodyPr>
            <a:normAutofit/>
          </a:bodyPr>
          <a:lstStyle/>
          <a:p>
            <a:r>
              <a:rPr lang="en-US" sz="2400" dirty="0" smtClean="0"/>
              <a:t>Assumptions:</a:t>
            </a:r>
          </a:p>
          <a:p>
            <a:pPr lvl="1"/>
            <a:r>
              <a:rPr lang="en-US" sz="2400" dirty="0" smtClean="0"/>
              <a:t>We have a random sample of people</a:t>
            </a:r>
          </a:p>
          <a:p>
            <a:pPr lvl="1"/>
            <a:r>
              <a:rPr lang="en-US" sz="2400" dirty="0" smtClean="0"/>
              <a:t>All expected counts are greater than 5</a:t>
            </a:r>
            <a:r>
              <a:rPr lang="en-US" sz="2900" dirty="0" smtClean="0"/>
              <a:t>. </a:t>
            </a:r>
          </a:p>
          <a:p>
            <a:endParaRPr lang="en-US" dirty="0" smtClean="0"/>
          </a:p>
          <a:p>
            <a:endParaRPr lang="en-US" dirty="0" smtClean="0"/>
          </a:p>
          <a:p>
            <a:endParaRPr lang="en-US" dirty="0" smtClean="0"/>
          </a:p>
          <a:p>
            <a:pPr>
              <a:buNone/>
            </a:pPr>
            <a:endParaRPr lang="en-US" dirty="0" smtClean="0"/>
          </a:p>
          <a:p>
            <a:pPr>
              <a:buNone/>
            </a:pPr>
            <a:endParaRPr lang="en-US" dirty="0" smtClean="0"/>
          </a:p>
          <a:p>
            <a:r>
              <a:rPr lang="en-US" dirty="0" smtClean="0"/>
              <a:t>P-value = .0226	</a:t>
            </a:r>
            <a:r>
              <a:rPr lang="en-US" dirty="0" err="1" smtClean="0"/>
              <a:t>df</a:t>
            </a:r>
            <a:r>
              <a:rPr lang="en-US" dirty="0" smtClean="0"/>
              <a:t> = 2		</a:t>
            </a:r>
          </a:p>
          <a:p>
            <a:endParaRPr lang="en-US" dirty="0" smtClean="0"/>
          </a:p>
        </p:txBody>
      </p:sp>
      <p:sp>
        <p:nvSpPr>
          <p:cNvPr id="3" name="Title 2"/>
          <p:cNvSpPr>
            <a:spLocks noGrp="1"/>
          </p:cNvSpPr>
          <p:nvPr>
            <p:ph type="title"/>
          </p:nvPr>
        </p:nvSpPr>
        <p:spPr/>
        <p:txBody>
          <a:bodyPr/>
          <a:lstStyle/>
          <a:p>
            <a:pPr algn="ctr"/>
            <a:r>
              <a:rPr lang="en-US" dirty="0" smtClean="0"/>
              <a:t>Our Test</a:t>
            </a:r>
            <a:endParaRPr lang="en-US" dirty="0"/>
          </a:p>
        </p:txBody>
      </p:sp>
      <p:graphicFrame>
        <p:nvGraphicFramePr>
          <p:cNvPr id="4" name="Object 3"/>
          <p:cNvGraphicFramePr>
            <a:graphicFrameLocks noChangeAspect="1"/>
          </p:cNvGraphicFramePr>
          <p:nvPr/>
        </p:nvGraphicFramePr>
        <p:xfrm>
          <a:off x="152400" y="2743200"/>
          <a:ext cx="8623300" cy="533400"/>
        </p:xfrm>
        <a:graphic>
          <a:graphicData uri="http://schemas.openxmlformats.org/presentationml/2006/ole">
            <p:oleObj spid="_x0000_s289794" name="Equation" r:id="rId3" imgW="3695400" imgH="228600" progId="Equation.DSMT4">
              <p:embed/>
            </p:oleObj>
          </a:graphicData>
        </a:graphic>
      </p:graphicFrame>
      <p:graphicFrame>
        <p:nvGraphicFramePr>
          <p:cNvPr id="5" name="Object 4"/>
          <p:cNvGraphicFramePr>
            <a:graphicFrameLocks noChangeAspect="1"/>
          </p:cNvGraphicFramePr>
          <p:nvPr/>
        </p:nvGraphicFramePr>
        <p:xfrm>
          <a:off x="304800" y="3276600"/>
          <a:ext cx="8458200" cy="507492"/>
        </p:xfrm>
        <a:graphic>
          <a:graphicData uri="http://schemas.openxmlformats.org/presentationml/2006/ole">
            <p:oleObj spid="_x0000_s289795" name="Equation" r:id="rId4" imgW="3809880" imgH="228600" progId="Equation.DSMT4">
              <p:embed/>
            </p:oleObj>
          </a:graphicData>
        </a:graphic>
      </p:graphicFrame>
      <p:graphicFrame>
        <p:nvGraphicFramePr>
          <p:cNvPr id="6" name="Object 3"/>
          <p:cNvGraphicFramePr>
            <a:graphicFrameLocks noChangeAspect="1"/>
          </p:cNvGraphicFramePr>
          <p:nvPr/>
        </p:nvGraphicFramePr>
        <p:xfrm>
          <a:off x="914400" y="3886200"/>
          <a:ext cx="5794375" cy="944563"/>
        </p:xfrm>
        <a:graphic>
          <a:graphicData uri="http://schemas.openxmlformats.org/presentationml/2006/ole">
            <p:oleObj spid="_x0000_s289797" name="Equation" r:id="rId5" imgW="2183452" imgH="355446" progId="Equation.3">
              <p:embed/>
            </p:oleObj>
          </a:graphicData>
        </a:graphic>
      </p:graphicFrame>
      <p:graphicFrame>
        <p:nvGraphicFramePr>
          <p:cNvPr id="8" name="Object 7"/>
          <p:cNvGraphicFramePr>
            <a:graphicFrameLocks noChangeAspect="1"/>
          </p:cNvGraphicFramePr>
          <p:nvPr/>
        </p:nvGraphicFramePr>
        <p:xfrm>
          <a:off x="5867400" y="5105400"/>
          <a:ext cx="1295400" cy="477253"/>
        </p:xfrm>
        <a:graphic>
          <a:graphicData uri="http://schemas.openxmlformats.org/presentationml/2006/ole">
            <p:oleObj spid="_x0000_s289798" name="Equation" r:id="rId6" imgW="482400" imgH="177480" progId="Equation.DSMT4">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Since,                   (.026&lt;.05). We reject      .  According to our research, there is sufficient evidence to suggest that geographic region and beef preference are dependent.</a:t>
            </a:r>
          </a:p>
          <a:p>
            <a:endParaRPr lang="en-US" dirty="0" smtClean="0"/>
          </a:p>
          <a:p>
            <a:r>
              <a:rPr lang="en-US" dirty="0" smtClean="0"/>
              <a:t>In “English”, where you live tends to influence your favorite cut of beef (according to our research).</a:t>
            </a:r>
          </a:p>
          <a:p>
            <a:endParaRPr lang="en-US" dirty="0"/>
          </a:p>
        </p:txBody>
      </p:sp>
      <p:sp>
        <p:nvSpPr>
          <p:cNvPr id="3" name="Title 2"/>
          <p:cNvSpPr>
            <a:spLocks noGrp="1"/>
          </p:cNvSpPr>
          <p:nvPr>
            <p:ph type="title"/>
          </p:nvPr>
        </p:nvSpPr>
        <p:spPr/>
        <p:txBody>
          <a:bodyPr/>
          <a:lstStyle/>
          <a:p>
            <a:pPr algn="ctr"/>
            <a:r>
              <a:rPr lang="en-US" dirty="0" smtClean="0"/>
              <a:t>Our Test Conclusion</a:t>
            </a:r>
            <a:endParaRPr lang="en-US" dirty="0"/>
          </a:p>
        </p:txBody>
      </p:sp>
      <p:graphicFrame>
        <p:nvGraphicFramePr>
          <p:cNvPr id="4" name="Object 3"/>
          <p:cNvGraphicFramePr>
            <a:graphicFrameLocks noChangeAspect="1"/>
          </p:cNvGraphicFramePr>
          <p:nvPr/>
        </p:nvGraphicFramePr>
        <p:xfrm>
          <a:off x="2057400" y="1981200"/>
          <a:ext cx="1600200" cy="426720"/>
        </p:xfrm>
        <a:graphic>
          <a:graphicData uri="http://schemas.openxmlformats.org/presentationml/2006/ole">
            <p:oleObj spid="_x0000_s290818" name="Equation" r:id="rId3" imgW="761760" imgH="203040" progId="Equation.DSMT4">
              <p:embed/>
            </p:oleObj>
          </a:graphicData>
        </a:graphic>
      </p:graphicFrame>
      <p:graphicFrame>
        <p:nvGraphicFramePr>
          <p:cNvPr id="290820" name="Object 4"/>
          <p:cNvGraphicFramePr>
            <a:graphicFrameLocks noChangeAspect="1"/>
          </p:cNvGraphicFramePr>
          <p:nvPr/>
        </p:nvGraphicFramePr>
        <p:xfrm>
          <a:off x="7467600" y="1905000"/>
          <a:ext cx="504825" cy="533400"/>
        </p:xfrm>
        <a:graphic>
          <a:graphicData uri="http://schemas.openxmlformats.org/presentationml/2006/ole">
            <p:oleObj spid="_x0000_s290820" name="Equation" r:id="rId4" imgW="215640" imgH="228600" progId="Equation.DSMT4">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can use our TI graphing calculators to do chi square independence tests.  Data is entered into 2 matrices (1 for observed and another for expected)</a:t>
            </a:r>
          </a:p>
          <a:p>
            <a:r>
              <a:rPr lang="en-US" dirty="0" smtClean="0"/>
              <a:t>There are also apps for your </a:t>
            </a:r>
            <a:r>
              <a:rPr lang="en-US" dirty="0" err="1" smtClean="0"/>
              <a:t>ipad</a:t>
            </a:r>
            <a:r>
              <a:rPr lang="en-US" dirty="0" smtClean="0"/>
              <a:t> that you can use</a:t>
            </a:r>
          </a:p>
          <a:p>
            <a:endParaRPr lang="en-US" dirty="0" smtClean="0"/>
          </a:p>
          <a:p>
            <a:r>
              <a:rPr lang="en-US" dirty="0" smtClean="0"/>
              <a:t>Of course, we could go old school and use a chi square table.  I’ve got copies if you want one. </a:t>
            </a:r>
            <a:r>
              <a:rPr lang="en-US" dirty="0" smtClean="0">
                <a:sym typeface="Wingdings" pitchFamily="2" charset="2"/>
              </a:rPr>
              <a:t></a:t>
            </a:r>
            <a:endParaRPr lang="en-US" dirty="0"/>
          </a:p>
        </p:txBody>
      </p:sp>
      <p:sp>
        <p:nvSpPr>
          <p:cNvPr id="3" name="Title 2"/>
          <p:cNvSpPr>
            <a:spLocks noGrp="1"/>
          </p:cNvSpPr>
          <p:nvPr>
            <p:ph type="title"/>
          </p:nvPr>
        </p:nvSpPr>
        <p:spPr/>
        <p:txBody>
          <a:bodyPr/>
          <a:lstStyle/>
          <a:p>
            <a:pPr algn="ctr"/>
            <a:r>
              <a:rPr lang="en-US" dirty="0" smtClean="0"/>
              <a:t>A bit about p value</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A chance to work on one together</a:t>
            </a:r>
            <a:endParaRPr lang="en-US" dirty="0"/>
          </a:p>
        </p:txBody>
      </p:sp>
      <p:sp>
        <p:nvSpPr>
          <p:cNvPr id="3" name="Text Placeholder 2"/>
          <p:cNvSpPr>
            <a:spLocks noGrp="1"/>
          </p:cNvSpPr>
          <p:nvPr>
            <p:ph type="body" idx="1"/>
          </p:nvPr>
        </p:nvSpPr>
        <p:spPr/>
        <p:txBody>
          <a:bodyPr>
            <a:noAutofit/>
          </a:bodyPr>
          <a:lstStyle/>
          <a:p>
            <a:pPr>
              <a:buFont typeface="Arial" pitchFamily="34" charset="0"/>
              <a:buChar char="•"/>
            </a:pPr>
            <a:r>
              <a:rPr lang="en-US" sz="3600" dirty="0" smtClean="0"/>
              <a:t>An example concerning marginal and conditional distributions</a:t>
            </a:r>
            <a:endParaRPr lang="en-US" sz="3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Enrollment of recent high school graduates.</a:t>
            </a:r>
            <a:r>
              <a:rPr lang="en-US" dirty="0" smtClean="0"/>
              <a:t> The table below gives some census data concerning the enrollment status of recent high school graduates aged 16 to 24 years.</a:t>
            </a:r>
            <a:endParaRPr lang="en-US" dirty="0"/>
          </a:p>
        </p:txBody>
      </p:sp>
      <p:sp>
        <p:nvSpPr>
          <p:cNvPr id="3" name="Title 2"/>
          <p:cNvSpPr>
            <a:spLocks noGrp="1"/>
          </p:cNvSpPr>
          <p:nvPr>
            <p:ph type="title"/>
          </p:nvPr>
        </p:nvSpPr>
        <p:spPr/>
        <p:txBody>
          <a:bodyPr/>
          <a:lstStyle/>
          <a:p>
            <a:pPr algn="ctr"/>
            <a:r>
              <a:rPr lang="en-US" dirty="0" smtClean="0"/>
              <a:t>Setting up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1997487" y="3429000"/>
            <a:ext cx="6155913" cy="31256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fontScale="92500" lnSpcReduction="20000"/>
          </a:bodyPr>
          <a:lstStyle/>
          <a:p>
            <a:r>
              <a:rPr lang="en-US" sz="3600" b="1" dirty="0" smtClean="0">
                <a:solidFill>
                  <a:srgbClr val="FF0000"/>
                </a:solidFill>
              </a:rPr>
              <a:t>Qualitative variables </a:t>
            </a:r>
            <a:r>
              <a:rPr lang="en-US" sz="3600" dirty="0" smtClean="0"/>
              <a:t>classify the data into categories.  </a:t>
            </a:r>
          </a:p>
          <a:p>
            <a:r>
              <a:rPr lang="en-US" sz="3600" dirty="0" smtClean="0"/>
              <a:t>The categories may or may not have a natural ordering to them. </a:t>
            </a:r>
          </a:p>
          <a:p>
            <a:r>
              <a:rPr lang="en-US" sz="3600" dirty="0" smtClean="0"/>
              <a:t>Qualitative variables are also called </a:t>
            </a:r>
            <a:r>
              <a:rPr lang="en-US" sz="3600" b="1" dirty="0" smtClean="0">
                <a:solidFill>
                  <a:srgbClr val="FF0000"/>
                </a:solidFill>
              </a:rPr>
              <a:t>categorical variables</a:t>
            </a:r>
            <a:r>
              <a:rPr lang="en-US" sz="3600" dirty="0" smtClean="0"/>
              <a:t>.</a:t>
            </a:r>
          </a:p>
          <a:p>
            <a:r>
              <a:rPr lang="en-US" sz="3600" dirty="0" smtClean="0">
                <a:solidFill>
                  <a:srgbClr val="000000"/>
                </a:solidFill>
              </a:rPr>
              <a:t>EXAMPLES</a:t>
            </a:r>
          </a:p>
          <a:p>
            <a:pPr lvl="1"/>
            <a:r>
              <a:rPr lang="en-US" sz="3200" dirty="0" smtClean="0">
                <a:solidFill>
                  <a:srgbClr val="000000"/>
                </a:solidFill>
              </a:rPr>
              <a:t>Eye color</a:t>
            </a:r>
          </a:p>
          <a:p>
            <a:pPr lvl="1"/>
            <a:r>
              <a:rPr lang="en-US" sz="3200" dirty="0" smtClean="0">
                <a:solidFill>
                  <a:srgbClr val="000000"/>
                </a:solidFill>
              </a:rPr>
              <a:t>Political party</a:t>
            </a:r>
          </a:p>
          <a:p>
            <a:pPr lvl="1"/>
            <a:r>
              <a:rPr lang="en-US" sz="3200" dirty="0" smtClean="0">
                <a:solidFill>
                  <a:srgbClr val="000000"/>
                </a:solidFill>
              </a:rPr>
              <a:t>Gender</a:t>
            </a:r>
          </a:p>
          <a:p>
            <a:pPr lvl="1"/>
            <a:r>
              <a:rPr lang="en-US" sz="3200" dirty="0" smtClean="0">
                <a:solidFill>
                  <a:srgbClr val="000000"/>
                </a:solidFill>
              </a:rPr>
              <a:t>Do you smoke?</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dirty="0" smtClean="0"/>
              <a:t>Qualitative Variables/Categorical Variables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3962400"/>
            <a:ext cx="8229600" cy="2425891"/>
          </a:xfrm>
        </p:spPr>
        <p:txBody>
          <a:bodyPr>
            <a:normAutofit lnSpcReduction="10000"/>
          </a:bodyPr>
          <a:lstStyle/>
          <a:p>
            <a:r>
              <a:rPr lang="en-US" dirty="0" smtClean="0"/>
              <a:t>How many male recent high school graduates aged 16 to 24 years were enrolled full-time in two-year colleges?</a:t>
            </a:r>
          </a:p>
          <a:p>
            <a:r>
              <a:rPr lang="en-US" dirty="0" smtClean="0"/>
              <a:t>How many female recent high school graduates aged 16 to 24 years were enrolled in graduate schools?</a:t>
            </a:r>
          </a:p>
          <a:p>
            <a:endParaRPr lang="en-US" dirty="0"/>
          </a:p>
        </p:txBody>
      </p:sp>
      <p:sp>
        <p:nvSpPr>
          <p:cNvPr id="3" name="Title 2"/>
          <p:cNvSpPr>
            <a:spLocks noGrp="1"/>
          </p:cNvSpPr>
          <p:nvPr>
            <p:ph type="title"/>
          </p:nvPr>
        </p:nvSpPr>
        <p:spPr/>
        <p:txBody>
          <a:bodyPr/>
          <a:lstStyle/>
          <a:p>
            <a:pPr algn="ctr"/>
            <a:r>
              <a:rPr lang="en-US" dirty="0" smtClean="0"/>
              <a:t>Continuing our problem</a:t>
            </a:r>
            <a:endParaRPr lang="en-US" dirty="0"/>
          </a:p>
        </p:txBody>
      </p:sp>
      <p:pic>
        <p:nvPicPr>
          <p:cNvPr id="4" name="Picture 2" descr="http://ebooks.bfwpub.com/ips6e/figures/IL_152_2.gif"/>
          <p:cNvPicPr>
            <a:picLocks noChangeAspect="1" noChangeArrowheads="1"/>
          </p:cNvPicPr>
          <p:nvPr/>
        </p:nvPicPr>
        <p:blipFill>
          <a:blip r:embed="rId2" cstate="print"/>
          <a:srcRect/>
          <a:stretch>
            <a:fillRect/>
          </a:stretch>
        </p:blipFill>
        <p:spPr bwMode="auto">
          <a:xfrm>
            <a:off x="2133600" y="1143000"/>
            <a:ext cx="5555620" cy="2820877"/>
          </a:xfrm>
          <a:prstGeom prst="rect">
            <a:avLst/>
          </a:prstGeom>
          <a:noFill/>
          <a:ln w="9525">
            <a:noFill/>
            <a:miter lim="800000"/>
            <a:headEnd/>
            <a:tailEnd/>
          </a:ln>
        </p:spPr>
      </p:pic>
      <p:sp>
        <p:nvSpPr>
          <p:cNvPr id="5" name="TextBox 4"/>
          <p:cNvSpPr txBox="1"/>
          <p:nvPr/>
        </p:nvSpPr>
        <p:spPr>
          <a:xfrm>
            <a:off x="228600" y="4343400"/>
            <a:ext cx="1066800" cy="584775"/>
          </a:xfrm>
          <a:prstGeom prst="rect">
            <a:avLst/>
          </a:prstGeom>
          <a:solidFill>
            <a:schemeClr val="accent1">
              <a:lumMod val="60000"/>
              <a:lumOff val="40000"/>
            </a:schemeClr>
          </a:solidFill>
        </p:spPr>
        <p:txBody>
          <a:bodyPr wrap="square" rtlCol="0">
            <a:spAutoFit/>
          </a:bodyPr>
          <a:lstStyle/>
          <a:p>
            <a:r>
              <a:rPr lang="en-US" sz="3200" dirty="0" smtClean="0"/>
              <a:t>890</a:t>
            </a:r>
            <a:endParaRPr lang="en-US" sz="3200" dirty="0"/>
          </a:p>
        </p:txBody>
      </p:sp>
      <p:sp>
        <p:nvSpPr>
          <p:cNvPr id="6" name="TextBox 5"/>
          <p:cNvSpPr txBox="1"/>
          <p:nvPr/>
        </p:nvSpPr>
        <p:spPr>
          <a:xfrm>
            <a:off x="304800" y="5486400"/>
            <a:ext cx="1066800" cy="584775"/>
          </a:xfrm>
          <a:prstGeom prst="rect">
            <a:avLst/>
          </a:prstGeom>
          <a:solidFill>
            <a:schemeClr val="accent1">
              <a:lumMod val="60000"/>
              <a:lumOff val="40000"/>
            </a:schemeClr>
          </a:solidFill>
        </p:spPr>
        <p:txBody>
          <a:bodyPr wrap="square" rtlCol="0">
            <a:spAutoFit/>
          </a:bodyPr>
          <a:lstStyle/>
          <a:p>
            <a:r>
              <a:rPr lang="en-US" sz="3200" dirty="0" smtClean="0"/>
              <a:t>366</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See if you can use the skills developed in this presentation to complete the handout that Dr. F. will distribute.</a:t>
            </a:r>
          </a:p>
          <a:p>
            <a:endParaRPr lang="en-US" dirty="0" smtClean="0"/>
          </a:p>
          <a:p>
            <a:r>
              <a:rPr lang="en-US" dirty="0" smtClean="0"/>
              <a:t>Feel free to consult your notes, work together, or ask me if you get really stuck or frustrated.</a:t>
            </a:r>
          </a:p>
          <a:p>
            <a:endParaRPr lang="en-US" dirty="0" smtClean="0"/>
          </a:p>
          <a:p>
            <a:r>
              <a:rPr lang="en-US" dirty="0" smtClean="0"/>
              <a:t>RELAX…it’s just for FUN! </a:t>
            </a:r>
            <a:r>
              <a:rPr lang="en-US" dirty="0" smtClean="0">
                <a:sym typeface="Wingdings" pitchFamily="2" charset="2"/>
              </a:rPr>
              <a:t></a:t>
            </a:r>
            <a:endParaRPr lang="en-US" dirty="0"/>
          </a:p>
        </p:txBody>
      </p:sp>
      <p:sp>
        <p:nvSpPr>
          <p:cNvPr id="3" name="Title 2"/>
          <p:cNvSpPr>
            <a:spLocks noGrp="1"/>
          </p:cNvSpPr>
          <p:nvPr>
            <p:ph type="title"/>
          </p:nvPr>
        </p:nvSpPr>
        <p:spPr/>
        <p:txBody>
          <a:bodyPr/>
          <a:lstStyle/>
          <a:p>
            <a:pPr algn="ctr"/>
            <a:r>
              <a:rPr lang="en-US" dirty="0" smtClean="0"/>
              <a:t>Now the big challenge</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graphicFrame>
        <p:nvGraphicFramePr>
          <p:cNvPr id="5" name="Table 4"/>
          <p:cNvGraphicFramePr>
            <a:graphicFrameLocks noGrp="1"/>
          </p:cNvGraphicFramePr>
          <p:nvPr/>
        </p:nvGraphicFramePr>
        <p:xfrm>
          <a:off x="1524000" y="2285998"/>
          <a:ext cx="6248400" cy="4170680"/>
        </p:xfrm>
        <a:graphic>
          <a:graphicData uri="http://schemas.openxmlformats.org/drawingml/2006/table">
            <a:tbl>
              <a:tblPr firstRow="1" bandRow="1">
                <a:tableStyleId>{5C22544A-7EE6-4342-B048-85BDC9FD1C3A}</a:tableStyleId>
              </a:tblPr>
              <a:tblGrid>
                <a:gridCol w="2638213"/>
                <a:gridCol w="1943947"/>
                <a:gridCol w="1666240"/>
              </a:tblGrid>
              <a:tr h="328790">
                <a:tc>
                  <a:txBody>
                    <a:bodyPr/>
                    <a:lstStyle/>
                    <a:p>
                      <a:pPr algn="ctr" fontAlgn="b"/>
                      <a:r>
                        <a:rPr lang="en-US" sz="2000" b="1" i="0" u="none" strike="noStrike" dirty="0">
                          <a:solidFill>
                            <a:srgbClr val="000000"/>
                          </a:solidFill>
                          <a:latin typeface="Calibri"/>
                        </a:rPr>
                        <a:t>status</a:t>
                      </a:r>
                    </a:p>
                  </a:txBody>
                  <a:tcPr marL="0" marR="0" marT="0" marB="0" anchor="b"/>
                </a:tc>
                <a:tc>
                  <a:txBody>
                    <a:bodyPr/>
                    <a:lstStyle/>
                    <a:p>
                      <a:pPr algn="ctr" fontAlgn="b"/>
                      <a:r>
                        <a:rPr lang="en-US" sz="2000" b="1" i="0" u="none" strike="noStrike">
                          <a:solidFill>
                            <a:srgbClr val="000000"/>
                          </a:solidFill>
                          <a:latin typeface="Calibri"/>
                        </a:rPr>
                        <a:t>men</a:t>
                      </a:r>
                    </a:p>
                  </a:txBody>
                  <a:tcPr marL="0" marR="0" marT="0" marB="0" anchor="b"/>
                </a:tc>
                <a:tc>
                  <a:txBody>
                    <a:bodyPr/>
                    <a:lstStyle/>
                    <a:p>
                      <a:pPr algn="ctr" fontAlgn="b"/>
                      <a:r>
                        <a:rPr lang="en-US" sz="2000" b="1" i="0" u="none" strike="noStrike">
                          <a:solidFill>
                            <a:srgbClr val="000000"/>
                          </a:solidFill>
                          <a:latin typeface="Calibri"/>
                        </a:rPr>
                        <a:t>women</a:t>
                      </a:r>
                    </a:p>
                  </a:txBody>
                  <a:tcPr marL="0" marR="0" marT="0" marB="0" anchor="b"/>
                </a:tc>
              </a:tr>
              <a:tr h="540477">
                <a:tc>
                  <a:txBody>
                    <a:bodyPr/>
                    <a:lstStyle/>
                    <a:p>
                      <a:pPr algn="l" fontAlgn="b"/>
                      <a:r>
                        <a:rPr lang="en-US" sz="2000" b="0" i="0" u="none" strike="noStrike" dirty="0">
                          <a:solidFill>
                            <a:srgbClr val="000000"/>
                          </a:solidFill>
                          <a:latin typeface="Calibri"/>
                        </a:rPr>
                        <a:t>2 year college, full time</a:t>
                      </a:r>
                    </a:p>
                  </a:txBody>
                  <a:tcPr marL="0" marR="0" marT="0" marB="0" anchor="b"/>
                </a:tc>
                <a:tc>
                  <a:txBody>
                    <a:bodyPr/>
                    <a:lstStyle/>
                    <a:p>
                      <a:pPr algn="ctr" fontAlgn="b"/>
                      <a:r>
                        <a:rPr lang="en-US" sz="2000" b="0" i="0" u="none" strike="noStrike" dirty="0">
                          <a:solidFill>
                            <a:srgbClr val="000000"/>
                          </a:solidFill>
                          <a:latin typeface="Calibri"/>
                        </a:rPr>
                        <a:t>890</a:t>
                      </a:r>
                    </a:p>
                  </a:txBody>
                  <a:tcPr marL="0" marR="0" marT="0" marB="0" anchor="b"/>
                </a:tc>
                <a:tc>
                  <a:txBody>
                    <a:bodyPr/>
                    <a:lstStyle/>
                    <a:p>
                      <a:pPr algn="ctr" fontAlgn="b"/>
                      <a:r>
                        <a:rPr lang="en-US" sz="2000" b="0" i="0" u="none" strike="noStrike">
                          <a:solidFill>
                            <a:srgbClr val="000000"/>
                          </a:solidFill>
                          <a:latin typeface="Calibri"/>
                        </a:rPr>
                        <a:t>969</a:t>
                      </a:r>
                    </a:p>
                  </a:txBody>
                  <a:tcPr marL="0" marR="0" marT="0" marB="0" anchor="b"/>
                </a:tc>
              </a:tr>
              <a:tr h="540477">
                <a:tc>
                  <a:txBody>
                    <a:bodyPr/>
                    <a:lstStyle/>
                    <a:p>
                      <a:pPr algn="l" fontAlgn="b"/>
                      <a:r>
                        <a:rPr lang="en-US" sz="2000" b="0" i="0" u="none" strike="noStrike">
                          <a:solidFill>
                            <a:srgbClr val="000000"/>
                          </a:solidFill>
                          <a:latin typeface="Calibri"/>
                        </a:rPr>
                        <a:t>2 year college, part time</a:t>
                      </a:r>
                    </a:p>
                  </a:txBody>
                  <a:tcPr marL="0" marR="0" marT="0" marB="0" anchor="b"/>
                </a:tc>
                <a:tc>
                  <a:txBody>
                    <a:bodyPr/>
                    <a:lstStyle/>
                    <a:p>
                      <a:pPr algn="ctr" fontAlgn="b"/>
                      <a:r>
                        <a:rPr lang="en-US" sz="2000" b="0" i="0" u="none" strike="noStrike" dirty="0">
                          <a:solidFill>
                            <a:srgbClr val="000000"/>
                          </a:solidFill>
                          <a:latin typeface="Calibri"/>
                        </a:rPr>
                        <a:t>340</a:t>
                      </a:r>
                    </a:p>
                  </a:txBody>
                  <a:tcPr marL="0" marR="0" marT="0" marB="0" anchor="b"/>
                </a:tc>
                <a:tc>
                  <a:txBody>
                    <a:bodyPr/>
                    <a:lstStyle/>
                    <a:p>
                      <a:pPr algn="ctr" fontAlgn="b"/>
                      <a:r>
                        <a:rPr lang="en-US" sz="2000" b="0" i="0" u="none" strike="noStrike">
                          <a:solidFill>
                            <a:srgbClr val="000000"/>
                          </a:solidFill>
                          <a:latin typeface="Calibri"/>
                        </a:rPr>
                        <a:t>403</a:t>
                      </a:r>
                    </a:p>
                  </a:txBody>
                  <a:tcPr marL="0" marR="0" marT="0" marB="0" anchor="b"/>
                </a:tc>
              </a:tr>
              <a:tr h="540477">
                <a:tc>
                  <a:txBody>
                    <a:bodyPr/>
                    <a:lstStyle/>
                    <a:p>
                      <a:pPr algn="l" fontAlgn="b"/>
                      <a:r>
                        <a:rPr lang="en-US" sz="2000" b="0" i="0" u="none" strike="noStrike">
                          <a:solidFill>
                            <a:srgbClr val="000000"/>
                          </a:solidFill>
                          <a:latin typeface="Calibri"/>
                        </a:rPr>
                        <a:t>4 year college, full time</a:t>
                      </a:r>
                    </a:p>
                  </a:txBody>
                  <a:tcPr marL="0" marR="0" marT="0" marB="0" anchor="b"/>
                </a:tc>
                <a:tc>
                  <a:txBody>
                    <a:bodyPr/>
                    <a:lstStyle/>
                    <a:p>
                      <a:pPr algn="ctr" fontAlgn="b"/>
                      <a:r>
                        <a:rPr lang="en-US" sz="2000" b="0" i="0" u="none" strike="noStrike" dirty="0">
                          <a:solidFill>
                            <a:srgbClr val="000000"/>
                          </a:solidFill>
                          <a:latin typeface="Calibri"/>
                        </a:rPr>
                        <a:t>2897</a:t>
                      </a:r>
                    </a:p>
                  </a:txBody>
                  <a:tcPr marL="0" marR="0" marT="0" marB="0" anchor="b"/>
                </a:tc>
                <a:tc>
                  <a:txBody>
                    <a:bodyPr/>
                    <a:lstStyle/>
                    <a:p>
                      <a:pPr algn="ctr" fontAlgn="b"/>
                      <a:r>
                        <a:rPr lang="en-US" sz="2000" b="0" i="0" u="none" strike="noStrike" dirty="0">
                          <a:solidFill>
                            <a:srgbClr val="000000"/>
                          </a:solidFill>
                          <a:latin typeface="Calibri"/>
                        </a:rPr>
                        <a:t>3321</a:t>
                      </a:r>
                    </a:p>
                  </a:txBody>
                  <a:tcPr marL="0" marR="0" marT="0" marB="0" anchor="b"/>
                </a:tc>
              </a:tr>
              <a:tr h="540477">
                <a:tc>
                  <a:txBody>
                    <a:bodyPr/>
                    <a:lstStyle/>
                    <a:p>
                      <a:pPr algn="l" fontAlgn="b"/>
                      <a:r>
                        <a:rPr lang="en-US" sz="2000" b="0" i="0" u="none" strike="noStrike">
                          <a:solidFill>
                            <a:srgbClr val="000000"/>
                          </a:solidFill>
                          <a:latin typeface="Calibri"/>
                        </a:rPr>
                        <a:t>4 year college, part time</a:t>
                      </a:r>
                    </a:p>
                  </a:txBody>
                  <a:tcPr marL="0" marR="0" marT="0" marB="0" anchor="b"/>
                </a:tc>
                <a:tc>
                  <a:txBody>
                    <a:bodyPr/>
                    <a:lstStyle/>
                    <a:p>
                      <a:pPr algn="ctr" fontAlgn="b"/>
                      <a:r>
                        <a:rPr lang="en-US" sz="2000" b="0" i="0" u="none" strike="noStrike">
                          <a:solidFill>
                            <a:srgbClr val="000000"/>
                          </a:solidFill>
                          <a:latin typeface="Calibri"/>
                        </a:rPr>
                        <a:t>249</a:t>
                      </a:r>
                    </a:p>
                  </a:txBody>
                  <a:tcPr marL="0" marR="0" marT="0" marB="0" anchor="b"/>
                </a:tc>
                <a:tc>
                  <a:txBody>
                    <a:bodyPr/>
                    <a:lstStyle/>
                    <a:p>
                      <a:pPr algn="ctr" fontAlgn="b"/>
                      <a:r>
                        <a:rPr lang="en-US" sz="2000" b="0" i="0" u="none" strike="noStrike" dirty="0">
                          <a:solidFill>
                            <a:srgbClr val="000000"/>
                          </a:solidFill>
                          <a:latin typeface="Calibri"/>
                        </a:rPr>
                        <a:t>383</a:t>
                      </a:r>
                    </a:p>
                  </a:txBody>
                  <a:tcPr marL="0" marR="0" marT="0" marB="0" anchor="b"/>
                </a:tc>
              </a:tr>
              <a:tr h="540477">
                <a:tc>
                  <a:txBody>
                    <a:bodyPr/>
                    <a:lstStyle/>
                    <a:p>
                      <a:pPr algn="l" fontAlgn="b"/>
                      <a:r>
                        <a:rPr lang="en-US" sz="2000" b="0" i="0" u="none" strike="noStrike">
                          <a:solidFill>
                            <a:srgbClr val="000000"/>
                          </a:solidFill>
                          <a:latin typeface="Calibri"/>
                        </a:rPr>
                        <a:t>graduate school</a:t>
                      </a:r>
                    </a:p>
                  </a:txBody>
                  <a:tcPr marL="0" marR="0" marT="0" marB="0" anchor="b"/>
                </a:tc>
                <a:tc>
                  <a:txBody>
                    <a:bodyPr/>
                    <a:lstStyle/>
                    <a:p>
                      <a:pPr algn="ctr" fontAlgn="b"/>
                      <a:r>
                        <a:rPr lang="en-US" sz="2000" b="0" i="0" u="none" strike="noStrike">
                          <a:solidFill>
                            <a:srgbClr val="000000"/>
                          </a:solidFill>
                          <a:latin typeface="Calibri"/>
                        </a:rPr>
                        <a:t>306</a:t>
                      </a:r>
                    </a:p>
                  </a:txBody>
                  <a:tcPr marL="0" marR="0" marT="0" marB="0" anchor="b"/>
                </a:tc>
                <a:tc>
                  <a:txBody>
                    <a:bodyPr/>
                    <a:lstStyle/>
                    <a:p>
                      <a:pPr algn="ctr" fontAlgn="b"/>
                      <a:r>
                        <a:rPr lang="en-US" sz="2000" b="0" i="0" u="none" strike="noStrike" dirty="0">
                          <a:solidFill>
                            <a:srgbClr val="000000"/>
                          </a:solidFill>
                          <a:latin typeface="Calibri"/>
                        </a:rPr>
                        <a:t>366</a:t>
                      </a:r>
                    </a:p>
                  </a:txBody>
                  <a:tcPr marL="0" marR="0" marT="0" marB="0" anchor="b"/>
                </a:tc>
              </a:tr>
              <a:tr h="328790">
                <a:tc>
                  <a:txBody>
                    <a:bodyPr/>
                    <a:lstStyle/>
                    <a:p>
                      <a:pPr algn="l" fontAlgn="b"/>
                      <a:r>
                        <a:rPr lang="en-US" sz="2000" b="0" i="0" u="none" strike="noStrike">
                          <a:solidFill>
                            <a:srgbClr val="000000"/>
                          </a:solidFill>
                          <a:latin typeface="Calibri"/>
                        </a:rPr>
                        <a:t>total</a:t>
                      </a:r>
                    </a:p>
                  </a:txBody>
                  <a:tcPr marL="0" marR="0" marT="0" marB="0" anchor="b"/>
                </a:tc>
                <a:tc>
                  <a:txBody>
                    <a:bodyPr/>
                    <a:lstStyle/>
                    <a:p>
                      <a:pPr algn="ctr" fontAlgn="b"/>
                      <a:r>
                        <a:rPr lang="en-US" sz="2000" b="0" i="0" u="none" strike="noStrike">
                          <a:solidFill>
                            <a:srgbClr val="000000"/>
                          </a:solidFill>
                          <a:latin typeface="Calibri"/>
                        </a:rPr>
                        <a:t>4842</a:t>
                      </a:r>
                    </a:p>
                  </a:txBody>
                  <a:tcPr marL="0" marR="0" marT="0" marB="0" anchor="b"/>
                </a:tc>
                <a:tc>
                  <a:txBody>
                    <a:bodyPr/>
                    <a:lstStyle/>
                    <a:p>
                      <a:pPr algn="ctr" fontAlgn="b"/>
                      <a:r>
                        <a:rPr lang="en-US" sz="2000" b="0" i="0" u="none" strike="noStrike" dirty="0">
                          <a:solidFill>
                            <a:srgbClr val="000000"/>
                          </a:solidFill>
                          <a:latin typeface="Calibri"/>
                        </a:rPr>
                        <a:t>5579</a:t>
                      </a:r>
                    </a:p>
                  </a:txBody>
                  <a:tcPr marL="0" marR="0" marT="0" marB="0" anchor="b"/>
                </a:tc>
              </a:tr>
              <a:tr h="810715">
                <a:tc>
                  <a:txBody>
                    <a:bodyPr/>
                    <a:lstStyle/>
                    <a:p>
                      <a:pPr algn="l" fontAlgn="b"/>
                      <a:r>
                        <a:rPr lang="en-US" sz="2000" b="0" i="0" u="none" strike="noStrike">
                          <a:solidFill>
                            <a:srgbClr val="000000"/>
                          </a:solidFill>
                          <a:latin typeface="Calibri"/>
                        </a:rPr>
                        <a:t>Marginal Distributions of gender</a:t>
                      </a:r>
                    </a:p>
                  </a:txBody>
                  <a:tcPr marL="0" marR="0" marT="0" marB="0" anchor="b"/>
                </a:tc>
                <a:tc>
                  <a:txBody>
                    <a:bodyPr/>
                    <a:lstStyle/>
                    <a:p>
                      <a:pPr algn="ctr" fontAlgn="b"/>
                      <a:r>
                        <a:rPr lang="en-US" sz="2000" b="0" i="0" u="none" strike="noStrike">
                          <a:solidFill>
                            <a:srgbClr val="000000"/>
                          </a:solidFill>
                          <a:latin typeface="Calibri"/>
                        </a:rPr>
                        <a:t>46.5%</a:t>
                      </a:r>
                    </a:p>
                  </a:txBody>
                  <a:tcPr marL="0" marR="0" marT="0" marB="0" anchor="b"/>
                </a:tc>
                <a:tc>
                  <a:txBody>
                    <a:bodyPr/>
                    <a:lstStyle/>
                    <a:p>
                      <a:pPr algn="ctr" fontAlgn="b"/>
                      <a:r>
                        <a:rPr lang="en-US" sz="2000" b="0" i="0" u="none" strike="noStrike" dirty="0">
                          <a:solidFill>
                            <a:srgbClr val="000000"/>
                          </a:solidFill>
                          <a:latin typeface="Calibri"/>
                        </a:rPr>
                        <a:t>53.5%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gender</a:t>
            </a:r>
            <a:endParaRPr lang="en-US" dirty="0"/>
          </a:p>
        </p:txBody>
      </p:sp>
      <p:sp>
        <p:nvSpPr>
          <p:cNvPr id="3" name="Title 2"/>
          <p:cNvSpPr>
            <a:spLocks noGrp="1"/>
          </p:cNvSpPr>
          <p:nvPr>
            <p:ph type="title"/>
          </p:nvPr>
        </p:nvSpPr>
        <p:spPr/>
        <p:txBody>
          <a:bodyPr/>
          <a:lstStyle/>
          <a:p>
            <a:pPr algn="ctr"/>
            <a:r>
              <a:rPr lang="en-US" dirty="0" smtClean="0"/>
              <a:t>Solution #1</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905000" y="2209800"/>
            <a:ext cx="5189874" cy="421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graphicFrame>
        <p:nvGraphicFramePr>
          <p:cNvPr id="4" name="Table 3"/>
          <p:cNvGraphicFramePr>
            <a:graphicFrameLocks noGrp="1"/>
          </p:cNvGraphicFramePr>
          <p:nvPr/>
        </p:nvGraphicFramePr>
        <p:xfrm>
          <a:off x="3429000" y="2209800"/>
          <a:ext cx="4582160" cy="3704143"/>
        </p:xfrm>
        <a:graphic>
          <a:graphicData uri="http://schemas.openxmlformats.org/drawingml/2006/table">
            <a:tbl>
              <a:tblPr firstRow="1" bandRow="1">
                <a:tableStyleId>{5C22544A-7EE6-4342-B048-85BDC9FD1C3A}</a:tableStyleId>
              </a:tblPr>
              <a:tblGrid>
                <a:gridCol w="3200400"/>
                <a:gridCol w="1381760"/>
              </a:tblGrid>
              <a:tr h="328790">
                <a:tc>
                  <a:txBody>
                    <a:bodyPr/>
                    <a:lstStyle/>
                    <a:p>
                      <a:pPr algn="ctr" fontAlgn="b"/>
                      <a:r>
                        <a:rPr lang="en-US" sz="2400" b="1" i="0" u="none" strike="noStrike" dirty="0">
                          <a:solidFill>
                            <a:srgbClr val="000000"/>
                          </a:solidFill>
                          <a:latin typeface="Calibri"/>
                        </a:rPr>
                        <a:t>status</a:t>
                      </a:r>
                    </a:p>
                  </a:txBody>
                  <a:tcPr marL="0" marR="0" marT="0" marB="0" anchor="b"/>
                </a:tc>
                <a:tc>
                  <a:txBody>
                    <a:bodyPr/>
                    <a:lstStyle/>
                    <a:p>
                      <a:pPr algn="ctr" fontAlgn="b"/>
                      <a:r>
                        <a:rPr lang="en-US" sz="2400" b="1" i="0" u="none" strike="noStrike" dirty="0" smtClean="0">
                          <a:solidFill>
                            <a:srgbClr val="000000"/>
                          </a:solidFill>
                          <a:latin typeface="Calibri"/>
                        </a:rPr>
                        <a:t>Percent</a:t>
                      </a:r>
                      <a:endParaRPr lang="en-US" sz="2400" b="1" i="0" u="none" strike="noStrike" dirty="0">
                        <a:solidFill>
                          <a:srgbClr val="000000"/>
                        </a:solidFill>
                        <a:latin typeface="Calibri"/>
                      </a:endParaRPr>
                    </a:p>
                  </a:txBody>
                  <a:tcPr marL="0" marR="0" marT="0" marB="0" anchor="b"/>
                </a:tc>
              </a:tr>
              <a:tr h="540477">
                <a:tc>
                  <a:txBody>
                    <a:bodyPr/>
                    <a:lstStyle/>
                    <a:p>
                      <a:pPr algn="l" fontAlgn="b"/>
                      <a:r>
                        <a:rPr lang="en-US" sz="2400" b="0" i="0" u="none" strike="noStrike" dirty="0">
                          <a:solidFill>
                            <a:srgbClr val="000000"/>
                          </a:solidFill>
                          <a:latin typeface="Calibri"/>
                        </a:rPr>
                        <a:t>2 year college, full time</a:t>
                      </a:r>
                    </a:p>
                  </a:txBody>
                  <a:tcPr marL="0" marR="0" marT="0" marB="0" anchor="b"/>
                </a:tc>
                <a:tc>
                  <a:txBody>
                    <a:bodyPr/>
                    <a:lstStyle/>
                    <a:p>
                      <a:pPr algn="r" fontAlgn="b"/>
                      <a:r>
                        <a:rPr lang="en-US" sz="2400" b="0" i="0" u="none" strike="noStrike">
                          <a:solidFill>
                            <a:srgbClr val="000000"/>
                          </a:solidFill>
                          <a:latin typeface="Calibri"/>
                        </a:rPr>
                        <a:t>17.8%</a:t>
                      </a:r>
                    </a:p>
                  </a:txBody>
                  <a:tcPr marL="0" marR="0" marT="0" marB="0" anchor="b"/>
                </a:tc>
              </a:tr>
              <a:tr h="540477">
                <a:tc>
                  <a:txBody>
                    <a:bodyPr/>
                    <a:lstStyle/>
                    <a:p>
                      <a:pPr algn="l" fontAlgn="b"/>
                      <a:r>
                        <a:rPr lang="en-US" sz="2400" b="0" i="0" u="none" strike="noStrike">
                          <a:solidFill>
                            <a:srgbClr val="000000"/>
                          </a:solidFill>
                          <a:latin typeface="Calibri"/>
                        </a:rPr>
                        <a:t>2 year college, part time</a:t>
                      </a:r>
                    </a:p>
                  </a:txBody>
                  <a:tcPr marL="0" marR="0" marT="0" marB="0" anchor="b"/>
                </a:tc>
                <a:tc>
                  <a:txBody>
                    <a:bodyPr/>
                    <a:lstStyle/>
                    <a:p>
                      <a:pPr algn="r" fontAlgn="b"/>
                      <a:r>
                        <a:rPr lang="en-US" sz="2400" b="0" i="0" u="none" strike="noStrike">
                          <a:solidFill>
                            <a:srgbClr val="000000"/>
                          </a:solidFill>
                          <a:latin typeface="Calibri"/>
                        </a:rPr>
                        <a:t>7.1%</a:t>
                      </a:r>
                    </a:p>
                  </a:txBody>
                  <a:tcPr marL="0" marR="0" marT="0" marB="0" anchor="b"/>
                </a:tc>
              </a:tr>
              <a:tr h="540477">
                <a:tc>
                  <a:txBody>
                    <a:bodyPr/>
                    <a:lstStyle/>
                    <a:p>
                      <a:pPr algn="l" fontAlgn="b"/>
                      <a:r>
                        <a:rPr lang="en-US" sz="2400" b="0" i="0" u="none" strike="noStrike">
                          <a:solidFill>
                            <a:srgbClr val="000000"/>
                          </a:solidFill>
                          <a:latin typeface="Calibri"/>
                        </a:rPr>
                        <a:t>4 year college, full time</a:t>
                      </a:r>
                    </a:p>
                  </a:txBody>
                  <a:tcPr marL="0" marR="0" marT="0" marB="0" anchor="b"/>
                </a:tc>
                <a:tc>
                  <a:txBody>
                    <a:bodyPr/>
                    <a:lstStyle/>
                    <a:p>
                      <a:pPr algn="r" fontAlgn="b"/>
                      <a:r>
                        <a:rPr lang="en-US" sz="2400" b="0" i="0" u="none" strike="noStrike">
                          <a:solidFill>
                            <a:srgbClr val="000000"/>
                          </a:solidFill>
                          <a:latin typeface="Calibri"/>
                        </a:rPr>
                        <a:t>59.7%</a:t>
                      </a:r>
                    </a:p>
                  </a:txBody>
                  <a:tcPr marL="0" marR="0" marT="0" marB="0" anchor="b"/>
                </a:tc>
              </a:tr>
              <a:tr h="540477">
                <a:tc>
                  <a:txBody>
                    <a:bodyPr/>
                    <a:lstStyle/>
                    <a:p>
                      <a:pPr algn="l" fontAlgn="b"/>
                      <a:r>
                        <a:rPr lang="en-US" sz="2400" b="0" i="0" u="none" strike="noStrike">
                          <a:solidFill>
                            <a:srgbClr val="000000"/>
                          </a:solidFill>
                          <a:latin typeface="Calibri"/>
                        </a:rPr>
                        <a:t>4 year college, part time</a:t>
                      </a:r>
                    </a:p>
                  </a:txBody>
                  <a:tcPr marL="0" marR="0" marT="0" marB="0" anchor="b"/>
                </a:tc>
                <a:tc>
                  <a:txBody>
                    <a:bodyPr/>
                    <a:lstStyle/>
                    <a:p>
                      <a:pPr algn="r" fontAlgn="b"/>
                      <a:r>
                        <a:rPr lang="en-US" sz="2400" b="0" i="0" u="none" strike="noStrike">
                          <a:solidFill>
                            <a:srgbClr val="000000"/>
                          </a:solidFill>
                          <a:latin typeface="Calibri"/>
                        </a:rPr>
                        <a:t>6.1%</a:t>
                      </a:r>
                    </a:p>
                  </a:txBody>
                  <a:tcPr marL="0" marR="0" marT="0" marB="0" anchor="b"/>
                </a:tc>
              </a:tr>
              <a:tr h="328790">
                <a:tc>
                  <a:txBody>
                    <a:bodyPr/>
                    <a:lstStyle/>
                    <a:p>
                      <a:pPr algn="l" fontAlgn="b"/>
                      <a:r>
                        <a:rPr lang="en-US" sz="2400" b="0" i="0" u="none" strike="noStrike">
                          <a:solidFill>
                            <a:srgbClr val="000000"/>
                          </a:solidFill>
                          <a:latin typeface="Calibri"/>
                        </a:rPr>
                        <a:t>graduate school</a:t>
                      </a:r>
                    </a:p>
                  </a:txBody>
                  <a:tcPr marL="0" marR="0" marT="0" marB="0" anchor="b"/>
                </a:tc>
                <a:tc>
                  <a:txBody>
                    <a:bodyPr/>
                    <a:lstStyle/>
                    <a:p>
                      <a:pPr algn="r" fontAlgn="b"/>
                      <a:r>
                        <a:rPr lang="en-US" sz="2400" b="0" i="0" u="none" strike="noStrike" dirty="0">
                          <a:solidFill>
                            <a:srgbClr val="000000"/>
                          </a:solidFill>
                          <a:latin typeface="Calibri"/>
                        </a:rPr>
                        <a:t>6.4%</a:t>
                      </a:r>
                    </a:p>
                  </a:txBody>
                  <a:tcPr marL="0" marR="0" marT="0" marB="0" anchor="b"/>
                </a:tc>
              </a:tr>
              <a:tr h="810715">
                <a:tc>
                  <a:txBody>
                    <a:bodyPr/>
                    <a:lstStyle/>
                    <a:p>
                      <a:pPr algn="l" fontAlgn="b"/>
                      <a:r>
                        <a:rPr lang="en-US" sz="2400" b="0" i="0" u="none" strike="noStrike">
                          <a:solidFill>
                            <a:srgbClr val="000000"/>
                          </a:solidFill>
                          <a:latin typeface="Calibri"/>
                        </a:rPr>
                        <a:t>vocational school</a:t>
                      </a:r>
                    </a:p>
                  </a:txBody>
                  <a:tcPr marL="0" marR="0" marT="0" marB="0" anchor="b"/>
                </a:tc>
                <a:tc>
                  <a:txBody>
                    <a:bodyPr/>
                    <a:lstStyle/>
                    <a:p>
                      <a:pPr algn="r" fontAlgn="b"/>
                      <a:r>
                        <a:rPr lang="en-US" sz="2400" b="0" i="0" u="none" strike="noStrike" dirty="0">
                          <a:solidFill>
                            <a:srgbClr val="000000"/>
                          </a:solidFill>
                          <a:latin typeface="Calibri"/>
                        </a:rPr>
                        <a:t>2.9%</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The marginal distribution of status</a:t>
            </a:r>
            <a:endParaRPr lang="en-US" dirty="0"/>
          </a:p>
        </p:txBody>
      </p:sp>
      <p:sp>
        <p:nvSpPr>
          <p:cNvPr id="3" name="Title 2"/>
          <p:cNvSpPr>
            <a:spLocks noGrp="1"/>
          </p:cNvSpPr>
          <p:nvPr>
            <p:ph type="title"/>
          </p:nvPr>
        </p:nvSpPr>
        <p:spPr/>
        <p:txBody>
          <a:bodyPr/>
          <a:lstStyle/>
          <a:p>
            <a:pPr algn="ctr"/>
            <a:r>
              <a:rPr lang="en-US" dirty="0" smtClean="0"/>
              <a:t>Solution #2</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219200" y="2209800"/>
            <a:ext cx="6858000" cy="426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dirty="0">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47.9%</a:t>
                      </a:r>
                    </a:p>
                  </a:txBody>
                  <a:tcPr marL="0" marR="0" marT="0" marB="0" anchor="b"/>
                </a:tc>
                <a:tc>
                  <a:txBody>
                    <a:bodyPr/>
                    <a:lstStyle/>
                    <a:p>
                      <a:pPr algn="ctr" fontAlgn="b"/>
                      <a:r>
                        <a:rPr lang="en-US" sz="2400" b="0" i="0" u="none" strike="noStrike">
                          <a:solidFill>
                            <a:srgbClr val="000000"/>
                          </a:solidFill>
                          <a:latin typeface="Calibri"/>
                        </a:rPr>
                        <a:t>45.8%</a:t>
                      </a:r>
                    </a:p>
                  </a:txBody>
                  <a:tcPr marL="0" marR="0" marT="0" marB="0" anchor="b"/>
                </a:tc>
                <a:tc>
                  <a:txBody>
                    <a:bodyPr/>
                    <a:lstStyle/>
                    <a:p>
                      <a:pPr algn="ctr" fontAlgn="b"/>
                      <a:r>
                        <a:rPr lang="en-US" sz="2400" b="0" i="0" u="none" strike="noStrike">
                          <a:solidFill>
                            <a:srgbClr val="000000"/>
                          </a:solidFill>
                          <a:latin typeface="Calibri"/>
                        </a:rPr>
                        <a:t>46.6%</a:t>
                      </a:r>
                    </a:p>
                  </a:txBody>
                  <a:tcPr marL="0" marR="0" marT="0" marB="0" anchor="b"/>
                </a:tc>
                <a:tc>
                  <a:txBody>
                    <a:bodyPr/>
                    <a:lstStyle/>
                    <a:p>
                      <a:pPr algn="ctr" fontAlgn="b"/>
                      <a:r>
                        <a:rPr lang="en-US" sz="2400" b="0" i="0" u="none" strike="noStrike">
                          <a:solidFill>
                            <a:srgbClr val="000000"/>
                          </a:solidFill>
                          <a:latin typeface="Calibri"/>
                        </a:rPr>
                        <a:t>39.4%</a:t>
                      </a:r>
                    </a:p>
                  </a:txBody>
                  <a:tcPr marL="0" marR="0" marT="0" marB="0" anchor="b"/>
                </a:tc>
                <a:tc>
                  <a:txBody>
                    <a:bodyPr/>
                    <a:lstStyle/>
                    <a:p>
                      <a:pPr algn="ctr" fontAlgn="b"/>
                      <a:r>
                        <a:rPr lang="en-US" sz="2400" b="0" i="0" u="none" strike="noStrike">
                          <a:solidFill>
                            <a:srgbClr val="000000"/>
                          </a:solidFill>
                          <a:latin typeface="Calibri"/>
                        </a:rPr>
                        <a:t>45.5%</a:t>
                      </a:r>
                    </a:p>
                  </a:txBody>
                  <a:tcPr marL="0" marR="0" marT="0" marB="0" anchor="b"/>
                </a:tc>
                <a:tc>
                  <a:txBody>
                    <a:bodyPr/>
                    <a:lstStyle/>
                    <a:p>
                      <a:pPr algn="ctr" fontAlgn="b"/>
                      <a:r>
                        <a:rPr lang="en-US" sz="2400" b="0" i="0" u="none" strike="noStrike">
                          <a:solidFill>
                            <a:srgbClr val="000000"/>
                          </a:solidFill>
                          <a:latin typeface="Calibri"/>
                        </a:rPr>
                        <a:t>53.9%</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52.1%</a:t>
                      </a:r>
                    </a:p>
                  </a:txBody>
                  <a:tcPr marL="0" marR="0" marT="0" marB="0" anchor="b"/>
                </a:tc>
                <a:tc>
                  <a:txBody>
                    <a:bodyPr/>
                    <a:lstStyle/>
                    <a:p>
                      <a:pPr algn="ctr" fontAlgn="b"/>
                      <a:r>
                        <a:rPr lang="en-US" sz="2400" b="0" i="0" u="none" strike="noStrike">
                          <a:solidFill>
                            <a:srgbClr val="000000"/>
                          </a:solidFill>
                          <a:latin typeface="Calibri"/>
                        </a:rPr>
                        <a:t>54.2%</a:t>
                      </a:r>
                    </a:p>
                  </a:txBody>
                  <a:tcPr marL="0" marR="0" marT="0" marB="0" anchor="b"/>
                </a:tc>
                <a:tc>
                  <a:txBody>
                    <a:bodyPr/>
                    <a:lstStyle/>
                    <a:p>
                      <a:pPr algn="ctr" fontAlgn="b"/>
                      <a:r>
                        <a:rPr lang="en-US" sz="2400" b="0" i="0" u="none" strike="noStrike">
                          <a:solidFill>
                            <a:srgbClr val="000000"/>
                          </a:solidFill>
                          <a:latin typeface="Calibri"/>
                        </a:rPr>
                        <a:t>53.4%</a:t>
                      </a:r>
                    </a:p>
                  </a:txBody>
                  <a:tcPr marL="0" marR="0" marT="0" marB="0" anchor="b"/>
                </a:tc>
                <a:tc>
                  <a:txBody>
                    <a:bodyPr/>
                    <a:lstStyle/>
                    <a:p>
                      <a:pPr algn="ctr" fontAlgn="b"/>
                      <a:r>
                        <a:rPr lang="en-US" sz="2400" b="0" i="0" u="none" strike="noStrike">
                          <a:solidFill>
                            <a:srgbClr val="000000"/>
                          </a:solidFill>
                          <a:latin typeface="Calibri"/>
                        </a:rPr>
                        <a:t>60.6%</a:t>
                      </a:r>
                    </a:p>
                  </a:txBody>
                  <a:tcPr marL="0" marR="0" marT="0" marB="0" anchor="b"/>
                </a:tc>
                <a:tc>
                  <a:txBody>
                    <a:bodyPr/>
                    <a:lstStyle/>
                    <a:p>
                      <a:pPr algn="ctr" fontAlgn="b"/>
                      <a:r>
                        <a:rPr lang="en-US" sz="2400" b="0" i="0" u="none" strike="noStrike">
                          <a:solidFill>
                            <a:srgbClr val="000000"/>
                          </a:solidFill>
                          <a:latin typeface="Calibri"/>
                        </a:rPr>
                        <a:t>54.5%</a:t>
                      </a:r>
                    </a:p>
                  </a:txBody>
                  <a:tcPr marL="0" marR="0" marT="0" marB="0" anchor="b"/>
                </a:tc>
                <a:tc>
                  <a:txBody>
                    <a:bodyPr/>
                    <a:lstStyle/>
                    <a:p>
                      <a:pPr algn="ctr" fontAlgn="b"/>
                      <a:r>
                        <a:rPr lang="en-US" sz="2400" b="0" i="0" u="none" strike="noStrike" dirty="0">
                          <a:solidFill>
                            <a:srgbClr val="000000"/>
                          </a:solidFill>
                          <a:latin typeface="Calibri"/>
                        </a:rPr>
                        <a:t>46.1%</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Distribution of Gender for each status</a:t>
            </a:r>
            <a:endParaRPr lang="en-US" dirty="0"/>
          </a:p>
        </p:txBody>
      </p:sp>
      <p:sp>
        <p:nvSpPr>
          <p:cNvPr id="3" name="Title 2"/>
          <p:cNvSpPr>
            <a:spLocks noGrp="1"/>
          </p:cNvSpPr>
          <p:nvPr>
            <p:ph type="title"/>
          </p:nvPr>
        </p:nvSpPr>
        <p:spPr/>
        <p:txBody>
          <a:bodyPr/>
          <a:lstStyle/>
          <a:p>
            <a:pPr algn="ctr"/>
            <a:r>
              <a:rPr lang="en-US" dirty="0" smtClean="0"/>
              <a:t>Solution #3</a:t>
            </a:r>
            <a:endParaRPr lang="en-US" dirty="0"/>
          </a:p>
        </p:txBody>
      </p:sp>
      <p:graphicFrame>
        <p:nvGraphicFramePr>
          <p:cNvPr id="5" name="Chart 4"/>
          <p:cNvGraphicFramePr/>
          <p:nvPr/>
        </p:nvGraphicFramePr>
        <p:xfrm>
          <a:off x="1066800" y="2286000"/>
          <a:ext cx="73152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Conditional 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graphicFrame>
        <p:nvGraphicFramePr>
          <p:cNvPr id="4" name="Content Placeholder 3"/>
          <p:cNvGraphicFramePr>
            <a:graphicFrameLocks/>
          </p:cNvGraphicFramePr>
          <p:nvPr/>
        </p:nvGraphicFramePr>
        <p:xfrm>
          <a:off x="381000" y="2514600"/>
          <a:ext cx="8305801" cy="4038600"/>
        </p:xfrm>
        <a:graphic>
          <a:graphicData uri="http://schemas.openxmlformats.org/drawingml/2006/table">
            <a:tbl>
              <a:tblPr firstRow="1" bandRow="1">
                <a:tableStyleId>{5C22544A-7EE6-4342-B048-85BDC9FD1C3A}</a:tableStyleId>
              </a:tblPr>
              <a:tblGrid>
                <a:gridCol w="1186543"/>
                <a:gridCol w="1186543"/>
                <a:gridCol w="1186543"/>
                <a:gridCol w="1186543"/>
                <a:gridCol w="1186543"/>
                <a:gridCol w="1186543"/>
                <a:gridCol w="1186543"/>
              </a:tblGrid>
              <a:tr h="1346200">
                <a:tc>
                  <a:txBody>
                    <a:bodyPr/>
                    <a:lstStyle/>
                    <a:p>
                      <a:pPr algn="l" fontAlgn="b"/>
                      <a:endParaRPr lang="en-US" sz="2400" b="0" i="0" u="none" strike="noStrike">
                        <a:solidFill>
                          <a:srgbClr val="000000"/>
                        </a:solidFill>
                        <a:latin typeface="Calibri"/>
                      </a:endParaRPr>
                    </a:p>
                  </a:txBody>
                  <a:tcPr marL="0" marR="0" marT="0" marB="0" anchor="b"/>
                </a:tc>
                <a:tc>
                  <a:txBody>
                    <a:bodyPr/>
                    <a:lstStyle/>
                    <a:p>
                      <a:pPr algn="l" fontAlgn="b"/>
                      <a:r>
                        <a:rPr lang="en-US" sz="2400" b="0" i="0" u="none" strike="noStrike">
                          <a:solidFill>
                            <a:srgbClr val="000000"/>
                          </a:solidFill>
                          <a:latin typeface="Calibri"/>
                        </a:rPr>
                        <a:t>2 year college, full time</a:t>
                      </a:r>
                    </a:p>
                  </a:txBody>
                  <a:tcPr marL="0" marR="0" marT="0" marB="0" vert="vert" anchor="b"/>
                </a:tc>
                <a:tc>
                  <a:txBody>
                    <a:bodyPr/>
                    <a:lstStyle/>
                    <a:p>
                      <a:pPr algn="l" fontAlgn="b"/>
                      <a:r>
                        <a:rPr lang="en-US" sz="2400" b="0" i="0" u="none" strike="noStrike">
                          <a:solidFill>
                            <a:srgbClr val="000000"/>
                          </a:solidFill>
                          <a:latin typeface="Calibri"/>
                        </a:rPr>
                        <a:t>2 year college, part time</a:t>
                      </a:r>
                    </a:p>
                  </a:txBody>
                  <a:tcPr marL="0" marR="0" marT="0" marB="0" vert="vert" anchor="b"/>
                </a:tc>
                <a:tc>
                  <a:txBody>
                    <a:bodyPr/>
                    <a:lstStyle/>
                    <a:p>
                      <a:pPr algn="l" fontAlgn="b"/>
                      <a:r>
                        <a:rPr lang="en-US" sz="2400" b="0" i="0" u="none" strike="noStrike">
                          <a:solidFill>
                            <a:srgbClr val="000000"/>
                          </a:solidFill>
                          <a:latin typeface="Calibri"/>
                        </a:rPr>
                        <a:t>4 year college, full time</a:t>
                      </a:r>
                    </a:p>
                  </a:txBody>
                  <a:tcPr marL="0" marR="0" marT="0" marB="0" vert="vert" anchor="b"/>
                </a:tc>
                <a:tc>
                  <a:txBody>
                    <a:bodyPr/>
                    <a:lstStyle/>
                    <a:p>
                      <a:pPr algn="l" fontAlgn="b"/>
                      <a:r>
                        <a:rPr lang="en-US" sz="2400" b="0" i="0" u="none" strike="noStrike">
                          <a:solidFill>
                            <a:srgbClr val="000000"/>
                          </a:solidFill>
                          <a:latin typeface="Calibri"/>
                        </a:rPr>
                        <a:t>4 year college, part time</a:t>
                      </a:r>
                    </a:p>
                  </a:txBody>
                  <a:tcPr marL="0" marR="0" marT="0" marB="0" vert="vert" anchor="b"/>
                </a:tc>
                <a:tc>
                  <a:txBody>
                    <a:bodyPr/>
                    <a:lstStyle/>
                    <a:p>
                      <a:pPr algn="l" fontAlgn="b"/>
                      <a:r>
                        <a:rPr lang="en-US" sz="2400" b="0" i="0" u="none" strike="noStrike">
                          <a:solidFill>
                            <a:srgbClr val="000000"/>
                          </a:solidFill>
                          <a:latin typeface="Calibri"/>
                        </a:rPr>
                        <a:t>graduate school</a:t>
                      </a:r>
                    </a:p>
                  </a:txBody>
                  <a:tcPr marL="0" marR="0" marT="0" marB="0" vert="vert" anchor="b"/>
                </a:tc>
                <a:tc>
                  <a:txBody>
                    <a:bodyPr/>
                    <a:lstStyle/>
                    <a:p>
                      <a:pPr algn="l" fontAlgn="b"/>
                      <a:r>
                        <a:rPr lang="en-US" sz="2400" b="0" i="0" u="none" strike="noStrike">
                          <a:solidFill>
                            <a:srgbClr val="000000"/>
                          </a:solidFill>
                          <a:latin typeface="Calibri"/>
                        </a:rPr>
                        <a:t>vocational school</a:t>
                      </a:r>
                    </a:p>
                  </a:txBody>
                  <a:tcPr marL="0" marR="0" marT="0" marB="0" vert="vert" anchor="b"/>
                </a:tc>
              </a:tr>
              <a:tr h="1346200">
                <a:tc>
                  <a:txBody>
                    <a:bodyPr/>
                    <a:lstStyle/>
                    <a:p>
                      <a:pPr algn="l" fontAlgn="b"/>
                      <a:r>
                        <a:rPr lang="en-US" sz="2400" b="0" i="0" u="none" strike="noStrike">
                          <a:solidFill>
                            <a:srgbClr val="000000"/>
                          </a:solidFill>
                          <a:latin typeface="Calibri"/>
                        </a:rPr>
                        <a:t>Men</a:t>
                      </a:r>
                    </a:p>
                  </a:txBody>
                  <a:tcPr marL="0" marR="0" marT="0" marB="0" anchor="b"/>
                </a:tc>
                <a:tc>
                  <a:txBody>
                    <a:bodyPr/>
                    <a:lstStyle/>
                    <a:p>
                      <a:pPr algn="ctr" fontAlgn="b"/>
                      <a:r>
                        <a:rPr lang="en-US" sz="2400" b="0" i="0" u="none" strike="noStrike">
                          <a:solidFill>
                            <a:srgbClr val="000000"/>
                          </a:solidFill>
                          <a:latin typeface="Calibri"/>
                        </a:rPr>
                        <a:t>18.4%</a:t>
                      </a:r>
                    </a:p>
                  </a:txBody>
                  <a:tcPr marL="0" marR="0" marT="0" marB="0" anchor="b"/>
                </a:tc>
                <a:tc>
                  <a:txBody>
                    <a:bodyPr/>
                    <a:lstStyle/>
                    <a:p>
                      <a:pPr algn="ctr" fontAlgn="b"/>
                      <a:r>
                        <a:rPr lang="en-US" sz="2400" b="0" i="0" u="none" strike="noStrike">
                          <a:solidFill>
                            <a:srgbClr val="000000"/>
                          </a:solidFill>
                          <a:latin typeface="Calibri"/>
                        </a:rPr>
                        <a:t>7.0%</a:t>
                      </a:r>
                    </a:p>
                  </a:txBody>
                  <a:tcPr marL="0" marR="0" marT="0" marB="0" anchor="b"/>
                </a:tc>
                <a:tc>
                  <a:txBody>
                    <a:bodyPr/>
                    <a:lstStyle/>
                    <a:p>
                      <a:pPr algn="ctr" fontAlgn="b"/>
                      <a:r>
                        <a:rPr lang="en-US" sz="2400" b="0" i="0" u="none" strike="noStrike">
                          <a:solidFill>
                            <a:srgbClr val="000000"/>
                          </a:solidFill>
                          <a:latin typeface="Calibri"/>
                        </a:rPr>
                        <a:t>59.8%</a:t>
                      </a:r>
                    </a:p>
                  </a:txBody>
                  <a:tcPr marL="0" marR="0" marT="0" marB="0" anchor="b"/>
                </a:tc>
                <a:tc>
                  <a:txBody>
                    <a:bodyPr/>
                    <a:lstStyle/>
                    <a:p>
                      <a:pPr algn="ctr" fontAlgn="b"/>
                      <a:r>
                        <a:rPr lang="en-US" sz="2400" b="0" i="0" u="none" strike="noStrike">
                          <a:solidFill>
                            <a:srgbClr val="000000"/>
                          </a:solidFill>
                          <a:latin typeface="Calibri"/>
                        </a:rPr>
                        <a:t>5.1%</a:t>
                      </a:r>
                    </a:p>
                  </a:txBody>
                  <a:tcPr marL="0" marR="0" marT="0" marB="0" anchor="b"/>
                </a:tc>
                <a:tc>
                  <a:txBody>
                    <a:bodyPr/>
                    <a:lstStyle/>
                    <a:p>
                      <a:pPr algn="ctr" fontAlgn="b"/>
                      <a:r>
                        <a:rPr lang="en-US" sz="2400" b="0" i="0" u="none" strike="noStrike">
                          <a:solidFill>
                            <a:srgbClr val="000000"/>
                          </a:solidFill>
                          <a:latin typeface="Calibri"/>
                        </a:rPr>
                        <a:t>6.3%</a:t>
                      </a:r>
                    </a:p>
                  </a:txBody>
                  <a:tcPr marL="0" marR="0" marT="0" marB="0" anchor="b"/>
                </a:tc>
                <a:tc>
                  <a:txBody>
                    <a:bodyPr/>
                    <a:lstStyle/>
                    <a:p>
                      <a:pPr algn="ctr" fontAlgn="b"/>
                      <a:r>
                        <a:rPr lang="en-US" sz="2400" b="0" i="0" u="none" strike="noStrike">
                          <a:solidFill>
                            <a:srgbClr val="000000"/>
                          </a:solidFill>
                          <a:latin typeface="Calibri"/>
                        </a:rPr>
                        <a:t>3.3%</a:t>
                      </a:r>
                    </a:p>
                  </a:txBody>
                  <a:tcPr marL="0" marR="0" marT="0" marB="0" anchor="b"/>
                </a:tc>
              </a:tr>
              <a:tr h="1346200">
                <a:tc>
                  <a:txBody>
                    <a:bodyPr/>
                    <a:lstStyle/>
                    <a:p>
                      <a:pPr algn="l" fontAlgn="b"/>
                      <a:r>
                        <a:rPr lang="en-US" sz="2400" b="0" i="0" u="none" strike="noStrike">
                          <a:solidFill>
                            <a:srgbClr val="000000"/>
                          </a:solidFill>
                          <a:latin typeface="Calibri"/>
                        </a:rPr>
                        <a:t>Women</a:t>
                      </a:r>
                    </a:p>
                  </a:txBody>
                  <a:tcPr marL="0" marR="0" marT="0" marB="0" anchor="b"/>
                </a:tc>
                <a:tc>
                  <a:txBody>
                    <a:bodyPr/>
                    <a:lstStyle/>
                    <a:p>
                      <a:pPr algn="ctr" fontAlgn="b"/>
                      <a:r>
                        <a:rPr lang="en-US" sz="2400" b="0" i="0" u="none" strike="noStrike">
                          <a:solidFill>
                            <a:srgbClr val="000000"/>
                          </a:solidFill>
                          <a:latin typeface="Calibri"/>
                        </a:rPr>
                        <a:t>17.4%</a:t>
                      </a:r>
                    </a:p>
                  </a:txBody>
                  <a:tcPr marL="0" marR="0" marT="0" marB="0" anchor="b"/>
                </a:tc>
                <a:tc>
                  <a:txBody>
                    <a:bodyPr/>
                    <a:lstStyle/>
                    <a:p>
                      <a:pPr algn="ctr" fontAlgn="b"/>
                      <a:r>
                        <a:rPr lang="en-US" sz="2400" b="0" i="0" u="none" strike="noStrike">
                          <a:solidFill>
                            <a:srgbClr val="000000"/>
                          </a:solidFill>
                          <a:latin typeface="Calibri"/>
                        </a:rPr>
                        <a:t>7.2%</a:t>
                      </a:r>
                    </a:p>
                  </a:txBody>
                  <a:tcPr marL="0" marR="0" marT="0" marB="0" anchor="b"/>
                </a:tc>
                <a:tc>
                  <a:txBody>
                    <a:bodyPr/>
                    <a:lstStyle/>
                    <a:p>
                      <a:pPr algn="ctr" fontAlgn="b"/>
                      <a:r>
                        <a:rPr lang="en-US" sz="2400" b="0" i="0" u="none" strike="noStrike">
                          <a:solidFill>
                            <a:srgbClr val="000000"/>
                          </a:solidFill>
                          <a:latin typeface="Calibri"/>
                        </a:rPr>
                        <a:t>59.5%</a:t>
                      </a:r>
                    </a:p>
                  </a:txBody>
                  <a:tcPr marL="0" marR="0" marT="0" marB="0" anchor="b"/>
                </a:tc>
                <a:tc>
                  <a:txBody>
                    <a:bodyPr/>
                    <a:lstStyle/>
                    <a:p>
                      <a:pPr algn="ctr" fontAlgn="b"/>
                      <a:r>
                        <a:rPr lang="en-US" sz="2400" b="0" i="0" u="none" strike="noStrike">
                          <a:solidFill>
                            <a:srgbClr val="000000"/>
                          </a:solidFill>
                          <a:latin typeface="Calibri"/>
                        </a:rPr>
                        <a:t>6.9%</a:t>
                      </a:r>
                    </a:p>
                  </a:txBody>
                  <a:tcPr marL="0" marR="0" marT="0" marB="0" anchor="b"/>
                </a:tc>
                <a:tc>
                  <a:txBody>
                    <a:bodyPr/>
                    <a:lstStyle/>
                    <a:p>
                      <a:pPr algn="ctr" fontAlgn="b"/>
                      <a:r>
                        <a:rPr lang="en-US" sz="2400" b="0" i="0" u="none" strike="noStrike">
                          <a:solidFill>
                            <a:srgbClr val="000000"/>
                          </a:solidFill>
                          <a:latin typeface="Calibri"/>
                        </a:rPr>
                        <a:t>6.6%</a:t>
                      </a:r>
                    </a:p>
                  </a:txBody>
                  <a:tcPr marL="0" marR="0" marT="0" marB="0" anchor="b"/>
                </a:tc>
                <a:tc>
                  <a:txBody>
                    <a:bodyPr/>
                    <a:lstStyle/>
                    <a:p>
                      <a:pPr algn="ctr" fontAlgn="b"/>
                      <a:r>
                        <a:rPr lang="en-US" sz="2400" b="0" i="0" u="none" strike="noStrike" dirty="0">
                          <a:solidFill>
                            <a:srgbClr val="000000"/>
                          </a:solidFill>
                          <a:latin typeface="Calibri"/>
                        </a:rPr>
                        <a:t>2.5%</a:t>
                      </a:r>
                    </a:p>
                  </a:txBody>
                  <a:tcPr marL="0" marR="0" marT="0" marB="0" anchor="b"/>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810000" y="2170838"/>
            <a:ext cx="4572000" cy="46871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r>
              <a:rPr lang="en-US" sz="3600" b="1" dirty="0" smtClean="0">
                <a:solidFill>
                  <a:srgbClr val="FF0000"/>
                </a:solidFill>
              </a:rPr>
              <a:t>Quantitative variables</a:t>
            </a:r>
            <a:r>
              <a:rPr lang="en-US" sz="3600" dirty="0" smtClean="0">
                <a:solidFill>
                  <a:srgbClr val="FF0000"/>
                </a:solidFill>
              </a:rPr>
              <a:t> </a:t>
            </a:r>
            <a:r>
              <a:rPr lang="en-US" sz="3600" dirty="0" smtClean="0"/>
              <a:t>have numerical values that are measurements (length, weight, and so on) or counts (of how many). </a:t>
            </a:r>
          </a:p>
          <a:p>
            <a:r>
              <a:rPr lang="en-US" sz="3600" dirty="0" smtClean="0"/>
              <a:t>Examples:</a:t>
            </a:r>
          </a:p>
          <a:p>
            <a:pPr lvl="1"/>
            <a:r>
              <a:rPr lang="en-US" sz="3200" dirty="0" smtClean="0"/>
              <a:t>How many are in your family?</a:t>
            </a:r>
          </a:p>
          <a:p>
            <a:pPr lvl="1"/>
            <a:r>
              <a:rPr lang="en-US" sz="3200" dirty="0" smtClean="0"/>
              <a:t>How many cars do you own?</a:t>
            </a:r>
          </a:p>
          <a:p>
            <a:pPr lvl="1"/>
            <a:endParaRPr lang="en-US" sz="3200" dirty="0" smtClean="0">
              <a:solidFill>
                <a:srgbClr val="000000"/>
              </a:solidFill>
            </a:endParaRPr>
          </a:p>
          <a:p>
            <a:endParaRPr lang="en-US" sz="3600" b="1" dirty="0" smtClean="0"/>
          </a:p>
          <a:p>
            <a:endParaRPr lang="en-US" dirty="0"/>
          </a:p>
        </p:txBody>
      </p:sp>
      <p:sp>
        <p:nvSpPr>
          <p:cNvPr id="3" name="Title 2"/>
          <p:cNvSpPr>
            <a:spLocks noGrp="1"/>
          </p:cNvSpPr>
          <p:nvPr>
            <p:ph type="title"/>
          </p:nvPr>
        </p:nvSpPr>
        <p:spPr/>
        <p:txBody>
          <a:bodyPr>
            <a:normAutofit fontScale="90000"/>
          </a:bodyPr>
          <a:lstStyle/>
          <a:p>
            <a:pPr algn="ctr"/>
            <a:r>
              <a:rPr lang="en-US" sz="4900" dirty="0" smtClean="0"/>
              <a:t>Quantitative Variables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Different Graph of Conditional </a:t>
            </a:r>
            <a:r>
              <a:rPr lang="en-US" dirty="0" smtClean="0"/>
              <a:t>Distribution of Status for Each Gender</a:t>
            </a:r>
            <a:endParaRPr lang="en-US" dirty="0"/>
          </a:p>
        </p:txBody>
      </p:sp>
      <p:sp>
        <p:nvSpPr>
          <p:cNvPr id="3" name="Title 2"/>
          <p:cNvSpPr>
            <a:spLocks noGrp="1"/>
          </p:cNvSpPr>
          <p:nvPr>
            <p:ph type="title"/>
          </p:nvPr>
        </p:nvSpPr>
        <p:spPr/>
        <p:txBody>
          <a:bodyPr/>
          <a:lstStyle/>
          <a:p>
            <a:pPr algn="ctr"/>
            <a:r>
              <a:rPr lang="en-US" dirty="0" smtClean="0"/>
              <a:t>Solution #4</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371600" y="2438400"/>
            <a:ext cx="6848650" cy="4124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oy with smile.gif"/>
          <p:cNvPicPr>
            <a:picLocks noGrp="1" noChangeAspect="1"/>
          </p:cNvPicPr>
          <p:nvPr>
            <p:ph idx="1"/>
          </p:nvPr>
        </p:nvPicPr>
        <p:blipFill>
          <a:blip r:embed="rId2" cstate="print"/>
          <a:stretch>
            <a:fillRect/>
          </a:stretch>
        </p:blipFill>
        <p:spPr>
          <a:xfrm>
            <a:off x="3505200" y="2209800"/>
            <a:ext cx="2372519" cy="2372519"/>
          </a:xfrm>
        </p:spPr>
      </p:pic>
      <p:sp>
        <p:nvSpPr>
          <p:cNvPr id="3" name="Title 2"/>
          <p:cNvSpPr>
            <a:spLocks noGrp="1"/>
          </p:cNvSpPr>
          <p:nvPr>
            <p:ph type="title"/>
          </p:nvPr>
        </p:nvSpPr>
        <p:spPr/>
        <p:txBody>
          <a:bodyPr/>
          <a:lstStyle/>
          <a:p>
            <a:pPr algn="ctr"/>
            <a:r>
              <a:rPr lang="en-US" dirty="0" smtClean="0">
                <a:solidFill>
                  <a:schemeClr val="accent1"/>
                </a:solidFill>
              </a:rPr>
              <a:t>Questions or Concerns?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Next time we’ll be looking at:</a:t>
            </a:r>
          </a:p>
          <a:p>
            <a:endParaRPr lang="en-US" sz="3200" dirty="0" smtClean="0"/>
          </a:p>
          <a:p>
            <a:r>
              <a:rPr lang="en-US" sz="3200" dirty="0" smtClean="0"/>
              <a:t>1.	Analysis of quantitative statistics</a:t>
            </a:r>
          </a:p>
          <a:p>
            <a:r>
              <a:rPr lang="en-US" sz="3200" dirty="0" smtClean="0"/>
              <a:t>2.  We’ll consider linear regression 	(without having to actually calculate 	the equation of the regression line.</a:t>
            </a:r>
          </a:p>
          <a:p>
            <a:r>
              <a:rPr lang="en-US" sz="3200" dirty="0" smtClean="0"/>
              <a:t>3.	We’ll also look at correlation</a:t>
            </a:r>
          </a:p>
          <a:p>
            <a:endParaRPr lang="en-US" dirty="0" smtClean="0"/>
          </a:p>
        </p:txBody>
      </p:sp>
      <p:sp>
        <p:nvSpPr>
          <p:cNvPr id="3" name="Title 2"/>
          <p:cNvSpPr>
            <a:spLocks noGrp="1"/>
          </p:cNvSpPr>
          <p:nvPr>
            <p:ph type="title"/>
          </p:nvPr>
        </p:nvSpPr>
        <p:spPr/>
        <p:txBody>
          <a:bodyPr/>
          <a:lstStyle/>
          <a:p>
            <a:pPr algn="ctr"/>
            <a:r>
              <a:rPr lang="en-US" dirty="0" smtClean="0">
                <a:solidFill>
                  <a:schemeClr val="accent1"/>
                </a:solidFill>
              </a:rPr>
              <a:t>Looking Ahead</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600" dirty="0" smtClean="0"/>
              <a:t>We further distinguish quantitative variables based on whether or not the values fall on a continuum.</a:t>
            </a:r>
          </a:p>
          <a:p>
            <a:pPr lvl="1"/>
            <a:r>
              <a:rPr lang="en-US" sz="3200" dirty="0" smtClean="0"/>
              <a:t>A </a:t>
            </a:r>
            <a:r>
              <a:rPr lang="en-US" sz="3200" b="1" dirty="0" smtClean="0">
                <a:solidFill>
                  <a:srgbClr val="FF0000"/>
                </a:solidFill>
              </a:rPr>
              <a:t>discrete variable </a:t>
            </a:r>
            <a:r>
              <a:rPr lang="en-US" sz="3200" dirty="0" smtClean="0"/>
              <a:t>is one for which you can count the number of possible values.  </a:t>
            </a:r>
          </a:p>
          <a:p>
            <a:pPr lvl="2"/>
            <a:r>
              <a:rPr lang="en-US" sz="3000" dirty="0" smtClean="0"/>
              <a:t>How many siblings a person has </a:t>
            </a:r>
          </a:p>
          <a:p>
            <a:pPr lvl="1"/>
            <a:r>
              <a:rPr lang="en-US" sz="3000" dirty="0" smtClean="0"/>
              <a:t>A </a:t>
            </a:r>
            <a:r>
              <a:rPr lang="en-US" sz="3000" b="1" dirty="0" smtClean="0">
                <a:solidFill>
                  <a:srgbClr val="FF0000"/>
                </a:solidFill>
              </a:rPr>
              <a:t>continuous variable </a:t>
            </a:r>
            <a:r>
              <a:rPr lang="en-US" sz="3000" dirty="0" smtClean="0"/>
              <a:t>can take on any value within a given interval.</a:t>
            </a:r>
          </a:p>
          <a:p>
            <a:pPr lvl="2"/>
            <a:r>
              <a:rPr lang="en-US" sz="3000" dirty="0" smtClean="0"/>
              <a:t>A person’s weight</a:t>
            </a:r>
          </a:p>
          <a:p>
            <a:endParaRPr lang="en-US" dirty="0"/>
          </a:p>
        </p:txBody>
      </p:sp>
      <p:sp>
        <p:nvSpPr>
          <p:cNvPr id="3" name="Title 2"/>
          <p:cNvSpPr>
            <a:spLocks noGrp="1"/>
          </p:cNvSpPr>
          <p:nvPr>
            <p:ph type="title"/>
          </p:nvPr>
        </p:nvSpPr>
        <p:spPr/>
        <p:txBody>
          <a:bodyPr/>
          <a:lstStyle/>
          <a:p>
            <a:pPr algn="ctr"/>
            <a:r>
              <a:rPr lang="en-US" dirty="0" smtClean="0"/>
              <a:t>More on Quantitative Variables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800" dirty="0" smtClean="0"/>
              <a:t>We’ll take a closer look at quantitative variables during our next meeting.</a:t>
            </a:r>
          </a:p>
          <a:p>
            <a:endParaRPr lang="en-US" dirty="0"/>
          </a:p>
        </p:txBody>
      </p:sp>
      <p:sp>
        <p:nvSpPr>
          <p:cNvPr id="3" name="Title 2"/>
          <p:cNvSpPr>
            <a:spLocks noGrp="1"/>
          </p:cNvSpPr>
          <p:nvPr>
            <p:ph type="title"/>
          </p:nvPr>
        </p:nvSpPr>
        <p:spPr/>
        <p:txBody>
          <a:bodyPr/>
          <a:lstStyle/>
          <a:p>
            <a:pPr algn="ctr"/>
            <a:r>
              <a:rPr lang="en-US" dirty="0" smtClean="0"/>
              <a:t>Quantitative Variables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lumMod val="50000"/>
              </a:schemeClr>
            </a:solidFill>
          </a:ln>
        </p:spPr>
        <p:txBody>
          <a:bodyPr/>
          <a:lstStyle/>
          <a:p>
            <a:r>
              <a:rPr lang="en-US" dirty="0" smtClean="0"/>
              <a:t>1 Categorical Variable</a:t>
            </a:r>
            <a:endParaRPr lang="en-US" dirty="0"/>
          </a:p>
        </p:txBody>
      </p:sp>
      <p:sp>
        <p:nvSpPr>
          <p:cNvPr id="3" name="Text Placeholder 2"/>
          <p:cNvSpPr>
            <a:spLocks noGrp="1"/>
          </p:cNvSpPr>
          <p:nvPr>
            <p:ph type="body" idx="1"/>
          </p:nvPr>
        </p:nvSpPr>
        <p:spPr/>
        <p:txBody>
          <a:bodyPr>
            <a:normAutofit/>
          </a:bodyPr>
          <a:lstStyle/>
          <a:p>
            <a:r>
              <a:rPr lang="en-US" sz="3600" dirty="0" smtClean="0"/>
              <a:t>A look at ways to represent our data</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1286</TotalTime>
  <Words>2495</Words>
  <Application>Microsoft Office PowerPoint</Application>
  <PresentationFormat>On-screen Show (4:3)</PresentationFormat>
  <Paragraphs>595</Paragraphs>
  <Slides>62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64" baseType="lpstr">
      <vt:lpstr>Concourse</vt:lpstr>
      <vt:lpstr>Equation</vt:lpstr>
      <vt:lpstr> Immaculata Week 2014 July 28—August 1, 2014 </vt:lpstr>
      <vt:lpstr>Some questions to get us started</vt:lpstr>
      <vt:lpstr>What’s in store for today?</vt:lpstr>
      <vt:lpstr>Some Basic Definitions</vt:lpstr>
      <vt:lpstr>Qualitative Variables/Categorical Variables</vt:lpstr>
      <vt:lpstr>Quantitative Variables  </vt:lpstr>
      <vt:lpstr>More on Quantitative Variables</vt:lpstr>
      <vt:lpstr>Quantitative Variables</vt:lpstr>
      <vt:lpstr>1 Categorical Variable</vt:lpstr>
      <vt:lpstr>Distribution  of a categorical variable</vt:lpstr>
      <vt:lpstr>Example #1</vt:lpstr>
      <vt:lpstr>Graphing Qualitative Data</vt:lpstr>
      <vt:lpstr>Pie Chart</vt:lpstr>
      <vt:lpstr>A Pie Chart for the Prison Data</vt:lpstr>
      <vt:lpstr>A Pie Chart for the Prison Data (Using Percents)</vt:lpstr>
      <vt:lpstr>Bar Graph</vt:lpstr>
      <vt:lpstr>Bar Graph for the Prison Data</vt:lpstr>
      <vt:lpstr>Comparing 2  Categorical Variable</vt:lpstr>
      <vt:lpstr>Comparing 2 Categorical Variables</vt:lpstr>
      <vt:lpstr>Comparing 2 Categorical Variables</vt:lpstr>
      <vt:lpstr>Two-Way Tables</vt:lpstr>
      <vt:lpstr>Example #2</vt:lpstr>
      <vt:lpstr>Burger/Tomato Two-Way Table</vt:lpstr>
      <vt:lpstr>Example #3</vt:lpstr>
      <vt:lpstr>The summary 2 way table</vt:lpstr>
      <vt:lpstr>Marginal Distribution</vt:lpstr>
      <vt:lpstr>More on Marginal Distribution</vt:lpstr>
      <vt:lpstr>Marginal Distribution</vt:lpstr>
      <vt:lpstr>The need for more??</vt:lpstr>
      <vt:lpstr>Conditional Distribution</vt:lpstr>
      <vt:lpstr>Conditional Distribution</vt:lpstr>
      <vt:lpstr>Chi Square</vt:lpstr>
      <vt:lpstr>Overview of this section</vt:lpstr>
      <vt:lpstr>A bit about the Chi Square Statistic</vt:lpstr>
      <vt:lpstr>More about Chi Square</vt:lpstr>
      <vt:lpstr>The graph of a chi square function</vt:lpstr>
      <vt:lpstr>Let’s do an example together</vt:lpstr>
      <vt:lpstr>Data for Big and Beefy</vt:lpstr>
      <vt:lpstr>Calculating EXPECTED values</vt:lpstr>
      <vt:lpstr>Let’s calculate the expected values for our example</vt:lpstr>
      <vt:lpstr>Degrees of Freedom</vt:lpstr>
      <vt:lpstr>Calculating our chi square value</vt:lpstr>
      <vt:lpstr>Calculating our value (continued)</vt:lpstr>
      <vt:lpstr>Setting up OUR TEST</vt:lpstr>
      <vt:lpstr>Our Test</vt:lpstr>
      <vt:lpstr>Our Test Conclusion</vt:lpstr>
      <vt:lpstr>A bit about p value</vt:lpstr>
      <vt:lpstr>A chance to work on one together</vt:lpstr>
      <vt:lpstr>Setting up our problem</vt:lpstr>
      <vt:lpstr>Continuing our problem</vt:lpstr>
      <vt:lpstr>Now the big challenge</vt:lpstr>
      <vt:lpstr>Solution #1</vt:lpstr>
      <vt:lpstr>Solution #1</vt:lpstr>
      <vt:lpstr>Solution #2</vt:lpstr>
      <vt:lpstr>Solution #2</vt:lpstr>
      <vt:lpstr>Solution #3</vt:lpstr>
      <vt:lpstr>Solution #3</vt:lpstr>
      <vt:lpstr>Solution #4</vt:lpstr>
      <vt:lpstr>Solution #4</vt:lpstr>
      <vt:lpstr>Solution #4</vt:lpstr>
      <vt:lpstr>Questions or Concerns?</vt:lpstr>
      <vt:lpstr>Looking Ahead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Del</cp:lastModifiedBy>
  <cp:revision>104</cp:revision>
  <dcterms:created xsi:type="dcterms:W3CDTF">2012-07-19T11:57:50Z</dcterms:created>
  <dcterms:modified xsi:type="dcterms:W3CDTF">2014-07-24T13:00:38Z</dcterms:modified>
</cp:coreProperties>
</file>