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Default Extension="xlsx" ContentType="application/vnd.openxmlformats-officedocument.spreadsheetml.sheet"/>
  <Override PartName="/ppt/charts/chart3.xml" ContentType="application/vnd.openxmlformats-officedocument.drawingml.chart+xml"/>
  <Override PartName="/ppt/charts/chart4.xml" ContentType="application/vnd.openxmlformats-officedocument.drawingml.chart+xml"/>
  <Override PartName="/ppt/charts/chart5.xml" ContentType="application/vnd.openxmlformats-officedocument.drawingml.char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charts/chart1.xml" ContentType="application/vnd.openxmlformats-officedocument.drawingml.chart+xml"/>
  <Override PartName="/ppt/charts/chart2.xml" ContentType="application/vnd.openxmlformats-officedocument.drawingml.char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Default Extension="jpeg" ContentType="image/jpeg"/>
  <Override PartName="/ppt/slideLayouts/slideLayout3.xml" ContentType="application/vnd.openxmlformats-officedocument.presentationml.slideLayout+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0.xml" ContentType="application/vnd.openxmlformats-officedocument.presentationml.slideLayout+xml"/>
  <Default Extension="gif" ContentType="image/gif"/>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48"/>
  </p:notesMasterIdLst>
  <p:handoutMasterIdLst>
    <p:handoutMasterId r:id="rId49"/>
  </p:handoutMasterIdLst>
  <p:sldIdLst>
    <p:sldId id="446" r:id="rId2"/>
    <p:sldId id="388" r:id="rId3"/>
    <p:sldId id="258" r:id="rId4"/>
    <p:sldId id="336" r:id="rId5"/>
    <p:sldId id="389" r:id="rId6"/>
    <p:sldId id="391" r:id="rId7"/>
    <p:sldId id="392" r:id="rId8"/>
    <p:sldId id="393" r:id="rId9"/>
    <p:sldId id="390" r:id="rId10"/>
    <p:sldId id="394" r:id="rId11"/>
    <p:sldId id="403" r:id="rId12"/>
    <p:sldId id="395" r:id="rId13"/>
    <p:sldId id="396" r:id="rId14"/>
    <p:sldId id="404" r:id="rId15"/>
    <p:sldId id="405" r:id="rId16"/>
    <p:sldId id="406" r:id="rId17"/>
    <p:sldId id="400" r:id="rId18"/>
    <p:sldId id="407" r:id="rId19"/>
    <p:sldId id="418" r:id="rId20"/>
    <p:sldId id="419" r:id="rId21"/>
    <p:sldId id="420" r:id="rId22"/>
    <p:sldId id="421" r:id="rId23"/>
    <p:sldId id="422" r:id="rId24"/>
    <p:sldId id="423" r:id="rId25"/>
    <p:sldId id="410" r:id="rId26"/>
    <p:sldId id="424" r:id="rId27"/>
    <p:sldId id="425" r:id="rId28"/>
    <p:sldId id="412" r:id="rId29"/>
    <p:sldId id="426" r:id="rId30"/>
    <p:sldId id="427" r:id="rId31"/>
    <p:sldId id="414" r:id="rId32"/>
    <p:sldId id="428" r:id="rId33"/>
    <p:sldId id="429" r:id="rId34"/>
    <p:sldId id="430" r:id="rId35"/>
    <p:sldId id="431" r:id="rId36"/>
    <p:sldId id="433" r:id="rId37"/>
    <p:sldId id="435" r:id="rId38"/>
    <p:sldId id="436" r:id="rId39"/>
    <p:sldId id="437" r:id="rId40"/>
    <p:sldId id="441" r:id="rId41"/>
    <p:sldId id="442" r:id="rId42"/>
    <p:sldId id="443" r:id="rId43"/>
    <p:sldId id="444" r:id="rId44"/>
    <p:sldId id="445" r:id="rId45"/>
    <p:sldId id="332" r:id="rId46"/>
    <p:sldId id="333" r:id="rId4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8" d="100"/>
          <a:sy n="68" d="100"/>
        </p:scale>
        <p:origin x="-1446"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viewProps" Target="viewProps.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Office_Excel_Worksheet1.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Office_Excel_Worksheet2.xlsx"/></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Office_Excel_Worksheet3.xlsx"/></Relationships>
</file>

<file path=ppt/charts/_rels/chart4.xml.rels><?xml version="1.0" encoding="UTF-8" standalone="yes"?>
<Relationships xmlns="http://schemas.openxmlformats.org/package/2006/relationships"><Relationship Id="rId1" Type="http://schemas.openxmlformats.org/officeDocument/2006/relationships/package" Target="../embeddings/Microsoft_Office_Excel_Worksheet4.xlsx"/></Relationships>
</file>

<file path=ppt/charts/_rels/chart5.xml.rels><?xml version="1.0" encoding="UTF-8" standalone="yes"?>
<Relationships xmlns="http://schemas.openxmlformats.org/package/2006/relationships"><Relationship Id="rId1" Type="http://schemas.openxmlformats.org/officeDocument/2006/relationships/oleObject" Target="file:///G:\1%20Immaculata%20week%202014\high%20school%20graduates%20and%20education%20(Ex%204%20quanlitative%20stats).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en-US"/>
  <c:style val="39"/>
  <c:chart>
    <c:title>
      <c:tx>
        <c:rich>
          <a:bodyPr/>
          <a:lstStyle/>
          <a:p>
            <a:pPr>
              <a:defRPr sz="1403"/>
            </a:pPr>
            <a:r>
              <a:rPr lang="en-US" dirty="0" smtClean="0"/>
              <a:t>Chance of being wealthy by age 30</a:t>
            </a:r>
            <a:endParaRPr lang="en-US" dirty="0"/>
          </a:p>
        </c:rich>
      </c:tx>
      <c:layout/>
      <c:spPr>
        <a:noFill/>
        <a:ln w="25386">
          <a:noFill/>
        </a:ln>
      </c:spPr>
    </c:title>
    <c:plotArea>
      <c:layout>
        <c:manualLayout>
          <c:layoutTarget val="inner"/>
          <c:xMode val="edge"/>
          <c:yMode val="edge"/>
          <c:x val="0.14492753623188401"/>
          <c:y val="0.38235294117647212"/>
          <c:w val="0.8"/>
          <c:h val="0.36470588235294188"/>
        </c:manualLayout>
      </c:layout>
      <c:barChart>
        <c:barDir val="col"/>
        <c:grouping val="clustered"/>
        <c:ser>
          <c:idx val="0"/>
          <c:order val="0"/>
          <c:tx>
            <c:strRef>
              <c:f>Sheet1!$B$1</c:f>
              <c:strCache>
                <c:ptCount val="1"/>
                <c:pt idx="0">
                  <c:v>Super Power Preference</c:v>
                </c:pt>
              </c:strCache>
            </c:strRef>
          </c:tx>
          <c:spPr>
            <a:solidFill>
              <a:srgbClr val="4BACC6"/>
            </a:solidFill>
            <a:ln w="3174">
              <a:solidFill>
                <a:srgbClr val="339966"/>
              </a:solidFill>
              <a:prstDash val="solid"/>
            </a:ln>
          </c:spPr>
          <c:cat>
            <c:strRef>
              <c:f>Sheet1!$A$2:$A$6</c:f>
              <c:strCache>
                <c:ptCount val="5"/>
                <c:pt idx="0">
                  <c:v>Almost none</c:v>
                </c:pt>
                <c:pt idx="1">
                  <c:v>Some chance</c:v>
                </c:pt>
                <c:pt idx="2">
                  <c:v>50-50 chance</c:v>
                </c:pt>
                <c:pt idx="3">
                  <c:v>Good chance</c:v>
                </c:pt>
                <c:pt idx="4">
                  <c:v>Almost certain</c:v>
                </c:pt>
              </c:strCache>
            </c:strRef>
          </c:cat>
          <c:val>
            <c:numRef>
              <c:f>Sheet1!$B$2:$B$6</c:f>
              <c:numCache>
                <c:formatCode>General</c:formatCode>
                <c:ptCount val="5"/>
                <c:pt idx="0">
                  <c:v>4</c:v>
                </c:pt>
                <c:pt idx="1">
                  <c:v>14.8</c:v>
                </c:pt>
                <c:pt idx="2">
                  <c:v>29.3</c:v>
                </c:pt>
                <c:pt idx="3">
                  <c:v>29.4</c:v>
                </c:pt>
                <c:pt idx="4">
                  <c:v>22.4</c:v>
                </c:pt>
              </c:numCache>
            </c:numRef>
          </c:val>
        </c:ser>
        <c:axId val="157936640"/>
        <c:axId val="158557312"/>
      </c:barChart>
      <c:catAx>
        <c:axId val="157936640"/>
        <c:scaling>
          <c:orientation val="minMax"/>
        </c:scaling>
        <c:axPos val="b"/>
        <c:title>
          <c:tx>
            <c:rich>
              <a:bodyPr/>
              <a:lstStyle/>
              <a:p>
                <a:pPr>
                  <a:defRPr sz="1185" b="1" i="0" u="none" strike="noStrike" baseline="0">
                    <a:solidFill>
                      <a:srgbClr val="000000"/>
                    </a:solidFill>
                    <a:latin typeface="Calibri"/>
                    <a:ea typeface="Calibri"/>
                    <a:cs typeface="Calibri"/>
                  </a:defRPr>
                </a:pPr>
                <a:r>
                  <a:rPr lang="en-US"/>
                  <a:t>Survey Response</a:t>
                </a:r>
              </a:p>
            </c:rich>
          </c:tx>
          <c:layout/>
          <c:spPr>
            <a:noFill/>
            <a:ln w="25386">
              <a:noFill/>
            </a:ln>
          </c:spPr>
        </c:title>
        <c:numFmt formatCode="General" sourceLinked="1"/>
        <c:tickLblPos val="nextTo"/>
        <c:spPr>
          <a:ln w="3174">
            <a:solidFill>
              <a:srgbClr val="808080"/>
            </a:solidFill>
            <a:prstDash val="solid"/>
          </a:ln>
        </c:spPr>
        <c:txPr>
          <a:bodyPr rot="0" vert="horz">
            <a:spAutoFit/>
          </a:bodyPr>
          <a:lstStyle/>
          <a:p>
            <a:pPr>
              <a:defRPr sz="1202" b="0"/>
            </a:pPr>
            <a:endParaRPr lang="en-US"/>
          </a:p>
        </c:txPr>
        <c:crossAx val="158557312"/>
        <c:crosses val="autoZero"/>
        <c:auto val="1"/>
        <c:lblAlgn val="ctr"/>
        <c:lblOffset val="100"/>
      </c:catAx>
      <c:valAx>
        <c:axId val="158557312"/>
        <c:scaling>
          <c:orientation val="minMax"/>
        </c:scaling>
        <c:axPos val="l"/>
        <c:majorGridlines>
          <c:spPr>
            <a:ln w="3174">
              <a:solidFill>
                <a:srgbClr val="808080"/>
              </a:solidFill>
              <a:prstDash val="solid"/>
            </a:ln>
          </c:spPr>
        </c:majorGridlines>
        <c:title>
          <c:tx>
            <c:rich>
              <a:bodyPr/>
              <a:lstStyle/>
              <a:p>
                <a:pPr>
                  <a:defRPr sz="1185" b="1" i="0" u="none" strike="noStrike" baseline="0">
                    <a:solidFill>
                      <a:srgbClr val="000000"/>
                    </a:solidFill>
                    <a:latin typeface="Calibri"/>
                    <a:ea typeface="Calibri"/>
                    <a:cs typeface="Calibri"/>
                  </a:defRPr>
                </a:pPr>
                <a:r>
                  <a:rPr lang="en-US"/>
                  <a:t>Percent</a:t>
                </a:r>
              </a:p>
            </c:rich>
          </c:tx>
          <c:layout/>
          <c:spPr>
            <a:noFill/>
            <a:ln w="25386">
              <a:noFill/>
            </a:ln>
          </c:spPr>
        </c:title>
        <c:numFmt formatCode="General" sourceLinked="1"/>
        <c:tickLblPos val="nextTo"/>
        <c:spPr>
          <a:ln w="3174">
            <a:solidFill>
              <a:srgbClr val="808080"/>
            </a:solidFill>
            <a:prstDash val="solid"/>
          </a:ln>
        </c:spPr>
        <c:txPr>
          <a:bodyPr/>
          <a:lstStyle/>
          <a:p>
            <a:pPr>
              <a:defRPr sz="1098"/>
            </a:pPr>
            <a:endParaRPr lang="en-US"/>
          </a:p>
        </c:txPr>
        <c:crossAx val="157936640"/>
        <c:crosses val="autoZero"/>
        <c:crossBetween val="between"/>
      </c:valAx>
      <c:spPr>
        <a:solidFill>
          <a:srgbClr val="E9F1F5"/>
        </a:solidFill>
        <a:ln w="25386">
          <a:noFill/>
        </a:ln>
      </c:spPr>
    </c:plotArea>
    <c:plotVisOnly val="1"/>
    <c:dispBlanksAs val="gap"/>
  </c:chart>
  <c:spPr>
    <a:solidFill>
      <a:srgbClr val="FFFFFF"/>
    </a:solidFill>
    <a:ln w="3174">
      <a:solidFill>
        <a:srgbClr val="808080"/>
      </a:solidFill>
      <a:prstDash val="solid"/>
    </a:ln>
  </c:spPr>
  <c:txPr>
    <a:bodyPr/>
    <a:lstStyle/>
    <a:p>
      <a:pPr>
        <a:defRPr sz="1801"/>
      </a:pPr>
      <a:endParaRPr lang="en-US"/>
    </a:p>
  </c:txPr>
  <c:externalData r:id="rId1"/>
</c:chartSpace>
</file>

<file path=ppt/charts/chart2.xml><?xml version="1.0" encoding="utf-8"?>
<c:chartSpace xmlns:c="http://schemas.openxmlformats.org/drawingml/2006/chart" xmlns:a="http://schemas.openxmlformats.org/drawingml/2006/main" xmlns:r="http://schemas.openxmlformats.org/officeDocument/2006/relationships">
  <c:date1904 val="1"/>
  <c:lang val="en-US"/>
  <c:style val="34"/>
  <c:chart>
    <c:title>
      <c:tx>
        <c:rich>
          <a:bodyPr/>
          <a:lstStyle/>
          <a:p>
            <a:pPr>
              <a:defRPr/>
            </a:pPr>
            <a:r>
              <a:rPr lang="en-US"/>
              <a:t>Chance of being wealthy by age 30</a:t>
            </a:r>
          </a:p>
        </c:rich>
      </c:tx>
      <c:layout/>
      <c:spPr>
        <a:noFill/>
        <a:ln w="25377">
          <a:noFill/>
        </a:ln>
      </c:spPr>
    </c:title>
    <c:plotArea>
      <c:layout>
        <c:manualLayout>
          <c:layoutTarget val="inner"/>
          <c:xMode val="edge"/>
          <c:yMode val="edge"/>
          <c:x val="0.11711711711711698"/>
          <c:y val="0.40340909090909138"/>
          <c:w val="0.67267267267267528"/>
          <c:h val="0.3125000000000005"/>
        </c:manualLayout>
      </c:layout>
      <c:barChart>
        <c:barDir val="col"/>
        <c:grouping val="clustered"/>
        <c:ser>
          <c:idx val="0"/>
          <c:order val="0"/>
          <c:tx>
            <c:strRef>
              <c:f>Sheet1!$B$1</c:f>
              <c:strCache>
                <c:ptCount val="1"/>
                <c:pt idx="0">
                  <c:v>Males</c:v>
                </c:pt>
              </c:strCache>
            </c:strRef>
          </c:tx>
          <c:spPr>
            <a:solidFill>
              <a:srgbClr val="4F81BD"/>
            </a:solidFill>
            <a:ln w="3172">
              <a:solidFill>
                <a:srgbClr val="333399"/>
              </a:solidFill>
              <a:prstDash val="solid"/>
            </a:ln>
          </c:spPr>
          <c:cat>
            <c:strRef>
              <c:f>Sheet1!$A$2:$A$6</c:f>
              <c:strCache>
                <c:ptCount val="5"/>
                <c:pt idx="0">
                  <c:v>Almost no chance</c:v>
                </c:pt>
                <c:pt idx="1">
                  <c:v>Some chance</c:v>
                </c:pt>
                <c:pt idx="2">
                  <c:v>50-50 chance</c:v>
                </c:pt>
                <c:pt idx="3">
                  <c:v>Good chance</c:v>
                </c:pt>
                <c:pt idx="4">
                  <c:v>Almost certain</c:v>
                </c:pt>
              </c:strCache>
            </c:strRef>
          </c:cat>
          <c:val>
            <c:numRef>
              <c:f>Sheet1!$B$2:$B$6</c:f>
              <c:numCache>
                <c:formatCode>General</c:formatCode>
                <c:ptCount val="5"/>
                <c:pt idx="0">
                  <c:v>4</c:v>
                </c:pt>
                <c:pt idx="1">
                  <c:v>11.6</c:v>
                </c:pt>
                <c:pt idx="2">
                  <c:v>29.3</c:v>
                </c:pt>
                <c:pt idx="3">
                  <c:v>30.8</c:v>
                </c:pt>
                <c:pt idx="4">
                  <c:v>24.3</c:v>
                </c:pt>
              </c:numCache>
            </c:numRef>
          </c:val>
        </c:ser>
        <c:ser>
          <c:idx val="1"/>
          <c:order val="1"/>
          <c:tx>
            <c:strRef>
              <c:f>Sheet1!$C$1</c:f>
              <c:strCache>
                <c:ptCount val="1"/>
              </c:strCache>
            </c:strRef>
          </c:tx>
          <c:spPr>
            <a:solidFill>
              <a:srgbClr val="C0504D"/>
            </a:solidFill>
            <a:ln w="3172">
              <a:solidFill>
                <a:srgbClr val="865357"/>
              </a:solidFill>
              <a:prstDash val="solid"/>
            </a:ln>
          </c:spPr>
          <c:cat>
            <c:strRef>
              <c:f>Sheet1!$A$2:$A$6</c:f>
              <c:strCache>
                <c:ptCount val="5"/>
                <c:pt idx="0">
                  <c:v>Almost no chance</c:v>
                </c:pt>
                <c:pt idx="1">
                  <c:v>Some chance</c:v>
                </c:pt>
                <c:pt idx="2">
                  <c:v>50-50 chance</c:v>
                </c:pt>
                <c:pt idx="3">
                  <c:v>Good chance</c:v>
                </c:pt>
                <c:pt idx="4">
                  <c:v>Almost certain</c:v>
                </c:pt>
              </c:strCache>
            </c:strRef>
          </c:cat>
          <c:val>
            <c:numRef>
              <c:f>Sheet1!$C$2:$C$6</c:f>
              <c:numCache>
                <c:formatCode>General</c:formatCode>
                <c:ptCount val="5"/>
              </c:numCache>
            </c:numRef>
          </c:val>
        </c:ser>
        <c:axId val="160625024"/>
        <c:axId val="160626944"/>
      </c:barChart>
      <c:catAx>
        <c:axId val="160625024"/>
        <c:scaling>
          <c:orientation val="minMax"/>
        </c:scaling>
        <c:axPos val="b"/>
        <c:title>
          <c:tx>
            <c:rich>
              <a:bodyPr/>
              <a:lstStyle/>
              <a:p>
                <a:pPr>
                  <a:defRPr sz="1159" b="1" i="0" u="none" strike="noStrike" baseline="0">
                    <a:solidFill>
                      <a:srgbClr val="000000"/>
                    </a:solidFill>
                    <a:latin typeface="Calibri"/>
                    <a:ea typeface="Calibri"/>
                    <a:cs typeface="Calibri"/>
                  </a:defRPr>
                </a:pPr>
                <a:r>
                  <a:rPr lang="en-US"/>
                  <a:t>Opinion</a:t>
                </a:r>
              </a:p>
            </c:rich>
          </c:tx>
          <c:layout>
            <c:manualLayout>
              <c:xMode val="edge"/>
              <c:yMode val="edge"/>
              <c:x val="0.34293668803972038"/>
              <c:y val="0.90966652852603946"/>
            </c:manualLayout>
          </c:layout>
          <c:spPr>
            <a:noFill/>
            <a:ln w="25377">
              <a:noFill/>
            </a:ln>
          </c:spPr>
        </c:title>
        <c:numFmt formatCode="General" sourceLinked="1"/>
        <c:tickLblPos val="nextTo"/>
        <c:spPr>
          <a:ln w="3172">
            <a:solidFill>
              <a:srgbClr val="808080"/>
            </a:solidFill>
            <a:prstDash val="solid"/>
          </a:ln>
        </c:spPr>
        <c:txPr>
          <a:bodyPr rot="0" vert="horz"/>
          <a:lstStyle/>
          <a:p>
            <a:pPr>
              <a:defRPr sz="994"/>
            </a:pPr>
            <a:endParaRPr lang="en-US"/>
          </a:p>
        </c:txPr>
        <c:crossAx val="160626944"/>
        <c:crosses val="autoZero"/>
        <c:auto val="1"/>
        <c:lblAlgn val="ctr"/>
        <c:lblOffset val="100"/>
      </c:catAx>
      <c:valAx>
        <c:axId val="160626944"/>
        <c:scaling>
          <c:orientation val="minMax"/>
        </c:scaling>
        <c:axPos val="l"/>
        <c:majorGridlines>
          <c:spPr>
            <a:ln w="3172">
              <a:solidFill>
                <a:srgbClr val="808080"/>
              </a:solidFill>
              <a:prstDash val="solid"/>
            </a:ln>
          </c:spPr>
        </c:majorGridlines>
        <c:title>
          <c:tx>
            <c:rich>
              <a:bodyPr/>
              <a:lstStyle/>
              <a:p>
                <a:pPr>
                  <a:defRPr sz="1159" b="1" i="0" u="none" strike="noStrike" baseline="0">
                    <a:solidFill>
                      <a:srgbClr val="000000"/>
                    </a:solidFill>
                    <a:latin typeface="Calibri"/>
                    <a:ea typeface="Calibri"/>
                    <a:cs typeface="Calibri"/>
                  </a:defRPr>
                </a:pPr>
                <a:r>
                  <a:rPr lang="en-US"/>
                  <a:t>Percent</a:t>
                </a:r>
              </a:p>
            </c:rich>
          </c:tx>
          <c:layout/>
          <c:spPr>
            <a:noFill/>
            <a:ln w="25377">
              <a:noFill/>
            </a:ln>
          </c:spPr>
        </c:title>
        <c:numFmt formatCode="General" sourceLinked="1"/>
        <c:tickLblPos val="nextTo"/>
        <c:spPr>
          <a:ln w="3172">
            <a:solidFill>
              <a:srgbClr val="808080"/>
            </a:solidFill>
            <a:prstDash val="solid"/>
          </a:ln>
        </c:spPr>
        <c:crossAx val="160625024"/>
        <c:crosses val="autoZero"/>
        <c:crossBetween val="between"/>
      </c:valAx>
      <c:spPr>
        <a:solidFill>
          <a:srgbClr val="E7E7E7"/>
        </a:solidFill>
        <a:ln w="25377">
          <a:noFill/>
        </a:ln>
      </c:spPr>
    </c:plotArea>
    <c:legend>
      <c:legendPos val="r"/>
      <c:layout>
        <c:manualLayout>
          <c:xMode val="edge"/>
          <c:yMode val="edge"/>
          <c:x val="0.82626276164222101"/>
          <c:y val="0.61661362066583836"/>
          <c:w val="0.12929306467252566"/>
          <c:h val="0.21086255007597721"/>
        </c:manualLayout>
      </c:layout>
      <c:spPr>
        <a:noFill/>
        <a:ln w="25377">
          <a:noFill/>
        </a:ln>
      </c:spPr>
    </c:legend>
    <c:plotVisOnly val="1"/>
    <c:dispBlanksAs val="gap"/>
  </c:chart>
  <c:spPr>
    <a:solidFill>
      <a:srgbClr val="FFFFFF"/>
    </a:solidFill>
    <a:ln w="3172">
      <a:solidFill>
        <a:srgbClr val="808080"/>
      </a:solidFill>
      <a:prstDash val="solid"/>
    </a:ln>
  </c:spPr>
  <c:txPr>
    <a:bodyPr/>
    <a:lstStyle/>
    <a:p>
      <a:pPr>
        <a:defRPr sz="1191"/>
      </a:pPr>
      <a:endParaRPr lang="en-US"/>
    </a:p>
  </c:txPr>
  <c:externalData r:id="rId1"/>
</c:chartSpace>
</file>

<file path=ppt/charts/chart3.xml><?xml version="1.0" encoding="utf-8"?>
<c:chartSpace xmlns:c="http://schemas.openxmlformats.org/drawingml/2006/chart" xmlns:a="http://schemas.openxmlformats.org/drawingml/2006/main" xmlns:r="http://schemas.openxmlformats.org/officeDocument/2006/relationships">
  <c:date1904 val="1"/>
  <c:lang val="en-US"/>
  <c:style val="34"/>
  <c:chart>
    <c:title>
      <c:tx>
        <c:rich>
          <a:bodyPr/>
          <a:lstStyle/>
          <a:p>
            <a:pPr>
              <a:defRPr/>
            </a:pPr>
            <a:r>
              <a:rPr lang="en-US"/>
              <a:t>Chance of being wealthy by age 30</a:t>
            </a:r>
          </a:p>
        </c:rich>
      </c:tx>
      <c:layout/>
      <c:spPr>
        <a:noFill/>
        <a:ln w="25375">
          <a:noFill/>
        </a:ln>
      </c:spPr>
    </c:title>
    <c:plotArea>
      <c:layout>
        <c:manualLayout>
          <c:layoutTarget val="inner"/>
          <c:xMode val="edge"/>
          <c:yMode val="edge"/>
          <c:x val="0.11711711711711698"/>
          <c:y val="0.40340909090909138"/>
          <c:w val="0.67267267267267528"/>
          <c:h val="0.3125000000000005"/>
        </c:manualLayout>
      </c:layout>
      <c:barChart>
        <c:barDir val="col"/>
        <c:grouping val="clustered"/>
        <c:ser>
          <c:idx val="0"/>
          <c:order val="0"/>
          <c:tx>
            <c:strRef>
              <c:f>Sheet1!$B$1</c:f>
              <c:strCache>
                <c:ptCount val="1"/>
                <c:pt idx="0">
                  <c:v>Males</c:v>
                </c:pt>
              </c:strCache>
            </c:strRef>
          </c:tx>
          <c:spPr>
            <a:solidFill>
              <a:srgbClr val="4F81BD"/>
            </a:solidFill>
            <a:ln w="3171">
              <a:solidFill>
                <a:srgbClr val="333399"/>
              </a:solidFill>
              <a:prstDash val="solid"/>
            </a:ln>
          </c:spPr>
          <c:cat>
            <c:strRef>
              <c:f>Sheet1!$A$2:$A$6</c:f>
              <c:strCache>
                <c:ptCount val="5"/>
                <c:pt idx="0">
                  <c:v>Almost no chance</c:v>
                </c:pt>
                <c:pt idx="1">
                  <c:v>Some chance</c:v>
                </c:pt>
                <c:pt idx="2">
                  <c:v>50-50 chance</c:v>
                </c:pt>
                <c:pt idx="3">
                  <c:v>Good chance</c:v>
                </c:pt>
                <c:pt idx="4">
                  <c:v>Almost certain</c:v>
                </c:pt>
              </c:strCache>
            </c:strRef>
          </c:cat>
          <c:val>
            <c:numRef>
              <c:f>Sheet1!$B$2:$B$6</c:f>
              <c:numCache>
                <c:formatCode>General</c:formatCode>
                <c:ptCount val="5"/>
                <c:pt idx="0">
                  <c:v>4</c:v>
                </c:pt>
                <c:pt idx="1">
                  <c:v>11.6</c:v>
                </c:pt>
                <c:pt idx="2">
                  <c:v>29.3</c:v>
                </c:pt>
                <c:pt idx="3">
                  <c:v>30.8</c:v>
                </c:pt>
                <c:pt idx="4">
                  <c:v>24.3</c:v>
                </c:pt>
              </c:numCache>
            </c:numRef>
          </c:val>
        </c:ser>
        <c:ser>
          <c:idx val="1"/>
          <c:order val="1"/>
          <c:tx>
            <c:strRef>
              <c:f>Sheet1!$C$1</c:f>
              <c:strCache>
                <c:ptCount val="1"/>
                <c:pt idx="0">
                  <c:v>Females</c:v>
                </c:pt>
              </c:strCache>
            </c:strRef>
          </c:tx>
          <c:spPr>
            <a:solidFill>
              <a:srgbClr val="C0504D"/>
            </a:solidFill>
            <a:ln w="3171">
              <a:solidFill>
                <a:srgbClr val="865357"/>
              </a:solidFill>
              <a:prstDash val="solid"/>
            </a:ln>
          </c:spPr>
          <c:cat>
            <c:strRef>
              <c:f>Sheet1!$A$2:$A$6</c:f>
              <c:strCache>
                <c:ptCount val="5"/>
                <c:pt idx="0">
                  <c:v>Almost no chance</c:v>
                </c:pt>
                <c:pt idx="1">
                  <c:v>Some chance</c:v>
                </c:pt>
                <c:pt idx="2">
                  <c:v>50-50 chance</c:v>
                </c:pt>
                <c:pt idx="3">
                  <c:v>Good chance</c:v>
                </c:pt>
                <c:pt idx="4">
                  <c:v>Almost certain</c:v>
                </c:pt>
              </c:strCache>
            </c:strRef>
          </c:cat>
          <c:val>
            <c:numRef>
              <c:f>Sheet1!$C$2:$C$6</c:f>
              <c:numCache>
                <c:formatCode>General</c:formatCode>
                <c:ptCount val="5"/>
                <c:pt idx="0">
                  <c:v>4.0999999999999996</c:v>
                </c:pt>
                <c:pt idx="1">
                  <c:v>18</c:v>
                </c:pt>
                <c:pt idx="2">
                  <c:v>29.4</c:v>
                </c:pt>
                <c:pt idx="3">
                  <c:v>28</c:v>
                </c:pt>
                <c:pt idx="4">
                  <c:v>20.5</c:v>
                </c:pt>
              </c:numCache>
            </c:numRef>
          </c:val>
        </c:ser>
        <c:axId val="160630272"/>
        <c:axId val="160713344"/>
      </c:barChart>
      <c:catAx>
        <c:axId val="160630272"/>
        <c:scaling>
          <c:orientation val="minMax"/>
        </c:scaling>
        <c:axPos val="b"/>
        <c:title>
          <c:tx>
            <c:rich>
              <a:bodyPr/>
              <a:lstStyle/>
              <a:p>
                <a:pPr>
                  <a:defRPr sz="1164" b="1" i="0" u="none" strike="noStrike" baseline="0">
                    <a:solidFill>
                      <a:srgbClr val="000000"/>
                    </a:solidFill>
                    <a:latin typeface="Calibri"/>
                    <a:ea typeface="Calibri"/>
                    <a:cs typeface="Calibri"/>
                  </a:defRPr>
                </a:pPr>
                <a:r>
                  <a:rPr lang="en-US"/>
                  <a:t>Opinion</a:t>
                </a:r>
              </a:p>
            </c:rich>
          </c:tx>
          <c:layout>
            <c:manualLayout>
              <c:xMode val="edge"/>
              <c:yMode val="edge"/>
              <c:x val="0.43672380375530012"/>
              <c:y val="0.8969816272965887"/>
            </c:manualLayout>
          </c:layout>
          <c:spPr>
            <a:noFill/>
            <a:ln w="25375">
              <a:noFill/>
            </a:ln>
          </c:spPr>
        </c:title>
        <c:numFmt formatCode="General" sourceLinked="1"/>
        <c:tickLblPos val="nextTo"/>
        <c:spPr>
          <a:ln w="3171">
            <a:solidFill>
              <a:srgbClr val="808080"/>
            </a:solidFill>
            <a:prstDash val="solid"/>
          </a:ln>
        </c:spPr>
        <c:txPr>
          <a:bodyPr rot="0" vert="horz"/>
          <a:lstStyle/>
          <a:p>
            <a:pPr>
              <a:defRPr sz="995"/>
            </a:pPr>
            <a:endParaRPr lang="en-US"/>
          </a:p>
        </c:txPr>
        <c:crossAx val="160713344"/>
        <c:crosses val="autoZero"/>
        <c:auto val="1"/>
        <c:lblAlgn val="ctr"/>
        <c:lblOffset val="100"/>
      </c:catAx>
      <c:valAx>
        <c:axId val="160713344"/>
        <c:scaling>
          <c:orientation val="minMax"/>
        </c:scaling>
        <c:axPos val="l"/>
        <c:majorGridlines>
          <c:spPr>
            <a:ln w="3171">
              <a:solidFill>
                <a:srgbClr val="808080"/>
              </a:solidFill>
              <a:prstDash val="solid"/>
            </a:ln>
          </c:spPr>
        </c:majorGridlines>
        <c:title>
          <c:tx>
            <c:rich>
              <a:bodyPr/>
              <a:lstStyle/>
              <a:p>
                <a:pPr>
                  <a:defRPr sz="1164" b="1" i="0" u="none" strike="noStrike" baseline="0">
                    <a:solidFill>
                      <a:srgbClr val="000000"/>
                    </a:solidFill>
                    <a:latin typeface="Calibri"/>
                    <a:ea typeface="Calibri"/>
                    <a:cs typeface="Calibri"/>
                  </a:defRPr>
                </a:pPr>
                <a:r>
                  <a:rPr lang="en-US"/>
                  <a:t>Percent</a:t>
                </a:r>
              </a:p>
            </c:rich>
          </c:tx>
          <c:layout/>
          <c:spPr>
            <a:noFill/>
            <a:ln w="25375">
              <a:noFill/>
            </a:ln>
          </c:spPr>
        </c:title>
        <c:numFmt formatCode="General" sourceLinked="1"/>
        <c:tickLblPos val="nextTo"/>
        <c:spPr>
          <a:ln w="3171">
            <a:solidFill>
              <a:srgbClr val="808080"/>
            </a:solidFill>
            <a:prstDash val="solid"/>
          </a:ln>
        </c:spPr>
        <c:crossAx val="160630272"/>
        <c:crosses val="autoZero"/>
        <c:crossBetween val="between"/>
      </c:valAx>
      <c:spPr>
        <a:solidFill>
          <a:srgbClr val="E7E7E7"/>
        </a:solidFill>
        <a:ln w="25375">
          <a:noFill/>
        </a:ln>
      </c:spPr>
    </c:plotArea>
    <c:legend>
      <c:legendPos val="r"/>
      <c:layout>
        <c:manualLayout>
          <c:xMode val="edge"/>
          <c:yMode val="edge"/>
          <c:x val="0.77911649505350344"/>
          <c:y val="0.61022351153474264"/>
          <c:w val="0.19477912376337592"/>
          <c:h val="0.22044729935073928"/>
        </c:manualLayout>
      </c:layout>
      <c:spPr>
        <a:noFill/>
        <a:ln w="25375">
          <a:noFill/>
        </a:ln>
      </c:spPr>
    </c:legend>
    <c:plotVisOnly val="1"/>
    <c:dispBlanksAs val="gap"/>
  </c:chart>
  <c:spPr>
    <a:solidFill>
      <a:srgbClr val="FFFFFF"/>
    </a:solidFill>
    <a:ln w="3171">
      <a:solidFill>
        <a:srgbClr val="808080"/>
      </a:solidFill>
      <a:prstDash val="solid"/>
    </a:ln>
  </c:spPr>
  <c:txPr>
    <a:bodyPr/>
    <a:lstStyle/>
    <a:p>
      <a:pPr>
        <a:defRPr sz="1195"/>
      </a:pPr>
      <a:endParaRPr lang="en-US"/>
    </a:p>
  </c:txPr>
  <c:externalData r:id="rId1"/>
</c:chartSpace>
</file>

<file path=ppt/charts/chart4.xml><?xml version="1.0" encoding="utf-8"?>
<c:chartSpace xmlns:c="http://schemas.openxmlformats.org/drawingml/2006/chart" xmlns:a="http://schemas.openxmlformats.org/drawingml/2006/main" xmlns:r="http://schemas.openxmlformats.org/officeDocument/2006/relationships">
  <c:date1904 val="1"/>
  <c:lang val="en-US"/>
  <c:style val="34"/>
  <c:chart>
    <c:title>
      <c:tx>
        <c:rich>
          <a:bodyPr/>
          <a:lstStyle/>
          <a:p>
            <a:pPr>
              <a:defRPr sz="1393"/>
            </a:pPr>
            <a:r>
              <a:rPr lang="en-US" sz="1393"/>
              <a:t>Chance of being wealthy by age 30</a:t>
            </a:r>
          </a:p>
        </c:rich>
      </c:tx>
      <c:layout/>
      <c:spPr>
        <a:noFill/>
        <a:ln w="25380">
          <a:noFill/>
        </a:ln>
      </c:spPr>
    </c:title>
    <c:plotArea>
      <c:layout>
        <c:manualLayout>
          <c:layoutTarget val="inner"/>
          <c:xMode val="edge"/>
          <c:yMode val="edge"/>
          <c:x val="0.16172867583387987"/>
          <c:y val="0.19622080538030004"/>
          <c:w val="0.46453229497416731"/>
          <c:h val="0.62962461087713051"/>
        </c:manualLayout>
      </c:layout>
      <c:barChart>
        <c:barDir val="col"/>
        <c:grouping val="percentStacked"/>
        <c:ser>
          <c:idx val="0"/>
          <c:order val="0"/>
          <c:tx>
            <c:strRef>
              <c:f>Sheet1!$A$2</c:f>
              <c:strCache>
                <c:ptCount val="1"/>
                <c:pt idx="0">
                  <c:v>Almost no chance</c:v>
                </c:pt>
              </c:strCache>
            </c:strRef>
          </c:tx>
          <c:spPr>
            <a:solidFill>
              <a:srgbClr val="4F81BD"/>
            </a:solidFill>
            <a:ln w="3172">
              <a:solidFill>
                <a:srgbClr val="333399"/>
              </a:solidFill>
              <a:prstDash val="solid"/>
            </a:ln>
          </c:spPr>
          <c:cat>
            <c:strRef>
              <c:f>Sheet1!$B$1:$C$1</c:f>
              <c:strCache>
                <c:ptCount val="2"/>
                <c:pt idx="0">
                  <c:v>Males</c:v>
                </c:pt>
                <c:pt idx="1">
                  <c:v>Females</c:v>
                </c:pt>
              </c:strCache>
            </c:strRef>
          </c:cat>
          <c:val>
            <c:numRef>
              <c:f>Sheet1!$B$2:$C$2</c:f>
              <c:numCache>
                <c:formatCode>General</c:formatCode>
                <c:ptCount val="2"/>
                <c:pt idx="0">
                  <c:v>4</c:v>
                </c:pt>
                <c:pt idx="1">
                  <c:v>4.0999999999999996</c:v>
                </c:pt>
              </c:numCache>
            </c:numRef>
          </c:val>
        </c:ser>
        <c:ser>
          <c:idx val="1"/>
          <c:order val="1"/>
          <c:tx>
            <c:strRef>
              <c:f>Sheet1!$A$3</c:f>
              <c:strCache>
                <c:ptCount val="1"/>
                <c:pt idx="0">
                  <c:v>Some chance</c:v>
                </c:pt>
              </c:strCache>
            </c:strRef>
          </c:tx>
          <c:spPr>
            <a:solidFill>
              <a:srgbClr val="C0504D"/>
            </a:solidFill>
            <a:ln w="3172">
              <a:solidFill>
                <a:srgbClr val="865357"/>
              </a:solidFill>
              <a:prstDash val="solid"/>
            </a:ln>
          </c:spPr>
          <c:cat>
            <c:strRef>
              <c:f>Sheet1!$B$1:$C$1</c:f>
              <c:strCache>
                <c:ptCount val="2"/>
                <c:pt idx="0">
                  <c:v>Males</c:v>
                </c:pt>
                <c:pt idx="1">
                  <c:v>Females</c:v>
                </c:pt>
              </c:strCache>
            </c:strRef>
          </c:cat>
          <c:val>
            <c:numRef>
              <c:f>Sheet1!$B$3:$C$3</c:f>
              <c:numCache>
                <c:formatCode>General</c:formatCode>
                <c:ptCount val="2"/>
                <c:pt idx="0">
                  <c:v>11.6</c:v>
                </c:pt>
                <c:pt idx="1">
                  <c:v>18</c:v>
                </c:pt>
              </c:numCache>
            </c:numRef>
          </c:val>
        </c:ser>
        <c:ser>
          <c:idx val="2"/>
          <c:order val="2"/>
          <c:tx>
            <c:strRef>
              <c:f>Sheet1!$A$4</c:f>
              <c:strCache>
                <c:ptCount val="1"/>
                <c:pt idx="0">
                  <c:v>50-50 chance</c:v>
                </c:pt>
              </c:strCache>
            </c:strRef>
          </c:tx>
          <c:spPr>
            <a:solidFill>
              <a:srgbClr val="9BBB59"/>
            </a:solidFill>
            <a:ln w="3172">
              <a:solidFill>
                <a:srgbClr val="90713A"/>
              </a:solidFill>
              <a:prstDash val="solid"/>
            </a:ln>
          </c:spPr>
          <c:cat>
            <c:strRef>
              <c:f>Sheet1!$B$1:$C$1</c:f>
              <c:strCache>
                <c:ptCount val="2"/>
                <c:pt idx="0">
                  <c:v>Males</c:v>
                </c:pt>
                <c:pt idx="1">
                  <c:v>Females</c:v>
                </c:pt>
              </c:strCache>
            </c:strRef>
          </c:cat>
          <c:val>
            <c:numRef>
              <c:f>Sheet1!$B$4:$C$4</c:f>
              <c:numCache>
                <c:formatCode>General</c:formatCode>
                <c:ptCount val="2"/>
                <c:pt idx="0">
                  <c:v>29.3</c:v>
                </c:pt>
                <c:pt idx="1">
                  <c:v>29.4</c:v>
                </c:pt>
              </c:numCache>
            </c:numRef>
          </c:val>
        </c:ser>
        <c:ser>
          <c:idx val="3"/>
          <c:order val="3"/>
          <c:tx>
            <c:strRef>
              <c:f>Sheet1!$A$5</c:f>
              <c:strCache>
                <c:ptCount val="1"/>
                <c:pt idx="0">
                  <c:v>Good chance</c:v>
                </c:pt>
              </c:strCache>
            </c:strRef>
          </c:tx>
          <c:spPr>
            <a:solidFill>
              <a:srgbClr val="8064A2"/>
            </a:solidFill>
            <a:ln w="3172">
              <a:solidFill>
                <a:srgbClr val="666699"/>
              </a:solidFill>
              <a:prstDash val="solid"/>
            </a:ln>
          </c:spPr>
          <c:cat>
            <c:strRef>
              <c:f>Sheet1!$B$1:$C$1</c:f>
              <c:strCache>
                <c:ptCount val="2"/>
                <c:pt idx="0">
                  <c:v>Males</c:v>
                </c:pt>
                <c:pt idx="1">
                  <c:v>Females</c:v>
                </c:pt>
              </c:strCache>
            </c:strRef>
          </c:cat>
          <c:val>
            <c:numRef>
              <c:f>Sheet1!$B$5:$C$5</c:f>
              <c:numCache>
                <c:formatCode>General</c:formatCode>
                <c:ptCount val="2"/>
                <c:pt idx="0">
                  <c:v>30.8</c:v>
                </c:pt>
                <c:pt idx="1">
                  <c:v>28</c:v>
                </c:pt>
              </c:numCache>
            </c:numRef>
          </c:val>
        </c:ser>
        <c:ser>
          <c:idx val="4"/>
          <c:order val="4"/>
          <c:tx>
            <c:strRef>
              <c:f>Sheet1!$A$6</c:f>
              <c:strCache>
                <c:ptCount val="1"/>
                <c:pt idx="0">
                  <c:v>Almost certain</c:v>
                </c:pt>
              </c:strCache>
            </c:strRef>
          </c:tx>
          <c:spPr>
            <a:solidFill>
              <a:srgbClr val="4BACC6"/>
            </a:solidFill>
            <a:ln w="3172">
              <a:solidFill>
                <a:srgbClr val="339966"/>
              </a:solidFill>
              <a:prstDash val="solid"/>
            </a:ln>
          </c:spPr>
          <c:cat>
            <c:strRef>
              <c:f>Sheet1!$B$1:$C$1</c:f>
              <c:strCache>
                <c:ptCount val="2"/>
                <c:pt idx="0">
                  <c:v>Males</c:v>
                </c:pt>
                <c:pt idx="1">
                  <c:v>Females</c:v>
                </c:pt>
              </c:strCache>
            </c:strRef>
          </c:cat>
          <c:val>
            <c:numRef>
              <c:f>Sheet1!$B$6:$C$6</c:f>
              <c:numCache>
                <c:formatCode>General</c:formatCode>
                <c:ptCount val="2"/>
                <c:pt idx="0">
                  <c:v>24.3</c:v>
                </c:pt>
                <c:pt idx="1">
                  <c:v>20.5</c:v>
                </c:pt>
              </c:numCache>
            </c:numRef>
          </c:val>
        </c:ser>
        <c:overlap val="100"/>
        <c:axId val="160937856"/>
        <c:axId val="160952320"/>
      </c:barChart>
      <c:catAx>
        <c:axId val="160937856"/>
        <c:scaling>
          <c:orientation val="minMax"/>
        </c:scaling>
        <c:axPos val="b"/>
        <c:title>
          <c:tx>
            <c:rich>
              <a:bodyPr/>
              <a:lstStyle/>
              <a:p>
                <a:pPr>
                  <a:defRPr sz="1175" b="1" i="0" u="none" strike="noStrike" baseline="0">
                    <a:solidFill>
                      <a:srgbClr val="000000"/>
                    </a:solidFill>
                    <a:latin typeface="Calibri"/>
                    <a:ea typeface="Calibri"/>
                    <a:cs typeface="Calibri"/>
                  </a:defRPr>
                </a:pPr>
                <a:r>
                  <a:rPr lang="en-US"/>
                  <a:t>Opinion</a:t>
                </a:r>
              </a:p>
            </c:rich>
          </c:tx>
          <c:layout>
            <c:manualLayout>
              <c:xMode val="edge"/>
              <c:yMode val="edge"/>
              <c:x val="0.31442483482668165"/>
              <c:y val="0.90966652852603946"/>
            </c:manualLayout>
          </c:layout>
          <c:spPr>
            <a:noFill/>
            <a:ln w="25380">
              <a:noFill/>
            </a:ln>
          </c:spPr>
        </c:title>
        <c:numFmt formatCode="General" sourceLinked="1"/>
        <c:tickLblPos val="nextTo"/>
        <c:spPr>
          <a:ln w="3172">
            <a:solidFill>
              <a:srgbClr val="808080"/>
            </a:solidFill>
            <a:prstDash val="solid"/>
          </a:ln>
        </c:spPr>
        <c:txPr>
          <a:bodyPr rot="0" vert="horz"/>
          <a:lstStyle/>
          <a:p>
            <a:pPr>
              <a:defRPr sz="1195"/>
            </a:pPr>
            <a:endParaRPr lang="en-US"/>
          </a:p>
        </c:txPr>
        <c:crossAx val="160952320"/>
        <c:crosses val="autoZero"/>
        <c:auto val="1"/>
        <c:lblAlgn val="ctr"/>
        <c:lblOffset val="100"/>
      </c:catAx>
      <c:valAx>
        <c:axId val="160952320"/>
        <c:scaling>
          <c:orientation val="minMax"/>
        </c:scaling>
        <c:axPos val="l"/>
        <c:majorGridlines>
          <c:spPr>
            <a:ln w="3172">
              <a:solidFill>
                <a:srgbClr val="808080"/>
              </a:solidFill>
              <a:prstDash val="solid"/>
            </a:ln>
          </c:spPr>
        </c:majorGridlines>
        <c:title>
          <c:tx>
            <c:rich>
              <a:bodyPr/>
              <a:lstStyle/>
              <a:p>
                <a:pPr>
                  <a:defRPr sz="1175" b="1" i="0" u="none" strike="noStrike" baseline="0">
                    <a:solidFill>
                      <a:srgbClr val="000000"/>
                    </a:solidFill>
                    <a:latin typeface="Calibri"/>
                    <a:ea typeface="Calibri"/>
                    <a:cs typeface="Calibri"/>
                  </a:defRPr>
                </a:pPr>
                <a:r>
                  <a:rPr lang="en-US"/>
                  <a:t>Percent</a:t>
                </a:r>
              </a:p>
            </c:rich>
          </c:tx>
          <c:layout/>
          <c:spPr>
            <a:noFill/>
            <a:ln w="25380">
              <a:noFill/>
            </a:ln>
          </c:spPr>
        </c:title>
        <c:numFmt formatCode="0%" sourceLinked="1"/>
        <c:tickLblPos val="nextTo"/>
        <c:spPr>
          <a:ln w="3172">
            <a:solidFill>
              <a:srgbClr val="808080"/>
            </a:solidFill>
            <a:prstDash val="solid"/>
          </a:ln>
        </c:spPr>
        <c:txPr>
          <a:bodyPr/>
          <a:lstStyle/>
          <a:p>
            <a:pPr>
              <a:defRPr sz="1096"/>
            </a:pPr>
            <a:endParaRPr lang="en-US"/>
          </a:p>
        </c:txPr>
        <c:crossAx val="160937856"/>
        <c:crosses val="autoZero"/>
        <c:crossBetween val="between"/>
      </c:valAx>
      <c:spPr>
        <a:solidFill>
          <a:srgbClr val="E7E7E7"/>
        </a:solidFill>
        <a:ln w="25380">
          <a:noFill/>
        </a:ln>
      </c:spPr>
    </c:plotArea>
    <c:legend>
      <c:legendPos val="r"/>
      <c:layout>
        <c:manualLayout>
          <c:xMode val="edge"/>
          <c:yMode val="edge"/>
          <c:x val="0.6526945626049625"/>
          <c:y val="0.45047934797623984"/>
          <c:w val="0.29740529560241791"/>
          <c:h val="0.53674126260533306"/>
        </c:manualLayout>
      </c:layout>
      <c:spPr>
        <a:noFill/>
        <a:ln w="25380">
          <a:noFill/>
        </a:ln>
      </c:spPr>
      <c:txPr>
        <a:bodyPr/>
        <a:lstStyle/>
        <a:p>
          <a:pPr>
            <a:defRPr sz="1096"/>
          </a:pPr>
          <a:endParaRPr lang="en-US"/>
        </a:p>
      </c:txPr>
    </c:legend>
    <c:plotVisOnly val="1"/>
    <c:dispBlanksAs val="gap"/>
  </c:chart>
  <c:spPr>
    <a:solidFill>
      <a:srgbClr val="FFFFFF"/>
    </a:solidFill>
    <a:ln w="3172">
      <a:solidFill>
        <a:srgbClr val="808080"/>
      </a:solidFill>
      <a:prstDash val="solid"/>
    </a:ln>
  </c:spPr>
  <c:txPr>
    <a:bodyPr/>
    <a:lstStyle/>
    <a:p>
      <a:pPr>
        <a:defRPr sz="1793"/>
      </a:pPr>
      <a:endParaRPr lang="en-US"/>
    </a:p>
  </c:txPr>
  <c:externalData r:id="rId1"/>
</c:chartSpace>
</file>

<file path=ppt/charts/chart5.xml><?xml version="1.0" encoding="utf-8"?>
<c:chartSpace xmlns:c="http://schemas.openxmlformats.org/drawingml/2006/chart" xmlns:a="http://schemas.openxmlformats.org/drawingml/2006/main" xmlns:r="http://schemas.openxmlformats.org/officeDocument/2006/relationships">
  <c:lang val="en-US"/>
  <c:chart>
    <c:title>
      <c:tx>
        <c:rich>
          <a:bodyPr/>
          <a:lstStyle/>
          <a:p>
            <a:pPr>
              <a:defRPr/>
            </a:pPr>
            <a:r>
              <a:rPr lang="en-US"/>
              <a:t>Conditional Distribution of Gender for Each Status</a:t>
            </a:r>
          </a:p>
        </c:rich>
      </c:tx>
      <c:layout/>
      <c:overlay val="1"/>
    </c:title>
    <c:plotArea>
      <c:layout/>
      <c:barChart>
        <c:barDir val="col"/>
        <c:grouping val="clustered"/>
        <c:ser>
          <c:idx val="0"/>
          <c:order val="0"/>
          <c:tx>
            <c:strRef>
              <c:f>Sheet1!$A$44</c:f>
              <c:strCache>
                <c:ptCount val="1"/>
                <c:pt idx="0">
                  <c:v>Men</c:v>
                </c:pt>
              </c:strCache>
            </c:strRef>
          </c:tx>
          <c:cat>
            <c:strRef>
              <c:f>Sheet1!$B$43:$G$43</c:f>
              <c:strCache>
                <c:ptCount val="6"/>
                <c:pt idx="0">
                  <c:v>2 year college, full time</c:v>
                </c:pt>
                <c:pt idx="1">
                  <c:v>2 year college, part time</c:v>
                </c:pt>
                <c:pt idx="2">
                  <c:v>4 year college, full time</c:v>
                </c:pt>
                <c:pt idx="3">
                  <c:v>4 year college, part time</c:v>
                </c:pt>
                <c:pt idx="4">
                  <c:v>graduate school</c:v>
                </c:pt>
                <c:pt idx="5">
                  <c:v>vocational school</c:v>
                </c:pt>
              </c:strCache>
            </c:strRef>
          </c:cat>
          <c:val>
            <c:numRef>
              <c:f>Sheet1!$B$44:$G$44</c:f>
              <c:numCache>
                <c:formatCode>0.0%</c:formatCode>
                <c:ptCount val="6"/>
                <c:pt idx="0">
                  <c:v>0.4787520172135557</c:v>
                </c:pt>
                <c:pt idx="1">
                  <c:v>0.45760430686406461</c:v>
                </c:pt>
                <c:pt idx="2">
                  <c:v>0.46590543583145705</c:v>
                </c:pt>
                <c:pt idx="3">
                  <c:v>0.39398734177215189</c:v>
                </c:pt>
                <c:pt idx="4">
                  <c:v>0.45535714285714285</c:v>
                </c:pt>
                <c:pt idx="5">
                  <c:v>0.53872053872053871</c:v>
                </c:pt>
              </c:numCache>
            </c:numRef>
          </c:val>
        </c:ser>
        <c:ser>
          <c:idx val="1"/>
          <c:order val="1"/>
          <c:tx>
            <c:strRef>
              <c:f>Sheet1!$A$45</c:f>
              <c:strCache>
                <c:ptCount val="1"/>
                <c:pt idx="0">
                  <c:v>Women</c:v>
                </c:pt>
              </c:strCache>
            </c:strRef>
          </c:tx>
          <c:cat>
            <c:strRef>
              <c:f>Sheet1!$B$43:$G$43</c:f>
              <c:strCache>
                <c:ptCount val="6"/>
                <c:pt idx="0">
                  <c:v>2 year college, full time</c:v>
                </c:pt>
                <c:pt idx="1">
                  <c:v>2 year college, part time</c:v>
                </c:pt>
                <c:pt idx="2">
                  <c:v>4 year college, full time</c:v>
                </c:pt>
                <c:pt idx="3">
                  <c:v>4 year college, part time</c:v>
                </c:pt>
                <c:pt idx="4">
                  <c:v>graduate school</c:v>
                </c:pt>
                <c:pt idx="5">
                  <c:v>vocational school</c:v>
                </c:pt>
              </c:strCache>
            </c:strRef>
          </c:cat>
          <c:val>
            <c:numRef>
              <c:f>Sheet1!$B$45:$G$45</c:f>
              <c:numCache>
                <c:formatCode>0.0%</c:formatCode>
                <c:ptCount val="6"/>
                <c:pt idx="0">
                  <c:v>0.52124798278644435</c:v>
                </c:pt>
                <c:pt idx="1">
                  <c:v>0.54239569313593539</c:v>
                </c:pt>
                <c:pt idx="2">
                  <c:v>0.53409456416854295</c:v>
                </c:pt>
                <c:pt idx="3">
                  <c:v>0.60601265822784811</c:v>
                </c:pt>
                <c:pt idx="4">
                  <c:v>0.5446428571428571</c:v>
                </c:pt>
                <c:pt idx="5">
                  <c:v>0.46127946127946129</c:v>
                </c:pt>
              </c:numCache>
            </c:numRef>
          </c:val>
        </c:ser>
        <c:axId val="94758016"/>
        <c:axId val="162075776"/>
      </c:barChart>
      <c:catAx>
        <c:axId val="94758016"/>
        <c:scaling>
          <c:orientation val="minMax"/>
        </c:scaling>
        <c:axPos val="b"/>
        <c:tickLblPos val="nextTo"/>
        <c:crossAx val="162075776"/>
        <c:crosses val="autoZero"/>
        <c:auto val="1"/>
        <c:lblAlgn val="ctr"/>
        <c:lblOffset val="100"/>
      </c:catAx>
      <c:valAx>
        <c:axId val="162075776"/>
        <c:scaling>
          <c:orientation val="minMax"/>
        </c:scaling>
        <c:axPos val="l"/>
        <c:majorGridlines/>
        <c:numFmt formatCode="0.0%" sourceLinked="1"/>
        <c:tickLblPos val="nextTo"/>
        <c:crossAx val="94758016"/>
        <c:crosses val="autoZero"/>
        <c:crossBetween val="between"/>
      </c:valAx>
    </c:plotArea>
    <c:legend>
      <c:legendPos val="r"/>
      <c:layout/>
    </c:legend>
    <c:plotVisOnly val="1"/>
  </c:chart>
  <c:externalData r:id="rId1"/>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FADBEF16-EA2A-4C49-B47A-E8750D5CC83C}" type="datetimeFigureOut">
              <a:rPr lang="en-US" smtClean="0"/>
              <a:pPr/>
              <a:t>7/24/2014</a:t>
            </a:fld>
            <a:endParaRPr lang="en-US" dirty="0"/>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021FD266-22F9-429A-9AFB-6E8C802DAB51}" type="slidenum">
              <a:rPr lang="en-US" smtClean="0"/>
              <a:pPr/>
              <a:t>‹#›</a:t>
            </a:fld>
            <a:endParaRPr lang="en-US" dirty="0"/>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70B4052-0306-4DBC-9034-693F7C97E84F}" type="datetimeFigureOut">
              <a:rPr lang="en-US" smtClean="0"/>
              <a:pPr/>
              <a:t>7/24/2014</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C87DFBC-C06D-4D12-8EDA-526C55B18444}" type="slidenum">
              <a:rPr lang="en-US" smtClean="0"/>
              <a:pPr/>
              <a:t>‹#›</a:t>
            </a:fld>
            <a:endParaRPr lang="en-US" dirty="0"/>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dirty="0"/>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fld id="{544213AF-26F6-41FA-8D85-E2C5388D6E58}" type="datetimeFigureOut">
              <a:rPr lang="en-US" smtClean="0"/>
              <a:pPr/>
              <a:t>7/24/2014</a:t>
            </a:fld>
            <a:endParaRPr lang="en-US" dirty="0">
              <a:solidFill>
                <a:srgbClr val="FFFFFF"/>
              </a:solidFill>
            </a:endParaRPr>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endParaRPr kumimoji="0" lang="en-US" dirty="0">
              <a:solidFill>
                <a:schemeClr val="accent1">
                  <a:tint val="20000"/>
                </a:schemeClr>
              </a:solidFill>
            </a:endParaRPr>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D5BBC35B-A44B-4119-B8DA-DE9E3DFADA20}" type="slidenum">
              <a:rPr kumimoji="0" lang="en-US" smtClean="0"/>
              <a:pPr/>
              <a:t>‹#›</a:t>
            </a:fld>
            <a:endParaRPr kumimoji="0" lang="en-US" dirty="0">
              <a:solidFill>
                <a:srgbClr val="FFFFFF"/>
              </a:solidFill>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544213AF-26F6-41FA-8D85-E2C5388D6E58}" type="datetimeFigureOut">
              <a:rPr lang="en-US" smtClean="0"/>
              <a:pPr/>
              <a:t>7/24/2014</a:t>
            </a:fld>
            <a:endParaRPr lang="en-US" dirty="0"/>
          </a:p>
        </p:txBody>
      </p:sp>
      <p:sp>
        <p:nvSpPr>
          <p:cNvPr id="5" name="Footer Placeholder 4"/>
          <p:cNvSpPr>
            <a:spLocks noGrp="1"/>
          </p:cNvSpPr>
          <p:nvPr>
            <p:ph type="ftr" sz="quarter" idx="11"/>
          </p:nvPr>
        </p:nvSpPr>
        <p:spPr/>
        <p:txBody>
          <a:bodyPr/>
          <a:lstStyle>
            <a:extLst/>
          </a:lstStyle>
          <a:p>
            <a:endParaRPr kumimoji="0" lang="en-US" dirty="0"/>
          </a:p>
        </p:txBody>
      </p:sp>
      <p:sp>
        <p:nvSpPr>
          <p:cNvPr id="6" name="Slide Number Placeholder 5"/>
          <p:cNvSpPr>
            <a:spLocks noGrp="1"/>
          </p:cNvSpPr>
          <p:nvPr>
            <p:ph type="sldNum" sz="quarter" idx="12"/>
          </p:nvPr>
        </p:nvSpPr>
        <p:spPr/>
        <p:txBody>
          <a:bodyPr/>
          <a:lstStyle>
            <a:extLst/>
          </a:lstStyle>
          <a:p>
            <a:fld id="{D5BBC35B-A44B-4119-B8DA-DE9E3DFADA20}" type="slidenum">
              <a:rPr kumimoji="0" lang="en-US" smtClean="0"/>
              <a:pPr/>
              <a:t>‹#›</a:t>
            </a:fld>
            <a:endParaRPr kumimoji="0"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544213AF-26F6-41FA-8D85-E2C5388D6E58}" type="datetimeFigureOut">
              <a:rPr lang="en-US" smtClean="0"/>
              <a:pPr/>
              <a:t>7/24/2014</a:t>
            </a:fld>
            <a:endParaRPr lang="en-US" dirty="0"/>
          </a:p>
        </p:txBody>
      </p:sp>
      <p:sp>
        <p:nvSpPr>
          <p:cNvPr id="5" name="Footer Placeholder 4"/>
          <p:cNvSpPr>
            <a:spLocks noGrp="1"/>
          </p:cNvSpPr>
          <p:nvPr>
            <p:ph type="ftr" sz="quarter" idx="11"/>
          </p:nvPr>
        </p:nvSpPr>
        <p:spPr/>
        <p:txBody>
          <a:bodyPr/>
          <a:lstStyle>
            <a:extLst/>
          </a:lstStyle>
          <a:p>
            <a:endParaRPr kumimoji="0" lang="en-US" dirty="0"/>
          </a:p>
        </p:txBody>
      </p:sp>
      <p:sp>
        <p:nvSpPr>
          <p:cNvPr id="6" name="Slide Number Placeholder 5"/>
          <p:cNvSpPr>
            <a:spLocks noGrp="1"/>
          </p:cNvSpPr>
          <p:nvPr>
            <p:ph type="sldNum" sz="quarter" idx="12"/>
          </p:nvPr>
        </p:nvSpPr>
        <p:spPr/>
        <p:txBody>
          <a:bodyPr/>
          <a:lstStyle>
            <a:extLst/>
          </a:lstStyle>
          <a:p>
            <a:fld id="{D5BBC35B-A44B-4119-B8DA-DE9E3DFADA20}" type="slidenum">
              <a:rPr kumimoji="0" lang="en-US" smtClean="0"/>
              <a:pPr/>
              <a:t>‹#›</a:t>
            </a:fld>
            <a:endParaRPr kumimoji="0"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544213AF-26F6-41FA-8D85-E2C5388D6E58}" type="datetimeFigureOut">
              <a:rPr lang="en-US" smtClean="0"/>
              <a:pPr/>
              <a:t>7/24/2014</a:t>
            </a:fld>
            <a:endParaRPr lang="en-US" dirty="0"/>
          </a:p>
        </p:txBody>
      </p:sp>
      <p:sp>
        <p:nvSpPr>
          <p:cNvPr id="5" name="Footer Placeholder 4"/>
          <p:cNvSpPr>
            <a:spLocks noGrp="1"/>
          </p:cNvSpPr>
          <p:nvPr>
            <p:ph type="ftr" sz="quarter" idx="11"/>
          </p:nvPr>
        </p:nvSpPr>
        <p:spPr/>
        <p:txBody>
          <a:bodyPr/>
          <a:lstStyle>
            <a:extLst/>
          </a:lstStyle>
          <a:p>
            <a:endParaRPr kumimoji="0" lang="en-US" dirty="0"/>
          </a:p>
        </p:txBody>
      </p:sp>
      <p:sp>
        <p:nvSpPr>
          <p:cNvPr id="6" name="Slide Number Placeholder 5"/>
          <p:cNvSpPr>
            <a:spLocks noGrp="1"/>
          </p:cNvSpPr>
          <p:nvPr>
            <p:ph type="sldNum" sz="quarter" idx="12"/>
          </p:nvPr>
        </p:nvSpPr>
        <p:spPr/>
        <p:txBody>
          <a:bodyPr/>
          <a:lstStyle>
            <a:extLst/>
          </a:lstStyle>
          <a:p>
            <a:fld id="{D5BBC35B-A44B-4119-B8DA-DE9E3DFADA20}" type="slidenum">
              <a:rPr kumimoji="0" lang="en-US" smtClean="0"/>
              <a:pPr/>
              <a:t>‹#›</a:t>
            </a:fld>
            <a:endParaRPr kumimoji="0" lang="en-US" dirty="0"/>
          </a:p>
        </p:txBody>
      </p:sp>
      <p:sp>
        <p:nvSpPr>
          <p:cNvPr id="7" name="Title 6"/>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544213AF-26F6-41FA-8D85-E2C5388D6E58}" type="datetimeFigureOut">
              <a:rPr lang="en-US" smtClean="0"/>
              <a:pPr/>
              <a:t>7/24/2014</a:t>
            </a:fld>
            <a:endParaRPr lang="en-US" dirty="0"/>
          </a:p>
        </p:txBody>
      </p:sp>
      <p:sp>
        <p:nvSpPr>
          <p:cNvPr id="5" name="Footer Placeholder 4"/>
          <p:cNvSpPr>
            <a:spLocks noGrp="1"/>
          </p:cNvSpPr>
          <p:nvPr>
            <p:ph type="ftr" sz="quarter" idx="11"/>
          </p:nvPr>
        </p:nvSpPr>
        <p:spPr/>
        <p:txBody>
          <a:bodyPr/>
          <a:lstStyle>
            <a:extLst/>
          </a:lstStyle>
          <a:p>
            <a:endParaRPr kumimoji="0" lang="en-US" dirty="0"/>
          </a:p>
        </p:txBody>
      </p:sp>
      <p:sp>
        <p:nvSpPr>
          <p:cNvPr id="6" name="Slide Number Placeholder 5"/>
          <p:cNvSpPr>
            <a:spLocks noGrp="1"/>
          </p:cNvSpPr>
          <p:nvPr>
            <p:ph type="sldNum" sz="quarter" idx="12"/>
          </p:nvPr>
        </p:nvSpPr>
        <p:spPr/>
        <p:txBody>
          <a:bodyPr/>
          <a:lstStyle>
            <a:extLst/>
          </a:lstStyle>
          <a:p>
            <a:fld id="{D5BBC35B-A44B-4119-B8DA-DE9E3DFADA20}" type="slidenum">
              <a:rPr kumimoji="0" lang="en-US" smtClean="0"/>
              <a:pPr/>
              <a:t>‹#›</a:t>
            </a:fld>
            <a:endParaRPr kumimoji="0" lang="en-US" dirty="0"/>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dirty="0"/>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544213AF-26F6-41FA-8D85-E2C5388D6E58}" type="datetimeFigureOut">
              <a:rPr lang="en-US" smtClean="0"/>
              <a:pPr/>
              <a:t>7/24/2014</a:t>
            </a:fld>
            <a:endParaRPr lang="en-US" dirty="0"/>
          </a:p>
        </p:txBody>
      </p:sp>
      <p:sp>
        <p:nvSpPr>
          <p:cNvPr id="6" name="Footer Placeholder 5"/>
          <p:cNvSpPr>
            <a:spLocks noGrp="1"/>
          </p:cNvSpPr>
          <p:nvPr>
            <p:ph type="ftr" sz="quarter" idx="11"/>
          </p:nvPr>
        </p:nvSpPr>
        <p:spPr/>
        <p:txBody>
          <a:bodyPr/>
          <a:lstStyle>
            <a:extLst/>
          </a:lstStyle>
          <a:p>
            <a:endParaRPr kumimoji="0" lang="en-US" dirty="0"/>
          </a:p>
        </p:txBody>
      </p:sp>
      <p:sp>
        <p:nvSpPr>
          <p:cNvPr id="7" name="Slide Number Placeholder 6"/>
          <p:cNvSpPr>
            <a:spLocks noGrp="1"/>
          </p:cNvSpPr>
          <p:nvPr>
            <p:ph type="sldNum" sz="quarter" idx="12"/>
          </p:nvPr>
        </p:nvSpPr>
        <p:spPr/>
        <p:txBody>
          <a:bodyPr/>
          <a:lstStyle>
            <a:extLst/>
          </a:lstStyle>
          <a:p>
            <a:fld id="{D5BBC35B-A44B-4119-B8DA-DE9E3DFADA20}" type="slidenum">
              <a:rPr kumimoji="0" lang="en-US" smtClean="0"/>
              <a:pPr/>
              <a:t>‹#›</a:t>
            </a:fld>
            <a:endParaRPr kumimoji="0" lang="en-US" dirty="0"/>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544213AF-26F6-41FA-8D85-E2C5388D6E58}" type="datetimeFigureOut">
              <a:rPr lang="en-US" smtClean="0"/>
              <a:pPr/>
              <a:t>7/24/2014</a:t>
            </a:fld>
            <a:endParaRPr lang="en-US" dirty="0"/>
          </a:p>
        </p:txBody>
      </p:sp>
      <p:sp>
        <p:nvSpPr>
          <p:cNvPr id="8" name="Footer Placeholder 7"/>
          <p:cNvSpPr>
            <a:spLocks noGrp="1"/>
          </p:cNvSpPr>
          <p:nvPr>
            <p:ph type="ftr" sz="quarter" idx="11"/>
          </p:nvPr>
        </p:nvSpPr>
        <p:spPr/>
        <p:txBody>
          <a:bodyPr/>
          <a:lstStyle>
            <a:extLst/>
          </a:lstStyle>
          <a:p>
            <a:endParaRPr kumimoji="0" lang="en-US" dirty="0"/>
          </a:p>
        </p:txBody>
      </p:sp>
      <p:sp>
        <p:nvSpPr>
          <p:cNvPr id="9" name="Slide Number Placeholder 8"/>
          <p:cNvSpPr>
            <a:spLocks noGrp="1"/>
          </p:cNvSpPr>
          <p:nvPr>
            <p:ph type="sldNum" sz="quarter" idx="12"/>
          </p:nvPr>
        </p:nvSpPr>
        <p:spPr/>
        <p:txBody>
          <a:bodyPr/>
          <a:lstStyle>
            <a:extLst/>
          </a:lstStyle>
          <a:p>
            <a:fld id="{D5BBC35B-A44B-4119-B8DA-DE9E3DFADA20}" type="slidenum">
              <a:rPr kumimoji="0" lang="en-US" smtClean="0"/>
              <a:pPr/>
              <a:t>‹#›</a:t>
            </a:fld>
            <a:endParaRPr kumimoji="0"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fld id="{544213AF-26F6-41FA-8D85-E2C5388D6E58}" type="datetimeFigureOut">
              <a:rPr lang="en-US" smtClean="0"/>
              <a:pPr/>
              <a:t>7/24/2014</a:t>
            </a:fld>
            <a:endParaRPr lang="en-US" dirty="0"/>
          </a:p>
        </p:txBody>
      </p:sp>
      <p:sp>
        <p:nvSpPr>
          <p:cNvPr id="4" name="Footer Placeholder 3"/>
          <p:cNvSpPr>
            <a:spLocks noGrp="1"/>
          </p:cNvSpPr>
          <p:nvPr>
            <p:ph type="ftr" sz="quarter" idx="11"/>
          </p:nvPr>
        </p:nvSpPr>
        <p:spPr/>
        <p:txBody>
          <a:bodyPr/>
          <a:lstStyle>
            <a:extLst/>
          </a:lstStyle>
          <a:p>
            <a:endParaRPr kumimoji="0" lang="en-US" dirty="0"/>
          </a:p>
        </p:txBody>
      </p:sp>
      <p:sp>
        <p:nvSpPr>
          <p:cNvPr id="5" name="Slide Number Placeholder 4"/>
          <p:cNvSpPr>
            <a:spLocks noGrp="1"/>
          </p:cNvSpPr>
          <p:nvPr>
            <p:ph type="sldNum" sz="quarter" idx="12"/>
          </p:nvPr>
        </p:nvSpPr>
        <p:spPr/>
        <p:txBody>
          <a:bodyPr/>
          <a:lstStyle>
            <a:extLst/>
          </a:lstStyle>
          <a:p>
            <a:fld id="{D5BBC35B-A44B-4119-B8DA-DE9E3DFADA20}" type="slidenum">
              <a:rPr kumimoji="0" lang="en-US" smtClean="0"/>
              <a:pPr/>
              <a:t>‹#›</a:t>
            </a:fld>
            <a:endParaRPr kumimoji="0" lang="en-US" dirty="0"/>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544213AF-26F6-41FA-8D85-E2C5388D6E58}" type="datetimeFigureOut">
              <a:rPr lang="en-US" smtClean="0"/>
              <a:pPr/>
              <a:t>7/24/2014</a:t>
            </a:fld>
            <a:endParaRPr lang="en-US" dirty="0"/>
          </a:p>
        </p:txBody>
      </p:sp>
      <p:sp>
        <p:nvSpPr>
          <p:cNvPr id="3" name="Footer Placeholder 2"/>
          <p:cNvSpPr>
            <a:spLocks noGrp="1"/>
          </p:cNvSpPr>
          <p:nvPr>
            <p:ph type="ftr" sz="quarter" idx="11"/>
          </p:nvPr>
        </p:nvSpPr>
        <p:spPr/>
        <p:txBody>
          <a:bodyPr/>
          <a:lstStyle>
            <a:extLst/>
          </a:lstStyle>
          <a:p>
            <a:endParaRPr kumimoji="0" lang="en-US" dirty="0"/>
          </a:p>
        </p:txBody>
      </p:sp>
      <p:sp>
        <p:nvSpPr>
          <p:cNvPr id="4" name="Slide Number Placeholder 3"/>
          <p:cNvSpPr>
            <a:spLocks noGrp="1"/>
          </p:cNvSpPr>
          <p:nvPr>
            <p:ph type="sldNum" sz="quarter" idx="12"/>
          </p:nvPr>
        </p:nvSpPr>
        <p:spPr/>
        <p:txBody>
          <a:bodyPr/>
          <a:lstStyle>
            <a:extLst/>
          </a:lstStyle>
          <a:p>
            <a:fld id="{D5BBC35B-A44B-4119-B8DA-DE9E3DFADA20}" type="slidenum">
              <a:rPr kumimoji="0" lang="en-US" smtClean="0"/>
              <a:pPr/>
              <a:t>‹#›</a:t>
            </a:fld>
            <a:endParaRPr kumimoji="0"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fld id="{544213AF-26F6-41FA-8D85-E2C5388D6E58}" type="datetimeFigureOut">
              <a:rPr lang="en-US" smtClean="0"/>
              <a:pPr/>
              <a:t>7/24/2014</a:t>
            </a:fld>
            <a:endParaRPr lang="en-US" dirty="0"/>
          </a:p>
        </p:txBody>
      </p:sp>
      <p:sp>
        <p:nvSpPr>
          <p:cNvPr id="6" name="Footer Placeholder 5"/>
          <p:cNvSpPr>
            <a:spLocks noGrp="1"/>
          </p:cNvSpPr>
          <p:nvPr>
            <p:ph type="ftr" sz="quarter" idx="11"/>
          </p:nvPr>
        </p:nvSpPr>
        <p:spPr/>
        <p:txBody>
          <a:bodyPr/>
          <a:lstStyle>
            <a:extLst/>
          </a:lstStyle>
          <a:p>
            <a:endParaRPr kumimoji="0" lang="en-US" dirty="0"/>
          </a:p>
        </p:txBody>
      </p:sp>
      <p:sp>
        <p:nvSpPr>
          <p:cNvPr id="7" name="Slide Number Placeholder 6"/>
          <p:cNvSpPr>
            <a:spLocks noGrp="1"/>
          </p:cNvSpPr>
          <p:nvPr>
            <p:ph type="sldNum" sz="quarter" idx="12"/>
          </p:nvPr>
        </p:nvSpPr>
        <p:spPr/>
        <p:txBody>
          <a:bodyPr/>
          <a:lstStyle>
            <a:extLst/>
          </a:lstStyle>
          <a:p>
            <a:fld id="{D5BBC35B-A44B-4119-B8DA-DE9E3DFADA20}" type="slidenum">
              <a:rPr kumimoji="0" lang="en-US" smtClean="0"/>
              <a:pPr/>
              <a:t>‹#›</a:t>
            </a:fld>
            <a:endParaRPr kumimoji="0"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dirty="0"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544213AF-26F6-41FA-8D85-E2C5388D6E58}" type="datetimeFigureOut">
              <a:rPr lang="en-US" smtClean="0"/>
              <a:pPr/>
              <a:t>7/24/2014</a:t>
            </a:fld>
            <a:endParaRPr lang="en-US" dirty="0">
              <a:solidFill>
                <a:schemeClr val="tx1"/>
              </a:solidFill>
            </a:endParaRPr>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kumimoji="0" lang="en-US" dirty="0">
              <a:solidFill>
                <a:schemeClr val="tx1"/>
              </a:solidFill>
            </a:endParaRPr>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D5BBC35B-A44B-4119-B8DA-DE9E3DFADA20}" type="slidenum">
              <a:rPr kumimoji="0" lang="en-US" smtClean="0"/>
              <a:pPr/>
              <a:t>‹#›</a:t>
            </a:fld>
            <a:endParaRPr kumimoji="0" lang="en-US" dirty="0">
              <a:solidFill>
                <a:schemeClr val="tx1"/>
              </a:solidFill>
            </a:endParaRPr>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9" name="Freef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10" name="Right Triangle 9"/>
          <p:cNvSpPr>
            <a:spLocks/>
          </p:cNvSpPr>
          <p:nvPr/>
        </p:nvSpPr>
        <p:spPr bwMode="auto">
          <a:xfrm>
            <a:off x="-6042" y="5791253"/>
            <a:ext cx="3402314" cy="1080868"/>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dirty="0"/>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dirty="0"/>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dirty="0"/>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14" name="Right Triangle 13"/>
          <p:cNvSpPr>
            <a:spLocks/>
          </p:cNvSpPr>
          <p:nvPr/>
        </p:nvSpPr>
        <p:spPr bwMode="auto">
          <a:xfrm>
            <a:off x="-6042" y="5791253"/>
            <a:ext cx="3402314" cy="1080868"/>
          </a:xfrm>
          <a:prstGeom prst="rtTriangle">
            <a:avLst/>
          </a:prstGeom>
          <a:blipFill>
            <a:blip r:embed="rId1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dirty="0"/>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544213AF-26F6-41FA-8D85-E2C5388D6E58}" type="datetimeFigureOut">
              <a:rPr lang="en-US" smtClean="0"/>
              <a:pPr/>
              <a:t>7/24/2014</a:t>
            </a:fld>
            <a:endParaRPr lang="en-US" sz="1000" dirty="0">
              <a:solidFill>
                <a:schemeClr val="tx1"/>
              </a:solidFill>
            </a:endParaRPr>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pPr algn="r" eaLnBrk="1" latinLnBrk="0" hangingPunct="1"/>
            <a:endParaRPr kumimoji="0" lang="en-US" sz="1000" dirty="0">
              <a:solidFill>
                <a:schemeClr val="tx1"/>
              </a:solidFill>
            </a:endParaRPr>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D5BBC35B-A44B-4119-B8DA-DE9E3DFADA20}" type="slidenum">
              <a:rPr kumimoji="0" lang="en-US" smtClean="0"/>
              <a:pPr/>
              <a:t>‹#›</a:t>
            </a:fld>
            <a:endParaRPr kumimoji="0" lang="en-US" sz="1000" b="0" dirty="0">
              <a:solidFill>
                <a:schemeClr val="tx1"/>
              </a:solidFill>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5.wmf"/><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chart" Target="../charts/chart2.xml"/><Relationship Id="rId1" Type="http://schemas.openxmlformats.org/officeDocument/2006/relationships/slideLayout" Target="../slideLayouts/slideLayout7.xml"/><Relationship Id="rId4" Type="http://schemas.openxmlformats.org/officeDocument/2006/relationships/chart" Target="../charts/chart4.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chart" Target="../charts/chart5.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11.gif"/><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85000" lnSpcReduction="20000"/>
          </a:bodyPr>
          <a:lstStyle/>
          <a:p>
            <a:pPr>
              <a:buNone/>
            </a:pPr>
            <a:endParaRPr lang="en-US" sz="5400" dirty="0" smtClean="0">
              <a:solidFill>
                <a:schemeClr val="accent1">
                  <a:lumMod val="75000"/>
                </a:schemeClr>
              </a:solidFill>
            </a:endParaRPr>
          </a:p>
          <a:p>
            <a:pPr algn="ctr">
              <a:buNone/>
            </a:pPr>
            <a:r>
              <a:rPr lang="en-US" sz="6000" b="1" dirty="0" smtClean="0">
                <a:solidFill>
                  <a:schemeClr val="accent6">
                    <a:lumMod val="75000"/>
                  </a:schemeClr>
                </a:solidFill>
              </a:rPr>
              <a:t>	</a:t>
            </a:r>
            <a:r>
              <a:rPr lang="en-US" sz="5400" b="1" dirty="0" smtClean="0">
                <a:solidFill>
                  <a:schemeClr val="accent6">
                    <a:lumMod val="75000"/>
                  </a:schemeClr>
                </a:solidFill>
              </a:rPr>
              <a:t>Statistics:</a:t>
            </a:r>
          </a:p>
          <a:p>
            <a:pPr algn="ctr">
              <a:buNone/>
            </a:pPr>
            <a:r>
              <a:rPr lang="en-US" sz="5400" b="1" dirty="0" smtClean="0">
                <a:solidFill>
                  <a:schemeClr val="accent6">
                    <a:lumMod val="75000"/>
                  </a:schemeClr>
                </a:solidFill>
              </a:rPr>
              <a:t>Analyzing 2 Categorical Variables</a:t>
            </a:r>
          </a:p>
          <a:p>
            <a:pPr>
              <a:buNone/>
            </a:pPr>
            <a:endParaRPr lang="en-US" sz="5400" dirty="0" smtClean="0">
              <a:solidFill>
                <a:schemeClr val="accent6">
                  <a:lumMod val="75000"/>
                </a:schemeClr>
              </a:solidFill>
            </a:endParaRPr>
          </a:p>
          <a:p>
            <a:pPr algn="ctr">
              <a:buNone/>
            </a:pPr>
            <a:r>
              <a:rPr lang="en-US" sz="3200" b="1" dirty="0" smtClean="0">
                <a:solidFill>
                  <a:schemeClr val="accent6">
                    <a:lumMod val="75000"/>
                  </a:schemeClr>
                </a:solidFill>
              </a:rPr>
              <a:t>MIDDLE SCHOOL LEVEL</a:t>
            </a:r>
          </a:p>
          <a:p>
            <a:endParaRPr lang="en-US" b="1" dirty="0" smtClean="0">
              <a:solidFill>
                <a:schemeClr val="accent6">
                  <a:lumMod val="75000"/>
                </a:schemeClr>
              </a:solidFill>
            </a:endParaRPr>
          </a:p>
          <a:p>
            <a:r>
              <a:rPr lang="en-US" b="1" dirty="0" smtClean="0">
                <a:solidFill>
                  <a:schemeClr val="accent6">
                    <a:lumMod val="75000"/>
                  </a:schemeClr>
                </a:solidFill>
              </a:rPr>
              <a:t>Session #1</a:t>
            </a:r>
          </a:p>
          <a:p>
            <a:r>
              <a:rPr lang="en-US" b="1" dirty="0" smtClean="0">
                <a:solidFill>
                  <a:schemeClr val="accent6">
                    <a:lumMod val="75000"/>
                  </a:schemeClr>
                </a:solidFill>
              </a:rPr>
              <a:t>Presented by: Dr. Del Ferster</a:t>
            </a:r>
          </a:p>
        </p:txBody>
      </p:sp>
      <p:sp>
        <p:nvSpPr>
          <p:cNvPr id="3" name="Title 2"/>
          <p:cNvSpPr>
            <a:spLocks noGrp="1"/>
          </p:cNvSpPr>
          <p:nvPr>
            <p:ph type="title"/>
          </p:nvPr>
        </p:nvSpPr>
        <p:spPr/>
        <p:txBody>
          <a:bodyPr>
            <a:normAutofit fontScale="90000"/>
          </a:bodyPr>
          <a:lstStyle/>
          <a:p>
            <a:pPr algn="ctr"/>
            <a:r>
              <a:rPr lang="en-US" dirty="0" smtClean="0"/>
              <a:t/>
            </a:r>
            <a:br>
              <a:rPr lang="en-US" dirty="0" smtClean="0"/>
            </a:br>
            <a:r>
              <a:rPr lang="en-US" sz="4400" dirty="0" smtClean="0">
                <a:solidFill>
                  <a:srgbClr val="00B050"/>
                </a:solidFill>
              </a:rPr>
              <a:t>Immaculata Week 2014</a:t>
            </a:r>
            <a:r>
              <a:rPr lang="en-US" dirty="0" smtClean="0">
                <a:solidFill>
                  <a:srgbClr val="00B050"/>
                </a:solidFill>
              </a:rPr>
              <a:t/>
            </a:r>
            <a:br>
              <a:rPr lang="en-US" dirty="0" smtClean="0">
                <a:solidFill>
                  <a:srgbClr val="00B050"/>
                </a:solidFill>
              </a:rPr>
            </a:br>
            <a:r>
              <a:rPr lang="en-US" sz="2700" dirty="0" smtClean="0">
                <a:solidFill>
                  <a:srgbClr val="00B050"/>
                </a:solidFill>
              </a:rPr>
              <a:t>July 28—August 1, 2014</a:t>
            </a:r>
            <a:r>
              <a:rPr lang="en-US" dirty="0" smtClean="0"/>
              <a:t/>
            </a:r>
            <a:br>
              <a:rPr lang="en-US" dirty="0" smtClean="0"/>
            </a:b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normAutofit fontScale="90000"/>
          </a:bodyPr>
          <a:lstStyle/>
          <a:p>
            <a:pPr algn="ctr" eaLnBrk="1" hangingPunct="1">
              <a:defRPr/>
            </a:pPr>
            <a:r>
              <a:rPr lang="en-US" dirty="0" smtClean="0"/>
              <a:t>Distribution </a:t>
            </a:r>
            <a:br>
              <a:rPr lang="en-US" dirty="0" smtClean="0"/>
            </a:br>
            <a:r>
              <a:rPr lang="en-US" dirty="0" smtClean="0"/>
              <a:t>of a categorical variable</a:t>
            </a:r>
          </a:p>
        </p:txBody>
      </p:sp>
      <p:sp>
        <p:nvSpPr>
          <p:cNvPr id="25603" name="Rectangle 3"/>
          <p:cNvSpPr>
            <a:spLocks noGrp="1" noChangeArrowheads="1"/>
          </p:cNvSpPr>
          <p:nvPr>
            <p:ph type="body" idx="1"/>
          </p:nvPr>
        </p:nvSpPr>
        <p:spPr/>
        <p:txBody>
          <a:bodyPr>
            <a:normAutofit lnSpcReduction="10000"/>
          </a:bodyPr>
          <a:lstStyle/>
          <a:p>
            <a:pPr eaLnBrk="1" hangingPunct="1"/>
            <a:r>
              <a:rPr lang="en-US" sz="3600" dirty="0" smtClean="0"/>
              <a:t>The</a:t>
            </a:r>
            <a:r>
              <a:rPr lang="en-US" sz="3600" b="1" dirty="0" smtClean="0">
                <a:solidFill>
                  <a:srgbClr val="FF0000"/>
                </a:solidFill>
              </a:rPr>
              <a:t> distribution</a:t>
            </a:r>
            <a:r>
              <a:rPr lang="en-US" sz="3600" dirty="0" smtClean="0">
                <a:solidFill>
                  <a:srgbClr val="FF0000"/>
                </a:solidFill>
              </a:rPr>
              <a:t> </a:t>
            </a:r>
            <a:r>
              <a:rPr lang="en-US" sz="3600" dirty="0" smtClean="0"/>
              <a:t>of a categorical variable provides the possible values that a variable can take on and how often these possible values occur.  </a:t>
            </a:r>
          </a:p>
          <a:p>
            <a:pPr eaLnBrk="1" hangingPunct="1"/>
            <a:r>
              <a:rPr lang="en-US" sz="3600" dirty="0" smtClean="0"/>
              <a:t>The distribution of a categorical variable shows the pattern of variation of the variable.</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According to the Bureau of Justice, the following data represent the number of inmates by ethnicity in 2007.</a:t>
            </a:r>
            <a:endParaRPr lang="en-US" dirty="0"/>
          </a:p>
        </p:txBody>
      </p:sp>
      <p:sp>
        <p:nvSpPr>
          <p:cNvPr id="3" name="Title 2"/>
          <p:cNvSpPr>
            <a:spLocks noGrp="1"/>
          </p:cNvSpPr>
          <p:nvPr>
            <p:ph type="title"/>
          </p:nvPr>
        </p:nvSpPr>
        <p:spPr/>
        <p:txBody>
          <a:bodyPr/>
          <a:lstStyle/>
          <a:p>
            <a:pPr algn="ctr"/>
            <a:r>
              <a:rPr lang="en-US" dirty="0" smtClean="0"/>
              <a:t>Example #1</a:t>
            </a:r>
            <a:endParaRPr lang="en-US" dirty="0"/>
          </a:p>
        </p:txBody>
      </p:sp>
      <p:graphicFrame>
        <p:nvGraphicFramePr>
          <p:cNvPr id="4" name="Table 3"/>
          <p:cNvGraphicFramePr>
            <a:graphicFrameLocks noGrp="1"/>
          </p:cNvGraphicFramePr>
          <p:nvPr/>
        </p:nvGraphicFramePr>
        <p:xfrm>
          <a:off x="1447800" y="3200400"/>
          <a:ext cx="6096000" cy="1920240"/>
        </p:xfrm>
        <a:graphic>
          <a:graphicData uri="http://schemas.openxmlformats.org/drawingml/2006/table">
            <a:tbl>
              <a:tblPr firstRow="1" bandRow="1">
                <a:tableStyleId>{5C22544A-7EE6-4342-B048-85BDC9FD1C3A}</a:tableStyleId>
              </a:tblPr>
              <a:tblGrid>
                <a:gridCol w="3048000"/>
                <a:gridCol w="3048000"/>
              </a:tblGrid>
              <a:tr h="370840">
                <a:tc>
                  <a:txBody>
                    <a:bodyPr/>
                    <a:lstStyle/>
                    <a:p>
                      <a:pPr algn="ctr"/>
                      <a:r>
                        <a:rPr lang="en-US" sz="3600" b="0" dirty="0" smtClean="0">
                          <a:solidFill>
                            <a:schemeClr val="tx1"/>
                          </a:solidFill>
                        </a:rPr>
                        <a:t>White</a:t>
                      </a:r>
                      <a:r>
                        <a:rPr lang="en-US" sz="3600" dirty="0" smtClean="0"/>
                        <a:t> </a:t>
                      </a:r>
                      <a:endParaRPr lang="en-US" sz="3600" dirty="0"/>
                    </a:p>
                  </a:txBody>
                  <a:tcPr/>
                </a:tc>
                <a:tc>
                  <a:txBody>
                    <a:bodyPr/>
                    <a:lstStyle/>
                    <a:p>
                      <a:pPr algn="ctr"/>
                      <a:r>
                        <a:rPr lang="en-US" sz="3600" b="0" dirty="0" smtClean="0">
                          <a:solidFill>
                            <a:schemeClr val="tx1"/>
                          </a:solidFill>
                        </a:rPr>
                        <a:t>338,400</a:t>
                      </a:r>
                      <a:endParaRPr lang="en-US" sz="3600" b="0" dirty="0">
                        <a:solidFill>
                          <a:schemeClr val="tx1"/>
                        </a:solidFill>
                      </a:endParaRPr>
                    </a:p>
                  </a:txBody>
                  <a:tcPr/>
                </a:tc>
              </a:tr>
              <a:tr h="370840">
                <a:tc>
                  <a:txBody>
                    <a:bodyPr/>
                    <a:lstStyle/>
                    <a:p>
                      <a:pPr algn="ctr"/>
                      <a:r>
                        <a:rPr lang="en-US" sz="3600" dirty="0" smtClean="0"/>
                        <a:t>Black </a:t>
                      </a:r>
                      <a:endParaRPr lang="en-US" sz="3600" dirty="0"/>
                    </a:p>
                  </a:txBody>
                  <a:tcPr/>
                </a:tc>
                <a:tc>
                  <a:txBody>
                    <a:bodyPr/>
                    <a:lstStyle/>
                    <a:p>
                      <a:pPr algn="ctr"/>
                      <a:r>
                        <a:rPr lang="en-US" sz="3600" dirty="0" smtClean="0"/>
                        <a:t>301,900 </a:t>
                      </a:r>
                      <a:endParaRPr lang="en-US" sz="3600" dirty="0"/>
                    </a:p>
                  </a:txBody>
                  <a:tcPr/>
                </a:tc>
              </a:tr>
              <a:tr h="370840">
                <a:tc>
                  <a:txBody>
                    <a:bodyPr/>
                    <a:lstStyle/>
                    <a:p>
                      <a:pPr algn="ctr"/>
                      <a:r>
                        <a:rPr lang="en-US" sz="3600" dirty="0" smtClean="0"/>
                        <a:t>Hispanic</a:t>
                      </a:r>
                      <a:endParaRPr lang="en-US" sz="3600" dirty="0"/>
                    </a:p>
                  </a:txBody>
                  <a:tcPr/>
                </a:tc>
                <a:tc>
                  <a:txBody>
                    <a:bodyPr/>
                    <a:lstStyle/>
                    <a:p>
                      <a:pPr algn="ctr"/>
                      <a:r>
                        <a:rPr lang="en-US" sz="3600" dirty="0" smtClean="0"/>
                        <a:t>125,600 </a:t>
                      </a:r>
                      <a:endParaRPr lang="en-US" sz="3600" dirty="0"/>
                    </a:p>
                  </a:txBody>
                  <a:tcPr/>
                </a:tc>
              </a:tr>
            </a:tbl>
          </a:graphicData>
        </a:graphic>
      </p:graphicFrame>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Rectangle 2"/>
          <p:cNvSpPr>
            <a:spLocks noGrp="1" noChangeArrowheads="1"/>
          </p:cNvSpPr>
          <p:nvPr>
            <p:ph type="title"/>
          </p:nvPr>
        </p:nvSpPr>
        <p:spPr/>
        <p:txBody>
          <a:bodyPr/>
          <a:lstStyle/>
          <a:p>
            <a:pPr eaLnBrk="1" hangingPunct="1">
              <a:defRPr/>
            </a:pPr>
            <a:r>
              <a:rPr lang="en-US" smtClean="0"/>
              <a:t>Graphing Qualitative Data</a:t>
            </a:r>
          </a:p>
        </p:txBody>
      </p:sp>
      <p:sp>
        <p:nvSpPr>
          <p:cNvPr id="26627" name="Rectangle 3"/>
          <p:cNvSpPr>
            <a:spLocks noGrp="1" noChangeArrowheads="1"/>
          </p:cNvSpPr>
          <p:nvPr>
            <p:ph type="body" idx="1"/>
          </p:nvPr>
        </p:nvSpPr>
        <p:spPr/>
        <p:txBody>
          <a:bodyPr/>
          <a:lstStyle/>
          <a:p>
            <a:pPr eaLnBrk="1" hangingPunct="1"/>
            <a:r>
              <a:rPr lang="en-US" sz="3200" dirty="0" smtClean="0"/>
              <a:t>Often, rather than simply presenting numerical values, we choose to graph our data.</a:t>
            </a:r>
          </a:p>
          <a:p>
            <a:pPr eaLnBrk="1" hangingPunct="1"/>
            <a:r>
              <a:rPr lang="en-US" sz="3200" dirty="0" smtClean="0"/>
              <a:t>When generating a graph of 1 categorical variable, we might consider the following types of graph.</a:t>
            </a:r>
          </a:p>
          <a:p>
            <a:pPr lvl="1"/>
            <a:r>
              <a:rPr lang="en-US" sz="3200" dirty="0" smtClean="0"/>
              <a:t>Pie Chart</a:t>
            </a:r>
          </a:p>
          <a:p>
            <a:pPr lvl="1"/>
            <a:r>
              <a:rPr lang="en-US" sz="3200" dirty="0" smtClean="0"/>
              <a:t>Bar Graph</a:t>
            </a:r>
          </a:p>
          <a:p>
            <a:pPr lvl="1"/>
            <a:endParaRPr lang="en-US" dirty="0" smtClean="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2"/>
          <p:cNvSpPr>
            <a:spLocks noGrp="1" noChangeArrowheads="1"/>
          </p:cNvSpPr>
          <p:nvPr>
            <p:ph type="title"/>
          </p:nvPr>
        </p:nvSpPr>
        <p:spPr/>
        <p:txBody>
          <a:bodyPr/>
          <a:lstStyle/>
          <a:p>
            <a:pPr algn="ctr" eaLnBrk="1" hangingPunct="1">
              <a:defRPr/>
            </a:pPr>
            <a:r>
              <a:rPr lang="en-US" dirty="0" smtClean="0"/>
              <a:t>Pie Chart</a:t>
            </a:r>
          </a:p>
        </p:txBody>
      </p:sp>
      <p:sp>
        <p:nvSpPr>
          <p:cNvPr id="27651" name="Rectangle 3"/>
          <p:cNvSpPr>
            <a:spLocks noGrp="1" noChangeArrowheads="1"/>
          </p:cNvSpPr>
          <p:nvPr>
            <p:ph type="body" idx="1"/>
          </p:nvPr>
        </p:nvSpPr>
        <p:spPr/>
        <p:txBody>
          <a:bodyPr>
            <a:normAutofit/>
          </a:bodyPr>
          <a:lstStyle/>
          <a:p>
            <a:pPr eaLnBrk="1" hangingPunct="1"/>
            <a:r>
              <a:rPr lang="en-US" sz="3200" dirty="0" smtClean="0"/>
              <a:t>A </a:t>
            </a:r>
            <a:r>
              <a:rPr lang="en-US" sz="3200" b="1" dirty="0" smtClean="0">
                <a:solidFill>
                  <a:srgbClr val="FF0000"/>
                </a:solidFill>
              </a:rPr>
              <a:t>pie chart </a:t>
            </a:r>
            <a:r>
              <a:rPr lang="en-US" sz="3200" dirty="0" smtClean="0"/>
              <a:t>displays the distribution of the qualitative variable by dividing the circle into wedges corresponding to the categories of the variable such that the angle of each wedge is proportional to the percentage of items in that category.</a:t>
            </a:r>
          </a:p>
          <a:p>
            <a:pPr eaLnBrk="1" hangingPunct="1"/>
            <a:r>
              <a:rPr lang="en-US" sz="3200" dirty="0" smtClean="0"/>
              <a:t>Pie Charts are easy to do in EXCEL. </a:t>
            </a:r>
            <a:r>
              <a:rPr lang="en-US" sz="3200" dirty="0" smtClean="0">
                <a:sym typeface="Wingdings" pitchFamily="2" charset="2"/>
              </a:rPr>
              <a:t></a:t>
            </a:r>
            <a:endParaRPr lang="en-US" sz="3200" dirty="0" smtClean="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pPr algn="ctr"/>
            <a:r>
              <a:rPr lang="en-US" dirty="0" smtClean="0"/>
              <a:t>A Pie Chart for the Prison Data</a:t>
            </a:r>
            <a:endParaRPr lang="en-US" dirty="0"/>
          </a:p>
        </p:txBody>
      </p:sp>
      <p:graphicFrame>
        <p:nvGraphicFramePr>
          <p:cNvPr id="4" name="Table 3"/>
          <p:cNvGraphicFramePr>
            <a:graphicFrameLocks noGrp="1"/>
          </p:cNvGraphicFramePr>
          <p:nvPr/>
        </p:nvGraphicFramePr>
        <p:xfrm>
          <a:off x="914400" y="1447800"/>
          <a:ext cx="3886200" cy="1447800"/>
        </p:xfrm>
        <a:graphic>
          <a:graphicData uri="http://schemas.openxmlformats.org/drawingml/2006/table">
            <a:tbl>
              <a:tblPr firstRow="1" bandRow="1">
                <a:tableStyleId>{5C22544A-7EE6-4342-B048-85BDC9FD1C3A}</a:tableStyleId>
              </a:tblPr>
              <a:tblGrid>
                <a:gridCol w="1943100"/>
                <a:gridCol w="1943100"/>
              </a:tblGrid>
              <a:tr h="482600">
                <a:tc>
                  <a:txBody>
                    <a:bodyPr/>
                    <a:lstStyle/>
                    <a:p>
                      <a:pPr algn="ctr"/>
                      <a:r>
                        <a:rPr lang="en-US" sz="2400" dirty="0" smtClean="0"/>
                        <a:t>White </a:t>
                      </a:r>
                      <a:endParaRPr lang="en-US" sz="2400" dirty="0"/>
                    </a:p>
                  </a:txBody>
                  <a:tcPr/>
                </a:tc>
                <a:tc>
                  <a:txBody>
                    <a:bodyPr/>
                    <a:lstStyle/>
                    <a:p>
                      <a:pPr algn="ctr"/>
                      <a:r>
                        <a:rPr lang="en-US" sz="2400" dirty="0" smtClean="0"/>
                        <a:t>338,400</a:t>
                      </a:r>
                      <a:endParaRPr lang="en-US" sz="2400" dirty="0"/>
                    </a:p>
                  </a:txBody>
                  <a:tcPr/>
                </a:tc>
              </a:tr>
              <a:tr h="482600">
                <a:tc>
                  <a:txBody>
                    <a:bodyPr/>
                    <a:lstStyle/>
                    <a:p>
                      <a:pPr algn="ctr"/>
                      <a:r>
                        <a:rPr lang="en-US" sz="2400" dirty="0" smtClean="0"/>
                        <a:t>Black </a:t>
                      </a:r>
                      <a:endParaRPr lang="en-US" sz="2400" dirty="0"/>
                    </a:p>
                  </a:txBody>
                  <a:tcPr/>
                </a:tc>
                <a:tc>
                  <a:txBody>
                    <a:bodyPr/>
                    <a:lstStyle/>
                    <a:p>
                      <a:pPr algn="ctr"/>
                      <a:r>
                        <a:rPr lang="en-US" sz="2400" dirty="0" smtClean="0"/>
                        <a:t>301,900 </a:t>
                      </a:r>
                      <a:endParaRPr lang="en-US" sz="2400" dirty="0"/>
                    </a:p>
                  </a:txBody>
                  <a:tcPr/>
                </a:tc>
              </a:tr>
              <a:tr h="482600">
                <a:tc>
                  <a:txBody>
                    <a:bodyPr/>
                    <a:lstStyle/>
                    <a:p>
                      <a:pPr algn="ctr"/>
                      <a:r>
                        <a:rPr lang="en-US" sz="2400" dirty="0" smtClean="0"/>
                        <a:t>Hispanic</a:t>
                      </a:r>
                      <a:endParaRPr lang="en-US" sz="2400" dirty="0"/>
                    </a:p>
                  </a:txBody>
                  <a:tcPr/>
                </a:tc>
                <a:tc>
                  <a:txBody>
                    <a:bodyPr/>
                    <a:lstStyle/>
                    <a:p>
                      <a:pPr algn="ctr"/>
                      <a:r>
                        <a:rPr lang="en-US" sz="2400" dirty="0" smtClean="0"/>
                        <a:t>125,600 </a:t>
                      </a:r>
                      <a:endParaRPr lang="en-US" sz="2400" dirty="0"/>
                    </a:p>
                  </a:txBody>
                  <a:tcPr/>
                </a:tc>
              </a:tr>
            </a:tbl>
          </a:graphicData>
        </a:graphic>
      </p:graphicFrame>
      <p:pic>
        <p:nvPicPr>
          <p:cNvPr id="15" name="Content Placeholder 14" descr="Picture1.png"/>
          <p:cNvPicPr>
            <a:picLocks noGrp="1" noChangeAspect="1"/>
          </p:cNvPicPr>
          <p:nvPr>
            <p:ph idx="1"/>
          </p:nvPr>
        </p:nvPicPr>
        <p:blipFill>
          <a:blip r:embed="rId2" cstate="print"/>
          <a:stretch>
            <a:fillRect/>
          </a:stretch>
        </p:blipFill>
        <p:spPr>
          <a:xfrm>
            <a:off x="2667000" y="3276600"/>
            <a:ext cx="5943600" cy="3165965"/>
          </a:xfrm>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pPr algn="ctr"/>
            <a:r>
              <a:rPr lang="en-US" dirty="0" smtClean="0"/>
              <a:t>A Pie Chart for the Prison Data (Using Percents)</a:t>
            </a:r>
            <a:endParaRPr lang="en-US" dirty="0"/>
          </a:p>
        </p:txBody>
      </p:sp>
      <p:graphicFrame>
        <p:nvGraphicFramePr>
          <p:cNvPr id="4" name="Table 3"/>
          <p:cNvGraphicFramePr>
            <a:graphicFrameLocks noGrp="1"/>
          </p:cNvGraphicFramePr>
          <p:nvPr/>
        </p:nvGraphicFramePr>
        <p:xfrm>
          <a:off x="914400" y="1447800"/>
          <a:ext cx="3886200" cy="1447800"/>
        </p:xfrm>
        <a:graphic>
          <a:graphicData uri="http://schemas.openxmlformats.org/drawingml/2006/table">
            <a:tbl>
              <a:tblPr firstRow="1" bandRow="1">
                <a:tableStyleId>{5C22544A-7EE6-4342-B048-85BDC9FD1C3A}</a:tableStyleId>
              </a:tblPr>
              <a:tblGrid>
                <a:gridCol w="1943100"/>
                <a:gridCol w="1943100"/>
              </a:tblGrid>
              <a:tr h="482600">
                <a:tc>
                  <a:txBody>
                    <a:bodyPr/>
                    <a:lstStyle/>
                    <a:p>
                      <a:pPr algn="ctr"/>
                      <a:r>
                        <a:rPr lang="en-US" sz="2400" dirty="0" smtClean="0"/>
                        <a:t>White </a:t>
                      </a:r>
                      <a:endParaRPr lang="en-US" sz="2400" dirty="0"/>
                    </a:p>
                  </a:txBody>
                  <a:tcPr/>
                </a:tc>
                <a:tc>
                  <a:txBody>
                    <a:bodyPr/>
                    <a:lstStyle/>
                    <a:p>
                      <a:pPr algn="ctr"/>
                      <a:r>
                        <a:rPr lang="en-US" sz="2400" dirty="0" smtClean="0"/>
                        <a:t>338,400</a:t>
                      </a:r>
                      <a:endParaRPr lang="en-US" sz="2400" dirty="0"/>
                    </a:p>
                  </a:txBody>
                  <a:tcPr/>
                </a:tc>
              </a:tr>
              <a:tr h="482600">
                <a:tc>
                  <a:txBody>
                    <a:bodyPr/>
                    <a:lstStyle/>
                    <a:p>
                      <a:pPr algn="ctr"/>
                      <a:r>
                        <a:rPr lang="en-US" sz="2400" dirty="0" smtClean="0"/>
                        <a:t>Black </a:t>
                      </a:r>
                      <a:endParaRPr lang="en-US" sz="2400" dirty="0"/>
                    </a:p>
                  </a:txBody>
                  <a:tcPr/>
                </a:tc>
                <a:tc>
                  <a:txBody>
                    <a:bodyPr/>
                    <a:lstStyle/>
                    <a:p>
                      <a:pPr algn="ctr"/>
                      <a:r>
                        <a:rPr lang="en-US" sz="2400" dirty="0" smtClean="0"/>
                        <a:t>301,900 </a:t>
                      </a:r>
                      <a:endParaRPr lang="en-US" sz="2400" dirty="0"/>
                    </a:p>
                  </a:txBody>
                  <a:tcPr/>
                </a:tc>
              </a:tr>
              <a:tr h="482600">
                <a:tc>
                  <a:txBody>
                    <a:bodyPr/>
                    <a:lstStyle/>
                    <a:p>
                      <a:pPr algn="ctr"/>
                      <a:r>
                        <a:rPr lang="en-US" sz="2400" dirty="0" smtClean="0"/>
                        <a:t>Hispanic</a:t>
                      </a:r>
                      <a:endParaRPr lang="en-US" sz="2400" dirty="0"/>
                    </a:p>
                  </a:txBody>
                  <a:tcPr/>
                </a:tc>
                <a:tc>
                  <a:txBody>
                    <a:bodyPr/>
                    <a:lstStyle/>
                    <a:p>
                      <a:pPr algn="ctr"/>
                      <a:r>
                        <a:rPr lang="en-US" sz="2400" dirty="0" smtClean="0"/>
                        <a:t>125,600 </a:t>
                      </a:r>
                      <a:endParaRPr lang="en-US" sz="2400" dirty="0"/>
                    </a:p>
                  </a:txBody>
                  <a:tcPr/>
                </a:tc>
              </a:tr>
            </a:tbl>
          </a:graphicData>
        </a:graphic>
      </p:graphicFrame>
      <p:pic>
        <p:nvPicPr>
          <p:cNvPr id="222210" name="Picture 2"/>
          <p:cNvPicPr>
            <a:picLocks noGrp="1" noChangeAspect="1" noChangeArrowheads="1"/>
          </p:cNvPicPr>
          <p:nvPr>
            <p:ph idx="1"/>
          </p:nvPr>
        </p:nvPicPr>
        <p:blipFill>
          <a:blip r:embed="rId2" cstate="print"/>
          <a:srcRect/>
          <a:stretch>
            <a:fillRect/>
          </a:stretch>
        </p:blipFill>
        <p:spPr bwMode="auto">
          <a:xfrm>
            <a:off x="2895600" y="3124200"/>
            <a:ext cx="5735754" cy="3453624"/>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2"/>
          <p:cNvSpPr>
            <a:spLocks noGrp="1" noChangeArrowheads="1"/>
          </p:cNvSpPr>
          <p:nvPr>
            <p:ph type="title"/>
          </p:nvPr>
        </p:nvSpPr>
        <p:spPr/>
        <p:txBody>
          <a:bodyPr/>
          <a:lstStyle/>
          <a:p>
            <a:pPr algn="ctr" eaLnBrk="1" hangingPunct="1">
              <a:defRPr/>
            </a:pPr>
            <a:r>
              <a:rPr lang="en-US" dirty="0" smtClean="0"/>
              <a:t>Bar Graph</a:t>
            </a:r>
          </a:p>
        </p:txBody>
      </p:sp>
      <p:sp>
        <p:nvSpPr>
          <p:cNvPr id="32771" name="Rectangle 3"/>
          <p:cNvSpPr>
            <a:spLocks noGrp="1" noChangeArrowheads="1"/>
          </p:cNvSpPr>
          <p:nvPr>
            <p:ph type="body" idx="1"/>
          </p:nvPr>
        </p:nvSpPr>
        <p:spPr>
          <a:xfrm>
            <a:off x="457200" y="1481328"/>
            <a:ext cx="8534400" cy="4538472"/>
          </a:xfrm>
        </p:spPr>
        <p:txBody>
          <a:bodyPr>
            <a:normAutofit/>
          </a:bodyPr>
          <a:lstStyle/>
          <a:p>
            <a:pPr eaLnBrk="1" hangingPunct="1"/>
            <a:r>
              <a:rPr lang="en-US" sz="3200" dirty="0" smtClean="0"/>
              <a:t>A </a:t>
            </a:r>
            <a:r>
              <a:rPr lang="en-US" sz="3200" b="1" dirty="0" smtClean="0">
                <a:solidFill>
                  <a:srgbClr val="FF0000"/>
                </a:solidFill>
              </a:rPr>
              <a:t>bar graph </a:t>
            </a:r>
            <a:r>
              <a:rPr lang="en-US" sz="3200" dirty="0" smtClean="0"/>
              <a:t>displays the distribution of a qualitative variable by listing the categories of the variable along one axis and drawing a bar over each category with a height equal to the percentage of items in that category. </a:t>
            </a:r>
          </a:p>
          <a:p>
            <a:pPr eaLnBrk="1" hangingPunct="1"/>
            <a:r>
              <a:rPr lang="en-US" sz="3200" dirty="0" smtClean="0"/>
              <a:t>The bars should all be of equal width. </a:t>
            </a:r>
          </a:p>
          <a:p>
            <a:pPr eaLnBrk="1" hangingPunct="1"/>
            <a:r>
              <a:rPr lang="en-US" sz="3200" dirty="0" smtClean="0"/>
              <a:t>We could also do one using percents. </a:t>
            </a:r>
            <a:r>
              <a:rPr lang="en-US" sz="3200" dirty="0" smtClean="0">
                <a:sym typeface="Wingdings" pitchFamily="2" charset="2"/>
              </a:rPr>
              <a:t></a:t>
            </a:r>
            <a:endParaRPr lang="en-US" sz="3200" dirty="0" smtClean="0"/>
          </a:p>
          <a:p>
            <a:pPr eaLnBrk="1" hangingPunct="1"/>
            <a:endParaRPr lang="en-US" dirty="0" smtClean="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2"/>
          <p:cNvSpPr>
            <a:spLocks noGrp="1" noChangeArrowheads="1"/>
          </p:cNvSpPr>
          <p:nvPr>
            <p:ph type="title"/>
          </p:nvPr>
        </p:nvSpPr>
        <p:spPr>
          <a:xfrm>
            <a:off x="685800" y="-76200"/>
            <a:ext cx="7772400" cy="1143000"/>
          </a:xfrm>
        </p:spPr>
        <p:txBody>
          <a:bodyPr/>
          <a:lstStyle/>
          <a:p>
            <a:pPr algn="ctr" eaLnBrk="1" hangingPunct="1">
              <a:defRPr/>
            </a:pPr>
            <a:r>
              <a:rPr lang="en-US" dirty="0" smtClean="0"/>
              <a:t>Bar Graph for the Prison Data</a:t>
            </a:r>
          </a:p>
        </p:txBody>
      </p:sp>
      <p:pic>
        <p:nvPicPr>
          <p:cNvPr id="223234" name="Picture 2"/>
          <p:cNvPicPr>
            <a:picLocks noChangeAspect="1" noChangeArrowheads="1"/>
          </p:cNvPicPr>
          <p:nvPr/>
        </p:nvPicPr>
        <p:blipFill>
          <a:blip r:embed="rId2" cstate="print"/>
          <a:srcRect/>
          <a:stretch>
            <a:fillRect/>
          </a:stretch>
        </p:blipFill>
        <p:spPr bwMode="auto">
          <a:xfrm>
            <a:off x="2590800" y="3048000"/>
            <a:ext cx="5867400" cy="3533406"/>
          </a:xfrm>
          <a:prstGeom prst="rect">
            <a:avLst/>
          </a:prstGeom>
          <a:noFill/>
          <a:ln w="9525">
            <a:noFill/>
            <a:miter lim="800000"/>
            <a:headEnd/>
            <a:tailEnd/>
          </a:ln>
          <a:effectLst/>
        </p:spPr>
      </p:pic>
      <p:graphicFrame>
        <p:nvGraphicFramePr>
          <p:cNvPr id="9" name="Table 8"/>
          <p:cNvGraphicFramePr>
            <a:graphicFrameLocks noGrp="1"/>
          </p:cNvGraphicFramePr>
          <p:nvPr/>
        </p:nvGraphicFramePr>
        <p:xfrm>
          <a:off x="381000" y="1066800"/>
          <a:ext cx="3124200" cy="1600200"/>
        </p:xfrm>
        <a:graphic>
          <a:graphicData uri="http://schemas.openxmlformats.org/drawingml/2006/table">
            <a:tbl>
              <a:tblPr firstRow="1" bandRow="1">
                <a:tableStyleId>{5C22544A-7EE6-4342-B048-85BDC9FD1C3A}</a:tableStyleId>
              </a:tblPr>
              <a:tblGrid>
                <a:gridCol w="1562100"/>
                <a:gridCol w="1562100"/>
              </a:tblGrid>
              <a:tr h="533400">
                <a:tc>
                  <a:txBody>
                    <a:bodyPr/>
                    <a:lstStyle/>
                    <a:p>
                      <a:pPr algn="ctr"/>
                      <a:r>
                        <a:rPr lang="en-US" sz="2000" dirty="0" smtClean="0"/>
                        <a:t>White </a:t>
                      </a:r>
                      <a:endParaRPr lang="en-US" sz="2000" dirty="0"/>
                    </a:p>
                  </a:txBody>
                  <a:tcPr/>
                </a:tc>
                <a:tc>
                  <a:txBody>
                    <a:bodyPr/>
                    <a:lstStyle/>
                    <a:p>
                      <a:pPr algn="ctr"/>
                      <a:r>
                        <a:rPr lang="en-US" sz="2000" dirty="0" smtClean="0"/>
                        <a:t>338,400</a:t>
                      </a:r>
                      <a:endParaRPr lang="en-US" sz="2000" dirty="0"/>
                    </a:p>
                  </a:txBody>
                  <a:tcPr/>
                </a:tc>
              </a:tr>
              <a:tr h="533400">
                <a:tc>
                  <a:txBody>
                    <a:bodyPr/>
                    <a:lstStyle/>
                    <a:p>
                      <a:pPr algn="ctr"/>
                      <a:r>
                        <a:rPr lang="en-US" sz="2000" dirty="0" smtClean="0"/>
                        <a:t>Black </a:t>
                      </a:r>
                      <a:endParaRPr lang="en-US" sz="2000" dirty="0"/>
                    </a:p>
                  </a:txBody>
                  <a:tcPr/>
                </a:tc>
                <a:tc>
                  <a:txBody>
                    <a:bodyPr/>
                    <a:lstStyle/>
                    <a:p>
                      <a:pPr algn="ctr"/>
                      <a:r>
                        <a:rPr lang="en-US" sz="2000" dirty="0" smtClean="0"/>
                        <a:t>301,900 </a:t>
                      </a:r>
                      <a:endParaRPr lang="en-US" sz="2000" dirty="0"/>
                    </a:p>
                  </a:txBody>
                  <a:tcPr/>
                </a:tc>
              </a:tr>
              <a:tr h="533400">
                <a:tc>
                  <a:txBody>
                    <a:bodyPr/>
                    <a:lstStyle/>
                    <a:p>
                      <a:pPr algn="ctr"/>
                      <a:r>
                        <a:rPr lang="en-US" sz="2000" dirty="0" smtClean="0"/>
                        <a:t>Hispanic</a:t>
                      </a:r>
                      <a:endParaRPr lang="en-US" sz="2000" dirty="0"/>
                    </a:p>
                  </a:txBody>
                  <a:tcPr/>
                </a:tc>
                <a:tc>
                  <a:txBody>
                    <a:bodyPr/>
                    <a:lstStyle/>
                    <a:p>
                      <a:pPr algn="ctr"/>
                      <a:r>
                        <a:rPr lang="en-US" sz="2000" dirty="0" smtClean="0"/>
                        <a:t>125,600 </a:t>
                      </a:r>
                      <a:endParaRPr lang="en-US" sz="2000" dirty="0"/>
                    </a:p>
                  </a:txBody>
                  <a:tcPr/>
                </a:tc>
              </a:tr>
            </a:tbl>
          </a:graphicData>
        </a:graphic>
      </p:graphicFrame>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ln>
            <a:solidFill>
              <a:schemeClr val="accent1">
                <a:lumMod val="50000"/>
              </a:schemeClr>
            </a:solidFill>
          </a:ln>
        </p:spPr>
        <p:txBody>
          <a:bodyPr/>
          <a:lstStyle/>
          <a:p>
            <a:r>
              <a:rPr lang="en-US" dirty="0" smtClean="0"/>
              <a:t>Comparing 2</a:t>
            </a:r>
            <a:br>
              <a:rPr lang="en-US" dirty="0" smtClean="0"/>
            </a:br>
            <a:r>
              <a:rPr lang="en-US" dirty="0" smtClean="0"/>
              <a:t> Categorical Variable</a:t>
            </a:r>
            <a:endParaRPr lang="en-US" dirty="0"/>
          </a:p>
        </p:txBody>
      </p:sp>
      <p:sp>
        <p:nvSpPr>
          <p:cNvPr id="3" name="Text Placeholder 2"/>
          <p:cNvSpPr>
            <a:spLocks noGrp="1"/>
          </p:cNvSpPr>
          <p:nvPr>
            <p:ph type="body" idx="1"/>
          </p:nvPr>
        </p:nvSpPr>
        <p:spPr/>
        <p:txBody>
          <a:bodyPr>
            <a:noAutofit/>
          </a:bodyPr>
          <a:lstStyle/>
          <a:p>
            <a:pPr>
              <a:buFont typeface="Arial" pitchFamily="34" charset="0"/>
              <a:buChar char="•"/>
            </a:pPr>
            <a:r>
              <a:rPr lang="en-US" sz="3600" dirty="0" smtClean="0"/>
              <a:t>How does one variable compare to another?</a:t>
            </a:r>
          </a:p>
          <a:p>
            <a:pPr>
              <a:buFont typeface="Arial" pitchFamily="34" charset="0"/>
              <a:buChar char="•"/>
            </a:pPr>
            <a:r>
              <a:rPr lang="en-US" sz="3600" dirty="0" smtClean="0"/>
              <a:t>2 Way Tables</a:t>
            </a:r>
            <a:endParaRPr lang="en-US" sz="3600"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lnSpcReduction="10000"/>
          </a:bodyPr>
          <a:lstStyle/>
          <a:p>
            <a:r>
              <a:rPr lang="en-US" sz="3200" dirty="0" smtClean="0"/>
              <a:t>Categorical Variables place individuals into one of several groups or categories.</a:t>
            </a:r>
          </a:p>
          <a:p>
            <a:r>
              <a:rPr lang="en-US" sz="3200" dirty="0" smtClean="0"/>
              <a:t>The values of a categorical variable are labels for the different categories.</a:t>
            </a:r>
          </a:p>
          <a:p>
            <a:r>
              <a:rPr lang="en-US" sz="3200" dirty="0" smtClean="0"/>
              <a:t>The distribution of a categorical variable lists the count or percent of individuals who fall into each category.</a:t>
            </a:r>
          </a:p>
          <a:p>
            <a:endParaRPr lang="en-US" dirty="0"/>
          </a:p>
        </p:txBody>
      </p:sp>
      <p:sp>
        <p:nvSpPr>
          <p:cNvPr id="3" name="Title 2"/>
          <p:cNvSpPr>
            <a:spLocks noGrp="1"/>
          </p:cNvSpPr>
          <p:nvPr>
            <p:ph type="title"/>
          </p:nvPr>
        </p:nvSpPr>
        <p:spPr/>
        <p:txBody>
          <a:bodyPr>
            <a:normAutofit fontScale="90000"/>
          </a:bodyPr>
          <a:lstStyle/>
          <a:p>
            <a:pPr algn="ctr"/>
            <a:r>
              <a:rPr lang="en-US" sz="4400" dirty="0" smtClean="0"/>
              <a:t>Comparing 2</a:t>
            </a:r>
            <a:br>
              <a:rPr lang="en-US" sz="4400" dirty="0" smtClean="0"/>
            </a:br>
            <a:r>
              <a:rPr lang="en-US" sz="4400" dirty="0" smtClean="0"/>
              <a:t>Categorical Variables</a:t>
            </a:r>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en-US" sz="3200" dirty="0" smtClean="0"/>
              <a:t>Why are statistics significant?  Why should we have young students be aware of statistics?</a:t>
            </a:r>
          </a:p>
          <a:p>
            <a:r>
              <a:rPr lang="en-US" sz="3200" dirty="0" smtClean="0"/>
              <a:t>What kind of statistics can we consider with elementary students?</a:t>
            </a:r>
          </a:p>
          <a:p>
            <a:r>
              <a:rPr lang="en-US" sz="3200" dirty="0" smtClean="0"/>
              <a:t>Why do many people who have studied statistics have “bad memories” of the subject?</a:t>
            </a:r>
            <a:endParaRPr lang="en-US" sz="3200" dirty="0"/>
          </a:p>
        </p:txBody>
      </p:sp>
      <p:sp>
        <p:nvSpPr>
          <p:cNvPr id="3" name="Title 2"/>
          <p:cNvSpPr>
            <a:spLocks noGrp="1"/>
          </p:cNvSpPr>
          <p:nvPr>
            <p:ph type="title"/>
          </p:nvPr>
        </p:nvSpPr>
        <p:spPr/>
        <p:txBody>
          <a:bodyPr>
            <a:normAutofit fontScale="90000"/>
          </a:bodyPr>
          <a:lstStyle/>
          <a:p>
            <a:pPr algn="ctr"/>
            <a:r>
              <a:rPr lang="en-US" dirty="0" smtClean="0"/>
              <a:t>Some questions to get us started</a:t>
            </a:r>
            <a:endParaRPr lang="en-U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en-US" sz="3200" dirty="0" smtClean="0"/>
              <a:t>When a dataset involves two categorical variables, we begin by examining the counts or percents in various categories for one of the variables.</a:t>
            </a:r>
            <a:endParaRPr lang="en-US" sz="3200" dirty="0"/>
          </a:p>
        </p:txBody>
      </p:sp>
      <p:sp>
        <p:nvSpPr>
          <p:cNvPr id="3" name="Title 2"/>
          <p:cNvSpPr>
            <a:spLocks noGrp="1"/>
          </p:cNvSpPr>
          <p:nvPr>
            <p:ph type="title"/>
          </p:nvPr>
        </p:nvSpPr>
        <p:spPr/>
        <p:txBody>
          <a:bodyPr>
            <a:normAutofit fontScale="90000"/>
          </a:bodyPr>
          <a:lstStyle/>
          <a:p>
            <a:pPr algn="ctr"/>
            <a:r>
              <a:rPr lang="en-US" sz="4400" dirty="0" smtClean="0"/>
              <a:t>Comparing 2</a:t>
            </a:r>
            <a:br>
              <a:rPr lang="en-US" sz="4400" dirty="0" smtClean="0"/>
            </a:br>
            <a:r>
              <a:rPr lang="en-US" sz="4400" dirty="0" smtClean="0"/>
              <a:t>Categorical Variables</a:t>
            </a:r>
            <a:endParaRPr lang="en-US" dirty="0"/>
          </a:p>
        </p:txBody>
      </p:sp>
      <p:sp>
        <p:nvSpPr>
          <p:cNvPr id="4" name="TextBox 3"/>
          <p:cNvSpPr txBox="1">
            <a:spLocks noChangeArrowheads="1"/>
          </p:cNvSpPr>
          <p:nvPr/>
        </p:nvSpPr>
        <p:spPr bwMode="auto">
          <a:xfrm>
            <a:off x="914400" y="3886200"/>
            <a:ext cx="7696200" cy="2708434"/>
          </a:xfrm>
          <a:prstGeom prst="rect">
            <a:avLst/>
          </a:prstGeom>
          <a:solidFill>
            <a:srgbClr val="EAEDCB"/>
          </a:solidFill>
          <a:ln w="10000">
            <a:solidFill>
              <a:srgbClr val="D2DA7A"/>
            </a:solidFill>
            <a:miter lim="800000"/>
            <a:headEnd/>
            <a:tailEnd/>
          </a:ln>
          <a:effectLst>
            <a:outerShdw blurRad="38100" dist="30000" dir="5400000" rotWithShape="0">
              <a:srgbClr val="808080">
                <a:alpha val="45000"/>
              </a:srgbClr>
            </a:outerShdw>
          </a:effectLst>
        </p:spPr>
        <p:txBody>
          <a:bodyPr wrap="square">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defTabSz="4572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defTabSz="4572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defTabSz="4572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defTabSz="4572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defRPr/>
            </a:pPr>
            <a:endParaRPr lang="en-US" sz="3200" b="1" u="sng" dirty="0" smtClean="0">
              <a:solidFill>
                <a:srgbClr val="E81F30"/>
              </a:solidFill>
              <a:latin typeface="+mn-lt"/>
            </a:endParaRPr>
          </a:p>
          <a:p>
            <a:pPr eaLnBrk="1" hangingPunct="1">
              <a:defRPr/>
            </a:pPr>
            <a:r>
              <a:rPr lang="en-US" sz="3200" b="1" dirty="0" smtClean="0">
                <a:solidFill>
                  <a:srgbClr val="800000"/>
                </a:solidFill>
                <a:latin typeface="+mn-lt"/>
              </a:rPr>
              <a:t>Two-way Table </a:t>
            </a:r>
            <a:r>
              <a:rPr lang="en-US" sz="3200" dirty="0" smtClean="0">
                <a:latin typeface="+mn-lt"/>
              </a:rPr>
              <a:t>– describes two categorical variables, organizing counts according to a </a:t>
            </a:r>
            <a:r>
              <a:rPr lang="en-US" sz="3200" b="1" i="1" dirty="0" smtClean="0">
                <a:solidFill>
                  <a:srgbClr val="800000"/>
                </a:solidFill>
                <a:latin typeface="+mn-lt"/>
              </a:rPr>
              <a:t>row variable</a:t>
            </a:r>
            <a:r>
              <a:rPr lang="en-US" sz="3200" dirty="0" smtClean="0">
                <a:latin typeface="+mn-lt"/>
              </a:rPr>
              <a:t> and a </a:t>
            </a:r>
            <a:r>
              <a:rPr lang="en-US" sz="3200" b="1" i="1" dirty="0" smtClean="0">
                <a:solidFill>
                  <a:srgbClr val="800000"/>
                </a:solidFill>
                <a:latin typeface="+mn-lt"/>
              </a:rPr>
              <a:t>column variable</a:t>
            </a:r>
            <a:r>
              <a:rPr lang="en-US" sz="3200" b="1" dirty="0" smtClean="0">
                <a:solidFill>
                  <a:srgbClr val="993300"/>
                </a:solidFill>
                <a:latin typeface="+mn-lt"/>
              </a:rPr>
              <a:t>.</a:t>
            </a:r>
          </a:p>
          <a:p>
            <a:pPr eaLnBrk="1" hangingPunct="1">
              <a:defRPr/>
            </a:pPr>
            <a:endParaRPr lang="en-US" sz="1000" b="1"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2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pPr algn="ctr" eaLnBrk="1" hangingPunct="1"/>
            <a:r>
              <a:rPr lang="en-US" dirty="0" smtClean="0"/>
              <a:t>Two-Way Tables</a:t>
            </a:r>
          </a:p>
        </p:txBody>
      </p:sp>
      <p:sp>
        <p:nvSpPr>
          <p:cNvPr id="16387" name="Rectangle 3"/>
          <p:cNvSpPr>
            <a:spLocks noGrp="1" noChangeArrowheads="1"/>
          </p:cNvSpPr>
          <p:nvPr>
            <p:ph type="body" idx="1"/>
          </p:nvPr>
        </p:nvSpPr>
        <p:spPr/>
        <p:txBody>
          <a:bodyPr>
            <a:normAutofit/>
          </a:bodyPr>
          <a:lstStyle/>
          <a:p>
            <a:pPr eaLnBrk="1" hangingPunct="1"/>
            <a:r>
              <a:rPr lang="en-US" sz="3200" dirty="0" smtClean="0"/>
              <a:t>Two-way tables come about when we are interested in the relationship between two categorical variables.</a:t>
            </a:r>
          </a:p>
          <a:p>
            <a:pPr lvl="1" eaLnBrk="1" hangingPunct="1"/>
            <a:r>
              <a:rPr lang="en-US" sz="3200" dirty="0" smtClean="0"/>
              <a:t>One of the variables is the </a:t>
            </a:r>
            <a:r>
              <a:rPr lang="en-US" sz="3200" b="1" dirty="0" smtClean="0">
                <a:solidFill>
                  <a:srgbClr val="FF0000"/>
                </a:solidFill>
              </a:rPr>
              <a:t>row variable</a:t>
            </a:r>
            <a:r>
              <a:rPr lang="en-US" sz="3200" dirty="0" smtClean="0">
                <a:solidFill>
                  <a:srgbClr val="FF0000"/>
                </a:solidFill>
              </a:rPr>
              <a:t>.</a:t>
            </a:r>
          </a:p>
          <a:p>
            <a:pPr lvl="1" eaLnBrk="1" hangingPunct="1"/>
            <a:r>
              <a:rPr lang="en-US" sz="3200" dirty="0" smtClean="0"/>
              <a:t>The other is the </a:t>
            </a:r>
            <a:r>
              <a:rPr lang="en-US" sz="3200" b="1" dirty="0" smtClean="0">
                <a:solidFill>
                  <a:srgbClr val="FF0000"/>
                </a:solidFill>
              </a:rPr>
              <a:t>column variable</a:t>
            </a:r>
            <a:r>
              <a:rPr lang="en-US" sz="3200" dirty="0" smtClean="0"/>
              <a:t>.</a:t>
            </a:r>
          </a:p>
          <a:p>
            <a:pPr lvl="1" eaLnBrk="1" hangingPunct="1"/>
            <a:r>
              <a:rPr lang="en-US" sz="3200" dirty="0" smtClean="0"/>
              <a:t>The combination of a row variable and a column variable is a </a:t>
            </a:r>
            <a:r>
              <a:rPr lang="en-US" sz="3200" b="1" dirty="0" smtClean="0">
                <a:solidFill>
                  <a:srgbClr val="FF0000"/>
                </a:solidFill>
              </a:rPr>
              <a:t>cell</a:t>
            </a:r>
            <a:r>
              <a:rPr lang="en-US" sz="3200" dirty="0" smtClean="0"/>
              <a: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1638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16387">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16387">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499"/>
                                          </p:stCondLst>
                                        </p:cTn>
                                        <p:tgtEl>
                                          <p:spTgt spid="16387">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387" grpId="0" build="p" bldLvl="2" autoUpdateAnimBg="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Dr. F is hosting 38 of his friends to a cookout.  Now, Dr. F. has limited cooking skills, so everyone is having a burger.  However, he has bought sufficient tomatoes so that anyone who wants tomato on his or her burger will be happy.</a:t>
            </a:r>
          </a:p>
          <a:p>
            <a:r>
              <a:rPr lang="en-US" dirty="0" smtClean="0"/>
              <a:t>The following slide details the results of his burger and tomato survey.</a:t>
            </a:r>
          </a:p>
          <a:p>
            <a:pPr lvl="1"/>
            <a:r>
              <a:rPr lang="en-US" b="1" dirty="0" smtClean="0">
                <a:solidFill>
                  <a:srgbClr val="FF0000"/>
                </a:solidFill>
              </a:rPr>
              <a:t>For the record….a good burger needs only 2 things…CHEESE….and KETCHUP! </a:t>
            </a:r>
            <a:r>
              <a:rPr lang="en-US" b="1" dirty="0" smtClean="0">
                <a:solidFill>
                  <a:srgbClr val="FF0000"/>
                </a:solidFill>
                <a:sym typeface="Wingdings" pitchFamily="2" charset="2"/>
              </a:rPr>
              <a:t></a:t>
            </a:r>
            <a:endParaRPr lang="en-US" b="1" dirty="0">
              <a:solidFill>
                <a:srgbClr val="FF0000"/>
              </a:solidFill>
            </a:endParaRPr>
          </a:p>
        </p:txBody>
      </p:sp>
      <p:sp>
        <p:nvSpPr>
          <p:cNvPr id="3" name="Title 2"/>
          <p:cNvSpPr>
            <a:spLocks noGrp="1"/>
          </p:cNvSpPr>
          <p:nvPr>
            <p:ph type="title"/>
          </p:nvPr>
        </p:nvSpPr>
        <p:spPr/>
        <p:txBody>
          <a:bodyPr/>
          <a:lstStyle/>
          <a:p>
            <a:pPr algn="ctr"/>
            <a:r>
              <a:rPr lang="en-US" dirty="0" smtClean="0"/>
              <a:t>Example #2</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2">
                                            <p:txEl>
                                              <p:pRg st="2" end="2"/>
                                            </p:txEl>
                                          </p:spTgt>
                                        </p:tgtEl>
                                        <p:attrNameLst>
                                          <p:attrName>style.visibility</p:attrName>
                                        </p:attrNameLst>
                                      </p:cBhvr>
                                      <p:to>
                                        <p:strVal val="visible"/>
                                      </p:to>
                                    </p:set>
                                    <p:animEffect transition="in" filter="dissolve">
                                      <p:cBhvr>
                                        <p:cTn id="7"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normAutofit/>
          </a:bodyPr>
          <a:lstStyle/>
          <a:p>
            <a:pPr eaLnBrk="1" hangingPunct="1"/>
            <a:r>
              <a:rPr lang="en-US" dirty="0" smtClean="0"/>
              <a:t>Burger/Tomato Two-Way Table</a:t>
            </a:r>
          </a:p>
        </p:txBody>
      </p:sp>
      <p:sp>
        <p:nvSpPr>
          <p:cNvPr id="8195" name="Rectangle 3"/>
          <p:cNvSpPr>
            <a:spLocks noGrp="1" noChangeArrowheads="1"/>
          </p:cNvSpPr>
          <p:nvPr>
            <p:ph type="body" idx="1"/>
          </p:nvPr>
        </p:nvSpPr>
        <p:spPr/>
        <p:txBody>
          <a:bodyPr/>
          <a:lstStyle/>
          <a:p>
            <a:pPr eaLnBrk="1" hangingPunct="1"/>
            <a:r>
              <a:rPr lang="en-US" dirty="0" smtClean="0"/>
              <a:t>Let’s look at the components of a 2 way table</a:t>
            </a:r>
          </a:p>
        </p:txBody>
      </p:sp>
      <p:pic>
        <p:nvPicPr>
          <p:cNvPr id="15364" name="Picture 4"/>
          <p:cNvPicPr>
            <a:picLocks noChangeAspect="1" noChangeArrowheads="1"/>
          </p:cNvPicPr>
          <p:nvPr/>
        </p:nvPicPr>
        <p:blipFill>
          <a:blip r:embed="rId2" cstate="print"/>
          <a:srcRect/>
          <a:stretch>
            <a:fillRect/>
          </a:stretch>
        </p:blipFill>
        <p:spPr bwMode="auto">
          <a:xfrm>
            <a:off x="1981200" y="3048000"/>
            <a:ext cx="5273675" cy="2293938"/>
          </a:xfrm>
          <a:prstGeom prst="rect">
            <a:avLst/>
          </a:prstGeom>
          <a:noFill/>
          <a:ln w="9525">
            <a:noFill/>
            <a:miter lim="800000"/>
            <a:headEnd/>
            <a:tailEnd/>
          </a:ln>
        </p:spPr>
      </p:pic>
      <p:grpSp>
        <p:nvGrpSpPr>
          <p:cNvPr id="2" name="Group 11"/>
          <p:cNvGrpSpPr>
            <a:grpSpLocks/>
          </p:cNvGrpSpPr>
          <p:nvPr/>
        </p:nvGrpSpPr>
        <p:grpSpPr bwMode="auto">
          <a:xfrm>
            <a:off x="457200" y="4191000"/>
            <a:ext cx="2743200" cy="1905000"/>
            <a:chOff x="288" y="2640"/>
            <a:chExt cx="1728" cy="1200"/>
          </a:xfrm>
        </p:grpSpPr>
        <p:sp>
          <p:nvSpPr>
            <p:cNvPr id="8222" name="Oval 5"/>
            <p:cNvSpPr>
              <a:spLocks noChangeArrowheads="1"/>
            </p:cNvSpPr>
            <p:nvPr/>
          </p:nvSpPr>
          <p:spPr bwMode="auto">
            <a:xfrm>
              <a:off x="1248" y="2640"/>
              <a:ext cx="768" cy="336"/>
            </a:xfrm>
            <a:prstGeom prst="ellipse">
              <a:avLst/>
            </a:prstGeom>
            <a:solidFill>
              <a:schemeClr val="accent1">
                <a:alpha val="12157"/>
              </a:schemeClr>
            </a:solidFill>
            <a:ln w="9525">
              <a:solidFill>
                <a:schemeClr val="tx1"/>
              </a:solidFill>
              <a:round/>
              <a:headEnd/>
              <a:tailEnd/>
            </a:ln>
          </p:spPr>
          <p:txBody>
            <a:bodyPr wrap="none" anchor="ctr"/>
            <a:lstStyle/>
            <a:p>
              <a:endParaRPr lang="en-US"/>
            </a:p>
          </p:txBody>
        </p:sp>
        <p:sp>
          <p:nvSpPr>
            <p:cNvPr id="8223" name="Text Box 7"/>
            <p:cNvSpPr txBox="1">
              <a:spLocks noChangeArrowheads="1"/>
            </p:cNvSpPr>
            <p:nvPr/>
          </p:nvSpPr>
          <p:spPr bwMode="auto">
            <a:xfrm>
              <a:off x="288" y="3552"/>
              <a:ext cx="1296" cy="288"/>
            </a:xfrm>
            <a:prstGeom prst="rect">
              <a:avLst/>
            </a:prstGeom>
            <a:noFill/>
            <a:ln w="9525">
              <a:noFill/>
              <a:miter lim="800000"/>
              <a:headEnd/>
              <a:tailEnd/>
            </a:ln>
          </p:spPr>
          <p:txBody>
            <a:bodyPr>
              <a:spAutoFit/>
            </a:bodyPr>
            <a:lstStyle/>
            <a:p>
              <a:pPr>
                <a:spcBef>
                  <a:spcPct val="50000"/>
                </a:spcBef>
              </a:pPr>
              <a:r>
                <a:rPr lang="en-US"/>
                <a:t>Row variable</a:t>
              </a:r>
            </a:p>
          </p:txBody>
        </p:sp>
        <p:sp>
          <p:nvSpPr>
            <p:cNvPr id="8224" name="Line 9"/>
            <p:cNvSpPr>
              <a:spLocks noChangeShapeType="1"/>
            </p:cNvSpPr>
            <p:nvPr/>
          </p:nvSpPr>
          <p:spPr bwMode="auto">
            <a:xfrm flipV="1">
              <a:off x="816" y="3024"/>
              <a:ext cx="576" cy="432"/>
            </a:xfrm>
            <a:prstGeom prst="line">
              <a:avLst/>
            </a:prstGeom>
            <a:noFill/>
            <a:ln w="9525">
              <a:solidFill>
                <a:schemeClr val="tx1"/>
              </a:solidFill>
              <a:round/>
              <a:headEnd/>
              <a:tailEnd type="triangle" w="med" len="med"/>
            </a:ln>
          </p:spPr>
          <p:txBody>
            <a:bodyPr/>
            <a:lstStyle/>
            <a:p>
              <a:endParaRPr lang="en-US"/>
            </a:p>
          </p:txBody>
        </p:sp>
      </p:grpSp>
      <p:grpSp>
        <p:nvGrpSpPr>
          <p:cNvPr id="3" name="Group 12"/>
          <p:cNvGrpSpPr>
            <a:grpSpLocks/>
          </p:cNvGrpSpPr>
          <p:nvPr/>
        </p:nvGrpSpPr>
        <p:grpSpPr bwMode="auto">
          <a:xfrm>
            <a:off x="3962400" y="2476500"/>
            <a:ext cx="2743200" cy="1828800"/>
            <a:chOff x="2496" y="1584"/>
            <a:chExt cx="1728" cy="1152"/>
          </a:xfrm>
        </p:grpSpPr>
        <p:sp>
          <p:nvSpPr>
            <p:cNvPr id="8219" name="Oval 6"/>
            <p:cNvSpPr>
              <a:spLocks noChangeArrowheads="1"/>
            </p:cNvSpPr>
            <p:nvPr/>
          </p:nvSpPr>
          <p:spPr bwMode="auto">
            <a:xfrm>
              <a:off x="2592" y="2304"/>
              <a:ext cx="912" cy="432"/>
            </a:xfrm>
            <a:prstGeom prst="ellipse">
              <a:avLst/>
            </a:prstGeom>
            <a:solidFill>
              <a:schemeClr val="accent1">
                <a:alpha val="12157"/>
              </a:schemeClr>
            </a:solidFill>
            <a:ln w="9525">
              <a:solidFill>
                <a:schemeClr val="tx1"/>
              </a:solidFill>
              <a:round/>
              <a:headEnd/>
              <a:tailEnd/>
            </a:ln>
          </p:spPr>
          <p:txBody>
            <a:bodyPr wrap="none" anchor="ctr"/>
            <a:lstStyle/>
            <a:p>
              <a:endParaRPr lang="en-US"/>
            </a:p>
          </p:txBody>
        </p:sp>
        <p:sp>
          <p:nvSpPr>
            <p:cNvPr id="8220" name="Text Box 8"/>
            <p:cNvSpPr txBox="1">
              <a:spLocks noChangeArrowheads="1"/>
            </p:cNvSpPr>
            <p:nvPr/>
          </p:nvSpPr>
          <p:spPr bwMode="auto">
            <a:xfrm>
              <a:off x="2496" y="1584"/>
              <a:ext cx="1728" cy="288"/>
            </a:xfrm>
            <a:prstGeom prst="rect">
              <a:avLst/>
            </a:prstGeom>
            <a:noFill/>
            <a:ln w="9525">
              <a:noFill/>
              <a:miter lim="800000"/>
              <a:headEnd/>
              <a:tailEnd/>
            </a:ln>
          </p:spPr>
          <p:txBody>
            <a:bodyPr>
              <a:spAutoFit/>
            </a:bodyPr>
            <a:lstStyle/>
            <a:p>
              <a:pPr>
                <a:spcBef>
                  <a:spcPct val="50000"/>
                </a:spcBef>
              </a:pPr>
              <a:r>
                <a:rPr lang="en-US" dirty="0"/>
                <a:t>Column variable</a:t>
              </a:r>
            </a:p>
          </p:txBody>
        </p:sp>
        <p:sp>
          <p:nvSpPr>
            <p:cNvPr id="8221" name="Line 10"/>
            <p:cNvSpPr>
              <a:spLocks noChangeShapeType="1"/>
            </p:cNvSpPr>
            <p:nvPr/>
          </p:nvSpPr>
          <p:spPr bwMode="auto">
            <a:xfrm>
              <a:off x="3072" y="1872"/>
              <a:ext cx="0" cy="384"/>
            </a:xfrm>
            <a:prstGeom prst="line">
              <a:avLst/>
            </a:prstGeom>
            <a:noFill/>
            <a:ln w="9525">
              <a:solidFill>
                <a:schemeClr val="tx1"/>
              </a:solidFill>
              <a:round/>
              <a:headEnd/>
              <a:tailEnd type="triangle" w="med" len="med"/>
            </a:ln>
          </p:spPr>
          <p:txBody>
            <a:bodyPr/>
            <a:lstStyle/>
            <a:p>
              <a:endParaRPr lang="en-US"/>
            </a:p>
          </p:txBody>
        </p:sp>
      </p:grpSp>
      <p:grpSp>
        <p:nvGrpSpPr>
          <p:cNvPr id="4" name="Group 37"/>
          <p:cNvGrpSpPr>
            <a:grpSpLocks/>
          </p:cNvGrpSpPr>
          <p:nvPr/>
        </p:nvGrpSpPr>
        <p:grpSpPr bwMode="auto">
          <a:xfrm>
            <a:off x="4070350" y="4868863"/>
            <a:ext cx="2008188" cy="1165225"/>
            <a:chOff x="2564" y="3067"/>
            <a:chExt cx="1265" cy="734"/>
          </a:xfrm>
        </p:grpSpPr>
        <p:sp>
          <p:nvSpPr>
            <p:cNvPr id="8216" name="Rectangle 23"/>
            <p:cNvSpPr>
              <a:spLocks noChangeArrowheads="1"/>
            </p:cNvSpPr>
            <p:nvPr/>
          </p:nvSpPr>
          <p:spPr bwMode="auto">
            <a:xfrm>
              <a:off x="2685" y="3067"/>
              <a:ext cx="1055" cy="194"/>
            </a:xfrm>
            <a:prstGeom prst="rect">
              <a:avLst/>
            </a:prstGeom>
            <a:solidFill>
              <a:srgbClr val="FF0000">
                <a:alpha val="20000"/>
              </a:srgbClr>
            </a:solidFill>
            <a:ln w="9525">
              <a:solidFill>
                <a:schemeClr val="tx1"/>
              </a:solidFill>
              <a:miter lim="800000"/>
              <a:headEnd/>
              <a:tailEnd/>
            </a:ln>
          </p:spPr>
          <p:txBody>
            <a:bodyPr wrap="none" anchor="ctr"/>
            <a:lstStyle/>
            <a:p>
              <a:endParaRPr lang="en-US"/>
            </a:p>
          </p:txBody>
        </p:sp>
        <p:sp>
          <p:nvSpPr>
            <p:cNvPr id="8217" name="Text Box 24"/>
            <p:cNvSpPr txBox="1">
              <a:spLocks noChangeArrowheads="1"/>
            </p:cNvSpPr>
            <p:nvPr/>
          </p:nvSpPr>
          <p:spPr bwMode="auto">
            <a:xfrm>
              <a:off x="2564" y="3513"/>
              <a:ext cx="1265" cy="288"/>
            </a:xfrm>
            <a:prstGeom prst="rect">
              <a:avLst/>
            </a:prstGeom>
            <a:noFill/>
            <a:ln w="9525">
              <a:noFill/>
              <a:miter lim="800000"/>
              <a:headEnd/>
              <a:tailEnd/>
            </a:ln>
          </p:spPr>
          <p:txBody>
            <a:bodyPr>
              <a:spAutoFit/>
            </a:bodyPr>
            <a:lstStyle/>
            <a:p>
              <a:pPr>
                <a:spcBef>
                  <a:spcPct val="50000"/>
                </a:spcBef>
              </a:pPr>
              <a:r>
                <a:rPr lang="en-US"/>
                <a:t>Column Totals</a:t>
              </a:r>
            </a:p>
          </p:txBody>
        </p:sp>
        <p:sp>
          <p:nvSpPr>
            <p:cNvPr id="8218" name="Line 29"/>
            <p:cNvSpPr>
              <a:spLocks noChangeShapeType="1"/>
            </p:cNvSpPr>
            <p:nvPr/>
          </p:nvSpPr>
          <p:spPr bwMode="auto">
            <a:xfrm flipV="1">
              <a:off x="3107" y="3286"/>
              <a:ext cx="65" cy="259"/>
            </a:xfrm>
            <a:prstGeom prst="line">
              <a:avLst/>
            </a:prstGeom>
            <a:noFill/>
            <a:ln w="9525">
              <a:solidFill>
                <a:schemeClr val="tx1"/>
              </a:solidFill>
              <a:round/>
              <a:headEnd/>
              <a:tailEnd type="triangle" w="med" len="med"/>
            </a:ln>
          </p:spPr>
          <p:txBody>
            <a:bodyPr/>
            <a:lstStyle/>
            <a:p>
              <a:endParaRPr lang="en-US"/>
            </a:p>
          </p:txBody>
        </p:sp>
      </p:grpSp>
      <p:grpSp>
        <p:nvGrpSpPr>
          <p:cNvPr id="5" name="Group 35"/>
          <p:cNvGrpSpPr>
            <a:grpSpLocks/>
          </p:cNvGrpSpPr>
          <p:nvPr/>
        </p:nvGrpSpPr>
        <p:grpSpPr bwMode="auto">
          <a:xfrm>
            <a:off x="6424613" y="4298950"/>
            <a:ext cx="2359025" cy="568325"/>
            <a:chOff x="4047" y="2708"/>
            <a:chExt cx="1486" cy="358"/>
          </a:xfrm>
        </p:grpSpPr>
        <p:sp>
          <p:nvSpPr>
            <p:cNvPr id="8213" name="Rectangle 25"/>
            <p:cNvSpPr>
              <a:spLocks noChangeArrowheads="1"/>
            </p:cNvSpPr>
            <p:nvPr/>
          </p:nvSpPr>
          <p:spPr bwMode="auto">
            <a:xfrm>
              <a:off x="4047" y="2726"/>
              <a:ext cx="300" cy="340"/>
            </a:xfrm>
            <a:prstGeom prst="rect">
              <a:avLst/>
            </a:prstGeom>
            <a:solidFill>
              <a:srgbClr val="FF0000">
                <a:alpha val="20000"/>
              </a:srgbClr>
            </a:solidFill>
            <a:ln w="9525">
              <a:solidFill>
                <a:schemeClr val="tx1"/>
              </a:solidFill>
              <a:miter lim="800000"/>
              <a:headEnd/>
              <a:tailEnd/>
            </a:ln>
          </p:spPr>
          <p:txBody>
            <a:bodyPr wrap="none" anchor="ctr"/>
            <a:lstStyle/>
            <a:p>
              <a:endParaRPr lang="en-US"/>
            </a:p>
          </p:txBody>
        </p:sp>
        <p:sp>
          <p:nvSpPr>
            <p:cNvPr id="8214" name="Text Box 26"/>
            <p:cNvSpPr txBox="1">
              <a:spLocks noChangeArrowheads="1"/>
            </p:cNvSpPr>
            <p:nvPr/>
          </p:nvSpPr>
          <p:spPr bwMode="auto">
            <a:xfrm>
              <a:off x="4511" y="2708"/>
              <a:ext cx="1022" cy="288"/>
            </a:xfrm>
            <a:prstGeom prst="rect">
              <a:avLst/>
            </a:prstGeom>
            <a:noFill/>
            <a:ln w="9525">
              <a:noFill/>
              <a:miter lim="800000"/>
              <a:headEnd/>
              <a:tailEnd/>
            </a:ln>
          </p:spPr>
          <p:txBody>
            <a:bodyPr>
              <a:spAutoFit/>
            </a:bodyPr>
            <a:lstStyle/>
            <a:p>
              <a:pPr>
                <a:spcBef>
                  <a:spcPct val="50000"/>
                </a:spcBef>
              </a:pPr>
              <a:r>
                <a:rPr lang="en-US"/>
                <a:t>Row Totals</a:t>
              </a:r>
            </a:p>
          </p:txBody>
        </p:sp>
        <p:sp>
          <p:nvSpPr>
            <p:cNvPr id="8215" name="Line 30"/>
            <p:cNvSpPr>
              <a:spLocks noChangeShapeType="1"/>
            </p:cNvSpPr>
            <p:nvPr/>
          </p:nvSpPr>
          <p:spPr bwMode="auto">
            <a:xfrm flipH="1">
              <a:off x="4283" y="2864"/>
              <a:ext cx="220" cy="32"/>
            </a:xfrm>
            <a:prstGeom prst="line">
              <a:avLst/>
            </a:prstGeom>
            <a:noFill/>
            <a:ln w="9525">
              <a:solidFill>
                <a:schemeClr val="tx1"/>
              </a:solidFill>
              <a:round/>
              <a:headEnd/>
              <a:tailEnd type="triangle" w="med" len="med"/>
            </a:ln>
          </p:spPr>
          <p:txBody>
            <a:bodyPr/>
            <a:lstStyle/>
            <a:p>
              <a:endParaRPr lang="en-US"/>
            </a:p>
          </p:txBody>
        </p:sp>
      </p:grpSp>
      <p:grpSp>
        <p:nvGrpSpPr>
          <p:cNvPr id="6" name="Group 36"/>
          <p:cNvGrpSpPr>
            <a:grpSpLocks/>
          </p:cNvGrpSpPr>
          <p:nvPr/>
        </p:nvGrpSpPr>
        <p:grpSpPr bwMode="auto">
          <a:xfrm>
            <a:off x="6388100" y="4881563"/>
            <a:ext cx="2251075" cy="1228725"/>
            <a:chOff x="4024" y="3075"/>
            <a:chExt cx="1418" cy="774"/>
          </a:xfrm>
        </p:grpSpPr>
        <p:sp>
          <p:nvSpPr>
            <p:cNvPr id="8210" name="Rectangle 27"/>
            <p:cNvSpPr>
              <a:spLocks noChangeArrowheads="1"/>
            </p:cNvSpPr>
            <p:nvPr/>
          </p:nvSpPr>
          <p:spPr bwMode="auto">
            <a:xfrm>
              <a:off x="4024" y="3075"/>
              <a:ext cx="357" cy="194"/>
            </a:xfrm>
            <a:prstGeom prst="rect">
              <a:avLst/>
            </a:prstGeom>
            <a:solidFill>
              <a:srgbClr val="3366FF">
                <a:alpha val="23921"/>
              </a:srgbClr>
            </a:solidFill>
            <a:ln w="9525">
              <a:solidFill>
                <a:schemeClr val="tx1"/>
              </a:solidFill>
              <a:miter lim="800000"/>
              <a:headEnd/>
              <a:tailEnd/>
            </a:ln>
          </p:spPr>
          <p:txBody>
            <a:bodyPr wrap="none" anchor="ctr"/>
            <a:lstStyle/>
            <a:p>
              <a:endParaRPr lang="en-US"/>
            </a:p>
          </p:txBody>
        </p:sp>
        <p:sp>
          <p:nvSpPr>
            <p:cNvPr id="8211" name="Text Box 28"/>
            <p:cNvSpPr txBox="1">
              <a:spLocks noChangeArrowheads="1"/>
            </p:cNvSpPr>
            <p:nvPr/>
          </p:nvSpPr>
          <p:spPr bwMode="auto">
            <a:xfrm>
              <a:off x="4177" y="3561"/>
              <a:ext cx="1265" cy="288"/>
            </a:xfrm>
            <a:prstGeom prst="rect">
              <a:avLst/>
            </a:prstGeom>
            <a:noFill/>
            <a:ln w="9525">
              <a:noFill/>
              <a:miter lim="800000"/>
              <a:headEnd/>
              <a:tailEnd/>
            </a:ln>
          </p:spPr>
          <p:txBody>
            <a:bodyPr>
              <a:spAutoFit/>
            </a:bodyPr>
            <a:lstStyle/>
            <a:p>
              <a:pPr>
                <a:spcBef>
                  <a:spcPct val="50000"/>
                </a:spcBef>
              </a:pPr>
              <a:r>
                <a:rPr lang="en-US"/>
                <a:t>Overall Total</a:t>
              </a:r>
            </a:p>
          </p:txBody>
        </p:sp>
        <p:sp>
          <p:nvSpPr>
            <p:cNvPr id="8212" name="Line 31"/>
            <p:cNvSpPr>
              <a:spLocks noChangeShapeType="1"/>
            </p:cNvSpPr>
            <p:nvPr/>
          </p:nvSpPr>
          <p:spPr bwMode="auto">
            <a:xfrm flipH="1" flipV="1">
              <a:off x="4324" y="3318"/>
              <a:ext cx="170" cy="276"/>
            </a:xfrm>
            <a:prstGeom prst="line">
              <a:avLst/>
            </a:prstGeom>
            <a:noFill/>
            <a:ln w="9525">
              <a:solidFill>
                <a:schemeClr val="tx1"/>
              </a:solidFill>
              <a:round/>
              <a:headEnd/>
              <a:tailEnd type="triangle" w="med" len="med"/>
            </a:ln>
          </p:spPr>
          <p:txBody>
            <a:bodyPr/>
            <a:lstStyle/>
            <a:p>
              <a:endParaRPr lang="en-US"/>
            </a:p>
          </p:txBody>
        </p:sp>
      </p:grpSp>
      <p:grpSp>
        <p:nvGrpSpPr>
          <p:cNvPr id="7" name="Group 34"/>
          <p:cNvGrpSpPr>
            <a:grpSpLocks/>
          </p:cNvGrpSpPr>
          <p:nvPr/>
        </p:nvGrpSpPr>
        <p:grpSpPr bwMode="auto">
          <a:xfrm>
            <a:off x="4484688" y="2820988"/>
            <a:ext cx="3346450" cy="2038350"/>
            <a:chOff x="2825" y="1777"/>
            <a:chExt cx="2108" cy="1284"/>
          </a:xfrm>
        </p:grpSpPr>
        <p:grpSp>
          <p:nvGrpSpPr>
            <p:cNvPr id="8" name="Group 22"/>
            <p:cNvGrpSpPr>
              <a:grpSpLocks/>
            </p:cNvGrpSpPr>
            <p:nvPr/>
          </p:nvGrpSpPr>
          <p:grpSpPr bwMode="auto">
            <a:xfrm>
              <a:off x="2825" y="2754"/>
              <a:ext cx="839" cy="307"/>
              <a:chOff x="2825" y="2754"/>
              <a:chExt cx="839" cy="307"/>
            </a:xfrm>
          </p:grpSpPr>
          <p:sp>
            <p:nvSpPr>
              <p:cNvPr id="8206" name="Rectangle 17"/>
              <p:cNvSpPr>
                <a:spLocks noChangeArrowheads="1"/>
              </p:cNvSpPr>
              <p:nvPr/>
            </p:nvSpPr>
            <p:spPr bwMode="auto">
              <a:xfrm>
                <a:off x="2825" y="2757"/>
                <a:ext cx="192" cy="144"/>
              </a:xfrm>
              <a:prstGeom prst="rect">
                <a:avLst/>
              </a:prstGeom>
              <a:solidFill>
                <a:srgbClr val="FF00FF">
                  <a:alpha val="16862"/>
                </a:srgbClr>
              </a:solidFill>
              <a:ln w="9525">
                <a:solidFill>
                  <a:schemeClr val="tx1"/>
                </a:solidFill>
                <a:miter lim="800000"/>
                <a:headEnd/>
                <a:tailEnd/>
              </a:ln>
            </p:spPr>
            <p:txBody>
              <a:bodyPr wrap="none" anchor="ctr"/>
              <a:lstStyle/>
              <a:p>
                <a:endParaRPr lang="en-US"/>
              </a:p>
            </p:txBody>
          </p:sp>
          <p:sp>
            <p:nvSpPr>
              <p:cNvPr id="8207" name="Rectangle 19"/>
              <p:cNvSpPr>
                <a:spLocks noChangeArrowheads="1"/>
              </p:cNvSpPr>
              <p:nvPr/>
            </p:nvSpPr>
            <p:spPr bwMode="auto">
              <a:xfrm>
                <a:off x="2831" y="2917"/>
                <a:ext cx="192" cy="144"/>
              </a:xfrm>
              <a:prstGeom prst="rect">
                <a:avLst/>
              </a:prstGeom>
              <a:solidFill>
                <a:srgbClr val="FF00FF">
                  <a:alpha val="16862"/>
                </a:srgbClr>
              </a:solidFill>
              <a:ln w="9525">
                <a:solidFill>
                  <a:schemeClr val="tx1"/>
                </a:solidFill>
                <a:miter lim="800000"/>
                <a:headEnd/>
                <a:tailEnd/>
              </a:ln>
            </p:spPr>
            <p:txBody>
              <a:bodyPr wrap="none" anchor="ctr"/>
              <a:lstStyle/>
              <a:p>
                <a:endParaRPr lang="en-US"/>
              </a:p>
            </p:txBody>
          </p:sp>
          <p:sp>
            <p:nvSpPr>
              <p:cNvPr id="8208" name="Rectangle 20"/>
              <p:cNvSpPr>
                <a:spLocks noChangeArrowheads="1"/>
              </p:cNvSpPr>
              <p:nvPr/>
            </p:nvSpPr>
            <p:spPr bwMode="auto">
              <a:xfrm>
                <a:off x="3472" y="2754"/>
                <a:ext cx="192" cy="144"/>
              </a:xfrm>
              <a:prstGeom prst="rect">
                <a:avLst/>
              </a:prstGeom>
              <a:solidFill>
                <a:srgbClr val="FF00FF">
                  <a:alpha val="16862"/>
                </a:srgbClr>
              </a:solidFill>
              <a:ln w="9525">
                <a:solidFill>
                  <a:schemeClr val="tx1"/>
                </a:solidFill>
                <a:miter lim="800000"/>
                <a:headEnd/>
                <a:tailEnd/>
              </a:ln>
            </p:spPr>
            <p:txBody>
              <a:bodyPr wrap="none" anchor="ctr"/>
              <a:lstStyle/>
              <a:p>
                <a:endParaRPr lang="en-US"/>
              </a:p>
            </p:txBody>
          </p:sp>
          <p:sp>
            <p:nvSpPr>
              <p:cNvPr id="8209" name="Rectangle 21"/>
              <p:cNvSpPr>
                <a:spLocks noChangeArrowheads="1"/>
              </p:cNvSpPr>
              <p:nvPr/>
            </p:nvSpPr>
            <p:spPr bwMode="auto">
              <a:xfrm>
                <a:off x="3470" y="2915"/>
                <a:ext cx="192" cy="144"/>
              </a:xfrm>
              <a:prstGeom prst="rect">
                <a:avLst/>
              </a:prstGeom>
              <a:solidFill>
                <a:srgbClr val="FF00FF">
                  <a:alpha val="16862"/>
                </a:srgbClr>
              </a:solidFill>
              <a:ln w="9525">
                <a:solidFill>
                  <a:schemeClr val="tx1"/>
                </a:solidFill>
                <a:miter lim="800000"/>
                <a:headEnd/>
                <a:tailEnd/>
              </a:ln>
            </p:spPr>
            <p:txBody>
              <a:bodyPr wrap="none" anchor="ctr"/>
              <a:lstStyle/>
              <a:p>
                <a:endParaRPr lang="en-US"/>
              </a:p>
            </p:txBody>
          </p:sp>
        </p:grpSp>
        <p:sp>
          <p:nvSpPr>
            <p:cNvPr id="8204" name="Text Box 32"/>
            <p:cNvSpPr txBox="1">
              <a:spLocks noChangeArrowheads="1"/>
            </p:cNvSpPr>
            <p:nvPr/>
          </p:nvSpPr>
          <p:spPr bwMode="auto">
            <a:xfrm>
              <a:off x="4316" y="1777"/>
              <a:ext cx="617" cy="288"/>
            </a:xfrm>
            <a:prstGeom prst="rect">
              <a:avLst/>
            </a:prstGeom>
            <a:noFill/>
            <a:ln w="9525">
              <a:noFill/>
              <a:miter lim="800000"/>
              <a:headEnd/>
              <a:tailEnd/>
            </a:ln>
          </p:spPr>
          <p:txBody>
            <a:bodyPr>
              <a:spAutoFit/>
            </a:bodyPr>
            <a:lstStyle/>
            <a:p>
              <a:pPr>
                <a:spcBef>
                  <a:spcPct val="50000"/>
                </a:spcBef>
              </a:pPr>
              <a:r>
                <a:rPr lang="en-US"/>
                <a:t>Cells</a:t>
              </a:r>
            </a:p>
          </p:txBody>
        </p:sp>
        <p:sp>
          <p:nvSpPr>
            <p:cNvPr id="8205" name="Line 33"/>
            <p:cNvSpPr>
              <a:spLocks noChangeShapeType="1"/>
            </p:cNvSpPr>
            <p:nvPr/>
          </p:nvSpPr>
          <p:spPr bwMode="auto">
            <a:xfrm flipH="1">
              <a:off x="3675" y="2190"/>
              <a:ext cx="665" cy="520"/>
            </a:xfrm>
            <a:prstGeom prst="line">
              <a:avLst/>
            </a:prstGeom>
            <a:noFill/>
            <a:ln w="9525">
              <a:solidFill>
                <a:schemeClr val="tx1"/>
              </a:solidFill>
              <a:round/>
              <a:headEnd/>
              <a:tailEnd type="triangle" w="med" len="med"/>
            </a:ln>
          </p:spPr>
          <p:txBody>
            <a:bodyPr/>
            <a:lstStyle/>
            <a:p>
              <a:endParaRPr lang="en-US"/>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15364"/>
                                        </p:tgtEl>
                                        <p:attrNameLst>
                                          <p:attrName>style.visibility</p:attrName>
                                        </p:attrNameLst>
                                      </p:cBhvr>
                                      <p:to>
                                        <p:strVal val="visible"/>
                                      </p:to>
                                    </p:set>
                                    <p:animEffect transition="in" filter="dissolve">
                                      <p:cBhvr>
                                        <p:cTn id="7" dur="500"/>
                                        <p:tgtEl>
                                          <p:spTgt spid="15364"/>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dissolve">
                                      <p:cBhvr>
                                        <p:cTn id="12" dur="500"/>
                                        <p:tgtEl>
                                          <p:spTgt spid="2"/>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nodeType="clickEffect">
                                  <p:stCondLst>
                                    <p:cond delay="0"/>
                                  </p:stCondLst>
                                  <p:childTnLst>
                                    <p:set>
                                      <p:cBhvr>
                                        <p:cTn id="16" dur="1" fill="hold">
                                          <p:stCondLst>
                                            <p:cond delay="0"/>
                                          </p:stCondLst>
                                        </p:cTn>
                                        <p:tgtEl>
                                          <p:spTgt spid="3"/>
                                        </p:tgtEl>
                                        <p:attrNameLst>
                                          <p:attrName>style.visibility</p:attrName>
                                        </p:attrNameLst>
                                      </p:cBhvr>
                                      <p:to>
                                        <p:strVal val="visible"/>
                                      </p:to>
                                    </p:set>
                                    <p:animEffect transition="in" filter="dissolve">
                                      <p:cBhvr>
                                        <p:cTn id="17" dur="500"/>
                                        <p:tgtEl>
                                          <p:spTgt spid="3"/>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nodeType="click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dissolve">
                                      <p:cBhvr>
                                        <p:cTn id="22" dur="500"/>
                                        <p:tgtEl>
                                          <p:spTgt spid="7"/>
                                        </p:tgtEl>
                                      </p:cBhvr>
                                    </p:animEffect>
                                  </p:childTnLst>
                                </p:cTn>
                              </p:par>
                            </p:childTnLst>
                          </p:cTn>
                        </p:par>
                      </p:childTnLst>
                    </p:cTn>
                  </p:par>
                  <p:par>
                    <p:cTn id="23" fill="hold">
                      <p:stCondLst>
                        <p:cond delay="indefinite"/>
                      </p:stCondLst>
                      <p:childTnLst>
                        <p:par>
                          <p:cTn id="24" fill="hold">
                            <p:stCondLst>
                              <p:cond delay="0"/>
                            </p:stCondLst>
                            <p:childTnLst>
                              <p:par>
                                <p:cTn id="25" presetID="9" presetClass="entr" presetSubtype="0" fill="hold" nodeType="clickEffect">
                                  <p:stCondLst>
                                    <p:cond delay="0"/>
                                  </p:stCondLst>
                                  <p:childTnLst>
                                    <p:set>
                                      <p:cBhvr>
                                        <p:cTn id="26" dur="1" fill="hold">
                                          <p:stCondLst>
                                            <p:cond delay="0"/>
                                          </p:stCondLst>
                                        </p:cTn>
                                        <p:tgtEl>
                                          <p:spTgt spid="5"/>
                                        </p:tgtEl>
                                        <p:attrNameLst>
                                          <p:attrName>style.visibility</p:attrName>
                                        </p:attrNameLst>
                                      </p:cBhvr>
                                      <p:to>
                                        <p:strVal val="visible"/>
                                      </p:to>
                                    </p:set>
                                    <p:animEffect transition="in" filter="dissolve">
                                      <p:cBhvr>
                                        <p:cTn id="27" dur="500"/>
                                        <p:tgtEl>
                                          <p:spTgt spid="5"/>
                                        </p:tgtEl>
                                      </p:cBhvr>
                                    </p:animEffect>
                                  </p:childTnLst>
                                </p:cTn>
                              </p:par>
                            </p:childTnLst>
                          </p:cTn>
                        </p:par>
                      </p:childTnLst>
                    </p:cTn>
                  </p:par>
                  <p:par>
                    <p:cTn id="28" fill="hold">
                      <p:stCondLst>
                        <p:cond delay="indefinite"/>
                      </p:stCondLst>
                      <p:childTnLst>
                        <p:par>
                          <p:cTn id="29" fill="hold">
                            <p:stCondLst>
                              <p:cond delay="0"/>
                            </p:stCondLst>
                            <p:childTnLst>
                              <p:par>
                                <p:cTn id="30" presetID="9" presetClass="entr" presetSubtype="0" fill="hold" nodeType="clickEffect">
                                  <p:stCondLst>
                                    <p:cond delay="0"/>
                                  </p:stCondLst>
                                  <p:childTnLst>
                                    <p:set>
                                      <p:cBhvr>
                                        <p:cTn id="31" dur="1" fill="hold">
                                          <p:stCondLst>
                                            <p:cond delay="0"/>
                                          </p:stCondLst>
                                        </p:cTn>
                                        <p:tgtEl>
                                          <p:spTgt spid="4"/>
                                        </p:tgtEl>
                                        <p:attrNameLst>
                                          <p:attrName>style.visibility</p:attrName>
                                        </p:attrNameLst>
                                      </p:cBhvr>
                                      <p:to>
                                        <p:strVal val="visible"/>
                                      </p:to>
                                    </p:set>
                                    <p:animEffect transition="in" filter="dissolve">
                                      <p:cBhvr>
                                        <p:cTn id="32" dur="500"/>
                                        <p:tgtEl>
                                          <p:spTgt spid="4"/>
                                        </p:tgtEl>
                                      </p:cBhvr>
                                    </p:animEffect>
                                  </p:childTnLst>
                                </p:cTn>
                              </p:par>
                            </p:childTnLst>
                          </p:cTn>
                        </p:par>
                      </p:childTnLst>
                    </p:cTn>
                  </p:par>
                  <p:par>
                    <p:cTn id="33" fill="hold">
                      <p:stCondLst>
                        <p:cond delay="indefinite"/>
                      </p:stCondLst>
                      <p:childTnLst>
                        <p:par>
                          <p:cTn id="34" fill="hold">
                            <p:stCondLst>
                              <p:cond delay="0"/>
                            </p:stCondLst>
                            <p:childTnLst>
                              <p:par>
                                <p:cTn id="35" presetID="9" presetClass="entr" presetSubtype="0" fill="hold" nodeType="clickEffect">
                                  <p:stCondLst>
                                    <p:cond delay="0"/>
                                  </p:stCondLst>
                                  <p:childTnLst>
                                    <p:set>
                                      <p:cBhvr>
                                        <p:cTn id="36" dur="1" fill="hold">
                                          <p:stCondLst>
                                            <p:cond delay="0"/>
                                          </p:stCondLst>
                                        </p:cTn>
                                        <p:tgtEl>
                                          <p:spTgt spid="6"/>
                                        </p:tgtEl>
                                        <p:attrNameLst>
                                          <p:attrName>style.visibility</p:attrName>
                                        </p:attrNameLst>
                                      </p:cBhvr>
                                      <p:to>
                                        <p:strVal val="visible"/>
                                      </p:to>
                                    </p:set>
                                    <p:animEffect transition="in" filter="dissolve">
                                      <p:cBhvr>
                                        <p:cTn id="3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81000" y="1143000"/>
            <a:ext cx="8305800" cy="5257800"/>
          </a:xfrm>
        </p:spPr>
        <p:txBody>
          <a:bodyPr>
            <a:normAutofit/>
          </a:bodyPr>
          <a:lstStyle/>
          <a:p>
            <a:pPr fontAlgn="base"/>
            <a:r>
              <a:rPr lang="en-US" dirty="0" smtClean="0"/>
              <a:t>Dr. F. decided to survey a group of young adults, to determine whether they expected to be rich by the age of 30.  </a:t>
            </a:r>
          </a:p>
          <a:p>
            <a:pPr fontAlgn="base"/>
            <a:r>
              <a:rPr lang="en-US" dirty="0" smtClean="0"/>
              <a:t>He decided to consider gender as one variable </a:t>
            </a:r>
          </a:p>
          <a:p>
            <a:pPr fontAlgn="base"/>
            <a:r>
              <a:rPr lang="en-US" dirty="0" smtClean="0"/>
              <a:t>The other variable indicates each </a:t>
            </a:r>
            <a:r>
              <a:rPr lang="en-US" smtClean="0"/>
              <a:t>participant’s expected likelihood </a:t>
            </a:r>
            <a:r>
              <a:rPr lang="en-US" dirty="0" smtClean="0"/>
              <a:t>of being rich (using the following options)</a:t>
            </a:r>
          </a:p>
          <a:p>
            <a:pPr lvl="1" fontAlgn="base"/>
            <a:r>
              <a:rPr lang="en-US" dirty="0" smtClean="0"/>
              <a:t>Almost no chance</a:t>
            </a:r>
          </a:p>
          <a:p>
            <a:pPr lvl="1" fontAlgn="base"/>
            <a:r>
              <a:rPr lang="en-US" dirty="0" smtClean="0"/>
              <a:t>Some chance, but probably not</a:t>
            </a:r>
          </a:p>
          <a:p>
            <a:pPr lvl="1" fontAlgn="base"/>
            <a:r>
              <a:rPr lang="en-US" dirty="0" smtClean="0"/>
              <a:t>A 50-50 chance</a:t>
            </a:r>
          </a:p>
          <a:p>
            <a:pPr lvl="1" fontAlgn="base"/>
            <a:r>
              <a:rPr lang="en-US" dirty="0" smtClean="0"/>
              <a:t>A good chance</a:t>
            </a:r>
          </a:p>
          <a:p>
            <a:pPr lvl="1" fontAlgn="base"/>
            <a:r>
              <a:rPr lang="en-US" dirty="0" smtClean="0"/>
              <a:t>Almost certain</a:t>
            </a:r>
          </a:p>
          <a:p>
            <a:endParaRPr lang="en-US" dirty="0"/>
          </a:p>
        </p:txBody>
      </p:sp>
      <p:sp>
        <p:nvSpPr>
          <p:cNvPr id="3" name="Title 2"/>
          <p:cNvSpPr>
            <a:spLocks noGrp="1"/>
          </p:cNvSpPr>
          <p:nvPr>
            <p:ph type="title"/>
          </p:nvPr>
        </p:nvSpPr>
        <p:spPr/>
        <p:txBody>
          <a:bodyPr/>
          <a:lstStyle/>
          <a:p>
            <a:pPr algn="ctr"/>
            <a:r>
              <a:rPr lang="en-US" dirty="0" smtClean="0"/>
              <a:t>Example #3</a:t>
            </a:r>
            <a:endParaRPr lang="en-US"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5363" name="Rectangle 2"/>
          <p:cNvSpPr>
            <a:spLocks noGrp="1" noChangeArrowheads="1"/>
          </p:cNvSpPr>
          <p:nvPr>
            <p:ph type="title"/>
          </p:nvPr>
        </p:nvSpPr>
        <p:spPr>
          <a:xfrm>
            <a:off x="685800" y="152400"/>
            <a:ext cx="7772400" cy="1219200"/>
          </a:xfrm>
        </p:spPr>
        <p:txBody>
          <a:bodyPr/>
          <a:lstStyle/>
          <a:p>
            <a:pPr algn="ctr" eaLnBrk="1" hangingPunct="1"/>
            <a:r>
              <a:rPr lang="en-US" dirty="0" smtClean="0"/>
              <a:t>The summary 2 way table</a:t>
            </a:r>
          </a:p>
        </p:txBody>
      </p:sp>
      <p:graphicFrame>
        <p:nvGraphicFramePr>
          <p:cNvPr id="17" name="Table 16"/>
          <p:cNvGraphicFramePr>
            <a:graphicFrameLocks noGrp="1"/>
          </p:cNvGraphicFramePr>
          <p:nvPr/>
        </p:nvGraphicFramePr>
        <p:xfrm>
          <a:off x="990600" y="1600200"/>
          <a:ext cx="7162800" cy="4038598"/>
        </p:xfrm>
        <a:graphic>
          <a:graphicData uri="http://schemas.openxmlformats.org/drawingml/2006/table">
            <a:tbl>
              <a:tblPr>
                <a:tableStyleId>{69C7853C-536D-4A76-A0AE-DD22124D55A5}</a:tableStyleId>
              </a:tblPr>
              <a:tblGrid>
                <a:gridCol w="4055712"/>
                <a:gridCol w="1198383"/>
                <a:gridCol w="950916"/>
                <a:gridCol w="957789"/>
              </a:tblGrid>
              <a:tr h="461554">
                <a:tc gridSpan="4">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u="none" strike="noStrike" cap="none" normalizeH="0" baseline="0" dirty="0">
                          <a:ln>
                            <a:noFill/>
                          </a:ln>
                          <a:effectLst/>
                        </a:rPr>
                        <a:t>Young adults by gender and chance of getting rich</a:t>
                      </a:r>
                      <a:endParaRPr kumimoji="0" lang="en-US" sz="1800" b="0" i="0" u="none" strike="noStrike" cap="none" normalizeH="0" baseline="0" dirty="0">
                        <a:ln>
                          <a:noFill/>
                        </a:ln>
                        <a:solidFill>
                          <a:schemeClr val="tx1"/>
                        </a:solidFill>
                        <a:effectLst/>
                        <a:latin typeface="Arial" charset="0"/>
                        <a:ea typeface="ＭＳ Ｐゴシック" charset="0"/>
                        <a:cs typeface="ＭＳ Ｐゴシック" charset="0"/>
                      </a:endParaRPr>
                    </a:p>
                  </a:txBody>
                  <a:tcPr horzOverflow="overflow"/>
                </a:tc>
                <a:tc hMerge="1">
                  <a:txBody>
                    <a:bodyPr/>
                    <a:lstStyle/>
                    <a:p>
                      <a:endParaRPr lang="en-US"/>
                    </a:p>
                  </a:txBody>
                  <a:tcPr/>
                </a:tc>
                <a:tc hMerge="1">
                  <a:txBody>
                    <a:bodyPr/>
                    <a:lstStyle/>
                    <a:p>
                      <a:endParaRPr lang="en-US"/>
                    </a:p>
                  </a:txBody>
                  <a:tcPr/>
                </a:tc>
                <a:tc hMerge="1">
                  <a:txBody>
                    <a:bodyPr/>
                    <a:lstStyle/>
                    <a:p>
                      <a:endParaRPr lang="en-US"/>
                    </a:p>
                  </a:txBody>
                  <a:tcPr/>
                </a:tc>
              </a:tr>
              <a:tr h="461554">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Arial" charset="0"/>
                        <a:ea typeface="ＭＳ Ｐゴシック" charset="0"/>
                        <a:cs typeface="ＭＳ Ｐゴシック" charset="0"/>
                      </a:endParaRPr>
                    </a:p>
                  </a:txBody>
                  <a:tcPr horzOverflow="overflow"/>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u="none" strike="noStrike" cap="none" normalizeH="0" baseline="0">
                          <a:ln>
                            <a:noFill/>
                          </a:ln>
                          <a:effectLst/>
                        </a:rPr>
                        <a:t>Female</a:t>
                      </a:r>
                      <a:endParaRPr kumimoji="0" lang="en-US" sz="1800" b="0" i="0" u="none" strike="noStrike" cap="none" normalizeH="0" baseline="0">
                        <a:ln>
                          <a:noFill/>
                        </a:ln>
                        <a:solidFill>
                          <a:schemeClr val="tx1"/>
                        </a:solidFill>
                        <a:effectLst/>
                        <a:latin typeface="Arial" charset="0"/>
                        <a:ea typeface="ＭＳ Ｐゴシック" charset="0"/>
                        <a:cs typeface="ＭＳ Ｐゴシック" charset="0"/>
                      </a:endParaRPr>
                    </a:p>
                  </a:txBody>
                  <a:tcPr horzOverflow="overflow"/>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u="none" strike="noStrike" cap="none" normalizeH="0" baseline="0">
                          <a:ln>
                            <a:noFill/>
                          </a:ln>
                          <a:effectLst/>
                        </a:rPr>
                        <a:t>Male</a:t>
                      </a:r>
                      <a:endParaRPr kumimoji="0" lang="en-US" sz="1800" b="0" i="0" u="none" strike="noStrike" cap="none" normalizeH="0" baseline="0">
                        <a:ln>
                          <a:noFill/>
                        </a:ln>
                        <a:solidFill>
                          <a:schemeClr val="tx1"/>
                        </a:solidFill>
                        <a:effectLst/>
                        <a:latin typeface="Arial" charset="0"/>
                        <a:ea typeface="ＭＳ Ｐゴシック" charset="0"/>
                        <a:cs typeface="ＭＳ Ｐゴシック" charset="0"/>
                      </a:endParaRPr>
                    </a:p>
                  </a:txBody>
                  <a:tcPr horzOverflow="overflow"/>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u="none" strike="noStrike" cap="none" normalizeH="0" baseline="0">
                          <a:ln>
                            <a:noFill/>
                          </a:ln>
                          <a:effectLst/>
                        </a:rPr>
                        <a:t>Total</a:t>
                      </a:r>
                      <a:endParaRPr kumimoji="0" lang="en-US" sz="1800" b="0" i="0" u="none" strike="noStrike" cap="none" normalizeH="0" baseline="0">
                        <a:ln>
                          <a:noFill/>
                        </a:ln>
                        <a:solidFill>
                          <a:schemeClr val="tx1"/>
                        </a:solidFill>
                        <a:effectLst/>
                        <a:latin typeface="Arial" charset="0"/>
                        <a:ea typeface="ＭＳ Ｐゴシック" charset="0"/>
                        <a:cs typeface="ＭＳ Ｐゴシック" charset="0"/>
                      </a:endParaRPr>
                    </a:p>
                  </a:txBody>
                  <a:tcPr horzOverflow="overflow"/>
                </a:tc>
              </a:tr>
              <a:tr h="461554">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u="none" strike="noStrike" cap="none" normalizeH="0" baseline="0">
                          <a:ln>
                            <a:noFill/>
                          </a:ln>
                          <a:effectLst/>
                        </a:rPr>
                        <a:t>Almost no chance</a:t>
                      </a:r>
                      <a:endParaRPr kumimoji="0" lang="en-US" sz="1800" b="0" i="0" u="none" strike="noStrike" cap="none" normalizeH="0" baseline="0">
                        <a:ln>
                          <a:noFill/>
                        </a:ln>
                        <a:solidFill>
                          <a:schemeClr val="tx1"/>
                        </a:solidFill>
                        <a:effectLst/>
                        <a:latin typeface="Arial" charset="0"/>
                        <a:ea typeface="ＭＳ Ｐゴシック" charset="0"/>
                        <a:cs typeface="ＭＳ Ｐゴシック" charset="0"/>
                      </a:endParaRPr>
                    </a:p>
                  </a:txBody>
                  <a:tcPr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u="none" strike="noStrike" cap="none" normalizeH="0" baseline="0">
                          <a:ln>
                            <a:noFill/>
                          </a:ln>
                          <a:effectLst/>
                        </a:rPr>
                        <a:t>96</a:t>
                      </a:r>
                      <a:endParaRPr kumimoji="0" lang="en-US" sz="1800" b="0" i="0" u="none" strike="noStrike" cap="none" normalizeH="0" baseline="0">
                        <a:ln>
                          <a:noFill/>
                        </a:ln>
                        <a:solidFill>
                          <a:schemeClr val="tx1"/>
                        </a:solidFill>
                        <a:effectLst/>
                        <a:latin typeface="Arial" charset="0"/>
                        <a:ea typeface="ＭＳ Ｐゴシック" charset="0"/>
                        <a:cs typeface="ＭＳ Ｐゴシック" charset="0"/>
                      </a:endParaRPr>
                    </a:p>
                  </a:txBody>
                  <a:tcPr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u="none" strike="noStrike" cap="none" normalizeH="0" baseline="0">
                          <a:ln>
                            <a:noFill/>
                          </a:ln>
                          <a:effectLst/>
                        </a:rPr>
                        <a:t>98</a:t>
                      </a:r>
                      <a:endParaRPr kumimoji="0" lang="en-US" sz="1800" b="0" i="0" u="none" strike="noStrike" cap="none" normalizeH="0" baseline="0">
                        <a:ln>
                          <a:noFill/>
                        </a:ln>
                        <a:solidFill>
                          <a:schemeClr val="tx1"/>
                        </a:solidFill>
                        <a:effectLst/>
                        <a:latin typeface="Arial" charset="0"/>
                        <a:ea typeface="ＭＳ Ｐゴシック" charset="0"/>
                        <a:cs typeface="ＭＳ Ｐゴシック" charset="0"/>
                      </a:endParaRPr>
                    </a:p>
                  </a:txBody>
                  <a:tcPr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u="none" strike="noStrike" cap="none" normalizeH="0" baseline="0">
                          <a:ln>
                            <a:noFill/>
                          </a:ln>
                          <a:effectLst/>
                        </a:rPr>
                        <a:t>194</a:t>
                      </a:r>
                      <a:endParaRPr kumimoji="0" lang="en-US" sz="1800" b="0" i="0" u="none" strike="noStrike" cap="none" normalizeH="0" baseline="0">
                        <a:ln>
                          <a:noFill/>
                        </a:ln>
                        <a:solidFill>
                          <a:schemeClr val="tx1"/>
                        </a:solidFill>
                        <a:effectLst/>
                        <a:latin typeface="Arial" charset="0"/>
                        <a:ea typeface="ＭＳ Ｐゴシック" charset="0"/>
                        <a:cs typeface="ＭＳ Ｐゴシック" charset="0"/>
                      </a:endParaRPr>
                    </a:p>
                  </a:txBody>
                  <a:tcPr horzOverflow="overflow"/>
                </a:tc>
              </a:tr>
              <a:tr h="80772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u="none" strike="noStrike" cap="none" normalizeH="0" baseline="0">
                          <a:ln>
                            <a:noFill/>
                          </a:ln>
                          <a:effectLst/>
                        </a:rPr>
                        <a:t>Some chance, but probably not</a:t>
                      </a:r>
                      <a:endParaRPr kumimoji="0" lang="en-US" sz="1800" b="0" i="0" u="none" strike="noStrike" cap="none" normalizeH="0" baseline="0">
                        <a:ln>
                          <a:noFill/>
                        </a:ln>
                        <a:solidFill>
                          <a:schemeClr val="tx1"/>
                        </a:solidFill>
                        <a:effectLst/>
                        <a:latin typeface="Arial" charset="0"/>
                        <a:ea typeface="ＭＳ Ｐゴシック" charset="0"/>
                        <a:cs typeface="ＭＳ Ｐゴシック" charset="0"/>
                      </a:endParaRPr>
                    </a:p>
                  </a:txBody>
                  <a:tcPr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u="none" strike="noStrike" cap="none" normalizeH="0" baseline="0">
                          <a:ln>
                            <a:noFill/>
                          </a:ln>
                          <a:effectLst/>
                        </a:rPr>
                        <a:t>426</a:t>
                      </a:r>
                      <a:endParaRPr kumimoji="0" lang="en-US" sz="1800" b="0" i="0" u="none" strike="noStrike" cap="none" normalizeH="0" baseline="0">
                        <a:ln>
                          <a:noFill/>
                        </a:ln>
                        <a:solidFill>
                          <a:schemeClr val="tx1"/>
                        </a:solidFill>
                        <a:effectLst/>
                        <a:latin typeface="Arial" charset="0"/>
                        <a:ea typeface="ＭＳ Ｐゴシック" charset="0"/>
                        <a:cs typeface="ＭＳ Ｐゴシック" charset="0"/>
                      </a:endParaRPr>
                    </a:p>
                  </a:txBody>
                  <a:tcPr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u="none" strike="noStrike" cap="none" normalizeH="0" baseline="0">
                          <a:ln>
                            <a:noFill/>
                          </a:ln>
                          <a:effectLst/>
                        </a:rPr>
                        <a:t>286</a:t>
                      </a:r>
                      <a:endParaRPr kumimoji="0" lang="en-US" sz="1800" b="0" i="0" u="none" strike="noStrike" cap="none" normalizeH="0" baseline="0">
                        <a:ln>
                          <a:noFill/>
                        </a:ln>
                        <a:solidFill>
                          <a:schemeClr val="tx1"/>
                        </a:solidFill>
                        <a:effectLst/>
                        <a:latin typeface="Arial" charset="0"/>
                        <a:ea typeface="ＭＳ Ｐゴシック" charset="0"/>
                        <a:cs typeface="ＭＳ Ｐゴシック" charset="0"/>
                      </a:endParaRPr>
                    </a:p>
                  </a:txBody>
                  <a:tcPr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u="none" strike="noStrike" cap="none" normalizeH="0" baseline="0">
                          <a:ln>
                            <a:noFill/>
                          </a:ln>
                          <a:effectLst/>
                        </a:rPr>
                        <a:t>712</a:t>
                      </a:r>
                      <a:endParaRPr kumimoji="0" lang="en-US" sz="1800" b="0" i="0" u="none" strike="noStrike" cap="none" normalizeH="0" baseline="0">
                        <a:ln>
                          <a:noFill/>
                        </a:ln>
                        <a:solidFill>
                          <a:schemeClr val="tx1"/>
                        </a:solidFill>
                        <a:effectLst/>
                        <a:latin typeface="Arial" charset="0"/>
                        <a:ea typeface="ＭＳ Ｐゴシック" charset="0"/>
                        <a:cs typeface="ＭＳ Ｐゴシック" charset="0"/>
                      </a:endParaRPr>
                    </a:p>
                  </a:txBody>
                  <a:tcPr horzOverflow="overflow"/>
                </a:tc>
              </a:tr>
              <a:tr h="461554">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u="none" strike="noStrike" cap="none" normalizeH="0" baseline="0">
                          <a:ln>
                            <a:noFill/>
                          </a:ln>
                          <a:effectLst/>
                        </a:rPr>
                        <a:t>A 50-50 chance</a:t>
                      </a:r>
                      <a:endParaRPr kumimoji="0" lang="en-US" sz="1800" b="0" i="0" u="none" strike="noStrike" cap="none" normalizeH="0" baseline="0">
                        <a:ln>
                          <a:noFill/>
                        </a:ln>
                        <a:solidFill>
                          <a:schemeClr val="tx1"/>
                        </a:solidFill>
                        <a:effectLst/>
                        <a:latin typeface="Arial" charset="0"/>
                        <a:ea typeface="ＭＳ Ｐゴシック" charset="0"/>
                        <a:cs typeface="ＭＳ Ｐゴシック" charset="0"/>
                      </a:endParaRPr>
                    </a:p>
                  </a:txBody>
                  <a:tcPr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u="none" strike="noStrike" cap="none" normalizeH="0" baseline="0">
                          <a:ln>
                            <a:noFill/>
                          </a:ln>
                          <a:effectLst/>
                        </a:rPr>
                        <a:t>696</a:t>
                      </a:r>
                      <a:endParaRPr kumimoji="0" lang="en-US" sz="1800" b="0" i="0" u="none" strike="noStrike" cap="none" normalizeH="0" baseline="0">
                        <a:ln>
                          <a:noFill/>
                        </a:ln>
                        <a:solidFill>
                          <a:schemeClr val="tx1"/>
                        </a:solidFill>
                        <a:effectLst/>
                        <a:latin typeface="Arial" charset="0"/>
                        <a:ea typeface="ＭＳ Ｐゴシック" charset="0"/>
                        <a:cs typeface="ＭＳ Ｐゴシック" charset="0"/>
                      </a:endParaRPr>
                    </a:p>
                  </a:txBody>
                  <a:tcPr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u="none" strike="noStrike" cap="none" normalizeH="0" baseline="0">
                          <a:ln>
                            <a:noFill/>
                          </a:ln>
                          <a:effectLst/>
                        </a:rPr>
                        <a:t>720</a:t>
                      </a:r>
                      <a:endParaRPr kumimoji="0" lang="en-US" sz="1800" b="0" i="0" u="none" strike="noStrike" cap="none" normalizeH="0" baseline="0">
                        <a:ln>
                          <a:noFill/>
                        </a:ln>
                        <a:solidFill>
                          <a:schemeClr val="tx1"/>
                        </a:solidFill>
                        <a:effectLst/>
                        <a:latin typeface="Arial" charset="0"/>
                        <a:ea typeface="ＭＳ Ｐゴシック" charset="0"/>
                        <a:cs typeface="ＭＳ Ｐゴシック" charset="0"/>
                      </a:endParaRPr>
                    </a:p>
                  </a:txBody>
                  <a:tcPr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u="none" strike="noStrike" cap="none" normalizeH="0" baseline="0">
                          <a:ln>
                            <a:noFill/>
                          </a:ln>
                          <a:effectLst/>
                        </a:rPr>
                        <a:t>1416</a:t>
                      </a:r>
                      <a:endParaRPr kumimoji="0" lang="en-US" sz="1800" b="0" i="0" u="none" strike="noStrike" cap="none" normalizeH="0" baseline="0">
                        <a:ln>
                          <a:noFill/>
                        </a:ln>
                        <a:solidFill>
                          <a:schemeClr val="tx1"/>
                        </a:solidFill>
                        <a:effectLst/>
                        <a:latin typeface="Arial" charset="0"/>
                        <a:ea typeface="ＭＳ Ｐゴシック" charset="0"/>
                        <a:cs typeface="ＭＳ Ｐゴシック" charset="0"/>
                      </a:endParaRPr>
                    </a:p>
                  </a:txBody>
                  <a:tcPr horzOverflow="overflow"/>
                </a:tc>
              </a:tr>
              <a:tr h="461554">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u="none" strike="noStrike" cap="none" normalizeH="0" baseline="0">
                          <a:ln>
                            <a:noFill/>
                          </a:ln>
                          <a:effectLst/>
                        </a:rPr>
                        <a:t>A good chance</a:t>
                      </a:r>
                      <a:endParaRPr kumimoji="0" lang="en-US" sz="1800" b="0" i="0" u="none" strike="noStrike" cap="none" normalizeH="0" baseline="0">
                        <a:ln>
                          <a:noFill/>
                        </a:ln>
                        <a:solidFill>
                          <a:schemeClr val="tx1"/>
                        </a:solidFill>
                        <a:effectLst/>
                        <a:latin typeface="Arial" charset="0"/>
                        <a:ea typeface="ＭＳ Ｐゴシック" charset="0"/>
                        <a:cs typeface="ＭＳ Ｐゴシック" charset="0"/>
                      </a:endParaRPr>
                    </a:p>
                  </a:txBody>
                  <a:tcPr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u="none" strike="noStrike" cap="none" normalizeH="0" baseline="0">
                          <a:ln>
                            <a:noFill/>
                          </a:ln>
                          <a:effectLst/>
                        </a:rPr>
                        <a:t>663</a:t>
                      </a:r>
                      <a:endParaRPr kumimoji="0" lang="en-US" sz="1800" b="0" i="0" u="none" strike="noStrike" cap="none" normalizeH="0" baseline="0">
                        <a:ln>
                          <a:noFill/>
                        </a:ln>
                        <a:solidFill>
                          <a:schemeClr val="tx1"/>
                        </a:solidFill>
                        <a:effectLst/>
                        <a:latin typeface="Arial" charset="0"/>
                        <a:ea typeface="ＭＳ Ｐゴシック" charset="0"/>
                        <a:cs typeface="ＭＳ Ｐゴシック" charset="0"/>
                      </a:endParaRPr>
                    </a:p>
                  </a:txBody>
                  <a:tcPr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u="none" strike="noStrike" cap="none" normalizeH="0" baseline="0">
                          <a:ln>
                            <a:noFill/>
                          </a:ln>
                          <a:effectLst/>
                        </a:rPr>
                        <a:t>758</a:t>
                      </a:r>
                      <a:endParaRPr kumimoji="0" lang="en-US" sz="1800" b="0" i="0" u="none" strike="noStrike" cap="none" normalizeH="0" baseline="0">
                        <a:ln>
                          <a:noFill/>
                        </a:ln>
                        <a:solidFill>
                          <a:schemeClr val="tx1"/>
                        </a:solidFill>
                        <a:effectLst/>
                        <a:latin typeface="Arial" charset="0"/>
                        <a:ea typeface="ＭＳ Ｐゴシック" charset="0"/>
                        <a:cs typeface="ＭＳ Ｐゴシック" charset="0"/>
                      </a:endParaRPr>
                    </a:p>
                  </a:txBody>
                  <a:tcPr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u="none" strike="noStrike" cap="none" normalizeH="0" baseline="0">
                          <a:ln>
                            <a:noFill/>
                          </a:ln>
                          <a:effectLst/>
                        </a:rPr>
                        <a:t>1421</a:t>
                      </a:r>
                      <a:endParaRPr kumimoji="0" lang="en-US" sz="1800" b="0" i="0" u="none" strike="noStrike" cap="none" normalizeH="0" baseline="0">
                        <a:ln>
                          <a:noFill/>
                        </a:ln>
                        <a:solidFill>
                          <a:schemeClr val="tx1"/>
                        </a:solidFill>
                        <a:effectLst/>
                        <a:latin typeface="Arial" charset="0"/>
                        <a:ea typeface="ＭＳ Ｐゴシック" charset="0"/>
                        <a:cs typeface="ＭＳ Ｐゴシック" charset="0"/>
                      </a:endParaRPr>
                    </a:p>
                  </a:txBody>
                  <a:tcPr horzOverflow="overflow"/>
                </a:tc>
              </a:tr>
              <a:tr h="461554">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u="none" strike="noStrike" cap="none" normalizeH="0" baseline="0" dirty="0">
                          <a:ln>
                            <a:noFill/>
                          </a:ln>
                          <a:effectLst/>
                        </a:rPr>
                        <a:t>Almost certain</a:t>
                      </a:r>
                      <a:endParaRPr kumimoji="0" lang="en-US" sz="1800" b="0" i="0" u="none" strike="noStrike" cap="none" normalizeH="0" baseline="0" dirty="0">
                        <a:ln>
                          <a:noFill/>
                        </a:ln>
                        <a:solidFill>
                          <a:schemeClr val="tx1"/>
                        </a:solidFill>
                        <a:effectLst/>
                        <a:latin typeface="Arial" charset="0"/>
                        <a:ea typeface="ＭＳ Ｐゴシック" charset="0"/>
                        <a:cs typeface="ＭＳ Ｐゴシック" charset="0"/>
                      </a:endParaRPr>
                    </a:p>
                  </a:txBody>
                  <a:tcPr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u="none" strike="noStrike" cap="none" normalizeH="0" baseline="0">
                          <a:ln>
                            <a:noFill/>
                          </a:ln>
                          <a:effectLst/>
                        </a:rPr>
                        <a:t>486</a:t>
                      </a:r>
                      <a:endParaRPr kumimoji="0" lang="en-US" sz="1800" b="0" i="0" u="none" strike="noStrike" cap="none" normalizeH="0" baseline="0">
                        <a:ln>
                          <a:noFill/>
                        </a:ln>
                        <a:solidFill>
                          <a:schemeClr val="tx1"/>
                        </a:solidFill>
                        <a:effectLst/>
                        <a:latin typeface="Arial" charset="0"/>
                        <a:ea typeface="ＭＳ Ｐゴシック" charset="0"/>
                        <a:cs typeface="ＭＳ Ｐゴシック" charset="0"/>
                      </a:endParaRPr>
                    </a:p>
                  </a:txBody>
                  <a:tcPr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u="none" strike="noStrike" cap="none" normalizeH="0" baseline="0">
                          <a:ln>
                            <a:noFill/>
                          </a:ln>
                          <a:effectLst/>
                        </a:rPr>
                        <a:t>597</a:t>
                      </a:r>
                      <a:endParaRPr kumimoji="0" lang="en-US" sz="1800" b="0" i="0" u="none" strike="noStrike" cap="none" normalizeH="0" baseline="0">
                        <a:ln>
                          <a:noFill/>
                        </a:ln>
                        <a:solidFill>
                          <a:schemeClr val="tx1"/>
                        </a:solidFill>
                        <a:effectLst/>
                        <a:latin typeface="Arial" charset="0"/>
                        <a:ea typeface="ＭＳ Ｐゴシック" charset="0"/>
                        <a:cs typeface="ＭＳ Ｐゴシック" charset="0"/>
                      </a:endParaRPr>
                    </a:p>
                  </a:txBody>
                  <a:tcPr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u="none" strike="noStrike" cap="none" normalizeH="0" baseline="0">
                          <a:ln>
                            <a:noFill/>
                          </a:ln>
                          <a:effectLst/>
                        </a:rPr>
                        <a:t>1083</a:t>
                      </a:r>
                      <a:endParaRPr kumimoji="0" lang="en-US" sz="1800" b="0" i="0" u="none" strike="noStrike" cap="none" normalizeH="0" baseline="0">
                        <a:ln>
                          <a:noFill/>
                        </a:ln>
                        <a:solidFill>
                          <a:schemeClr val="tx1"/>
                        </a:solidFill>
                        <a:effectLst/>
                        <a:latin typeface="Arial" charset="0"/>
                        <a:ea typeface="ＭＳ Ｐゴシック" charset="0"/>
                        <a:cs typeface="ＭＳ Ｐゴシック" charset="0"/>
                      </a:endParaRPr>
                    </a:p>
                  </a:txBody>
                  <a:tcPr horzOverflow="overflow"/>
                </a:tc>
              </a:tr>
              <a:tr h="461554">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u="none" strike="noStrike" cap="none" normalizeH="0" baseline="0">
                          <a:ln>
                            <a:noFill/>
                          </a:ln>
                          <a:effectLst/>
                        </a:rPr>
                        <a:t>Total</a:t>
                      </a:r>
                      <a:endParaRPr kumimoji="0" lang="en-US" sz="1800" b="0" i="0" u="none" strike="noStrike" cap="none" normalizeH="0" baseline="0">
                        <a:ln>
                          <a:noFill/>
                        </a:ln>
                        <a:solidFill>
                          <a:schemeClr val="tx1"/>
                        </a:solidFill>
                        <a:effectLst/>
                        <a:latin typeface="Arial" charset="0"/>
                        <a:ea typeface="ＭＳ Ｐゴシック" charset="0"/>
                        <a:cs typeface="ＭＳ Ｐゴシック" charset="0"/>
                      </a:endParaRPr>
                    </a:p>
                  </a:txBody>
                  <a:tcPr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u="none" strike="noStrike" cap="none" normalizeH="0" baseline="0" dirty="0">
                          <a:ln>
                            <a:noFill/>
                          </a:ln>
                          <a:effectLst/>
                        </a:rPr>
                        <a:t>2367</a:t>
                      </a:r>
                      <a:endParaRPr kumimoji="0" lang="en-US" sz="1800" b="0" i="0" u="none" strike="noStrike" cap="none" normalizeH="0" baseline="0" dirty="0">
                        <a:ln>
                          <a:noFill/>
                        </a:ln>
                        <a:solidFill>
                          <a:schemeClr val="tx1"/>
                        </a:solidFill>
                        <a:effectLst/>
                        <a:latin typeface="Arial" charset="0"/>
                        <a:ea typeface="ＭＳ Ｐゴシック" charset="0"/>
                        <a:cs typeface="ＭＳ Ｐゴシック" charset="0"/>
                      </a:endParaRPr>
                    </a:p>
                  </a:txBody>
                  <a:tcPr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u="none" strike="noStrike" cap="none" normalizeH="0" baseline="0">
                          <a:ln>
                            <a:noFill/>
                          </a:ln>
                          <a:effectLst/>
                        </a:rPr>
                        <a:t>2459</a:t>
                      </a:r>
                      <a:endParaRPr kumimoji="0" lang="en-US" sz="1800" b="0" i="0" u="none" strike="noStrike" cap="none" normalizeH="0" baseline="0">
                        <a:ln>
                          <a:noFill/>
                        </a:ln>
                        <a:solidFill>
                          <a:schemeClr val="tx1"/>
                        </a:solidFill>
                        <a:effectLst/>
                        <a:latin typeface="Arial" charset="0"/>
                        <a:ea typeface="ＭＳ Ｐゴシック" charset="0"/>
                        <a:cs typeface="ＭＳ Ｐゴシック" charset="0"/>
                      </a:endParaRPr>
                    </a:p>
                  </a:txBody>
                  <a:tcPr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u="none" strike="noStrike" cap="none" normalizeH="0" baseline="0" dirty="0">
                          <a:ln>
                            <a:noFill/>
                          </a:ln>
                          <a:effectLst/>
                        </a:rPr>
                        <a:t>4826</a:t>
                      </a:r>
                      <a:endParaRPr kumimoji="0" lang="en-US" sz="1800" b="0" i="0" u="none" strike="noStrike" cap="none" normalizeH="0" baseline="0" dirty="0">
                        <a:ln>
                          <a:noFill/>
                        </a:ln>
                        <a:solidFill>
                          <a:schemeClr val="tx1"/>
                        </a:solidFill>
                        <a:effectLst/>
                        <a:latin typeface="Arial" charset="0"/>
                        <a:ea typeface="ＭＳ Ｐゴシック" charset="0"/>
                        <a:cs typeface="ＭＳ Ｐゴシック" charset="0"/>
                      </a:endParaRPr>
                    </a:p>
                  </a:txBody>
                  <a:tcPr horzOverflow="overflow"/>
                </a:tc>
              </a:tr>
            </a:tbl>
          </a:graphicData>
        </a:graphic>
      </p:graphicFrame>
    </p:spTree>
  </p:cSld>
  <p:clrMapOvr>
    <a:masterClrMapping/>
  </p:clrMapOvr>
  <p:transition spd="med">
    <p:fad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nodeType="click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10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3352800"/>
            <a:ext cx="8153400" cy="2654491"/>
          </a:xfrm>
        </p:spPr>
        <p:txBody>
          <a:bodyPr/>
          <a:lstStyle/>
          <a:p>
            <a:r>
              <a:rPr lang="en-US" sz="2800" b="1" u="sng" dirty="0" smtClean="0"/>
              <a:t>Note</a:t>
            </a:r>
            <a:r>
              <a:rPr lang="en-US" sz="2800" dirty="0" smtClean="0"/>
              <a:t>: Percents are often more informative than counts, especially when comparing groups of different sizes.</a:t>
            </a:r>
          </a:p>
          <a:p>
            <a:endParaRPr lang="en-US" sz="2800" dirty="0" smtClean="0"/>
          </a:p>
          <a:p>
            <a:endParaRPr lang="en-US" dirty="0"/>
          </a:p>
        </p:txBody>
      </p:sp>
      <p:sp>
        <p:nvSpPr>
          <p:cNvPr id="3" name="Title 2"/>
          <p:cNvSpPr>
            <a:spLocks noGrp="1"/>
          </p:cNvSpPr>
          <p:nvPr>
            <p:ph type="title"/>
          </p:nvPr>
        </p:nvSpPr>
        <p:spPr/>
        <p:txBody>
          <a:bodyPr/>
          <a:lstStyle/>
          <a:p>
            <a:pPr algn="ctr"/>
            <a:r>
              <a:rPr lang="en-US" dirty="0" smtClean="0"/>
              <a:t>Marginal Distribution</a:t>
            </a:r>
            <a:endParaRPr lang="en-US" dirty="0"/>
          </a:p>
        </p:txBody>
      </p:sp>
      <p:sp>
        <p:nvSpPr>
          <p:cNvPr id="4" name="TextBox 3"/>
          <p:cNvSpPr txBox="1">
            <a:spLocks noChangeArrowheads="1"/>
          </p:cNvSpPr>
          <p:nvPr/>
        </p:nvSpPr>
        <p:spPr bwMode="auto">
          <a:xfrm>
            <a:off x="609600" y="1295400"/>
            <a:ext cx="8229600" cy="1569660"/>
          </a:xfrm>
          <a:prstGeom prst="rect">
            <a:avLst/>
          </a:prstGeom>
          <a:solidFill>
            <a:schemeClr val="accent5">
              <a:lumMod val="20000"/>
              <a:lumOff val="80000"/>
            </a:schemeClr>
          </a:solidFill>
          <a:ln w="10000">
            <a:solidFill>
              <a:srgbClr val="D2DA7A"/>
            </a:solidFill>
            <a:miter lim="800000"/>
            <a:headEnd/>
            <a:tailEnd/>
          </a:ln>
          <a:effectLst>
            <a:outerShdw blurRad="38100" dist="30000" dir="5400000" rotWithShape="0">
              <a:srgbClr val="808080">
                <a:alpha val="45000"/>
              </a:srgbClr>
            </a:outerShdw>
          </a:effectLst>
        </p:spPr>
        <p:txBody>
          <a:bodyPr wrap="square">
            <a:spAutoFit/>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defRPr/>
            </a:pPr>
            <a:r>
              <a:rPr lang="en-US" dirty="0" smtClean="0">
                <a:latin typeface="+mn-lt"/>
              </a:rPr>
              <a:t>The</a:t>
            </a:r>
            <a:r>
              <a:rPr lang="en-US" b="1" dirty="0" smtClean="0">
                <a:latin typeface="+mn-lt"/>
              </a:rPr>
              <a:t> </a:t>
            </a:r>
            <a:r>
              <a:rPr lang="en-US" b="1" dirty="0" smtClean="0">
                <a:solidFill>
                  <a:srgbClr val="800000"/>
                </a:solidFill>
                <a:latin typeface="+mn-lt"/>
              </a:rPr>
              <a:t>Marginal Distribution </a:t>
            </a:r>
            <a:r>
              <a:rPr lang="en-US" dirty="0" smtClean="0">
                <a:latin typeface="+mn-lt"/>
              </a:rPr>
              <a:t>of one of the categorical variables in a two-way table of counts is the distribution of values of that variable among all individuals described by the table.</a:t>
            </a: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pPr>
              <a:defRPr/>
            </a:pPr>
            <a:r>
              <a:rPr lang="en-US" sz="3200" b="1" dirty="0" smtClean="0">
                <a:solidFill>
                  <a:schemeClr val="accent1">
                    <a:lumMod val="75000"/>
                  </a:schemeClr>
                </a:solidFill>
              </a:rPr>
              <a:t>To examine a marginal distribution:</a:t>
            </a:r>
          </a:p>
          <a:p>
            <a:pPr>
              <a:defRPr/>
            </a:pPr>
            <a:endParaRPr lang="en-US" sz="2800" b="1" dirty="0" smtClean="0"/>
          </a:p>
          <a:p>
            <a:pPr marL="457200" indent="-457200">
              <a:buFont typeface="+mj-lt"/>
              <a:buAutoNum type="arabicPeriod"/>
              <a:defRPr/>
            </a:pPr>
            <a:r>
              <a:rPr lang="en-US" sz="3200" dirty="0" smtClean="0"/>
              <a:t>Use the data in the table to calculate the marginal distribution (in percents) of the row or column totals.</a:t>
            </a:r>
          </a:p>
          <a:p>
            <a:pPr marL="457200" indent="-457200">
              <a:buFont typeface="+mj-lt"/>
              <a:buAutoNum type="arabicPeriod"/>
              <a:defRPr/>
            </a:pPr>
            <a:endParaRPr lang="en-US" sz="3200" dirty="0" smtClean="0"/>
          </a:p>
          <a:p>
            <a:pPr marL="457200" indent="-457200">
              <a:buFont typeface="+mj-lt"/>
              <a:buAutoNum type="arabicPeriod"/>
              <a:defRPr/>
            </a:pPr>
            <a:r>
              <a:rPr lang="en-US" sz="3200" dirty="0" smtClean="0"/>
              <a:t>Make a graph to display the marginal distribution</a:t>
            </a:r>
            <a:endParaRPr lang="en-US" sz="3200" dirty="0"/>
          </a:p>
        </p:txBody>
      </p:sp>
      <p:sp>
        <p:nvSpPr>
          <p:cNvPr id="3" name="Title 2"/>
          <p:cNvSpPr>
            <a:spLocks noGrp="1"/>
          </p:cNvSpPr>
          <p:nvPr>
            <p:ph type="title"/>
          </p:nvPr>
        </p:nvSpPr>
        <p:spPr/>
        <p:txBody>
          <a:bodyPr/>
          <a:lstStyle/>
          <a:p>
            <a:pPr algn="ctr"/>
            <a:r>
              <a:rPr lang="en-US" dirty="0" smtClean="0"/>
              <a:t>More on Marginal Distribution</a:t>
            </a:r>
            <a:endParaRPr lang="en-US"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a:xfrm>
            <a:off x="685800" y="152400"/>
            <a:ext cx="7772400" cy="1219200"/>
          </a:xfrm>
        </p:spPr>
        <p:txBody>
          <a:bodyPr/>
          <a:lstStyle/>
          <a:p>
            <a:pPr algn="ctr" eaLnBrk="1" hangingPunct="1"/>
            <a:r>
              <a:rPr lang="en-US" dirty="0" smtClean="0"/>
              <a:t>Marginal Distribution</a:t>
            </a:r>
          </a:p>
        </p:txBody>
      </p:sp>
      <p:graphicFrame>
        <p:nvGraphicFramePr>
          <p:cNvPr id="20" name="Table 19"/>
          <p:cNvGraphicFramePr>
            <a:graphicFrameLocks noGrp="1"/>
          </p:cNvGraphicFramePr>
          <p:nvPr/>
        </p:nvGraphicFramePr>
        <p:xfrm>
          <a:off x="685800" y="1516063"/>
          <a:ext cx="4360863" cy="2442584"/>
        </p:xfrm>
        <a:graphic>
          <a:graphicData uri="http://schemas.openxmlformats.org/drawingml/2006/table">
            <a:tbl>
              <a:tblPr>
                <a:tableStyleId>{69C7853C-536D-4A76-A0AE-DD22124D55A5}</a:tableStyleId>
              </a:tblPr>
              <a:tblGrid>
                <a:gridCol w="2468563"/>
                <a:gridCol w="728662"/>
                <a:gridCol w="581025"/>
                <a:gridCol w="582613"/>
              </a:tblGrid>
              <a:tr h="274979">
                <a:tc gridSpan="4">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u="none" strike="noStrike" cap="none" normalizeH="0" baseline="0">
                          <a:ln>
                            <a:noFill/>
                          </a:ln>
                          <a:effectLst/>
                        </a:rPr>
                        <a:t>Young adults by gender and chance of getting rich</a:t>
                      </a:r>
                      <a:endParaRPr kumimoji="0" lang="en-US" sz="1200" b="0" i="0" u="none" strike="noStrike" cap="none" normalizeH="0" baseline="0">
                        <a:ln>
                          <a:noFill/>
                        </a:ln>
                        <a:solidFill>
                          <a:schemeClr val="tx1"/>
                        </a:solidFill>
                        <a:effectLst/>
                        <a:latin typeface="Arial" charset="0"/>
                        <a:ea typeface="ＭＳ Ｐゴシック" charset="0"/>
                        <a:cs typeface="ＭＳ Ｐゴシック" charset="0"/>
                      </a:endParaRPr>
                    </a:p>
                  </a:txBody>
                  <a:tcPr horzOverflow="overflow"/>
                </a:tc>
                <a:tc hMerge="1">
                  <a:txBody>
                    <a:bodyPr/>
                    <a:lstStyle/>
                    <a:p>
                      <a:endParaRPr lang="en-US"/>
                    </a:p>
                  </a:txBody>
                  <a:tcPr/>
                </a:tc>
                <a:tc hMerge="1">
                  <a:txBody>
                    <a:bodyPr/>
                    <a:lstStyle/>
                    <a:p>
                      <a:endParaRPr lang="en-US"/>
                    </a:p>
                  </a:txBody>
                  <a:tcPr/>
                </a:tc>
                <a:tc hMerge="1">
                  <a:txBody>
                    <a:bodyPr/>
                    <a:lstStyle/>
                    <a:p>
                      <a:endParaRPr lang="en-US"/>
                    </a:p>
                  </a:txBody>
                  <a:tcPr/>
                </a:tc>
              </a:tr>
              <a:tr h="274979">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200" b="0" i="0" u="none" strike="noStrike" cap="none" normalizeH="0" baseline="0">
                        <a:ln>
                          <a:noFill/>
                        </a:ln>
                        <a:solidFill>
                          <a:schemeClr val="tx1"/>
                        </a:solidFill>
                        <a:effectLst/>
                        <a:latin typeface="Arial" charset="0"/>
                        <a:ea typeface="ＭＳ Ｐゴシック" charset="0"/>
                        <a:cs typeface="ＭＳ Ｐゴシック" charset="0"/>
                      </a:endParaRPr>
                    </a:p>
                  </a:txBody>
                  <a:tcPr horzOverflow="overflow"/>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u="none" strike="noStrike" cap="none" normalizeH="0" baseline="0">
                          <a:ln>
                            <a:noFill/>
                          </a:ln>
                          <a:effectLst/>
                        </a:rPr>
                        <a:t>Female</a:t>
                      </a:r>
                      <a:endParaRPr kumimoji="0" lang="en-US" sz="1200" b="0" i="0" u="none" strike="noStrike" cap="none" normalizeH="0" baseline="0">
                        <a:ln>
                          <a:noFill/>
                        </a:ln>
                        <a:solidFill>
                          <a:schemeClr val="tx1"/>
                        </a:solidFill>
                        <a:effectLst/>
                        <a:latin typeface="Arial" charset="0"/>
                        <a:ea typeface="ＭＳ Ｐゴシック" charset="0"/>
                        <a:cs typeface="ＭＳ Ｐゴシック" charset="0"/>
                      </a:endParaRPr>
                    </a:p>
                  </a:txBody>
                  <a:tcPr horzOverflow="overflow"/>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u="none" strike="noStrike" cap="none" normalizeH="0" baseline="0">
                          <a:ln>
                            <a:noFill/>
                          </a:ln>
                          <a:effectLst/>
                        </a:rPr>
                        <a:t>Male</a:t>
                      </a:r>
                      <a:endParaRPr kumimoji="0" lang="en-US" sz="1200" b="0" i="0" u="none" strike="noStrike" cap="none" normalizeH="0" baseline="0">
                        <a:ln>
                          <a:noFill/>
                        </a:ln>
                        <a:solidFill>
                          <a:schemeClr val="tx1"/>
                        </a:solidFill>
                        <a:effectLst/>
                        <a:latin typeface="Arial" charset="0"/>
                        <a:ea typeface="ＭＳ Ｐゴシック" charset="0"/>
                        <a:cs typeface="ＭＳ Ｐゴシック" charset="0"/>
                      </a:endParaRPr>
                    </a:p>
                  </a:txBody>
                  <a:tcPr horzOverflow="overflow"/>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u="none" strike="noStrike" cap="none" normalizeH="0" baseline="0">
                          <a:ln>
                            <a:noFill/>
                          </a:ln>
                          <a:effectLst/>
                        </a:rPr>
                        <a:t>Total</a:t>
                      </a:r>
                      <a:endParaRPr kumimoji="0" lang="en-US" sz="1200" b="0" i="0" u="none" strike="noStrike" cap="none" normalizeH="0" baseline="0">
                        <a:ln>
                          <a:noFill/>
                        </a:ln>
                        <a:solidFill>
                          <a:schemeClr val="tx1"/>
                        </a:solidFill>
                        <a:effectLst/>
                        <a:latin typeface="Arial" charset="0"/>
                        <a:ea typeface="ＭＳ Ｐゴシック" charset="0"/>
                        <a:cs typeface="ＭＳ Ｐゴシック" charset="0"/>
                      </a:endParaRPr>
                    </a:p>
                  </a:txBody>
                  <a:tcPr horzOverflow="overflow"/>
                </a:tc>
              </a:tr>
              <a:tr h="274979">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u="none" strike="noStrike" cap="none" normalizeH="0" baseline="0">
                          <a:ln>
                            <a:noFill/>
                          </a:ln>
                          <a:effectLst/>
                        </a:rPr>
                        <a:t>Almost no chance</a:t>
                      </a:r>
                      <a:endParaRPr kumimoji="0" lang="en-US" sz="1200" b="0" i="0" u="none" strike="noStrike" cap="none" normalizeH="0" baseline="0">
                        <a:ln>
                          <a:noFill/>
                        </a:ln>
                        <a:solidFill>
                          <a:schemeClr val="tx1"/>
                        </a:solidFill>
                        <a:effectLst/>
                        <a:latin typeface="Arial" charset="0"/>
                        <a:ea typeface="ＭＳ Ｐゴシック" charset="0"/>
                        <a:cs typeface="ＭＳ Ｐゴシック" charset="0"/>
                      </a:endParaRPr>
                    </a:p>
                  </a:txBody>
                  <a:tcPr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u="none" strike="noStrike" cap="none" normalizeH="0" baseline="0">
                          <a:ln>
                            <a:noFill/>
                          </a:ln>
                          <a:effectLst/>
                        </a:rPr>
                        <a:t>96</a:t>
                      </a:r>
                      <a:endParaRPr kumimoji="0" lang="en-US" sz="1200" b="0" i="0" u="none" strike="noStrike" cap="none" normalizeH="0" baseline="0">
                        <a:ln>
                          <a:noFill/>
                        </a:ln>
                        <a:solidFill>
                          <a:schemeClr val="tx1"/>
                        </a:solidFill>
                        <a:effectLst/>
                        <a:latin typeface="Arial" charset="0"/>
                        <a:ea typeface="ＭＳ Ｐゴシック" charset="0"/>
                        <a:cs typeface="ＭＳ Ｐゴシック" charset="0"/>
                      </a:endParaRPr>
                    </a:p>
                  </a:txBody>
                  <a:tcPr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u="none" strike="noStrike" cap="none" normalizeH="0" baseline="0">
                          <a:ln>
                            <a:noFill/>
                          </a:ln>
                          <a:effectLst/>
                        </a:rPr>
                        <a:t>98</a:t>
                      </a:r>
                      <a:endParaRPr kumimoji="0" lang="en-US" sz="1200" b="0" i="0" u="none" strike="noStrike" cap="none" normalizeH="0" baseline="0">
                        <a:ln>
                          <a:noFill/>
                        </a:ln>
                        <a:solidFill>
                          <a:schemeClr val="tx1"/>
                        </a:solidFill>
                        <a:effectLst/>
                        <a:latin typeface="Arial" charset="0"/>
                        <a:ea typeface="ＭＳ Ｐゴシック" charset="0"/>
                        <a:cs typeface="ＭＳ Ｐゴシック" charset="0"/>
                      </a:endParaRPr>
                    </a:p>
                  </a:txBody>
                  <a:tcPr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u="none" strike="noStrike" cap="none" normalizeH="0" baseline="0">
                          <a:ln>
                            <a:noFill/>
                          </a:ln>
                          <a:effectLst/>
                        </a:rPr>
                        <a:t>194</a:t>
                      </a:r>
                      <a:endParaRPr kumimoji="0" lang="en-US" sz="1200" b="0" i="0" u="none" strike="noStrike" cap="none" normalizeH="0" baseline="0">
                        <a:ln>
                          <a:noFill/>
                        </a:ln>
                        <a:solidFill>
                          <a:schemeClr val="tx1"/>
                        </a:solidFill>
                        <a:effectLst/>
                        <a:latin typeface="Arial" charset="0"/>
                        <a:ea typeface="ＭＳ Ｐゴシック" charset="0"/>
                        <a:cs typeface="ＭＳ Ｐゴシック" charset="0"/>
                      </a:endParaRPr>
                    </a:p>
                  </a:txBody>
                  <a:tcPr horzOverflow="overflow"/>
                </a:tc>
              </a:tr>
              <a:tr h="274979">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u="none" strike="noStrike" cap="none" normalizeH="0" baseline="0">
                          <a:ln>
                            <a:noFill/>
                          </a:ln>
                          <a:effectLst/>
                        </a:rPr>
                        <a:t>Some chance, but probably not</a:t>
                      </a:r>
                      <a:endParaRPr kumimoji="0" lang="en-US" sz="1200" b="0" i="0" u="none" strike="noStrike" cap="none" normalizeH="0" baseline="0">
                        <a:ln>
                          <a:noFill/>
                        </a:ln>
                        <a:solidFill>
                          <a:schemeClr val="tx1"/>
                        </a:solidFill>
                        <a:effectLst/>
                        <a:latin typeface="Arial" charset="0"/>
                        <a:ea typeface="ＭＳ Ｐゴシック" charset="0"/>
                        <a:cs typeface="ＭＳ Ｐゴシック" charset="0"/>
                      </a:endParaRPr>
                    </a:p>
                  </a:txBody>
                  <a:tcPr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u="none" strike="noStrike" cap="none" normalizeH="0" baseline="0">
                          <a:ln>
                            <a:noFill/>
                          </a:ln>
                          <a:effectLst/>
                        </a:rPr>
                        <a:t>426</a:t>
                      </a:r>
                      <a:endParaRPr kumimoji="0" lang="en-US" sz="1200" b="0" i="0" u="none" strike="noStrike" cap="none" normalizeH="0" baseline="0">
                        <a:ln>
                          <a:noFill/>
                        </a:ln>
                        <a:solidFill>
                          <a:schemeClr val="tx1"/>
                        </a:solidFill>
                        <a:effectLst/>
                        <a:latin typeface="Arial" charset="0"/>
                        <a:ea typeface="ＭＳ Ｐゴシック" charset="0"/>
                        <a:cs typeface="ＭＳ Ｐゴシック" charset="0"/>
                      </a:endParaRPr>
                    </a:p>
                  </a:txBody>
                  <a:tcPr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u="none" strike="noStrike" cap="none" normalizeH="0" baseline="0">
                          <a:ln>
                            <a:noFill/>
                          </a:ln>
                          <a:effectLst/>
                        </a:rPr>
                        <a:t>286</a:t>
                      </a:r>
                      <a:endParaRPr kumimoji="0" lang="en-US" sz="1200" b="0" i="0" u="none" strike="noStrike" cap="none" normalizeH="0" baseline="0">
                        <a:ln>
                          <a:noFill/>
                        </a:ln>
                        <a:solidFill>
                          <a:schemeClr val="tx1"/>
                        </a:solidFill>
                        <a:effectLst/>
                        <a:latin typeface="Arial" charset="0"/>
                        <a:ea typeface="ＭＳ Ｐゴシック" charset="0"/>
                        <a:cs typeface="ＭＳ Ｐゴシック" charset="0"/>
                      </a:endParaRPr>
                    </a:p>
                  </a:txBody>
                  <a:tcPr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u="none" strike="noStrike" cap="none" normalizeH="0" baseline="0">
                          <a:ln>
                            <a:noFill/>
                          </a:ln>
                          <a:effectLst/>
                        </a:rPr>
                        <a:t>712</a:t>
                      </a:r>
                      <a:endParaRPr kumimoji="0" lang="en-US" sz="1200" b="0" i="0" u="none" strike="noStrike" cap="none" normalizeH="0" baseline="0">
                        <a:ln>
                          <a:noFill/>
                        </a:ln>
                        <a:solidFill>
                          <a:schemeClr val="tx1"/>
                        </a:solidFill>
                        <a:effectLst/>
                        <a:latin typeface="Arial" charset="0"/>
                        <a:ea typeface="ＭＳ Ｐゴシック" charset="0"/>
                        <a:cs typeface="ＭＳ Ｐゴシック" charset="0"/>
                      </a:endParaRPr>
                    </a:p>
                  </a:txBody>
                  <a:tcPr horzOverflow="overflow"/>
                </a:tc>
              </a:tr>
              <a:tr h="274979">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u="none" strike="noStrike" cap="none" normalizeH="0" baseline="0">
                          <a:ln>
                            <a:noFill/>
                          </a:ln>
                          <a:effectLst/>
                        </a:rPr>
                        <a:t>A 50-50 chance</a:t>
                      </a:r>
                      <a:endParaRPr kumimoji="0" lang="en-US" sz="1200" b="0" i="0" u="none" strike="noStrike" cap="none" normalizeH="0" baseline="0">
                        <a:ln>
                          <a:noFill/>
                        </a:ln>
                        <a:solidFill>
                          <a:schemeClr val="tx1"/>
                        </a:solidFill>
                        <a:effectLst/>
                        <a:latin typeface="Arial" charset="0"/>
                        <a:ea typeface="ＭＳ Ｐゴシック" charset="0"/>
                        <a:cs typeface="ＭＳ Ｐゴシック" charset="0"/>
                      </a:endParaRPr>
                    </a:p>
                  </a:txBody>
                  <a:tcPr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u="none" strike="noStrike" cap="none" normalizeH="0" baseline="0">
                          <a:ln>
                            <a:noFill/>
                          </a:ln>
                          <a:effectLst/>
                        </a:rPr>
                        <a:t>696</a:t>
                      </a:r>
                      <a:endParaRPr kumimoji="0" lang="en-US" sz="1200" b="0" i="0" u="none" strike="noStrike" cap="none" normalizeH="0" baseline="0">
                        <a:ln>
                          <a:noFill/>
                        </a:ln>
                        <a:solidFill>
                          <a:schemeClr val="tx1"/>
                        </a:solidFill>
                        <a:effectLst/>
                        <a:latin typeface="Arial" charset="0"/>
                        <a:ea typeface="ＭＳ Ｐゴシック" charset="0"/>
                        <a:cs typeface="ＭＳ Ｐゴシック" charset="0"/>
                      </a:endParaRPr>
                    </a:p>
                  </a:txBody>
                  <a:tcPr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u="none" strike="noStrike" cap="none" normalizeH="0" baseline="0">
                          <a:ln>
                            <a:noFill/>
                          </a:ln>
                          <a:effectLst/>
                        </a:rPr>
                        <a:t>720</a:t>
                      </a:r>
                      <a:endParaRPr kumimoji="0" lang="en-US" sz="1200" b="0" i="0" u="none" strike="noStrike" cap="none" normalizeH="0" baseline="0">
                        <a:ln>
                          <a:noFill/>
                        </a:ln>
                        <a:solidFill>
                          <a:schemeClr val="tx1"/>
                        </a:solidFill>
                        <a:effectLst/>
                        <a:latin typeface="Arial" charset="0"/>
                        <a:ea typeface="ＭＳ Ｐゴシック" charset="0"/>
                        <a:cs typeface="ＭＳ Ｐゴシック" charset="0"/>
                      </a:endParaRPr>
                    </a:p>
                  </a:txBody>
                  <a:tcPr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u="none" strike="noStrike" cap="none" normalizeH="0" baseline="0">
                          <a:ln>
                            <a:noFill/>
                          </a:ln>
                          <a:effectLst/>
                        </a:rPr>
                        <a:t>1416</a:t>
                      </a:r>
                      <a:endParaRPr kumimoji="0" lang="en-US" sz="1200" b="0" i="0" u="none" strike="noStrike" cap="none" normalizeH="0" baseline="0">
                        <a:ln>
                          <a:noFill/>
                        </a:ln>
                        <a:solidFill>
                          <a:schemeClr val="tx1"/>
                        </a:solidFill>
                        <a:effectLst/>
                        <a:latin typeface="Arial" charset="0"/>
                        <a:ea typeface="ＭＳ Ｐゴシック" charset="0"/>
                        <a:cs typeface="ＭＳ Ｐゴシック" charset="0"/>
                      </a:endParaRPr>
                    </a:p>
                  </a:txBody>
                  <a:tcPr horzOverflow="overflow"/>
                </a:tc>
              </a:tr>
              <a:tr h="274979">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u="none" strike="noStrike" cap="none" normalizeH="0" baseline="0">
                          <a:ln>
                            <a:noFill/>
                          </a:ln>
                          <a:effectLst/>
                        </a:rPr>
                        <a:t>A good chance</a:t>
                      </a:r>
                      <a:endParaRPr kumimoji="0" lang="en-US" sz="1200" b="0" i="0" u="none" strike="noStrike" cap="none" normalizeH="0" baseline="0">
                        <a:ln>
                          <a:noFill/>
                        </a:ln>
                        <a:solidFill>
                          <a:schemeClr val="tx1"/>
                        </a:solidFill>
                        <a:effectLst/>
                        <a:latin typeface="Arial" charset="0"/>
                        <a:ea typeface="ＭＳ Ｐゴシック" charset="0"/>
                        <a:cs typeface="ＭＳ Ｐゴシック" charset="0"/>
                      </a:endParaRPr>
                    </a:p>
                  </a:txBody>
                  <a:tcPr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u="none" strike="noStrike" cap="none" normalizeH="0" baseline="0">
                          <a:ln>
                            <a:noFill/>
                          </a:ln>
                          <a:effectLst/>
                        </a:rPr>
                        <a:t>663</a:t>
                      </a:r>
                      <a:endParaRPr kumimoji="0" lang="en-US" sz="1200" b="0" i="0" u="none" strike="noStrike" cap="none" normalizeH="0" baseline="0">
                        <a:ln>
                          <a:noFill/>
                        </a:ln>
                        <a:solidFill>
                          <a:schemeClr val="tx1"/>
                        </a:solidFill>
                        <a:effectLst/>
                        <a:latin typeface="Arial" charset="0"/>
                        <a:ea typeface="ＭＳ Ｐゴシック" charset="0"/>
                        <a:cs typeface="ＭＳ Ｐゴシック" charset="0"/>
                      </a:endParaRPr>
                    </a:p>
                  </a:txBody>
                  <a:tcPr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u="none" strike="noStrike" cap="none" normalizeH="0" baseline="0">
                          <a:ln>
                            <a:noFill/>
                          </a:ln>
                          <a:effectLst/>
                        </a:rPr>
                        <a:t>758</a:t>
                      </a:r>
                      <a:endParaRPr kumimoji="0" lang="en-US" sz="1200" b="0" i="0" u="none" strike="noStrike" cap="none" normalizeH="0" baseline="0">
                        <a:ln>
                          <a:noFill/>
                        </a:ln>
                        <a:solidFill>
                          <a:schemeClr val="tx1"/>
                        </a:solidFill>
                        <a:effectLst/>
                        <a:latin typeface="Arial" charset="0"/>
                        <a:ea typeface="ＭＳ Ｐゴシック" charset="0"/>
                        <a:cs typeface="ＭＳ Ｐゴシック" charset="0"/>
                      </a:endParaRPr>
                    </a:p>
                  </a:txBody>
                  <a:tcPr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u="none" strike="noStrike" cap="none" normalizeH="0" baseline="0">
                          <a:ln>
                            <a:noFill/>
                          </a:ln>
                          <a:effectLst/>
                        </a:rPr>
                        <a:t>1421</a:t>
                      </a:r>
                      <a:endParaRPr kumimoji="0" lang="en-US" sz="1200" b="0" i="0" u="none" strike="noStrike" cap="none" normalizeH="0" baseline="0">
                        <a:ln>
                          <a:noFill/>
                        </a:ln>
                        <a:solidFill>
                          <a:schemeClr val="tx1"/>
                        </a:solidFill>
                        <a:effectLst/>
                        <a:latin typeface="Arial" charset="0"/>
                        <a:ea typeface="ＭＳ Ｐゴシック" charset="0"/>
                        <a:cs typeface="ＭＳ Ｐゴシック" charset="0"/>
                      </a:endParaRPr>
                    </a:p>
                  </a:txBody>
                  <a:tcPr horzOverflow="overflow"/>
                </a:tc>
              </a:tr>
              <a:tr h="274979">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u="none" strike="noStrike" cap="none" normalizeH="0" baseline="0" dirty="0">
                          <a:ln>
                            <a:noFill/>
                          </a:ln>
                          <a:effectLst/>
                        </a:rPr>
                        <a:t>Almost certain</a:t>
                      </a:r>
                      <a:endParaRPr kumimoji="0" lang="en-US" sz="1200" b="0" i="0" u="none" strike="noStrike" cap="none" normalizeH="0" baseline="0" dirty="0">
                        <a:ln>
                          <a:noFill/>
                        </a:ln>
                        <a:solidFill>
                          <a:schemeClr val="tx1"/>
                        </a:solidFill>
                        <a:effectLst/>
                        <a:latin typeface="Arial" charset="0"/>
                        <a:ea typeface="ＭＳ Ｐゴシック" charset="0"/>
                        <a:cs typeface="ＭＳ Ｐゴシック" charset="0"/>
                      </a:endParaRPr>
                    </a:p>
                  </a:txBody>
                  <a:tcPr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u="none" strike="noStrike" cap="none" normalizeH="0" baseline="0">
                          <a:ln>
                            <a:noFill/>
                          </a:ln>
                          <a:effectLst/>
                        </a:rPr>
                        <a:t>486</a:t>
                      </a:r>
                      <a:endParaRPr kumimoji="0" lang="en-US" sz="1200" b="0" i="0" u="none" strike="noStrike" cap="none" normalizeH="0" baseline="0">
                        <a:ln>
                          <a:noFill/>
                        </a:ln>
                        <a:solidFill>
                          <a:schemeClr val="tx1"/>
                        </a:solidFill>
                        <a:effectLst/>
                        <a:latin typeface="Arial" charset="0"/>
                        <a:ea typeface="ＭＳ Ｐゴシック" charset="0"/>
                        <a:cs typeface="ＭＳ Ｐゴシック" charset="0"/>
                      </a:endParaRPr>
                    </a:p>
                  </a:txBody>
                  <a:tcPr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u="none" strike="noStrike" cap="none" normalizeH="0" baseline="0">
                          <a:ln>
                            <a:noFill/>
                          </a:ln>
                          <a:effectLst/>
                        </a:rPr>
                        <a:t>597</a:t>
                      </a:r>
                      <a:endParaRPr kumimoji="0" lang="en-US" sz="1200" b="0" i="0" u="none" strike="noStrike" cap="none" normalizeH="0" baseline="0">
                        <a:ln>
                          <a:noFill/>
                        </a:ln>
                        <a:solidFill>
                          <a:schemeClr val="tx1"/>
                        </a:solidFill>
                        <a:effectLst/>
                        <a:latin typeface="Arial" charset="0"/>
                        <a:ea typeface="ＭＳ Ｐゴシック" charset="0"/>
                        <a:cs typeface="ＭＳ Ｐゴシック" charset="0"/>
                      </a:endParaRPr>
                    </a:p>
                  </a:txBody>
                  <a:tcPr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u="none" strike="noStrike" cap="none" normalizeH="0" baseline="0">
                          <a:ln>
                            <a:noFill/>
                          </a:ln>
                          <a:effectLst/>
                        </a:rPr>
                        <a:t>1083</a:t>
                      </a:r>
                      <a:endParaRPr kumimoji="0" lang="en-US" sz="1200" b="0" i="0" u="none" strike="noStrike" cap="none" normalizeH="0" baseline="0">
                        <a:ln>
                          <a:noFill/>
                        </a:ln>
                        <a:solidFill>
                          <a:schemeClr val="tx1"/>
                        </a:solidFill>
                        <a:effectLst/>
                        <a:latin typeface="Arial" charset="0"/>
                        <a:ea typeface="ＭＳ Ｐゴシック" charset="0"/>
                        <a:cs typeface="ＭＳ Ｐゴシック" charset="0"/>
                      </a:endParaRPr>
                    </a:p>
                  </a:txBody>
                  <a:tcPr horzOverflow="overflow"/>
                </a:tc>
              </a:tr>
              <a:tr h="33551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u="none" strike="noStrike" cap="none" normalizeH="0" baseline="0">
                          <a:ln>
                            <a:noFill/>
                          </a:ln>
                          <a:effectLst/>
                        </a:rPr>
                        <a:t>Total</a:t>
                      </a:r>
                      <a:endParaRPr kumimoji="0" lang="en-US" sz="1200" b="0" i="0" u="none" strike="noStrike" cap="none" normalizeH="0" baseline="0">
                        <a:ln>
                          <a:noFill/>
                        </a:ln>
                        <a:solidFill>
                          <a:schemeClr val="tx1"/>
                        </a:solidFill>
                        <a:effectLst/>
                        <a:latin typeface="Arial" charset="0"/>
                        <a:ea typeface="ＭＳ Ｐゴシック" charset="0"/>
                        <a:cs typeface="ＭＳ Ｐゴシック" charset="0"/>
                      </a:endParaRPr>
                    </a:p>
                  </a:txBody>
                  <a:tcPr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u="none" strike="noStrike" cap="none" normalizeH="0" baseline="0">
                          <a:ln>
                            <a:noFill/>
                          </a:ln>
                          <a:effectLst/>
                        </a:rPr>
                        <a:t>2367</a:t>
                      </a:r>
                      <a:endParaRPr kumimoji="0" lang="en-US" sz="1200" b="0" i="0" u="none" strike="noStrike" cap="none" normalizeH="0" baseline="0">
                        <a:ln>
                          <a:noFill/>
                        </a:ln>
                        <a:solidFill>
                          <a:schemeClr val="tx1"/>
                        </a:solidFill>
                        <a:effectLst/>
                        <a:latin typeface="Arial" charset="0"/>
                        <a:ea typeface="ＭＳ Ｐゴシック" charset="0"/>
                        <a:cs typeface="ＭＳ Ｐゴシック" charset="0"/>
                      </a:endParaRPr>
                    </a:p>
                  </a:txBody>
                  <a:tcPr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u="none" strike="noStrike" cap="none" normalizeH="0" baseline="0">
                          <a:ln>
                            <a:noFill/>
                          </a:ln>
                          <a:effectLst/>
                        </a:rPr>
                        <a:t>2459</a:t>
                      </a:r>
                      <a:endParaRPr kumimoji="0" lang="en-US" sz="1200" b="0" i="0" u="none" strike="noStrike" cap="none" normalizeH="0" baseline="0">
                        <a:ln>
                          <a:noFill/>
                        </a:ln>
                        <a:solidFill>
                          <a:schemeClr val="tx1"/>
                        </a:solidFill>
                        <a:effectLst/>
                        <a:latin typeface="Arial" charset="0"/>
                        <a:ea typeface="ＭＳ Ｐゴシック" charset="0"/>
                        <a:cs typeface="ＭＳ Ｐゴシック" charset="0"/>
                      </a:endParaRPr>
                    </a:p>
                  </a:txBody>
                  <a:tcPr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u="none" strike="noStrike" cap="none" normalizeH="0" baseline="0" dirty="0">
                          <a:ln>
                            <a:noFill/>
                          </a:ln>
                          <a:effectLst/>
                        </a:rPr>
                        <a:t>4826</a:t>
                      </a:r>
                      <a:endParaRPr kumimoji="0" lang="en-US" sz="1200" b="0" i="0" u="none" strike="noStrike" cap="none" normalizeH="0" baseline="0" dirty="0">
                        <a:ln>
                          <a:noFill/>
                        </a:ln>
                        <a:solidFill>
                          <a:schemeClr val="tx1"/>
                        </a:solidFill>
                        <a:effectLst/>
                        <a:latin typeface="Arial" charset="0"/>
                        <a:ea typeface="ＭＳ Ｐゴシック" charset="0"/>
                        <a:cs typeface="ＭＳ Ｐゴシック" charset="0"/>
                      </a:endParaRPr>
                    </a:p>
                  </a:txBody>
                  <a:tcPr horzOverflow="overflow"/>
                </a:tc>
              </a:tr>
            </a:tbl>
          </a:graphicData>
        </a:graphic>
      </p:graphicFrame>
      <p:graphicFrame>
        <p:nvGraphicFramePr>
          <p:cNvPr id="22" name="Table 21"/>
          <p:cNvGraphicFramePr>
            <a:graphicFrameLocks noGrp="1"/>
          </p:cNvGraphicFramePr>
          <p:nvPr/>
        </p:nvGraphicFramePr>
        <p:xfrm>
          <a:off x="784225" y="3890853"/>
          <a:ext cx="2882900" cy="2922588"/>
        </p:xfrm>
        <a:graphic>
          <a:graphicData uri="http://schemas.openxmlformats.org/drawingml/2006/table">
            <a:tbl>
              <a:tblPr>
                <a:tableStyleId>{284E427A-3D55-4303-BF80-6455036E1DE7}</a:tableStyleId>
              </a:tblPr>
              <a:tblGrid>
                <a:gridCol w="1501775"/>
                <a:gridCol w="1381125"/>
              </a:tblGrid>
              <a:tr h="331788">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u="none" strike="noStrike" cap="none" normalizeH="0" baseline="0" dirty="0">
                          <a:ln>
                            <a:noFill/>
                          </a:ln>
                          <a:effectLst/>
                        </a:rPr>
                        <a:t>Response</a:t>
                      </a:r>
                      <a:endParaRPr kumimoji="0" lang="en-US" sz="1400" b="1" i="0" u="none" strike="noStrike" cap="none" normalizeH="0" baseline="0" dirty="0">
                        <a:ln>
                          <a:noFill/>
                        </a:ln>
                        <a:solidFill>
                          <a:schemeClr val="tx1"/>
                        </a:solidFill>
                        <a:effectLst/>
                        <a:latin typeface="Arial" charset="0"/>
                        <a:ea typeface="ＭＳ Ｐゴシック" charset="0"/>
                        <a:cs typeface="ＭＳ Ｐゴシック" charset="0"/>
                      </a:endParaRPr>
                    </a:p>
                  </a:txBody>
                  <a:tcPr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u="none" strike="noStrike" cap="none" normalizeH="0" baseline="0">
                          <a:ln>
                            <a:noFill/>
                          </a:ln>
                          <a:effectLst/>
                        </a:rPr>
                        <a:t>Percent</a:t>
                      </a:r>
                      <a:endParaRPr kumimoji="0" lang="en-US" sz="1400" b="1" i="0" u="none" strike="noStrike" cap="none" normalizeH="0" baseline="0">
                        <a:ln>
                          <a:noFill/>
                        </a:ln>
                        <a:solidFill>
                          <a:schemeClr val="tx1"/>
                        </a:solidFill>
                        <a:effectLst/>
                        <a:latin typeface="Arial" charset="0"/>
                        <a:ea typeface="ＭＳ Ｐゴシック" charset="0"/>
                        <a:cs typeface="ＭＳ Ｐゴシック" charset="0"/>
                      </a:endParaRPr>
                    </a:p>
                  </a:txBody>
                  <a:tcPr horzOverflow="overflow"/>
                </a:tc>
              </a:tr>
              <a:tr h="51816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u="none" strike="noStrike" cap="none" normalizeH="0" baseline="0">
                          <a:ln>
                            <a:noFill/>
                          </a:ln>
                          <a:effectLst/>
                        </a:rPr>
                        <a:t>Almost no chance</a:t>
                      </a:r>
                      <a:endParaRPr kumimoji="0" lang="en-US" sz="1200" b="0" i="0" u="none" strike="noStrike" cap="none" normalizeH="0" baseline="0">
                        <a:ln>
                          <a:noFill/>
                        </a:ln>
                        <a:solidFill>
                          <a:schemeClr val="tx1"/>
                        </a:solidFill>
                        <a:effectLst/>
                        <a:latin typeface="Arial" charset="0"/>
                        <a:ea typeface="ＭＳ Ｐゴシック" charset="0"/>
                        <a:cs typeface="ＭＳ Ｐゴシック" charset="0"/>
                      </a:endParaRPr>
                    </a:p>
                  </a:txBody>
                  <a:tcPr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u="none" strike="noStrike" cap="none" normalizeH="0" baseline="0">
                          <a:ln>
                            <a:noFill/>
                          </a:ln>
                          <a:effectLst/>
                        </a:rPr>
                        <a:t>194/4826 = 4.0%</a:t>
                      </a:r>
                      <a:endParaRPr kumimoji="0" lang="en-US" sz="1400" b="0" i="0" u="none" strike="noStrike" cap="none" normalizeH="0" baseline="0">
                        <a:ln>
                          <a:noFill/>
                        </a:ln>
                        <a:solidFill>
                          <a:schemeClr val="tx1"/>
                        </a:solidFill>
                        <a:effectLst/>
                        <a:latin typeface="Arial" charset="0"/>
                        <a:ea typeface="ＭＳ Ｐゴシック" charset="0"/>
                        <a:cs typeface="ＭＳ Ｐゴシック" charset="0"/>
                      </a:endParaRPr>
                    </a:p>
                  </a:txBody>
                  <a:tcPr horzOverflow="overflow"/>
                </a:tc>
              </a:tr>
              <a:tr h="51816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u="none" strike="noStrike" cap="none" normalizeH="0" baseline="0" dirty="0">
                          <a:ln>
                            <a:noFill/>
                          </a:ln>
                          <a:effectLst/>
                        </a:rPr>
                        <a:t>Some chance</a:t>
                      </a:r>
                      <a:endParaRPr kumimoji="0" lang="en-US" sz="1200" b="0" i="0" u="none" strike="noStrike" cap="none" normalizeH="0" baseline="0" dirty="0">
                        <a:ln>
                          <a:noFill/>
                        </a:ln>
                        <a:solidFill>
                          <a:schemeClr val="tx1"/>
                        </a:solidFill>
                        <a:effectLst/>
                        <a:latin typeface="Arial" charset="0"/>
                        <a:ea typeface="ＭＳ Ｐゴシック" charset="0"/>
                        <a:cs typeface="ＭＳ Ｐゴシック" charset="0"/>
                      </a:endParaRPr>
                    </a:p>
                  </a:txBody>
                  <a:tcPr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u="none" strike="noStrike" cap="none" normalizeH="0" baseline="0">
                          <a:ln>
                            <a:noFill/>
                          </a:ln>
                          <a:effectLst/>
                        </a:rPr>
                        <a:t>712/4826 = 14.8%</a:t>
                      </a:r>
                      <a:endParaRPr kumimoji="0" lang="en-US" sz="1400" b="0" i="0" u="none" strike="noStrike" cap="none" normalizeH="0" baseline="0">
                        <a:ln>
                          <a:noFill/>
                        </a:ln>
                        <a:solidFill>
                          <a:schemeClr val="tx1"/>
                        </a:solidFill>
                        <a:effectLst/>
                        <a:latin typeface="Arial" charset="0"/>
                        <a:ea typeface="ＭＳ Ｐゴシック" charset="0"/>
                        <a:cs typeface="ＭＳ Ｐゴシック" charset="0"/>
                      </a:endParaRPr>
                    </a:p>
                  </a:txBody>
                  <a:tcPr horzOverflow="overflow"/>
                </a:tc>
              </a:tr>
              <a:tr h="51816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u="none" strike="noStrike" cap="none" normalizeH="0" baseline="0">
                          <a:ln>
                            <a:noFill/>
                          </a:ln>
                          <a:effectLst/>
                        </a:rPr>
                        <a:t>A 50-50 chance</a:t>
                      </a:r>
                      <a:endParaRPr kumimoji="0" lang="en-US" sz="1200" b="0" i="0" u="none" strike="noStrike" cap="none" normalizeH="0" baseline="0">
                        <a:ln>
                          <a:noFill/>
                        </a:ln>
                        <a:solidFill>
                          <a:schemeClr val="tx1"/>
                        </a:solidFill>
                        <a:effectLst/>
                        <a:latin typeface="Arial" charset="0"/>
                        <a:ea typeface="ＭＳ Ｐゴシック" charset="0"/>
                        <a:cs typeface="ＭＳ Ｐゴシック" charset="0"/>
                      </a:endParaRPr>
                    </a:p>
                  </a:txBody>
                  <a:tcPr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u="none" strike="noStrike" cap="none" normalizeH="0" baseline="0" dirty="0">
                          <a:ln>
                            <a:noFill/>
                          </a:ln>
                          <a:effectLst/>
                        </a:rPr>
                        <a:t>1416/4826 = 29.3%</a:t>
                      </a:r>
                      <a:endParaRPr kumimoji="0" lang="en-US" sz="1400" b="0" i="0" u="none" strike="noStrike" cap="none" normalizeH="0" baseline="0" dirty="0">
                        <a:ln>
                          <a:noFill/>
                        </a:ln>
                        <a:solidFill>
                          <a:schemeClr val="tx1"/>
                        </a:solidFill>
                        <a:effectLst/>
                        <a:latin typeface="Arial" charset="0"/>
                        <a:ea typeface="ＭＳ Ｐゴシック" charset="0"/>
                        <a:cs typeface="ＭＳ Ｐゴシック" charset="0"/>
                      </a:endParaRPr>
                    </a:p>
                  </a:txBody>
                  <a:tcPr horzOverflow="overflow"/>
                </a:tc>
              </a:tr>
              <a:tr h="51816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u="none" strike="noStrike" cap="none" normalizeH="0" baseline="0">
                          <a:ln>
                            <a:noFill/>
                          </a:ln>
                          <a:effectLst/>
                        </a:rPr>
                        <a:t>A good chance</a:t>
                      </a:r>
                      <a:endParaRPr kumimoji="0" lang="en-US" sz="1200" b="0" i="0" u="none" strike="noStrike" cap="none" normalizeH="0" baseline="0">
                        <a:ln>
                          <a:noFill/>
                        </a:ln>
                        <a:solidFill>
                          <a:schemeClr val="tx1"/>
                        </a:solidFill>
                        <a:effectLst/>
                        <a:latin typeface="Arial" charset="0"/>
                        <a:ea typeface="ＭＳ Ｐゴシック" charset="0"/>
                        <a:cs typeface="ＭＳ Ｐゴシック" charset="0"/>
                      </a:endParaRPr>
                    </a:p>
                  </a:txBody>
                  <a:tcPr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u="none" strike="noStrike" cap="none" normalizeH="0" baseline="0">
                          <a:ln>
                            <a:noFill/>
                          </a:ln>
                          <a:effectLst/>
                        </a:rPr>
                        <a:t>1421/4826 = 29.4%</a:t>
                      </a:r>
                      <a:endParaRPr kumimoji="0" lang="en-US" sz="1400" b="1" i="0" u="none" strike="noStrike" cap="none" normalizeH="0" baseline="0">
                        <a:ln>
                          <a:noFill/>
                        </a:ln>
                        <a:solidFill>
                          <a:schemeClr val="tx1"/>
                        </a:solidFill>
                        <a:effectLst/>
                        <a:latin typeface="Arial" charset="0"/>
                        <a:ea typeface="ＭＳ Ｐゴシック" charset="0"/>
                        <a:cs typeface="ＭＳ Ｐゴシック" charset="0"/>
                      </a:endParaRPr>
                    </a:p>
                  </a:txBody>
                  <a:tcPr horzOverflow="overflow"/>
                </a:tc>
              </a:tr>
              <a:tr h="51816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u="none" strike="noStrike" cap="none" normalizeH="0" baseline="0">
                          <a:ln>
                            <a:noFill/>
                          </a:ln>
                          <a:effectLst/>
                        </a:rPr>
                        <a:t>Almost certain</a:t>
                      </a:r>
                      <a:endParaRPr kumimoji="0" lang="en-US" sz="1200" b="0" i="0" u="none" strike="noStrike" cap="none" normalizeH="0" baseline="0">
                        <a:ln>
                          <a:noFill/>
                        </a:ln>
                        <a:solidFill>
                          <a:schemeClr val="tx1"/>
                        </a:solidFill>
                        <a:effectLst/>
                        <a:latin typeface="Arial" charset="0"/>
                        <a:ea typeface="ＭＳ Ｐゴシック" charset="0"/>
                        <a:cs typeface="ＭＳ Ｐゴシック" charset="0"/>
                      </a:endParaRPr>
                    </a:p>
                  </a:txBody>
                  <a:tcPr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u="none" strike="noStrike" cap="none" normalizeH="0" baseline="0" dirty="0">
                          <a:ln>
                            <a:noFill/>
                          </a:ln>
                          <a:effectLst/>
                        </a:rPr>
                        <a:t>1083/4826 = 22.4%</a:t>
                      </a:r>
                      <a:endParaRPr kumimoji="0" lang="en-US" sz="1400" b="0" i="0" u="none" strike="noStrike" cap="none" normalizeH="0" baseline="0" dirty="0">
                        <a:ln>
                          <a:noFill/>
                        </a:ln>
                        <a:solidFill>
                          <a:schemeClr val="tx1"/>
                        </a:solidFill>
                        <a:effectLst/>
                        <a:latin typeface="Arial" charset="0"/>
                        <a:ea typeface="ＭＳ Ｐゴシック" charset="0"/>
                        <a:cs typeface="ＭＳ Ｐゴシック" charset="0"/>
                      </a:endParaRPr>
                    </a:p>
                  </a:txBody>
                  <a:tcPr horzOverflow="overflow"/>
                </a:tc>
              </a:tr>
            </a:tbl>
          </a:graphicData>
        </a:graphic>
      </p:graphicFrame>
      <p:sp>
        <p:nvSpPr>
          <p:cNvPr id="17414" name="TextBox 7"/>
          <p:cNvSpPr txBox="1">
            <a:spLocks noChangeArrowheads="1"/>
          </p:cNvSpPr>
          <p:nvPr/>
        </p:nvSpPr>
        <p:spPr bwMode="auto">
          <a:xfrm>
            <a:off x="5562601" y="1295401"/>
            <a:ext cx="3048000" cy="2246769"/>
          </a:xfrm>
          <a:prstGeom prst="rect">
            <a:avLst/>
          </a:prstGeom>
          <a:noFill/>
          <a:ln w="9525">
            <a:noFill/>
            <a:miter lim="800000"/>
            <a:headEnd/>
            <a:tailEnd/>
          </a:ln>
        </p:spPr>
        <p:txBody>
          <a:bodyPr wrap="square">
            <a:spAutoFit/>
          </a:bodyPr>
          <a:lstStyle/>
          <a:p>
            <a:r>
              <a:rPr lang="en-US" sz="2400" dirty="0">
                <a:cs typeface="Arial" pitchFamily="34" charset="0"/>
              </a:rPr>
              <a:t>Examine the </a:t>
            </a:r>
            <a:r>
              <a:rPr lang="en-US" sz="2400" b="1" dirty="0">
                <a:cs typeface="Arial" pitchFamily="34" charset="0"/>
              </a:rPr>
              <a:t>marginal distribution </a:t>
            </a:r>
            <a:r>
              <a:rPr lang="en-US" sz="2400" dirty="0">
                <a:cs typeface="Arial" pitchFamily="34" charset="0"/>
              </a:rPr>
              <a:t>of chance of getting rich.</a:t>
            </a:r>
          </a:p>
          <a:p>
            <a:endParaRPr lang="en-US" sz="2000" dirty="0">
              <a:cs typeface="Arial" pitchFamily="34" charset="0"/>
            </a:endParaRPr>
          </a:p>
        </p:txBody>
      </p:sp>
      <p:graphicFrame>
        <p:nvGraphicFramePr>
          <p:cNvPr id="24" name="Chart 23"/>
          <p:cNvGraphicFramePr>
            <a:graphicFrameLocks/>
          </p:cNvGraphicFramePr>
          <p:nvPr/>
        </p:nvGraphicFramePr>
        <p:xfrm>
          <a:off x="3733800" y="3335338"/>
          <a:ext cx="5168900" cy="3522662"/>
        </p:xfrm>
        <a:graphic>
          <a:graphicData uri="http://schemas.openxmlformats.org/drawingml/2006/chart">
            <c:chart xmlns:c="http://schemas.openxmlformats.org/drawingml/2006/chart" xmlns:r="http://schemas.openxmlformats.org/officeDocument/2006/relationships" r:id="rId2"/>
          </a:graphicData>
        </a:graphic>
      </p:graphicFrame>
      <p:sp>
        <p:nvSpPr>
          <p:cNvPr id="25" name="Curved Down Arrow 24"/>
          <p:cNvSpPr>
            <a:spLocks noChangeArrowheads="1"/>
          </p:cNvSpPr>
          <p:nvPr/>
        </p:nvSpPr>
        <p:spPr bwMode="auto">
          <a:xfrm rot="10800000" flipH="1">
            <a:off x="3248025" y="6167438"/>
            <a:ext cx="1201738" cy="481012"/>
          </a:xfrm>
          <a:prstGeom prst="curvedDownArrow">
            <a:avLst>
              <a:gd name="adj1" fmla="val 24995"/>
              <a:gd name="adj2" fmla="val 50002"/>
              <a:gd name="adj3" fmla="val 28505"/>
            </a:avLst>
          </a:prstGeom>
          <a:solidFill>
            <a:srgbClr val="FADA7A"/>
          </a:solidFill>
          <a:ln w="10000">
            <a:solidFill>
              <a:srgbClr val="FADA7A"/>
            </a:solidFill>
            <a:miter lim="800000"/>
            <a:headEnd/>
            <a:tailEnd/>
          </a:ln>
          <a:effectLst>
            <a:outerShdw blurRad="38100" dist="30000" dir="5400000" rotWithShape="0">
              <a:srgbClr val="808080">
                <a:alpha val="45000"/>
              </a:srgbClr>
            </a:outerShdw>
          </a:effectLst>
        </p:spPr>
        <p:txBody>
          <a:bodyPr anchor="ctr"/>
          <a:lstStyle/>
          <a:p>
            <a:pPr algn="ctr" fontAlgn="auto">
              <a:spcBef>
                <a:spcPts val="0"/>
              </a:spcBef>
              <a:spcAft>
                <a:spcPts val="0"/>
              </a:spcAft>
              <a:defRPr/>
            </a:pPr>
            <a:endParaRPr lang="en-US">
              <a:latin typeface="+mn-lt"/>
              <a:ea typeface="+mn-ea"/>
            </a:endParaRPr>
          </a:p>
        </p:txBody>
      </p:sp>
      <p:sp>
        <p:nvSpPr>
          <p:cNvPr id="26" name="Curved Down Arrow 25"/>
          <p:cNvSpPr>
            <a:spLocks noChangeArrowheads="1"/>
          </p:cNvSpPr>
          <p:nvPr/>
        </p:nvSpPr>
        <p:spPr bwMode="auto">
          <a:xfrm rot="18715359" flipH="1">
            <a:off x="1482726" y="2343150"/>
            <a:ext cx="3530600" cy="828675"/>
          </a:xfrm>
          <a:prstGeom prst="curvedDownArrow">
            <a:avLst>
              <a:gd name="adj1" fmla="val 24991"/>
              <a:gd name="adj2" fmla="val 50002"/>
              <a:gd name="adj3" fmla="val 28505"/>
            </a:avLst>
          </a:prstGeom>
          <a:solidFill>
            <a:srgbClr val="FADA7A"/>
          </a:solidFill>
          <a:ln w="10000">
            <a:solidFill>
              <a:srgbClr val="FADA7A"/>
            </a:solidFill>
            <a:miter lim="800000"/>
            <a:headEnd/>
            <a:tailEnd/>
          </a:ln>
          <a:effectLst>
            <a:outerShdw blurRad="38100" dist="30000" dir="5400000" rotWithShape="0">
              <a:srgbClr val="808080">
                <a:alpha val="45000"/>
              </a:srgbClr>
            </a:outerShdw>
          </a:effectLst>
        </p:spPr>
        <p:txBody>
          <a:bodyPr anchor="ctr"/>
          <a:lstStyle/>
          <a:p>
            <a:pPr algn="ctr" fontAlgn="auto">
              <a:spcBef>
                <a:spcPts val="0"/>
              </a:spcBef>
              <a:spcAft>
                <a:spcPts val="0"/>
              </a:spcAft>
              <a:defRPr/>
            </a:pPr>
            <a:endParaRPr lang="en-US">
              <a:latin typeface="+mn-lt"/>
              <a:ea typeface="+mn-ea"/>
            </a:endParaRP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nodeType="click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fade">
                                      <p:cBhvr>
                                        <p:cTn id="7" dur="1000"/>
                                        <p:tgtEl>
                                          <p:spTgt spid="26"/>
                                        </p:tgtEl>
                                      </p:cBhvr>
                                    </p:animEffect>
                                  </p:childTnLst>
                                </p:cTn>
                              </p:par>
                              <p:par>
                                <p:cTn id="8" presetID="10" presetClass="entr" presetSubtype="0" fill="hold" nodeType="withEffect">
                                  <p:stCondLst>
                                    <p:cond delay="0"/>
                                  </p:stCondLst>
                                  <p:childTnLst>
                                    <p:set>
                                      <p:cBhvr>
                                        <p:cTn id="9" dur="1" fill="hold">
                                          <p:stCondLst>
                                            <p:cond delay="0"/>
                                          </p:stCondLst>
                                        </p:cTn>
                                        <p:tgtEl>
                                          <p:spTgt spid="22"/>
                                        </p:tgtEl>
                                        <p:attrNameLst>
                                          <p:attrName>style.visibility</p:attrName>
                                        </p:attrNameLst>
                                      </p:cBhvr>
                                      <p:to>
                                        <p:strVal val="visible"/>
                                      </p:to>
                                    </p:set>
                                    <p:animEffect transition="in" filter="fade">
                                      <p:cBhvr>
                                        <p:cTn id="10" dur="1000"/>
                                        <p:tgtEl>
                                          <p:spTgt spid="22"/>
                                        </p:tgtEl>
                                      </p:cBhvr>
                                    </p:animEffect>
                                  </p:childTnLst>
                                </p:cTn>
                              </p:par>
                            </p:childTnLst>
                          </p:cTn>
                        </p:par>
                      </p:childTnLst>
                    </p:cTn>
                  </p:par>
                  <p:par>
                    <p:cTn id="11" fill="hold" nodeType="clickPar">
                      <p:stCondLst>
                        <p:cond delay="indefinite"/>
                      </p:stCondLst>
                      <p:childTnLst>
                        <p:par>
                          <p:cTn id="12" fill="hold" nodeType="withGroup">
                            <p:stCondLst>
                              <p:cond delay="0"/>
                            </p:stCondLst>
                            <p:childTnLst>
                              <p:par>
                                <p:cTn id="13" presetID="10" presetClass="entr" presetSubtype="0" fill="hold" nodeType="clickEffect">
                                  <p:stCondLst>
                                    <p:cond delay="0"/>
                                  </p:stCondLst>
                                  <p:childTnLst>
                                    <p:set>
                                      <p:cBhvr>
                                        <p:cTn id="14" dur="1" fill="hold">
                                          <p:stCondLst>
                                            <p:cond delay="0"/>
                                          </p:stCondLst>
                                        </p:cTn>
                                        <p:tgtEl>
                                          <p:spTgt spid="25"/>
                                        </p:tgtEl>
                                        <p:attrNameLst>
                                          <p:attrName>style.visibility</p:attrName>
                                        </p:attrNameLst>
                                      </p:cBhvr>
                                      <p:to>
                                        <p:strVal val="visible"/>
                                      </p:to>
                                    </p:set>
                                    <p:animEffect transition="in" filter="fade">
                                      <p:cBhvr>
                                        <p:cTn id="15" dur="1000"/>
                                        <p:tgtEl>
                                          <p:spTgt spid="25"/>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24"/>
                                        </p:tgtEl>
                                        <p:attrNameLst>
                                          <p:attrName>style.visibility</p:attrName>
                                        </p:attrNameLst>
                                      </p:cBhvr>
                                      <p:to>
                                        <p:strVal val="visible"/>
                                      </p:to>
                                    </p:set>
                                    <p:animEffect transition="in" filter="fade">
                                      <p:cBhvr>
                                        <p:cTn id="18" dur="10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4" grpId="0">
        <p:bldAsOne/>
      </p:bldGraphic>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481329"/>
            <a:ext cx="8382000" cy="1719072"/>
          </a:xfrm>
        </p:spPr>
        <p:txBody>
          <a:bodyPr/>
          <a:lstStyle/>
          <a:p>
            <a:r>
              <a:rPr lang="en-US" sz="3200" dirty="0" smtClean="0">
                <a:solidFill>
                  <a:srgbClr val="000000"/>
                </a:solidFill>
              </a:rPr>
              <a:t>Marginal distributions tell us </a:t>
            </a:r>
            <a:r>
              <a:rPr lang="en-US" sz="3200" dirty="0" smtClean="0">
                <a:solidFill>
                  <a:srgbClr val="FF0000"/>
                </a:solidFill>
              </a:rPr>
              <a:t>nothing</a:t>
            </a:r>
            <a:r>
              <a:rPr lang="en-US" sz="3200" dirty="0" smtClean="0">
                <a:solidFill>
                  <a:srgbClr val="000000"/>
                </a:solidFill>
              </a:rPr>
              <a:t> about the relationship between two variables.</a:t>
            </a:r>
          </a:p>
          <a:p>
            <a:endParaRPr lang="en-US" dirty="0"/>
          </a:p>
        </p:txBody>
      </p:sp>
      <p:sp>
        <p:nvSpPr>
          <p:cNvPr id="3" name="Title 2"/>
          <p:cNvSpPr>
            <a:spLocks noGrp="1"/>
          </p:cNvSpPr>
          <p:nvPr>
            <p:ph type="title"/>
          </p:nvPr>
        </p:nvSpPr>
        <p:spPr/>
        <p:txBody>
          <a:bodyPr/>
          <a:lstStyle/>
          <a:p>
            <a:pPr algn="ctr"/>
            <a:r>
              <a:rPr lang="en-US" dirty="0" smtClean="0"/>
              <a:t>The need for more??</a:t>
            </a:r>
            <a:endParaRPr lang="en-US" dirty="0"/>
          </a:p>
        </p:txBody>
      </p:sp>
      <p:sp>
        <p:nvSpPr>
          <p:cNvPr id="4" name="TextBox 3"/>
          <p:cNvSpPr txBox="1">
            <a:spLocks noChangeArrowheads="1"/>
          </p:cNvSpPr>
          <p:nvPr/>
        </p:nvSpPr>
        <p:spPr bwMode="auto">
          <a:xfrm>
            <a:off x="1295400" y="3200400"/>
            <a:ext cx="6972300" cy="2646878"/>
          </a:xfrm>
          <a:prstGeom prst="rect">
            <a:avLst/>
          </a:prstGeom>
          <a:solidFill>
            <a:srgbClr val="EAEDCB"/>
          </a:solidFill>
          <a:ln w="10000">
            <a:solidFill>
              <a:srgbClr val="D2DA7A"/>
            </a:solidFill>
            <a:miter lim="800000"/>
            <a:headEnd/>
            <a:tailEnd/>
          </a:ln>
          <a:effectLst>
            <a:outerShdw blurRad="38100" dist="30000" dir="5400000" rotWithShape="0">
              <a:srgbClr val="808080">
                <a:alpha val="45000"/>
              </a:srgbClr>
            </a:outerShdw>
          </a:effec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defRPr/>
            </a:pPr>
            <a:endParaRPr lang="en-US" sz="600" b="1" u="sng" dirty="0" smtClean="0">
              <a:solidFill>
                <a:srgbClr val="800000"/>
              </a:solidFill>
            </a:endParaRPr>
          </a:p>
          <a:p>
            <a:pPr eaLnBrk="1" hangingPunct="1">
              <a:defRPr/>
            </a:pPr>
            <a:r>
              <a:rPr lang="en-US" sz="3200" dirty="0" smtClean="0">
                <a:latin typeface="+mn-lt"/>
              </a:rPr>
              <a:t>A </a:t>
            </a:r>
            <a:r>
              <a:rPr lang="en-US" sz="3200" b="1" dirty="0" smtClean="0">
                <a:solidFill>
                  <a:srgbClr val="800000"/>
                </a:solidFill>
                <a:latin typeface="+mn-lt"/>
              </a:rPr>
              <a:t>Conditional Distribution </a:t>
            </a:r>
            <a:r>
              <a:rPr lang="en-US" sz="3200" dirty="0" smtClean="0">
                <a:latin typeface="+mn-lt"/>
              </a:rPr>
              <a:t>of a variable describes the values of that variable among individuals who have a specific value of another variable.</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219200"/>
            <a:ext cx="8382000" cy="5410200"/>
          </a:xfrm>
          <a:ln>
            <a:noFill/>
          </a:ln>
        </p:spPr>
        <p:txBody>
          <a:bodyPr>
            <a:normAutofit/>
          </a:bodyPr>
          <a:lstStyle/>
          <a:p>
            <a:r>
              <a:rPr lang="en-US" sz="3200" dirty="0" smtClean="0"/>
              <a:t>We’re going to spend time today on </a:t>
            </a:r>
            <a:r>
              <a:rPr lang="en-US" sz="3200" b="1" dirty="0" smtClean="0">
                <a:solidFill>
                  <a:srgbClr val="FF0000"/>
                </a:solidFill>
              </a:rPr>
              <a:t>QUALITATIVE STATISTICS</a:t>
            </a:r>
            <a:r>
              <a:rPr lang="en-US" sz="3200" dirty="0" smtClean="0"/>
              <a:t>.</a:t>
            </a:r>
          </a:p>
          <a:p>
            <a:r>
              <a:rPr lang="en-US" sz="3200" dirty="0" smtClean="0"/>
              <a:t>We’ll consider effective ways to summarize qualitative statistics.</a:t>
            </a:r>
          </a:p>
          <a:p>
            <a:r>
              <a:rPr lang="en-US" sz="3200" dirty="0" smtClean="0"/>
              <a:t>We’ll build </a:t>
            </a:r>
            <a:r>
              <a:rPr lang="en-US" sz="3200" b="1" dirty="0" smtClean="0">
                <a:solidFill>
                  <a:srgbClr val="FF0000"/>
                </a:solidFill>
              </a:rPr>
              <a:t>TWO WAY TABLES</a:t>
            </a:r>
            <a:r>
              <a:rPr lang="en-US" sz="3200" dirty="0" smtClean="0"/>
              <a:t>.</a:t>
            </a:r>
          </a:p>
          <a:p>
            <a:r>
              <a:rPr lang="en-US" sz="3200" dirty="0" smtClean="0"/>
              <a:t>We’ll do an activity involving qualitative statistics that you might be able to adapt for use with your students.</a:t>
            </a:r>
          </a:p>
        </p:txBody>
      </p:sp>
      <p:sp>
        <p:nvSpPr>
          <p:cNvPr id="3" name="Title 2"/>
          <p:cNvSpPr>
            <a:spLocks noGrp="1"/>
          </p:cNvSpPr>
          <p:nvPr>
            <p:ph type="title"/>
          </p:nvPr>
        </p:nvSpPr>
        <p:spPr/>
        <p:txBody>
          <a:bodyPr/>
          <a:lstStyle/>
          <a:p>
            <a:pPr algn="ctr"/>
            <a:r>
              <a:rPr lang="en-US" dirty="0" smtClean="0">
                <a:solidFill>
                  <a:schemeClr val="accent1"/>
                </a:solidFill>
              </a:rPr>
              <a:t>What’s in store for today?</a:t>
            </a:r>
            <a:endParaRPr lang="en-US" dirty="0">
              <a:solidFill>
                <a:schemeClr val="accent1"/>
              </a:solidFill>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70000" lnSpcReduction="20000"/>
          </a:bodyPr>
          <a:lstStyle/>
          <a:p>
            <a:pPr>
              <a:buNone/>
            </a:pPr>
            <a:endParaRPr lang="en-US" dirty="0" smtClean="0"/>
          </a:p>
          <a:p>
            <a:r>
              <a:rPr lang="en-US" sz="3800" dirty="0" smtClean="0"/>
              <a:t>To examine or compare conditional distributions:</a:t>
            </a:r>
          </a:p>
          <a:p>
            <a:endParaRPr lang="en-US" sz="3800" dirty="0" smtClean="0"/>
          </a:p>
          <a:p>
            <a:pPr marL="624078" indent="-514350">
              <a:buFont typeface="+mj-lt"/>
              <a:buAutoNum type="arabicPeriod"/>
            </a:pPr>
            <a:r>
              <a:rPr lang="en-US" sz="3800" dirty="0" smtClean="0"/>
              <a:t>Select the row(s) or column(s) of interest.</a:t>
            </a:r>
          </a:p>
          <a:p>
            <a:pPr marL="624078" indent="-514350">
              <a:buFont typeface="+mj-lt"/>
              <a:buAutoNum type="arabicPeriod"/>
            </a:pPr>
            <a:r>
              <a:rPr lang="en-US" sz="3800" dirty="0" smtClean="0"/>
              <a:t>Use the data in the table to calculate the conditional distribution (in percents) of the row(s) or column(s).</a:t>
            </a:r>
          </a:p>
          <a:p>
            <a:pPr marL="624078" indent="-514350">
              <a:buFont typeface="+mj-lt"/>
              <a:buAutoNum type="arabicPeriod"/>
            </a:pPr>
            <a:r>
              <a:rPr lang="en-US" sz="3800" dirty="0" smtClean="0"/>
              <a:t>Make a graph to display the conditional distribution.</a:t>
            </a:r>
          </a:p>
          <a:p>
            <a:pPr marL="624078" indent="-514350">
              <a:buFont typeface="+mj-lt"/>
              <a:buAutoNum type="arabicPeriod"/>
            </a:pPr>
            <a:r>
              <a:rPr lang="en-US" sz="3800" dirty="0" smtClean="0"/>
              <a:t>Use a side-by-side bar graph or segmented bar graph to compare distributions.</a:t>
            </a:r>
            <a:endParaRPr lang="en-US" sz="3800" dirty="0"/>
          </a:p>
        </p:txBody>
      </p:sp>
      <p:sp>
        <p:nvSpPr>
          <p:cNvPr id="3" name="Title 2"/>
          <p:cNvSpPr>
            <a:spLocks noGrp="1"/>
          </p:cNvSpPr>
          <p:nvPr>
            <p:ph type="title"/>
          </p:nvPr>
        </p:nvSpPr>
        <p:spPr/>
        <p:txBody>
          <a:bodyPr/>
          <a:lstStyle/>
          <a:p>
            <a:pPr algn="ctr"/>
            <a:r>
              <a:rPr lang="en-US" dirty="0" smtClean="0"/>
              <a:t>Conditional Distribution</a:t>
            </a:r>
            <a:endParaRPr lang="en-US" dirty="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idx="4294967295"/>
          </p:nvPr>
        </p:nvSpPr>
        <p:spPr>
          <a:xfrm>
            <a:off x="457200" y="228600"/>
            <a:ext cx="8077200" cy="1219200"/>
          </a:xfrm>
        </p:spPr>
        <p:txBody>
          <a:bodyPr/>
          <a:lstStyle/>
          <a:p>
            <a:pPr algn="ctr" eaLnBrk="1" hangingPunct="1">
              <a:lnSpc>
                <a:spcPct val="90000"/>
              </a:lnSpc>
            </a:pPr>
            <a:r>
              <a:rPr lang="en-US" dirty="0" smtClean="0"/>
              <a:t>Conditional Distribution</a:t>
            </a:r>
            <a:endParaRPr lang="en-US" sz="3200" dirty="0" smtClean="0">
              <a:solidFill>
                <a:srgbClr val="33CCFF"/>
              </a:solidFill>
            </a:endParaRPr>
          </a:p>
        </p:txBody>
      </p:sp>
      <p:graphicFrame>
        <p:nvGraphicFramePr>
          <p:cNvPr id="7" name="Table 6"/>
          <p:cNvGraphicFramePr>
            <a:graphicFrameLocks noGrp="1"/>
          </p:cNvGraphicFramePr>
          <p:nvPr/>
        </p:nvGraphicFramePr>
        <p:xfrm>
          <a:off x="180747" y="1535800"/>
          <a:ext cx="4162653" cy="2490791"/>
        </p:xfrm>
        <a:graphic>
          <a:graphicData uri="http://schemas.openxmlformats.org/drawingml/2006/table">
            <a:tbl>
              <a:tblPr>
                <a:tableStyleId>{69C7853C-536D-4A76-A0AE-DD22124D55A5}</a:tableStyleId>
              </a:tblPr>
              <a:tblGrid>
                <a:gridCol w="2103164"/>
                <a:gridCol w="764089"/>
                <a:gridCol w="572835"/>
                <a:gridCol w="722565"/>
              </a:tblGrid>
              <a:tr h="290513">
                <a:tc gridSpan="4">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u="none" strike="noStrike" cap="none" normalizeH="0" baseline="0" dirty="0">
                          <a:ln>
                            <a:noFill/>
                          </a:ln>
                          <a:effectLst/>
                        </a:rPr>
                        <a:t>Young adults by gender and chance of getting rich</a:t>
                      </a:r>
                      <a:endParaRPr kumimoji="0" lang="en-US" sz="1200" b="0" i="0" u="none" strike="noStrike" cap="none" normalizeH="0" baseline="0" dirty="0">
                        <a:ln>
                          <a:noFill/>
                        </a:ln>
                        <a:solidFill>
                          <a:schemeClr val="tx1"/>
                        </a:solidFill>
                        <a:effectLst/>
                        <a:latin typeface="Arial" charset="0"/>
                        <a:ea typeface="ＭＳ Ｐゴシック" charset="0"/>
                        <a:cs typeface="ＭＳ Ｐゴシック" charset="0"/>
                      </a:endParaRPr>
                    </a:p>
                  </a:txBody>
                  <a:tcPr horzOverflow="overflow"/>
                </a:tc>
                <a:tc hMerge="1">
                  <a:txBody>
                    <a:bodyPr/>
                    <a:lstStyle/>
                    <a:p>
                      <a:endParaRPr lang="en-US"/>
                    </a:p>
                  </a:txBody>
                  <a:tcPr/>
                </a:tc>
                <a:tc hMerge="1">
                  <a:txBody>
                    <a:bodyPr/>
                    <a:lstStyle/>
                    <a:p>
                      <a:endParaRPr lang="en-US"/>
                    </a:p>
                  </a:txBody>
                  <a:tcPr/>
                </a:tc>
                <a:tc hMerge="1">
                  <a:txBody>
                    <a:bodyPr/>
                    <a:lstStyle/>
                    <a:p>
                      <a:endParaRPr lang="en-US"/>
                    </a:p>
                  </a:txBody>
                  <a:tcPr/>
                </a:tc>
              </a:tr>
              <a:tr h="290513">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200" b="0" i="0" u="none" strike="noStrike" cap="none" normalizeH="0" baseline="0">
                        <a:ln>
                          <a:noFill/>
                        </a:ln>
                        <a:solidFill>
                          <a:schemeClr val="tx1"/>
                        </a:solidFill>
                        <a:effectLst/>
                        <a:latin typeface="Arial" charset="0"/>
                        <a:ea typeface="ＭＳ Ｐゴシック" charset="0"/>
                        <a:cs typeface="ＭＳ Ｐゴシック" charset="0"/>
                      </a:endParaRPr>
                    </a:p>
                  </a:txBody>
                  <a:tcPr horzOverflow="overflow"/>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u="none" strike="noStrike" cap="none" normalizeH="0" baseline="0">
                          <a:ln>
                            <a:noFill/>
                          </a:ln>
                          <a:effectLst/>
                        </a:rPr>
                        <a:t>Female</a:t>
                      </a:r>
                      <a:endParaRPr kumimoji="0" lang="en-US" sz="1200" b="0" i="0" u="none" strike="noStrike" cap="none" normalizeH="0" baseline="0">
                        <a:ln>
                          <a:noFill/>
                        </a:ln>
                        <a:solidFill>
                          <a:schemeClr val="tx1"/>
                        </a:solidFill>
                        <a:effectLst/>
                        <a:latin typeface="Arial" charset="0"/>
                        <a:ea typeface="ＭＳ Ｐゴシック" charset="0"/>
                        <a:cs typeface="ＭＳ Ｐゴシック" charset="0"/>
                      </a:endParaRPr>
                    </a:p>
                  </a:txBody>
                  <a:tcPr horzOverflow="overflow"/>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u="none" strike="noStrike" cap="none" normalizeH="0" baseline="0" dirty="0">
                          <a:ln>
                            <a:noFill/>
                          </a:ln>
                          <a:effectLst/>
                        </a:rPr>
                        <a:t>Male</a:t>
                      </a:r>
                      <a:endParaRPr kumimoji="0" lang="en-US" sz="1200" b="0" i="0" u="none" strike="noStrike" cap="none" normalizeH="0" baseline="0" dirty="0">
                        <a:ln>
                          <a:noFill/>
                        </a:ln>
                        <a:solidFill>
                          <a:schemeClr val="tx1"/>
                        </a:solidFill>
                        <a:effectLst/>
                        <a:latin typeface="Arial" charset="0"/>
                        <a:ea typeface="ＭＳ Ｐゴシック" charset="0"/>
                        <a:cs typeface="ＭＳ Ｐゴシック" charset="0"/>
                      </a:endParaRPr>
                    </a:p>
                  </a:txBody>
                  <a:tcPr horzOverflow="overflow"/>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u="none" strike="noStrike" cap="none" normalizeH="0" baseline="0">
                          <a:ln>
                            <a:noFill/>
                          </a:ln>
                          <a:effectLst/>
                        </a:rPr>
                        <a:t>Total</a:t>
                      </a:r>
                      <a:endParaRPr kumimoji="0" lang="en-US" sz="1200" b="0" i="0" u="none" strike="noStrike" cap="none" normalizeH="0" baseline="0">
                        <a:ln>
                          <a:noFill/>
                        </a:ln>
                        <a:solidFill>
                          <a:schemeClr val="tx1"/>
                        </a:solidFill>
                        <a:effectLst/>
                        <a:latin typeface="Arial" charset="0"/>
                        <a:ea typeface="ＭＳ Ｐゴシック" charset="0"/>
                        <a:cs typeface="ＭＳ Ｐゴシック" charset="0"/>
                      </a:endParaRPr>
                    </a:p>
                  </a:txBody>
                  <a:tcPr horzOverflow="overflow"/>
                </a:tc>
              </a:tr>
              <a:tr h="29051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u="none" strike="noStrike" cap="none" normalizeH="0" baseline="0">
                          <a:ln>
                            <a:noFill/>
                          </a:ln>
                          <a:effectLst/>
                        </a:rPr>
                        <a:t>Almost no chance</a:t>
                      </a:r>
                      <a:endParaRPr kumimoji="0" lang="en-US" sz="1200" b="0" i="0" u="none" strike="noStrike" cap="none" normalizeH="0" baseline="0">
                        <a:ln>
                          <a:noFill/>
                        </a:ln>
                        <a:solidFill>
                          <a:schemeClr val="tx1"/>
                        </a:solidFill>
                        <a:effectLst/>
                        <a:latin typeface="Arial" charset="0"/>
                        <a:ea typeface="ＭＳ Ｐゴシック" charset="0"/>
                        <a:cs typeface="ＭＳ Ｐゴシック" charset="0"/>
                      </a:endParaRPr>
                    </a:p>
                  </a:txBody>
                  <a:tcPr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u="none" strike="noStrike" cap="none" normalizeH="0" baseline="0">
                          <a:ln>
                            <a:noFill/>
                          </a:ln>
                          <a:effectLst/>
                        </a:rPr>
                        <a:t>96</a:t>
                      </a:r>
                      <a:endParaRPr kumimoji="0" lang="en-US" sz="1200" b="0" i="0" u="none" strike="noStrike" cap="none" normalizeH="0" baseline="0">
                        <a:ln>
                          <a:noFill/>
                        </a:ln>
                        <a:solidFill>
                          <a:schemeClr val="tx1"/>
                        </a:solidFill>
                        <a:effectLst/>
                        <a:latin typeface="Arial" charset="0"/>
                        <a:ea typeface="ＭＳ Ｐゴシック" charset="0"/>
                        <a:cs typeface="ＭＳ Ｐゴシック" charset="0"/>
                      </a:endParaRPr>
                    </a:p>
                  </a:txBody>
                  <a:tcPr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u="none" strike="noStrike" cap="none" normalizeH="0" baseline="0">
                          <a:ln>
                            <a:noFill/>
                          </a:ln>
                          <a:effectLst/>
                        </a:rPr>
                        <a:t>98</a:t>
                      </a:r>
                      <a:endParaRPr kumimoji="0" lang="en-US" sz="1200" b="0" i="0" u="none" strike="noStrike" cap="none" normalizeH="0" baseline="0">
                        <a:ln>
                          <a:noFill/>
                        </a:ln>
                        <a:solidFill>
                          <a:schemeClr val="tx1"/>
                        </a:solidFill>
                        <a:effectLst/>
                        <a:latin typeface="Arial" charset="0"/>
                        <a:ea typeface="ＭＳ Ｐゴシック" charset="0"/>
                        <a:cs typeface="ＭＳ Ｐゴシック" charset="0"/>
                      </a:endParaRPr>
                    </a:p>
                  </a:txBody>
                  <a:tcPr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u="none" strike="noStrike" cap="none" normalizeH="0" baseline="0">
                          <a:ln>
                            <a:noFill/>
                          </a:ln>
                          <a:effectLst/>
                        </a:rPr>
                        <a:t>194</a:t>
                      </a:r>
                      <a:endParaRPr kumimoji="0" lang="en-US" sz="1200" b="0" i="0" u="none" strike="noStrike" cap="none" normalizeH="0" baseline="0">
                        <a:ln>
                          <a:noFill/>
                        </a:ln>
                        <a:solidFill>
                          <a:schemeClr val="tx1"/>
                        </a:solidFill>
                        <a:effectLst/>
                        <a:latin typeface="Arial" charset="0"/>
                        <a:ea typeface="ＭＳ Ｐゴシック" charset="0"/>
                        <a:cs typeface="ＭＳ Ｐゴシック" charset="0"/>
                      </a:endParaRPr>
                    </a:p>
                  </a:txBody>
                  <a:tcPr horzOverflow="overflow"/>
                </a:tc>
              </a:tr>
              <a:tr h="29051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u="none" strike="noStrike" cap="none" normalizeH="0" baseline="0" dirty="0">
                          <a:ln>
                            <a:noFill/>
                          </a:ln>
                          <a:effectLst/>
                        </a:rPr>
                        <a:t>Some chance, but probably not</a:t>
                      </a:r>
                      <a:endParaRPr kumimoji="0" lang="en-US" sz="1200" b="0" i="0" u="none" strike="noStrike" cap="none" normalizeH="0" baseline="0" dirty="0">
                        <a:ln>
                          <a:noFill/>
                        </a:ln>
                        <a:solidFill>
                          <a:schemeClr val="tx1"/>
                        </a:solidFill>
                        <a:effectLst/>
                        <a:latin typeface="Arial" charset="0"/>
                        <a:ea typeface="ＭＳ Ｐゴシック" charset="0"/>
                        <a:cs typeface="ＭＳ Ｐゴシック" charset="0"/>
                      </a:endParaRPr>
                    </a:p>
                  </a:txBody>
                  <a:tcPr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u="none" strike="noStrike" cap="none" normalizeH="0" baseline="0">
                          <a:ln>
                            <a:noFill/>
                          </a:ln>
                          <a:effectLst/>
                        </a:rPr>
                        <a:t>426</a:t>
                      </a:r>
                      <a:endParaRPr kumimoji="0" lang="en-US" sz="1200" b="0" i="0" u="none" strike="noStrike" cap="none" normalizeH="0" baseline="0">
                        <a:ln>
                          <a:noFill/>
                        </a:ln>
                        <a:solidFill>
                          <a:schemeClr val="tx1"/>
                        </a:solidFill>
                        <a:effectLst/>
                        <a:latin typeface="Arial" charset="0"/>
                        <a:ea typeface="ＭＳ Ｐゴシック" charset="0"/>
                        <a:cs typeface="ＭＳ Ｐゴシック" charset="0"/>
                      </a:endParaRPr>
                    </a:p>
                  </a:txBody>
                  <a:tcPr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u="none" strike="noStrike" cap="none" normalizeH="0" baseline="0">
                          <a:ln>
                            <a:noFill/>
                          </a:ln>
                          <a:effectLst/>
                        </a:rPr>
                        <a:t>286</a:t>
                      </a:r>
                      <a:endParaRPr kumimoji="0" lang="en-US" sz="1200" b="0" i="0" u="none" strike="noStrike" cap="none" normalizeH="0" baseline="0">
                        <a:ln>
                          <a:noFill/>
                        </a:ln>
                        <a:solidFill>
                          <a:schemeClr val="tx1"/>
                        </a:solidFill>
                        <a:effectLst/>
                        <a:latin typeface="Arial" charset="0"/>
                        <a:ea typeface="ＭＳ Ｐゴシック" charset="0"/>
                        <a:cs typeface="ＭＳ Ｐゴシック" charset="0"/>
                      </a:endParaRPr>
                    </a:p>
                  </a:txBody>
                  <a:tcPr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u="none" strike="noStrike" cap="none" normalizeH="0" baseline="0">
                          <a:ln>
                            <a:noFill/>
                          </a:ln>
                          <a:effectLst/>
                        </a:rPr>
                        <a:t>712</a:t>
                      </a:r>
                      <a:endParaRPr kumimoji="0" lang="en-US" sz="1200" b="0" i="0" u="none" strike="noStrike" cap="none" normalizeH="0" baseline="0">
                        <a:ln>
                          <a:noFill/>
                        </a:ln>
                        <a:solidFill>
                          <a:schemeClr val="tx1"/>
                        </a:solidFill>
                        <a:effectLst/>
                        <a:latin typeface="Arial" charset="0"/>
                        <a:ea typeface="ＭＳ Ｐゴシック" charset="0"/>
                        <a:cs typeface="ＭＳ Ｐゴシック" charset="0"/>
                      </a:endParaRPr>
                    </a:p>
                  </a:txBody>
                  <a:tcPr horzOverflow="overflow"/>
                </a:tc>
              </a:tr>
              <a:tr h="29051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u="none" strike="noStrike" cap="none" normalizeH="0" baseline="0">
                          <a:ln>
                            <a:noFill/>
                          </a:ln>
                          <a:effectLst/>
                        </a:rPr>
                        <a:t>A 50-50 chance</a:t>
                      </a:r>
                      <a:endParaRPr kumimoji="0" lang="en-US" sz="1200" b="0" i="0" u="none" strike="noStrike" cap="none" normalizeH="0" baseline="0">
                        <a:ln>
                          <a:noFill/>
                        </a:ln>
                        <a:solidFill>
                          <a:schemeClr val="tx1"/>
                        </a:solidFill>
                        <a:effectLst/>
                        <a:latin typeface="Arial" charset="0"/>
                        <a:ea typeface="ＭＳ Ｐゴシック" charset="0"/>
                        <a:cs typeface="ＭＳ Ｐゴシック" charset="0"/>
                      </a:endParaRPr>
                    </a:p>
                  </a:txBody>
                  <a:tcPr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u="none" strike="noStrike" cap="none" normalizeH="0" baseline="0">
                          <a:ln>
                            <a:noFill/>
                          </a:ln>
                          <a:effectLst/>
                        </a:rPr>
                        <a:t>696</a:t>
                      </a:r>
                      <a:endParaRPr kumimoji="0" lang="en-US" sz="1200" b="0" i="0" u="none" strike="noStrike" cap="none" normalizeH="0" baseline="0">
                        <a:ln>
                          <a:noFill/>
                        </a:ln>
                        <a:solidFill>
                          <a:schemeClr val="tx1"/>
                        </a:solidFill>
                        <a:effectLst/>
                        <a:latin typeface="Arial" charset="0"/>
                        <a:ea typeface="ＭＳ Ｐゴシック" charset="0"/>
                        <a:cs typeface="ＭＳ Ｐゴシック" charset="0"/>
                      </a:endParaRPr>
                    </a:p>
                  </a:txBody>
                  <a:tcPr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u="none" strike="noStrike" cap="none" normalizeH="0" baseline="0">
                          <a:ln>
                            <a:noFill/>
                          </a:ln>
                          <a:effectLst/>
                        </a:rPr>
                        <a:t>720</a:t>
                      </a:r>
                      <a:endParaRPr kumimoji="0" lang="en-US" sz="1200" b="0" i="0" u="none" strike="noStrike" cap="none" normalizeH="0" baseline="0">
                        <a:ln>
                          <a:noFill/>
                        </a:ln>
                        <a:solidFill>
                          <a:schemeClr val="tx1"/>
                        </a:solidFill>
                        <a:effectLst/>
                        <a:latin typeface="Arial" charset="0"/>
                        <a:ea typeface="ＭＳ Ｐゴシック" charset="0"/>
                        <a:cs typeface="ＭＳ Ｐゴシック" charset="0"/>
                      </a:endParaRPr>
                    </a:p>
                  </a:txBody>
                  <a:tcPr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u="none" strike="noStrike" cap="none" normalizeH="0" baseline="0">
                          <a:ln>
                            <a:noFill/>
                          </a:ln>
                          <a:effectLst/>
                        </a:rPr>
                        <a:t>1416</a:t>
                      </a:r>
                      <a:endParaRPr kumimoji="0" lang="en-US" sz="1200" b="0" i="0" u="none" strike="noStrike" cap="none" normalizeH="0" baseline="0">
                        <a:ln>
                          <a:noFill/>
                        </a:ln>
                        <a:solidFill>
                          <a:schemeClr val="tx1"/>
                        </a:solidFill>
                        <a:effectLst/>
                        <a:latin typeface="Arial" charset="0"/>
                        <a:ea typeface="ＭＳ Ｐゴシック" charset="0"/>
                        <a:cs typeface="ＭＳ Ｐゴシック" charset="0"/>
                      </a:endParaRPr>
                    </a:p>
                  </a:txBody>
                  <a:tcPr horzOverflow="overflow"/>
                </a:tc>
              </a:tr>
              <a:tr h="29051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u="none" strike="noStrike" cap="none" normalizeH="0" baseline="0">
                          <a:ln>
                            <a:noFill/>
                          </a:ln>
                          <a:effectLst/>
                        </a:rPr>
                        <a:t>A good chance</a:t>
                      </a:r>
                      <a:endParaRPr kumimoji="0" lang="en-US" sz="1200" b="0" i="0" u="none" strike="noStrike" cap="none" normalizeH="0" baseline="0">
                        <a:ln>
                          <a:noFill/>
                        </a:ln>
                        <a:solidFill>
                          <a:schemeClr val="tx1"/>
                        </a:solidFill>
                        <a:effectLst/>
                        <a:latin typeface="Arial" charset="0"/>
                        <a:ea typeface="ＭＳ Ｐゴシック" charset="0"/>
                        <a:cs typeface="ＭＳ Ｐゴシック" charset="0"/>
                      </a:endParaRPr>
                    </a:p>
                  </a:txBody>
                  <a:tcPr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u="none" strike="noStrike" cap="none" normalizeH="0" baseline="0">
                          <a:ln>
                            <a:noFill/>
                          </a:ln>
                          <a:effectLst/>
                        </a:rPr>
                        <a:t>663</a:t>
                      </a:r>
                      <a:endParaRPr kumimoji="0" lang="en-US" sz="1200" b="0" i="0" u="none" strike="noStrike" cap="none" normalizeH="0" baseline="0">
                        <a:ln>
                          <a:noFill/>
                        </a:ln>
                        <a:solidFill>
                          <a:schemeClr val="tx1"/>
                        </a:solidFill>
                        <a:effectLst/>
                        <a:latin typeface="Arial" charset="0"/>
                        <a:ea typeface="ＭＳ Ｐゴシック" charset="0"/>
                        <a:cs typeface="ＭＳ Ｐゴシック" charset="0"/>
                      </a:endParaRPr>
                    </a:p>
                  </a:txBody>
                  <a:tcPr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u="none" strike="noStrike" cap="none" normalizeH="0" baseline="0">
                          <a:ln>
                            <a:noFill/>
                          </a:ln>
                          <a:effectLst/>
                        </a:rPr>
                        <a:t>758</a:t>
                      </a:r>
                      <a:endParaRPr kumimoji="0" lang="en-US" sz="1200" b="0" i="0" u="none" strike="noStrike" cap="none" normalizeH="0" baseline="0">
                        <a:ln>
                          <a:noFill/>
                        </a:ln>
                        <a:solidFill>
                          <a:schemeClr val="tx1"/>
                        </a:solidFill>
                        <a:effectLst/>
                        <a:latin typeface="Arial" charset="0"/>
                        <a:ea typeface="ＭＳ Ｐゴシック" charset="0"/>
                        <a:cs typeface="ＭＳ Ｐゴシック" charset="0"/>
                      </a:endParaRPr>
                    </a:p>
                  </a:txBody>
                  <a:tcPr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u="none" strike="noStrike" cap="none" normalizeH="0" baseline="0">
                          <a:ln>
                            <a:noFill/>
                          </a:ln>
                          <a:effectLst/>
                        </a:rPr>
                        <a:t>1421</a:t>
                      </a:r>
                      <a:endParaRPr kumimoji="0" lang="en-US" sz="1200" b="0" i="0" u="none" strike="noStrike" cap="none" normalizeH="0" baseline="0">
                        <a:ln>
                          <a:noFill/>
                        </a:ln>
                        <a:solidFill>
                          <a:schemeClr val="tx1"/>
                        </a:solidFill>
                        <a:effectLst/>
                        <a:latin typeface="Arial" charset="0"/>
                        <a:ea typeface="ＭＳ Ｐゴシック" charset="0"/>
                        <a:cs typeface="ＭＳ Ｐゴシック" charset="0"/>
                      </a:endParaRPr>
                    </a:p>
                  </a:txBody>
                  <a:tcPr horzOverflow="overflow"/>
                </a:tc>
              </a:tr>
              <a:tr h="29051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u="none" strike="noStrike" cap="none" normalizeH="0" baseline="0">
                          <a:ln>
                            <a:noFill/>
                          </a:ln>
                          <a:effectLst/>
                        </a:rPr>
                        <a:t>Almost certain</a:t>
                      </a:r>
                      <a:endParaRPr kumimoji="0" lang="en-US" sz="1200" b="0" i="0" u="none" strike="noStrike" cap="none" normalizeH="0" baseline="0">
                        <a:ln>
                          <a:noFill/>
                        </a:ln>
                        <a:solidFill>
                          <a:schemeClr val="tx1"/>
                        </a:solidFill>
                        <a:effectLst/>
                        <a:latin typeface="Arial" charset="0"/>
                        <a:ea typeface="ＭＳ Ｐゴシック" charset="0"/>
                        <a:cs typeface="ＭＳ Ｐゴシック" charset="0"/>
                      </a:endParaRPr>
                    </a:p>
                  </a:txBody>
                  <a:tcPr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u="none" strike="noStrike" cap="none" normalizeH="0" baseline="0">
                          <a:ln>
                            <a:noFill/>
                          </a:ln>
                          <a:effectLst/>
                        </a:rPr>
                        <a:t>486</a:t>
                      </a:r>
                      <a:endParaRPr kumimoji="0" lang="en-US" sz="1200" b="0" i="0" u="none" strike="noStrike" cap="none" normalizeH="0" baseline="0">
                        <a:ln>
                          <a:noFill/>
                        </a:ln>
                        <a:solidFill>
                          <a:schemeClr val="tx1"/>
                        </a:solidFill>
                        <a:effectLst/>
                        <a:latin typeface="Arial" charset="0"/>
                        <a:ea typeface="ＭＳ Ｐゴシック" charset="0"/>
                        <a:cs typeface="ＭＳ Ｐゴシック" charset="0"/>
                      </a:endParaRPr>
                    </a:p>
                  </a:txBody>
                  <a:tcPr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u="none" strike="noStrike" cap="none" normalizeH="0" baseline="0">
                          <a:ln>
                            <a:noFill/>
                          </a:ln>
                          <a:effectLst/>
                        </a:rPr>
                        <a:t>597</a:t>
                      </a:r>
                      <a:endParaRPr kumimoji="0" lang="en-US" sz="1200" b="0" i="0" u="none" strike="noStrike" cap="none" normalizeH="0" baseline="0">
                        <a:ln>
                          <a:noFill/>
                        </a:ln>
                        <a:solidFill>
                          <a:schemeClr val="tx1"/>
                        </a:solidFill>
                        <a:effectLst/>
                        <a:latin typeface="Arial" charset="0"/>
                        <a:ea typeface="ＭＳ Ｐゴシック" charset="0"/>
                        <a:cs typeface="ＭＳ Ｐゴシック" charset="0"/>
                      </a:endParaRPr>
                    </a:p>
                  </a:txBody>
                  <a:tcPr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u="none" strike="noStrike" cap="none" normalizeH="0" baseline="0">
                          <a:ln>
                            <a:noFill/>
                          </a:ln>
                          <a:effectLst/>
                        </a:rPr>
                        <a:t>1083</a:t>
                      </a:r>
                      <a:endParaRPr kumimoji="0" lang="en-US" sz="1200" b="0" i="0" u="none" strike="noStrike" cap="none" normalizeH="0" baseline="0">
                        <a:ln>
                          <a:noFill/>
                        </a:ln>
                        <a:solidFill>
                          <a:schemeClr val="tx1"/>
                        </a:solidFill>
                        <a:effectLst/>
                        <a:latin typeface="Arial" charset="0"/>
                        <a:ea typeface="ＭＳ Ｐゴシック" charset="0"/>
                        <a:cs typeface="ＭＳ Ｐゴシック" charset="0"/>
                      </a:endParaRPr>
                    </a:p>
                  </a:txBody>
                  <a:tcPr horzOverflow="overflow"/>
                </a:tc>
              </a:tr>
              <a:tr h="29051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u="none" strike="noStrike" cap="none" normalizeH="0" baseline="0" dirty="0">
                          <a:ln>
                            <a:noFill/>
                          </a:ln>
                          <a:effectLst/>
                        </a:rPr>
                        <a:t>Total</a:t>
                      </a:r>
                      <a:endParaRPr kumimoji="0" lang="en-US" sz="1200" b="0" i="0" u="none" strike="noStrike" cap="none" normalizeH="0" baseline="0" dirty="0">
                        <a:ln>
                          <a:noFill/>
                        </a:ln>
                        <a:solidFill>
                          <a:schemeClr val="tx1"/>
                        </a:solidFill>
                        <a:effectLst/>
                        <a:latin typeface="Arial" charset="0"/>
                        <a:ea typeface="ＭＳ Ｐゴシック" charset="0"/>
                        <a:cs typeface="ＭＳ Ｐゴシック" charset="0"/>
                      </a:endParaRPr>
                    </a:p>
                  </a:txBody>
                  <a:tcPr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u="none" strike="noStrike" cap="none" normalizeH="0" baseline="0">
                          <a:ln>
                            <a:noFill/>
                          </a:ln>
                          <a:effectLst/>
                        </a:rPr>
                        <a:t>2367</a:t>
                      </a:r>
                      <a:endParaRPr kumimoji="0" lang="en-US" sz="1200" b="0" i="0" u="none" strike="noStrike" cap="none" normalizeH="0" baseline="0">
                        <a:ln>
                          <a:noFill/>
                        </a:ln>
                        <a:solidFill>
                          <a:schemeClr val="tx1"/>
                        </a:solidFill>
                        <a:effectLst/>
                        <a:latin typeface="Arial" charset="0"/>
                        <a:ea typeface="ＭＳ Ｐゴシック" charset="0"/>
                        <a:cs typeface="ＭＳ Ｐゴシック" charset="0"/>
                      </a:endParaRPr>
                    </a:p>
                  </a:txBody>
                  <a:tcPr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u="none" strike="noStrike" cap="none" normalizeH="0" baseline="0">
                          <a:ln>
                            <a:noFill/>
                          </a:ln>
                          <a:effectLst/>
                        </a:rPr>
                        <a:t>2459</a:t>
                      </a:r>
                      <a:endParaRPr kumimoji="0" lang="en-US" sz="1200" b="0" i="0" u="none" strike="noStrike" cap="none" normalizeH="0" baseline="0">
                        <a:ln>
                          <a:noFill/>
                        </a:ln>
                        <a:solidFill>
                          <a:schemeClr val="tx1"/>
                        </a:solidFill>
                        <a:effectLst/>
                        <a:latin typeface="Arial" charset="0"/>
                        <a:ea typeface="ＭＳ Ｐゴシック" charset="0"/>
                        <a:cs typeface="ＭＳ Ｐゴシック" charset="0"/>
                      </a:endParaRPr>
                    </a:p>
                  </a:txBody>
                  <a:tcPr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u="none" strike="noStrike" cap="none" normalizeH="0" baseline="0" dirty="0">
                          <a:ln>
                            <a:noFill/>
                          </a:ln>
                          <a:effectLst/>
                        </a:rPr>
                        <a:t>4826</a:t>
                      </a:r>
                      <a:endParaRPr kumimoji="0" lang="en-US" sz="1200" b="0" i="0" u="none" strike="noStrike" cap="none" normalizeH="0" baseline="0" dirty="0">
                        <a:ln>
                          <a:noFill/>
                        </a:ln>
                        <a:solidFill>
                          <a:schemeClr val="tx1"/>
                        </a:solidFill>
                        <a:effectLst/>
                        <a:latin typeface="Arial" charset="0"/>
                        <a:ea typeface="ＭＳ Ｐゴシック" charset="0"/>
                        <a:cs typeface="ＭＳ Ｐゴシック" charset="0"/>
                      </a:endParaRPr>
                    </a:p>
                  </a:txBody>
                  <a:tcPr horzOverflow="overflow"/>
                </a:tc>
              </a:tr>
            </a:tbl>
          </a:graphicData>
        </a:graphic>
      </p:graphicFrame>
      <p:graphicFrame>
        <p:nvGraphicFramePr>
          <p:cNvPr id="9" name="Table 8"/>
          <p:cNvGraphicFramePr>
            <a:graphicFrameLocks noGrp="1"/>
          </p:cNvGraphicFramePr>
          <p:nvPr/>
        </p:nvGraphicFramePr>
        <p:xfrm>
          <a:off x="174625" y="3894578"/>
          <a:ext cx="2516188" cy="2933700"/>
        </p:xfrm>
        <a:graphic>
          <a:graphicData uri="http://schemas.openxmlformats.org/drawingml/2006/table">
            <a:tbl>
              <a:tblPr>
                <a:tableStyleId>{284E427A-3D55-4303-BF80-6455036E1DE7}</a:tableStyleId>
              </a:tblPr>
              <a:tblGrid>
                <a:gridCol w="1420813"/>
                <a:gridCol w="1095375"/>
              </a:tblGrid>
              <a:tr h="34290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u="none" strike="noStrike" cap="none" normalizeH="0" baseline="0">
                          <a:ln>
                            <a:noFill/>
                          </a:ln>
                          <a:effectLst/>
                        </a:rPr>
                        <a:t>Response</a:t>
                      </a:r>
                      <a:endParaRPr kumimoji="0" lang="en-US" sz="1400" b="1" i="0" u="none" strike="noStrike" cap="none" normalizeH="0" baseline="0">
                        <a:ln>
                          <a:noFill/>
                        </a:ln>
                        <a:solidFill>
                          <a:schemeClr val="tx1"/>
                        </a:solidFill>
                        <a:effectLst/>
                        <a:latin typeface="Arial" charset="0"/>
                        <a:ea typeface="ＭＳ Ｐゴシック" charset="0"/>
                        <a:cs typeface="ＭＳ Ｐゴシック" charset="0"/>
                      </a:endParaRPr>
                    </a:p>
                  </a:txBody>
                  <a:tcPr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u="none" strike="noStrike" cap="none" normalizeH="0" baseline="0">
                          <a:ln>
                            <a:noFill/>
                          </a:ln>
                          <a:effectLst/>
                        </a:rPr>
                        <a:t>Male</a:t>
                      </a:r>
                      <a:endParaRPr kumimoji="0" lang="en-US" sz="1400" b="1" i="0" u="none" strike="noStrike" cap="none" normalizeH="0" baseline="0">
                        <a:ln>
                          <a:noFill/>
                        </a:ln>
                        <a:solidFill>
                          <a:schemeClr val="tx1"/>
                        </a:solidFill>
                        <a:effectLst/>
                        <a:latin typeface="Arial" charset="0"/>
                        <a:ea typeface="ＭＳ Ｐゴシック" charset="0"/>
                        <a:cs typeface="ＭＳ Ｐゴシック" charset="0"/>
                      </a:endParaRPr>
                    </a:p>
                  </a:txBody>
                  <a:tcPr horzOverflow="overflow"/>
                </a:tc>
              </a:tr>
              <a:tr h="51816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u="none" strike="noStrike" cap="none" normalizeH="0" baseline="0">
                          <a:ln>
                            <a:noFill/>
                          </a:ln>
                          <a:effectLst/>
                        </a:rPr>
                        <a:t>Almost no chance</a:t>
                      </a:r>
                      <a:endParaRPr kumimoji="0" lang="en-US" sz="1200" b="0" i="0" u="none" strike="noStrike" cap="none" normalizeH="0" baseline="0">
                        <a:ln>
                          <a:noFill/>
                        </a:ln>
                        <a:solidFill>
                          <a:schemeClr val="tx1"/>
                        </a:solidFill>
                        <a:effectLst/>
                        <a:latin typeface="Arial" charset="0"/>
                        <a:ea typeface="ＭＳ Ｐゴシック" charset="0"/>
                        <a:cs typeface="ＭＳ Ｐゴシック" charset="0"/>
                      </a:endParaRPr>
                    </a:p>
                  </a:txBody>
                  <a:tcPr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u="none" strike="noStrike" cap="none" normalizeH="0" baseline="0">
                          <a:ln>
                            <a:noFill/>
                          </a:ln>
                          <a:effectLst/>
                        </a:rPr>
                        <a:t>98/2459 = 4.0% </a:t>
                      </a:r>
                      <a:endParaRPr kumimoji="0" lang="en-US" sz="1400" b="0" i="0" u="none" strike="noStrike" cap="none" normalizeH="0" baseline="0">
                        <a:ln>
                          <a:noFill/>
                        </a:ln>
                        <a:solidFill>
                          <a:schemeClr val="tx1"/>
                        </a:solidFill>
                        <a:effectLst/>
                        <a:latin typeface="Arial" charset="0"/>
                        <a:ea typeface="ＭＳ Ｐゴシック" charset="0"/>
                        <a:cs typeface="ＭＳ Ｐゴシック" charset="0"/>
                      </a:endParaRPr>
                    </a:p>
                  </a:txBody>
                  <a:tcPr horzOverflow="overflow"/>
                </a:tc>
              </a:tr>
              <a:tr h="51816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u="none" strike="noStrike" cap="none" normalizeH="0" baseline="0">
                          <a:ln>
                            <a:noFill/>
                          </a:ln>
                          <a:effectLst/>
                        </a:rPr>
                        <a:t>Some chance</a:t>
                      </a:r>
                      <a:endParaRPr kumimoji="0" lang="en-US" sz="1200" b="0" i="0" u="none" strike="noStrike" cap="none" normalizeH="0" baseline="0">
                        <a:ln>
                          <a:noFill/>
                        </a:ln>
                        <a:solidFill>
                          <a:schemeClr val="tx1"/>
                        </a:solidFill>
                        <a:effectLst/>
                        <a:latin typeface="Arial" charset="0"/>
                        <a:ea typeface="ＭＳ Ｐゴシック" charset="0"/>
                        <a:cs typeface="ＭＳ Ｐゴシック" charset="0"/>
                      </a:endParaRPr>
                    </a:p>
                  </a:txBody>
                  <a:tcPr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u="none" strike="noStrike" cap="none" normalizeH="0" baseline="0">
                          <a:ln>
                            <a:noFill/>
                          </a:ln>
                          <a:effectLst/>
                        </a:rPr>
                        <a:t>286/2459 = 11.6%</a:t>
                      </a:r>
                      <a:endParaRPr kumimoji="0" lang="en-US" sz="1400" b="0" i="0" u="none" strike="noStrike" cap="none" normalizeH="0" baseline="0">
                        <a:ln>
                          <a:noFill/>
                        </a:ln>
                        <a:solidFill>
                          <a:schemeClr val="tx1"/>
                        </a:solidFill>
                        <a:effectLst/>
                        <a:latin typeface="Arial" charset="0"/>
                        <a:ea typeface="ＭＳ Ｐゴシック" charset="0"/>
                        <a:cs typeface="ＭＳ Ｐゴシック" charset="0"/>
                      </a:endParaRPr>
                    </a:p>
                  </a:txBody>
                  <a:tcPr horzOverflow="overflow"/>
                </a:tc>
              </a:tr>
              <a:tr h="51816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u="none" strike="noStrike" cap="none" normalizeH="0" baseline="0">
                          <a:ln>
                            <a:noFill/>
                          </a:ln>
                          <a:effectLst/>
                        </a:rPr>
                        <a:t>A 50-50 chance</a:t>
                      </a:r>
                      <a:endParaRPr kumimoji="0" lang="en-US" sz="1200" b="0" i="0" u="none" strike="noStrike" cap="none" normalizeH="0" baseline="0">
                        <a:ln>
                          <a:noFill/>
                        </a:ln>
                        <a:solidFill>
                          <a:schemeClr val="tx1"/>
                        </a:solidFill>
                        <a:effectLst/>
                        <a:latin typeface="Arial" charset="0"/>
                        <a:ea typeface="ＭＳ Ｐゴシック" charset="0"/>
                        <a:cs typeface="ＭＳ Ｐゴシック" charset="0"/>
                      </a:endParaRPr>
                    </a:p>
                  </a:txBody>
                  <a:tcPr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u="none" strike="noStrike" cap="none" normalizeH="0" baseline="0">
                          <a:ln>
                            <a:noFill/>
                          </a:ln>
                          <a:effectLst/>
                        </a:rPr>
                        <a:t>720/2459 = 29.3%</a:t>
                      </a:r>
                      <a:endParaRPr kumimoji="0" lang="en-US" sz="1400" b="0" i="0" u="none" strike="noStrike" cap="none" normalizeH="0" baseline="0">
                        <a:ln>
                          <a:noFill/>
                        </a:ln>
                        <a:solidFill>
                          <a:schemeClr val="tx1"/>
                        </a:solidFill>
                        <a:effectLst/>
                        <a:latin typeface="Arial" charset="0"/>
                        <a:ea typeface="ＭＳ Ｐゴシック" charset="0"/>
                        <a:cs typeface="ＭＳ Ｐゴシック" charset="0"/>
                      </a:endParaRPr>
                    </a:p>
                  </a:txBody>
                  <a:tcPr horzOverflow="overflow"/>
                </a:tc>
              </a:tr>
              <a:tr h="51816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u="none" strike="noStrike" cap="none" normalizeH="0" baseline="0">
                          <a:ln>
                            <a:noFill/>
                          </a:ln>
                          <a:effectLst/>
                        </a:rPr>
                        <a:t>A good chance</a:t>
                      </a:r>
                      <a:endParaRPr kumimoji="0" lang="en-US" sz="1200" b="0" i="0" u="none" strike="noStrike" cap="none" normalizeH="0" baseline="0">
                        <a:ln>
                          <a:noFill/>
                        </a:ln>
                        <a:solidFill>
                          <a:schemeClr val="tx1"/>
                        </a:solidFill>
                        <a:effectLst/>
                        <a:latin typeface="Arial" charset="0"/>
                        <a:ea typeface="ＭＳ Ｐゴシック" charset="0"/>
                        <a:cs typeface="ＭＳ Ｐゴシック" charset="0"/>
                      </a:endParaRPr>
                    </a:p>
                  </a:txBody>
                  <a:tcPr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u="none" strike="noStrike" cap="none" normalizeH="0" baseline="0">
                          <a:ln>
                            <a:noFill/>
                          </a:ln>
                          <a:effectLst/>
                        </a:rPr>
                        <a:t>758/2459 = 30.8%</a:t>
                      </a:r>
                      <a:endParaRPr kumimoji="0" lang="en-US" sz="1400" b="0" i="0" u="none" strike="noStrike" cap="none" normalizeH="0" baseline="0">
                        <a:ln>
                          <a:noFill/>
                        </a:ln>
                        <a:solidFill>
                          <a:schemeClr val="tx1"/>
                        </a:solidFill>
                        <a:effectLst/>
                        <a:latin typeface="Arial" charset="0"/>
                        <a:ea typeface="ＭＳ Ｐゴシック" charset="0"/>
                        <a:cs typeface="ＭＳ Ｐゴシック" charset="0"/>
                      </a:endParaRPr>
                    </a:p>
                  </a:txBody>
                  <a:tcPr horzOverflow="overflow"/>
                </a:tc>
              </a:tr>
              <a:tr h="51816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u="none" strike="noStrike" cap="none" normalizeH="0" baseline="0">
                          <a:ln>
                            <a:noFill/>
                          </a:ln>
                          <a:effectLst/>
                        </a:rPr>
                        <a:t>Almost certain</a:t>
                      </a:r>
                      <a:endParaRPr kumimoji="0" lang="en-US" sz="1200" b="0" i="0" u="none" strike="noStrike" cap="none" normalizeH="0" baseline="0">
                        <a:ln>
                          <a:noFill/>
                        </a:ln>
                        <a:solidFill>
                          <a:schemeClr val="tx1"/>
                        </a:solidFill>
                        <a:effectLst/>
                        <a:latin typeface="Arial" charset="0"/>
                        <a:ea typeface="ＭＳ Ｐゴシック" charset="0"/>
                        <a:cs typeface="ＭＳ Ｐゴシック" charset="0"/>
                      </a:endParaRPr>
                    </a:p>
                  </a:txBody>
                  <a:tcPr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u="none" strike="noStrike" cap="none" normalizeH="0" baseline="0" dirty="0">
                          <a:ln>
                            <a:noFill/>
                          </a:ln>
                          <a:effectLst/>
                        </a:rPr>
                        <a:t>597/2459 = 24.3%</a:t>
                      </a:r>
                      <a:endParaRPr kumimoji="0" lang="en-US" sz="1400" b="0" i="0" u="none" strike="noStrike" cap="none" normalizeH="0" baseline="0" dirty="0">
                        <a:ln>
                          <a:noFill/>
                        </a:ln>
                        <a:solidFill>
                          <a:schemeClr val="tx1"/>
                        </a:solidFill>
                        <a:effectLst/>
                        <a:latin typeface="Arial" charset="0"/>
                        <a:ea typeface="ＭＳ Ｐゴシック" charset="0"/>
                        <a:cs typeface="ＭＳ Ｐゴシック" charset="0"/>
                      </a:endParaRPr>
                    </a:p>
                  </a:txBody>
                  <a:tcPr horzOverflow="overflow"/>
                </a:tc>
              </a:tr>
            </a:tbl>
          </a:graphicData>
        </a:graphic>
      </p:graphicFrame>
      <p:sp>
        <p:nvSpPr>
          <p:cNvPr id="19462" name="TextBox 7"/>
          <p:cNvSpPr txBox="1">
            <a:spLocks noChangeArrowheads="1"/>
          </p:cNvSpPr>
          <p:nvPr/>
        </p:nvSpPr>
        <p:spPr bwMode="auto">
          <a:xfrm>
            <a:off x="4495800" y="1295400"/>
            <a:ext cx="4413250" cy="1477963"/>
          </a:xfrm>
          <a:prstGeom prst="rect">
            <a:avLst/>
          </a:prstGeom>
          <a:noFill/>
          <a:ln w="9525">
            <a:noFill/>
            <a:miter lim="800000"/>
            <a:headEnd/>
            <a:tailEnd/>
          </a:ln>
        </p:spPr>
        <p:txBody>
          <a:bodyPr>
            <a:spAutoFit/>
          </a:bodyPr>
          <a:lstStyle/>
          <a:p>
            <a:pPr>
              <a:buFont typeface="Arial" pitchFamily="34" charset="0"/>
              <a:buChar char="•"/>
            </a:pPr>
            <a:r>
              <a:rPr lang="en-US" dirty="0">
                <a:cs typeface="Arial" pitchFamily="34" charset="0"/>
              </a:rPr>
              <a:t>Calculate the conditional distribution </a:t>
            </a:r>
            <a:r>
              <a:rPr lang="en-US" dirty="0" smtClean="0">
                <a:cs typeface="Arial" pitchFamily="34" charset="0"/>
              </a:rPr>
              <a:t>of </a:t>
            </a:r>
            <a:r>
              <a:rPr lang="en-US" dirty="0">
                <a:cs typeface="Arial" pitchFamily="34" charset="0"/>
              </a:rPr>
              <a:t>opinion among males.</a:t>
            </a:r>
          </a:p>
          <a:p>
            <a:pPr>
              <a:buFont typeface="Arial" pitchFamily="34" charset="0"/>
              <a:buChar char="•"/>
            </a:pPr>
            <a:r>
              <a:rPr lang="en-US" dirty="0">
                <a:cs typeface="Arial" pitchFamily="34" charset="0"/>
              </a:rPr>
              <a:t>Examine the relationship between gender and opinion.</a:t>
            </a:r>
          </a:p>
          <a:p>
            <a:endParaRPr lang="en-US" dirty="0">
              <a:cs typeface="Arial" pitchFamily="34" charset="0"/>
            </a:endParaRPr>
          </a:p>
        </p:txBody>
      </p:sp>
      <p:graphicFrame>
        <p:nvGraphicFramePr>
          <p:cNvPr id="12" name="Chart 11"/>
          <p:cNvGraphicFramePr>
            <a:graphicFrameLocks/>
          </p:cNvGraphicFramePr>
          <p:nvPr/>
        </p:nvGraphicFramePr>
        <p:xfrm>
          <a:off x="3962400" y="3143250"/>
          <a:ext cx="5021263" cy="3714750"/>
        </p:xfrm>
        <a:graphic>
          <a:graphicData uri="http://schemas.openxmlformats.org/drawingml/2006/chart">
            <c:chart xmlns:c="http://schemas.openxmlformats.org/drawingml/2006/chart" xmlns:r="http://schemas.openxmlformats.org/officeDocument/2006/relationships" r:id="rId2"/>
          </a:graphicData>
        </a:graphic>
      </p:graphicFrame>
      <p:sp>
        <p:nvSpPr>
          <p:cNvPr id="13" name="Curved Down Arrow 12"/>
          <p:cNvSpPr/>
          <p:nvPr/>
        </p:nvSpPr>
        <p:spPr>
          <a:xfrm rot="18246188" flipH="1">
            <a:off x="471349" y="2287341"/>
            <a:ext cx="3277652" cy="1105966"/>
          </a:xfrm>
          <a:prstGeom prst="curvedDownArrow">
            <a:avLst>
              <a:gd name="adj1" fmla="val 25000"/>
              <a:gd name="adj2" fmla="val 50000"/>
              <a:gd name="adj3" fmla="val 28504"/>
            </a:avLst>
          </a:prstGeom>
        </p:spPr>
        <p:style>
          <a:lnRef idx="0">
            <a:schemeClr val="accent5"/>
          </a:lnRef>
          <a:fillRef idx="3">
            <a:schemeClr val="accent5"/>
          </a:fillRef>
          <a:effectRef idx="3">
            <a:schemeClr val="accent5"/>
          </a:effectRef>
          <a:fontRef idx="minor">
            <a:schemeClr val="lt1"/>
          </a:fontRef>
        </p:style>
        <p:txBody>
          <a:bodyPr anchor="ctr"/>
          <a:lstStyle/>
          <a:p>
            <a:pPr algn="ctr" fontAlgn="auto">
              <a:spcBef>
                <a:spcPts val="0"/>
              </a:spcBef>
              <a:spcAft>
                <a:spcPts val="0"/>
              </a:spcAft>
              <a:defRPr/>
            </a:pPr>
            <a:endParaRPr lang="en-US">
              <a:solidFill>
                <a:schemeClr val="tx1"/>
              </a:solidFill>
            </a:endParaRPr>
          </a:p>
        </p:txBody>
      </p:sp>
      <p:graphicFrame>
        <p:nvGraphicFramePr>
          <p:cNvPr id="14" name="Table 13"/>
          <p:cNvGraphicFramePr>
            <a:graphicFrameLocks noGrp="1"/>
          </p:cNvGraphicFramePr>
          <p:nvPr/>
        </p:nvGraphicFramePr>
        <p:xfrm>
          <a:off x="2690813" y="3894578"/>
          <a:ext cx="1130300" cy="2938780"/>
        </p:xfrm>
        <a:graphic>
          <a:graphicData uri="http://schemas.openxmlformats.org/drawingml/2006/table">
            <a:tbl>
              <a:tblPr>
                <a:tableStyleId>{284E427A-3D55-4303-BF80-6455036E1DE7}</a:tableStyleId>
              </a:tblPr>
              <a:tblGrid>
                <a:gridCol w="1130300"/>
              </a:tblGrid>
              <a:tr h="34290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u="none" strike="noStrike" cap="none" normalizeH="0" baseline="0" dirty="0">
                          <a:ln>
                            <a:noFill/>
                          </a:ln>
                          <a:effectLst/>
                        </a:rPr>
                        <a:t>Female</a:t>
                      </a:r>
                      <a:endParaRPr kumimoji="0" lang="en-US" sz="1400" b="1" i="0" u="none" strike="noStrike" cap="none" normalizeH="0" baseline="0" dirty="0">
                        <a:ln>
                          <a:noFill/>
                        </a:ln>
                        <a:solidFill>
                          <a:schemeClr val="tx1"/>
                        </a:solidFill>
                        <a:effectLst/>
                        <a:latin typeface="Arial" charset="0"/>
                        <a:ea typeface="ＭＳ Ｐゴシック" charset="0"/>
                        <a:cs typeface="ＭＳ Ｐゴシック" charset="0"/>
                      </a:endParaRPr>
                    </a:p>
                  </a:txBody>
                  <a:tcPr horzOverflow="overflow"/>
                </a:tc>
              </a:tr>
              <a:tr h="51816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u="none" strike="noStrike" cap="none" normalizeH="0" baseline="0">
                          <a:ln>
                            <a:noFill/>
                          </a:ln>
                          <a:effectLst/>
                        </a:rPr>
                        <a:t>96/2367 = 4.1%</a:t>
                      </a:r>
                      <a:endParaRPr kumimoji="0" lang="en-US" sz="1400" b="0" i="0" u="none" strike="noStrike" cap="none" normalizeH="0" baseline="0">
                        <a:ln>
                          <a:noFill/>
                        </a:ln>
                        <a:solidFill>
                          <a:schemeClr val="tx1"/>
                        </a:solidFill>
                        <a:effectLst/>
                        <a:latin typeface="Arial" charset="0"/>
                        <a:ea typeface="ＭＳ Ｐゴシック" charset="0"/>
                        <a:cs typeface="ＭＳ Ｐゴシック" charset="0"/>
                      </a:endParaRPr>
                    </a:p>
                  </a:txBody>
                  <a:tcPr horzOverflow="overflow"/>
                </a:tc>
              </a:tr>
              <a:tr h="51816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u="none" strike="noStrike" cap="none" normalizeH="0" baseline="0">
                          <a:ln>
                            <a:noFill/>
                          </a:ln>
                          <a:effectLst/>
                        </a:rPr>
                        <a:t>426/2367 = 18.0%</a:t>
                      </a:r>
                      <a:endParaRPr kumimoji="0" lang="en-US" sz="1400" b="0" i="0" u="none" strike="noStrike" cap="none" normalizeH="0" baseline="0">
                        <a:ln>
                          <a:noFill/>
                        </a:ln>
                        <a:solidFill>
                          <a:schemeClr val="tx1"/>
                        </a:solidFill>
                        <a:effectLst/>
                        <a:latin typeface="Arial" charset="0"/>
                        <a:ea typeface="ＭＳ Ｐゴシック" charset="0"/>
                        <a:cs typeface="ＭＳ Ｐゴシック" charset="0"/>
                      </a:endParaRPr>
                    </a:p>
                  </a:txBody>
                  <a:tcPr horzOverflow="overflow"/>
                </a:tc>
              </a:tr>
              <a:tr h="51816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u="none" strike="noStrike" cap="none" normalizeH="0" baseline="0">
                          <a:ln>
                            <a:noFill/>
                          </a:ln>
                          <a:effectLst/>
                        </a:rPr>
                        <a:t>696/2367 = 29.4%</a:t>
                      </a:r>
                      <a:endParaRPr kumimoji="0" lang="en-US" sz="1400" b="0" i="0" u="none" strike="noStrike" cap="none" normalizeH="0" baseline="0">
                        <a:ln>
                          <a:noFill/>
                        </a:ln>
                        <a:solidFill>
                          <a:schemeClr val="tx1"/>
                        </a:solidFill>
                        <a:effectLst/>
                        <a:latin typeface="Arial" charset="0"/>
                        <a:ea typeface="ＭＳ Ｐゴシック" charset="0"/>
                        <a:cs typeface="ＭＳ Ｐゴシック" charset="0"/>
                      </a:endParaRPr>
                    </a:p>
                  </a:txBody>
                  <a:tcPr horzOverflow="overflow"/>
                </a:tc>
              </a:tr>
              <a:tr h="52070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u="none" strike="noStrike" cap="none" normalizeH="0" baseline="0">
                          <a:ln>
                            <a:noFill/>
                          </a:ln>
                          <a:effectLst/>
                        </a:rPr>
                        <a:t>663/2367 = 28.0%</a:t>
                      </a:r>
                      <a:endParaRPr kumimoji="0" lang="en-US" sz="1400" b="0" i="0" u="none" strike="noStrike" cap="none" normalizeH="0" baseline="0">
                        <a:ln>
                          <a:noFill/>
                        </a:ln>
                        <a:solidFill>
                          <a:schemeClr val="tx1"/>
                        </a:solidFill>
                        <a:effectLst/>
                        <a:latin typeface="Arial" charset="0"/>
                        <a:ea typeface="ＭＳ Ｐゴシック" charset="0"/>
                        <a:cs typeface="ＭＳ Ｐゴシック" charset="0"/>
                      </a:endParaRPr>
                    </a:p>
                  </a:txBody>
                  <a:tcPr horzOverflow="overflow"/>
                </a:tc>
              </a:tr>
              <a:tr h="52070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u="none" strike="noStrike" cap="none" normalizeH="0" baseline="0" dirty="0">
                          <a:ln>
                            <a:noFill/>
                          </a:ln>
                          <a:effectLst/>
                        </a:rPr>
                        <a:t>486/2367 = 20.5%</a:t>
                      </a:r>
                      <a:endParaRPr kumimoji="0" lang="en-US" sz="1400" b="0" i="0" u="none" strike="noStrike" cap="none" normalizeH="0" baseline="0" dirty="0">
                        <a:ln>
                          <a:noFill/>
                        </a:ln>
                        <a:solidFill>
                          <a:schemeClr val="tx1"/>
                        </a:solidFill>
                        <a:effectLst/>
                        <a:latin typeface="Arial" charset="0"/>
                        <a:ea typeface="ＭＳ Ｐゴシック" charset="0"/>
                        <a:cs typeface="ＭＳ Ｐゴシック" charset="0"/>
                      </a:endParaRPr>
                    </a:p>
                  </a:txBody>
                  <a:tcPr horzOverflow="overflow"/>
                </a:tc>
              </a:tr>
            </a:tbl>
          </a:graphicData>
        </a:graphic>
      </p:graphicFrame>
      <p:graphicFrame>
        <p:nvGraphicFramePr>
          <p:cNvPr id="15" name="Chart 14"/>
          <p:cNvGraphicFramePr>
            <a:graphicFrameLocks/>
          </p:cNvGraphicFramePr>
          <p:nvPr/>
        </p:nvGraphicFramePr>
        <p:xfrm>
          <a:off x="3962400" y="3143250"/>
          <a:ext cx="5045075" cy="371475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6" name="Chart 15"/>
          <p:cNvGraphicFramePr>
            <a:graphicFrameLocks/>
          </p:cNvGraphicFramePr>
          <p:nvPr/>
        </p:nvGraphicFramePr>
        <p:xfrm>
          <a:off x="3886200" y="3143250"/>
          <a:ext cx="5070475" cy="3714750"/>
        </p:xfrm>
        <a:graphic>
          <a:graphicData uri="http://schemas.openxmlformats.org/drawingml/2006/chart">
            <c:chart xmlns:c="http://schemas.openxmlformats.org/drawingml/2006/chart" xmlns:r="http://schemas.openxmlformats.org/officeDocument/2006/relationships" r:id="rId4"/>
          </a:graphicData>
        </a:graphic>
      </p:graphicFrame>
      <p:sp>
        <p:nvSpPr>
          <p:cNvPr id="17" name="Curved Down Arrow 16"/>
          <p:cNvSpPr/>
          <p:nvPr/>
        </p:nvSpPr>
        <p:spPr>
          <a:xfrm rot="10800000" flipH="1">
            <a:off x="2690813" y="6228162"/>
            <a:ext cx="2233543" cy="482486"/>
          </a:xfrm>
          <a:prstGeom prst="curvedDownArrow">
            <a:avLst>
              <a:gd name="adj1" fmla="val 25000"/>
              <a:gd name="adj2" fmla="val 50000"/>
              <a:gd name="adj3" fmla="val 28504"/>
            </a:avLst>
          </a:prstGeom>
        </p:spPr>
        <p:style>
          <a:lnRef idx="0">
            <a:schemeClr val="accent5"/>
          </a:lnRef>
          <a:fillRef idx="3">
            <a:schemeClr val="accent5"/>
          </a:fillRef>
          <a:effectRef idx="3">
            <a:schemeClr val="accent5"/>
          </a:effectRef>
          <a:fontRef idx="minor">
            <a:schemeClr val="lt1"/>
          </a:fontRef>
        </p:style>
        <p:txBody>
          <a:bodyPr anchor="ctr"/>
          <a:lstStyle/>
          <a:p>
            <a:pPr algn="ctr" fontAlgn="auto">
              <a:spcBef>
                <a:spcPts val="0"/>
              </a:spcBef>
              <a:spcAft>
                <a:spcPts val="0"/>
              </a:spcAft>
              <a:defRPr/>
            </a:pPr>
            <a:endParaRPr lang="en-US">
              <a:solidFill>
                <a:schemeClr val="tx1"/>
              </a:solidFill>
            </a:endParaRP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1000"/>
                                        <p:tgtEl>
                                          <p:spTgt spid="9"/>
                                        </p:tgtEl>
                                      </p:cBhvr>
                                    </p:animEffect>
                                  </p:childTnLst>
                                </p:cTn>
                              </p:par>
                              <p:par>
                                <p:cTn id="8" presetID="10" presetClass="entr" presetSubtype="0" fill="hold" nodeType="withEffect">
                                  <p:stCondLst>
                                    <p:cond delay="0"/>
                                  </p:stCondLst>
                                  <p:childTnLst>
                                    <p:set>
                                      <p:cBhvr>
                                        <p:cTn id="9" dur="1" fill="hold">
                                          <p:stCondLst>
                                            <p:cond delay="0"/>
                                          </p:stCondLst>
                                        </p:cTn>
                                        <p:tgtEl>
                                          <p:spTgt spid="13"/>
                                        </p:tgtEl>
                                        <p:attrNameLst>
                                          <p:attrName>style.visibility</p:attrName>
                                        </p:attrNameLst>
                                      </p:cBhvr>
                                      <p:to>
                                        <p:strVal val="visible"/>
                                      </p:to>
                                    </p:set>
                                    <p:animEffect transition="in" filter="fade">
                                      <p:cBhvr>
                                        <p:cTn id="10" dur="1000"/>
                                        <p:tgtEl>
                                          <p:spTgt spid="13"/>
                                        </p:tgtEl>
                                      </p:cBhvr>
                                    </p:animEffect>
                                  </p:childTnLst>
                                </p:cTn>
                              </p:par>
                            </p:childTnLst>
                          </p:cTn>
                        </p:par>
                      </p:childTnLst>
                    </p:cTn>
                  </p:par>
                  <p:par>
                    <p:cTn id="11" fill="hold" nodeType="clickPar">
                      <p:stCondLst>
                        <p:cond delay="indefinite"/>
                      </p:stCondLst>
                      <p:childTnLst>
                        <p:par>
                          <p:cTn id="12" fill="hold" nodeType="withGroup">
                            <p:stCondLst>
                              <p:cond delay="0"/>
                            </p:stCondLst>
                            <p:childTnLst>
                              <p:par>
                                <p:cTn id="13" presetID="10" presetClass="entr" presetSubtype="0" fill="hold" nodeType="clickEffect">
                                  <p:stCondLst>
                                    <p:cond delay="0"/>
                                  </p:stCondLst>
                                  <p:childTnLst>
                                    <p:set>
                                      <p:cBhvr>
                                        <p:cTn id="14" dur="1" fill="hold">
                                          <p:stCondLst>
                                            <p:cond delay="0"/>
                                          </p:stCondLst>
                                        </p:cTn>
                                        <p:tgtEl>
                                          <p:spTgt spid="17"/>
                                        </p:tgtEl>
                                        <p:attrNameLst>
                                          <p:attrName>style.visibility</p:attrName>
                                        </p:attrNameLst>
                                      </p:cBhvr>
                                      <p:to>
                                        <p:strVal val="visible"/>
                                      </p:to>
                                    </p:set>
                                    <p:animEffect transition="in" filter="fade">
                                      <p:cBhvr>
                                        <p:cTn id="15" dur="1000"/>
                                        <p:tgtEl>
                                          <p:spTgt spid="17"/>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12"/>
                                        </p:tgtEl>
                                        <p:attrNameLst>
                                          <p:attrName>style.visibility</p:attrName>
                                        </p:attrNameLst>
                                      </p:cBhvr>
                                      <p:to>
                                        <p:strVal val="visible"/>
                                      </p:to>
                                    </p:set>
                                    <p:animEffect transition="in" filter="fade">
                                      <p:cBhvr>
                                        <p:cTn id="18" dur="1000"/>
                                        <p:tgtEl>
                                          <p:spTgt spid="12"/>
                                        </p:tgtEl>
                                      </p:cBhvr>
                                    </p:animEffect>
                                  </p:childTnLst>
                                </p:cTn>
                              </p:par>
                            </p:childTnLst>
                          </p:cTn>
                        </p:par>
                      </p:childTnLst>
                    </p:cTn>
                  </p:par>
                  <p:par>
                    <p:cTn id="19" fill="hold" nodeType="clickPar">
                      <p:stCondLst>
                        <p:cond delay="indefinite"/>
                      </p:stCondLst>
                      <p:childTnLst>
                        <p:par>
                          <p:cTn id="20" fill="hold" nodeType="withGroup">
                            <p:stCondLst>
                              <p:cond delay="0"/>
                            </p:stCondLst>
                            <p:childTnLst>
                              <p:par>
                                <p:cTn id="21" presetID="10" presetClass="entr" presetSubtype="0" fill="hold" nodeType="clickEffect">
                                  <p:stCondLst>
                                    <p:cond delay="0"/>
                                  </p:stCondLst>
                                  <p:childTnLst>
                                    <p:set>
                                      <p:cBhvr>
                                        <p:cTn id="22" dur="1" fill="hold">
                                          <p:stCondLst>
                                            <p:cond delay="0"/>
                                          </p:stCondLst>
                                        </p:cTn>
                                        <p:tgtEl>
                                          <p:spTgt spid="14"/>
                                        </p:tgtEl>
                                        <p:attrNameLst>
                                          <p:attrName>style.visibility</p:attrName>
                                        </p:attrNameLst>
                                      </p:cBhvr>
                                      <p:to>
                                        <p:strVal val="visible"/>
                                      </p:to>
                                    </p:set>
                                    <p:animEffect transition="in" filter="fade">
                                      <p:cBhvr>
                                        <p:cTn id="23" dur="1000"/>
                                        <p:tgtEl>
                                          <p:spTgt spid="14"/>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15"/>
                                        </p:tgtEl>
                                        <p:attrNameLst>
                                          <p:attrName>style.visibility</p:attrName>
                                        </p:attrNameLst>
                                      </p:cBhvr>
                                      <p:to>
                                        <p:strVal val="visible"/>
                                      </p:to>
                                    </p:set>
                                    <p:animEffect transition="in" filter="fade">
                                      <p:cBhvr>
                                        <p:cTn id="26" dur="1000"/>
                                        <p:tgtEl>
                                          <p:spTgt spid="15"/>
                                        </p:tgtEl>
                                      </p:cBhvr>
                                    </p:animEffect>
                                  </p:childTnLst>
                                </p:cTn>
                              </p:par>
                            </p:childTnLst>
                          </p:cTn>
                        </p:par>
                      </p:childTnLst>
                    </p:cTn>
                  </p:par>
                  <p:par>
                    <p:cTn id="27" fill="hold" nodeType="clickPar">
                      <p:stCondLst>
                        <p:cond delay="indefinite"/>
                      </p:stCondLst>
                      <p:childTnLst>
                        <p:par>
                          <p:cTn id="28" fill="hold" nodeType="withGroup">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16"/>
                                        </p:tgtEl>
                                        <p:attrNameLst>
                                          <p:attrName>style.visibility</p:attrName>
                                        </p:attrNameLst>
                                      </p:cBhvr>
                                      <p:to>
                                        <p:strVal val="visible"/>
                                      </p:to>
                                    </p:set>
                                    <p:animEffect transition="in" filter="fade">
                                      <p:cBhvr>
                                        <p:cTn id="31" dur="10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2" grpId="0">
        <p:bldAsOne/>
      </p:bldGraphic>
      <p:bldGraphic spid="15" grpId="0">
        <p:bldAsOne/>
      </p:bldGraphic>
      <p:bldGraphic spid="16" grpId="0">
        <p:bldAsOne/>
      </p:bldGraphic>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ln>
            <a:solidFill>
              <a:schemeClr val="accent1">
                <a:lumMod val="50000"/>
              </a:schemeClr>
            </a:solidFill>
          </a:ln>
        </p:spPr>
        <p:txBody>
          <a:bodyPr/>
          <a:lstStyle/>
          <a:p>
            <a:r>
              <a:rPr lang="en-US" dirty="0" smtClean="0"/>
              <a:t>A chance to work on one together</a:t>
            </a:r>
            <a:endParaRPr lang="en-US" dirty="0"/>
          </a:p>
        </p:txBody>
      </p:sp>
      <p:sp>
        <p:nvSpPr>
          <p:cNvPr id="3" name="Text Placeholder 2"/>
          <p:cNvSpPr>
            <a:spLocks noGrp="1"/>
          </p:cNvSpPr>
          <p:nvPr>
            <p:ph type="body" idx="1"/>
          </p:nvPr>
        </p:nvSpPr>
        <p:spPr/>
        <p:txBody>
          <a:bodyPr>
            <a:noAutofit/>
          </a:bodyPr>
          <a:lstStyle/>
          <a:p>
            <a:pPr>
              <a:buFont typeface="Arial" pitchFamily="34" charset="0"/>
              <a:buChar char="•"/>
            </a:pPr>
            <a:r>
              <a:rPr lang="en-US" sz="3600" dirty="0" smtClean="0"/>
              <a:t>An example concerning marginal and conditional distributions</a:t>
            </a:r>
            <a:endParaRPr lang="en-US" sz="3600" dirty="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b="1" dirty="0" smtClean="0"/>
              <a:t>Enrollment of recent high school graduates.</a:t>
            </a:r>
            <a:r>
              <a:rPr lang="en-US" dirty="0" smtClean="0"/>
              <a:t> The table below gives some census data concerning the enrollment status of recent high school graduates aged 16 to 24 years.</a:t>
            </a:r>
            <a:endParaRPr lang="en-US" dirty="0"/>
          </a:p>
        </p:txBody>
      </p:sp>
      <p:sp>
        <p:nvSpPr>
          <p:cNvPr id="3" name="Title 2"/>
          <p:cNvSpPr>
            <a:spLocks noGrp="1"/>
          </p:cNvSpPr>
          <p:nvPr>
            <p:ph type="title"/>
          </p:nvPr>
        </p:nvSpPr>
        <p:spPr/>
        <p:txBody>
          <a:bodyPr/>
          <a:lstStyle/>
          <a:p>
            <a:pPr algn="ctr"/>
            <a:r>
              <a:rPr lang="en-US" dirty="0" smtClean="0"/>
              <a:t>Setting up our problem</a:t>
            </a:r>
            <a:endParaRPr lang="en-US" dirty="0"/>
          </a:p>
        </p:txBody>
      </p:sp>
      <p:pic>
        <p:nvPicPr>
          <p:cNvPr id="4" name="Picture 2" descr="http://ebooks.bfwpub.com/ips6e/figures/IL_152_2.gif"/>
          <p:cNvPicPr>
            <a:picLocks noChangeAspect="1" noChangeArrowheads="1"/>
          </p:cNvPicPr>
          <p:nvPr/>
        </p:nvPicPr>
        <p:blipFill>
          <a:blip r:embed="rId2" cstate="print"/>
          <a:srcRect/>
          <a:stretch>
            <a:fillRect/>
          </a:stretch>
        </p:blipFill>
        <p:spPr bwMode="auto">
          <a:xfrm>
            <a:off x="1997487" y="3429000"/>
            <a:ext cx="6155913" cy="312567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914400" y="3962400"/>
            <a:ext cx="8229600" cy="2425891"/>
          </a:xfrm>
        </p:spPr>
        <p:txBody>
          <a:bodyPr>
            <a:normAutofit lnSpcReduction="10000"/>
          </a:bodyPr>
          <a:lstStyle/>
          <a:p>
            <a:r>
              <a:rPr lang="en-US" dirty="0" smtClean="0"/>
              <a:t>How many male recent high school graduates aged 16 to 24 years were enrolled full-time in two-year colleges?</a:t>
            </a:r>
          </a:p>
          <a:p>
            <a:r>
              <a:rPr lang="en-US" dirty="0" smtClean="0"/>
              <a:t>How many female recent high school graduates aged 16 to 24 years were enrolled in graduate schools?</a:t>
            </a:r>
          </a:p>
          <a:p>
            <a:endParaRPr lang="en-US" dirty="0"/>
          </a:p>
        </p:txBody>
      </p:sp>
      <p:sp>
        <p:nvSpPr>
          <p:cNvPr id="3" name="Title 2"/>
          <p:cNvSpPr>
            <a:spLocks noGrp="1"/>
          </p:cNvSpPr>
          <p:nvPr>
            <p:ph type="title"/>
          </p:nvPr>
        </p:nvSpPr>
        <p:spPr/>
        <p:txBody>
          <a:bodyPr/>
          <a:lstStyle/>
          <a:p>
            <a:pPr algn="ctr"/>
            <a:r>
              <a:rPr lang="en-US" dirty="0" smtClean="0"/>
              <a:t>Continuing our problem</a:t>
            </a:r>
            <a:endParaRPr lang="en-US" dirty="0"/>
          </a:p>
        </p:txBody>
      </p:sp>
      <p:pic>
        <p:nvPicPr>
          <p:cNvPr id="4" name="Picture 2" descr="http://ebooks.bfwpub.com/ips6e/figures/IL_152_2.gif"/>
          <p:cNvPicPr>
            <a:picLocks noChangeAspect="1" noChangeArrowheads="1"/>
          </p:cNvPicPr>
          <p:nvPr/>
        </p:nvPicPr>
        <p:blipFill>
          <a:blip r:embed="rId2" cstate="print"/>
          <a:srcRect/>
          <a:stretch>
            <a:fillRect/>
          </a:stretch>
        </p:blipFill>
        <p:spPr bwMode="auto">
          <a:xfrm>
            <a:off x="2133600" y="1143000"/>
            <a:ext cx="5555620" cy="2820877"/>
          </a:xfrm>
          <a:prstGeom prst="rect">
            <a:avLst/>
          </a:prstGeom>
          <a:noFill/>
          <a:ln w="9525">
            <a:noFill/>
            <a:miter lim="800000"/>
            <a:headEnd/>
            <a:tailEnd/>
          </a:ln>
        </p:spPr>
      </p:pic>
      <p:sp>
        <p:nvSpPr>
          <p:cNvPr id="5" name="TextBox 4"/>
          <p:cNvSpPr txBox="1"/>
          <p:nvPr/>
        </p:nvSpPr>
        <p:spPr>
          <a:xfrm>
            <a:off x="228600" y="4343400"/>
            <a:ext cx="1066800" cy="584775"/>
          </a:xfrm>
          <a:prstGeom prst="rect">
            <a:avLst/>
          </a:prstGeom>
          <a:solidFill>
            <a:schemeClr val="accent1">
              <a:lumMod val="60000"/>
              <a:lumOff val="40000"/>
            </a:schemeClr>
          </a:solidFill>
        </p:spPr>
        <p:txBody>
          <a:bodyPr wrap="square" rtlCol="0">
            <a:spAutoFit/>
          </a:bodyPr>
          <a:lstStyle/>
          <a:p>
            <a:r>
              <a:rPr lang="en-US" sz="3200" dirty="0" smtClean="0"/>
              <a:t>890</a:t>
            </a:r>
            <a:endParaRPr lang="en-US" sz="3200" dirty="0"/>
          </a:p>
        </p:txBody>
      </p:sp>
      <p:sp>
        <p:nvSpPr>
          <p:cNvPr id="6" name="TextBox 5"/>
          <p:cNvSpPr txBox="1"/>
          <p:nvPr/>
        </p:nvSpPr>
        <p:spPr>
          <a:xfrm>
            <a:off x="304800" y="5486400"/>
            <a:ext cx="1066800" cy="584775"/>
          </a:xfrm>
          <a:prstGeom prst="rect">
            <a:avLst/>
          </a:prstGeom>
          <a:solidFill>
            <a:schemeClr val="accent1">
              <a:lumMod val="60000"/>
              <a:lumOff val="40000"/>
            </a:schemeClr>
          </a:solidFill>
        </p:spPr>
        <p:txBody>
          <a:bodyPr wrap="square" rtlCol="0">
            <a:spAutoFit/>
          </a:bodyPr>
          <a:lstStyle/>
          <a:p>
            <a:r>
              <a:rPr lang="en-US" sz="3200" dirty="0" smtClean="0"/>
              <a:t>366</a:t>
            </a:r>
            <a:endParaRPr lang="en-US" sz="32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dissolve">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dissolve">
                                      <p:cBhvr>
                                        <p:cTn id="12"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See if you can use the skills developed in this presentation to complete the handout that Dr. F. will distribute.</a:t>
            </a:r>
          </a:p>
          <a:p>
            <a:endParaRPr lang="en-US" dirty="0" smtClean="0"/>
          </a:p>
          <a:p>
            <a:r>
              <a:rPr lang="en-US" dirty="0" smtClean="0"/>
              <a:t>Feel free to consult your notes, work together, or ask me if you get really stuck or frustrated.</a:t>
            </a:r>
          </a:p>
          <a:p>
            <a:endParaRPr lang="en-US" dirty="0" smtClean="0"/>
          </a:p>
          <a:p>
            <a:r>
              <a:rPr lang="en-US" dirty="0" smtClean="0"/>
              <a:t>RELAX…it’s just for FUN! </a:t>
            </a:r>
            <a:r>
              <a:rPr lang="en-US" dirty="0" smtClean="0">
                <a:sym typeface="Wingdings" pitchFamily="2" charset="2"/>
              </a:rPr>
              <a:t></a:t>
            </a:r>
            <a:endParaRPr lang="en-US" dirty="0"/>
          </a:p>
        </p:txBody>
      </p:sp>
      <p:sp>
        <p:nvSpPr>
          <p:cNvPr id="3" name="Title 2"/>
          <p:cNvSpPr>
            <a:spLocks noGrp="1"/>
          </p:cNvSpPr>
          <p:nvPr>
            <p:ph type="title"/>
          </p:nvPr>
        </p:nvSpPr>
        <p:spPr/>
        <p:txBody>
          <a:bodyPr/>
          <a:lstStyle/>
          <a:p>
            <a:pPr algn="ctr"/>
            <a:r>
              <a:rPr lang="en-US" dirty="0" smtClean="0"/>
              <a:t>Now the big challenge</a:t>
            </a:r>
            <a:endParaRPr lang="en-US" dirty="0"/>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The marginal distribution of gender</a:t>
            </a:r>
            <a:endParaRPr lang="en-US" dirty="0"/>
          </a:p>
        </p:txBody>
      </p:sp>
      <p:sp>
        <p:nvSpPr>
          <p:cNvPr id="3" name="Title 2"/>
          <p:cNvSpPr>
            <a:spLocks noGrp="1"/>
          </p:cNvSpPr>
          <p:nvPr>
            <p:ph type="title"/>
          </p:nvPr>
        </p:nvSpPr>
        <p:spPr/>
        <p:txBody>
          <a:bodyPr/>
          <a:lstStyle/>
          <a:p>
            <a:pPr algn="ctr"/>
            <a:r>
              <a:rPr lang="en-US" dirty="0" smtClean="0"/>
              <a:t>Solution #1</a:t>
            </a:r>
            <a:endParaRPr lang="en-US" dirty="0"/>
          </a:p>
        </p:txBody>
      </p:sp>
      <p:graphicFrame>
        <p:nvGraphicFramePr>
          <p:cNvPr id="5" name="Table 4"/>
          <p:cNvGraphicFramePr>
            <a:graphicFrameLocks noGrp="1"/>
          </p:cNvGraphicFramePr>
          <p:nvPr/>
        </p:nvGraphicFramePr>
        <p:xfrm>
          <a:off x="1524000" y="2285998"/>
          <a:ext cx="6248400" cy="4170680"/>
        </p:xfrm>
        <a:graphic>
          <a:graphicData uri="http://schemas.openxmlformats.org/drawingml/2006/table">
            <a:tbl>
              <a:tblPr firstRow="1" bandRow="1">
                <a:tableStyleId>{5C22544A-7EE6-4342-B048-85BDC9FD1C3A}</a:tableStyleId>
              </a:tblPr>
              <a:tblGrid>
                <a:gridCol w="2638213"/>
                <a:gridCol w="1943947"/>
                <a:gridCol w="1666240"/>
              </a:tblGrid>
              <a:tr h="328790">
                <a:tc>
                  <a:txBody>
                    <a:bodyPr/>
                    <a:lstStyle/>
                    <a:p>
                      <a:pPr algn="ctr" fontAlgn="b"/>
                      <a:r>
                        <a:rPr lang="en-US" sz="2000" b="1" i="0" u="none" strike="noStrike" dirty="0">
                          <a:solidFill>
                            <a:srgbClr val="000000"/>
                          </a:solidFill>
                          <a:latin typeface="Calibri"/>
                        </a:rPr>
                        <a:t>status</a:t>
                      </a:r>
                    </a:p>
                  </a:txBody>
                  <a:tcPr marL="0" marR="0" marT="0" marB="0" anchor="b"/>
                </a:tc>
                <a:tc>
                  <a:txBody>
                    <a:bodyPr/>
                    <a:lstStyle/>
                    <a:p>
                      <a:pPr algn="ctr" fontAlgn="b"/>
                      <a:r>
                        <a:rPr lang="en-US" sz="2000" b="1" i="0" u="none" strike="noStrike">
                          <a:solidFill>
                            <a:srgbClr val="000000"/>
                          </a:solidFill>
                          <a:latin typeface="Calibri"/>
                        </a:rPr>
                        <a:t>men</a:t>
                      </a:r>
                    </a:p>
                  </a:txBody>
                  <a:tcPr marL="0" marR="0" marT="0" marB="0" anchor="b"/>
                </a:tc>
                <a:tc>
                  <a:txBody>
                    <a:bodyPr/>
                    <a:lstStyle/>
                    <a:p>
                      <a:pPr algn="ctr" fontAlgn="b"/>
                      <a:r>
                        <a:rPr lang="en-US" sz="2000" b="1" i="0" u="none" strike="noStrike">
                          <a:solidFill>
                            <a:srgbClr val="000000"/>
                          </a:solidFill>
                          <a:latin typeface="Calibri"/>
                        </a:rPr>
                        <a:t>women</a:t>
                      </a:r>
                    </a:p>
                  </a:txBody>
                  <a:tcPr marL="0" marR="0" marT="0" marB="0" anchor="b"/>
                </a:tc>
              </a:tr>
              <a:tr h="540477">
                <a:tc>
                  <a:txBody>
                    <a:bodyPr/>
                    <a:lstStyle/>
                    <a:p>
                      <a:pPr algn="l" fontAlgn="b"/>
                      <a:r>
                        <a:rPr lang="en-US" sz="2000" b="0" i="0" u="none" strike="noStrike" dirty="0">
                          <a:solidFill>
                            <a:srgbClr val="000000"/>
                          </a:solidFill>
                          <a:latin typeface="Calibri"/>
                        </a:rPr>
                        <a:t>2 year college, full time</a:t>
                      </a:r>
                    </a:p>
                  </a:txBody>
                  <a:tcPr marL="0" marR="0" marT="0" marB="0" anchor="b"/>
                </a:tc>
                <a:tc>
                  <a:txBody>
                    <a:bodyPr/>
                    <a:lstStyle/>
                    <a:p>
                      <a:pPr algn="ctr" fontAlgn="b"/>
                      <a:r>
                        <a:rPr lang="en-US" sz="2000" b="0" i="0" u="none" strike="noStrike" dirty="0">
                          <a:solidFill>
                            <a:srgbClr val="000000"/>
                          </a:solidFill>
                          <a:latin typeface="Calibri"/>
                        </a:rPr>
                        <a:t>890</a:t>
                      </a:r>
                    </a:p>
                  </a:txBody>
                  <a:tcPr marL="0" marR="0" marT="0" marB="0" anchor="b"/>
                </a:tc>
                <a:tc>
                  <a:txBody>
                    <a:bodyPr/>
                    <a:lstStyle/>
                    <a:p>
                      <a:pPr algn="ctr" fontAlgn="b"/>
                      <a:r>
                        <a:rPr lang="en-US" sz="2000" b="0" i="0" u="none" strike="noStrike">
                          <a:solidFill>
                            <a:srgbClr val="000000"/>
                          </a:solidFill>
                          <a:latin typeface="Calibri"/>
                        </a:rPr>
                        <a:t>969</a:t>
                      </a:r>
                    </a:p>
                  </a:txBody>
                  <a:tcPr marL="0" marR="0" marT="0" marB="0" anchor="b"/>
                </a:tc>
              </a:tr>
              <a:tr h="540477">
                <a:tc>
                  <a:txBody>
                    <a:bodyPr/>
                    <a:lstStyle/>
                    <a:p>
                      <a:pPr algn="l" fontAlgn="b"/>
                      <a:r>
                        <a:rPr lang="en-US" sz="2000" b="0" i="0" u="none" strike="noStrike">
                          <a:solidFill>
                            <a:srgbClr val="000000"/>
                          </a:solidFill>
                          <a:latin typeface="Calibri"/>
                        </a:rPr>
                        <a:t>2 year college, part time</a:t>
                      </a:r>
                    </a:p>
                  </a:txBody>
                  <a:tcPr marL="0" marR="0" marT="0" marB="0" anchor="b"/>
                </a:tc>
                <a:tc>
                  <a:txBody>
                    <a:bodyPr/>
                    <a:lstStyle/>
                    <a:p>
                      <a:pPr algn="ctr" fontAlgn="b"/>
                      <a:r>
                        <a:rPr lang="en-US" sz="2000" b="0" i="0" u="none" strike="noStrike" dirty="0">
                          <a:solidFill>
                            <a:srgbClr val="000000"/>
                          </a:solidFill>
                          <a:latin typeface="Calibri"/>
                        </a:rPr>
                        <a:t>340</a:t>
                      </a:r>
                    </a:p>
                  </a:txBody>
                  <a:tcPr marL="0" marR="0" marT="0" marB="0" anchor="b"/>
                </a:tc>
                <a:tc>
                  <a:txBody>
                    <a:bodyPr/>
                    <a:lstStyle/>
                    <a:p>
                      <a:pPr algn="ctr" fontAlgn="b"/>
                      <a:r>
                        <a:rPr lang="en-US" sz="2000" b="0" i="0" u="none" strike="noStrike">
                          <a:solidFill>
                            <a:srgbClr val="000000"/>
                          </a:solidFill>
                          <a:latin typeface="Calibri"/>
                        </a:rPr>
                        <a:t>403</a:t>
                      </a:r>
                    </a:p>
                  </a:txBody>
                  <a:tcPr marL="0" marR="0" marT="0" marB="0" anchor="b"/>
                </a:tc>
              </a:tr>
              <a:tr h="540477">
                <a:tc>
                  <a:txBody>
                    <a:bodyPr/>
                    <a:lstStyle/>
                    <a:p>
                      <a:pPr algn="l" fontAlgn="b"/>
                      <a:r>
                        <a:rPr lang="en-US" sz="2000" b="0" i="0" u="none" strike="noStrike">
                          <a:solidFill>
                            <a:srgbClr val="000000"/>
                          </a:solidFill>
                          <a:latin typeface="Calibri"/>
                        </a:rPr>
                        <a:t>4 year college, full time</a:t>
                      </a:r>
                    </a:p>
                  </a:txBody>
                  <a:tcPr marL="0" marR="0" marT="0" marB="0" anchor="b"/>
                </a:tc>
                <a:tc>
                  <a:txBody>
                    <a:bodyPr/>
                    <a:lstStyle/>
                    <a:p>
                      <a:pPr algn="ctr" fontAlgn="b"/>
                      <a:r>
                        <a:rPr lang="en-US" sz="2000" b="0" i="0" u="none" strike="noStrike" dirty="0">
                          <a:solidFill>
                            <a:srgbClr val="000000"/>
                          </a:solidFill>
                          <a:latin typeface="Calibri"/>
                        </a:rPr>
                        <a:t>2897</a:t>
                      </a:r>
                    </a:p>
                  </a:txBody>
                  <a:tcPr marL="0" marR="0" marT="0" marB="0" anchor="b"/>
                </a:tc>
                <a:tc>
                  <a:txBody>
                    <a:bodyPr/>
                    <a:lstStyle/>
                    <a:p>
                      <a:pPr algn="ctr" fontAlgn="b"/>
                      <a:r>
                        <a:rPr lang="en-US" sz="2000" b="0" i="0" u="none" strike="noStrike" dirty="0">
                          <a:solidFill>
                            <a:srgbClr val="000000"/>
                          </a:solidFill>
                          <a:latin typeface="Calibri"/>
                        </a:rPr>
                        <a:t>3321</a:t>
                      </a:r>
                    </a:p>
                  </a:txBody>
                  <a:tcPr marL="0" marR="0" marT="0" marB="0" anchor="b"/>
                </a:tc>
              </a:tr>
              <a:tr h="540477">
                <a:tc>
                  <a:txBody>
                    <a:bodyPr/>
                    <a:lstStyle/>
                    <a:p>
                      <a:pPr algn="l" fontAlgn="b"/>
                      <a:r>
                        <a:rPr lang="en-US" sz="2000" b="0" i="0" u="none" strike="noStrike">
                          <a:solidFill>
                            <a:srgbClr val="000000"/>
                          </a:solidFill>
                          <a:latin typeface="Calibri"/>
                        </a:rPr>
                        <a:t>4 year college, part time</a:t>
                      </a:r>
                    </a:p>
                  </a:txBody>
                  <a:tcPr marL="0" marR="0" marT="0" marB="0" anchor="b"/>
                </a:tc>
                <a:tc>
                  <a:txBody>
                    <a:bodyPr/>
                    <a:lstStyle/>
                    <a:p>
                      <a:pPr algn="ctr" fontAlgn="b"/>
                      <a:r>
                        <a:rPr lang="en-US" sz="2000" b="0" i="0" u="none" strike="noStrike">
                          <a:solidFill>
                            <a:srgbClr val="000000"/>
                          </a:solidFill>
                          <a:latin typeface="Calibri"/>
                        </a:rPr>
                        <a:t>249</a:t>
                      </a:r>
                    </a:p>
                  </a:txBody>
                  <a:tcPr marL="0" marR="0" marT="0" marB="0" anchor="b"/>
                </a:tc>
                <a:tc>
                  <a:txBody>
                    <a:bodyPr/>
                    <a:lstStyle/>
                    <a:p>
                      <a:pPr algn="ctr" fontAlgn="b"/>
                      <a:r>
                        <a:rPr lang="en-US" sz="2000" b="0" i="0" u="none" strike="noStrike" dirty="0">
                          <a:solidFill>
                            <a:srgbClr val="000000"/>
                          </a:solidFill>
                          <a:latin typeface="Calibri"/>
                        </a:rPr>
                        <a:t>383</a:t>
                      </a:r>
                    </a:p>
                  </a:txBody>
                  <a:tcPr marL="0" marR="0" marT="0" marB="0" anchor="b"/>
                </a:tc>
              </a:tr>
              <a:tr h="540477">
                <a:tc>
                  <a:txBody>
                    <a:bodyPr/>
                    <a:lstStyle/>
                    <a:p>
                      <a:pPr algn="l" fontAlgn="b"/>
                      <a:r>
                        <a:rPr lang="en-US" sz="2000" b="0" i="0" u="none" strike="noStrike">
                          <a:solidFill>
                            <a:srgbClr val="000000"/>
                          </a:solidFill>
                          <a:latin typeface="Calibri"/>
                        </a:rPr>
                        <a:t>graduate school</a:t>
                      </a:r>
                    </a:p>
                  </a:txBody>
                  <a:tcPr marL="0" marR="0" marT="0" marB="0" anchor="b"/>
                </a:tc>
                <a:tc>
                  <a:txBody>
                    <a:bodyPr/>
                    <a:lstStyle/>
                    <a:p>
                      <a:pPr algn="ctr" fontAlgn="b"/>
                      <a:r>
                        <a:rPr lang="en-US" sz="2000" b="0" i="0" u="none" strike="noStrike">
                          <a:solidFill>
                            <a:srgbClr val="000000"/>
                          </a:solidFill>
                          <a:latin typeface="Calibri"/>
                        </a:rPr>
                        <a:t>306</a:t>
                      </a:r>
                    </a:p>
                  </a:txBody>
                  <a:tcPr marL="0" marR="0" marT="0" marB="0" anchor="b"/>
                </a:tc>
                <a:tc>
                  <a:txBody>
                    <a:bodyPr/>
                    <a:lstStyle/>
                    <a:p>
                      <a:pPr algn="ctr" fontAlgn="b"/>
                      <a:r>
                        <a:rPr lang="en-US" sz="2000" b="0" i="0" u="none" strike="noStrike" dirty="0">
                          <a:solidFill>
                            <a:srgbClr val="000000"/>
                          </a:solidFill>
                          <a:latin typeface="Calibri"/>
                        </a:rPr>
                        <a:t>366</a:t>
                      </a:r>
                    </a:p>
                  </a:txBody>
                  <a:tcPr marL="0" marR="0" marT="0" marB="0" anchor="b"/>
                </a:tc>
              </a:tr>
              <a:tr h="328790">
                <a:tc>
                  <a:txBody>
                    <a:bodyPr/>
                    <a:lstStyle/>
                    <a:p>
                      <a:pPr algn="l" fontAlgn="b"/>
                      <a:r>
                        <a:rPr lang="en-US" sz="2000" b="0" i="0" u="none" strike="noStrike">
                          <a:solidFill>
                            <a:srgbClr val="000000"/>
                          </a:solidFill>
                          <a:latin typeface="Calibri"/>
                        </a:rPr>
                        <a:t>total</a:t>
                      </a:r>
                    </a:p>
                  </a:txBody>
                  <a:tcPr marL="0" marR="0" marT="0" marB="0" anchor="b"/>
                </a:tc>
                <a:tc>
                  <a:txBody>
                    <a:bodyPr/>
                    <a:lstStyle/>
                    <a:p>
                      <a:pPr algn="ctr" fontAlgn="b"/>
                      <a:r>
                        <a:rPr lang="en-US" sz="2000" b="0" i="0" u="none" strike="noStrike">
                          <a:solidFill>
                            <a:srgbClr val="000000"/>
                          </a:solidFill>
                          <a:latin typeface="Calibri"/>
                        </a:rPr>
                        <a:t>4842</a:t>
                      </a:r>
                    </a:p>
                  </a:txBody>
                  <a:tcPr marL="0" marR="0" marT="0" marB="0" anchor="b"/>
                </a:tc>
                <a:tc>
                  <a:txBody>
                    <a:bodyPr/>
                    <a:lstStyle/>
                    <a:p>
                      <a:pPr algn="ctr" fontAlgn="b"/>
                      <a:r>
                        <a:rPr lang="en-US" sz="2000" b="0" i="0" u="none" strike="noStrike" dirty="0">
                          <a:solidFill>
                            <a:srgbClr val="000000"/>
                          </a:solidFill>
                          <a:latin typeface="Calibri"/>
                        </a:rPr>
                        <a:t>5579</a:t>
                      </a:r>
                    </a:p>
                  </a:txBody>
                  <a:tcPr marL="0" marR="0" marT="0" marB="0" anchor="b"/>
                </a:tc>
              </a:tr>
              <a:tr h="810715">
                <a:tc>
                  <a:txBody>
                    <a:bodyPr/>
                    <a:lstStyle/>
                    <a:p>
                      <a:pPr algn="l" fontAlgn="b"/>
                      <a:r>
                        <a:rPr lang="en-US" sz="2000" b="0" i="0" u="none" strike="noStrike">
                          <a:solidFill>
                            <a:srgbClr val="000000"/>
                          </a:solidFill>
                          <a:latin typeface="Calibri"/>
                        </a:rPr>
                        <a:t>Marginal Distributions of gender</a:t>
                      </a:r>
                    </a:p>
                  </a:txBody>
                  <a:tcPr marL="0" marR="0" marT="0" marB="0" anchor="b"/>
                </a:tc>
                <a:tc>
                  <a:txBody>
                    <a:bodyPr/>
                    <a:lstStyle/>
                    <a:p>
                      <a:pPr algn="ctr" fontAlgn="b"/>
                      <a:r>
                        <a:rPr lang="en-US" sz="2000" b="0" i="0" u="none" strike="noStrike">
                          <a:solidFill>
                            <a:srgbClr val="000000"/>
                          </a:solidFill>
                          <a:latin typeface="Calibri"/>
                        </a:rPr>
                        <a:t>46.5%</a:t>
                      </a:r>
                    </a:p>
                  </a:txBody>
                  <a:tcPr marL="0" marR="0" marT="0" marB="0" anchor="b"/>
                </a:tc>
                <a:tc>
                  <a:txBody>
                    <a:bodyPr/>
                    <a:lstStyle/>
                    <a:p>
                      <a:pPr algn="ctr" fontAlgn="b"/>
                      <a:r>
                        <a:rPr lang="en-US" sz="2000" b="0" i="0" u="none" strike="noStrike" dirty="0">
                          <a:solidFill>
                            <a:srgbClr val="000000"/>
                          </a:solidFill>
                          <a:latin typeface="Calibri"/>
                        </a:rPr>
                        <a:t>53.5%</a:t>
                      </a:r>
                    </a:p>
                  </a:txBody>
                  <a:tcPr marL="0" marR="0" marT="0" marB="0" anchor="b"/>
                </a:tc>
              </a:tr>
            </a:tbl>
          </a:graphicData>
        </a:graphic>
      </p:graphicFrame>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Graph of The marginal distribution of gender</a:t>
            </a:r>
            <a:endParaRPr lang="en-US" dirty="0"/>
          </a:p>
        </p:txBody>
      </p:sp>
      <p:sp>
        <p:nvSpPr>
          <p:cNvPr id="3" name="Title 2"/>
          <p:cNvSpPr>
            <a:spLocks noGrp="1"/>
          </p:cNvSpPr>
          <p:nvPr>
            <p:ph type="title"/>
          </p:nvPr>
        </p:nvSpPr>
        <p:spPr/>
        <p:txBody>
          <a:bodyPr/>
          <a:lstStyle/>
          <a:p>
            <a:pPr algn="ctr"/>
            <a:r>
              <a:rPr lang="en-US" dirty="0" smtClean="0"/>
              <a:t>Solution #1</a:t>
            </a:r>
            <a:endParaRPr lang="en-US" dirty="0"/>
          </a:p>
        </p:txBody>
      </p:sp>
      <p:pic>
        <p:nvPicPr>
          <p:cNvPr id="2050" name="Picture 2"/>
          <p:cNvPicPr>
            <a:picLocks noChangeAspect="1" noChangeArrowheads="1"/>
          </p:cNvPicPr>
          <p:nvPr/>
        </p:nvPicPr>
        <p:blipFill>
          <a:blip r:embed="rId2" cstate="print"/>
          <a:srcRect/>
          <a:stretch>
            <a:fillRect/>
          </a:stretch>
        </p:blipFill>
        <p:spPr bwMode="auto">
          <a:xfrm>
            <a:off x="1905000" y="2209800"/>
            <a:ext cx="5189874" cy="4213225"/>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The marginal distribution of status</a:t>
            </a:r>
            <a:endParaRPr lang="en-US" dirty="0"/>
          </a:p>
        </p:txBody>
      </p:sp>
      <p:sp>
        <p:nvSpPr>
          <p:cNvPr id="3" name="Title 2"/>
          <p:cNvSpPr>
            <a:spLocks noGrp="1"/>
          </p:cNvSpPr>
          <p:nvPr>
            <p:ph type="title"/>
          </p:nvPr>
        </p:nvSpPr>
        <p:spPr/>
        <p:txBody>
          <a:bodyPr/>
          <a:lstStyle/>
          <a:p>
            <a:pPr algn="ctr"/>
            <a:r>
              <a:rPr lang="en-US" dirty="0" smtClean="0"/>
              <a:t>Solution #2</a:t>
            </a:r>
            <a:endParaRPr lang="en-US" dirty="0"/>
          </a:p>
        </p:txBody>
      </p:sp>
      <p:graphicFrame>
        <p:nvGraphicFramePr>
          <p:cNvPr id="4" name="Table 3"/>
          <p:cNvGraphicFramePr>
            <a:graphicFrameLocks noGrp="1"/>
          </p:cNvGraphicFramePr>
          <p:nvPr/>
        </p:nvGraphicFramePr>
        <p:xfrm>
          <a:off x="3429000" y="2209800"/>
          <a:ext cx="4582160" cy="3704143"/>
        </p:xfrm>
        <a:graphic>
          <a:graphicData uri="http://schemas.openxmlformats.org/drawingml/2006/table">
            <a:tbl>
              <a:tblPr firstRow="1" bandRow="1">
                <a:tableStyleId>{5C22544A-7EE6-4342-B048-85BDC9FD1C3A}</a:tableStyleId>
              </a:tblPr>
              <a:tblGrid>
                <a:gridCol w="3200400"/>
                <a:gridCol w="1381760"/>
              </a:tblGrid>
              <a:tr h="328790">
                <a:tc>
                  <a:txBody>
                    <a:bodyPr/>
                    <a:lstStyle/>
                    <a:p>
                      <a:pPr algn="ctr" fontAlgn="b"/>
                      <a:r>
                        <a:rPr lang="en-US" sz="2400" b="1" i="0" u="none" strike="noStrike" dirty="0">
                          <a:solidFill>
                            <a:srgbClr val="000000"/>
                          </a:solidFill>
                          <a:latin typeface="Calibri"/>
                        </a:rPr>
                        <a:t>status</a:t>
                      </a:r>
                    </a:p>
                  </a:txBody>
                  <a:tcPr marL="0" marR="0" marT="0" marB="0" anchor="b"/>
                </a:tc>
                <a:tc>
                  <a:txBody>
                    <a:bodyPr/>
                    <a:lstStyle/>
                    <a:p>
                      <a:pPr algn="ctr" fontAlgn="b"/>
                      <a:r>
                        <a:rPr lang="en-US" sz="2400" b="1" i="0" u="none" strike="noStrike" dirty="0" smtClean="0">
                          <a:solidFill>
                            <a:srgbClr val="000000"/>
                          </a:solidFill>
                          <a:latin typeface="Calibri"/>
                        </a:rPr>
                        <a:t>Percent</a:t>
                      </a:r>
                      <a:endParaRPr lang="en-US" sz="2400" b="1" i="0" u="none" strike="noStrike" dirty="0">
                        <a:solidFill>
                          <a:srgbClr val="000000"/>
                        </a:solidFill>
                        <a:latin typeface="Calibri"/>
                      </a:endParaRPr>
                    </a:p>
                  </a:txBody>
                  <a:tcPr marL="0" marR="0" marT="0" marB="0" anchor="b"/>
                </a:tc>
              </a:tr>
              <a:tr h="540477">
                <a:tc>
                  <a:txBody>
                    <a:bodyPr/>
                    <a:lstStyle/>
                    <a:p>
                      <a:pPr algn="l" fontAlgn="b"/>
                      <a:r>
                        <a:rPr lang="en-US" sz="2400" b="0" i="0" u="none" strike="noStrike" dirty="0">
                          <a:solidFill>
                            <a:srgbClr val="000000"/>
                          </a:solidFill>
                          <a:latin typeface="Calibri"/>
                        </a:rPr>
                        <a:t>2 year college, full time</a:t>
                      </a:r>
                    </a:p>
                  </a:txBody>
                  <a:tcPr marL="0" marR="0" marT="0" marB="0" anchor="b"/>
                </a:tc>
                <a:tc>
                  <a:txBody>
                    <a:bodyPr/>
                    <a:lstStyle/>
                    <a:p>
                      <a:pPr algn="r" fontAlgn="b"/>
                      <a:r>
                        <a:rPr lang="en-US" sz="2400" b="0" i="0" u="none" strike="noStrike">
                          <a:solidFill>
                            <a:srgbClr val="000000"/>
                          </a:solidFill>
                          <a:latin typeface="Calibri"/>
                        </a:rPr>
                        <a:t>17.8%</a:t>
                      </a:r>
                    </a:p>
                  </a:txBody>
                  <a:tcPr marL="0" marR="0" marT="0" marB="0" anchor="b"/>
                </a:tc>
              </a:tr>
              <a:tr h="540477">
                <a:tc>
                  <a:txBody>
                    <a:bodyPr/>
                    <a:lstStyle/>
                    <a:p>
                      <a:pPr algn="l" fontAlgn="b"/>
                      <a:r>
                        <a:rPr lang="en-US" sz="2400" b="0" i="0" u="none" strike="noStrike">
                          <a:solidFill>
                            <a:srgbClr val="000000"/>
                          </a:solidFill>
                          <a:latin typeface="Calibri"/>
                        </a:rPr>
                        <a:t>2 year college, part time</a:t>
                      </a:r>
                    </a:p>
                  </a:txBody>
                  <a:tcPr marL="0" marR="0" marT="0" marB="0" anchor="b"/>
                </a:tc>
                <a:tc>
                  <a:txBody>
                    <a:bodyPr/>
                    <a:lstStyle/>
                    <a:p>
                      <a:pPr algn="r" fontAlgn="b"/>
                      <a:r>
                        <a:rPr lang="en-US" sz="2400" b="0" i="0" u="none" strike="noStrike">
                          <a:solidFill>
                            <a:srgbClr val="000000"/>
                          </a:solidFill>
                          <a:latin typeface="Calibri"/>
                        </a:rPr>
                        <a:t>7.1%</a:t>
                      </a:r>
                    </a:p>
                  </a:txBody>
                  <a:tcPr marL="0" marR="0" marT="0" marB="0" anchor="b"/>
                </a:tc>
              </a:tr>
              <a:tr h="540477">
                <a:tc>
                  <a:txBody>
                    <a:bodyPr/>
                    <a:lstStyle/>
                    <a:p>
                      <a:pPr algn="l" fontAlgn="b"/>
                      <a:r>
                        <a:rPr lang="en-US" sz="2400" b="0" i="0" u="none" strike="noStrike">
                          <a:solidFill>
                            <a:srgbClr val="000000"/>
                          </a:solidFill>
                          <a:latin typeface="Calibri"/>
                        </a:rPr>
                        <a:t>4 year college, full time</a:t>
                      </a:r>
                    </a:p>
                  </a:txBody>
                  <a:tcPr marL="0" marR="0" marT="0" marB="0" anchor="b"/>
                </a:tc>
                <a:tc>
                  <a:txBody>
                    <a:bodyPr/>
                    <a:lstStyle/>
                    <a:p>
                      <a:pPr algn="r" fontAlgn="b"/>
                      <a:r>
                        <a:rPr lang="en-US" sz="2400" b="0" i="0" u="none" strike="noStrike">
                          <a:solidFill>
                            <a:srgbClr val="000000"/>
                          </a:solidFill>
                          <a:latin typeface="Calibri"/>
                        </a:rPr>
                        <a:t>59.7%</a:t>
                      </a:r>
                    </a:p>
                  </a:txBody>
                  <a:tcPr marL="0" marR="0" marT="0" marB="0" anchor="b"/>
                </a:tc>
              </a:tr>
              <a:tr h="540477">
                <a:tc>
                  <a:txBody>
                    <a:bodyPr/>
                    <a:lstStyle/>
                    <a:p>
                      <a:pPr algn="l" fontAlgn="b"/>
                      <a:r>
                        <a:rPr lang="en-US" sz="2400" b="0" i="0" u="none" strike="noStrike">
                          <a:solidFill>
                            <a:srgbClr val="000000"/>
                          </a:solidFill>
                          <a:latin typeface="Calibri"/>
                        </a:rPr>
                        <a:t>4 year college, part time</a:t>
                      </a:r>
                    </a:p>
                  </a:txBody>
                  <a:tcPr marL="0" marR="0" marT="0" marB="0" anchor="b"/>
                </a:tc>
                <a:tc>
                  <a:txBody>
                    <a:bodyPr/>
                    <a:lstStyle/>
                    <a:p>
                      <a:pPr algn="r" fontAlgn="b"/>
                      <a:r>
                        <a:rPr lang="en-US" sz="2400" b="0" i="0" u="none" strike="noStrike">
                          <a:solidFill>
                            <a:srgbClr val="000000"/>
                          </a:solidFill>
                          <a:latin typeface="Calibri"/>
                        </a:rPr>
                        <a:t>6.1%</a:t>
                      </a:r>
                    </a:p>
                  </a:txBody>
                  <a:tcPr marL="0" marR="0" marT="0" marB="0" anchor="b"/>
                </a:tc>
              </a:tr>
              <a:tr h="328790">
                <a:tc>
                  <a:txBody>
                    <a:bodyPr/>
                    <a:lstStyle/>
                    <a:p>
                      <a:pPr algn="l" fontAlgn="b"/>
                      <a:r>
                        <a:rPr lang="en-US" sz="2400" b="0" i="0" u="none" strike="noStrike">
                          <a:solidFill>
                            <a:srgbClr val="000000"/>
                          </a:solidFill>
                          <a:latin typeface="Calibri"/>
                        </a:rPr>
                        <a:t>graduate school</a:t>
                      </a:r>
                    </a:p>
                  </a:txBody>
                  <a:tcPr marL="0" marR="0" marT="0" marB="0" anchor="b"/>
                </a:tc>
                <a:tc>
                  <a:txBody>
                    <a:bodyPr/>
                    <a:lstStyle/>
                    <a:p>
                      <a:pPr algn="r" fontAlgn="b"/>
                      <a:r>
                        <a:rPr lang="en-US" sz="2400" b="0" i="0" u="none" strike="noStrike" dirty="0">
                          <a:solidFill>
                            <a:srgbClr val="000000"/>
                          </a:solidFill>
                          <a:latin typeface="Calibri"/>
                        </a:rPr>
                        <a:t>6.4%</a:t>
                      </a:r>
                    </a:p>
                  </a:txBody>
                  <a:tcPr marL="0" marR="0" marT="0" marB="0" anchor="b"/>
                </a:tc>
              </a:tr>
              <a:tr h="810715">
                <a:tc>
                  <a:txBody>
                    <a:bodyPr/>
                    <a:lstStyle/>
                    <a:p>
                      <a:pPr algn="l" fontAlgn="b"/>
                      <a:r>
                        <a:rPr lang="en-US" sz="2400" b="0" i="0" u="none" strike="noStrike">
                          <a:solidFill>
                            <a:srgbClr val="000000"/>
                          </a:solidFill>
                          <a:latin typeface="Calibri"/>
                        </a:rPr>
                        <a:t>vocational school</a:t>
                      </a:r>
                    </a:p>
                  </a:txBody>
                  <a:tcPr marL="0" marR="0" marT="0" marB="0" anchor="b"/>
                </a:tc>
                <a:tc>
                  <a:txBody>
                    <a:bodyPr/>
                    <a:lstStyle/>
                    <a:p>
                      <a:pPr algn="r" fontAlgn="b"/>
                      <a:r>
                        <a:rPr lang="en-US" sz="2400" b="0" i="0" u="none" strike="noStrike" dirty="0">
                          <a:solidFill>
                            <a:srgbClr val="000000"/>
                          </a:solidFill>
                          <a:latin typeface="Calibri"/>
                        </a:rPr>
                        <a:t>2.9%</a:t>
                      </a:r>
                    </a:p>
                  </a:txBody>
                  <a:tcPr marL="0" marR="0" marT="0" marB="0" anchor="b"/>
                </a:tc>
              </a:tr>
            </a:tbl>
          </a:graphicData>
        </a:graphic>
      </p:graphicFrame>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Graph of The marginal distribution of status</a:t>
            </a:r>
            <a:endParaRPr lang="en-US" dirty="0"/>
          </a:p>
        </p:txBody>
      </p:sp>
      <p:sp>
        <p:nvSpPr>
          <p:cNvPr id="3" name="Title 2"/>
          <p:cNvSpPr>
            <a:spLocks noGrp="1"/>
          </p:cNvSpPr>
          <p:nvPr>
            <p:ph type="title"/>
          </p:nvPr>
        </p:nvSpPr>
        <p:spPr/>
        <p:txBody>
          <a:bodyPr/>
          <a:lstStyle/>
          <a:p>
            <a:pPr algn="ctr"/>
            <a:r>
              <a:rPr lang="en-US" dirty="0" smtClean="0"/>
              <a:t>Solution #2</a:t>
            </a:r>
            <a:endParaRPr lang="en-US" dirty="0"/>
          </a:p>
        </p:txBody>
      </p:sp>
      <p:pic>
        <p:nvPicPr>
          <p:cNvPr id="3074" name="Picture 2"/>
          <p:cNvPicPr>
            <a:picLocks noChangeAspect="1" noChangeArrowheads="1"/>
          </p:cNvPicPr>
          <p:nvPr/>
        </p:nvPicPr>
        <p:blipFill>
          <a:blip r:embed="rId2" cstate="print"/>
          <a:srcRect/>
          <a:stretch>
            <a:fillRect/>
          </a:stretch>
        </p:blipFill>
        <p:spPr bwMode="auto">
          <a:xfrm>
            <a:off x="1219200" y="2209800"/>
            <a:ext cx="6858000" cy="4264925"/>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ln>
            <a:solidFill>
              <a:schemeClr val="accent1">
                <a:lumMod val="50000"/>
              </a:schemeClr>
            </a:solidFill>
          </a:ln>
        </p:spPr>
        <p:txBody>
          <a:bodyPr/>
          <a:lstStyle/>
          <a:p>
            <a:r>
              <a:rPr lang="en-US" dirty="0" smtClean="0"/>
              <a:t>Some Basic Definitions</a:t>
            </a:r>
            <a:endParaRPr lang="en-US" dirty="0"/>
          </a:p>
        </p:txBody>
      </p:sp>
      <p:sp>
        <p:nvSpPr>
          <p:cNvPr id="3" name="Text Placeholder 2"/>
          <p:cNvSpPr>
            <a:spLocks noGrp="1"/>
          </p:cNvSpPr>
          <p:nvPr>
            <p:ph type="body" idx="1"/>
          </p:nvPr>
        </p:nvSpPr>
        <p:spPr/>
        <p:txBody>
          <a:bodyPr>
            <a:normAutofit/>
          </a:bodyPr>
          <a:lstStyle/>
          <a:p>
            <a:endParaRPr lang="en-US" sz="3600" dirty="0"/>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Conditional Distribution of Gender for each status</a:t>
            </a:r>
            <a:endParaRPr lang="en-US" dirty="0"/>
          </a:p>
        </p:txBody>
      </p:sp>
      <p:sp>
        <p:nvSpPr>
          <p:cNvPr id="3" name="Title 2"/>
          <p:cNvSpPr>
            <a:spLocks noGrp="1"/>
          </p:cNvSpPr>
          <p:nvPr>
            <p:ph type="title"/>
          </p:nvPr>
        </p:nvSpPr>
        <p:spPr/>
        <p:txBody>
          <a:bodyPr/>
          <a:lstStyle/>
          <a:p>
            <a:pPr algn="ctr"/>
            <a:r>
              <a:rPr lang="en-US" dirty="0" smtClean="0"/>
              <a:t>Solution #3</a:t>
            </a:r>
            <a:endParaRPr lang="en-US" dirty="0"/>
          </a:p>
        </p:txBody>
      </p:sp>
      <p:graphicFrame>
        <p:nvGraphicFramePr>
          <p:cNvPr id="4" name="Content Placeholder 3"/>
          <p:cNvGraphicFramePr>
            <a:graphicFrameLocks/>
          </p:cNvGraphicFramePr>
          <p:nvPr/>
        </p:nvGraphicFramePr>
        <p:xfrm>
          <a:off x="381000" y="2514600"/>
          <a:ext cx="8305801" cy="4038600"/>
        </p:xfrm>
        <a:graphic>
          <a:graphicData uri="http://schemas.openxmlformats.org/drawingml/2006/table">
            <a:tbl>
              <a:tblPr firstRow="1" bandRow="1">
                <a:tableStyleId>{5C22544A-7EE6-4342-B048-85BDC9FD1C3A}</a:tableStyleId>
              </a:tblPr>
              <a:tblGrid>
                <a:gridCol w="1186543"/>
                <a:gridCol w="1186543"/>
                <a:gridCol w="1186543"/>
                <a:gridCol w="1186543"/>
                <a:gridCol w="1186543"/>
                <a:gridCol w="1186543"/>
                <a:gridCol w="1186543"/>
              </a:tblGrid>
              <a:tr h="1346200">
                <a:tc>
                  <a:txBody>
                    <a:bodyPr/>
                    <a:lstStyle/>
                    <a:p>
                      <a:pPr algn="l" fontAlgn="b"/>
                      <a:endParaRPr lang="en-US" sz="2400" b="0" i="0" u="none" strike="noStrike" dirty="0">
                        <a:solidFill>
                          <a:srgbClr val="000000"/>
                        </a:solidFill>
                        <a:latin typeface="Calibri"/>
                      </a:endParaRPr>
                    </a:p>
                  </a:txBody>
                  <a:tcPr marL="0" marR="0" marT="0" marB="0" anchor="b"/>
                </a:tc>
                <a:tc>
                  <a:txBody>
                    <a:bodyPr/>
                    <a:lstStyle/>
                    <a:p>
                      <a:pPr algn="l" fontAlgn="b"/>
                      <a:r>
                        <a:rPr lang="en-US" sz="2400" b="0" i="0" u="none" strike="noStrike">
                          <a:solidFill>
                            <a:srgbClr val="000000"/>
                          </a:solidFill>
                          <a:latin typeface="Calibri"/>
                        </a:rPr>
                        <a:t>2 year college, full time</a:t>
                      </a:r>
                    </a:p>
                  </a:txBody>
                  <a:tcPr marL="0" marR="0" marT="0" marB="0" vert="vert" anchor="b"/>
                </a:tc>
                <a:tc>
                  <a:txBody>
                    <a:bodyPr/>
                    <a:lstStyle/>
                    <a:p>
                      <a:pPr algn="l" fontAlgn="b"/>
                      <a:r>
                        <a:rPr lang="en-US" sz="2400" b="0" i="0" u="none" strike="noStrike">
                          <a:solidFill>
                            <a:srgbClr val="000000"/>
                          </a:solidFill>
                          <a:latin typeface="Calibri"/>
                        </a:rPr>
                        <a:t>2 year college, part time</a:t>
                      </a:r>
                    </a:p>
                  </a:txBody>
                  <a:tcPr marL="0" marR="0" marT="0" marB="0" vert="vert" anchor="b"/>
                </a:tc>
                <a:tc>
                  <a:txBody>
                    <a:bodyPr/>
                    <a:lstStyle/>
                    <a:p>
                      <a:pPr algn="l" fontAlgn="b"/>
                      <a:r>
                        <a:rPr lang="en-US" sz="2400" b="0" i="0" u="none" strike="noStrike">
                          <a:solidFill>
                            <a:srgbClr val="000000"/>
                          </a:solidFill>
                          <a:latin typeface="Calibri"/>
                        </a:rPr>
                        <a:t>4 year college, full time</a:t>
                      </a:r>
                    </a:p>
                  </a:txBody>
                  <a:tcPr marL="0" marR="0" marT="0" marB="0" vert="vert" anchor="b"/>
                </a:tc>
                <a:tc>
                  <a:txBody>
                    <a:bodyPr/>
                    <a:lstStyle/>
                    <a:p>
                      <a:pPr algn="l" fontAlgn="b"/>
                      <a:r>
                        <a:rPr lang="en-US" sz="2400" b="0" i="0" u="none" strike="noStrike">
                          <a:solidFill>
                            <a:srgbClr val="000000"/>
                          </a:solidFill>
                          <a:latin typeface="Calibri"/>
                        </a:rPr>
                        <a:t>4 year college, part time</a:t>
                      </a:r>
                    </a:p>
                  </a:txBody>
                  <a:tcPr marL="0" marR="0" marT="0" marB="0" vert="vert" anchor="b"/>
                </a:tc>
                <a:tc>
                  <a:txBody>
                    <a:bodyPr/>
                    <a:lstStyle/>
                    <a:p>
                      <a:pPr algn="l" fontAlgn="b"/>
                      <a:r>
                        <a:rPr lang="en-US" sz="2400" b="0" i="0" u="none" strike="noStrike">
                          <a:solidFill>
                            <a:srgbClr val="000000"/>
                          </a:solidFill>
                          <a:latin typeface="Calibri"/>
                        </a:rPr>
                        <a:t>graduate school</a:t>
                      </a:r>
                    </a:p>
                  </a:txBody>
                  <a:tcPr marL="0" marR="0" marT="0" marB="0" vert="vert" anchor="b"/>
                </a:tc>
                <a:tc>
                  <a:txBody>
                    <a:bodyPr/>
                    <a:lstStyle/>
                    <a:p>
                      <a:pPr algn="l" fontAlgn="b"/>
                      <a:r>
                        <a:rPr lang="en-US" sz="2400" b="0" i="0" u="none" strike="noStrike">
                          <a:solidFill>
                            <a:srgbClr val="000000"/>
                          </a:solidFill>
                          <a:latin typeface="Calibri"/>
                        </a:rPr>
                        <a:t>vocational school</a:t>
                      </a:r>
                    </a:p>
                  </a:txBody>
                  <a:tcPr marL="0" marR="0" marT="0" marB="0" vert="vert" anchor="b"/>
                </a:tc>
              </a:tr>
              <a:tr h="1346200">
                <a:tc>
                  <a:txBody>
                    <a:bodyPr/>
                    <a:lstStyle/>
                    <a:p>
                      <a:pPr algn="l" fontAlgn="b"/>
                      <a:r>
                        <a:rPr lang="en-US" sz="2400" b="0" i="0" u="none" strike="noStrike">
                          <a:solidFill>
                            <a:srgbClr val="000000"/>
                          </a:solidFill>
                          <a:latin typeface="Calibri"/>
                        </a:rPr>
                        <a:t>Men</a:t>
                      </a:r>
                    </a:p>
                  </a:txBody>
                  <a:tcPr marL="0" marR="0" marT="0" marB="0" anchor="b"/>
                </a:tc>
                <a:tc>
                  <a:txBody>
                    <a:bodyPr/>
                    <a:lstStyle/>
                    <a:p>
                      <a:pPr algn="ctr" fontAlgn="b"/>
                      <a:r>
                        <a:rPr lang="en-US" sz="2400" b="0" i="0" u="none" strike="noStrike">
                          <a:solidFill>
                            <a:srgbClr val="000000"/>
                          </a:solidFill>
                          <a:latin typeface="Calibri"/>
                        </a:rPr>
                        <a:t>47.9%</a:t>
                      </a:r>
                    </a:p>
                  </a:txBody>
                  <a:tcPr marL="0" marR="0" marT="0" marB="0" anchor="b"/>
                </a:tc>
                <a:tc>
                  <a:txBody>
                    <a:bodyPr/>
                    <a:lstStyle/>
                    <a:p>
                      <a:pPr algn="ctr" fontAlgn="b"/>
                      <a:r>
                        <a:rPr lang="en-US" sz="2400" b="0" i="0" u="none" strike="noStrike">
                          <a:solidFill>
                            <a:srgbClr val="000000"/>
                          </a:solidFill>
                          <a:latin typeface="Calibri"/>
                        </a:rPr>
                        <a:t>45.8%</a:t>
                      </a:r>
                    </a:p>
                  </a:txBody>
                  <a:tcPr marL="0" marR="0" marT="0" marB="0" anchor="b"/>
                </a:tc>
                <a:tc>
                  <a:txBody>
                    <a:bodyPr/>
                    <a:lstStyle/>
                    <a:p>
                      <a:pPr algn="ctr" fontAlgn="b"/>
                      <a:r>
                        <a:rPr lang="en-US" sz="2400" b="0" i="0" u="none" strike="noStrike">
                          <a:solidFill>
                            <a:srgbClr val="000000"/>
                          </a:solidFill>
                          <a:latin typeface="Calibri"/>
                        </a:rPr>
                        <a:t>46.6%</a:t>
                      </a:r>
                    </a:p>
                  </a:txBody>
                  <a:tcPr marL="0" marR="0" marT="0" marB="0" anchor="b"/>
                </a:tc>
                <a:tc>
                  <a:txBody>
                    <a:bodyPr/>
                    <a:lstStyle/>
                    <a:p>
                      <a:pPr algn="ctr" fontAlgn="b"/>
                      <a:r>
                        <a:rPr lang="en-US" sz="2400" b="0" i="0" u="none" strike="noStrike">
                          <a:solidFill>
                            <a:srgbClr val="000000"/>
                          </a:solidFill>
                          <a:latin typeface="Calibri"/>
                        </a:rPr>
                        <a:t>39.4%</a:t>
                      </a:r>
                    </a:p>
                  </a:txBody>
                  <a:tcPr marL="0" marR="0" marT="0" marB="0" anchor="b"/>
                </a:tc>
                <a:tc>
                  <a:txBody>
                    <a:bodyPr/>
                    <a:lstStyle/>
                    <a:p>
                      <a:pPr algn="ctr" fontAlgn="b"/>
                      <a:r>
                        <a:rPr lang="en-US" sz="2400" b="0" i="0" u="none" strike="noStrike">
                          <a:solidFill>
                            <a:srgbClr val="000000"/>
                          </a:solidFill>
                          <a:latin typeface="Calibri"/>
                        </a:rPr>
                        <a:t>45.5%</a:t>
                      </a:r>
                    </a:p>
                  </a:txBody>
                  <a:tcPr marL="0" marR="0" marT="0" marB="0" anchor="b"/>
                </a:tc>
                <a:tc>
                  <a:txBody>
                    <a:bodyPr/>
                    <a:lstStyle/>
                    <a:p>
                      <a:pPr algn="ctr" fontAlgn="b"/>
                      <a:r>
                        <a:rPr lang="en-US" sz="2400" b="0" i="0" u="none" strike="noStrike">
                          <a:solidFill>
                            <a:srgbClr val="000000"/>
                          </a:solidFill>
                          <a:latin typeface="Calibri"/>
                        </a:rPr>
                        <a:t>53.9%</a:t>
                      </a:r>
                    </a:p>
                  </a:txBody>
                  <a:tcPr marL="0" marR="0" marT="0" marB="0" anchor="b"/>
                </a:tc>
              </a:tr>
              <a:tr h="1346200">
                <a:tc>
                  <a:txBody>
                    <a:bodyPr/>
                    <a:lstStyle/>
                    <a:p>
                      <a:pPr algn="l" fontAlgn="b"/>
                      <a:r>
                        <a:rPr lang="en-US" sz="2400" b="0" i="0" u="none" strike="noStrike">
                          <a:solidFill>
                            <a:srgbClr val="000000"/>
                          </a:solidFill>
                          <a:latin typeface="Calibri"/>
                        </a:rPr>
                        <a:t>Women</a:t>
                      </a:r>
                    </a:p>
                  </a:txBody>
                  <a:tcPr marL="0" marR="0" marT="0" marB="0" anchor="b"/>
                </a:tc>
                <a:tc>
                  <a:txBody>
                    <a:bodyPr/>
                    <a:lstStyle/>
                    <a:p>
                      <a:pPr algn="ctr" fontAlgn="b"/>
                      <a:r>
                        <a:rPr lang="en-US" sz="2400" b="0" i="0" u="none" strike="noStrike">
                          <a:solidFill>
                            <a:srgbClr val="000000"/>
                          </a:solidFill>
                          <a:latin typeface="Calibri"/>
                        </a:rPr>
                        <a:t>52.1%</a:t>
                      </a:r>
                    </a:p>
                  </a:txBody>
                  <a:tcPr marL="0" marR="0" marT="0" marB="0" anchor="b"/>
                </a:tc>
                <a:tc>
                  <a:txBody>
                    <a:bodyPr/>
                    <a:lstStyle/>
                    <a:p>
                      <a:pPr algn="ctr" fontAlgn="b"/>
                      <a:r>
                        <a:rPr lang="en-US" sz="2400" b="0" i="0" u="none" strike="noStrike">
                          <a:solidFill>
                            <a:srgbClr val="000000"/>
                          </a:solidFill>
                          <a:latin typeface="Calibri"/>
                        </a:rPr>
                        <a:t>54.2%</a:t>
                      </a:r>
                    </a:p>
                  </a:txBody>
                  <a:tcPr marL="0" marR="0" marT="0" marB="0" anchor="b"/>
                </a:tc>
                <a:tc>
                  <a:txBody>
                    <a:bodyPr/>
                    <a:lstStyle/>
                    <a:p>
                      <a:pPr algn="ctr" fontAlgn="b"/>
                      <a:r>
                        <a:rPr lang="en-US" sz="2400" b="0" i="0" u="none" strike="noStrike">
                          <a:solidFill>
                            <a:srgbClr val="000000"/>
                          </a:solidFill>
                          <a:latin typeface="Calibri"/>
                        </a:rPr>
                        <a:t>53.4%</a:t>
                      </a:r>
                    </a:p>
                  </a:txBody>
                  <a:tcPr marL="0" marR="0" marT="0" marB="0" anchor="b"/>
                </a:tc>
                <a:tc>
                  <a:txBody>
                    <a:bodyPr/>
                    <a:lstStyle/>
                    <a:p>
                      <a:pPr algn="ctr" fontAlgn="b"/>
                      <a:r>
                        <a:rPr lang="en-US" sz="2400" b="0" i="0" u="none" strike="noStrike">
                          <a:solidFill>
                            <a:srgbClr val="000000"/>
                          </a:solidFill>
                          <a:latin typeface="Calibri"/>
                        </a:rPr>
                        <a:t>60.6%</a:t>
                      </a:r>
                    </a:p>
                  </a:txBody>
                  <a:tcPr marL="0" marR="0" marT="0" marB="0" anchor="b"/>
                </a:tc>
                <a:tc>
                  <a:txBody>
                    <a:bodyPr/>
                    <a:lstStyle/>
                    <a:p>
                      <a:pPr algn="ctr" fontAlgn="b"/>
                      <a:r>
                        <a:rPr lang="en-US" sz="2400" b="0" i="0" u="none" strike="noStrike">
                          <a:solidFill>
                            <a:srgbClr val="000000"/>
                          </a:solidFill>
                          <a:latin typeface="Calibri"/>
                        </a:rPr>
                        <a:t>54.5%</a:t>
                      </a:r>
                    </a:p>
                  </a:txBody>
                  <a:tcPr marL="0" marR="0" marT="0" marB="0" anchor="b"/>
                </a:tc>
                <a:tc>
                  <a:txBody>
                    <a:bodyPr/>
                    <a:lstStyle/>
                    <a:p>
                      <a:pPr algn="ctr" fontAlgn="b"/>
                      <a:r>
                        <a:rPr lang="en-US" sz="2400" b="0" i="0" u="none" strike="noStrike" dirty="0">
                          <a:solidFill>
                            <a:srgbClr val="000000"/>
                          </a:solidFill>
                          <a:latin typeface="Calibri"/>
                        </a:rPr>
                        <a:t>46.1%</a:t>
                      </a:r>
                    </a:p>
                  </a:txBody>
                  <a:tcPr marL="0" marR="0" marT="0" marB="0" anchor="b"/>
                </a:tc>
              </a:tr>
            </a:tbl>
          </a:graphicData>
        </a:graphic>
      </p:graphicFrame>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Graph of Conditional Distribution of Gender for each status</a:t>
            </a:r>
            <a:endParaRPr lang="en-US" dirty="0"/>
          </a:p>
        </p:txBody>
      </p:sp>
      <p:sp>
        <p:nvSpPr>
          <p:cNvPr id="3" name="Title 2"/>
          <p:cNvSpPr>
            <a:spLocks noGrp="1"/>
          </p:cNvSpPr>
          <p:nvPr>
            <p:ph type="title"/>
          </p:nvPr>
        </p:nvSpPr>
        <p:spPr/>
        <p:txBody>
          <a:bodyPr/>
          <a:lstStyle/>
          <a:p>
            <a:pPr algn="ctr"/>
            <a:r>
              <a:rPr lang="en-US" dirty="0" smtClean="0"/>
              <a:t>Solution #3</a:t>
            </a:r>
            <a:endParaRPr lang="en-US" dirty="0"/>
          </a:p>
        </p:txBody>
      </p:sp>
      <p:graphicFrame>
        <p:nvGraphicFramePr>
          <p:cNvPr id="5" name="Chart 4"/>
          <p:cNvGraphicFramePr/>
          <p:nvPr/>
        </p:nvGraphicFramePr>
        <p:xfrm>
          <a:off x="1066800" y="2286000"/>
          <a:ext cx="7315200" cy="4572000"/>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Conditional Distribution of Status for Each Gender</a:t>
            </a:r>
            <a:endParaRPr lang="en-US" dirty="0"/>
          </a:p>
        </p:txBody>
      </p:sp>
      <p:sp>
        <p:nvSpPr>
          <p:cNvPr id="3" name="Title 2"/>
          <p:cNvSpPr>
            <a:spLocks noGrp="1"/>
          </p:cNvSpPr>
          <p:nvPr>
            <p:ph type="title"/>
          </p:nvPr>
        </p:nvSpPr>
        <p:spPr/>
        <p:txBody>
          <a:bodyPr/>
          <a:lstStyle/>
          <a:p>
            <a:pPr algn="ctr"/>
            <a:r>
              <a:rPr lang="en-US" dirty="0" smtClean="0"/>
              <a:t>Solution #4</a:t>
            </a:r>
            <a:endParaRPr lang="en-US" dirty="0"/>
          </a:p>
        </p:txBody>
      </p:sp>
      <p:graphicFrame>
        <p:nvGraphicFramePr>
          <p:cNvPr id="4" name="Content Placeholder 3"/>
          <p:cNvGraphicFramePr>
            <a:graphicFrameLocks/>
          </p:cNvGraphicFramePr>
          <p:nvPr/>
        </p:nvGraphicFramePr>
        <p:xfrm>
          <a:off x="381000" y="2514600"/>
          <a:ext cx="8305801" cy="4038600"/>
        </p:xfrm>
        <a:graphic>
          <a:graphicData uri="http://schemas.openxmlformats.org/drawingml/2006/table">
            <a:tbl>
              <a:tblPr firstRow="1" bandRow="1">
                <a:tableStyleId>{5C22544A-7EE6-4342-B048-85BDC9FD1C3A}</a:tableStyleId>
              </a:tblPr>
              <a:tblGrid>
                <a:gridCol w="1186543"/>
                <a:gridCol w="1186543"/>
                <a:gridCol w="1186543"/>
                <a:gridCol w="1186543"/>
                <a:gridCol w="1186543"/>
                <a:gridCol w="1186543"/>
                <a:gridCol w="1186543"/>
              </a:tblGrid>
              <a:tr h="1346200">
                <a:tc>
                  <a:txBody>
                    <a:bodyPr/>
                    <a:lstStyle/>
                    <a:p>
                      <a:pPr algn="l" fontAlgn="b"/>
                      <a:endParaRPr lang="en-US" sz="2400" b="0" i="0" u="none" strike="noStrike">
                        <a:solidFill>
                          <a:srgbClr val="000000"/>
                        </a:solidFill>
                        <a:latin typeface="Calibri"/>
                      </a:endParaRPr>
                    </a:p>
                  </a:txBody>
                  <a:tcPr marL="0" marR="0" marT="0" marB="0" anchor="b"/>
                </a:tc>
                <a:tc>
                  <a:txBody>
                    <a:bodyPr/>
                    <a:lstStyle/>
                    <a:p>
                      <a:pPr algn="l" fontAlgn="b"/>
                      <a:r>
                        <a:rPr lang="en-US" sz="2400" b="0" i="0" u="none" strike="noStrike">
                          <a:solidFill>
                            <a:srgbClr val="000000"/>
                          </a:solidFill>
                          <a:latin typeface="Calibri"/>
                        </a:rPr>
                        <a:t>2 year college, full time</a:t>
                      </a:r>
                    </a:p>
                  </a:txBody>
                  <a:tcPr marL="0" marR="0" marT="0" marB="0" vert="vert" anchor="b"/>
                </a:tc>
                <a:tc>
                  <a:txBody>
                    <a:bodyPr/>
                    <a:lstStyle/>
                    <a:p>
                      <a:pPr algn="l" fontAlgn="b"/>
                      <a:r>
                        <a:rPr lang="en-US" sz="2400" b="0" i="0" u="none" strike="noStrike">
                          <a:solidFill>
                            <a:srgbClr val="000000"/>
                          </a:solidFill>
                          <a:latin typeface="Calibri"/>
                        </a:rPr>
                        <a:t>2 year college, part time</a:t>
                      </a:r>
                    </a:p>
                  </a:txBody>
                  <a:tcPr marL="0" marR="0" marT="0" marB="0" vert="vert" anchor="b"/>
                </a:tc>
                <a:tc>
                  <a:txBody>
                    <a:bodyPr/>
                    <a:lstStyle/>
                    <a:p>
                      <a:pPr algn="l" fontAlgn="b"/>
                      <a:r>
                        <a:rPr lang="en-US" sz="2400" b="0" i="0" u="none" strike="noStrike">
                          <a:solidFill>
                            <a:srgbClr val="000000"/>
                          </a:solidFill>
                          <a:latin typeface="Calibri"/>
                        </a:rPr>
                        <a:t>4 year college, full time</a:t>
                      </a:r>
                    </a:p>
                  </a:txBody>
                  <a:tcPr marL="0" marR="0" marT="0" marB="0" vert="vert" anchor="b"/>
                </a:tc>
                <a:tc>
                  <a:txBody>
                    <a:bodyPr/>
                    <a:lstStyle/>
                    <a:p>
                      <a:pPr algn="l" fontAlgn="b"/>
                      <a:r>
                        <a:rPr lang="en-US" sz="2400" b="0" i="0" u="none" strike="noStrike">
                          <a:solidFill>
                            <a:srgbClr val="000000"/>
                          </a:solidFill>
                          <a:latin typeface="Calibri"/>
                        </a:rPr>
                        <a:t>4 year college, part time</a:t>
                      </a:r>
                    </a:p>
                  </a:txBody>
                  <a:tcPr marL="0" marR="0" marT="0" marB="0" vert="vert" anchor="b"/>
                </a:tc>
                <a:tc>
                  <a:txBody>
                    <a:bodyPr/>
                    <a:lstStyle/>
                    <a:p>
                      <a:pPr algn="l" fontAlgn="b"/>
                      <a:r>
                        <a:rPr lang="en-US" sz="2400" b="0" i="0" u="none" strike="noStrike">
                          <a:solidFill>
                            <a:srgbClr val="000000"/>
                          </a:solidFill>
                          <a:latin typeface="Calibri"/>
                        </a:rPr>
                        <a:t>graduate school</a:t>
                      </a:r>
                    </a:p>
                  </a:txBody>
                  <a:tcPr marL="0" marR="0" marT="0" marB="0" vert="vert" anchor="b"/>
                </a:tc>
                <a:tc>
                  <a:txBody>
                    <a:bodyPr/>
                    <a:lstStyle/>
                    <a:p>
                      <a:pPr algn="l" fontAlgn="b"/>
                      <a:r>
                        <a:rPr lang="en-US" sz="2400" b="0" i="0" u="none" strike="noStrike">
                          <a:solidFill>
                            <a:srgbClr val="000000"/>
                          </a:solidFill>
                          <a:latin typeface="Calibri"/>
                        </a:rPr>
                        <a:t>vocational school</a:t>
                      </a:r>
                    </a:p>
                  </a:txBody>
                  <a:tcPr marL="0" marR="0" marT="0" marB="0" vert="vert" anchor="b"/>
                </a:tc>
              </a:tr>
              <a:tr h="1346200">
                <a:tc>
                  <a:txBody>
                    <a:bodyPr/>
                    <a:lstStyle/>
                    <a:p>
                      <a:pPr algn="l" fontAlgn="b"/>
                      <a:r>
                        <a:rPr lang="en-US" sz="2400" b="0" i="0" u="none" strike="noStrike">
                          <a:solidFill>
                            <a:srgbClr val="000000"/>
                          </a:solidFill>
                          <a:latin typeface="Calibri"/>
                        </a:rPr>
                        <a:t>Men</a:t>
                      </a:r>
                    </a:p>
                  </a:txBody>
                  <a:tcPr marL="0" marR="0" marT="0" marB="0" anchor="b"/>
                </a:tc>
                <a:tc>
                  <a:txBody>
                    <a:bodyPr/>
                    <a:lstStyle/>
                    <a:p>
                      <a:pPr algn="ctr" fontAlgn="b"/>
                      <a:r>
                        <a:rPr lang="en-US" sz="2400" b="0" i="0" u="none" strike="noStrike">
                          <a:solidFill>
                            <a:srgbClr val="000000"/>
                          </a:solidFill>
                          <a:latin typeface="Calibri"/>
                        </a:rPr>
                        <a:t>18.4%</a:t>
                      </a:r>
                    </a:p>
                  </a:txBody>
                  <a:tcPr marL="0" marR="0" marT="0" marB="0" anchor="b"/>
                </a:tc>
                <a:tc>
                  <a:txBody>
                    <a:bodyPr/>
                    <a:lstStyle/>
                    <a:p>
                      <a:pPr algn="ctr" fontAlgn="b"/>
                      <a:r>
                        <a:rPr lang="en-US" sz="2400" b="0" i="0" u="none" strike="noStrike">
                          <a:solidFill>
                            <a:srgbClr val="000000"/>
                          </a:solidFill>
                          <a:latin typeface="Calibri"/>
                        </a:rPr>
                        <a:t>7.0%</a:t>
                      </a:r>
                    </a:p>
                  </a:txBody>
                  <a:tcPr marL="0" marR="0" marT="0" marB="0" anchor="b"/>
                </a:tc>
                <a:tc>
                  <a:txBody>
                    <a:bodyPr/>
                    <a:lstStyle/>
                    <a:p>
                      <a:pPr algn="ctr" fontAlgn="b"/>
                      <a:r>
                        <a:rPr lang="en-US" sz="2400" b="0" i="0" u="none" strike="noStrike">
                          <a:solidFill>
                            <a:srgbClr val="000000"/>
                          </a:solidFill>
                          <a:latin typeface="Calibri"/>
                        </a:rPr>
                        <a:t>59.8%</a:t>
                      </a:r>
                    </a:p>
                  </a:txBody>
                  <a:tcPr marL="0" marR="0" marT="0" marB="0" anchor="b"/>
                </a:tc>
                <a:tc>
                  <a:txBody>
                    <a:bodyPr/>
                    <a:lstStyle/>
                    <a:p>
                      <a:pPr algn="ctr" fontAlgn="b"/>
                      <a:r>
                        <a:rPr lang="en-US" sz="2400" b="0" i="0" u="none" strike="noStrike">
                          <a:solidFill>
                            <a:srgbClr val="000000"/>
                          </a:solidFill>
                          <a:latin typeface="Calibri"/>
                        </a:rPr>
                        <a:t>5.1%</a:t>
                      </a:r>
                    </a:p>
                  </a:txBody>
                  <a:tcPr marL="0" marR="0" marT="0" marB="0" anchor="b"/>
                </a:tc>
                <a:tc>
                  <a:txBody>
                    <a:bodyPr/>
                    <a:lstStyle/>
                    <a:p>
                      <a:pPr algn="ctr" fontAlgn="b"/>
                      <a:r>
                        <a:rPr lang="en-US" sz="2400" b="0" i="0" u="none" strike="noStrike">
                          <a:solidFill>
                            <a:srgbClr val="000000"/>
                          </a:solidFill>
                          <a:latin typeface="Calibri"/>
                        </a:rPr>
                        <a:t>6.3%</a:t>
                      </a:r>
                    </a:p>
                  </a:txBody>
                  <a:tcPr marL="0" marR="0" marT="0" marB="0" anchor="b"/>
                </a:tc>
                <a:tc>
                  <a:txBody>
                    <a:bodyPr/>
                    <a:lstStyle/>
                    <a:p>
                      <a:pPr algn="ctr" fontAlgn="b"/>
                      <a:r>
                        <a:rPr lang="en-US" sz="2400" b="0" i="0" u="none" strike="noStrike">
                          <a:solidFill>
                            <a:srgbClr val="000000"/>
                          </a:solidFill>
                          <a:latin typeface="Calibri"/>
                        </a:rPr>
                        <a:t>3.3%</a:t>
                      </a:r>
                    </a:p>
                  </a:txBody>
                  <a:tcPr marL="0" marR="0" marT="0" marB="0" anchor="b"/>
                </a:tc>
              </a:tr>
              <a:tr h="1346200">
                <a:tc>
                  <a:txBody>
                    <a:bodyPr/>
                    <a:lstStyle/>
                    <a:p>
                      <a:pPr algn="l" fontAlgn="b"/>
                      <a:r>
                        <a:rPr lang="en-US" sz="2400" b="0" i="0" u="none" strike="noStrike">
                          <a:solidFill>
                            <a:srgbClr val="000000"/>
                          </a:solidFill>
                          <a:latin typeface="Calibri"/>
                        </a:rPr>
                        <a:t>Women</a:t>
                      </a:r>
                    </a:p>
                  </a:txBody>
                  <a:tcPr marL="0" marR="0" marT="0" marB="0" anchor="b"/>
                </a:tc>
                <a:tc>
                  <a:txBody>
                    <a:bodyPr/>
                    <a:lstStyle/>
                    <a:p>
                      <a:pPr algn="ctr" fontAlgn="b"/>
                      <a:r>
                        <a:rPr lang="en-US" sz="2400" b="0" i="0" u="none" strike="noStrike">
                          <a:solidFill>
                            <a:srgbClr val="000000"/>
                          </a:solidFill>
                          <a:latin typeface="Calibri"/>
                        </a:rPr>
                        <a:t>17.4%</a:t>
                      </a:r>
                    </a:p>
                  </a:txBody>
                  <a:tcPr marL="0" marR="0" marT="0" marB="0" anchor="b"/>
                </a:tc>
                <a:tc>
                  <a:txBody>
                    <a:bodyPr/>
                    <a:lstStyle/>
                    <a:p>
                      <a:pPr algn="ctr" fontAlgn="b"/>
                      <a:r>
                        <a:rPr lang="en-US" sz="2400" b="0" i="0" u="none" strike="noStrike">
                          <a:solidFill>
                            <a:srgbClr val="000000"/>
                          </a:solidFill>
                          <a:latin typeface="Calibri"/>
                        </a:rPr>
                        <a:t>7.2%</a:t>
                      </a:r>
                    </a:p>
                  </a:txBody>
                  <a:tcPr marL="0" marR="0" marT="0" marB="0" anchor="b"/>
                </a:tc>
                <a:tc>
                  <a:txBody>
                    <a:bodyPr/>
                    <a:lstStyle/>
                    <a:p>
                      <a:pPr algn="ctr" fontAlgn="b"/>
                      <a:r>
                        <a:rPr lang="en-US" sz="2400" b="0" i="0" u="none" strike="noStrike">
                          <a:solidFill>
                            <a:srgbClr val="000000"/>
                          </a:solidFill>
                          <a:latin typeface="Calibri"/>
                        </a:rPr>
                        <a:t>59.5%</a:t>
                      </a:r>
                    </a:p>
                  </a:txBody>
                  <a:tcPr marL="0" marR="0" marT="0" marB="0" anchor="b"/>
                </a:tc>
                <a:tc>
                  <a:txBody>
                    <a:bodyPr/>
                    <a:lstStyle/>
                    <a:p>
                      <a:pPr algn="ctr" fontAlgn="b"/>
                      <a:r>
                        <a:rPr lang="en-US" sz="2400" b="0" i="0" u="none" strike="noStrike">
                          <a:solidFill>
                            <a:srgbClr val="000000"/>
                          </a:solidFill>
                          <a:latin typeface="Calibri"/>
                        </a:rPr>
                        <a:t>6.9%</a:t>
                      </a:r>
                    </a:p>
                  </a:txBody>
                  <a:tcPr marL="0" marR="0" marT="0" marB="0" anchor="b"/>
                </a:tc>
                <a:tc>
                  <a:txBody>
                    <a:bodyPr/>
                    <a:lstStyle/>
                    <a:p>
                      <a:pPr algn="ctr" fontAlgn="b"/>
                      <a:r>
                        <a:rPr lang="en-US" sz="2400" b="0" i="0" u="none" strike="noStrike">
                          <a:solidFill>
                            <a:srgbClr val="000000"/>
                          </a:solidFill>
                          <a:latin typeface="Calibri"/>
                        </a:rPr>
                        <a:t>6.6%</a:t>
                      </a:r>
                    </a:p>
                  </a:txBody>
                  <a:tcPr marL="0" marR="0" marT="0" marB="0" anchor="b"/>
                </a:tc>
                <a:tc>
                  <a:txBody>
                    <a:bodyPr/>
                    <a:lstStyle/>
                    <a:p>
                      <a:pPr algn="ctr" fontAlgn="b"/>
                      <a:r>
                        <a:rPr lang="en-US" sz="2400" b="0" i="0" u="none" strike="noStrike" dirty="0">
                          <a:solidFill>
                            <a:srgbClr val="000000"/>
                          </a:solidFill>
                          <a:latin typeface="Calibri"/>
                        </a:rPr>
                        <a:t>2.5%</a:t>
                      </a:r>
                    </a:p>
                  </a:txBody>
                  <a:tcPr marL="0" marR="0" marT="0" marB="0" anchor="b"/>
                </a:tc>
              </a:tr>
            </a:tbl>
          </a:graphicData>
        </a:graphic>
      </p:graphicFrame>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Graph of Conditional </a:t>
            </a:r>
            <a:r>
              <a:rPr lang="en-US" dirty="0" smtClean="0"/>
              <a:t>Distribution of Status for Each Gender</a:t>
            </a:r>
            <a:endParaRPr lang="en-US" dirty="0"/>
          </a:p>
        </p:txBody>
      </p:sp>
      <p:sp>
        <p:nvSpPr>
          <p:cNvPr id="3" name="Title 2"/>
          <p:cNvSpPr>
            <a:spLocks noGrp="1"/>
          </p:cNvSpPr>
          <p:nvPr>
            <p:ph type="title"/>
          </p:nvPr>
        </p:nvSpPr>
        <p:spPr/>
        <p:txBody>
          <a:bodyPr/>
          <a:lstStyle/>
          <a:p>
            <a:pPr algn="ctr"/>
            <a:r>
              <a:rPr lang="en-US" dirty="0" smtClean="0"/>
              <a:t>Solution #4</a:t>
            </a:r>
            <a:endParaRPr lang="en-US" dirty="0"/>
          </a:p>
        </p:txBody>
      </p:sp>
      <p:pic>
        <p:nvPicPr>
          <p:cNvPr id="4098" name="Picture 2"/>
          <p:cNvPicPr>
            <a:picLocks noChangeAspect="1" noChangeArrowheads="1"/>
          </p:cNvPicPr>
          <p:nvPr/>
        </p:nvPicPr>
        <p:blipFill>
          <a:blip r:embed="rId2" cstate="print"/>
          <a:srcRect/>
          <a:stretch>
            <a:fillRect/>
          </a:stretch>
        </p:blipFill>
        <p:spPr bwMode="auto">
          <a:xfrm>
            <a:off x="3810000" y="2170838"/>
            <a:ext cx="4572000" cy="4687161"/>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A Different Graph of Conditional </a:t>
            </a:r>
            <a:r>
              <a:rPr lang="en-US" dirty="0" smtClean="0"/>
              <a:t>Distribution of Status for Each Gender</a:t>
            </a:r>
            <a:endParaRPr lang="en-US" dirty="0"/>
          </a:p>
        </p:txBody>
      </p:sp>
      <p:sp>
        <p:nvSpPr>
          <p:cNvPr id="3" name="Title 2"/>
          <p:cNvSpPr>
            <a:spLocks noGrp="1"/>
          </p:cNvSpPr>
          <p:nvPr>
            <p:ph type="title"/>
          </p:nvPr>
        </p:nvSpPr>
        <p:spPr/>
        <p:txBody>
          <a:bodyPr/>
          <a:lstStyle/>
          <a:p>
            <a:pPr algn="ctr"/>
            <a:r>
              <a:rPr lang="en-US" dirty="0" smtClean="0"/>
              <a:t>Solution #4</a:t>
            </a:r>
            <a:endParaRPr lang="en-US" dirty="0"/>
          </a:p>
        </p:txBody>
      </p:sp>
      <p:pic>
        <p:nvPicPr>
          <p:cNvPr id="5122" name="Picture 2"/>
          <p:cNvPicPr>
            <a:picLocks noChangeAspect="1" noChangeArrowheads="1"/>
          </p:cNvPicPr>
          <p:nvPr/>
        </p:nvPicPr>
        <p:blipFill>
          <a:blip r:embed="rId2" cstate="print"/>
          <a:srcRect/>
          <a:stretch>
            <a:fillRect/>
          </a:stretch>
        </p:blipFill>
        <p:spPr bwMode="auto">
          <a:xfrm>
            <a:off x="1371600" y="2438400"/>
            <a:ext cx="6848650" cy="4124325"/>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boy with smile.gif"/>
          <p:cNvPicPr>
            <a:picLocks noGrp="1" noChangeAspect="1"/>
          </p:cNvPicPr>
          <p:nvPr>
            <p:ph idx="1"/>
          </p:nvPr>
        </p:nvPicPr>
        <p:blipFill>
          <a:blip r:embed="rId2" cstate="print"/>
          <a:stretch>
            <a:fillRect/>
          </a:stretch>
        </p:blipFill>
        <p:spPr>
          <a:xfrm>
            <a:off x="3505200" y="2209800"/>
            <a:ext cx="2372519" cy="2372519"/>
          </a:xfrm>
        </p:spPr>
      </p:pic>
      <p:sp>
        <p:nvSpPr>
          <p:cNvPr id="3" name="Title 2"/>
          <p:cNvSpPr>
            <a:spLocks noGrp="1"/>
          </p:cNvSpPr>
          <p:nvPr>
            <p:ph type="title"/>
          </p:nvPr>
        </p:nvSpPr>
        <p:spPr/>
        <p:txBody>
          <a:bodyPr/>
          <a:lstStyle/>
          <a:p>
            <a:pPr algn="ctr"/>
            <a:r>
              <a:rPr lang="en-US" dirty="0" smtClean="0">
                <a:solidFill>
                  <a:schemeClr val="accent1"/>
                </a:solidFill>
              </a:rPr>
              <a:t>Questions or Concerns?</a:t>
            </a:r>
            <a:endParaRPr lang="en-US" dirty="0">
              <a:solidFill>
                <a:schemeClr val="accent1"/>
              </a:solidFill>
            </a:endParaRPr>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en-US" sz="3200" dirty="0" smtClean="0"/>
              <a:t>Next time we’ll be looking at:</a:t>
            </a:r>
          </a:p>
          <a:p>
            <a:endParaRPr lang="en-US" sz="3200" dirty="0" smtClean="0"/>
          </a:p>
          <a:p>
            <a:r>
              <a:rPr lang="en-US" sz="3200" dirty="0" smtClean="0"/>
              <a:t>1.	Analysis of quantitative statistics</a:t>
            </a:r>
          </a:p>
          <a:p>
            <a:r>
              <a:rPr lang="en-US" sz="3200" dirty="0" smtClean="0"/>
              <a:t>2.  We’ll consider linear regression 	(without having to actually calculate 	the equation of the regression line.</a:t>
            </a:r>
          </a:p>
          <a:p>
            <a:r>
              <a:rPr lang="en-US" sz="3200" dirty="0" smtClean="0"/>
              <a:t>3.	We’ll also look at correlation</a:t>
            </a:r>
          </a:p>
          <a:p>
            <a:endParaRPr lang="en-US" dirty="0" smtClean="0"/>
          </a:p>
        </p:txBody>
      </p:sp>
      <p:sp>
        <p:nvSpPr>
          <p:cNvPr id="3" name="Title 2"/>
          <p:cNvSpPr>
            <a:spLocks noGrp="1"/>
          </p:cNvSpPr>
          <p:nvPr>
            <p:ph type="title"/>
          </p:nvPr>
        </p:nvSpPr>
        <p:spPr/>
        <p:txBody>
          <a:bodyPr/>
          <a:lstStyle/>
          <a:p>
            <a:pPr algn="ctr"/>
            <a:r>
              <a:rPr lang="en-US" dirty="0" smtClean="0">
                <a:solidFill>
                  <a:schemeClr val="accent1"/>
                </a:solidFill>
              </a:rPr>
              <a:t>Looking Ahead</a:t>
            </a:r>
            <a:endParaRPr lang="en-US" dirty="0">
              <a:solidFill>
                <a:schemeClr val="accent1"/>
              </a:solidFill>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481328"/>
            <a:ext cx="8229600" cy="4843272"/>
          </a:xfrm>
        </p:spPr>
        <p:txBody>
          <a:bodyPr>
            <a:normAutofit fontScale="92500" lnSpcReduction="20000"/>
          </a:bodyPr>
          <a:lstStyle/>
          <a:p>
            <a:r>
              <a:rPr lang="en-US" sz="3600" b="1" dirty="0" smtClean="0">
                <a:solidFill>
                  <a:srgbClr val="FF0000"/>
                </a:solidFill>
              </a:rPr>
              <a:t>Qualitative variables </a:t>
            </a:r>
            <a:r>
              <a:rPr lang="en-US" sz="3600" dirty="0" smtClean="0"/>
              <a:t>classify the data into categories.  </a:t>
            </a:r>
          </a:p>
          <a:p>
            <a:r>
              <a:rPr lang="en-US" sz="3600" dirty="0" smtClean="0"/>
              <a:t>The categories may or may not have a natural ordering to them. </a:t>
            </a:r>
          </a:p>
          <a:p>
            <a:r>
              <a:rPr lang="en-US" sz="3600" dirty="0" smtClean="0"/>
              <a:t>Qualitative variables are also called </a:t>
            </a:r>
            <a:r>
              <a:rPr lang="en-US" sz="3600" b="1" dirty="0" smtClean="0">
                <a:solidFill>
                  <a:srgbClr val="FF0000"/>
                </a:solidFill>
              </a:rPr>
              <a:t>categorical variables</a:t>
            </a:r>
            <a:r>
              <a:rPr lang="en-US" sz="3600" dirty="0" smtClean="0"/>
              <a:t>.</a:t>
            </a:r>
          </a:p>
          <a:p>
            <a:r>
              <a:rPr lang="en-US" sz="3600" dirty="0" smtClean="0">
                <a:solidFill>
                  <a:srgbClr val="000000"/>
                </a:solidFill>
              </a:rPr>
              <a:t>EXAMPLES</a:t>
            </a:r>
          </a:p>
          <a:p>
            <a:pPr lvl="1"/>
            <a:r>
              <a:rPr lang="en-US" sz="3200" dirty="0" smtClean="0">
                <a:solidFill>
                  <a:srgbClr val="000000"/>
                </a:solidFill>
              </a:rPr>
              <a:t>Eye color</a:t>
            </a:r>
          </a:p>
          <a:p>
            <a:pPr lvl="1"/>
            <a:r>
              <a:rPr lang="en-US" sz="3200" dirty="0" smtClean="0">
                <a:solidFill>
                  <a:srgbClr val="000000"/>
                </a:solidFill>
              </a:rPr>
              <a:t>Political party</a:t>
            </a:r>
          </a:p>
          <a:p>
            <a:pPr lvl="1"/>
            <a:r>
              <a:rPr lang="en-US" sz="3200" dirty="0" smtClean="0">
                <a:solidFill>
                  <a:srgbClr val="000000"/>
                </a:solidFill>
              </a:rPr>
              <a:t>Gender</a:t>
            </a:r>
          </a:p>
          <a:p>
            <a:pPr lvl="1"/>
            <a:r>
              <a:rPr lang="en-US" sz="3200" dirty="0" smtClean="0">
                <a:solidFill>
                  <a:srgbClr val="000000"/>
                </a:solidFill>
              </a:rPr>
              <a:t>Do you smoke?</a:t>
            </a:r>
          </a:p>
          <a:p>
            <a:pPr lvl="1"/>
            <a:endParaRPr lang="en-US" sz="3200" dirty="0" smtClean="0">
              <a:solidFill>
                <a:srgbClr val="000000"/>
              </a:solidFill>
            </a:endParaRPr>
          </a:p>
          <a:p>
            <a:endParaRPr lang="en-US" sz="3600" b="1" dirty="0" smtClean="0"/>
          </a:p>
          <a:p>
            <a:endParaRPr lang="en-US" dirty="0"/>
          </a:p>
        </p:txBody>
      </p:sp>
      <p:sp>
        <p:nvSpPr>
          <p:cNvPr id="3" name="Title 2"/>
          <p:cNvSpPr>
            <a:spLocks noGrp="1"/>
          </p:cNvSpPr>
          <p:nvPr>
            <p:ph type="title"/>
          </p:nvPr>
        </p:nvSpPr>
        <p:spPr/>
        <p:txBody>
          <a:bodyPr>
            <a:normAutofit fontScale="90000"/>
          </a:bodyPr>
          <a:lstStyle/>
          <a:p>
            <a:pPr algn="ctr"/>
            <a:r>
              <a:rPr lang="en-US" dirty="0" smtClean="0"/>
              <a:t>Qualitative Variables/Categorical Variables</a:t>
            </a:r>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481328"/>
            <a:ext cx="8229600" cy="4843272"/>
          </a:xfrm>
        </p:spPr>
        <p:txBody>
          <a:bodyPr>
            <a:normAutofit/>
          </a:bodyPr>
          <a:lstStyle/>
          <a:p>
            <a:r>
              <a:rPr lang="en-US" sz="3600" b="1" dirty="0" smtClean="0">
                <a:solidFill>
                  <a:srgbClr val="FF0000"/>
                </a:solidFill>
              </a:rPr>
              <a:t>Quantitative variables</a:t>
            </a:r>
            <a:r>
              <a:rPr lang="en-US" sz="3600" dirty="0" smtClean="0">
                <a:solidFill>
                  <a:srgbClr val="FF0000"/>
                </a:solidFill>
              </a:rPr>
              <a:t> </a:t>
            </a:r>
            <a:r>
              <a:rPr lang="en-US" sz="3600" dirty="0" smtClean="0"/>
              <a:t>have numerical values that are measurements (length, weight, and so on) or counts (of how many). </a:t>
            </a:r>
          </a:p>
          <a:p>
            <a:r>
              <a:rPr lang="en-US" sz="3600" dirty="0" smtClean="0"/>
              <a:t>Examples:</a:t>
            </a:r>
          </a:p>
          <a:p>
            <a:pPr lvl="1"/>
            <a:r>
              <a:rPr lang="en-US" sz="3200" dirty="0" smtClean="0"/>
              <a:t>How many are in your family?</a:t>
            </a:r>
          </a:p>
          <a:p>
            <a:pPr lvl="1"/>
            <a:r>
              <a:rPr lang="en-US" sz="3200" dirty="0" smtClean="0"/>
              <a:t>How many cars do you own?</a:t>
            </a:r>
          </a:p>
          <a:p>
            <a:pPr lvl="1"/>
            <a:endParaRPr lang="en-US" sz="3200" dirty="0" smtClean="0">
              <a:solidFill>
                <a:srgbClr val="000000"/>
              </a:solidFill>
            </a:endParaRPr>
          </a:p>
          <a:p>
            <a:endParaRPr lang="en-US" sz="3600" b="1" dirty="0" smtClean="0"/>
          </a:p>
          <a:p>
            <a:endParaRPr lang="en-US" dirty="0"/>
          </a:p>
        </p:txBody>
      </p:sp>
      <p:sp>
        <p:nvSpPr>
          <p:cNvPr id="3" name="Title 2"/>
          <p:cNvSpPr>
            <a:spLocks noGrp="1"/>
          </p:cNvSpPr>
          <p:nvPr>
            <p:ph type="title"/>
          </p:nvPr>
        </p:nvSpPr>
        <p:spPr/>
        <p:txBody>
          <a:bodyPr>
            <a:normAutofit fontScale="90000"/>
          </a:bodyPr>
          <a:lstStyle/>
          <a:p>
            <a:pPr algn="ctr"/>
            <a:r>
              <a:rPr lang="en-US" sz="4900" dirty="0" smtClean="0"/>
              <a:t>Quantitative Variables </a:t>
            </a:r>
            <a:r>
              <a:rPr lang="en-US" dirty="0" smtClean="0"/>
              <a:t/>
            </a:r>
            <a:br>
              <a:rPr lang="en-US" dirty="0" smtClean="0"/>
            </a:br>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lnSpcReduction="10000"/>
          </a:bodyPr>
          <a:lstStyle/>
          <a:p>
            <a:r>
              <a:rPr lang="en-US" sz="3600" dirty="0" smtClean="0"/>
              <a:t>We further distinguish quantitative variables based on whether or not the values fall on a continuum.</a:t>
            </a:r>
          </a:p>
          <a:p>
            <a:pPr lvl="1"/>
            <a:r>
              <a:rPr lang="en-US" sz="3200" dirty="0" smtClean="0"/>
              <a:t>A </a:t>
            </a:r>
            <a:r>
              <a:rPr lang="en-US" sz="3200" b="1" dirty="0" smtClean="0">
                <a:solidFill>
                  <a:srgbClr val="FF0000"/>
                </a:solidFill>
              </a:rPr>
              <a:t>discrete variable </a:t>
            </a:r>
            <a:r>
              <a:rPr lang="en-US" sz="3200" dirty="0" smtClean="0"/>
              <a:t>is one for which you can count the number of possible values.  </a:t>
            </a:r>
          </a:p>
          <a:p>
            <a:pPr lvl="2"/>
            <a:r>
              <a:rPr lang="en-US" sz="3000" dirty="0" smtClean="0"/>
              <a:t>How many siblings a person has </a:t>
            </a:r>
          </a:p>
          <a:p>
            <a:pPr lvl="1"/>
            <a:r>
              <a:rPr lang="en-US" sz="3000" dirty="0" smtClean="0"/>
              <a:t>A </a:t>
            </a:r>
            <a:r>
              <a:rPr lang="en-US" sz="3000" b="1" dirty="0" smtClean="0">
                <a:solidFill>
                  <a:srgbClr val="FF0000"/>
                </a:solidFill>
              </a:rPr>
              <a:t>continuous variable </a:t>
            </a:r>
            <a:r>
              <a:rPr lang="en-US" sz="3000" dirty="0" smtClean="0"/>
              <a:t>can take on any value within a given interval.</a:t>
            </a:r>
          </a:p>
          <a:p>
            <a:pPr lvl="2"/>
            <a:r>
              <a:rPr lang="en-US" sz="3000" dirty="0" smtClean="0"/>
              <a:t>A person’s weight</a:t>
            </a:r>
          </a:p>
          <a:p>
            <a:endParaRPr lang="en-US" dirty="0"/>
          </a:p>
        </p:txBody>
      </p:sp>
      <p:sp>
        <p:nvSpPr>
          <p:cNvPr id="3" name="Title 2"/>
          <p:cNvSpPr>
            <a:spLocks noGrp="1"/>
          </p:cNvSpPr>
          <p:nvPr>
            <p:ph type="title"/>
          </p:nvPr>
        </p:nvSpPr>
        <p:spPr/>
        <p:txBody>
          <a:bodyPr/>
          <a:lstStyle/>
          <a:p>
            <a:pPr algn="ctr"/>
            <a:r>
              <a:rPr lang="en-US" dirty="0" smtClean="0"/>
              <a:t>More on Quantitative Variables</a:t>
            </a:r>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sz="4800" dirty="0" smtClean="0"/>
              <a:t>We’ll take a closer look at quantitative variables during our next meeting.</a:t>
            </a:r>
          </a:p>
          <a:p>
            <a:endParaRPr lang="en-US" dirty="0"/>
          </a:p>
        </p:txBody>
      </p:sp>
      <p:sp>
        <p:nvSpPr>
          <p:cNvPr id="3" name="Title 2"/>
          <p:cNvSpPr>
            <a:spLocks noGrp="1"/>
          </p:cNvSpPr>
          <p:nvPr>
            <p:ph type="title"/>
          </p:nvPr>
        </p:nvSpPr>
        <p:spPr/>
        <p:txBody>
          <a:bodyPr/>
          <a:lstStyle/>
          <a:p>
            <a:pPr algn="ctr"/>
            <a:r>
              <a:rPr lang="en-US" dirty="0" smtClean="0"/>
              <a:t>Quantitative Variables</a:t>
            </a:r>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ln>
            <a:solidFill>
              <a:schemeClr val="accent1">
                <a:lumMod val="50000"/>
              </a:schemeClr>
            </a:solidFill>
          </a:ln>
        </p:spPr>
        <p:txBody>
          <a:bodyPr/>
          <a:lstStyle/>
          <a:p>
            <a:r>
              <a:rPr lang="en-US" dirty="0" smtClean="0"/>
              <a:t>1 Categorical Variable</a:t>
            </a:r>
            <a:endParaRPr lang="en-US" dirty="0"/>
          </a:p>
        </p:txBody>
      </p:sp>
      <p:sp>
        <p:nvSpPr>
          <p:cNvPr id="3" name="Text Placeholder 2"/>
          <p:cNvSpPr>
            <a:spLocks noGrp="1"/>
          </p:cNvSpPr>
          <p:nvPr>
            <p:ph type="body" idx="1"/>
          </p:nvPr>
        </p:nvSpPr>
        <p:spPr/>
        <p:txBody>
          <a:bodyPr>
            <a:normAutofit/>
          </a:bodyPr>
          <a:lstStyle/>
          <a:p>
            <a:r>
              <a:rPr lang="en-US" sz="3600" dirty="0" smtClean="0"/>
              <a:t>A look at ways to represent our data</a:t>
            </a:r>
            <a:endParaRPr lang="en-US" sz="3600"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Median">
      <a:dk1>
        <a:sysClr val="windowText" lastClr="000000"/>
      </a:dk1>
      <a:lt1>
        <a:sysClr val="window" lastClr="FFFFFF"/>
      </a:lt1>
      <a:dk2>
        <a:srgbClr val="775F55"/>
      </a:dk2>
      <a:lt2>
        <a:srgbClr val="EBDDC3"/>
      </a:lt2>
      <a:accent1>
        <a:srgbClr val="94B6D2"/>
      </a:accent1>
      <a:accent2>
        <a:srgbClr val="DD8047"/>
      </a:accent2>
      <a:accent3>
        <a:srgbClr val="A5AB81"/>
      </a:accent3>
      <a:accent4>
        <a:srgbClr val="D8B25C"/>
      </a:accent4>
      <a:accent5>
        <a:srgbClr val="7BA79D"/>
      </a:accent5>
      <a:accent6>
        <a:srgbClr val="968C8C"/>
      </a:accent6>
      <a:hlink>
        <a:srgbClr val="F7B615"/>
      </a:hlink>
      <a:folHlink>
        <a:srgbClr val="704404"/>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1311</TotalTime>
  <Words>1834</Words>
  <Application>Microsoft Office PowerPoint</Application>
  <PresentationFormat>On-screen Show (4:3)</PresentationFormat>
  <Paragraphs>398</Paragraphs>
  <Slides>46</Slides>
  <Notes>0</Notes>
  <HiddenSlides>0</HiddenSlides>
  <MMClips>0</MMClips>
  <ScaleCrop>false</ScaleCrop>
  <HeadingPairs>
    <vt:vector size="4" baseType="variant">
      <vt:variant>
        <vt:lpstr>Theme</vt:lpstr>
      </vt:variant>
      <vt:variant>
        <vt:i4>1</vt:i4>
      </vt:variant>
      <vt:variant>
        <vt:lpstr>Slide Titles</vt:lpstr>
      </vt:variant>
      <vt:variant>
        <vt:i4>46</vt:i4>
      </vt:variant>
    </vt:vector>
  </HeadingPairs>
  <TitlesOfParts>
    <vt:vector size="47" baseType="lpstr">
      <vt:lpstr>Concourse</vt:lpstr>
      <vt:lpstr> Immaculata Week 2014 July 28—August 1, 2014 </vt:lpstr>
      <vt:lpstr>Some questions to get us started</vt:lpstr>
      <vt:lpstr>What’s in store for today?</vt:lpstr>
      <vt:lpstr>Some Basic Definitions</vt:lpstr>
      <vt:lpstr>Qualitative Variables/Categorical Variables</vt:lpstr>
      <vt:lpstr>Quantitative Variables  </vt:lpstr>
      <vt:lpstr>More on Quantitative Variables</vt:lpstr>
      <vt:lpstr>Quantitative Variables</vt:lpstr>
      <vt:lpstr>1 Categorical Variable</vt:lpstr>
      <vt:lpstr>Distribution  of a categorical variable</vt:lpstr>
      <vt:lpstr>Example #1</vt:lpstr>
      <vt:lpstr>Graphing Qualitative Data</vt:lpstr>
      <vt:lpstr>Pie Chart</vt:lpstr>
      <vt:lpstr>A Pie Chart for the Prison Data</vt:lpstr>
      <vt:lpstr>A Pie Chart for the Prison Data (Using Percents)</vt:lpstr>
      <vt:lpstr>Bar Graph</vt:lpstr>
      <vt:lpstr>Bar Graph for the Prison Data</vt:lpstr>
      <vt:lpstr>Comparing 2  Categorical Variable</vt:lpstr>
      <vt:lpstr>Comparing 2 Categorical Variables</vt:lpstr>
      <vt:lpstr>Comparing 2 Categorical Variables</vt:lpstr>
      <vt:lpstr>Two-Way Tables</vt:lpstr>
      <vt:lpstr>Example #2</vt:lpstr>
      <vt:lpstr>Burger/Tomato Two-Way Table</vt:lpstr>
      <vt:lpstr>Example #3</vt:lpstr>
      <vt:lpstr>The summary 2 way table</vt:lpstr>
      <vt:lpstr>Marginal Distribution</vt:lpstr>
      <vt:lpstr>More on Marginal Distribution</vt:lpstr>
      <vt:lpstr>Marginal Distribution</vt:lpstr>
      <vt:lpstr>The need for more??</vt:lpstr>
      <vt:lpstr>Conditional Distribution</vt:lpstr>
      <vt:lpstr>Conditional Distribution</vt:lpstr>
      <vt:lpstr>A chance to work on one together</vt:lpstr>
      <vt:lpstr>Setting up our problem</vt:lpstr>
      <vt:lpstr>Continuing our problem</vt:lpstr>
      <vt:lpstr>Now the big challenge</vt:lpstr>
      <vt:lpstr>Solution #1</vt:lpstr>
      <vt:lpstr>Solution #1</vt:lpstr>
      <vt:lpstr>Solution #2</vt:lpstr>
      <vt:lpstr>Solution #2</vt:lpstr>
      <vt:lpstr>Solution #3</vt:lpstr>
      <vt:lpstr>Solution #3</vt:lpstr>
      <vt:lpstr>Solution #4</vt:lpstr>
      <vt:lpstr>Solution #4</vt:lpstr>
      <vt:lpstr>Solution #4</vt:lpstr>
      <vt:lpstr>Questions or Concerns?</vt:lpstr>
      <vt:lpstr>Looking Ahead</vt:lpstr>
    </vt:vector>
  </TitlesOfParts>
  <Company>Hewlett-Packard Company</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Immaculata Week 2012 July 30—August 3, 2012</dc:title>
  <dc:creator>Den</dc:creator>
  <cp:lastModifiedBy>Del</cp:lastModifiedBy>
  <cp:revision>90</cp:revision>
  <dcterms:created xsi:type="dcterms:W3CDTF">2012-07-19T11:57:50Z</dcterms:created>
  <dcterms:modified xsi:type="dcterms:W3CDTF">2014-07-24T13:02:41Z</dcterms:modified>
</cp:coreProperties>
</file>