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2"/>
  </p:notesMasterIdLst>
  <p:handoutMasterIdLst>
    <p:handoutMasterId r:id="rId63"/>
  </p:handoutMasterIdLst>
  <p:sldIdLst>
    <p:sldId id="257" r:id="rId2"/>
    <p:sldId id="388" r:id="rId3"/>
    <p:sldId id="258" r:id="rId4"/>
    <p:sldId id="454" r:id="rId5"/>
    <p:sldId id="336" r:id="rId6"/>
    <p:sldId id="455" r:id="rId7"/>
    <p:sldId id="456" r:id="rId8"/>
    <p:sldId id="457" r:id="rId9"/>
    <p:sldId id="458" r:id="rId10"/>
    <p:sldId id="459" r:id="rId11"/>
    <p:sldId id="460" r:id="rId12"/>
    <p:sldId id="461" r:id="rId13"/>
    <p:sldId id="462" r:id="rId14"/>
    <p:sldId id="463" r:id="rId15"/>
    <p:sldId id="464" r:id="rId16"/>
    <p:sldId id="465" r:id="rId17"/>
    <p:sldId id="466" r:id="rId18"/>
    <p:sldId id="467" r:id="rId19"/>
    <p:sldId id="468" r:id="rId20"/>
    <p:sldId id="474" r:id="rId21"/>
    <p:sldId id="469" r:id="rId22"/>
    <p:sldId id="475" r:id="rId23"/>
    <p:sldId id="476" r:id="rId24"/>
    <p:sldId id="477" r:id="rId25"/>
    <p:sldId id="478" r:id="rId26"/>
    <p:sldId id="487" r:id="rId27"/>
    <p:sldId id="491" r:id="rId28"/>
    <p:sldId id="496" r:id="rId29"/>
    <p:sldId id="492" r:id="rId30"/>
    <p:sldId id="497" r:id="rId31"/>
    <p:sldId id="494" r:id="rId32"/>
    <p:sldId id="495" r:id="rId33"/>
    <p:sldId id="498" r:id="rId34"/>
    <p:sldId id="499" r:id="rId35"/>
    <p:sldId id="500" r:id="rId36"/>
    <p:sldId id="501" r:id="rId37"/>
    <p:sldId id="502" r:id="rId38"/>
    <p:sldId id="503" r:id="rId39"/>
    <p:sldId id="520" r:id="rId40"/>
    <p:sldId id="521" r:id="rId41"/>
    <p:sldId id="522" r:id="rId42"/>
    <p:sldId id="485" r:id="rId43"/>
    <p:sldId id="504" r:id="rId44"/>
    <p:sldId id="505" r:id="rId45"/>
    <p:sldId id="481" r:id="rId46"/>
    <p:sldId id="506" r:id="rId47"/>
    <p:sldId id="514" r:id="rId48"/>
    <p:sldId id="518" r:id="rId49"/>
    <p:sldId id="517" r:id="rId50"/>
    <p:sldId id="516" r:id="rId51"/>
    <p:sldId id="515" r:id="rId52"/>
    <p:sldId id="519" r:id="rId53"/>
    <p:sldId id="509" r:id="rId54"/>
    <p:sldId id="507" r:id="rId55"/>
    <p:sldId id="508" r:id="rId56"/>
    <p:sldId id="510" r:id="rId57"/>
    <p:sldId id="523" r:id="rId58"/>
    <p:sldId id="524" r:id="rId59"/>
    <p:sldId id="511" r:id="rId60"/>
    <p:sldId id="525" r:id="rId6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el\Documents\Book1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Life Expectancy </c:v>
                </c:pt>
              </c:strCache>
            </c:strRef>
          </c:tx>
          <c:spPr>
            <a:ln w="28575">
              <a:noFill/>
            </a:ln>
          </c:spPr>
          <c:trendline>
            <c:trendlineType val="linear"/>
            <c:dispRSqr val="0"/>
            <c:dispEq val="0"/>
          </c:trendline>
          <c:trendline>
            <c:trendlineType val="linear"/>
            <c:dispRSqr val="0"/>
            <c:dispEq val="0"/>
          </c:trendline>
          <c:xVal>
            <c:numRef>
              <c:f>Sheet1!$B$1:$J$1</c:f>
              <c:numCache>
                <c:formatCode>General</c:formatCode>
                <c:ptCount val="9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</c:numCache>
            </c:numRef>
          </c:xVal>
          <c:yVal>
            <c:numRef>
              <c:f>Sheet1!$B$2:$J$2</c:f>
              <c:numCache>
                <c:formatCode>General</c:formatCode>
                <c:ptCount val="9"/>
                <c:pt idx="0">
                  <c:v>77.900000000000006</c:v>
                </c:pt>
                <c:pt idx="1">
                  <c:v>78.2</c:v>
                </c:pt>
                <c:pt idx="2">
                  <c:v>78.5</c:v>
                </c:pt>
                <c:pt idx="3">
                  <c:v>79</c:v>
                </c:pt>
                <c:pt idx="4">
                  <c:v>79.2</c:v>
                </c:pt>
                <c:pt idx="5">
                  <c:v>79.7</c:v>
                </c:pt>
                <c:pt idx="6">
                  <c:v>80.099999999999994</c:v>
                </c:pt>
                <c:pt idx="7">
                  <c:v>80.2</c:v>
                </c:pt>
                <c:pt idx="8">
                  <c:v>80.599999999999994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25391360"/>
        <c:axId val="225393280"/>
      </c:scatterChart>
      <c:valAx>
        <c:axId val="225391360"/>
        <c:scaling>
          <c:orientation val="minMax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25393280"/>
        <c:crosses val="autoZero"/>
        <c:crossBetween val="midCat"/>
      </c:valAx>
      <c:valAx>
        <c:axId val="225393280"/>
        <c:scaling>
          <c:orientation val="minMax"/>
        </c:scaling>
        <c:delete val="0"/>
        <c:axPos val="l"/>
        <c:majorGridlines/>
        <c:title>
          <c:tx>
            <c:rich>
              <a:bodyPr rot="0" vert="wordArtVert"/>
              <a:lstStyle/>
              <a:p>
                <a:pPr>
                  <a:defRPr/>
                </a:pPr>
                <a:r>
                  <a:rPr lang="en-US"/>
                  <a:t>Life Expectancy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25391360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DBEF16-EA2A-4C49-B47A-E8750D5CC83C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1FD266-22F9-429A-9AFB-6E8C802DAB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95696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0B4052-0306-4DBC-9034-693F7C97E84F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87DFBC-C06D-4D12-8EDA-526C55B1844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1763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7/29/2014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0" lang="en-US" dirty="0">
              <a:solidFill>
                <a:schemeClr val="accent1">
                  <a:tint val="20000"/>
                </a:scheme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FEE08A-5041-4FDF-B818-5F60BE43C1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E6DA84-DA93-4DE0-9106-1323D86798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7/29/2014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0" lang="en-US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5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7/29/2014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sz="1000" b="0" dirty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2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5.w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8.png"/><Relationship Id="rId4" Type="http://schemas.openxmlformats.org/officeDocument/2006/relationships/image" Target="../media/image27.w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9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9.wm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2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hyperlink" Target="mailto:delferst@gmail.com" TargetMode="External"/><Relationship Id="rId2" Type="http://schemas.openxmlformats.org/officeDocument/2006/relationships/hyperlink" Target="mailto:dferster@immaculata.edu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endParaRPr lang="en-US" sz="5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en-US" sz="6600" b="1" dirty="0" smtClean="0">
                <a:solidFill>
                  <a:schemeClr val="accent6">
                    <a:lumMod val="75000"/>
                  </a:schemeClr>
                </a:solidFill>
              </a:rPr>
              <a:t>	</a:t>
            </a:r>
            <a:r>
              <a:rPr lang="en-US" sz="6000" b="1" dirty="0" smtClean="0">
                <a:solidFill>
                  <a:schemeClr val="accent6">
                    <a:lumMod val="75000"/>
                  </a:schemeClr>
                </a:solidFill>
              </a:rPr>
              <a:t>Statistics:</a:t>
            </a:r>
          </a:p>
          <a:p>
            <a:pPr algn="ctr">
              <a:buNone/>
            </a:pPr>
            <a:r>
              <a:rPr lang="en-US" sz="6000" b="1" dirty="0" smtClean="0">
                <a:solidFill>
                  <a:schemeClr val="accent6">
                    <a:lumMod val="75000"/>
                  </a:schemeClr>
                </a:solidFill>
              </a:rPr>
              <a:t>Analyzing 2 Quantitative Variables</a:t>
            </a:r>
          </a:p>
          <a:p>
            <a:pPr>
              <a:buNone/>
            </a:pPr>
            <a:endParaRPr lang="en-US" sz="5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ELEMENTARY LEVEL</a:t>
            </a:r>
          </a:p>
          <a:p>
            <a:endParaRPr lang="en-US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Session #2</a:t>
            </a:r>
          </a:p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Presented by: Dr. Del Ferster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sz="4400" dirty="0" smtClean="0">
                <a:solidFill>
                  <a:srgbClr val="00B050"/>
                </a:solidFill>
              </a:rPr>
              <a:t>Immaculata Week 2014</a:t>
            </a:r>
            <a:r>
              <a:rPr lang="en-US" dirty="0" smtClean="0">
                <a:solidFill>
                  <a:srgbClr val="00B050"/>
                </a:solidFill>
              </a:rPr>
              <a:t/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sz="2700" dirty="0" smtClean="0">
                <a:solidFill>
                  <a:srgbClr val="00B050"/>
                </a:solidFill>
              </a:rPr>
              <a:t>July 28—August 1, 2014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04800"/>
            <a:ext cx="7499350" cy="6397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tx2">
                    <a:satMod val="130000"/>
                  </a:schemeClr>
                </a:solidFill>
              </a:rPr>
              <a:t>Direction</a:t>
            </a:r>
            <a:endParaRPr lang="en-US" sz="44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762000" y="1066800"/>
            <a:ext cx="7499350" cy="5257800"/>
          </a:xfrm>
        </p:spPr>
        <p:txBody>
          <a:bodyPr/>
          <a:lstStyle/>
          <a:p>
            <a:pPr eaLnBrk="1" hangingPunct="1"/>
            <a:r>
              <a:rPr lang="en-US" sz="3200" b="1" dirty="0" smtClean="0">
                <a:solidFill>
                  <a:srgbClr val="FF0000"/>
                </a:solidFill>
              </a:rPr>
              <a:t>Negative</a:t>
            </a:r>
            <a:r>
              <a:rPr lang="en-US" dirty="0" smtClean="0"/>
              <a:t>: as values of the explanatory variable increase, values in the response variable tend to decrease</a:t>
            </a:r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3352800"/>
            <a:ext cx="4867686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81000" y="3505200"/>
            <a:ext cx="2971800" cy="1569660"/>
          </a:xfrm>
          <a:prstGeom prst="rect">
            <a:avLst/>
          </a:prstGeom>
          <a:solidFill>
            <a:schemeClr val="accent2">
              <a:lumMod val="40000"/>
              <a:lumOff val="60000"/>
              <a:alpha val="35000"/>
            </a:schemeClr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tx2"/>
                </a:solidFill>
              </a:rPr>
              <a:t>As x gets larger, y gets smaller</a:t>
            </a:r>
            <a:endParaRPr lang="en-US" sz="32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7499350" cy="6397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tx2">
                    <a:satMod val="130000"/>
                  </a:schemeClr>
                </a:solidFill>
              </a:rPr>
              <a:t>Direction</a:t>
            </a:r>
            <a:endParaRPr lang="en-US" sz="40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762000" y="990600"/>
            <a:ext cx="7499350" cy="52578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b="1" dirty="0" smtClean="0">
                <a:solidFill>
                  <a:srgbClr val="FF0000"/>
                </a:solidFill>
              </a:rPr>
              <a:t>Null</a:t>
            </a:r>
            <a:r>
              <a:rPr lang="en-US" sz="3200" dirty="0" smtClean="0"/>
              <a:t>: no discernible patter of change in the response variable</a:t>
            </a:r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209800"/>
            <a:ext cx="6019800" cy="400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499350" cy="8683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Form (Shape)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990600" y="1219200"/>
            <a:ext cx="7499350" cy="5029200"/>
          </a:xfrm>
        </p:spPr>
        <p:txBody>
          <a:bodyPr/>
          <a:lstStyle/>
          <a:p>
            <a:pPr eaLnBrk="1" hangingPunct="1"/>
            <a:r>
              <a:rPr lang="en-US" sz="3200" b="1" dirty="0" smtClean="0">
                <a:solidFill>
                  <a:srgbClr val="FF0000"/>
                </a:solidFill>
              </a:rPr>
              <a:t>Linear</a:t>
            </a:r>
            <a:r>
              <a:rPr lang="en-US" sz="3200" dirty="0" smtClean="0"/>
              <a:t>: The shape has the appearance of a linear relationship.  </a:t>
            </a:r>
          </a:p>
          <a:p>
            <a:pPr eaLnBrk="1" hangingPunct="1"/>
            <a:r>
              <a:rPr lang="en-US" sz="3200" dirty="0" smtClean="0"/>
              <a:t>There doesn’t have to be a perfect fit. 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733800"/>
            <a:ext cx="3990975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733800"/>
            <a:ext cx="3971925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7499350" cy="8683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Form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838200" y="1295400"/>
            <a:ext cx="7499350" cy="5029200"/>
          </a:xfrm>
        </p:spPr>
        <p:txBody>
          <a:bodyPr/>
          <a:lstStyle/>
          <a:p>
            <a:pPr eaLnBrk="1" hangingPunct="1"/>
            <a:r>
              <a:rPr lang="en-US" sz="3200" b="1" dirty="0" smtClean="0">
                <a:solidFill>
                  <a:srgbClr val="FF0000"/>
                </a:solidFill>
              </a:rPr>
              <a:t>Curved</a:t>
            </a:r>
          </a:p>
          <a:p>
            <a:pPr eaLnBrk="1" hangingPunct="1"/>
            <a:r>
              <a:rPr lang="en-US" sz="3200" dirty="0" smtClean="0"/>
              <a:t>We can use logarithms to transform into linear forms.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pic>
        <p:nvPicPr>
          <p:cNvPr id="1536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3124200"/>
            <a:ext cx="3429000" cy="257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3048000"/>
            <a:ext cx="39243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499350" cy="8683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Form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762000" y="1143000"/>
            <a:ext cx="7499350" cy="5029200"/>
          </a:xfrm>
        </p:spPr>
        <p:txBody>
          <a:bodyPr/>
          <a:lstStyle/>
          <a:p>
            <a:pPr eaLnBrk="1" hangingPunct="1"/>
            <a:r>
              <a:rPr lang="en-US" sz="3200" b="1" dirty="0" smtClean="0">
                <a:solidFill>
                  <a:srgbClr val="FF0000"/>
                </a:solidFill>
              </a:rPr>
              <a:t>None</a:t>
            </a:r>
          </a:p>
          <a:p>
            <a:pPr eaLnBrk="1" hangingPunct="1"/>
            <a:r>
              <a:rPr lang="en-US" sz="3200" dirty="0" smtClean="0"/>
              <a:t>No discernible form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362200"/>
            <a:ext cx="5715000" cy="399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499350" cy="8683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Strength (Scatter)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3200" b="1" dirty="0" smtClean="0">
                <a:solidFill>
                  <a:srgbClr val="FF0000"/>
                </a:solidFill>
              </a:rPr>
              <a:t>Strong association</a:t>
            </a:r>
            <a:r>
              <a:rPr lang="en-US" sz="3200" dirty="0" smtClean="0"/>
              <a:t>: very little scatter</a:t>
            </a:r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667000"/>
            <a:ext cx="432117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590800"/>
            <a:ext cx="4332288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7499350" cy="7921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Strength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762000" y="990600"/>
            <a:ext cx="7499350" cy="5181600"/>
          </a:xfrm>
        </p:spPr>
        <p:txBody>
          <a:bodyPr/>
          <a:lstStyle/>
          <a:p>
            <a:pPr eaLnBrk="1" hangingPunct="1"/>
            <a:r>
              <a:rPr lang="en-US" sz="3200" b="1" dirty="0" smtClean="0">
                <a:solidFill>
                  <a:srgbClr val="FF0000"/>
                </a:solidFill>
              </a:rPr>
              <a:t>Moderate strength</a:t>
            </a:r>
            <a:r>
              <a:rPr lang="en-US" dirty="0" smtClean="0"/>
              <a:t>: </a:t>
            </a:r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981200"/>
            <a:ext cx="5410200" cy="378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04800"/>
            <a:ext cx="7499350" cy="7921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Strength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838200" y="1066800"/>
            <a:ext cx="7499350" cy="51816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b="1" dirty="0" smtClean="0">
                <a:solidFill>
                  <a:srgbClr val="FF0000"/>
                </a:solidFill>
              </a:rPr>
              <a:t>Weak strength</a:t>
            </a:r>
            <a:r>
              <a:rPr lang="en-US" sz="3200" dirty="0" smtClean="0"/>
              <a:t>:  lots of scatter</a:t>
            </a:r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209800"/>
            <a:ext cx="5181600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04800"/>
            <a:ext cx="7499350" cy="9445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Unusual Features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838200" y="1143000"/>
            <a:ext cx="8001000" cy="50292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b="1" dirty="0" smtClean="0">
                <a:solidFill>
                  <a:srgbClr val="FF0000"/>
                </a:solidFill>
              </a:rPr>
              <a:t>Outliers</a:t>
            </a:r>
            <a:r>
              <a:rPr lang="en-US" sz="3200" dirty="0" smtClean="0"/>
              <a:t>—They just don’t fit the trend</a:t>
            </a:r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05000"/>
            <a:ext cx="347186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1905000"/>
            <a:ext cx="3419475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4267200"/>
            <a:ext cx="35814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Donut 6"/>
          <p:cNvSpPr/>
          <p:nvPr/>
        </p:nvSpPr>
        <p:spPr>
          <a:xfrm>
            <a:off x="3429000" y="1905000"/>
            <a:ext cx="381000" cy="381000"/>
          </a:xfrm>
          <a:prstGeom prst="donut">
            <a:avLst>
              <a:gd name="adj" fmla="val 766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Donut 7"/>
          <p:cNvSpPr/>
          <p:nvPr/>
        </p:nvSpPr>
        <p:spPr>
          <a:xfrm>
            <a:off x="7848600" y="2895600"/>
            <a:ext cx="381000" cy="381000"/>
          </a:xfrm>
          <a:prstGeom prst="donut">
            <a:avLst>
              <a:gd name="adj" fmla="val 766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Donut 8"/>
          <p:cNvSpPr/>
          <p:nvPr/>
        </p:nvSpPr>
        <p:spPr>
          <a:xfrm>
            <a:off x="2514600" y="4724400"/>
            <a:ext cx="381000" cy="381000"/>
          </a:xfrm>
          <a:prstGeom prst="donut">
            <a:avLst>
              <a:gd name="adj" fmla="val 766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499350" cy="5635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tx2">
                    <a:satMod val="130000"/>
                  </a:schemeClr>
                </a:solidFill>
              </a:rPr>
              <a:t>Unusual Features</a:t>
            </a:r>
            <a:endParaRPr lang="en-US" sz="40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7499350" cy="5334000"/>
          </a:xfrm>
        </p:spPr>
        <p:txBody>
          <a:bodyPr/>
          <a:lstStyle/>
          <a:p>
            <a:pPr eaLnBrk="1" hangingPunct="1"/>
            <a:r>
              <a:rPr lang="en-US" sz="3200" dirty="0" smtClean="0"/>
              <a:t>Look for changes in the scatter. </a:t>
            </a:r>
          </a:p>
          <a:p>
            <a:pPr eaLnBrk="1" hangingPunct="1"/>
            <a:r>
              <a:rPr lang="en-US" sz="3200" dirty="0" smtClean="0"/>
              <a:t>A horn shape</a:t>
            </a:r>
            <a:r>
              <a:rPr lang="en-US" dirty="0" smtClean="0"/>
              <a:t>:</a:t>
            </a:r>
          </a:p>
          <a:p>
            <a:pPr eaLnBrk="1" hangingPunct="1"/>
            <a:endParaRPr lang="en-US" dirty="0" smtClean="0"/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743200"/>
            <a:ext cx="386715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819400"/>
            <a:ext cx="3733800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Are 2 quantitative variables always related?  </a:t>
            </a:r>
          </a:p>
          <a:p>
            <a:r>
              <a:rPr lang="en-US" sz="3600" dirty="0" smtClean="0"/>
              <a:t>If there is a strong trend, can we assume a cause and effect status?</a:t>
            </a:r>
          </a:p>
          <a:p>
            <a:r>
              <a:rPr lang="en-US" sz="3600" dirty="0" smtClean="0"/>
              <a:t>Why is linear regression important? </a:t>
            </a:r>
          </a:p>
          <a:p>
            <a:r>
              <a:rPr lang="en-US" sz="3600" dirty="0" smtClean="0"/>
              <a:t> What does it let us do?</a:t>
            </a:r>
          </a:p>
          <a:p>
            <a:endParaRPr lang="en-US" sz="36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Some questions to get us started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check some out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How would you describe the following plots?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5943600" y="2133600"/>
            <a:ext cx="2762250" cy="3810000"/>
          </a:xfrm>
          <a:solidFill>
            <a:schemeClr val="accent2">
              <a:lumMod val="40000"/>
              <a:lumOff val="60000"/>
              <a:alpha val="47000"/>
            </a:schemeClr>
          </a:solidFill>
          <a:ln>
            <a:solidFill>
              <a:srgbClr val="0070C0"/>
            </a:solidFill>
          </a:ln>
        </p:spPr>
        <p:txBody>
          <a:bodyPr>
            <a:normAutofit lnSpcReduction="10000"/>
          </a:bodyPr>
          <a:lstStyle/>
          <a:p>
            <a:pPr eaLnBrk="1" hangingPunct="1"/>
            <a:r>
              <a:rPr lang="en-US" dirty="0" smtClean="0"/>
              <a:t>The </a:t>
            </a:r>
            <a:r>
              <a:rPr lang="en-US" dirty="0" err="1" smtClean="0"/>
              <a:t>scatterplot</a:t>
            </a:r>
            <a:r>
              <a:rPr lang="en-US" dirty="0" smtClean="0"/>
              <a:t> shows a moderately strong, negative association.</a:t>
            </a:r>
          </a:p>
          <a:p>
            <a:pPr eaLnBrk="1" hangingPunct="1"/>
            <a:r>
              <a:rPr lang="en-US" dirty="0" smtClean="0"/>
              <a:t>There is a bit of a curve.</a:t>
            </a:r>
          </a:p>
          <a:p>
            <a:pPr eaLnBrk="1" hangingPunct="1">
              <a:buFont typeface="Wingdings 2" pitchFamily="18" charset="2"/>
              <a:buNone/>
            </a:pPr>
            <a:endParaRPr lang="en-US" dirty="0" smtClean="0"/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057400"/>
            <a:ext cx="4495800" cy="377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#1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53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uiExpand="1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5943600" y="2133600"/>
            <a:ext cx="2762250" cy="3810000"/>
          </a:xfrm>
          <a:solidFill>
            <a:schemeClr val="accent2">
              <a:lumMod val="40000"/>
              <a:lumOff val="60000"/>
              <a:alpha val="47000"/>
            </a:schemeClr>
          </a:solidFill>
          <a:ln>
            <a:solidFill>
              <a:srgbClr val="0070C0"/>
            </a:solidFill>
          </a:ln>
        </p:spPr>
        <p:txBody>
          <a:bodyPr>
            <a:normAutofit fontScale="92500" lnSpcReduction="20000"/>
          </a:bodyPr>
          <a:lstStyle/>
          <a:p>
            <a:pPr indent="-283464">
              <a:buFont typeface="Wingdings 2"/>
              <a:buChar char=""/>
              <a:defRPr/>
            </a:pPr>
            <a:r>
              <a:rPr lang="en-US" dirty="0" smtClean="0"/>
              <a:t>The </a:t>
            </a:r>
            <a:r>
              <a:rPr lang="en-US" dirty="0" err="1" smtClean="0"/>
              <a:t>scatterplot</a:t>
            </a:r>
            <a:r>
              <a:rPr lang="en-US" dirty="0" smtClean="0"/>
              <a:t> shows a weak, positive linear association.</a:t>
            </a:r>
          </a:p>
          <a:p>
            <a:pPr indent="-283464">
              <a:buFont typeface="Wingdings 2"/>
              <a:buChar char=""/>
              <a:defRPr/>
            </a:pPr>
            <a:r>
              <a:rPr lang="en-US" dirty="0" smtClean="0"/>
              <a:t>The scatter tends to decrease as the scores in Exam 1 increase.</a:t>
            </a:r>
          </a:p>
          <a:p>
            <a:pPr eaLnBrk="1" hangingPunct="1"/>
            <a:endParaRPr lang="en-US" dirty="0" smtClean="0"/>
          </a:p>
          <a:p>
            <a:pPr eaLnBrk="1" hangingPunct="1">
              <a:buFont typeface="Wingdings 2" pitchFamily="18" charset="2"/>
              <a:buNone/>
            </a:pPr>
            <a:endParaRPr lang="en-US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#2</a:t>
            </a:r>
            <a:endParaRPr 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05000"/>
            <a:ext cx="5795963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53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uiExpand="1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5943600" y="2133600"/>
            <a:ext cx="2895600" cy="3810000"/>
          </a:xfrm>
          <a:solidFill>
            <a:schemeClr val="accent2">
              <a:lumMod val="40000"/>
              <a:lumOff val="60000"/>
              <a:alpha val="47000"/>
            </a:schemeClr>
          </a:solidFill>
          <a:ln>
            <a:solidFill>
              <a:srgbClr val="0070C0"/>
            </a:solidFill>
          </a:ln>
        </p:spPr>
        <p:txBody>
          <a:bodyPr>
            <a:normAutofit fontScale="92500" lnSpcReduction="10000"/>
          </a:bodyPr>
          <a:lstStyle/>
          <a:p>
            <a:pPr indent="-283464">
              <a:buFont typeface="Wingdings 2"/>
              <a:buChar char=""/>
              <a:defRPr/>
            </a:pPr>
            <a:r>
              <a:rPr lang="en-US" dirty="0" smtClean="0"/>
              <a:t>The </a:t>
            </a:r>
            <a:r>
              <a:rPr lang="en-US" dirty="0" err="1" smtClean="0"/>
              <a:t>scatterplot</a:t>
            </a:r>
            <a:r>
              <a:rPr lang="en-US" dirty="0" smtClean="0"/>
              <a:t> shows a moderately strong, positive linear association. </a:t>
            </a:r>
          </a:p>
          <a:p>
            <a:pPr indent="-283464">
              <a:buFont typeface="Wingdings 2"/>
              <a:buChar char=""/>
              <a:defRPr/>
            </a:pPr>
            <a:r>
              <a:rPr lang="en-US" dirty="0" smtClean="0"/>
              <a:t>There appears to be an outlier around (9, 35).</a:t>
            </a:r>
          </a:p>
          <a:p>
            <a:pPr eaLnBrk="1" hangingPunct="1"/>
            <a:endParaRPr lang="en-US" dirty="0" smtClean="0"/>
          </a:p>
          <a:p>
            <a:pPr eaLnBrk="1" hangingPunct="1">
              <a:buFont typeface="Wingdings 2" pitchFamily="18" charset="2"/>
              <a:buNone/>
            </a:pPr>
            <a:endParaRPr lang="en-US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#3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133600"/>
            <a:ext cx="5326994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253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5943600" y="2133600"/>
            <a:ext cx="2895600" cy="3810000"/>
          </a:xfrm>
          <a:solidFill>
            <a:schemeClr val="accent2">
              <a:lumMod val="40000"/>
              <a:lumOff val="60000"/>
              <a:alpha val="47000"/>
            </a:schemeClr>
          </a:solidFill>
          <a:ln>
            <a:solidFill>
              <a:srgbClr val="0070C0"/>
            </a:solidFill>
          </a:ln>
        </p:spPr>
        <p:txBody>
          <a:bodyPr>
            <a:normAutofit fontScale="92500"/>
          </a:bodyPr>
          <a:lstStyle/>
          <a:p>
            <a:pPr indent="-283464">
              <a:buFont typeface="Wingdings 2"/>
              <a:buChar char=""/>
              <a:defRPr/>
            </a:pPr>
            <a:r>
              <a:rPr lang="en-US" dirty="0" smtClean="0"/>
              <a:t>The </a:t>
            </a:r>
            <a:r>
              <a:rPr lang="en-US" dirty="0" err="1" smtClean="0"/>
              <a:t>scatterplot</a:t>
            </a:r>
            <a:r>
              <a:rPr lang="en-US" dirty="0" smtClean="0"/>
              <a:t> shows no apparent association. </a:t>
            </a:r>
          </a:p>
          <a:p>
            <a:pPr indent="-283464">
              <a:buFont typeface="Wingdings 2"/>
              <a:buChar char=""/>
              <a:defRPr/>
            </a:pPr>
            <a:r>
              <a:rPr lang="en-US" dirty="0" smtClean="0"/>
              <a:t>There is great scatter and an outlier around (60,8).</a:t>
            </a:r>
          </a:p>
          <a:p>
            <a:pPr eaLnBrk="1" hangingPunct="1"/>
            <a:endParaRPr lang="en-US" dirty="0" smtClean="0"/>
          </a:p>
          <a:p>
            <a:pPr eaLnBrk="1" hangingPunct="1">
              <a:buFont typeface="Wingdings 2" pitchFamily="18" charset="2"/>
              <a:buNone/>
            </a:pPr>
            <a:endParaRPr lang="en-US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#4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362200"/>
            <a:ext cx="5235633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53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5943600" y="2133600"/>
            <a:ext cx="2895600" cy="3810000"/>
          </a:xfrm>
          <a:solidFill>
            <a:schemeClr val="accent2">
              <a:lumMod val="40000"/>
              <a:lumOff val="60000"/>
              <a:alpha val="47000"/>
            </a:schemeClr>
          </a:solidFill>
          <a:ln>
            <a:solidFill>
              <a:srgbClr val="0070C0"/>
            </a:solidFill>
          </a:ln>
        </p:spPr>
        <p:txBody>
          <a:bodyPr>
            <a:normAutofit fontScale="92500" lnSpcReduction="10000"/>
          </a:bodyPr>
          <a:lstStyle/>
          <a:p>
            <a:pPr indent="-283464">
              <a:buFont typeface="Wingdings 2"/>
              <a:buChar char=""/>
              <a:defRPr/>
            </a:pPr>
            <a:r>
              <a:rPr lang="en-US" dirty="0" smtClean="0"/>
              <a:t>The </a:t>
            </a:r>
            <a:r>
              <a:rPr lang="en-US" dirty="0" err="1" smtClean="0"/>
              <a:t>scatterplot</a:t>
            </a:r>
            <a:r>
              <a:rPr lang="en-US" dirty="0" smtClean="0"/>
              <a:t> shows a curved form in which the scatter increases as the explanatory variable increases</a:t>
            </a:r>
          </a:p>
          <a:p>
            <a:pPr eaLnBrk="1" hangingPunct="1">
              <a:buFont typeface="Wingdings 2" pitchFamily="18" charset="2"/>
              <a:buNone/>
            </a:pPr>
            <a:endParaRPr lang="en-US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#5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09800"/>
            <a:ext cx="5635568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53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Regression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Determining the </a:t>
            </a:r>
            <a:r>
              <a:rPr lang="en-US" sz="4000" b="1" dirty="0" smtClean="0">
                <a:solidFill>
                  <a:srgbClr val="FF0000"/>
                </a:solidFill>
              </a:rPr>
              <a:t>LINE</a:t>
            </a:r>
            <a:r>
              <a:rPr lang="en-US" sz="4000" dirty="0" smtClean="0"/>
              <a:t> that best fits our data.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Regression Line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sz="3200" dirty="0" smtClean="0"/>
              <a:t>A </a:t>
            </a:r>
            <a:r>
              <a:rPr lang="en-US" sz="3200" b="1" dirty="0" smtClean="0">
                <a:solidFill>
                  <a:srgbClr val="FF0000"/>
                </a:solidFill>
              </a:rPr>
              <a:t>regression line </a:t>
            </a:r>
            <a:r>
              <a:rPr lang="en-US" sz="3200" dirty="0" smtClean="0"/>
              <a:t>is a straight line that describes how a response variable </a:t>
            </a:r>
            <a:r>
              <a:rPr lang="en-US" sz="3200" i="1" dirty="0" smtClean="0"/>
              <a:t>y</a:t>
            </a:r>
            <a:r>
              <a:rPr lang="en-US" sz="3200" dirty="0" smtClean="0"/>
              <a:t> changes as an explanatory variable </a:t>
            </a:r>
            <a:r>
              <a:rPr lang="en-US" sz="3200" i="1" dirty="0" smtClean="0"/>
              <a:t>x </a:t>
            </a:r>
            <a:r>
              <a:rPr lang="en-US" sz="3200" dirty="0" smtClean="0"/>
              <a:t>changes.</a:t>
            </a:r>
          </a:p>
          <a:p>
            <a:r>
              <a:rPr lang="en-US" sz="3200" dirty="0" smtClean="0"/>
              <a:t>A regression line summarizes the relationship between two variables, but only in a specific setting: when one of the variables helps explain or predict the other.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Regression Line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We often use a regression line to </a:t>
            </a:r>
            <a:r>
              <a:rPr lang="en-US" sz="3600" b="1" dirty="0" smtClean="0">
                <a:solidFill>
                  <a:srgbClr val="FF0000"/>
                </a:solidFill>
              </a:rPr>
              <a:t>predict</a:t>
            </a:r>
            <a:r>
              <a:rPr lang="en-US" sz="3600" dirty="0" smtClean="0"/>
              <a:t> the value of </a:t>
            </a:r>
            <a:r>
              <a:rPr lang="en-US" sz="3600" i="1" dirty="0" smtClean="0"/>
              <a:t>y</a:t>
            </a:r>
            <a:r>
              <a:rPr lang="en-US" sz="3600" dirty="0" smtClean="0"/>
              <a:t> for a given value of </a:t>
            </a:r>
            <a:r>
              <a:rPr lang="en-US" sz="3600" i="1" dirty="0" smtClean="0"/>
              <a:t>x</a:t>
            </a:r>
            <a:r>
              <a:rPr lang="en-US" sz="3600" dirty="0" smtClean="0"/>
              <a:t>.</a:t>
            </a:r>
          </a:p>
          <a:p>
            <a:r>
              <a:rPr lang="en-US" sz="3600" dirty="0" smtClean="0"/>
              <a:t>Regression, unlike correlation, </a:t>
            </a:r>
            <a:r>
              <a:rPr lang="en-US" sz="3600" b="1" dirty="0" smtClean="0">
                <a:solidFill>
                  <a:srgbClr val="FF0000"/>
                </a:solidFill>
              </a:rPr>
              <a:t>requires</a:t>
            </a:r>
            <a:r>
              <a:rPr lang="en-US" sz="3600" dirty="0" smtClean="0"/>
              <a:t> that we have an explanatory variable and a response variable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Regression Line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81328"/>
            <a:ext cx="8229600" cy="4995672"/>
          </a:xfrm>
        </p:spPr>
        <p:txBody>
          <a:bodyPr>
            <a:noAutofit/>
          </a:bodyPr>
          <a:lstStyle/>
          <a:p>
            <a:pPr eaLnBrk="1" hangingPunct="1"/>
            <a:r>
              <a:rPr lang="en-US" sz="3000" dirty="0" smtClean="0"/>
              <a:t>Fitting a line to data means drawing a line that comes as close as possible to the points.</a:t>
            </a:r>
          </a:p>
          <a:p>
            <a:pPr eaLnBrk="1" hangingPunct="1"/>
            <a:r>
              <a:rPr lang="en-US" sz="3000" b="1" dirty="0" smtClean="0">
                <a:solidFill>
                  <a:srgbClr val="FF0000"/>
                </a:solidFill>
              </a:rPr>
              <a:t>Extrapolation</a:t>
            </a:r>
            <a:r>
              <a:rPr lang="en-US" sz="3000" b="1" dirty="0" smtClean="0"/>
              <a:t>-</a:t>
            </a:r>
            <a:r>
              <a:rPr lang="en-US" sz="3000" dirty="0" smtClean="0"/>
              <a:t>the use of a regression line for prediction far outside the range of values of the explanatory variable </a:t>
            </a:r>
            <a:r>
              <a:rPr lang="en-US" sz="3000" i="1" dirty="0" smtClean="0"/>
              <a:t>x</a:t>
            </a:r>
            <a:r>
              <a:rPr lang="en-US" sz="3000" dirty="0" smtClean="0"/>
              <a:t> that you used to obtain the line.</a:t>
            </a:r>
          </a:p>
          <a:p>
            <a:pPr lvl="1" eaLnBrk="1" hangingPunct="1"/>
            <a:r>
              <a:rPr lang="en-US" sz="3000" dirty="0" smtClean="0"/>
              <a:t>Such predictions are often not accurate</a:t>
            </a:r>
            <a:r>
              <a:rPr lang="en-US" sz="3000" b="1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382000" cy="5410200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US" sz="4000" dirty="0" smtClean="0"/>
              <a:t>We’re going to spend time today on </a:t>
            </a:r>
            <a:r>
              <a:rPr lang="en-US" sz="4000" b="1" dirty="0" smtClean="0">
                <a:solidFill>
                  <a:srgbClr val="FF0000"/>
                </a:solidFill>
              </a:rPr>
              <a:t>QUANTITATIVE STATISTICS</a:t>
            </a:r>
            <a:r>
              <a:rPr lang="en-US" sz="4000" dirty="0" smtClean="0"/>
              <a:t>.</a:t>
            </a:r>
          </a:p>
          <a:p>
            <a:r>
              <a:rPr lang="en-US" sz="4000" dirty="0" smtClean="0"/>
              <a:t>We’ll examine scatter plots and look for patterns and strength of relationships.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What’s in store for today?</a:t>
            </a: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/>
            <a:r>
              <a:rPr lang="en-US" dirty="0" smtClean="0"/>
              <a:t>Linear Regression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>
            <a:normAutofit fontScale="92500"/>
          </a:bodyPr>
          <a:lstStyle/>
          <a:p>
            <a:r>
              <a:rPr lang="en-US" sz="3200" dirty="0" smtClean="0"/>
              <a:t>Regression analysis finds the equation of the </a:t>
            </a:r>
            <a:r>
              <a:rPr lang="en-US" sz="3200" b="1" dirty="0" smtClean="0">
                <a:solidFill>
                  <a:srgbClr val="FF0000"/>
                </a:solidFill>
              </a:rPr>
              <a:t>line</a:t>
            </a:r>
            <a:r>
              <a:rPr lang="en-US" sz="3200" dirty="0" smtClean="0"/>
              <a:t> that best describes the relationship between the two variables.</a:t>
            </a:r>
          </a:p>
          <a:p>
            <a:r>
              <a:rPr lang="en-US" sz="3200" dirty="0" smtClean="0"/>
              <a:t>In other words, what line best fits the data that is represented on our </a:t>
            </a:r>
            <a:r>
              <a:rPr lang="en-US" sz="3200" dirty="0" err="1" smtClean="0"/>
              <a:t>scatterplot</a:t>
            </a:r>
            <a:r>
              <a:rPr lang="en-US" sz="3200" dirty="0" smtClean="0"/>
              <a:t>.</a:t>
            </a:r>
          </a:p>
          <a:p>
            <a:r>
              <a:rPr lang="en-US" sz="3200" dirty="0" smtClean="0"/>
              <a:t>While there are formulas to calculate this line, most of the time we’d use a graphing calculator or app for our </a:t>
            </a:r>
            <a:r>
              <a:rPr lang="en-US" sz="3200" dirty="0" err="1" smtClean="0"/>
              <a:t>ipad</a:t>
            </a:r>
            <a:r>
              <a:rPr lang="en-US" sz="32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87338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Least-Squares Regression Line</a:t>
            </a:r>
          </a:p>
        </p:txBody>
      </p:sp>
      <p:sp>
        <p:nvSpPr>
          <p:cNvPr id="717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12900"/>
            <a:ext cx="7924800" cy="4525963"/>
          </a:xfrm>
        </p:spPr>
        <p:txBody>
          <a:bodyPr/>
          <a:lstStyle/>
          <a:p>
            <a:pPr eaLnBrk="1" hangingPunct="1"/>
            <a:r>
              <a:rPr lang="en-US" sz="2800" dirty="0" smtClean="0"/>
              <a:t>The equation of the </a:t>
            </a:r>
            <a:r>
              <a:rPr lang="en-US" sz="2800" b="1" dirty="0" smtClean="0"/>
              <a:t>least-squares regression line of </a:t>
            </a:r>
            <a:r>
              <a:rPr lang="en-US" sz="2800" b="1" i="1" dirty="0" smtClean="0"/>
              <a:t>y </a:t>
            </a:r>
            <a:r>
              <a:rPr lang="en-US" sz="2800" b="1" dirty="0" smtClean="0"/>
              <a:t>on </a:t>
            </a:r>
            <a:r>
              <a:rPr lang="en-US" sz="2800" b="1" i="1" dirty="0" smtClean="0"/>
              <a:t>x</a:t>
            </a:r>
            <a:r>
              <a:rPr lang="en-US" sz="2800" i="1" dirty="0" smtClean="0"/>
              <a:t> </a:t>
            </a:r>
            <a:r>
              <a:rPr lang="en-US" sz="2800" dirty="0" smtClean="0"/>
              <a:t>is or more simply, the </a:t>
            </a:r>
            <a:r>
              <a:rPr lang="en-US" sz="2800" b="1" dirty="0" smtClean="0">
                <a:solidFill>
                  <a:srgbClr val="FF0000"/>
                </a:solidFill>
              </a:rPr>
              <a:t>regression line</a:t>
            </a:r>
          </a:p>
          <a:p>
            <a:pPr lvl="1" eaLnBrk="1" hangingPunct="1">
              <a:buFontTx/>
              <a:buNone/>
            </a:pPr>
            <a:r>
              <a:rPr lang="en-US" sz="2400" i="1" dirty="0" smtClean="0"/>
              <a:t>                                      </a:t>
            </a:r>
          </a:p>
          <a:p>
            <a:pPr lvl="1" eaLnBrk="1" hangingPunct="1">
              <a:buFontTx/>
              <a:buNone/>
            </a:pPr>
            <a:r>
              <a:rPr lang="en-US" sz="2400" i="1" dirty="0" smtClean="0"/>
              <a:t>                                          </a:t>
            </a:r>
          </a:p>
          <a:p>
            <a:pPr lvl="1" eaLnBrk="1" hangingPunct="1">
              <a:buFontTx/>
              <a:buNone/>
            </a:pPr>
            <a:endParaRPr lang="en-US" sz="2400" i="1" dirty="0" smtClean="0"/>
          </a:p>
          <a:p>
            <a:pPr lvl="1" eaLnBrk="1" hangingPunct="1">
              <a:buFontTx/>
              <a:buNone/>
            </a:pPr>
            <a:endParaRPr lang="en-US" sz="2400" i="1" dirty="0" smtClean="0"/>
          </a:p>
          <a:p>
            <a:pPr lvl="1" eaLnBrk="1" hangingPunct="1">
              <a:buFontTx/>
              <a:buNone/>
            </a:pPr>
            <a:endParaRPr lang="en-US" sz="2400" i="1" dirty="0" smtClean="0"/>
          </a:p>
        </p:txBody>
      </p:sp>
      <p:graphicFrame>
        <p:nvGraphicFramePr>
          <p:cNvPr id="7170" name="Object 5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133600" y="3962400"/>
          <a:ext cx="4868862" cy="13079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6" name="Equation" r:id="rId3" imgW="2031840" imgH="545760" progId="Equation.DSMT4">
                  <p:embed/>
                </p:oleObj>
              </mc:Choice>
              <mc:Fallback>
                <p:oleObj name="Equation" r:id="rId3" imgW="2031840" imgH="54576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3962400"/>
                        <a:ext cx="4868862" cy="130795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1" name="Object 6"/>
          <p:cNvGraphicFramePr>
            <a:graphicFrameLocks noChangeAspect="1"/>
          </p:cNvGraphicFramePr>
          <p:nvPr/>
        </p:nvGraphicFramePr>
        <p:xfrm>
          <a:off x="2133600" y="5410200"/>
          <a:ext cx="5540375" cy="701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7" name="Equation" r:id="rId5" imgW="1600200" imgH="203040" progId="Equation.DSMT4">
                  <p:embed/>
                </p:oleObj>
              </mc:Choice>
              <mc:Fallback>
                <p:oleObj name="Equation" r:id="rId5" imgW="1600200" imgH="20304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5410200"/>
                        <a:ext cx="5540375" cy="701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2" name="Object 7"/>
          <p:cNvGraphicFramePr>
            <a:graphicFrameLocks noChangeAspect="1"/>
          </p:cNvGraphicFramePr>
          <p:nvPr/>
        </p:nvGraphicFramePr>
        <p:xfrm>
          <a:off x="3276600" y="3048000"/>
          <a:ext cx="2741613" cy="788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8" name="Equation" r:id="rId7" imgW="749160" imgH="215640" progId="Equation.DSMT4">
                  <p:embed/>
                </p:oleObj>
              </mc:Choice>
              <mc:Fallback>
                <p:oleObj name="Equation" r:id="rId7" imgW="749160" imgH="21564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3048000"/>
                        <a:ext cx="2741613" cy="7889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Interpreting our line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dirty="0" smtClean="0"/>
              <a:t>The slope, </a:t>
            </a:r>
            <a:r>
              <a:rPr lang="en-US" sz="3600" i="1" dirty="0" smtClean="0"/>
              <a:t>b</a:t>
            </a:r>
            <a:r>
              <a:rPr lang="en-US" sz="3600" dirty="0" smtClean="0"/>
              <a:t>, is the amount by which </a:t>
            </a:r>
            <a:r>
              <a:rPr lang="en-US" sz="3600" i="1" dirty="0" smtClean="0"/>
              <a:t>y</a:t>
            </a:r>
            <a:r>
              <a:rPr lang="en-US" sz="3600" dirty="0" smtClean="0"/>
              <a:t> changes when </a:t>
            </a:r>
            <a:r>
              <a:rPr lang="en-US" sz="3600" i="1" dirty="0" smtClean="0"/>
              <a:t>x</a:t>
            </a:r>
            <a:r>
              <a:rPr lang="en-US" sz="3600" dirty="0" smtClean="0"/>
              <a:t> increases by one unit.</a:t>
            </a:r>
          </a:p>
          <a:p>
            <a:pPr eaLnBrk="1" hangingPunct="1"/>
            <a:r>
              <a:rPr lang="en-US" sz="3600" dirty="0" smtClean="0"/>
              <a:t>The intercept, a, is the value of </a:t>
            </a:r>
            <a:r>
              <a:rPr lang="en-US" sz="3600" i="1" dirty="0" smtClean="0"/>
              <a:t>y</a:t>
            </a:r>
            <a:r>
              <a:rPr lang="en-US" sz="3600" dirty="0" smtClean="0"/>
              <a:t> when </a:t>
            </a:r>
          </a:p>
        </p:txBody>
      </p:sp>
      <p:graphicFrame>
        <p:nvGraphicFramePr>
          <p:cNvPr id="8195" name="Object 5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133600" y="3733800"/>
          <a:ext cx="1307182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7" name="Equation" r:id="rId3" imgW="380880" imgH="177480" progId="Equation.3">
                  <p:embed/>
                </p:oleObj>
              </mc:Choice>
              <mc:Fallback>
                <p:oleObj name="Equation" r:id="rId3" imgW="380880" imgH="17748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3733800"/>
                        <a:ext cx="1307182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REGRESSION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Let’s look at an example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seems that people are living longer these days (I hope so! </a:t>
            </a:r>
            <a:r>
              <a:rPr lang="en-US" dirty="0" smtClean="0">
                <a:sym typeface="Wingdings" pitchFamily="2" charset="2"/>
              </a:rPr>
              <a:t>), so I’ve done some research to study this trend.  According to US Government statistics, the following data represents the life expectancy for an infant born in the given year.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Linear Regression Example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0" y="4267200"/>
          <a:ext cx="8458200" cy="21110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5820"/>
                <a:gridCol w="845820"/>
                <a:gridCol w="845820"/>
                <a:gridCol w="845820"/>
                <a:gridCol w="845820"/>
                <a:gridCol w="845820"/>
                <a:gridCol w="845820"/>
                <a:gridCol w="845820"/>
                <a:gridCol w="845820"/>
                <a:gridCol w="845820"/>
              </a:tblGrid>
              <a:tr h="922283">
                <a:tc>
                  <a:txBody>
                    <a:bodyPr/>
                    <a:lstStyle/>
                    <a:p>
                      <a:r>
                        <a:rPr lang="en-US" b="1" dirty="0" smtClean="0"/>
                        <a:t>Year of  Birth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2001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2002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2003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2004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2005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2006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2007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2008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2009</a:t>
                      </a:r>
                      <a:endParaRPr lang="en-US" b="1" dirty="0"/>
                    </a:p>
                  </a:txBody>
                  <a:tcPr/>
                </a:tc>
              </a:tr>
              <a:tr h="1135117">
                <a:tc>
                  <a:txBody>
                    <a:bodyPr/>
                    <a:lstStyle/>
                    <a:p>
                      <a:r>
                        <a:rPr lang="en-US" b="1" dirty="0" smtClean="0"/>
                        <a:t>Life Expectancy</a:t>
                      </a:r>
                    </a:p>
                    <a:p>
                      <a:r>
                        <a:rPr lang="en-US" b="1" dirty="0" smtClean="0"/>
                        <a:t>(yrs)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77.9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78.2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78.5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79.0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79.2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79.7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80.1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80.2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80.6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Scatter Plot of our Data</a:t>
            </a:r>
            <a:endParaRPr lang="en-US" dirty="0"/>
          </a:p>
        </p:txBody>
      </p:sp>
      <p:pic>
        <p:nvPicPr>
          <p:cNvPr id="614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447800"/>
            <a:ext cx="7776108" cy="4682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More information on our data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1066800" y="4876800"/>
          <a:ext cx="72009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68" name="Equation" r:id="rId3" imgW="2400120" imgH="203040" progId="Equation.DSMT4">
                  <p:embed/>
                </p:oleObj>
              </mc:Choice>
              <mc:Fallback>
                <p:oleObj name="Equation" r:id="rId3" imgW="2400120" imgH="20304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4876800"/>
                        <a:ext cx="7200900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246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00200" y="1295400"/>
            <a:ext cx="5562600" cy="3349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sz="3200" dirty="0" smtClean="0"/>
              <a:t>Does there appear to be a linear relationship between year of birth and life expectancy?</a:t>
            </a:r>
          </a:p>
          <a:p>
            <a:pPr marL="624078" indent="-514350">
              <a:buFont typeface="+mj-lt"/>
              <a:buAutoNum type="arabicPeriod"/>
            </a:pPr>
            <a:r>
              <a:rPr lang="en-US" sz="3200" dirty="0" smtClean="0"/>
              <a:t>Based on the context of the problem, interpret the y-intercept of the line.</a:t>
            </a:r>
          </a:p>
          <a:p>
            <a:pPr marL="624078" indent="-514350">
              <a:buFont typeface="+mj-lt"/>
              <a:buAutoNum type="arabicPeriod"/>
            </a:pPr>
            <a:r>
              <a:rPr lang="en-US" sz="3200" dirty="0" smtClean="0"/>
              <a:t>Based on the context of the problem, interpret the slope of the line.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Some Questions to ponder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24078" indent="-514350">
              <a:buFont typeface="+mj-lt"/>
              <a:buAutoNum type="arabicPeriod" startAt="4"/>
            </a:pPr>
            <a:r>
              <a:rPr lang="en-US" sz="3200" dirty="0" smtClean="0"/>
              <a:t>According to your trend line, what is the predicted life expectancy for a baby born in 2012?</a:t>
            </a:r>
          </a:p>
          <a:p>
            <a:pPr marL="624078" indent="-514350">
              <a:buFont typeface="+mj-lt"/>
              <a:buAutoNum type="arabicPeriod" startAt="4"/>
            </a:pPr>
            <a:r>
              <a:rPr lang="en-US" sz="3200" dirty="0" smtClean="0"/>
              <a:t>According to your trend line, what is the predicted life expectancy for a baby born in 2050?</a:t>
            </a:r>
          </a:p>
          <a:p>
            <a:pPr marL="624078" indent="-514350">
              <a:buFont typeface="+mj-lt"/>
              <a:buAutoNum type="arabicPeriod" startAt="4"/>
            </a:pPr>
            <a:r>
              <a:rPr lang="en-US" sz="3200" dirty="0" smtClean="0"/>
              <a:t>Why might you be a bit skeptical about your response to the last question?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Some Questions to ponder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Yes, there appears to be a strong linear trend.  The regression line has a positive slope, so as x (the year of birth) increases, so does y (the life expectancy)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The regression line is                                      The y-intercept means at year 0 an infant’s life expectancy is -612.46 years. </a:t>
            </a:r>
            <a:r>
              <a:rPr lang="en-US" b="1" dirty="0" smtClean="0">
                <a:solidFill>
                  <a:srgbClr val="FF0000"/>
                </a:solidFill>
              </a:rPr>
              <a:t>NOTE:  in the context of this problem this is MEANINGLESS!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Solution to our Example</a:t>
            </a:r>
            <a:endParaRPr lang="en-US" dirty="0"/>
          </a:p>
        </p:txBody>
      </p:sp>
      <p:graphicFrame>
        <p:nvGraphicFramePr>
          <p:cNvPr id="81923" name="Object 3"/>
          <p:cNvGraphicFramePr>
            <a:graphicFrameLocks noChangeAspect="1"/>
          </p:cNvGraphicFramePr>
          <p:nvPr/>
        </p:nvGraphicFramePr>
        <p:xfrm>
          <a:off x="4800600" y="3048000"/>
          <a:ext cx="40386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25" name="Equation" r:id="rId3" imgW="1346040" imgH="203040" progId="Equation.DSMT4">
                  <p:embed/>
                </p:oleObj>
              </mc:Choice>
              <mc:Fallback>
                <p:oleObj name="Equation" r:id="rId3" imgW="1346040" imgH="20304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3048000"/>
                        <a:ext cx="4038600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382000" cy="5410200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US" sz="4000" dirty="0" smtClean="0"/>
              <a:t>We’ll interpret regression lines in the context of the problem.</a:t>
            </a:r>
          </a:p>
          <a:p>
            <a:r>
              <a:rPr lang="en-US" sz="4000" dirty="0" smtClean="0"/>
              <a:t>We’ll look at correlation—a measure of the linear trend of the data.</a:t>
            </a:r>
          </a:p>
          <a:p>
            <a:r>
              <a:rPr lang="en-US" sz="4000" dirty="0" smtClean="0"/>
              <a:t>I’ve also included a “spiffy” activity that I think you can use with your students.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What’s in store for today?</a:t>
            </a: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Font typeface="+mj-lt"/>
              <a:buAutoNum type="arabicPeriod" startAt="3"/>
            </a:pPr>
            <a:r>
              <a:rPr lang="en-US" dirty="0" smtClean="0"/>
              <a:t>The regression line is                                      The slope means that every year an infant’s life expectancy increases by 0.345 years.</a:t>
            </a:r>
          </a:p>
          <a:p>
            <a:pPr marL="624078" indent="-514350">
              <a:buFont typeface="+mj-lt"/>
              <a:buAutoNum type="arabicPeriod" startAt="3"/>
            </a:pPr>
            <a:r>
              <a:rPr lang="en-US" dirty="0" smtClean="0"/>
              <a:t>According to the regression line, an infant born in 2012 has a life expectancy of 81.68 years.</a:t>
            </a:r>
          </a:p>
          <a:p>
            <a:pPr marL="624078" indent="-514350">
              <a:buFont typeface="+mj-lt"/>
              <a:buAutoNum type="arabicPeriod" startAt="3"/>
            </a:pPr>
            <a:r>
              <a:rPr lang="en-US" dirty="0" smtClean="0"/>
              <a:t> According to the regression line, an infant born in 2050 has a life expectancy of 94.79 years.</a:t>
            </a:r>
          </a:p>
          <a:p>
            <a:endParaRPr lang="en-US" b="1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Solution to our Example</a:t>
            </a:r>
            <a:endParaRPr lang="en-US" dirty="0"/>
          </a:p>
        </p:txBody>
      </p:sp>
      <p:graphicFrame>
        <p:nvGraphicFramePr>
          <p:cNvPr id="82947" name="Object 3"/>
          <p:cNvGraphicFramePr>
            <a:graphicFrameLocks noChangeAspect="1"/>
          </p:cNvGraphicFramePr>
          <p:nvPr/>
        </p:nvGraphicFramePr>
        <p:xfrm>
          <a:off x="4800600" y="1371600"/>
          <a:ext cx="40386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49" name="Equation" r:id="rId3" imgW="1346040" imgH="203040" progId="Equation.DSMT4">
                  <p:embed/>
                </p:oleObj>
              </mc:Choice>
              <mc:Fallback>
                <p:oleObj name="Equation" r:id="rId3" imgW="1346040" imgH="20304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1371600"/>
                        <a:ext cx="4038600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Font typeface="+mj-lt"/>
              <a:buAutoNum type="arabicPeriod" startAt="6"/>
            </a:pPr>
            <a:r>
              <a:rPr lang="en-US" dirty="0" smtClean="0"/>
              <a:t>The year 2050 falls well outside the set of x values (from 2001 to 2009) upon which the regression line is based, so this is most likely </a:t>
            </a:r>
            <a:r>
              <a:rPr lang="en-US" b="1" dirty="0" smtClean="0">
                <a:solidFill>
                  <a:srgbClr val="FF0000"/>
                </a:solidFill>
              </a:rPr>
              <a:t>EXTRAPOLATION</a:t>
            </a:r>
            <a:r>
              <a:rPr lang="en-US" dirty="0" smtClean="0"/>
              <a:t>.  We’re seeking to use our regression line to predict for an x value that is </a:t>
            </a:r>
            <a:r>
              <a:rPr lang="en-US" b="1" dirty="0" smtClean="0">
                <a:solidFill>
                  <a:srgbClr val="FF0000"/>
                </a:solidFill>
              </a:rPr>
              <a:t>WELL OUTSIDE </a:t>
            </a:r>
            <a:r>
              <a:rPr lang="en-US" dirty="0" smtClean="0"/>
              <a:t>the set of data that was used to generate the equation of the line.  This isn’t a good statistical practice, so this prediction would be met with a great deal of skepticism.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Solution to our Example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Correlation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A way to measure the strength of a LINEAR trend.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19472"/>
          </a:xfrm>
        </p:spPr>
        <p:txBody>
          <a:bodyPr>
            <a:normAutofit fontScale="85000" lnSpcReduction="10000"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CORRELATION, denoted by </a:t>
            </a:r>
            <a:r>
              <a:rPr lang="en-US" sz="3200" b="1" i="1" dirty="0" smtClean="0">
                <a:solidFill>
                  <a:srgbClr val="FF0000"/>
                </a:solidFill>
              </a:rPr>
              <a:t>r</a:t>
            </a:r>
            <a:r>
              <a:rPr lang="en-US" sz="3200" dirty="0" smtClean="0"/>
              <a:t> measures the direction and strength of the </a:t>
            </a:r>
            <a:r>
              <a:rPr lang="en-US" sz="3200" b="1" dirty="0" smtClean="0"/>
              <a:t>linear</a:t>
            </a:r>
            <a:r>
              <a:rPr lang="en-US" sz="3200" dirty="0" smtClean="0"/>
              <a:t> relationship between two quantitative variables.</a:t>
            </a:r>
          </a:p>
          <a:p>
            <a:r>
              <a:rPr lang="en-US" sz="3200" dirty="0" smtClean="0"/>
              <a:t>General Properties</a:t>
            </a:r>
          </a:p>
          <a:p>
            <a:pPr lvl="2"/>
            <a:r>
              <a:rPr lang="en-US" sz="3200" dirty="0" smtClean="0"/>
              <a:t>It must be between -1 and 1, or </a:t>
            </a:r>
          </a:p>
          <a:p>
            <a:pPr lvl="2">
              <a:buNone/>
            </a:pPr>
            <a:r>
              <a:rPr lang="en-US" sz="3200" dirty="0" smtClean="0"/>
              <a:t>   (-1</a:t>
            </a:r>
            <a:r>
              <a:rPr lang="en-US" sz="3200" dirty="0" smtClean="0">
                <a:cs typeface="Times New Roman" pitchFamily="18" charset="0"/>
              </a:rPr>
              <a:t>≤</a:t>
            </a:r>
            <a:r>
              <a:rPr lang="en-US" sz="3200" dirty="0" smtClean="0"/>
              <a:t> </a:t>
            </a:r>
            <a:r>
              <a:rPr lang="en-US" sz="3200" i="1" dirty="0" smtClean="0"/>
              <a:t>r</a:t>
            </a:r>
            <a:r>
              <a:rPr lang="en-US" sz="3200" dirty="0" smtClean="0"/>
              <a:t> </a:t>
            </a:r>
            <a:r>
              <a:rPr lang="en-US" sz="3200" dirty="0" smtClean="0">
                <a:cs typeface="Times New Roman" pitchFamily="18" charset="0"/>
              </a:rPr>
              <a:t>≤</a:t>
            </a:r>
            <a:r>
              <a:rPr lang="en-US" sz="3200" dirty="0" smtClean="0"/>
              <a:t> 1).</a:t>
            </a:r>
          </a:p>
          <a:p>
            <a:pPr lvl="2"/>
            <a:r>
              <a:rPr lang="en-US" sz="3200" dirty="0" smtClean="0"/>
              <a:t>If </a:t>
            </a:r>
            <a:r>
              <a:rPr lang="en-US" sz="3200" i="1" dirty="0" smtClean="0"/>
              <a:t>r</a:t>
            </a:r>
            <a:r>
              <a:rPr lang="en-US" sz="3200" dirty="0" smtClean="0"/>
              <a:t> is negative, the relationship is negative.</a:t>
            </a:r>
          </a:p>
          <a:p>
            <a:pPr lvl="2"/>
            <a:r>
              <a:rPr lang="en-US" sz="3200" dirty="0" smtClean="0"/>
              <a:t>If </a:t>
            </a:r>
            <a:r>
              <a:rPr lang="en-US" sz="3200" i="1" dirty="0" smtClean="0"/>
              <a:t>r</a:t>
            </a:r>
            <a:r>
              <a:rPr lang="en-US" sz="3200" dirty="0" smtClean="0"/>
              <a:t> = </a:t>
            </a:r>
            <a:r>
              <a:rPr lang="en-US" sz="3200" dirty="0" smtClean="0">
                <a:cs typeface="Times New Roman" pitchFamily="18" charset="0"/>
              </a:rPr>
              <a:t>–</a:t>
            </a:r>
            <a:r>
              <a:rPr lang="en-US" sz="3200" dirty="0" smtClean="0"/>
              <a:t>1, there is a perfect negative linear relationship (extreme case).</a:t>
            </a:r>
          </a:p>
          <a:p>
            <a:pPr lvl="2"/>
            <a:r>
              <a:rPr lang="en-US" sz="3200" dirty="0" smtClean="0"/>
              <a:t>If </a:t>
            </a:r>
            <a:r>
              <a:rPr lang="en-US" sz="3200" i="1" dirty="0" smtClean="0"/>
              <a:t>r</a:t>
            </a:r>
            <a:r>
              <a:rPr lang="en-US" sz="3200" dirty="0" smtClean="0"/>
              <a:t> is positive, the relationship is positive.</a:t>
            </a:r>
          </a:p>
          <a:p>
            <a:pPr lvl="2"/>
            <a:endParaRPr lang="en-US" sz="1800" dirty="0" smtClean="0">
              <a:latin typeface="Times New Roman" pitchFamily="18" charset="0"/>
            </a:endParaRPr>
          </a:p>
          <a:p>
            <a:endParaRPr lang="en-US" sz="2800" dirty="0" smtClean="0">
              <a:latin typeface="Times New Roman" pitchFamily="18" charset="0"/>
            </a:endParaRPr>
          </a:p>
          <a:p>
            <a:endParaRPr lang="en-US" sz="2800" dirty="0" smtClean="0">
              <a:latin typeface="Times New Roman" pitchFamily="18" charset="0"/>
            </a:endParaRPr>
          </a:p>
          <a:p>
            <a:endParaRPr lang="en-US" sz="2800" dirty="0" smtClean="0">
              <a:latin typeface="Times New Roman" pitchFamily="18" charset="0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Some facts about CORRELATION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500" dirty="0" smtClean="0">
                <a:latin typeface="Times New Roman" pitchFamily="18" charset="0"/>
              </a:rPr>
              <a:t>General Properties</a:t>
            </a:r>
          </a:p>
          <a:p>
            <a:pPr lvl="2"/>
            <a:r>
              <a:rPr lang="en-US" sz="3200" dirty="0" smtClean="0"/>
              <a:t>If </a:t>
            </a:r>
            <a:r>
              <a:rPr lang="en-US" sz="3200" i="1" dirty="0" smtClean="0"/>
              <a:t>r</a:t>
            </a:r>
            <a:r>
              <a:rPr lang="en-US" sz="3200" dirty="0" smtClean="0"/>
              <a:t> = 1, there is a perfect positive linear relationship (extreme case).</a:t>
            </a:r>
          </a:p>
          <a:p>
            <a:pPr lvl="2"/>
            <a:r>
              <a:rPr lang="en-US" sz="3200" dirty="0" smtClean="0"/>
              <a:t>If </a:t>
            </a:r>
            <a:r>
              <a:rPr lang="en-US" sz="3200" i="1" dirty="0" smtClean="0"/>
              <a:t>r</a:t>
            </a:r>
            <a:r>
              <a:rPr lang="en-US" sz="3200" dirty="0" smtClean="0"/>
              <a:t> is 0, there is no </a:t>
            </a:r>
            <a:r>
              <a:rPr lang="en-US" sz="3200" b="1" dirty="0" smtClean="0"/>
              <a:t>linear</a:t>
            </a:r>
            <a:r>
              <a:rPr lang="en-US" sz="3200" dirty="0" smtClean="0"/>
              <a:t> relationship.</a:t>
            </a:r>
          </a:p>
          <a:p>
            <a:pPr lvl="2"/>
            <a:r>
              <a:rPr lang="en-US" sz="3200" i="1" dirty="0" smtClean="0"/>
              <a:t>r</a:t>
            </a:r>
            <a:r>
              <a:rPr lang="en-US" sz="3200" dirty="0" smtClean="0"/>
              <a:t> measures the strength of the </a:t>
            </a:r>
            <a:r>
              <a:rPr lang="en-US" sz="3200" b="1" dirty="0" smtClean="0"/>
              <a:t>linear</a:t>
            </a:r>
            <a:r>
              <a:rPr lang="en-US" sz="3200" dirty="0" smtClean="0"/>
              <a:t> relationship.</a:t>
            </a:r>
          </a:p>
          <a:p>
            <a:pPr lvl="2"/>
            <a:r>
              <a:rPr lang="en-US" sz="3200" dirty="0" smtClean="0"/>
              <a:t>If explanatory and response are switched, </a:t>
            </a:r>
            <a:r>
              <a:rPr lang="en-US" sz="3200" i="1" dirty="0" smtClean="0"/>
              <a:t>r</a:t>
            </a:r>
            <a:r>
              <a:rPr lang="en-US" sz="3200" dirty="0" smtClean="0"/>
              <a:t> remains the same.</a:t>
            </a:r>
          </a:p>
          <a:p>
            <a:pPr lvl="2"/>
            <a:r>
              <a:rPr lang="en-US" sz="3200" i="1" dirty="0" smtClean="0"/>
              <a:t>r</a:t>
            </a:r>
            <a:r>
              <a:rPr lang="en-US" sz="3200" dirty="0" smtClean="0"/>
              <a:t> has no units of measurement associated with it</a:t>
            </a:r>
          </a:p>
          <a:p>
            <a:pPr lvl="2"/>
            <a:r>
              <a:rPr lang="en-US" sz="3200" dirty="0" smtClean="0"/>
              <a:t>Scale changes do not affect </a:t>
            </a:r>
            <a:r>
              <a:rPr lang="en-US" sz="3200" i="1" dirty="0" smtClean="0"/>
              <a:t>r</a:t>
            </a:r>
          </a:p>
          <a:p>
            <a:endParaRPr lang="en-US" sz="2800" dirty="0" smtClean="0">
              <a:latin typeface="Times New Roman" pitchFamily="18" charset="0"/>
            </a:endParaRPr>
          </a:p>
          <a:p>
            <a:endParaRPr lang="en-US" sz="2800" dirty="0" smtClean="0">
              <a:latin typeface="Times New Roman" pitchFamily="18" charset="0"/>
            </a:endParaRPr>
          </a:p>
          <a:p>
            <a:endParaRPr lang="en-US" sz="2800" dirty="0" smtClean="0">
              <a:latin typeface="Times New Roman" pitchFamily="18" charset="0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Some facts about CORRELATION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hangingPunct="1"/>
            <a:r>
              <a:rPr lang="en-US" sz="4000" dirty="0" smtClean="0"/>
              <a:t>Relationships between </a:t>
            </a:r>
            <a:r>
              <a:rPr lang="en-US" sz="4000" b="1" dirty="0" smtClean="0"/>
              <a:t>2 numeric </a:t>
            </a:r>
            <a:r>
              <a:rPr lang="en-US" sz="4000" dirty="0" smtClean="0"/>
              <a:t>variables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/>
          <a:p>
            <a:pPr eaLnBrk="1" hangingPunct="1"/>
            <a:r>
              <a:rPr lang="en-US" smtClean="0">
                <a:latin typeface="Times New Roman" pitchFamily="18" charset="0"/>
              </a:rPr>
              <a:t>Examples of extreme cases</a:t>
            </a:r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1219200" y="29718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i="1">
                <a:latin typeface="Times New Roman" pitchFamily="18" charset="0"/>
              </a:rPr>
              <a:t>r</a:t>
            </a:r>
            <a:r>
              <a:rPr lang="en-US" sz="2400">
                <a:latin typeface="Times New Roman" pitchFamily="18" charset="0"/>
              </a:rPr>
              <a:t> = 1</a:t>
            </a:r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3962400" y="29718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i="1">
                <a:latin typeface="Times New Roman" pitchFamily="18" charset="0"/>
              </a:rPr>
              <a:t>r</a:t>
            </a:r>
            <a:r>
              <a:rPr lang="en-US" sz="2400">
                <a:latin typeface="Times New Roman" pitchFamily="18" charset="0"/>
              </a:rPr>
              <a:t> = 0</a:t>
            </a:r>
          </a:p>
        </p:txBody>
      </p:sp>
      <p:sp>
        <p:nvSpPr>
          <p:cNvPr id="24587" name="Text Box 11"/>
          <p:cNvSpPr txBox="1">
            <a:spLocks noChangeArrowheads="1"/>
          </p:cNvSpPr>
          <p:nvPr/>
        </p:nvSpPr>
        <p:spPr bwMode="auto">
          <a:xfrm>
            <a:off x="6934200" y="29718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i="1">
                <a:latin typeface="Times New Roman" pitchFamily="18" charset="0"/>
              </a:rPr>
              <a:t>r</a:t>
            </a:r>
            <a:r>
              <a:rPr lang="en-US" sz="2400">
                <a:latin typeface="Times New Roman" pitchFamily="18" charset="0"/>
              </a:rPr>
              <a:t> = -1</a:t>
            </a:r>
          </a:p>
        </p:txBody>
      </p:sp>
      <p:pic>
        <p:nvPicPr>
          <p:cNvPr id="1026" name="Picture 4" descr="clip_image001"/>
          <p:cNvPicPr preferRelativeResize="0">
            <a:picLocks noRot="1" noChangeArrowheads="1" noChangeShapeType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657600"/>
            <a:ext cx="2362200" cy="1881188"/>
          </a:xfrm>
          <a:prstGeom prst="rect">
            <a:avLst/>
          </a:prstGeom>
          <a:noFill/>
          <a:ln w="9525">
            <a:miter lim="800000"/>
            <a:headEnd/>
            <a:tailEnd/>
          </a:ln>
        </p:spPr>
      </p:pic>
      <p:pic>
        <p:nvPicPr>
          <p:cNvPr id="1027" name="Picture 6" descr="clip_image001"/>
          <p:cNvPicPr preferRelativeResize="0">
            <a:picLocks noRot="1" noChangeArrowheads="1" noChangeShapeType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657600"/>
            <a:ext cx="2514600" cy="1905000"/>
          </a:xfrm>
          <a:prstGeom prst="rect">
            <a:avLst/>
          </a:prstGeom>
          <a:noFill/>
          <a:ln w="9525">
            <a:miter lim="800000"/>
            <a:headEnd/>
            <a:tailEnd/>
          </a:ln>
        </p:spPr>
      </p:pic>
      <p:pic>
        <p:nvPicPr>
          <p:cNvPr id="1028" name="Picture 8" descr="clip_image002"/>
          <p:cNvPicPr preferRelativeResize="0">
            <a:picLocks noRot="1" noChangeArrowheads="1" noChangeShapeType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3657600"/>
            <a:ext cx="2667000" cy="1905000"/>
          </a:xfrm>
          <a:prstGeom prst="rect">
            <a:avLst/>
          </a:prstGeom>
          <a:noFill/>
          <a:ln w="9525"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inkTgt spid="_x0000_s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inkTgt spid="_x0000_s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inkTgt spid="_x0000_s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inkTgt spid="_x0000_s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inkTgt spid="_x0000_s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inkTgt spid="_x0000_s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5" grpId="0"/>
      <p:bldP spid="24586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Scatterplots</a:t>
            </a:r>
            <a:r>
              <a:rPr lang="en-US" dirty="0" smtClean="0"/>
              <a:t> with correlation values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447800"/>
            <a:ext cx="4876800" cy="5324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382000" cy="425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86400"/>
                <a:gridCol w="2895600"/>
              </a:tblGrid>
              <a:tr h="667544">
                <a:tc rowSpan="6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r</a:t>
                      </a:r>
                      <a:r>
                        <a:rPr lang="en-US" sz="3600" baseline="0" dirty="0" smtClean="0">
                          <a:solidFill>
                            <a:schemeClr val="tx1"/>
                          </a:solidFill>
                        </a:rPr>
                        <a:t> = 0.07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-0.768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-0.944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0.936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0.496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1</a:t>
                      </a:r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Guess the Correlation Value</a:t>
            </a:r>
            <a:br>
              <a:rPr lang="en-US" dirty="0" smtClean="0"/>
            </a:br>
            <a:r>
              <a:rPr lang="en-US" dirty="0" smtClean="0"/>
              <a:t>#1</a:t>
            </a:r>
            <a:endParaRPr lang="en-US" dirty="0"/>
          </a:p>
        </p:txBody>
      </p:sp>
      <p:pic>
        <p:nvPicPr>
          <p:cNvPr id="7578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905000"/>
            <a:ext cx="5541313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6019800" y="15240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019800" y="2209800"/>
            <a:ext cx="26670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096000" y="2895600"/>
            <a:ext cx="26670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19800" y="4876800"/>
            <a:ext cx="26670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019800" y="3505200"/>
            <a:ext cx="26670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382000" cy="4005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86400"/>
                <a:gridCol w="2895600"/>
              </a:tblGrid>
              <a:tr h="667544">
                <a:tc rowSpan="6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r</a:t>
                      </a:r>
                      <a:r>
                        <a:rPr lang="en-US" sz="3600" baseline="0" dirty="0" smtClean="0">
                          <a:solidFill>
                            <a:schemeClr val="tx1"/>
                          </a:solidFill>
                        </a:rPr>
                        <a:t> = 0.07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-0.768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-0.944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0.936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0.496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Guess the Correlation Value</a:t>
            </a:r>
            <a:br>
              <a:rPr lang="en-US" dirty="0" smtClean="0"/>
            </a:br>
            <a:r>
              <a:rPr lang="en-US" dirty="0" smtClean="0"/>
              <a:t>#2</a:t>
            </a:r>
            <a:endParaRPr lang="en-US" dirty="0"/>
          </a:p>
        </p:txBody>
      </p:sp>
      <p:pic>
        <p:nvPicPr>
          <p:cNvPr id="7680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6844" y="1752600"/>
            <a:ext cx="5285509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6019800" y="15240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43600" y="28956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019800" y="22098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19800" y="48768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943600" y="41148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382000" cy="4005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86400"/>
                <a:gridCol w="2895600"/>
              </a:tblGrid>
              <a:tr h="667544">
                <a:tc rowSpan="6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r</a:t>
                      </a:r>
                      <a:r>
                        <a:rPr lang="en-US" sz="3600" baseline="0" dirty="0" smtClean="0">
                          <a:solidFill>
                            <a:schemeClr val="tx1"/>
                          </a:solidFill>
                        </a:rPr>
                        <a:t> = 0.07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-0.768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-0.944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0.936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0.496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Guess the Correlation Value</a:t>
            </a:r>
            <a:br>
              <a:rPr lang="en-US" dirty="0" smtClean="0"/>
            </a:br>
            <a:r>
              <a:rPr lang="en-US" dirty="0" smtClean="0"/>
              <a:t>#3</a:t>
            </a:r>
            <a:endParaRPr lang="en-US" dirty="0"/>
          </a:p>
        </p:txBody>
      </p:sp>
      <p:pic>
        <p:nvPicPr>
          <p:cNvPr id="778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752600"/>
            <a:ext cx="5284114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6019800" y="15240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019800" y="48768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019800" y="35052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019800" y="21336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019800" y="41910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>
                <a:lumMod val="50000"/>
              </a:schemeClr>
            </a:solidFill>
          </a:ln>
        </p:spPr>
        <p:txBody>
          <a:bodyPr/>
          <a:lstStyle/>
          <a:p>
            <a:r>
              <a:rPr lang="en-US" dirty="0" smtClean="0"/>
              <a:t>Analyzing </a:t>
            </a:r>
            <a:r>
              <a:rPr lang="en-US" dirty="0" err="1" smtClean="0"/>
              <a:t>Scatterplots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382000" cy="4005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86400"/>
                <a:gridCol w="2895600"/>
              </a:tblGrid>
              <a:tr h="667544">
                <a:tc rowSpan="6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r</a:t>
                      </a:r>
                      <a:r>
                        <a:rPr lang="en-US" sz="3600" baseline="0" dirty="0" smtClean="0">
                          <a:solidFill>
                            <a:schemeClr val="tx1"/>
                          </a:solidFill>
                        </a:rPr>
                        <a:t> = 0.07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-0.768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-0.944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0.936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0.496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Guess the Correlation Value</a:t>
            </a:r>
            <a:br>
              <a:rPr lang="en-US" dirty="0" smtClean="0"/>
            </a:br>
            <a:r>
              <a:rPr lang="en-US" dirty="0" smtClean="0"/>
              <a:t>#4</a:t>
            </a:r>
            <a:endParaRPr lang="en-US" dirty="0"/>
          </a:p>
        </p:txBody>
      </p:sp>
      <p:pic>
        <p:nvPicPr>
          <p:cNvPr id="788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952192"/>
            <a:ext cx="5334000" cy="3224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6019800" y="14478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019800" y="48006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019800" y="35052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019800" y="28956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43600" y="41910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382000" cy="4005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86400"/>
                <a:gridCol w="2895600"/>
              </a:tblGrid>
              <a:tr h="667544">
                <a:tc rowSpan="6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r</a:t>
                      </a:r>
                      <a:r>
                        <a:rPr lang="en-US" sz="3600" baseline="0" dirty="0" smtClean="0">
                          <a:solidFill>
                            <a:schemeClr val="tx1"/>
                          </a:solidFill>
                        </a:rPr>
                        <a:t> = 0.07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-0.768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-0.944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0.936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0.496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Guess the Correlation Value</a:t>
            </a:r>
            <a:br>
              <a:rPr lang="en-US" dirty="0" smtClean="0"/>
            </a:br>
            <a:r>
              <a:rPr lang="en-US" dirty="0" smtClean="0"/>
              <a:t>#5</a:t>
            </a:r>
            <a:endParaRPr lang="en-US" dirty="0"/>
          </a:p>
        </p:txBody>
      </p:sp>
      <p:pic>
        <p:nvPicPr>
          <p:cNvPr id="798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81200"/>
            <a:ext cx="5248807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5943600" y="48768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019800" y="41910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019800" y="22098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019800" y="28194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019800" y="35052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382000" cy="4005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86400"/>
                <a:gridCol w="2895600"/>
              </a:tblGrid>
              <a:tr h="667544">
                <a:tc rowSpan="6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r</a:t>
                      </a:r>
                      <a:r>
                        <a:rPr lang="en-US" sz="3600" baseline="0" dirty="0" smtClean="0">
                          <a:solidFill>
                            <a:schemeClr val="tx1"/>
                          </a:solidFill>
                        </a:rPr>
                        <a:t> = 0.07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-0.768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-0.944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0.936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0.496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Guess the Correlation Value</a:t>
            </a:r>
            <a:br>
              <a:rPr lang="en-US" dirty="0" smtClean="0"/>
            </a:br>
            <a:r>
              <a:rPr lang="en-US" dirty="0" smtClean="0"/>
              <a:t>#6</a:t>
            </a:r>
            <a:endParaRPr lang="en-US" dirty="0"/>
          </a:p>
        </p:txBody>
      </p:sp>
      <p:pic>
        <p:nvPicPr>
          <p:cNvPr id="808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600201"/>
            <a:ext cx="5409927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6019800" y="15240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019800" y="41910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019800" y="28956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019800" y="22098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019800" y="35814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hangingPunct="1"/>
            <a:r>
              <a:rPr lang="en-US" sz="3600" dirty="0" smtClean="0"/>
              <a:t>Remember:  Correlation measures LINEAR TREND only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52600"/>
            <a:ext cx="8262938" cy="48450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dirty="0" smtClean="0"/>
              <a:t>  It is possible for there to be a strong relationship between two variables and still have </a:t>
            </a:r>
            <a:r>
              <a:rPr lang="en-US" sz="2800" i="1" dirty="0" smtClean="0"/>
              <a:t>r </a:t>
            </a:r>
            <a:r>
              <a:rPr lang="en-US" sz="2800" i="1" dirty="0" smtClean="0">
                <a:cs typeface="Arial" pitchFamily="34" charset="0"/>
              </a:rPr>
              <a:t>≈ 0</a:t>
            </a:r>
            <a:r>
              <a:rPr lang="en-US" sz="2800" dirty="0" smtClean="0"/>
              <a:t>. </a:t>
            </a:r>
          </a:p>
          <a:p>
            <a:pPr eaLnBrk="1" hangingPunct="1">
              <a:buFontTx/>
              <a:buNone/>
            </a:pPr>
            <a:r>
              <a:rPr lang="en-US" sz="2800" dirty="0" smtClean="0"/>
              <a:t>   EXAMPLE</a:t>
            </a:r>
          </a:p>
          <a:p>
            <a:pPr eaLnBrk="1" hangingPunct="1">
              <a:buFontTx/>
              <a:buNone/>
            </a:pPr>
            <a:endParaRPr lang="en-US" sz="2800" dirty="0" smtClean="0"/>
          </a:p>
          <a:p>
            <a:pPr eaLnBrk="1" hangingPunct="1">
              <a:buFontTx/>
              <a:buNone/>
            </a:pPr>
            <a:r>
              <a:rPr lang="en-US" sz="2800" dirty="0" smtClean="0"/>
              <a:t> </a:t>
            </a:r>
          </a:p>
        </p:txBody>
      </p:sp>
      <p:pic>
        <p:nvPicPr>
          <p:cNvPr id="25604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81400" y="3352800"/>
            <a:ext cx="4114801" cy="3025201"/>
          </a:xfrm>
          <a:noFill/>
        </p:spPr>
      </p:pic>
      <p:cxnSp>
        <p:nvCxnSpPr>
          <p:cNvPr id="6" name="Straight Arrow Connector 5"/>
          <p:cNvCxnSpPr/>
          <p:nvPr/>
        </p:nvCxnSpPr>
        <p:spPr>
          <a:xfrm>
            <a:off x="1752600" y="3581400"/>
            <a:ext cx="1752600" cy="99060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Another look at our previous example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1"/>
            <a:ext cx="2667000" cy="4038600"/>
          </a:xfrm>
        </p:spPr>
        <p:txBody>
          <a:bodyPr/>
          <a:lstStyle/>
          <a:p>
            <a:r>
              <a:rPr lang="en-US" dirty="0" smtClean="0"/>
              <a:t>What would you guess for the value of r for this data?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1905000"/>
            <a:ext cx="5188647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 smtClean="0"/>
              <a:t>Another look at our previous example (with the regression line added)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1"/>
            <a:ext cx="2667000" cy="4038600"/>
          </a:xfrm>
        </p:spPr>
        <p:txBody>
          <a:bodyPr/>
          <a:lstStyle/>
          <a:p>
            <a:r>
              <a:rPr lang="en-US" dirty="0" smtClean="0"/>
              <a:t>What would you guess for the value of r for this data?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4000" dirty="0" smtClean="0"/>
              <a:t>r=0.996</a:t>
            </a:r>
            <a:endParaRPr lang="en-US" sz="4000" dirty="0"/>
          </a:p>
        </p:txBody>
      </p:sp>
      <p:graphicFrame>
        <p:nvGraphicFramePr>
          <p:cNvPr id="7" name="Chart 6"/>
          <p:cNvGraphicFramePr/>
          <p:nvPr/>
        </p:nvGraphicFramePr>
        <p:xfrm>
          <a:off x="3200400" y="1524000"/>
          <a:ext cx="5715000" cy="3581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365760" lvl="2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3500" dirty="0" smtClean="0"/>
              <a:t>Association does not imply causation</a:t>
            </a:r>
          </a:p>
          <a:p>
            <a:pPr marL="365760" lvl="2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3500" dirty="0" smtClean="0"/>
              <a:t>Correlation does not imply causation</a:t>
            </a:r>
          </a:p>
          <a:p>
            <a:pPr marL="365760" lvl="2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3500" dirty="0" smtClean="0"/>
              <a:t>Slope is not correlation</a:t>
            </a:r>
          </a:p>
          <a:p>
            <a:pPr marL="365760" lvl="2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3500" dirty="0" smtClean="0"/>
              <a:t>A scale change does not change the correlation.</a:t>
            </a:r>
          </a:p>
          <a:p>
            <a:pPr marL="365760" lvl="2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3500" dirty="0" smtClean="0"/>
              <a:t>Correlation doesn’t measure the strength of a non-linear relationship.</a:t>
            </a:r>
          </a:p>
          <a:p>
            <a:pPr marL="365760" lvl="2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900" dirty="0" smtClean="0"/>
              <a:t>Summary of Correlation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for An Activity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Now, let’s see if we can apply some of those things that we learned today. </a:t>
            </a:r>
            <a:r>
              <a:rPr lang="en-US" sz="3200" dirty="0" smtClean="0">
                <a:sym typeface="Wingdings" pitchFamily="2" charset="2"/>
              </a:rPr>
              <a:t></a:t>
            </a:r>
            <a:endParaRPr lang="en-US" sz="3200" dirty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If you want a blank copy for future use, or if you want a copy of my answers, just let me know.</a:t>
            </a:r>
          </a:p>
          <a:p>
            <a:r>
              <a:rPr lang="en-US" sz="3600" dirty="0" smtClean="0"/>
              <a:t>You’re more than welcome to have one!!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Answers are available</a:t>
            </a:r>
            <a:endParaRPr lang="en-US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Questions or comments</a:t>
            </a:r>
          </a:p>
          <a:p>
            <a:endParaRPr lang="en-US" sz="3600" dirty="0" smtClean="0"/>
          </a:p>
          <a:p>
            <a:r>
              <a:rPr lang="en-US" sz="3600" dirty="0" smtClean="0"/>
              <a:t>Remember, you make a difference in kids’ lives everyday!!</a:t>
            </a:r>
          </a:p>
          <a:p>
            <a:pPr lvl="1"/>
            <a:endParaRPr lang="en-US" sz="3600" dirty="0" smtClean="0"/>
          </a:p>
          <a:p>
            <a:r>
              <a:rPr lang="en-US" sz="3600" dirty="0" smtClean="0"/>
              <a:t>Challenge your students, support them, and share their successes!!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Wrapping it up for today?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SCATTER PLOTS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819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438400"/>
            <a:ext cx="5172075" cy="376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37667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Thanks for your attention, participation, and energy. (I know it’s a long time to sit! </a:t>
            </a:r>
            <a:r>
              <a:rPr lang="en-US" dirty="0" smtClean="0">
                <a:sym typeface="Wingdings" pitchFamily="2" charset="2"/>
              </a:rPr>
              <a:t>)</a:t>
            </a:r>
          </a:p>
          <a:p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Head out and hit the links!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If I can be of help during the school year, please don’t hesitate to let me know</a:t>
            </a:r>
          </a:p>
          <a:p>
            <a:endParaRPr lang="en-US" dirty="0" smtClean="0"/>
          </a:p>
          <a:p>
            <a:r>
              <a:rPr lang="en-US" dirty="0" smtClean="0"/>
              <a:t>EMAIL:</a:t>
            </a:r>
          </a:p>
          <a:p>
            <a:pPr lvl="1"/>
            <a:r>
              <a:rPr lang="en-US" dirty="0" smtClean="0"/>
              <a:t>Here at Immaculata:</a:t>
            </a:r>
          </a:p>
          <a:p>
            <a:pPr lvl="1"/>
            <a:r>
              <a:rPr lang="en-US" dirty="0" smtClean="0">
                <a:hlinkClick r:id="rId2"/>
              </a:rPr>
              <a:t>dferster@immaculata.edu</a:t>
            </a:r>
            <a:endParaRPr lang="en-US" dirty="0" smtClean="0"/>
          </a:p>
          <a:p>
            <a:pPr lvl="1"/>
            <a:r>
              <a:rPr lang="en-US" dirty="0" smtClean="0"/>
              <a:t>My home email:</a:t>
            </a:r>
          </a:p>
          <a:p>
            <a:pPr lvl="1"/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delferst@gmail.com</a:t>
            </a:r>
            <a:endParaRPr lang="en-US" dirty="0" smtClean="0"/>
          </a:p>
          <a:p>
            <a:r>
              <a:rPr lang="en-US" dirty="0" smtClean="0"/>
              <a:t>PHONE: (610) 369-7344 (HOME)</a:t>
            </a:r>
          </a:p>
          <a:p>
            <a:pPr lvl="6"/>
            <a:r>
              <a:rPr lang="en-US" sz="2800" dirty="0" smtClean="0"/>
              <a:t>(610) 698-7615 (CELL)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last slide!!!</a:t>
            </a:r>
            <a:endParaRPr lang="en-US" dirty="0"/>
          </a:p>
        </p:txBody>
      </p:sp>
      <p:pic>
        <p:nvPicPr>
          <p:cNvPr id="8397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429000"/>
            <a:ext cx="2724840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1146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err="1" smtClean="0">
                <a:solidFill>
                  <a:schemeClr val="tx2">
                    <a:satMod val="130000"/>
                  </a:schemeClr>
                </a:solidFill>
              </a:rPr>
              <a:t>Scatterplot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200" dirty="0" smtClean="0"/>
              <a:t>A graphical display of two quantitative variables</a:t>
            </a:r>
          </a:p>
          <a:p>
            <a:pPr eaLnBrk="1" hangingPunct="1"/>
            <a:r>
              <a:rPr lang="en-US" sz="3200" dirty="0" smtClean="0"/>
              <a:t>We plot the </a:t>
            </a:r>
            <a:r>
              <a:rPr lang="en-US" sz="3200" b="1" dirty="0" smtClean="0">
                <a:solidFill>
                  <a:srgbClr val="FF0000"/>
                </a:solidFill>
              </a:rPr>
              <a:t>explanatory</a:t>
            </a:r>
            <a:r>
              <a:rPr lang="en-US" sz="3200" dirty="0" smtClean="0"/>
              <a:t> (independent) variable on the x-axis and the </a:t>
            </a:r>
            <a:r>
              <a:rPr lang="en-US" sz="3200" b="1" dirty="0" smtClean="0">
                <a:solidFill>
                  <a:srgbClr val="FF0000"/>
                </a:solidFill>
              </a:rPr>
              <a:t>response</a:t>
            </a:r>
            <a:r>
              <a:rPr lang="en-US" sz="3200" dirty="0" smtClean="0"/>
              <a:t> (dependent) variable on the y-axis</a:t>
            </a:r>
          </a:p>
          <a:p>
            <a:pPr eaLnBrk="1" hangingPunct="1"/>
            <a:r>
              <a:rPr lang="en-US" sz="3200" dirty="0" smtClean="0"/>
              <a:t>Each dot represents a single observation </a:t>
            </a:r>
            <a:r>
              <a:rPr lang="en-US" sz="3200" smtClean="0"/>
              <a:t>and its </a:t>
            </a:r>
            <a:r>
              <a:rPr lang="en-US" sz="3200" dirty="0" smtClean="0"/>
              <a:t>ordered pair (</a:t>
            </a:r>
            <a:r>
              <a:rPr lang="en-US" sz="3200" dirty="0" err="1" smtClean="0"/>
              <a:t>x,y</a:t>
            </a:r>
            <a:r>
              <a:rPr lang="en-US" sz="3200" dirty="0" smtClean="0"/>
              <a:t>)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7921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Describing Scatterplots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When we consider </a:t>
            </a:r>
            <a:r>
              <a:rPr lang="en-US" sz="3600" dirty="0" err="1" smtClean="0"/>
              <a:t>scatterplots</a:t>
            </a:r>
            <a:r>
              <a:rPr lang="en-US" sz="3600" dirty="0" smtClean="0"/>
              <a:t>, we focus on 4 things:</a:t>
            </a:r>
          </a:p>
          <a:p>
            <a:pPr lvl="1" eaLnBrk="1" hangingPunct="1"/>
            <a:r>
              <a:rPr lang="en-US" sz="3600" dirty="0" smtClean="0"/>
              <a:t>Direction</a:t>
            </a:r>
          </a:p>
          <a:p>
            <a:pPr lvl="1" eaLnBrk="1" hangingPunct="1"/>
            <a:r>
              <a:rPr lang="en-US" sz="3600" dirty="0" smtClean="0"/>
              <a:t>Form</a:t>
            </a:r>
          </a:p>
          <a:p>
            <a:pPr lvl="1" eaLnBrk="1" hangingPunct="1"/>
            <a:r>
              <a:rPr lang="en-US" sz="3600" dirty="0" smtClean="0"/>
              <a:t>Scatter</a:t>
            </a:r>
          </a:p>
          <a:p>
            <a:pPr lvl="1" eaLnBrk="1" hangingPunct="1"/>
            <a:r>
              <a:rPr lang="en-US" sz="3600" dirty="0" smtClean="0"/>
              <a:t>Unusual elements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499350" cy="6397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800" dirty="0" smtClean="0">
                <a:solidFill>
                  <a:schemeClr val="tx2">
                    <a:satMod val="130000"/>
                  </a:schemeClr>
                </a:solidFill>
              </a:rPr>
              <a:t>Direction</a:t>
            </a:r>
            <a:endParaRPr lang="en-US" sz="48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685800" y="990600"/>
            <a:ext cx="7499350" cy="52578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b="1" dirty="0" smtClean="0">
                <a:solidFill>
                  <a:srgbClr val="FF0000"/>
                </a:solidFill>
              </a:rPr>
              <a:t>Positive</a:t>
            </a:r>
            <a:r>
              <a:rPr lang="en-US" sz="3200" dirty="0" smtClean="0"/>
              <a:t>: as values of the explanatory variable increase, values in the response variable tend to increase</a:t>
            </a:r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25720" y="3124200"/>
            <a:ext cx="4984880" cy="3359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81000" y="3505200"/>
            <a:ext cx="2971800" cy="1569660"/>
          </a:xfrm>
          <a:prstGeom prst="rect">
            <a:avLst/>
          </a:prstGeom>
          <a:solidFill>
            <a:schemeClr val="accent2">
              <a:lumMod val="40000"/>
              <a:lumOff val="60000"/>
              <a:alpha val="35000"/>
            </a:schemeClr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tx2"/>
                </a:solidFill>
              </a:rPr>
              <a:t>As x gets larger, y gets larger</a:t>
            </a:r>
            <a:endParaRPr lang="en-US" sz="32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purple pizazz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6C34F8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6C34F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2190</TotalTime>
  <Words>1769</Words>
  <Application>Microsoft Office PowerPoint</Application>
  <PresentationFormat>On-screen Show (4:3)</PresentationFormat>
  <Paragraphs>265</Paragraphs>
  <Slides>60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2" baseType="lpstr">
      <vt:lpstr>Concourse</vt:lpstr>
      <vt:lpstr>Equation</vt:lpstr>
      <vt:lpstr> Immaculata Week 2014 July 28—August 1, 2014 </vt:lpstr>
      <vt:lpstr>Some questions to get us started</vt:lpstr>
      <vt:lpstr>What’s in store for today?</vt:lpstr>
      <vt:lpstr>What’s in store for today?</vt:lpstr>
      <vt:lpstr>Analyzing Scatterplots</vt:lpstr>
      <vt:lpstr>SCATTER PLOTS</vt:lpstr>
      <vt:lpstr>Scatterplot</vt:lpstr>
      <vt:lpstr>Describing Scatterplots</vt:lpstr>
      <vt:lpstr>Direction</vt:lpstr>
      <vt:lpstr>Direction</vt:lpstr>
      <vt:lpstr>Direction</vt:lpstr>
      <vt:lpstr>Form (Shape)</vt:lpstr>
      <vt:lpstr>Form</vt:lpstr>
      <vt:lpstr>Form</vt:lpstr>
      <vt:lpstr>Strength (Scatter)</vt:lpstr>
      <vt:lpstr>Strength</vt:lpstr>
      <vt:lpstr>Strength</vt:lpstr>
      <vt:lpstr>Unusual Features</vt:lpstr>
      <vt:lpstr>Unusual Features</vt:lpstr>
      <vt:lpstr>Let’s check some out</vt:lpstr>
      <vt:lpstr>#1</vt:lpstr>
      <vt:lpstr>#2</vt:lpstr>
      <vt:lpstr>#3</vt:lpstr>
      <vt:lpstr>#4</vt:lpstr>
      <vt:lpstr>#5</vt:lpstr>
      <vt:lpstr>Linear Regression</vt:lpstr>
      <vt:lpstr>Regression Line</vt:lpstr>
      <vt:lpstr>Regression Line</vt:lpstr>
      <vt:lpstr>Regression Line</vt:lpstr>
      <vt:lpstr>Linear Regression</vt:lpstr>
      <vt:lpstr>Least-Squares Regression Line</vt:lpstr>
      <vt:lpstr>Interpreting our line</vt:lpstr>
      <vt:lpstr>LINEAR REGRESSION</vt:lpstr>
      <vt:lpstr>Linear Regression Example</vt:lpstr>
      <vt:lpstr>Scatter Plot of our Data</vt:lpstr>
      <vt:lpstr>More information on our data</vt:lpstr>
      <vt:lpstr>Some Questions to ponder</vt:lpstr>
      <vt:lpstr>Some Questions to ponder</vt:lpstr>
      <vt:lpstr>Solution to our Example</vt:lpstr>
      <vt:lpstr>Solution to our Example</vt:lpstr>
      <vt:lpstr>Solution to our Example</vt:lpstr>
      <vt:lpstr>Correlation</vt:lpstr>
      <vt:lpstr>Some facts about CORRELATION</vt:lpstr>
      <vt:lpstr>Some facts about CORRELATION</vt:lpstr>
      <vt:lpstr>Relationships between 2 numeric variables</vt:lpstr>
      <vt:lpstr>Scatterplots with correlation values</vt:lpstr>
      <vt:lpstr>Guess the Correlation Value #1</vt:lpstr>
      <vt:lpstr>Guess the Correlation Value #2</vt:lpstr>
      <vt:lpstr>Guess the Correlation Value #3</vt:lpstr>
      <vt:lpstr>Guess the Correlation Value #4</vt:lpstr>
      <vt:lpstr>Guess the Correlation Value #5</vt:lpstr>
      <vt:lpstr>Guess the Correlation Value #6</vt:lpstr>
      <vt:lpstr>Remember:  Correlation measures LINEAR TREND only</vt:lpstr>
      <vt:lpstr>Another look at our previous example</vt:lpstr>
      <vt:lpstr>Another look at our previous example (with the regression line added)</vt:lpstr>
      <vt:lpstr>Summary of Correlation </vt:lpstr>
      <vt:lpstr>Time for An Activity</vt:lpstr>
      <vt:lpstr>Answers are available</vt:lpstr>
      <vt:lpstr>Wrapping it up for today?</vt:lpstr>
      <vt:lpstr>The last slide!!!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Immaculata Week 2012 July 30—August 3, 2012</dc:title>
  <dc:creator>Den</dc:creator>
  <cp:lastModifiedBy>default_user</cp:lastModifiedBy>
  <cp:revision>140</cp:revision>
  <dcterms:created xsi:type="dcterms:W3CDTF">2012-07-19T11:57:50Z</dcterms:created>
  <dcterms:modified xsi:type="dcterms:W3CDTF">2014-07-29T16:40:01Z</dcterms:modified>
</cp:coreProperties>
</file>