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257" r:id="rId2"/>
    <p:sldId id="388" r:id="rId3"/>
    <p:sldId id="258" r:id="rId4"/>
    <p:sldId id="454" r:id="rId5"/>
    <p:sldId id="336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74" r:id="rId21"/>
    <p:sldId id="469" r:id="rId22"/>
    <p:sldId id="475" r:id="rId23"/>
    <p:sldId id="476" r:id="rId24"/>
    <p:sldId id="477" r:id="rId25"/>
    <p:sldId id="478" r:id="rId26"/>
    <p:sldId id="487" r:id="rId27"/>
    <p:sldId id="491" r:id="rId28"/>
    <p:sldId id="496" r:id="rId29"/>
    <p:sldId id="492" r:id="rId30"/>
    <p:sldId id="497" r:id="rId31"/>
    <p:sldId id="494" r:id="rId32"/>
    <p:sldId id="495" r:id="rId33"/>
    <p:sldId id="498" r:id="rId34"/>
    <p:sldId id="499" r:id="rId35"/>
    <p:sldId id="500" r:id="rId36"/>
    <p:sldId id="501" r:id="rId37"/>
    <p:sldId id="502" r:id="rId38"/>
    <p:sldId id="503" r:id="rId39"/>
    <p:sldId id="520" r:id="rId40"/>
    <p:sldId id="521" r:id="rId41"/>
    <p:sldId id="522" r:id="rId42"/>
    <p:sldId id="485" r:id="rId43"/>
    <p:sldId id="504" r:id="rId44"/>
    <p:sldId id="505" r:id="rId45"/>
    <p:sldId id="481" r:id="rId46"/>
    <p:sldId id="506" r:id="rId47"/>
    <p:sldId id="514" r:id="rId48"/>
    <p:sldId id="518" r:id="rId49"/>
    <p:sldId id="517" r:id="rId50"/>
    <p:sldId id="516" r:id="rId51"/>
    <p:sldId id="515" r:id="rId52"/>
    <p:sldId id="519" r:id="rId53"/>
    <p:sldId id="509" r:id="rId54"/>
    <p:sldId id="507" r:id="rId55"/>
    <p:sldId id="508" r:id="rId56"/>
    <p:sldId id="510" r:id="rId57"/>
    <p:sldId id="523" r:id="rId58"/>
    <p:sldId id="524" r:id="rId59"/>
    <p:sldId id="511" r:id="rId60"/>
    <p:sldId id="51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\Documents\Book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Life Expectancy 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trendline>
            <c:trendlineType val="linear"/>
            <c:dispRSqr val="0"/>
            <c:dispEq val="0"/>
          </c:trendline>
          <c:xVal>
            <c:numRef>
              <c:f>Sheet1!$B$1:$J$1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xVal>
          <c:yVal>
            <c:numRef>
              <c:f>Sheet1!$B$2:$J$2</c:f>
              <c:numCache>
                <c:formatCode>General</c:formatCode>
                <c:ptCount val="9"/>
                <c:pt idx="0">
                  <c:v>77.900000000000006</c:v>
                </c:pt>
                <c:pt idx="1">
                  <c:v>78.2</c:v>
                </c:pt>
                <c:pt idx="2">
                  <c:v>78.5</c:v>
                </c:pt>
                <c:pt idx="3">
                  <c:v>79</c:v>
                </c:pt>
                <c:pt idx="4">
                  <c:v>79.2</c:v>
                </c:pt>
                <c:pt idx="5">
                  <c:v>79.7</c:v>
                </c:pt>
                <c:pt idx="6">
                  <c:v>80.099999999999994</c:v>
                </c:pt>
                <c:pt idx="7">
                  <c:v>80.2</c:v>
                </c:pt>
                <c:pt idx="8">
                  <c:v>80.599999999999994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163520"/>
        <c:axId val="93165440"/>
      </c:scatterChart>
      <c:valAx>
        <c:axId val="9316352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165440"/>
        <c:crosses val="autoZero"/>
        <c:crossBetween val="midCat"/>
      </c:valAx>
      <c:valAx>
        <c:axId val="93165440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Life Expectancy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1635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91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7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EE08A-5041-4FDF-B818-5F60BE43C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6DA84-DA93-4DE0-9106-1323D8679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delferst@gmail.com" TargetMode="External"/><Relationship Id="rId2" Type="http://schemas.openxmlformats.org/officeDocument/2006/relationships/hyperlink" Target="mailto:dferster@immaculata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5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Statistics: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Analyzing 2 Quantitative Variables</a:t>
            </a:r>
          </a:p>
          <a:p>
            <a:pPr>
              <a:buNone/>
            </a:pPr>
            <a:endParaRPr lang="en-US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200" b="1" smtClean="0">
                <a:solidFill>
                  <a:schemeClr val="accent6">
                    <a:lumMod val="75000"/>
                  </a:schemeClr>
                </a:solidFill>
              </a:rPr>
              <a:t>MIDDLE SCHOOL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LEVEL</a:t>
            </a: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Session #2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00B050"/>
                </a:solidFill>
              </a:rPr>
              <a:t>Immaculata Week 2014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July 28—August 1, 2014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99350" cy="52578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Negative</a:t>
            </a:r>
            <a:r>
              <a:rPr lang="en-US" dirty="0" smtClean="0"/>
              <a:t>: as values of the explanatory variable increase, values in the response variable tend to decrease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352800"/>
            <a:ext cx="4867686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smaller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Null</a:t>
            </a:r>
            <a:r>
              <a:rPr lang="en-US" sz="3200" dirty="0" smtClean="0"/>
              <a:t>: no discernible patter of change in the response variable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60198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 (Shape)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Linear</a:t>
            </a:r>
            <a:r>
              <a:rPr lang="en-US" sz="3200" dirty="0" smtClean="0"/>
              <a:t>: The shape has the appearance of a linear relationship.  </a:t>
            </a:r>
          </a:p>
          <a:p>
            <a:pPr eaLnBrk="1" hangingPunct="1"/>
            <a:r>
              <a:rPr lang="en-US" sz="3200" dirty="0" smtClean="0"/>
              <a:t>There doesn’t have to be a perfect fit.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3990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33800"/>
            <a:ext cx="39719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Curved</a:t>
            </a:r>
          </a:p>
          <a:p>
            <a:pPr eaLnBrk="1" hangingPunct="1"/>
            <a:r>
              <a:rPr lang="en-US" sz="3200" dirty="0" smtClean="0"/>
              <a:t>We can use logarithms to transform into linear forms.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24200"/>
            <a:ext cx="34290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39243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None</a:t>
            </a:r>
          </a:p>
          <a:p>
            <a:pPr eaLnBrk="1" hangingPunct="1"/>
            <a:r>
              <a:rPr lang="en-US" sz="3200" dirty="0" smtClean="0"/>
              <a:t>No discernible form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57150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 (Scatter)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Strong association</a:t>
            </a:r>
            <a:r>
              <a:rPr lang="en-US" sz="3200" dirty="0" smtClean="0"/>
              <a:t>: very little scatter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4321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90800"/>
            <a:ext cx="43322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1816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Moderate strength</a:t>
            </a:r>
            <a:r>
              <a:rPr lang="en-US" dirty="0" smtClean="0"/>
              <a:t>: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41020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49935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Weak strength</a:t>
            </a:r>
            <a:r>
              <a:rPr lang="en-US" sz="3200" dirty="0" smtClean="0"/>
              <a:t>:  lots of scatter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51816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9935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80010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Outliers</a:t>
            </a:r>
            <a:r>
              <a:rPr lang="en-US" sz="3200" dirty="0" smtClean="0"/>
              <a:t>—They just don’t fit the trend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471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05000"/>
            <a:ext cx="34194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267200"/>
            <a:ext cx="3581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nut 6"/>
          <p:cNvSpPr/>
          <p:nvPr/>
        </p:nvSpPr>
        <p:spPr>
          <a:xfrm>
            <a:off x="3429000" y="19050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7848600" y="28956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2514600" y="47244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563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499350" cy="5334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Look for changes in the scatter. </a:t>
            </a:r>
          </a:p>
          <a:p>
            <a:pPr eaLnBrk="1" hangingPunct="1"/>
            <a:r>
              <a:rPr lang="en-US" sz="3200" dirty="0" smtClean="0"/>
              <a:t>A horn shape</a:t>
            </a:r>
            <a:r>
              <a:rPr lang="en-US" dirty="0" smtClean="0"/>
              <a:t>: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867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37338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Are 2 quantitative variables always related?  </a:t>
            </a:r>
          </a:p>
          <a:p>
            <a:r>
              <a:rPr lang="en-US" sz="3600" dirty="0" smtClean="0"/>
              <a:t>If there is a strong trend, can we assume a cause and effect status?</a:t>
            </a:r>
          </a:p>
          <a:p>
            <a:r>
              <a:rPr lang="en-US" sz="3600" dirty="0" smtClean="0"/>
              <a:t>Why is linear regression important? </a:t>
            </a:r>
          </a:p>
          <a:p>
            <a:r>
              <a:rPr lang="en-US" sz="3600" dirty="0" smtClean="0"/>
              <a:t> What does it let us do?</a:t>
            </a:r>
          </a:p>
          <a:p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questions to get us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 some 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How would you describe the following plots?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negative association.</a:t>
            </a:r>
          </a:p>
          <a:p>
            <a:pPr eaLnBrk="1" hangingPunct="1"/>
            <a:r>
              <a:rPr lang="en-US" dirty="0" smtClean="0"/>
              <a:t>There is a bit of a curve.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44958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weak, positive linear association.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scatter tends to decrease as the scores in Exam 1 increase.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57959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positive linear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appears to be an outlier around (9, 35).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5326994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no apparent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is great scatter and an outlier around (60,8).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523563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curved form in which the scatter increases as the explanatory variable increases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563556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Determining the </a:t>
            </a:r>
            <a:r>
              <a:rPr lang="en-US" sz="4000" b="1" dirty="0" smtClean="0">
                <a:solidFill>
                  <a:srgbClr val="FF0000"/>
                </a:solidFill>
              </a:rPr>
              <a:t>LINE</a:t>
            </a:r>
            <a:r>
              <a:rPr lang="en-US" sz="4000" dirty="0" smtClean="0"/>
              <a:t> that best fits our data.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A </a:t>
            </a:r>
            <a:r>
              <a:rPr lang="en-US" sz="3200" b="1" dirty="0" smtClean="0">
                <a:solidFill>
                  <a:srgbClr val="FF0000"/>
                </a:solidFill>
              </a:rPr>
              <a:t>regression line </a:t>
            </a:r>
            <a:r>
              <a:rPr lang="en-US" sz="3200" dirty="0" smtClean="0"/>
              <a:t>is a straight line that describes how a response variable </a:t>
            </a:r>
            <a:r>
              <a:rPr lang="en-US" sz="3200" i="1" dirty="0" smtClean="0"/>
              <a:t>y</a:t>
            </a:r>
            <a:r>
              <a:rPr lang="en-US" sz="3200" dirty="0" smtClean="0"/>
              <a:t> changes as an explanatory variable </a:t>
            </a:r>
            <a:r>
              <a:rPr lang="en-US" sz="3200" i="1" dirty="0" smtClean="0"/>
              <a:t>x </a:t>
            </a:r>
            <a:r>
              <a:rPr lang="en-US" sz="3200" dirty="0" smtClean="0"/>
              <a:t>changes.</a:t>
            </a:r>
          </a:p>
          <a:p>
            <a:r>
              <a:rPr lang="en-US" sz="3200" dirty="0" smtClean="0"/>
              <a:t>A regression line summarizes the relationship between two variables, but only in a specific setting: when one of the variables helps explain or predict the other.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often use a regression line to </a:t>
            </a:r>
            <a:r>
              <a:rPr lang="en-US" sz="3600" b="1" dirty="0" smtClean="0">
                <a:solidFill>
                  <a:srgbClr val="FF0000"/>
                </a:solidFill>
              </a:rPr>
              <a:t>predict</a:t>
            </a:r>
            <a:r>
              <a:rPr lang="en-US" sz="3600" dirty="0" smtClean="0"/>
              <a:t>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for a given value of </a:t>
            </a:r>
            <a:r>
              <a:rPr lang="en-US" sz="3600" i="1" dirty="0" smtClean="0"/>
              <a:t>x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Regression, unlike correlation, </a:t>
            </a:r>
            <a:r>
              <a:rPr lang="en-US" sz="3600" b="1" dirty="0" smtClean="0">
                <a:solidFill>
                  <a:srgbClr val="FF0000"/>
                </a:solidFill>
              </a:rPr>
              <a:t>requires</a:t>
            </a:r>
            <a:r>
              <a:rPr lang="en-US" sz="3600" dirty="0" smtClean="0"/>
              <a:t> that we have an explanatory variable and a response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1328"/>
            <a:ext cx="8229600" cy="4995672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Fitting a line to data means drawing a line that comes as close as possible to the points.</a:t>
            </a:r>
          </a:p>
          <a:p>
            <a:pPr eaLnBrk="1" hangingPunct="1"/>
            <a:r>
              <a:rPr lang="en-US" sz="3000" b="1" dirty="0" smtClean="0">
                <a:solidFill>
                  <a:srgbClr val="FF0000"/>
                </a:solidFill>
              </a:rPr>
              <a:t>Extrapolation</a:t>
            </a:r>
            <a:r>
              <a:rPr lang="en-US" sz="3000" b="1" dirty="0" smtClean="0"/>
              <a:t>-</a:t>
            </a:r>
            <a:r>
              <a:rPr lang="en-US" sz="3000" dirty="0" smtClean="0"/>
              <a:t>the use of a regression line for prediction far outside the range of values of the explanatory variable </a:t>
            </a:r>
            <a:r>
              <a:rPr lang="en-US" sz="3000" i="1" dirty="0" smtClean="0"/>
              <a:t>x</a:t>
            </a:r>
            <a:r>
              <a:rPr lang="en-US" sz="3000" dirty="0" smtClean="0"/>
              <a:t> that you used to obtain the line.</a:t>
            </a:r>
          </a:p>
          <a:p>
            <a:pPr lvl="1" eaLnBrk="1" hangingPunct="1"/>
            <a:r>
              <a:rPr lang="en-US" sz="3000" dirty="0" smtClean="0"/>
              <a:t>Such predictions are often not accurate</a:t>
            </a:r>
            <a:r>
              <a:rPr lang="en-US" sz="3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We’re going to spend time today on </a:t>
            </a:r>
            <a:r>
              <a:rPr lang="en-US" sz="4000" b="1" dirty="0" smtClean="0">
                <a:solidFill>
                  <a:srgbClr val="FF0000"/>
                </a:solidFill>
              </a:rPr>
              <a:t>QUANTITATIVE STATISTICS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We’ll examine scatter plots and look for patterns and strength of relationships.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>Linear Regression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 fontScale="92500"/>
          </a:bodyPr>
          <a:lstStyle/>
          <a:p>
            <a:r>
              <a:rPr lang="en-US" sz="3200" dirty="0" smtClean="0"/>
              <a:t>Regression analysis finds the equation of the </a:t>
            </a:r>
            <a:r>
              <a:rPr lang="en-US" sz="3200" b="1" dirty="0" smtClean="0">
                <a:solidFill>
                  <a:srgbClr val="FF0000"/>
                </a:solidFill>
              </a:rPr>
              <a:t>line</a:t>
            </a:r>
            <a:r>
              <a:rPr lang="en-US" sz="3200" dirty="0" smtClean="0"/>
              <a:t> that best describes the relationship between the two variables.</a:t>
            </a:r>
          </a:p>
          <a:p>
            <a:r>
              <a:rPr lang="en-US" sz="3200" dirty="0" smtClean="0"/>
              <a:t>In other words, what line best fits the data that is represented on our </a:t>
            </a:r>
            <a:r>
              <a:rPr lang="en-US" sz="3200" dirty="0" err="1" smtClean="0"/>
              <a:t>scatterplot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While there are formulas to calculate this line, most of the time we’d use a graphing calculator or app for our </a:t>
            </a:r>
            <a:r>
              <a:rPr lang="en-US" sz="3200" dirty="0" err="1" smtClean="0"/>
              <a:t>ipad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73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Least-Squares Regression Line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12900"/>
            <a:ext cx="7924800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equation of the </a:t>
            </a:r>
            <a:r>
              <a:rPr lang="en-US" sz="2800" b="1" dirty="0" smtClean="0"/>
              <a:t>least-squares regression line of </a:t>
            </a:r>
            <a:r>
              <a:rPr lang="en-US" sz="2800" b="1" i="1" dirty="0" smtClean="0"/>
              <a:t>y </a:t>
            </a:r>
            <a:r>
              <a:rPr lang="en-US" sz="2800" b="1" dirty="0" smtClean="0"/>
              <a:t>on </a:t>
            </a:r>
            <a:r>
              <a:rPr lang="en-US" sz="2800" b="1" i="1" dirty="0" smtClean="0"/>
              <a:t>x</a:t>
            </a:r>
            <a:r>
              <a:rPr lang="en-US" sz="2800" i="1" dirty="0" smtClean="0"/>
              <a:t> </a:t>
            </a:r>
            <a:r>
              <a:rPr lang="en-US" sz="2800" dirty="0" smtClean="0"/>
              <a:t>is or more simply, the </a:t>
            </a:r>
            <a:r>
              <a:rPr lang="en-US" sz="2800" b="1" dirty="0" smtClean="0">
                <a:solidFill>
                  <a:srgbClr val="FF0000"/>
                </a:solidFill>
              </a:rPr>
              <a:t>regression line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    </a:t>
            </a:r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</p:txBody>
      </p:sp>
      <p:graphicFrame>
        <p:nvGraphicFramePr>
          <p:cNvPr id="7170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962400"/>
          <a:ext cx="4868862" cy="1307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3" imgW="2031840" imgH="545760" progId="Equation.DSMT4">
                  <p:embed/>
                </p:oleObj>
              </mc:Choice>
              <mc:Fallback>
                <p:oleObj name="Equation" r:id="rId3" imgW="2031840" imgH="545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962400"/>
                        <a:ext cx="4868862" cy="13079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2133600" y="5410200"/>
          <a:ext cx="55403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5" imgW="1600200" imgH="203040" progId="Equation.DSMT4">
                  <p:embed/>
                </p:oleObj>
              </mc:Choice>
              <mc:Fallback>
                <p:oleObj name="Equation" r:id="rId5" imgW="160020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410200"/>
                        <a:ext cx="554037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7"/>
          <p:cNvGraphicFramePr>
            <a:graphicFrameLocks noChangeAspect="1"/>
          </p:cNvGraphicFramePr>
          <p:nvPr/>
        </p:nvGraphicFramePr>
        <p:xfrm>
          <a:off x="3276600" y="3048000"/>
          <a:ext cx="274161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7" imgW="749160" imgH="215640" progId="Equation.DSMT4">
                  <p:embed/>
                </p:oleObj>
              </mc:Choice>
              <mc:Fallback>
                <p:oleObj name="Equation" r:id="rId7" imgW="749160" imgH="215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48000"/>
                        <a:ext cx="274161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Interpreting our line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The slope, </a:t>
            </a:r>
            <a:r>
              <a:rPr lang="en-US" sz="3600" i="1" dirty="0" smtClean="0"/>
              <a:t>b</a:t>
            </a:r>
            <a:r>
              <a:rPr lang="en-US" sz="3600" dirty="0" smtClean="0"/>
              <a:t>, is the amount by which </a:t>
            </a:r>
            <a:r>
              <a:rPr lang="en-US" sz="3600" i="1" dirty="0" smtClean="0"/>
              <a:t>y</a:t>
            </a:r>
            <a:r>
              <a:rPr lang="en-US" sz="3600" dirty="0" smtClean="0"/>
              <a:t> changes when </a:t>
            </a:r>
            <a:r>
              <a:rPr lang="en-US" sz="3600" i="1" dirty="0" smtClean="0"/>
              <a:t>x</a:t>
            </a:r>
            <a:r>
              <a:rPr lang="en-US" sz="3600" dirty="0" smtClean="0"/>
              <a:t> increases by one unit.</a:t>
            </a:r>
          </a:p>
          <a:p>
            <a:pPr eaLnBrk="1" hangingPunct="1"/>
            <a:r>
              <a:rPr lang="en-US" sz="3600" dirty="0" smtClean="0"/>
              <a:t>The intercept, a, is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when </a:t>
            </a:r>
          </a:p>
        </p:txBody>
      </p:sp>
      <p:graphicFrame>
        <p:nvGraphicFramePr>
          <p:cNvPr id="819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733800"/>
          <a:ext cx="130718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3" imgW="380880" imgH="177480" progId="Equation.3">
                  <p:embed/>
                </p:oleObj>
              </mc:Choice>
              <mc:Fallback>
                <p:oleObj name="Equation" r:id="rId3" imgW="38088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33800"/>
                        <a:ext cx="130718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Let’s look at an example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that people are living longer these days (I hope so! </a:t>
            </a:r>
            <a:r>
              <a:rPr lang="en-US" dirty="0" smtClean="0">
                <a:sym typeface="Wingdings" pitchFamily="2" charset="2"/>
              </a:rPr>
              <a:t>), so I’ve done some research to study this trend.  According to US Government statistics, the following data represents the life expectancy for an infant born in the given year.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Linear Regression Example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267200"/>
          <a:ext cx="8458200" cy="2111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</a:tblGrid>
              <a:tr h="9222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Year of  Birth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2009</a:t>
                      </a:r>
                      <a:endParaRPr lang="en-US" b="1" dirty="0"/>
                    </a:p>
                  </a:txBody>
                  <a:tcPr/>
                </a:tc>
              </a:tr>
              <a:tr h="113511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Life Expectancy</a:t>
                      </a:r>
                    </a:p>
                    <a:p>
                      <a:r>
                        <a:rPr lang="en-US" b="1" dirty="0" smtClean="0"/>
                        <a:t>(yrs)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77.9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80.6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Scatter Plot of our Data</a:t>
            </a:r>
            <a:endParaRPr lang="en-US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6108" cy="46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information on our data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6800" y="4876800"/>
          <a:ext cx="7200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7" name="Equation" r:id="rId3" imgW="2400120" imgH="203040" progId="Equation.DSMT4">
                  <p:embed/>
                </p:oleObj>
              </mc:Choice>
              <mc:Fallback>
                <p:oleObj name="Equation" r:id="rId3" imgW="240012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76800"/>
                        <a:ext cx="7200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295400"/>
            <a:ext cx="5562600" cy="334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Does there appear to be a linear relationship between year of birth and life expectancy?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y-intercept of the line.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slope of the line.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2012?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2050?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Why might you be a bit skeptical about your response to the last question?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Yes, there appears to be a strong linear trend.  The regression line has a positive slope, so as x (the year of birth) increases, so does y (the life expectancy)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regression line is                                      The y-intercept means at year 0 an infant’s life expectancy is -612.46 years. </a:t>
            </a:r>
            <a:r>
              <a:rPr lang="en-US" b="1" dirty="0" smtClean="0">
                <a:solidFill>
                  <a:srgbClr val="FF0000"/>
                </a:solidFill>
              </a:rPr>
              <a:t>NOTE:  in the context of this problem this is MEANINGLESS!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4800600" y="30480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4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0480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We’ll interpret regression lines in the context of the problem.</a:t>
            </a:r>
          </a:p>
          <a:p>
            <a:r>
              <a:rPr lang="en-US" sz="4000" dirty="0" smtClean="0"/>
              <a:t>We’ll look at correlation—a measure of the linear trend of the data.</a:t>
            </a:r>
          </a:p>
          <a:p>
            <a:r>
              <a:rPr lang="en-US" sz="4000" dirty="0" smtClean="0"/>
              <a:t>I’ve also included a “spiffy” activity that I think you can use with your students.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The regression line is                                      The slope means that every year an infant’s life expectancy increases by 0.345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According to the regression line, an infant born in 2012 has a life expectancy of 81.68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 According to the regression line, an infant born in 2050 has a life expectancy of 94.79 years.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4800600" y="13716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8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716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6"/>
            </a:pPr>
            <a:r>
              <a:rPr lang="en-US" dirty="0" smtClean="0"/>
              <a:t>The year 2050 falls well outside the set of x values (from 2001 to 2009) upon which the regression line is based, so this is most likely </a:t>
            </a:r>
            <a:r>
              <a:rPr lang="en-US" b="1" dirty="0" smtClean="0">
                <a:solidFill>
                  <a:srgbClr val="FF0000"/>
                </a:solidFill>
              </a:rPr>
              <a:t>EXTRAPOLATION</a:t>
            </a:r>
            <a:r>
              <a:rPr lang="en-US" dirty="0" smtClean="0"/>
              <a:t>.  We’re seeking to use our regression line to predict for an x value that is </a:t>
            </a:r>
            <a:r>
              <a:rPr lang="en-US" b="1" dirty="0" smtClean="0">
                <a:solidFill>
                  <a:srgbClr val="FF0000"/>
                </a:solidFill>
              </a:rPr>
              <a:t>WELL OUTSIDE </a:t>
            </a:r>
            <a:r>
              <a:rPr lang="en-US" dirty="0" smtClean="0"/>
              <a:t>the set of data that was used to generate the equation of the line.  This isn’t a good statistical practice, so this prediction would be met with a great deal of skepticism.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 way to measure the strength of a LINEAR trend.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85000" lnSpcReduction="1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CORRELATION, denoted by </a:t>
            </a:r>
            <a:r>
              <a:rPr lang="en-US" sz="3200" b="1" i="1" dirty="0" smtClean="0">
                <a:solidFill>
                  <a:srgbClr val="FF0000"/>
                </a:solidFill>
              </a:rPr>
              <a:t>r</a:t>
            </a:r>
            <a:r>
              <a:rPr lang="en-US" sz="3200" dirty="0" smtClean="0"/>
              <a:t> measures the direction and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 between two quantitative variables.</a:t>
            </a:r>
          </a:p>
          <a:p>
            <a:r>
              <a:rPr lang="en-US" sz="3200" dirty="0" smtClean="0"/>
              <a:t>General Properties</a:t>
            </a:r>
          </a:p>
          <a:p>
            <a:pPr lvl="2"/>
            <a:r>
              <a:rPr lang="en-US" sz="3200" dirty="0" smtClean="0"/>
              <a:t>It must be between -1 and 1, or </a:t>
            </a:r>
          </a:p>
          <a:p>
            <a:pPr lvl="2">
              <a:buNone/>
            </a:pPr>
            <a:r>
              <a:rPr lang="en-US" sz="3200" dirty="0" smtClean="0"/>
              <a:t>   (-1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</a:t>
            </a:r>
            <a:r>
              <a:rPr lang="en-US" sz="3200" i="1" dirty="0" smtClean="0"/>
              <a:t>r</a:t>
            </a:r>
            <a:r>
              <a:rPr lang="en-US" sz="3200" dirty="0" smtClean="0"/>
              <a:t> 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1).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negative, the relationship is negative.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</a:t>
            </a:r>
            <a:r>
              <a:rPr lang="en-US" sz="3200" dirty="0" smtClean="0">
                <a:cs typeface="Times New Roman" pitchFamily="18" charset="0"/>
              </a:rPr>
              <a:t>–</a:t>
            </a:r>
            <a:r>
              <a:rPr lang="en-US" sz="3200" dirty="0" smtClean="0"/>
              <a:t>1, there is a perfect negative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positive, the relationship is positive.</a:t>
            </a:r>
          </a:p>
          <a:p>
            <a:pPr lvl="2"/>
            <a:endParaRPr lang="en-US" sz="1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 smtClean="0">
                <a:latin typeface="Times New Roman" pitchFamily="18" charset="0"/>
              </a:rPr>
              <a:t>General Properties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1, there is a perfect positive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0, there is no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measures the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dirty="0" smtClean="0"/>
              <a:t>If explanatory and response are switched, </a:t>
            </a:r>
            <a:r>
              <a:rPr lang="en-US" sz="3200" i="1" dirty="0" smtClean="0"/>
              <a:t>r</a:t>
            </a:r>
            <a:r>
              <a:rPr lang="en-US" sz="3200" dirty="0" smtClean="0"/>
              <a:t> remains the same.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has no units of measurement associated with it</a:t>
            </a:r>
          </a:p>
          <a:p>
            <a:pPr lvl="2"/>
            <a:r>
              <a:rPr lang="en-US" sz="3200" dirty="0" smtClean="0"/>
              <a:t>Scale changes do not affect </a:t>
            </a:r>
            <a:r>
              <a:rPr lang="en-US" sz="3200" i="1" dirty="0" smtClean="0"/>
              <a:t>r</a:t>
            </a: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4000" dirty="0" smtClean="0"/>
              <a:t>Relationships between </a:t>
            </a:r>
            <a:r>
              <a:rPr lang="en-US" sz="4000" b="1" dirty="0" smtClean="0"/>
              <a:t>2 numeric </a:t>
            </a:r>
            <a:r>
              <a:rPr lang="en-US" sz="4000" dirty="0" smtClean="0"/>
              <a:t>variables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Examples of extreme cases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1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9624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0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934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-1</a:t>
            </a:r>
          </a:p>
        </p:txBody>
      </p:sp>
      <p:pic>
        <p:nvPicPr>
          <p:cNvPr id="1026" name="Picture 4" descr="clip_image001"/>
          <p:cNvPicPr preferRelativeResize="0">
            <a:picLocks noRot="1"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2362200" cy="1881188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7" name="Picture 6" descr="clip_image001"/>
          <p:cNvPicPr preferRelativeResize="0">
            <a:picLocks noRot="1"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57600"/>
            <a:ext cx="25146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8" name="Picture 8" descr="clip_image002"/>
          <p:cNvPicPr preferRelativeResize="0">
            <a:picLocks noRot="1"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57600"/>
            <a:ext cx="26670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inkTgt spid="_x0000_s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inkTgt spid="_x0000_s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inkTgt spid="_x0000_s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8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Scatterplots</a:t>
            </a:r>
            <a:r>
              <a:rPr lang="en-US" dirty="0" smtClean="0"/>
              <a:t> with correlation values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876800" cy="532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25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#1</a:t>
            </a:r>
            <a:endParaRPr lang="en-US" dirty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55413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2209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28956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19800" y="35052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844" y="1752600"/>
            <a:ext cx="528550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43600" y="4114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528411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133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Analyzing </a:t>
            </a:r>
            <a:r>
              <a:rPr lang="en-US" dirty="0" err="1" smtClean="0"/>
              <a:t>Scatterplots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52192"/>
            <a:ext cx="5334000" cy="322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447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00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524880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436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19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#6</a:t>
            </a:r>
            <a:endParaRPr lang="en-US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1"/>
            <a:ext cx="540992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81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3600" dirty="0" smtClean="0"/>
              <a:t>Remember:  Correlation measures LINEAR TREND only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262938" cy="4845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 It is possible for there to be a strong relationship between two variables and still have </a:t>
            </a:r>
            <a:r>
              <a:rPr lang="en-US" sz="2800" i="1" dirty="0" smtClean="0"/>
              <a:t>r </a:t>
            </a:r>
            <a:r>
              <a:rPr lang="en-US" sz="2800" i="1" dirty="0" smtClean="0">
                <a:cs typeface="Arial" pitchFamily="34" charset="0"/>
              </a:rPr>
              <a:t>≈ 0</a:t>
            </a:r>
            <a:r>
              <a:rPr lang="en-US" sz="2800" dirty="0" smtClean="0"/>
              <a:t>.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EXAMPLE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25604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3352800"/>
            <a:ext cx="4114801" cy="3025201"/>
          </a:xfr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1752600" y="3581400"/>
            <a:ext cx="1752600" cy="9906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Another look at our previous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905000"/>
            <a:ext cx="518864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Another look at our previous example (with the regression line added)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r=0.996</a:t>
            </a:r>
            <a:endParaRPr lang="en-US" sz="40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200400" y="1524000"/>
          <a:ext cx="5715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Association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Slope is not correlation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 scale change does not change the correlation.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doesn’t measure the strength of a non-linear relationship.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Summary of Correlation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for An Activity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Now, let’s see if we can apply some of those things that we learned today. </a:t>
            </a:r>
            <a:r>
              <a:rPr lang="en-US" sz="3200" dirty="0" smtClean="0">
                <a:sym typeface="Wingdings" pitchFamily="2" charset="2"/>
              </a:rPr>
              <a:t></a:t>
            </a:r>
            <a:endParaRPr lang="en-US" sz="32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want a blank copy for future use, or if you want a copy of my answers, just let me know.</a:t>
            </a:r>
          </a:p>
          <a:p>
            <a:r>
              <a:rPr lang="en-US" sz="3600" dirty="0" smtClean="0"/>
              <a:t>You’re more than welcome to have one!!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 are available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Questions or comments</a:t>
            </a:r>
          </a:p>
          <a:p>
            <a:endParaRPr lang="en-US" sz="3600" dirty="0" smtClean="0"/>
          </a:p>
          <a:p>
            <a:r>
              <a:rPr lang="en-US" sz="3600" dirty="0" smtClean="0"/>
              <a:t>Remember, you make a difference in kids’ lives everyday!!</a:t>
            </a:r>
          </a:p>
          <a:p>
            <a:pPr lvl="1"/>
            <a:endParaRPr lang="en-US" sz="3600" dirty="0" smtClean="0"/>
          </a:p>
          <a:p>
            <a:r>
              <a:rPr lang="en-US" sz="3600" dirty="0" smtClean="0"/>
              <a:t>Challenge your students, support them, and share their successes!!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Wrapping it up for today?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SCATTER 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51720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Thanks for your attention, participation, and energy. (I know it’s a long time to sit!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Head out and hit the links!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If I can be of help during the school year, please don’t hesitate to let me know</a:t>
            </a:r>
          </a:p>
          <a:p>
            <a:endParaRPr lang="en-US" dirty="0" smtClean="0"/>
          </a:p>
          <a:p>
            <a:r>
              <a:rPr lang="en-US" dirty="0" smtClean="0"/>
              <a:t>EMAIL:</a:t>
            </a:r>
          </a:p>
          <a:p>
            <a:pPr lvl="1"/>
            <a:r>
              <a:rPr lang="en-US" dirty="0" smtClean="0"/>
              <a:t>Here at Immaculata:</a:t>
            </a:r>
          </a:p>
          <a:p>
            <a:pPr lvl="1"/>
            <a:r>
              <a:rPr lang="en-US" dirty="0" smtClean="0">
                <a:hlinkClick r:id="rId2"/>
              </a:rPr>
              <a:t>dferster@immaculata.edu</a:t>
            </a:r>
            <a:endParaRPr lang="en-US" dirty="0" smtClean="0"/>
          </a:p>
          <a:p>
            <a:pPr lvl="1"/>
            <a:r>
              <a:rPr lang="en-US" dirty="0" smtClean="0"/>
              <a:t>My home email: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delferst@gmail.com</a:t>
            </a:r>
            <a:endParaRPr lang="en-US" dirty="0" smtClean="0"/>
          </a:p>
          <a:p>
            <a:r>
              <a:rPr lang="en-US" dirty="0" smtClean="0"/>
              <a:t>PHONE: (610) 369-7344 (HOME)</a:t>
            </a:r>
          </a:p>
          <a:p>
            <a:pPr lvl="6"/>
            <a:r>
              <a:rPr lang="en-US" sz="2800" dirty="0" smtClean="0"/>
              <a:t>(610) 698-7615 (CELL)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last slide!!!</a:t>
            </a:r>
            <a:endParaRPr 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9000"/>
            <a:ext cx="272484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Scatterplot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 graphical display of two quantitative variables</a:t>
            </a:r>
          </a:p>
          <a:p>
            <a:pPr eaLnBrk="1" hangingPunct="1"/>
            <a:r>
              <a:rPr lang="en-US" sz="3200" dirty="0" smtClean="0"/>
              <a:t>We plot the </a:t>
            </a:r>
            <a:r>
              <a:rPr lang="en-US" sz="3200" b="1" dirty="0" smtClean="0">
                <a:solidFill>
                  <a:srgbClr val="FF0000"/>
                </a:solidFill>
              </a:rPr>
              <a:t>explanatory</a:t>
            </a:r>
            <a:r>
              <a:rPr lang="en-US" sz="3200" dirty="0" smtClean="0"/>
              <a:t> (independent) variable on the x-axis and the </a:t>
            </a:r>
            <a:r>
              <a:rPr lang="en-US" sz="3200" b="1" dirty="0" smtClean="0">
                <a:solidFill>
                  <a:srgbClr val="FF0000"/>
                </a:solidFill>
              </a:rPr>
              <a:t>response</a:t>
            </a:r>
            <a:r>
              <a:rPr lang="en-US" sz="3200" dirty="0" smtClean="0"/>
              <a:t> (dependent) variable on the y-axis</a:t>
            </a:r>
          </a:p>
          <a:p>
            <a:pPr eaLnBrk="1" hangingPunct="1"/>
            <a:r>
              <a:rPr lang="en-US" sz="3200" dirty="0" smtClean="0"/>
              <a:t>Each dot represents a single observation </a:t>
            </a:r>
            <a:r>
              <a:rPr lang="en-US" sz="3200" smtClean="0"/>
              <a:t>and its </a:t>
            </a:r>
            <a:r>
              <a:rPr lang="en-US" sz="3200" dirty="0" smtClean="0"/>
              <a:t>ordered pair (</a:t>
            </a:r>
            <a:r>
              <a:rPr lang="en-US" sz="3200" dirty="0" err="1" smtClean="0"/>
              <a:t>x,y</a:t>
            </a:r>
            <a:r>
              <a:rPr lang="en-US" sz="3200" dirty="0" smtClean="0"/>
              <a:t>)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Describing Scatterplots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When we consider </a:t>
            </a:r>
            <a:r>
              <a:rPr lang="en-US" sz="3600" dirty="0" err="1" smtClean="0"/>
              <a:t>scatterplots</a:t>
            </a:r>
            <a:r>
              <a:rPr lang="en-US" sz="3600" dirty="0" smtClean="0"/>
              <a:t>, we focus on 4 things:</a:t>
            </a:r>
          </a:p>
          <a:p>
            <a:pPr lvl="1" eaLnBrk="1" hangingPunct="1"/>
            <a:r>
              <a:rPr lang="en-US" sz="3600" dirty="0" smtClean="0"/>
              <a:t>Direction</a:t>
            </a:r>
          </a:p>
          <a:p>
            <a:pPr lvl="1" eaLnBrk="1" hangingPunct="1"/>
            <a:r>
              <a:rPr lang="en-US" sz="3600" dirty="0" smtClean="0"/>
              <a:t>Form</a:t>
            </a:r>
          </a:p>
          <a:p>
            <a:pPr lvl="1" eaLnBrk="1" hangingPunct="1"/>
            <a:r>
              <a:rPr lang="en-US" sz="3600" dirty="0" smtClean="0"/>
              <a:t>Scatter</a:t>
            </a:r>
          </a:p>
          <a:p>
            <a:pPr lvl="1" eaLnBrk="1" hangingPunct="1"/>
            <a:r>
              <a:rPr lang="en-US" sz="3600" dirty="0" smtClean="0"/>
              <a:t>Unusual elements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Positive</a:t>
            </a:r>
            <a:r>
              <a:rPr lang="en-US" sz="3200" dirty="0" smtClean="0"/>
              <a:t>: as values of the explanatory variable increase, values in the response variable tend to increase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720" y="3124200"/>
            <a:ext cx="4984880" cy="335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larger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urple pizazz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6C34F8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C34F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2195</TotalTime>
  <Words>1769</Words>
  <Application>Microsoft Office PowerPoint</Application>
  <PresentationFormat>On-screen Show (4:3)</PresentationFormat>
  <Paragraphs>265</Paragraphs>
  <Slides>60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Concourse</vt:lpstr>
      <vt:lpstr>Equation</vt:lpstr>
      <vt:lpstr> Immaculata Week 2014 July 28—August 1, 2014 </vt:lpstr>
      <vt:lpstr>Some questions to get us started</vt:lpstr>
      <vt:lpstr>What’s in store for today?</vt:lpstr>
      <vt:lpstr>What’s in store for today?</vt:lpstr>
      <vt:lpstr>Analyzing Scatterplots</vt:lpstr>
      <vt:lpstr>SCATTER PLOTS</vt:lpstr>
      <vt:lpstr>Scatterplot</vt:lpstr>
      <vt:lpstr>Describing Scatterplots</vt:lpstr>
      <vt:lpstr>Direction</vt:lpstr>
      <vt:lpstr>Direction</vt:lpstr>
      <vt:lpstr>Direction</vt:lpstr>
      <vt:lpstr>Form (Shape)</vt:lpstr>
      <vt:lpstr>Form</vt:lpstr>
      <vt:lpstr>Form</vt:lpstr>
      <vt:lpstr>Strength (Scatter)</vt:lpstr>
      <vt:lpstr>Strength</vt:lpstr>
      <vt:lpstr>Strength</vt:lpstr>
      <vt:lpstr>Unusual Features</vt:lpstr>
      <vt:lpstr>Unusual Features</vt:lpstr>
      <vt:lpstr>Let’s check some out</vt:lpstr>
      <vt:lpstr>#1</vt:lpstr>
      <vt:lpstr>#2</vt:lpstr>
      <vt:lpstr>#3</vt:lpstr>
      <vt:lpstr>#4</vt:lpstr>
      <vt:lpstr>#5</vt:lpstr>
      <vt:lpstr>Linear Regression</vt:lpstr>
      <vt:lpstr>Regression Line</vt:lpstr>
      <vt:lpstr>Regression Line</vt:lpstr>
      <vt:lpstr>Regression Line</vt:lpstr>
      <vt:lpstr>Linear Regression</vt:lpstr>
      <vt:lpstr>Least-Squares Regression Line</vt:lpstr>
      <vt:lpstr>Interpreting our line</vt:lpstr>
      <vt:lpstr>LINEAR REGRESSION</vt:lpstr>
      <vt:lpstr>Linear Regression Example</vt:lpstr>
      <vt:lpstr>Scatter Plot of our Data</vt:lpstr>
      <vt:lpstr>More information on our data</vt:lpstr>
      <vt:lpstr>Some Questions to ponder</vt:lpstr>
      <vt:lpstr>Some Questions to ponder</vt:lpstr>
      <vt:lpstr>Solution to our Example</vt:lpstr>
      <vt:lpstr>Solution to our Example</vt:lpstr>
      <vt:lpstr>Solution to our Example</vt:lpstr>
      <vt:lpstr>Correlation</vt:lpstr>
      <vt:lpstr>Some facts about CORRELATION</vt:lpstr>
      <vt:lpstr>Some facts about CORRELATION</vt:lpstr>
      <vt:lpstr>Relationships between 2 numeric variables</vt:lpstr>
      <vt:lpstr>Scatterplots with correlation values</vt:lpstr>
      <vt:lpstr>Guess the Correlation Value #1</vt:lpstr>
      <vt:lpstr>Guess the Correlation Value #2</vt:lpstr>
      <vt:lpstr>Guess the Correlation Value #3</vt:lpstr>
      <vt:lpstr>Guess the Correlation Value #4</vt:lpstr>
      <vt:lpstr>Guess the Correlation Value #5</vt:lpstr>
      <vt:lpstr>Guess the Correlation Value #6</vt:lpstr>
      <vt:lpstr>Remember:  Correlation measures LINEAR TREND only</vt:lpstr>
      <vt:lpstr>Another look at our previous example</vt:lpstr>
      <vt:lpstr>Another look at our previous example (with the regression line added)</vt:lpstr>
      <vt:lpstr>Summary of Correlation </vt:lpstr>
      <vt:lpstr>Time for An Activity</vt:lpstr>
      <vt:lpstr>Answers are available</vt:lpstr>
      <vt:lpstr>Wrapping it up for today?</vt:lpstr>
      <vt:lpstr>The last slide!!!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default_user</cp:lastModifiedBy>
  <cp:revision>141</cp:revision>
  <dcterms:created xsi:type="dcterms:W3CDTF">2012-07-19T11:57:50Z</dcterms:created>
  <dcterms:modified xsi:type="dcterms:W3CDTF">2014-07-29T16:38:39Z</dcterms:modified>
</cp:coreProperties>
</file>