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overhead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CC0000"/>
    <a:srgbClr val="3333FF"/>
    <a:srgbClr val="FF66CC"/>
    <a:srgbClr val="003399"/>
    <a:srgbClr val="336699"/>
    <a:srgbClr val="008080"/>
    <a:srgbClr val="009999"/>
    <a:srgbClr val="FF9966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4" d="100"/>
          <a:sy n="74" d="100"/>
        </p:scale>
        <p:origin x="-1092" y="-7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7840" cy="464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200"/>
            </a:lvl1pPr>
          </a:lstStyle>
          <a:p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2560" y="0"/>
            <a:ext cx="3037840" cy="464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/>
            </a:lvl1pPr>
          </a:lstStyle>
          <a:p>
            <a:endParaRPr lang="en-US"/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580"/>
            <a:ext cx="3037840" cy="464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200"/>
            </a:lvl1pPr>
          </a:lstStyle>
          <a:p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2560" y="8831580"/>
            <a:ext cx="3037840" cy="464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/>
            </a:lvl1pPr>
          </a:lstStyle>
          <a:p>
            <a:fld id="{A375B2EE-4CA8-43AA-B0C8-559DBFD99D6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28473638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7840" cy="464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eaLnBrk="0" hangingPunct="0">
              <a:defRPr kumimoji="0" sz="1200"/>
            </a:lvl1pPr>
          </a:lstStyle>
          <a:p>
            <a:endParaRPr lang="en-US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2560" y="0"/>
            <a:ext cx="3037840" cy="464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/>
            </a:lvl1pPr>
          </a:lstStyle>
          <a:p>
            <a:endParaRPr lang="en-US"/>
          </a:p>
        </p:txBody>
      </p:sp>
      <p:sp>
        <p:nvSpPr>
          <p:cNvPr id="1536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536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720" y="4415790"/>
            <a:ext cx="5140960" cy="418338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536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31580"/>
            <a:ext cx="3037840" cy="464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eaLnBrk="0" hangingPunct="0">
              <a:defRPr kumimoji="0" sz="1200"/>
            </a:lvl1pPr>
          </a:lstStyle>
          <a:p>
            <a:endParaRPr lang="en-US"/>
          </a:p>
        </p:txBody>
      </p:sp>
      <p:sp>
        <p:nvSpPr>
          <p:cNvPr id="1536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2560" y="8831580"/>
            <a:ext cx="3037840" cy="464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177" tIns="46589" rIns="93177" bIns="46589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kumimoji="0" sz="1200"/>
            </a:lvl1pPr>
          </a:lstStyle>
          <a:p>
            <a:fld id="{33952860-9A43-4625-A67C-A2A3097B52AD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1794394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2"/>
          <p:cNvSpPr>
            <a:spLocks noChangeShapeType="1"/>
          </p:cNvSpPr>
          <p:nvPr/>
        </p:nvSpPr>
        <p:spPr bwMode="auto">
          <a:xfrm>
            <a:off x="0" y="1708150"/>
            <a:ext cx="9147175" cy="0"/>
          </a:xfrm>
          <a:prstGeom prst="line">
            <a:avLst/>
          </a:prstGeom>
          <a:noFill/>
          <a:ln w="12700" cap="sq">
            <a:solidFill>
              <a:schemeClr val="bg2"/>
            </a:solidFill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75" name="Arc 3"/>
          <p:cNvSpPr>
            <a:spLocks/>
          </p:cNvSpPr>
          <p:nvPr/>
        </p:nvSpPr>
        <p:spPr bwMode="auto">
          <a:xfrm>
            <a:off x="0" y="842963"/>
            <a:ext cx="2897188" cy="6015037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5400000" scaled="1"/>
          </a:gra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2743200" y="427038"/>
            <a:ext cx="6399213" cy="1524000"/>
          </a:xfrm>
        </p:spPr>
        <p:txBody>
          <a:bodyPr anchor="b"/>
          <a:lstStyle>
            <a:lvl1pPr>
              <a:lnSpc>
                <a:spcPct val="80000"/>
              </a:lnSpc>
              <a:defRPr sz="66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4191000" y="1828800"/>
            <a:ext cx="45720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400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fld id="{4C72C081-7AD8-486C-AEAB-71F2FCF63C50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B8CCE53A-7A1F-4A0B-B7F0-72508828186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D5B0DC5-3533-498C-B6F5-BBE9599E1AEB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2DB6FD-5CB5-4CBD-AE71-32FF3B91DD6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91400" y="609600"/>
            <a:ext cx="15240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19400" y="609600"/>
            <a:ext cx="44196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FD9CDCD6-417F-42F7-B37D-D592EE611791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8CE787-F24A-44C4-9BEA-4CE3D42809B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06A4002-5D6A-40D3-8F61-6352E3344F02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983A92-B2FB-4728-9F0D-29AE98328DC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F3E7898-68F5-4844-827D-53F0BD385C69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15313A-5187-4357-8F2D-358115F1AEE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819400" y="1981200"/>
            <a:ext cx="29718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43600" y="1981200"/>
            <a:ext cx="29718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037DB38-3509-472F-8138-F46F0E224508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FE80904-D585-4F9B-A95E-77E468F194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CDF1320-9B59-4E92-9752-B78B2B6F4E11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4AC380-99A0-418A-98B9-FBD8A2B0BED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1B26A077-8D85-4FEF-9967-4AC20D0EB332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6FB3488-192C-4B87-9443-20B11620E82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6B957DD-E706-4C02-B8B7-5253E0CCA2D9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96B008C-B3A5-4CEF-A640-68FEDD0DA5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3818D7E-BAA3-4CC1-9E05-5669D8F779A9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A103B9-6825-4625-8FA9-5DED15CDC04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5D3C35EC-7938-44CC-805F-197750C492FF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10222D-AB50-4797-ACC1-2CF1EE3A0D3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Arc 2"/>
          <p:cNvSpPr>
            <a:spLocks/>
          </p:cNvSpPr>
          <p:nvPr/>
        </p:nvSpPr>
        <p:spPr bwMode="auto">
          <a:xfrm>
            <a:off x="0" y="842963"/>
            <a:ext cx="2897188" cy="6015037"/>
          </a:xfrm>
          <a:custGeom>
            <a:avLst/>
            <a:gdLst>
              <a:gd name="G0" fmla="+- 0 0 0"/>
              <a:gd name="G1" fmla="+- 21600 0 0"/>
              <a:gd name="G2" fmla="+- 21600 0 0"/>
              <a:gd name="T0" fmla="*/ 0 w 21600"/>
              <a:gd name="T1" fmla="*/ 0 h 21600"/>
              <a:gd name="T2" fmla="*/ 21600 w 21600"/>
              <a:gd name="T3" fmla="*/ 21600 h 21600"/>
              <a:gd name="T4" fmla="*/ 0 w 21600"/>
              <a:gd name="T5" fmla="*/ 21600 h 216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5400000" scaled="1"/>
          </a:gradFill>
          <a:ln w="9525">
            <a:noFill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2819400" y="609600"/>
            <a:ext cx="60960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2819400" y="1981200"/>
            <a:ext cx="60960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04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kumimoji="0" sz="1400">
                <a:latin typeface="+mn-lt"/>
              </a:defRPr>
            </a:lvl1pPr>
          </a:lstStyle>
          <a:p>
            <a:fld id="{909CA3D6-F72D-480B-9F06-98B7E28AD02C}" type="datetime1">
              <a:rPr lang="en-US"/>
              <a:pPr/>
              <a:t>4/29/2016</a:t>
            </a:fld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814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kumimoji="0" sz="140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104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kumimoji="0" sz="1400">
                <a:latin typeface="+mn-lt"/>
              </a:defRPr>
            </a:lvl1pPr>
          </a:lstStyle>
          <a:p>
            <a:fld id="{C716CB45-13C1-40B9-BBB3-C43CC686FD6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2pPr>
      <a:lvl3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3pPr>
      <a:lvl4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4pPr>
      <a:lvl5pPr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5pPr>
      <a:lvl6pPr marL="4572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6pPr>
      <a:lvl7pPr marL="9144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7pPr>
      <a:lvl8pPr marL="13716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8pPr>
      <a:lvl9pPr marL="1828800" algn="l" rtl="0" fontAlgn="base">
        <a:lnSpc>
          <a:spcPct val="70000"/>
        </a:lnSpc>
        <a:spcBef>
          <a:spcPct val="0"/>
        </a:spcBef>
        <a:spcAft>
          <a:spcPct val="0"/>
        </a:spcAft>
        <a:defRPr sz="4800" b="1">
          <a:solidFill>
            <a:schemeClr val="tx2"/>
          </a:solidFill>
          <a:latin typeface="Arial Narrow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SzPct val="65000"/>
        <a:buFont typeface="Wingdings" pitchFamily="2" charset="2"/>
        <a:buChar char="u"/>
        <a:defRPr sz="26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itchFamily="2" charset="2"/>
        <a:buChar char="«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100000"/>
        <a:buChar char="•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100000"/>
        <a:buChar char="–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attsupwiththat.files.wordpress.com/2014/05/slr_trends_1807-2013.jpg" TargetMode="Externa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2" name="Rectangle 6"/>
          <p:cNvSpPr>
            <a:spLocks noGrp="1" noChangeArrowheads="1"/>
          </p:cNvSpPr>
          <p:nvPr>
            <p:ph type="title"/>
          </p:nvPr>
        </p:nvSpPr>
        <p:spPr>
          <a:xfrm>
            <a:off x="838200" y="457200"/>
            <a:ext cx="7315200" cy="12192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400" dirty="0" smtClean="0">
                <a:latin typeface="Arial" pitchFamily="34" charset="0"/>
              </a:rPr>
              <a:t>Does global sea-level rise show any evidence of large-scale acceleration in recent times?</a:t>
            </a:r>
            <a:endParaRPr lang="en-US" sz="2400" baseline="-25000" dirty="0">
              <a:latin typeface="Arial" pitchFamily="34" charset="0"/>
            </a:endParaRPr>
          </a:p>
        </p:txBody>
      </p:sp>
      <p:sp>
        <p:nvSpPr>
          <p:cNvPr id="4104" name="Line 8"/>
          <p:cNvSpPr>
            <a:spLocks noChangeShapeType="1"/>
          </p:cNvSpPr>
          <p:nvPr/>
        </p:nvSpPr>
        <p:spPr bwMode="auto">
          <a:xfrm>
            <a:off x="914400" y="1447800"/>
            <a:ext cx="73152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pic>
        <p:nvPicPr>
          <p:cNvPr id="7" name="Picture 6" descr="Fig. 3.  Global sea level reconstruction since 1807, blue shadow represents 5 and 95% confidence interval">
            <a:hlinkClick r:id="rId2"/>
          </p:cNvPr>
          <p:cNvPicPr/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28600" y="1828800"/>
            <a:ext cx="6324600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extBox 1"/>
          <p:cNvSpPr txBox="1"/>
          <p:nvPr/>
        </p:nvSpPr>
        <p:spPr>
          <a:xfrm>
            <a:off x="6553200" y="1676400"/>
            <a:ext cx="2590800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b="1" dirty="0" smtClean="0">
                <a:latin typeface="+mn-lt"/>
              </a:rPr>
              <a:t>Measure the</a:t>
            </a:r>
          </a:p>
          <a:p>
            <a:r>
              <a:rPr lang="en-US" sz="1800" b="1" dirty="0" smtClean="0">
                <a:latin typeface="+mn-lt"/>
              </a:rPr>
              <a:t>rate of sea-level</a:t>
            </a:r>
          </a:p>
          <a:p>
            <a:r>
              <a:rPr lang="en-US" sz="1800" b="1" dirty="0">
                <a:latin typeface="+mn-lt"/>
              </a:rPr>
              <a:t>r</a:t>
            </a:r>
            <a:r>
              <a:rPr lang="en-US" sz="1800" b="1" dirty="0" smtClean="0">
                <a:latin typeface="+mn-lt"/>
              </a:rPr>
              <a:t>ise:</a:t>
            </a:r>
          </a:p>
          <a:p>
            <a:endParaRPr lang="en-US" sz="1800" b="1" dirty="0" smtClean="0">
              <a:latin typeface="+mn-lt"/>
            </a:endParaRPr>
          </a:p>
          <a:p>
            <a:r>
              <a:rPr lang="en-US" sz="1800" b="1" dirty="0" smtClean="0">
                <a:latin typeface="+mn-lt"/>
              </a:rPr>
              <a:t>1860 </a:t>
            </a:r>
            <a:r>
              <a:rPr lang="en-US" sz="1800" b="1" dirty="0" smtClean="0">
                <a:latin typeface="+mn-lt"/>
              </a:rPr>
              <a:t>– 1910</a:t>
            </a:r>
          </a:p>
          <a:p>
            <a:endParaRPr lang="en-US" sz="1800" b="1" dirty="0" smtClean="0">
              <a:latin typeface="+mn-lt"/>
            </a:endParaRPr>
          </a:p>
          <a:p>
            <a:endParaRPr lang="en-US" sz="1800" b="1" dirty="0">
              <a:latin typeface="+mn-lt"/>
            </a:endParaRPr>
          </a:p>
          <a:p>
            <a:endParaRPr lang="en-US" sz="1800" b="1" dirty="0" smtClean="0">
              <a:latin typeface="+mn-lt"/>
            </a:endParaRPr>
          </a:p>
          <a:p>
            <a:r>
              <a:rPr lang="en-US" sz="1800" b="1" dirty="0" smtClean="0">
                <a:latin typeface="+mn-lt"/>
              </a:rPr>
              <a:t>1910 – 1960</a:t>
            </a:r>
          </a:p>
          <a:p>
            <a:endParaRPr lang="en-US" sz="1800" b="1" dirty="0">
              <a:latin typeface="+mn-lt"/>
            </a:endParaRPr>
          </a:p>
          <a:p>
            <a:endParaRPr lang="en-US" sz="1800" b="1" dirty="0" smtClean="0">
              <a:latin typeface="+mn-lt"/>
            </a:endParaRPr>
          </a:p>
          <a:p>
            <a:endParaRPr lang="en-US" sz="1800" b="1" dirty="0" smtClean="0">
              <a:latin typeface="+mn-lt"/>
            </a:endParaRPr>
          </a:p>
          <a:p>
            <a:r>
              <a:rPr lang="en-US" sz="1800" b="1" dirty="0" smtClean="0">
                <a:latin typeface="+mn-lt"/>
              </a:rPr>
              <a:t>1960 </a:t>
            </a:r>
            <a:r>
              <a:rPr lang="en-US" sz="1800" b="1" dirty="0" smtClean="0">
                <a:latin typeface="+mn-lt"/>
              </a:rPr>
              <a:t>– 2010</a:t>
            </a:r>
          </a:p>
          <a:p>
            <a:endParaRPr lang="en-US" sz="1800" b="1" dirty="0" smtClean="0">
              <a:latin typeface="+mn-lt"/>
            </a:endParaRPr>
          </a:p>
          <a:p>
            <a:endParaRPr lang="en-US" sz="1800" b="1" dirty="0" smtClean="0">
              <a:latin typeface="+mn-lt"/>
            </a:endParaRPr>
          </a:p>
          <a:p>
            <a:endParaRPr lang="en-US" sz="1800" b="1" dirty="0" smtClean="0">
              <a:latin typeface="+mn-lt"/>
            </a:endParaRPr>
          </a:p>
          <a:p>
            <a:r>
              <a:rPr lang="en-US" sz="1800" b="1" dirty="0" smtClean="0">
                <a:latin typeface="+mn-lt"/>
              </a:rPr>
              <a:t>Overall (1860 – 2010)</a:t>
            </a:r>
            <a:endParaRPr lang="en-US" sz="1800" b="1" dirty="0">
              <a:latin typeface="+mn-l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Generic">
  <a:themeElements>
    <a:clrScheme name="Generic 3">
      <a:dk1>
        <a:srgbClr val="000000"/>
      </a:dk1>
      <a:lt1>
        <a:srgbClr val="FFFFFF"/>
      </a:lt1>
      <a:dk2>
        <a:srgbClr val="000000"/>
      </a:dk2>
      <a:lt2>
        <a:srgbClr val="CBCBCB"/>
      </a:lt2>
      <a:accent1>
        <a:srgbClr val="C0C0C0"/>
      </a:accent1>
      <a:accent2>
        <a:srgbClr val="DDDDDD"/>
      </a:accent2>
      <a:accent3>
        <a:srgbClr val="FFFFFF"/>
      </a:accent3>
      <a:accent4>
        <a:srgbClr val="000000"/>
      </a:accent4>
      <a:accent5>
        <a:srgbClr val="DCDCDC"/>
      </a:accent5>
      <a:accent6>
        <a:srgbClr val="C8C8C8"/>
      </a:accent6>
      <a:hlink>
        <a:srgbClr val="5F5F5F"/>
      </a:hlink>
      <a:folHlink>
        <a:srgbClr val="DDDDDD"/>
      </a:folHlink>
    </a:clrScheme>
    <a:fontScheme name="Generic">
      <a:majorFont>
        <a:latin typeface="Arial Narrow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Generic 1">
        <a:dk1>
          <a:srgbClr val="800000"/>
        </a:dk1>
        <a:lt1>
          <a:srgbClr val="FFFFFF"/>
        </a:lt1>
        <a:dk2>
          <a:srgbClr val="000000"/>
        </a:dk2>
        <a:lt2>
          <a:srgbClr val="FFFFCC"/>
        </a:lt2>
        <a:accent1>
          <a:srgbClr val="777777"/>
        </a:accent1>
        <a:accent2>
          <a:srgbClr val="0033CC"/>
        </a:accent2>
        <a:accent3>
          <a:srgbClr val="AAAAAA"/>
        </a:accent3>
        <a:accent4>
          <a:srgbClr val="DADADA"/>
        </a:accent4>
        <a:accent5>
          <a:srgbClr val="BDBDBD"/>
        </a:accent5>
        <a:accent6>
          <a:srgbClr val="002DB9"/>
        </a:accent6>
        <a:hlink>
          <a:srgbClr val="800000"/>
        </a:hlink>
        <a:folHlink>
          <a:srgbClr val="6600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eneric 2">
        <a:dk1>
          <a:srgbClr val="009999"/>
        </a:dk1>
        <a:lt1>
          <a:srgbClr val="FFFFFF"/>
        </a:lt1>
        <a:dk2>
          <a:srgbClr val="336699"/>
        </a:dk2>
        <a:lt2>
          <a:srgbClr val="010000"/>
        </a:lt2>
        <a:accent1>
          <a:srgbClr val="CCECFF"/>
        </a:accent1>
        <a:accent2>
          <a:srgbClr val="FFFFCC"/>
        </a:accent2>
        <a:accent3>
          <a:srgbClr val="FFFFFF"/>
        </a:accent3>
        <a:accent4>
          <a:srgbClr val="008282"/>
        </a:accent4>
        <a:accent5>
          <a:srgbClr val="E2F4FF"/>
        </a:accent5>
        <a:accent6>
          <a:srgbClr val="E7E7B9"/>
        </a:accent6>
        <a:hlink>
          <a:srgbClr val="FF9966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Generic 3">
        <a:dk1>
          <a:srgbClr val="000000"/>
        </a:dk1>
        <a:lt1>
          <a:srgbClr val="FFFFFF"/>
        </a:lt1>
        <a:dk2>
          <a:srgbClr val="000000"/>
        </a:dk2>
        <a:lt2>
          <a:srgbClr val="CBCBCB"/>
        </a:lt2>
        <a:accent1>
          <a:srgbClr val="C0C0C0"/>
        </a:accent1>
        <a:accent2>
          <a:srgbClr val="DDDDDD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C8C8C8"/>
        </a:accent6>
        <a:hlink>
          <a:srgbClr val="5F5F5F"/>
        </a:hlink>
        <a:folHlink>
          <a:srgbClr val="DDDDDD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Office\Templates\1033\Generic.pot</Template>
  <TotalTime>289</TotalTime>
  <Words>36</Words>
  <Application>Microsoft Office PowerPoint</Application>
  <PresentationFormat>Overhead</PresentationFormat>
  <Paragraphs>18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Generic</vt:lpstr>
      <vt:lpstr>Does global sea-level rise show any evidence of large-scale acceleration in recent times?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Buerke, Brian J.</dc:creator>
  <cp:lastModifiedBy>bbuerke</cp:lastModifiedBy>
  <cp:revision>33</cp:revision>
  <cp:lastPrinted>2001-03-02T13:07:26Z</cp:lastPrinted>
  <dcterms:created xsi:type="dcterms:W3CDTF">1601-01-01T00:00:00Z</dcterms:created>
  <dcterms:modified xsi:type="dcterms:W3CDTF">2016-04-30T03:10:42Z</dcterms:modified>
</cp:coreProperties>
</file>

<file path=docProps/thumbnail.jpeg>
</file>