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handoutMasterIdLst>
    <p:handoutMasterId r:id="rId47"/>
  </p:handoutMasterIdLst>
  <p:sldIdLst>
    <p:sldId id="257" r:id="rId2"/>
    <p:sldId id="258" r:id="rId3"/>
    <p:sldId id="327" r:id="rId4"/>
    <p:sldId id="328" r:id="rId5"/>
    <p:sldId id="329" r:id="rId6"/>
    <p:sldId id="330" r:id="rId7"/>
    <p:sldId id="332" r:id="rId8"/>
    <p:sldId id="334" r:id="rId9"/>
    <p:sldId id="333" r:id="rId10"/>
    <p:sldId id="335" r:id="rId11"/>
    <p:sldId id="336" r:id="rId12"/>
    <p:sldId id="338" r:id="rId13"/>
    <p:sldId id="340" r:id="rId14"/>
    <p:sldId id="341" r:id="rId15"/>
    <p:sldId id="342" r:id="rId16"/>
    <p:sldId id="343" r:id="rId17"/>
    <p:sldId id="344" r:id="rId18"/>
    <p:sldId id="347" r:id="rId19"/>
    <p:sldId id="348" r:id="rId20"/>
    <p:sldId id="349" r:id="rId21"/>
    <p:sldId id="350" r:id="rId22"/>
    <p:sldId id="352" r:id="rId23"/>
    <p:sldId id="353" r:id="rId24"/>
    <p:sldId id="354" r:id="rId25"/>
    <p:sldId id="355" r:id="rId26"/>
    <p:sldId id="356" r:id="rId27"/>
    <p:sldId id="357" r:id="rId28"/>
    <p:sldId id="389" r:id="rId29"/>
    <p:sldId id="374" r:id="rId30"/>
    <p:sldId id="375" r:id="rId31"/>
    <p:sldId id="377" r:id="rId32"/>
    <p:sldId id="378" r:id="rId33"/>
    <p:sldId id="379" r:id="rId34"/>
    <p:sldId id="380" r:id="rId35"/>
    <p:sldId id="390" r:id="rId36"/>
    <p:sldId id="383" r:id="rId37"/>
    <p:sldId id="384" r:id="rId38"/>
    <p:sldId id="385" r:id="rId39"/>
    <p:sldId id="386" r:id="rId40"/>
    <p:sldId id="387" r:id="rId41"/>
    <p:sldId id="391" r:id="rId42"/>
    <p:sldId id="392" r:id="rId43"/>
    <p:sldId id="324" r:id="rId44"/>
    <p:sldId id="326"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1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7.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35.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image" Target="../media/image62.wmf"/><Relationship Id="rId7" Type="http://schemas.openxmlformats.org/officeDocument/2006/relationships/image" Target="../media/image66.wmf"/><Relationship Id="rId2" Type="http://schemas.openxmlformats.org/officeDocument/2006/relationships/image" Target="../media/image61.wmf"/><Relationship Id="rId1" Type="http://schemas.openxmlformats.org/officeDocument/2006/relationships/image" Target="../media/image60.wmf"/><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0.wmf"/><Relationship Id="rId4"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FC98DC-77C4-495B-BDBC-CFE32FD8E82E}" type="datetimeFigureOut">
              <a:rPr lang="en-US" smtClean="0"/>
              <a:pPr/>
              <a:t>7/25/2013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93D339E-97E1-4811-A0D4-896DC7F9BA78}"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ECF864-8EA0-4A3D-A23B-97E671E2AF2F}" type="datetimeFigureOut">
              <a:rPr lang="en-US" smtClean="0"/>
              <a:pPr/>
              <a:t>7/25/2013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1CA181-0FBD-492B-B44F-03563877E44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800CE5D-4D35-46E6-81C8-0F9B2A8E281C}" type="slidenum">
              <a:rPr lang="en-US" smtClean="0"/>
              <a:pPr/>
              <a:t>7</a:t>
            </a:fld>
            <a:endParaRPr lang="en-US" dirty="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933575" y="533400"/>
            <a:ext cx="10668000" cy="8001000"/>
          </a:xfrm>
          <a:ln/>
        </p:spPr>
      </p:sp>
      <p:sp>
        <p:nvSpPr>
          <p:cNvPr id="25603" name="Rectangle 3"/>
          <p:cNvSpPr>
            <a:spLocks noGrp="1" noChangeArrowheads="1"/>
          </p:cNvSpPr>
          <p:nvPr>
            <p:ph type="body" idx="1"/>
          </p:nvPr>
        </p:nvSpPr>
        <p:spPr bwMode="auto">
          <a:xfrm>
            <a:off x="914400" y="4368800"/>
            <a:ext cx="5029200" cy="276999"/>
          </a:xfrm>
          <a:prstGeom prst="rect">
            <a:avLst/>
          </a:prstGeom>
          <a:noFill/>
          <a:ln>
            <a:miter lim="800000"/>
            <a:headEnd/>
            <a:tailEnd/>
          </a:ln>
        </p:spPr>
        <p:txBody>
          <a:bodyPr>
            <a:spAutoFit/>
          </a:bodyPr>
          <a:lstStyle/>
          <a:p>
            <a:endParaRPr lang="en-US" dirty="0" smtClean="0">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E3B379D-A89C-4AF8-A5DD-4D42AF66BC3B}" type="slidenum">
              <a:rPr lang="en-US" smtClean="0">
                <a:latin typeface="Arial" pitchFamily="34" charset="0"/>
                <a:ea typeface="MS PGothic" pitchFamily="34" charset="-128"/>
              </a:rPr>
              <a:pPr/>
              <a:t>22</a:t>
            </a:fld>
            <a:endParaRPr lang="en-US" dirty="0" smtClean="0">
              <a:latin typeface="Arial" pitchFamily="34" charset="0"/>
              <a:ea typeface="MS PGothic" pitchFamily="34" charset="-128"/>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C10E53A-283A-4CC1-A29F-C4864CF72A04}" type="slidenum">
              <a:rPr lang="en-US" smtClean="0">
                <a:latin typeface="Arial" pitchFamily="34" charset="0"/>
                <a:ea typeface="MS PGothic" pitchFamily="34" charset="-128"/>
              </a:rPr>
              <a:pPr/>
              <a:t>23</a:t>
            </a:fld>
            <a:endParaRPr lang="en-US" dirty="0" smtClean="0">
              <a:latin typeface="Arial" pitchFamily="34" charset="0"/>
              <a:ea typeface="MS PGothic" pitchFamily="34" charset="-128"/>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8CBC181B-D6B6-46BB-9976-3FDB060E557F}" type="slidenum">
              <a:rPr lang="en-US" smtClean="0">
                <a:latin typeface="Arial" pitchFamily="34" charset="0"/>
                <a:ea typeface="MS PGothic" pitchFamily="34" charset="-128"/>
              </a:rPr>
              <a:pPr/>
              <a:t>24</a:t>
            </a:fld>
            <a:endParaRPr lang="en-US" dirty="0" smtClean="0">
              <a:latin typeface="Arial" pitchFamily="34" charset="0"/>
              <a:ea typeface="MS PGothic" pitchFamily="34" charset="-128"/>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7/25/2013</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7/25/2013</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7/25/2013</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7/25/2013</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7/25/2013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4.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0.vml"/></Relationships>
</file>

<file path=ppt/slides/_rels/slide1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12.vml"/><Relationship Id="rId4" Type="http://schemas.openxmlformats.org/officeDocument/2006/relationships/oleObject" Target="../embeddings/oleObject2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5.vml"/><Relationship Id="rId5" Type="http://schemas.openxmlformats.org/officeDocument/2006/relationships/oleObject" Target="../embeddings/oleObject26.bin"/><Relationship Id="rId4" Type="http://schemas.openxmlformats.org/officeDocument/2006/relationships/image" Target="../media/image29.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hyperlink" Target="http://www.mathopenref.com/triangleareasas.html" TargetMode="Externa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31.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3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3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35.bin"/></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36.bin"/><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37.bin"/></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oleObject" Target="../embeddings/oleObject38.bin"/></Relationships>
</file>

<file path=ppt/slides/_rels/slide3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image" Target="../media/image59.gif"/><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41.bin"/><Relationship Id="rId11" Type="http://schemas.openxmlformats.org/officeDocument/2006/relationships/oleObject" Target="../embeddings/oleObject46.bin"/><Relationship Id="rId5" Type="http://schemas.openxmlformats.org/officeDocument/2006/relationships/oleObject" Target="../embeddings/oleObject40.bin"/><Relationship Id="rId10" Type="http://schemas.openxmlformats.org/officeDocument/2006/relationships/oleObject" Target="../embeddings/oleObject45.bin"/><Relationship Id="rId4" Type="http://schemas.openxmlformats.org/officeDocument/2006/relationships/oleObject" Target="../embeddings/oleObject39.bin"/><Relationship Id="rId9" Type="http://schemas.openxmlformats.org/officeDocument/2006/relationships/oleObject" Target="../embeddings/oleObject44.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image" Target="../media/image59.gif"/><Relationship Id="rId7"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49.bin"/><Relationship Id="rId11" Type="http://schemas.openxmlformats.org/officeDocument/2006/relationships/oleObject" Target="../embeddings/oleObject54.bin"/><Relationship Id="rId5" Type="http://schemas.openxmlformats.org/officeDocument/2006/relationships/oleObject" Target="../embeddings/oleObject48.bin"/><Relationship Id="rId10" Type="http://schemas.openxmlformats.org/officeDocument/2006/relationships/oleObject" Target="../embeddings/oleObject53.bin"/><Relationship Id="rId4" Type="http://schemas.openxmlformats.org/officeDocument/2006/relationships/oleObject" Target="../embeddings/oleObject47.bin"/><Relationship Id="rId9" Type="http://schemas.openxmlformats.org/officeDocument/2006/relationships/oleObject" Target="../embeddings/oleObject52.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mailto:delferst@gmail.com" TargetMode="External"/><Relationship Id="rId2" Type="http://schemas.openxmlformats.org/officeDocument/2006/relationships/hyperlink" Target="mailto:dferster@immaculata.edu" TargetMode="External"/><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endParaRPr lang="en-US" sz="5400" dirty="0" smtClean="0"/>
          </a:p>
          <a:p>
            <a:pPr algn="ctr">
              <a:buNone/>
            </a:pPr>
            <a:r>
              <a:rPr lang="en-US" sz="6000" b="1" dirty="0" smtClean="0">
                <a:solidFill>
                  <a:schemeClr val="accent1">
                    <a:lumMod val="50000"/>
                  </a:schemeClr>
                </a:solidFill>
              </a:rPr>
              <a:t>	</a:t>
            </a:r>
            <a:r>
              <a:rPr lang="en-US" sz="5400" b="1" dirty="0" smtClean="0">
                <a:solidFill>
                  <a:schemeClr val="accent3">
                    <a:lumMod val="75000"/>
                  </a:schemeClr>
                </a:solidFill>
              </a:rPr>
              <a:t>Area of Circle, Sector and Segment</a:t>
            </a:r>
          </a:p>
          <a:p>
            <a:pPr>
              <a:buNone/>
            </a:pPr>
            <a:endParaRPr lang="en-US" sz="5400" dirty="0" smtClean="0">
              <a:solidFill>
                <a:schemeClr val="accent1">
                  <a:lumMod val="50000"/>
                </a:schemeClr>
              </a:solidFill>
            </a:endParaRPr>
          </a:p>
          <a:p>
            <a:pPr algn="ctr">
              <a:buNone/>
            </a:pPr>
            <a:r>
              <a:rPr lang="en-US" sz="3200" b="1" dirty="0" smtClean="0">
                <a:solidFill>
                  <a:schemeClr val="accent1">
                    <a:lumMod val="50000"/>
                  </a:schemeClr>
                </a:solidFill>
              </a:rPr>
              <a:t>SECONDARY LEVEL</a:t>
            </a:r>
          </a:p>
          <a:p>
            <a:endParaRPr lang="en-US" b="1" dirty="0" smtClean="0">
              <a:solidFill>
                <a:schemeClr val="accent1">
                  <a:lumMod val="50000"/>
                </a:schemeClr>
              </a:solidFill>
            </a:endParaRPr>
          </a:p>
          <a:p>
            <a:r>
              <a:rPr lang="en-US" b="1" dirty="0" smtClean="0">
                <a:solidFill>
                  <a:schemeClr val="accent1">
                    <a:lumMod val="50000"/>
                  </a:schemeClr>
                </a:solidFill>
              </a:rPr>
              <a:t>Session #2</a:t>
            </a:r>
          </a:p>
          <a:p>
            <a:r>
              <a:rPr lang="en-US" b="1" dirty="0" smtClean="0">
                <a:solidFill>
                  <a:schemeClr val="accent1">
                    <a:lumMod val="50000"/>
                  </a:schemeClr>
                </a:solidFill>
              </a:rPr>
              <a:t>Presented by: Dr. Del Ferster</a:t>
            </a:r>
          </a:p>
        </p:txBody>
      </p:sp>
      <p:sp>
        <p:nvSpPr>
          <p:cNvPr id="3" name="Title 2"/>
          <p:cNvSpPr>
            <a:spLocks noGrp="1"/>
          </p:cNvSpPr>
          <p:nvPr>
            <p:ph type="title"/>
          </p:nvPr>
        </p:nvSpPr>
        <p:spPr/>
        <p:txBody>
          <a:bodyPr>
            <a:normAutofit fontScale="90000"/>
          </a:bodyPr>
          <a:lstStyle/>
          <a:p>
            <a:pPr algn="ctr"/>
            <a:r>
              <a:rPr lang="en-US" sz="4400" dirty="0" smtClean="0"/>
              <a:t/>
            </a:r>
            <a:br>
              <a:rPr lang="en-US" sz="4400" dirty="0" smtClean="0"/>
            </a:br>
            <a:r>
              <a:rPr lang="en-US" sz="4400" dirty="0" smtClean="0">
                <a:solidFill>
                  <a:schemeClr val="accent2">
                    <a:lumMod val="75000"/>
                  </a:schemeClr>
                </a:solidFill>
              </a:rPr>
              <a:t> Immaculata Week 2013</a:t>
            </a:r>
            <a:r>
              <a:rPr lang="en-US" sz="4000" dirty="0" smtClean="0">
                <a:solidFill>
                  <a:schemeClr val="accent2">
                    <a:lumMod val="75000"/>
                  </a:schemeClr>
                </a:solidFill>
              </a:rPr>
              <a:t/>
            </a:r>
            <a:br>
              <a:rPr lang="en-US" sz="4000" dirty="0" smtClean="0">
                <a:solidFill>
                  <a:schemeClr val="accent2">
                    <a:lumMod val="75000"/>
                  </a:schemeClr>
                </a:solidFill>
              </a:rPr>
            </a:br>
            <a:r>
              <a:rPr lang="en-US" sz="2700" dirty="0" smtClean="0">
                <a:solidFill>
                  <a:schemeClr val="accent2">
                    <a:lumMod val="75000"/>
                  </a:schemeClr>
                </a:solidFill>
              </a:rPr>
              <a:t>July 29—August 2, 2013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3810000" cy="4559491"/>
          </a:xfrm>
        </p:spPr>
        <p:txBody>
          <a:bodyPr/>
          <a:lstStyle/>
          <a:p>
            <a:r>
              <a:rPr lang="en-GB" sz="2800" dirty="0" smtClean="0"/>
              <a:t>The radius of the circle is 10 cm.</a:t>
            </a:r>
          </a:p>
          <a:p>
            <a:r>
              <a:rPr lang="en-GB" sz="2800" dirty="0" smtClean="0"/>
              <a:t>Angle AOB is 45</a:t>
            </a:r>
            <a:r>
              <a:rPr lang="en-GB" sz="2800" baseline="30000" dirty="0" smtClean="0"/>
              <a:t>0</a:t>
            </a:r>
          </a:p>
          <a:p>
            <a:r>
              <a:rPr lang="en-GB" sz="2800" dirty="0" smtClean="0"/>
              <a:t>What is the area of the sector AOB?  Leave your answer in terms of </a:t>
            </a:r>
          </a:p>
          <a:p>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pic>
        <p:nvPicPr>
          <p:cNvPr id="4" name="Picture 9" descr="ANd9GcQ0AqP1ZZASUo4CyPCk92KTpT__wuFJcgGLlS_yWaozwonMEkvDOg"/>
          <p:cNvPicPr>
            <a:picLocks noChangeAspect="1" noChangeArrowheads="1"/>
          </p:cNvPicPr>
          <p:nvPr/>
        </p:nvPicPr>
        <p:blipFill>
          <a:blip r:embed="rId3" cstate="print"/>
          <a:srcRect/>
          <a:stretch>
            <a:fillRect/>
          </a:stretch>
        </p:blipFill>
        <p:spPr bwMode="auto">
          <a:xfrm>
            <a:off x="5181600" y="1371600"/>
            <a:ext cx="3384257" cy="3586162"/>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2743200" y="4114800"/>
          <a:ext cx="609600" cy="609600"/>
        </p:xfrm>
        <a:graphic>
          <a:graphicData uri="http://schemas.openxmlformats.org/presentationml/2006/ole">
            <p:oleObj spid="_x0000_s23554" name="Equation" r:id="rId4" imgW="139680" imgH="139680" progId="Equation.DSMT4">
              <p:embed/>
            </p:oleObj>
          </a:graphicData>
        </a:graphic>
      </p:graphicFrame>
      <p:graphicFrame>
        <p:nvGraphicFramePr>
          <p:cNvPr id="6" name="Object 5"/>
          <p:cNvGraphicFramePr>
            <a:graphicFrameLocks noChangeAspect="1"/>
          </p:cNvGraphicFramePr>
          <p:nvPr/>
        </p:nvGraphicFramePr>
        <p:xfrm>
          <a:off x="3962400" y="4267200"/>
          <a:ext cx="1143000" cy="1417320"/>
        </p:xfrm>
        <a:graphic>
          <a:graphicData uri="http://schemas.openxmlformats.org/presentationml/2006/ole">
            <p:oleObj spid="_x0000_s23555" name="Equation" r:id="rId5" imgW="31716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 calcmode="lin" valueType="num">
                                      <p:cBhvr additive="base">
                                        <p:cTn id="16"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additive="base">
                                        <p:cTn id="2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slide(fromBottom)">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5257800" cy="4538472"/>
          </a:xfrm>
        </p:spPr>
        <p:txBody>
          <a:bodyPr>
            <a:normAutofit lnSpcReduction="10000"/>
          </a:bodyPr>
          <a:lstStyle/>
          <a:p>
            <a:r>
              <a:rPr lang="en-US" dirty="0" smtClean="0"/>
              <a:t>Use the diagram shown to find the following.  Leave your answers in terms of</a:t>
            </a:r>
          </a:p>
          <a:p>
            <a:endParaRPr lang="en-US" dirty="0" smtClean="0"/>
          </a:p>
          <a:p>
            <a:r>
              <a:rPr lang="en-US" dirty="0" smtClean="0"/>
              <a:t>1.	The area of the circle.</a:t>
            </a:r>
          </a:p>
          <a:p>
            <a:endParaRPr lang="en-US" dirty="0" smtClean="0"/>
          </a:p>
          <a:p>
            <a:r>
              <a:rPr lang="en-US" dirty="0" smtClean="0"/>
              <a:t>2.	The area of the red 	sector.</a:t>
            </a:r>
          </a:p>
          <a:p>
            <a:endParaRPr lang="en-US" dirty="0" smtClean="0"/>
          </a:p>
          <a:p>
            <a:r>
              <a:rPr lang="en-US" dirty="0" smtClean="0"/>
              <a:t>3.  The area of the blue 	sector </a:t>
            </a:r>
            <a:endParaRPr lang="en-US" dirty="0"/>
          </a:p>
        </p:txBody>
      </p:sp>
      <p:sp>
        <p:nvSpPr>
          <p:cNvPr id="3" name="Title 2"/>
          <p:cNvSpPr>
            <a:spLocks noGrp="1"/>
          </p:cNvSpPr>
          <p:nvPr>
            <p:ph type="title"/>
          </p:nvPr>
        </p:nvSpPr>
        <p:spPr/>
        <p:txBody>
          <a:bodyPr/>
          <a:lstStyle/>
          <a:p>
            <a:pPr algn="ctr"/>
            <a:r>
              <a:rPr lang="en-US" dirty="0" smtClean="0"/>
              <a:t>Example 2</a:t>
            </a:r>
            <a:endParaRPr lang="en-US" dirty="0"/>
          </a:p>
        </p:txBody>
      </p:sp>
      <p:pic>
        <p:nvPicPr>
          <p:cNvPr id="4" name="Picture 30"/>
          <p:cNvPicPr>
            <a:picLocks noChangeArrowheads="1"/>
          </p:cNvPicPr>
          <p:nvPr/>
        </p:nvPicPr>
        <p:blipFill>
          <a:blip r:embed="rId3" cstate="print"/>
          <a:srcRect/>
          <a:stretch>
            <a:fillRect/>
          </a:stretch>
        </p:blipFill>
        <p:spPr bwMode="auto">
          <a:xfrm>
            <a:off x="6096000" y="1219200"/>
            <a:ext cx="2473325" cy="2265362"/>
          </a:xfrm>
          <a:prstGeom prst="rect">
            <a:avLst/>
          </a:prstGeom>
          <a:noFill/>
          <a:ln w="9525">
            <a:noFill/>
            <a:miter lim="800000"/>
            <a:headEnd/>
            <a:tailEnd/>
          </a:ln>
        </p:spPr>
      </p:pic>
      <p:graphicFrame>
        <p:nvGraphicFramePr>
          <p:cNvPr id="24578" name="Object 2"/>
          <p:cNvGraphicFramePr>
            <a:graphicFrameLocks noChangeAspect="1"/>
          </p:cNvGraphicFramePr>
          <p:nvPr/>
        </p:nvGraphicFramePr>
        <p:xfrm>
          <a:off x="5029200" y="2057400"/>
          <a:ext cx="609600" cy="609600"/>
        </p:xfrm>
        <a:graphic>
          <a:graphicData uri="http://schemas.openxmlformats.org/presentationml/2006/ole">
            <p:oleObj spid="_x0000_s24578" name="Equation" r:id="rId4" imgW="139680" imgH="139680" progId="Equation.DSMT4">
              <p:embed/>
            </p:oleObj>
          </a:graphicData>
        </a:graphic>
      </p:graphicFrame>
      <p:graphicFrame>
        <p:nvGraphicFramePr>
          <p:cNvPr id="6" name="Object 5"/>
          <p:cNvGraphicFramePr>
            <a:graphicFrameLocks noChangeAspect="1"/>
          </p:cNvGraphicFramePr>
          <p:nvPr/>
        </p:nvGraphicFramePr>
        <p:xfrm>
          <a:off x="6858000" y="3352800"/>
          <a:ext cx="1219200" cy="609600"/>
        </p:xfrm>
        <a:graphic>
          <a:graphicData uri="http://schemas.openxmlformats.org/presentationml/2006/ole">
            <p:oleObj spid="_x0000_s24579" name="Equation" r:id="rId5" imgW="355320" imgH="177480" progId="Equation.DSMT4">
              <p:embed/>
            </p:oleObj>
          </a:graphicData>
        </a:graphic>
      </p:graphicFrame>
      <p:graphicFrame>
        <p:nvGraphicFramePr>
          <p:cNvPr id="24580" name="Object 4"/>
          <p:cNvGraphicFramePr>
            <a:graphicFrameLocks noChangeAspect="1"/>
          </p:cNvGraphicFramePr>
          <p:nvPr/>
        </p:nvGraphicFramePr>
        <p:xfrm>
          <a:off x="7010400" y="4191000"/>
          <a:ext cx="990600" cy="1024343"/>
        </p:xfrm>
        <a:graphic>
          <a:graphicData uri="http://schemas.openxmlformats.org/presentationml/2006/ole">
            <p:oleObj spid="_x0000_s24580" name="Equation" r:id="rId6" imgW="380880" imgH="393480" progId="Equation.DSMT4">
              <p:embed/>
            </p:oleObj>
          </a:graphicData>
        </a:graphic>
      </p:graphicFrame>
      <p:graphicFrame>
        <p:nvGraphicFramePr>
          <p:cNvPr id="24581" name="Object 5"/>
          <p:cNvGraphicFramePr>
            <a:graphicFrameLocks noChangeAspect="1"/>
          </p:cNvGraphicFramePr>
          <p:nvPr/>
        </p:nvGraphicFramePr>
        <p:xfrm>
          <a:off x="6994525" y="5410200"/>
          <a:ext cx="1023938" cy="1023938"/>
        </p:xfrm>
        <a:graphic>
          <a:graphicData uri="http://schemas.openxmlformats.org/presentationml/2006/ole">
            <p:oleObj spid="_x0000_s24581" name="Equation" r:id="rId7" imgW="39348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4578"/>
                                        </p:tgtEl>
                                        <p:attrNameLst>
                                          <p:attrName>style.visibility</p:attrName>
                                        </p:attrNameLst>
                                      </p:cBhvr>
                                      <p:to>
                                        <p:strVal val="visible"/>
                                      </p:to>
                                    </p:set>
                                    <p:anim calcmode="lin" valueType="num">
                                      <p:cBhvr additive="base">
                                        <p:cTn id="16" dur="500" fill="hold"/>
                                        <p:tgtEl>
                                          <p:spTgt spid="24578"/>
                                        </p:tgtEl>
                                        <p:attrNameLst>
                                          <p:attrName>ppt_x</p:attrName>
                                        </p:attrNameLst>
                                      </p:cBhvr>
                                      <p:tavLst>
                                        <p:tav tm="0">
                                          <p:val>
                                            <p:strVal val="#ppt_x"/>
                                          </p:val>
                                        </p:tav>
                                        <p:tav tm="100000">
                                          <p:val>
                                            <p:strVal val="#ppt_x"/>
                                          </p:val>
                                        </p:tav>
                                      </p:tavLst>
                                    </p:anim>
                                    <p:anim calcmode="lin" valueType="num">
                                      <p:cBhvr additive="base">
                                        <p:cTn id="17"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 calcmode="lin" valueType="num">
                                      <p:cBhvr additive="base">
                                        <p:cTn id="2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dissolv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24580"/>
                                        </p:tgtEl>
                                        <p:attrNameLst>
                                          <p:attrName>style.visibility</p:attrName>
                                        </p:attrNameLst>
                                      </p:cBhvr>
                                      <p:to>
                                        <p:strVal val="visible"/>
                                      </p:to>
                                    </p:set>
                                    <p:animEffect transition="in" filter="dissolve">
                                      <p:cBhvr>
                                        <p:cTn id="39" dur="500"/>
                                        <p:tgtEl>
                                          <p:spTgt spid="2458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 calcmode="lin" valueType="num">
                                      <p:cBhvr additive="base">
                                        <p:cTn id="44"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nodeType="clickEffect">
                                  <p:stCondLst>
                                    <p:cond delay="0"/>
                                  </p:stCondLst>
                                  <p:childTnLst>
                                    <p:set>
                                      <p:cBhvr>
                                        <p:cTn id="49" dur="1" fill="hold">
                                          <p:stCondLst>
                                            <p:cond delay="0"/>
                                          </p:stCondLst>
                                        </p:cTn>
                                        <p:tgtEl>
                                          <p:spTgt spid="24581"/>
                                        </p:tgtEl>
                                        <p:attrNameLst>
                                          <p:attrName>style.visibility</p:attrName>
                                        </p:attrNameLst>
                                      </p:cBhvr>
                                      <p:to>
                                        <p:strVal val="visible"/>
                                      </p:to>
                                    </p:set>
                                    <p:animEffect transition="in" filter="slide(fromBottom)">
                                      <p:cBhvr>
                                        <p:cTn id="50"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Bob is hungry for pizza, however, due to the sequester, the radius of the pizzas have been reduced to 6 inches.  Darn sequester!!</a:t>
            </a:r>
          </a:p>
          <a:p>
            <a:pPr>
              <a:buNone/>
            </a:pPr>
            <a:r>
              <a:rPr lang="en-US" dirty="0" smtClean="0"/>
              <a:t>Bob’s slice of the pizza has an area of </a:t>
            </a:r>
          </a:p>
          <a:p>
            <a:pPr>
              <a:buNone/>
            </a:pPr>
            <a:endParaRPr lang="en-US" dirty="0" smtClean="0"/>
          </a:p>
          <a:p>
            <a:pPr>
              <a:buNone/>
            </a:pPr>
            <a:r>
              <a:rPr lang="en-US" dirty="0" smtClean="0"/>
              <a:t>HOW MANY SLICES WAS THE PIZZA CUT INTO?</a:t>
            </a:r>
          </a:p>
          <a:p>
            <a:pPr>
              <a:buNone/>
            </a:pPr>
            <a:endParaRPr lang="en-US" dirty="0" smtClean="0"/>
          </a:p>
          <a:p>
            <a:pPr>
              <a:buNone/>
            </a:pPr>
            <a:r>
              <a:rPr lang="en-US" dirty="0" smtClean="0"/>
              <a:t>What was the size of the central angle for Bob’s slice of pizza?</a:t>
            </a:r>
          </a:p>
        </p:txBody>
      </p:sp>
      <p:sp>
        <p:nvSpPr>
          <p:cNvPr id="3" name="Title 2"/>
          <p:cNvSpPr>
            <a:spLocks noGrp="1"/>
          </p:cNvSpPr>
          <p:nvPr>
            <p:ph type="title"/>
          </p:nvPr>
        </p:nvSpPr>
        <p:spPr/>
        <p:txBody>
          <a:bodyPr/>
          <a:lstStyle/>
          <a:p>
            <a:pPr algn="ctr"/>
            <a:r>
              <a:rPr lang="en-US" dirty="0" smtClean="0"/>
              <a:t>Example 3</a:t>
            </a:r>
            <a:endParaRPr lang="en-US" dirty="0"/>
          </a:p>
        </p:txBody>
      </p:sp>
      <p:graphicFrame>
        <p:nvGraphicFramePr>
          <p:cNvPr id="4" name="Object 3"/>
          <p:cNvGraphicFramePr>
            <a:graphicFrameLocks noChangeAspect="1"/>
          </p:cNvGraphicFramePr>
          <p:nvPr/>
        </p:nvGraphicFramePr>
        <p:xfrm>
          <a:off x="7010400" y="2667000"/>
          <a:ext cx="685800" cy="564776"/>
        </p:xfrm>
        <a:graphic>
          <a:graphicData uri="http://schemas.openxmlformats.org/presentationml/2006/ole">
            <p:oleObj spid="_x0000_s25602" name="Equation" r:id="rId3" imgW="215640" imgH="177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038600" cy="4690872"/>
          </a:xfrm>
        </p:spPr>
        <p:txBody>
          <a:bodyPr>
            <a:normAutofit lnSpcReduction="10000"/>
          </a:bodyPr>
          <a:lstStyle/>
          <a:p>
            <a:r>
              <a:rPr lang="en-US" dirty="0" smtClean="0"/>
              <a:t>The area of sector AOB is </a:t>
            </a:r>
          </a:p>
          <a:p>
            <a:endParaRPr lang="en-US" dirty="0" smtClean="0"/>
          </a:p>
          <a:p>
            <a:endParaRPr lang="en-US" dirty="0" smtClean="0"/>
          </a:p>
          <a:p>
            <a:r>
              <a:rPr lang="en-US" dirty="0" smtClean="0"/>
              <a:t>The measure of</a:t>
            </a:r>
          </a:p>
          <a:p>
            <a:endParaRPr lang="en-US" dirty="0" smtClean="0"/>
          </a:p>
          <a:p>
            <a:endParaRPr lang="en-US" dirty="0" smtClean="0"/>
          </a:p>
          <a:p>
            <a:endParaRPr lang="en-US" dirty="0" smtClean="0"/>
          </a:p>
          <a:p>
            <a:r>
              <a:rPr lang="en-US" dirty="0" smtClean="0"/>
              <a:t>Find the length of the radius of circle O. </a:t>
            </a:r>
            <a:endParaRPr lang="en-US" dirty="0"/>
          </a:p>
        </p:txBody>
      </p:sp>
      <p:sp>
        <p:nvSpPr>
          <p:cNvPr id="3" name="Title 2"/>
          <p:cNvSpPr>
            <a:spLocks noGrp="1"/>
          </p:cNvSpPr>
          <p:nvPr>
            <p:ph type="title"/>
          </p:nvPr>
        </p:nvSpPr>
        <p:spPr>
          <a:xfrm>
            <a:off x="457200" y="228600"/>
            <a:ext cx="8229600" cy="1143000"/>
          </a:xfrm>
        </p:spPr>
        <p:txBody>
          <a:bodyPr/>
          <a:lstStyle/>
          <a:p>
            <a:pPr algn="ctr"/>
            <a:r>
              <a:rPr lang="en-US" dirty="0" smtClean="0"/>
              <a:t>Example 4</a:t>
            </a:r>
            <a:endParaRPr lang="en-US" dirty="0"/>
          </a:p>
        </p:txBody>
      </p:sp>
      <p:sp>
        <p:nvSpPr>
          <p:cNvPr id="4" name="Oval 1"/>
          <p:cNvSpPr>
            <a:spLocks noChangeArrowheads="1"/>
          </p:cNvSpPr>
          <p:nvPr/>
        </p:nvSpPr>
        <p:spPr bwMode="auto">
          <a:xfrm>
            <a:off x="5959475" y="1624013"/>
            <a:ext cx="2293937" cy="2667000"/>
          </a:xfrm>
          <a:prstGeom prst="ellipse">
            <a:avLst/>
          </a:prstGeom>
          <a:solidFill>
            <a:schemeClr val="accent1"/>
          </a:solidFill>
          <a:ln w="9525" algn="ctr">
            <a:solidFill>
              <a:srgbClr val="C00000"/>
            </a:solidFill>
            <a:round/>
            <a:headEnd/>
            <a:tailEnd/>
          </a:ln>
        </p:spPr>
        <p:txBody>
          <a:bodyPr/>
          <a:lstStyle/>
          <a:p>
            <a:endParaRPr lang="en-US" dirty="0"/>
          </a:p>
        </p:txBody>
      </p:sp>
      <p:sp>
        <p:nvSpPr>
          <p:cNvPr id="5" name="Pie 4"/>
          <p:cNvSpPr/>
          <p:nvPr/>
        </p:nvSpPr>
        <p:spPr bwMode="auto">
          <a:xfrm rot="10800000">
            <a:off x="5943600" y="1600200"/>
            <a:ext cx="2293937" cy="2690813"/>
          </a:xfrm>
          <a:prstGeom prst="pie">
            <a:avLst>
              <a:gd name="adj1" fmla="val 0"/>
              <a:gd name="adj2" fmla="val 16149073"/>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endParaRPr lang="en-US" dirty="0"/>
          </a:p>
        </p:txBody>
      </p:sp>
      <p:cxnSp>
        <p:nvCxnSpPr>
          <p:cNvPr id="6" name="Straight Connector 3"/>
          <p:cNvCxnSpPr>
            <a:cxnSpLocks noChangeShapeType="1"/>
            <a:endCxn id="4" idx="2"/>
          </p:cNvCxnSpPr>
          <p:nvPr/>
        </p:nvCxnSpPr>
        <p:spPr bwMode="auto">
          <a:xfrm flipH="1">
            <a:off x="5959475" y="2957513"/>
            <a:ext cx="1147762" cy="0"/>
          </a:xfrm>
          <a:prstGeom prst="line">
            <a:avLst/>
          </a:prstGeom>
          <a:noFill/>
          <a:ln w="9525" algn="ctr">
            <a:solidFill>
              <a:schemeClr val="tx1"/>
            </a:solidFill>
            <a:round/>
            <a:headEnd/>
            <a:tailEnd/>
          </a:ln>
        </p:spPr>
      </p:cxnSp>
      <p:cxnSp>
        <p:nvCxnSpPr>
          <p:cNvPr id="7" name="Straight Connector 5"/>
          <p:cNvCxnSpPr>
            <a:cxnSpLocks noChangeShapeType="1"/>
            <a:endCxn id="4" idx="4"/>
          </p:cNvCxnSpPr>
          <p:nvPr/>
        </p:nvCxnSpPr>
        <p:spPr bwMode="auto">
          <a:xfrm>
            <a:off x="7107237" y="2995613"/>
            <a:ext cx="0" cy="1295400"/>
          </a:xfrm>
          <a:prstGeom prst="line">
            <a:avLst/>
          </a:prstGeom>
          <a:noFill/>
          <a:ln w="9525" algn="ctr">
            <a:solidFill>
              <a:schemeClr val="tx1"/>
            </a:solidFill>
            <a:round/>
            <a:headEnd/>
            <a:tailEnd/>
          </a:ln>
        </p:spPr>
      </p:cxnSp>
      <p:sp>
        <p:nvSpPr>
          <p:cNvPr id="8" name="TextBox 6"/>
          <p:cNvSpPr txBox="1">
            <a:spLocks noChangeArrowheads="1"/>
          </p:cNvSpPr>
          <p:nvPr/>
        </p:nvSpPr>
        <p:spPr bwMode="auto">
          <a:xfrm>
            <a:off x="5586412" y="2438400"/>
            <a:ext cx="373063" cy="461963"/>
          </a:xfrm>
          <a:prstGeom prst="rect">
            <a:avLst/>
          </a:prstGeom>
          <a:noFill/>
          <a:ln w="9525">
            <a:noFill/>
            <a:miter lim="800000"/>
            <a:headEnd/>
            <a:tailEnd/>
          </a:ln>
        </p:spPr>
        <p:txBody>
          <a:bodyPr>
            <a:spAutoFit/>
          </a:bodyPr>
          <a:lstStyle/>
          <a:p>
            <a:r>
              <a:rPr lang="en-US" sz="2400" dirty="0"/>
              <a:t>A</a:t>
            </a:r>
          </a:p>
        </p:txBody>
      </p:sp>
      <p:sp>
        <p:nvSpPr>
          <p:cNvPr id="9" name="TextBox 40"/>
          <p:cNvSpPr txBox="1">
            <a:spLocks noChangeArrowheads="1"/>
          </p:cNvSpPr>
          <p:nvPr/>
        </p:nvSpPr>
        <p:spPr bwMode="auto">
          <a:xfrm>
            <a:off x="7089775" y="2503488"/>
            <a:ext cx="373062" cy="461962"/>
          </a:xfrm>
          <a:prstGeom prst="rect">
            <a:avLst/>
          </a:prstGeom>
          <a:noFill/>
          <a:ln w="9525">
            <a:noFill/>
            <a:miter lim="800000"/>
            <a:headEnd/>
            <a:tailEnd/>
          </a:ln>
        </p:spPr>
        <p:txBody>
          <a:bodyPr>
            <a:spAutoFit/>
          </a:bodyPr>
          <a:lstStyle/>
          <a:p>
            <a:r>
              <a:rPr lang="en-US" sz="2400" dirty="0"/>
              <a:t>O</a:t>
            </a:r>
          </a:p>
        </p:txBody>
      </p:sp>
      <p:sp>
        <p:nvSpPr>
          <p:cNvPr id="10" name="TextBox 41"/>
          <p:cNvSpPr txBox="1">
            <a:spLocks noChangeArrowheads="1"/>
          </p:cNvSpPr>
          <p:nvPr/>
        </p:nvSpPr>
        <p:spPr bwMode="auto">
          <a:xfrm>
            <a:off x="7015162" y="4495800"/>
            <a:ext cx="373063" cy="461963"/>
          </a:xfrm>
          <a:prstGeom prst="rect">
            <a:avLst/>
          </a:prstGeom>
          <a:noFill/>
          <a:ln w="9525">
            <a:noFill/>
            <a:miter lim="800000"/>
            <a:headEnd/>
            <a:tailEnd/>
          </a:ln>
        </p:spPr>
        <p:txBody>
          <a:bodyPr>
            <a:spAutoFit/>
          </a:bodyPr>
          <a:lstStyle/>
          <a:p>
            <a:r>
              <a:rPr lang="en-US" sz="2400" dirty="0"/>
              <a:t>B</a:t>
            </a:r>
          </a:p>
        </p:txBody>
      </p:sp>
      <p:graphicFrame>
        <p:nvGraphicFramePr>
          <p:cNvPr id="27650" name="Object 5"/>
          <p:cNvGraphicFramePr>
            <a:graphicFrameLocks noChangeAspect="1"/>
          </p:cNvGraphicFramePr>
          <p:nvPr/>
        </p:nvGraphicFramePr>
        <p:xfrm>
          <a:off x="2133600" y="1981200"/>
          <a:ext cx="449263" cy="681038"/>
        </p:xfrm>
        <a:graphic>
          <a:graphicData uri="http://schemas.openxmlformats.org/presentationml/2006/ole">
            <p:oleObj spid="_x0000_s27650" r:id="rId3" imgW="291973" imgH="444307" progId="Equation.DSMT4">
              <p:embed/>
            </p:oleObj>
          </a:graphicData>
        </a:graphic>
      </p:graphicFrame>
      <p:graphicFrame>
        <p:nvGraphicFramePr>
          <p:cNvPr id="12" name="Object 11"/>
          <p:cNvGraphicFramePr>
            <a:graphicFrameLocks noChangeAspect="1"/>
          </p:cNvGraphicFramePr>
          <p:nvPr/>
        </p:nvGraphicFramePr>
        <p:xfrm>
          <a:off x="1600200" y="3886200"/>
          <a:ext cx="1981200" cy="548640"/>
        </p:xfrm>
        <a:graphic>
          <a:graphicData uri="http://schemas.openxmlformats.org/presentationml/2006/ole">
            <p:oleObj spid="_x0000_s27651" name="Equation" r:id="rId4" imgW="825480" imgH="2286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xEl>
                                              <p:pRg st="0" end="0"/>
                                            </p:txEl>
                                          </p:spTgt>
                                        </p:tgtEl>
                                        <p:attrNameLst>
                                          <p:attrName>style.visibility</p:attrName>
                                        </p:attrNameLst>
                                      </p:cBhvr>
                                      <p:to>
                                        <p:strVal val="visible"/>
                                      </p:to>
                                    </p:set>
                                    <p:anim calcmode="lin" valueType="num">
                                      <p:cBhvr additive="base">
                                        <p:cTn id="30"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anim calcmode="lin" valueType="num">
                                      <p:cBhvr additive="base">
                                        <p:cTn id="34"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 calcmode="lin" valueType="num">
                                      <p:cBhvr additive="base">
                                        <p:cTn id="3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7650"/>
                                        </p:tgtEl>
                                        <p:attrNameLst>
                                          <p:attrName>style.visibility</p:attrName>
                                        </p:attrNameLst>
                                      </p:cBhvr>
                                      <p:to>
                                        <p:strVal val="visible"/>
                                      </p:to>
                                    </p:set>
                                    <p:anim calcmode="lin" valueType="num">
                                      <p:cBhvr additive="base">
                                        <p:cTn id="42" dur="500" fill="hold"/>
                                        <p:tgtEl>
                                          <p:spTgt spid="27650"/>
                                        </p:tgtEl>
                                        <p:attrNameLst>
                                          <p:attrName>ppt_x</p:attrName>
                                        </p:attrNameLst>
                                      </p:cBhvr>
                                      <p:tavLst>
                                        <p:tav tm="0">
                                          <p:val>
                                            <p:strVal val="#ppt_x"/>
                                          </p:val>
                                        </p:tav>
                                        <p:tav tm="100000">
                                          <p:val>
                                            <p:strVal val="#ppt_x"/>
                                          </p:val>
                                        </p:tav>
                                      </p:tavLst>
                                    </p:anim>
                                    <p:anim calcmode="lin" valueType="num">
                                      <p:cBhvr additive="base">
                                        <p:cTn id="43" dur="500" fill="hold"/>
                                        <p:tgtEl>
                                          <p:spTgt spid="27650"/>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animBg="1"/>
      <p:bldP spid="5"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495800" cy="4800600"/>
          </a:xfrm>
        </p:spPr>
        <p:txBody>
          <a:bodyPr>
            <a:normAutofit/>
          </a:bodyPr>
          <a:lstStyle/>
          <a:p>
            <a:r>
              <a:rPr lang="en-US" dirty="0" smtClean="0"/>
              <a:t>The area of the BIG SECTOR (the yellow one) is </a:t>
            </a:r>
          </a:p>
          <a:p>
            <a:endParaRPr lang="en-US" dirty="0" smtClean="0"/>
          </a:p>
          <a:p>
            <a:r>
              <a:rPr lang="en-US" dirty="0" smtClean="0"/>
              <a:t>The measure of</a:t>
            </a:r>
          </a:p>
          <a:p>
            <a:pPr>
              <a:buNone/>
            </a:pPr>
            <a:r>
              <a:rPr lang="en-US" dirty="0" smtClean="0"/>
              <a:t>	the central angle for the purple sector is</a:t>
            </a:r>
          </a:p>
          <a:p>
            <a:pPr>
              <a:buNone/>
            </a:pPr>
            <a:endParaRPr lang="en-US" dirty="0" smtClean="0"/>
          </a:p>
          <a:p>
            <a:pPr>
              <a:buNone/>
            </a:pPr>
            <a:r>
              <a:rPr lang="en-US" dirty="0" smtClean="0"/>
              <a:t>Find the length of the radius of circle O.  </a:t>
            </a:r>
            <a:endParaRPr lang="en-US" dirty="0"/>
          </a:p>
        </p:txBody>
      </p:sp>
      <p:sp>
        <p:nvSpPr>
          <p:cNvPr id="3" name="Title 2"/>
          <p:cNvSpPr>
            <a:spLocks noGrp="1"/>
          </p:cNvSpPr>
          <p:nvPr>
            <p:ph type="title"/>
          </p:nvPr>
        </p:nvSpPr>
        <p:spPr/>
        <p:txBody>
          <a:bodyPr/>
          <a:lstStyle/>
          <a:p>
            <a:pPr algn="ctr"/>
            <a:r>
              <a:rPr lang="en-US" dirty="0" smtClean="0"/>
              <a:t>Example 5</a:t>
            </a:r>
            <a:endParaRPr lang="en-US" dirty="0"/>
          </a:p>
        </p:txBody>
      </p:sp>
      <p:sp>
        <p:nvSpPr>
          <p:cNvPr id="6" name="Oval 1"/>
          <p:cNvSpPr>
            <a:spLocks noChangeArrowheads="1"/>
          </p:cNvSpPr>
          <p:nvPr/>
        </p:nvSpPr>
        <p:spPr bwMode="auto">
          <a:xfrm>
            <a:off x="5959475" y="1624013"/>
            <a:ext cx="2293937" cy="2667000"/>
          </a:xfrm>
          <a:prstGeom prst="ellipse">
            <a:avLst/>
          </a:prstGeom>
          <a:solidFill>
            <a:schemeClr val="accent1"/>
          </a:solidFill>
          <a:ln w="9525" algn="ctr">
            <a:solidFill>
              <a:srgbClr val="C00000"/>
            </a:solidFill>
            <a:round/>
            <a:headEnd/>
            <a:tailEnd/>
          </a:ln>
        </p:spPr>
        <p:txBody>
          <a:bodyPr/>
          <a:lstStyle/>
          <a:p>
            <a:endParaRPr lang="en-US" dirty="0"/>
          </a:p>
        </p:txBody>
      </p:sp>
      <p:sp>
        <p:nvSpPr>
          <p:cNvPr id="7" name="Pie 6"/>
          <p:cNvSpPr/>
          <p:nvPr/>
        </p:nvSpPr>
        <p:spPr bwMode="auto">
          <a:xfrm rot="10800000">
            <a:off x="5943600" y="1600200"/>
            <a:ext cx="2293937" cy="2690813"/>
          </a:xfrm>
          <a:prstGeom prst="pie">
            <a:avLst>
              <a:gd name="adj1" fmla="val 0"/>
              <a:gd name="adj2" fmla="val 16149073"/>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endParaRPr lang="en-US" dirty="0"/>
          </a:p>
        </p:txBody>
      </p:sp>
      <p:cxnSp>
        <p:nvCxnSpPr>
          <p:cNvPr id="8" name="Straight Connector 3"/>
          <p:cNvCxnSpPr>
            <a:cxnSpLocks noChangeShapeType="1"/>
            <a:endCxn id="6" idx="2"/>
          </p:cNvCxnSpPr>
          <p:nvPr/>
        </p:nvCxnSpPr>
        <p:spPr bwMode="auto">
          <a:xfrm flipH="1">
            <a:off x="5959475" y="2957513"/>
            <a:ext cx="1147762" cy="0"/>
          </a:xfrm>
          <a:prstGeom prst="line">
            <a:avLst/>
          </a:prstGeom>
          <a:noFill/>
          <a:ln w="9525" algn="ctr">
            <a:solidFill>
              <a:schemeClr val="tx1"/>
            </a:solidFill>
            <a:round/>
            <a:headEnd/>
            <a:tailEnd/>
          </a:ln>
        </p:spPr>
      </p:cxnSp>
      <p:cxnSp>
        <p:nvCxnSpPr>
          <p:cNvPr id="9" name="Straight Connector 5"/>
          <p:cNvCxnSpPr>
            <a:cxnSpLocks noChangeShapeType="1"/>
            <a:endCxn id="6" idx="4"/>
          </p:cNvCxnSpPr>
          <p:nvPr/>
        </p:nvCxnSpPr>
        <p:spPr bwMode="auto">
          <a:xfrm>
            <a:off x="7107237" y="2995613"/>
            <a:ext cx="0" cy="1295400"/>
          </a:xfrm>
          <a:prstGeom prst="line">
            <a:avLst/>
          </a:prstGeom>
          <a:noFill/>
          <a:ln w="9525" algn="ctr">
            <a:solidFill>
              <a:schemeClr val="tx1"/>
            </a:solidFill>
            <a:round/>
            <a:headEnd/>
            <a:tailEnd/>
          </a:ln>
        </p:spPr>
      </p:cxnSp>
      <p:sp>
        <p:nvSpPr>
          <p:cNvPr id="10" name="TextBox 6"/>
          <p:cNvSpPr txBox="1">
            <a:spLocks noChangeArrowheads="1"/>
          </p:cNvSpPr>
          <p:nvPr/>
        </p:nvSpPr>
        <p:spPr bwMode="auto">
          <a:xfrm>
            <a:off x="5586412" y="2438400"/>
            <a:ext cx="373063" cy="461963"/>
          </a:xfrm>
          <a:prstGeom prst="rect">
            <a:avLst/>
          </a:prstGeom>
          <a:noFill/>
          <a:ln w="9525">
            <a:noFill/>
            <a:miter lim="800000"/>
            <a:headEnd/>
            <a:tailEnd/>
          </a:ln>
        </p:spPr>
        <p:txBody>
          <a:bodyPr>
            <a:spAutoFit/>
          </a:bodyPr>
          <a:lstStyle/>
          <a:p>
            <a:r>
              <a:rPr lang="en-US" sz="2400" dirty="0"/>
              <a:t>A</a:t>
            </a:r>
          </a:p>
        </p:txBody>
      </p:sp>
      <p:sp>
        <p:nvSpPr>
          <p:cNvPr id="11" name="TextBox 40"/>
          <p:cNvSpPr txBox="1">
            <a:spLocks noChangeArrowheads="1"/>
          </p:cNvSpPr>
          <p:nvPr/>
        </p:nvSpPr>
        <p:spPr bwMode="auto">
          <a:xfrm>
            <a:off x="7089775" y="2503488"/>
            <a:ext cx="373062" cy="461962"/>
          </a:xfrm>
          <a:prstGeom prst="rect">
            <a:avLst/>
          </a:prstGeom>
          <a:noFill/>
          <a:ln w="9525">
            <a:noFill/>
            <a:miter lim="800000"/>
            <a:headEnd/>
            <a:tailEnd/>
          </a:ln>
        </p:spPr>
        <p:txBody>
          <a:bodyPr>
            <a:spAutoFit/>
          </a:bodyPr>
          <a:lstStyle/>
          <a:p>
            <a:r>
              <a:rPr lang="en-US" sz="2400" dirty="0"/>
              <a:t>O</a:t>
            </a:r>
          </a:p>
        </p:txBody>
      </p:sp>
      <p:sp>
        <p:nvSpPr>
          <p:cNvPr id="12" name="TextBox 41"/>
          <p:cNvSpPr txBox="1">
            <a:spLocks noChangeArrowheads="1"/>
          </p:cNvSpPr>
          <p:nvPr/>
        </p:nvSpPr>
        <p:spPr bwMode="auto">
          <a:xfrm>
            <a:off x="7015162" y="4495800"/>
            <a:ext cx="373063" cy="461963"/>
          </a:xfrm>
          <a:prstGeom prst="rect">
            <a:avLst/>
          </a:prstGeom>
          <a:noFill/>
          <a:ln w="9525">
            <a:noFill/>
            <a:miter lim="800000"/>
            <a:headEnd/>
            <a:tailEnd/>
          </a:ln>
        </p:spPr>
        <p:txBody>
          <a:bodyPr>
            <a:spAutoFit/>
          </a:bodyPr>
          <a:lstStyle/>
          <a:p>
            <a:r>
              <a:rPr lang="en-US" sz="2400" dirty="0"/>
              <a:t>B</a:t>
            </a:r>
          </a:p>
        </p:txBody>
      </p:sp>
      <p:graphicFrame>
        <p:nvGraphicFramePr>
          <p:cNvPr id="13" name="Object 12"/>
          <p:cNvGraphicFramePr>
            <a:graphicFrameLocks noChangeAspect="1"/>
          </p:cNvGraphicFramePr>
          <p:nvPr/>
        </p:nvGraphicFramePr>
        <p:xfrm>
          <a:off x="2057400" y="2286000"/>
          <a:ext cx="990600" cy="602974"/>
        </p:xfrm>
        <a:graphic>
          <a:graphicData uri="http://schemas.openxmlformats.org/presentationml/2006/ole">
            <p:oleObj spid="_x0000_s28674" name="Equation" r:id="rId3" imgW="291960" imgH="177480" progId="Equation.DSMT4">
              <p:embed/>
            </p:oleObj>
          </a:graphicData>
        </a:graphic>
      </p:graphicFrame>
      <p:graphicFrame>
        <p:nvGraphicFramePr>
          <p:cNvPr id="14" name="Object 13"/>
          <p:cNvGraphicFramePr>
            <a:graphicFrameLocks noChangeAspect="1"/>
          </p:cNvGraphicFramePr>
          <p:nvPr/>
        </p:nvGraphicFramePr>
        <p:xfrm>
          <a:off x="3581400" y="3352800"/>
          <a:ext cx="990600" cy="396240"/>
        </p:xfrm>
        <a:graphic>
          <a:graphicData uri="http://schemas.openxmlformats.org/presentationml/2006/ole">
            <p:oleObj spid="_x0000_s28675" name="Equation" r:id="rId4" imgW="507960" imgH="203040" progId="Equation.DSMT4">
              <p:embed/>
            </p:oleObj>
          </a:graphicData>
        </a:graphic>
      </p:graphicFrame>
      <p:graphicFrame>
        <p:nvGraphicFramePr>
          <p:cNvPr id="15" name="Object 14"/>
          <p:cNvGraphicFramePr>
            <a:graphicFrameLocks noChangeAspect="1"/>
          </p:cNvGraphicFramePr>
          <p:nvPr/>
        </p:nvGraphicFramePr>
        <p:xfrm>
          <a:off x="4343400" y="4038600"/>
          <a:ext cx="668337" cy="561975"/>
        </p:xfrm>
        <a:graphic>
          <a:graphicData uri="http://schemas.openxmlformats.org/presentationml/2006/ole">
            <p:oleObj spid="_x0000_s28676" name="Equation" r:id="rId5" imgW="2412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dissolv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xEl>
                                              <p:pRg st="0" end="0"/>
                                            </p:txEl>
                                          </p:spTgt>
                                        </p:tgtEl>
                                        <p:attrNameLst>
                                          <p:attrName>style.visibility</p:attrName>
                                        </p:attrNameLst>
                                      </p:cBhvr>
                                      <p:to>
                                        <p:strVal val="visible"/>
                                      </p:to>
                                    </p:set>
                                    <p:anim calcmode="lin" valueType="num">
                                      <p:cBhvr additive="base">
                                        <p:cTn id="30"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
                                            <p:txEl>
                                              <p:pRg st="2" end="2"/>
                                            </p:txEl>
                                          </p:spTgt>
                                        </p:tgtEl>
                                        <p:attrNameLst>
                                          <p:attrName>style.visibility</p:attrName>
                                        </p:attrNameLst>
                                      </p:cBhvr>
                                      <p:to>
                                        <p:strVal val="visible"/>
                                      </p:to>
                                    </p:set>
                                    <p:anim calcmode="lin" valueType="num">
                                      <p:cBhvr additive="base">
                                        <p:cTn id="34"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
                                            <p:txEl>
                                              <p:pRg st="2" end="2"/>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
                                            <p:txEl>
                                              <p:pRg st="3" end="3"/>
                                            </p:txEl>
                                          </p:spTgt>
                                        </p:tgtEl>
                                        <p:attrNameLst>
                                          <p:attrName>style.visibility</p:attrName>
                                        </p:attrNameLst>
                                      </p:cBhvr>
                                      <p:to>
                                        <p:strVal val="visible"/>
                                      </p:to>
                                    </p:set>
                                    <p:anim calcmode="lin" valueType="num">
                                      <p:cBhvr additive="base">
                                        <p:cTn id="3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
                                            <p:txEl>
                                              <p:pRg st="3" end="3"/>
                                            </p:tx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additive="base">
                                        <p:cTn id="42"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
                                            <p:txEl>
                                              <p:pRg st="5" end="5"/>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ppt_x"/>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animBg="1"/>
      <p:bldP spid="7" grpId="0" animBg="1"/>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look at SEGMENTS</a:t>
            </a:r>
            <a:endParaRPr lang="en-US" dirty="0"/>
          </a:p>
        </p:txBody>
      </p:sp>
      <p:sp>
        <p:nvSpPr>
          <p:cNvPr id="3" name="Text Placeholder 2"/>
          <p:cNvSpPr>
            <a:spLocks noGrp="1"/>
          </p:cNvSpPr>
          <p:nvPr>
            <p:ph type="body" idx="1"/>
          </p:nvPr>
        </p:nvSpPr>
        <p:spPr/>
        <p:txBody>
          <a:bodyPr/>
          <a:lstStyle/>
          <a:p>
            <a:r>
              <a:rPr lang="en-US" dirty="0" smtClean="0"/>
              <a:t>We’ll start with a definition and look at some problems.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A </a:t>
            </a:r>
            <a:r>
              <a:rPr lang="en-US" sz="3200" b="1" dirty="0" smtClean="0">
                <a:solidFill>
                  <a:srgbClr val="FF0000"/>
                </a:solidFill>
              </a:rPr>
              <a:t>segment of a circle </a:t>
            </a:r>
            <a:r>
              <a:rPr lang="en-US" sz="3200" dirty="0" smtClean="0"/>
              <a:t>is a region bounded by an arc and its chord</a:t>
            </a:r>
            <a:endParaRPr lang="en-US" sz="3200" dirty="0"/>
          </a:p>
        </p:txBody>
      </p:sp>
      <p:sp>
        <p:nvSpPr>
          <p:cNvPr id="3" name="Title 2"/>
          <p:cNvSpPr>
            <a:spLocks noGrp="1"/>
          </p:cNvSpPr>
          <p:nvPr>
            <p:ph type="title"/>
          </p:nvPr>
        </p:nvSpPr>
        <p:spPr/>
        <p:txBody>
          <a:bodyPr/>
          <a:lstStyle/>
          <a:p>
            <a:pPr algn="ctr"/>
            <a:r>
              <a:rPr lang="en-US" dirty="0" smtClean="0"/>
              <a:t>A </a:t>
            </a:r>
            <a:r>
              <a:rPr lang="en-US" dirty="0" smtClean="0">
                <a:solidFill>
                  <a:srgbClr val="FF0000"/>
                </a:solidFill>
              </a:rPr>
              <a:t>SEGMENT</a:t>
            </a:r>
            <a:r>
              <a:rPr lang="en-US" dirty="0" smtClean="0"/>
              <a:t> of a Circle</a:t>
            </a:r>
            <a:endParaRPr lang="en-US" dirty="0"/>
          </a:p>
        </p:txBody>
      </p:sp>
      <p:pic>
        <p:nvPicPr>
          <p:cNvPr id="4" name="Picture 3" descr="segment.gif"/>
          <p:cNvPicPr>
            <a:picLocks noChangeAspect="1"/>
          </p:cNvPicPr>
          <p:nvPr/>
        </p:nvPicPr>
        <p:blipFill>
          <a:blip r:embed="rId2" cstate="print"/>
          <a:stretch>
            <a:fillRect/>
          </a:stretch>
        </p:blipFill>
        <p:spPr>
          <a:xfrm>
            <a:off x="3124200" y="2819400"/>
            <a:ext cx="3876675" cy="265128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ctrTitle"/>
          </p:nvPr>
        </p:nvSpPr>
        <p:spPr>
          <a:xfrm>
            <a:off x="838200" y="76200"/>
            <a:ext cx="7772400" cy="1490663"/>
          </a:xfrm>
        </p:spPr>
        <p:txBody>
          <a:bodyPr>
            <a:noAutofit/>
          </a:bodyPr>
          <a:lstStyle/>
          <a:p>
            <a:pPr algn="ctr"/>
            <a:r>
              <a:rPr lang="en-US" sz="3200" dirty="0" smtClean="0"/>
              <a:t>For those of you who enjoy pie, an alternate look at Area of a Segment</a:t>
            </a:r>
          </a:p>
        </p:txBody>
      </p:sp>
      <p:sp>
        <p:nvSpPr>
          <p:cNvPr id="2" name="Rectangle 3"/>
          <p:cNvSpPr>
            <a:spLocks noGrp="1" noChangeArrowheads="1"/>
          </p:cNvSpPr>
          <p:nvPr>
            <p:ph type="subTitle" idx="1"/>
          </p:nvPr>
        </p:nvSpPr>
        <p:spPr>
          <a:xfrm>
            <a:off x="0" y="1828800"/>
            <a:ext cx="6705600" cy="1676400"/>
          </a:xfrm>
        </p:spPr>
        <p:txBody>
          <a:bodyPr>
            <a:normAutofit lnSpcReduction="10000"/>
          </a:bodyPr>
          <a:lstStyle/>
          <a:p>
            <a:r>
              <a:rPr lang="en-US" dirty="0" smtClean="0"/>
              <a:t>A </a:t>
            </a:r>
            <a:r>
              <a:rPr lang="en-US" b="1" dirty="0" smtClean="0">
                <a:solidFill>
                  <a:srgbClr val="FF0000"/>
                </a:solidFill>
              </a:rPr>
              <a:t>segment</a:t>
            </a:r>
            <a:r>
              <a:rPr lang="en-US" dirty="0" smtClean="0"/>
              <a:t> is the portion of the circle with the radii connected at their endpoints and the central arc.</a:t>
            </a:r>
          </a:p>
          <a:p>
            <a:r>
              <a:rPr lang="en-US" dirty="0" smtClean="0">
                <a:solidFill>
                  <a:srgbClr val="FF0000"/>
                </a:solidFill>
              </a:rPr>
              <a:t>(The crust of the pie) </a:t>
            </a:r>
            <a:r>
              <a:rPr lang="en-US" dirty="0" smtClean="0">
                <a:solidFill>
                  <a:schemeClr val="bg1"/>
                </a:solidFill>
              </a:rPr>
              <a:t>slice.)</a:t>
            </a:r>
          </a:p>
        </p:txBody>
      </p:sp>
      <p:grpSp>
        <p:nvGrpSpPr>
          <p:cNvPr id="3" name="Group 20"/>
          <p:cNvGrpSpPr>
            <a:grpSpLocks/>
          </p:cNvGrpSpPr>
          <p:nvPr/>
        </p:nvGrpSpPr>
        <p:grpSpPr bwMode="auto">
          <a:xfrm>
            <a:off x="4953000" y="2971800"/>
            <a:ext cx="3657600" cy="3657600"/>
            <a:chOff x="3120" y="1872"/>
            <a:chExt cx="2304" cy="2304"/>
          </a:xfrm>
        </p:grpSpPr>
        <p:grpSp>
          <p:nvGrpSpPr>
            <p:cNvPr id="4" name="Group 4"/>
            <p:cNvGrpSpPr>
              <a:grpSpLocks/>
            </p:cNvGrpSpPr>
            <p:nvPr/>
          </p:nvGrpSpPr>
          <p:grpSpPr bwMode="auto">
            <a:xfrm>
              <a:off x="3120" y="1872"/>
              <a:ext cx="2304" cy="2304"/>
              <a:chOff x="2976" y="864"/>
              <a:chExt cx="2304" cy="2304"/>
            </a:xfrm>
          </p:grpSpPr>
          <p:sp>
            <p:nvSpPr>
              <p:cNvPr id="5130" name="Oval 5"/>
              <p:cNvSpPr>
                <a:spLocks noChangeArrowheads="1"/>
              </p:cNvSpPr>
              <p:nvPr/>
            </p:nvSpPr>
            <p:spPr bwMode="auto">
              <a:xfrm>
                <a:off x="2976" y="864"/>
                <a:ext cx="2304" cy="2304"/>
              </a:xfrm>
              <a:prstGeom prst="ellipse">
                <a:avLst/>
              </a:prstGeom>
              <a:solidFill>
                <a:srgbClr val="66FF66"/>
              </a:solidFill>
              <a:ln w="9525">
                <a:solidFill>
                  <a:schemeClr val="tx1"/>
                </a:solidFill>
                <a:round/>
                <a:headEnd/>
                <a:tailEnd/>
              </a:ln>
            </p:spPr>
            <p:txBody>
              <a:bodyPr wrap="none" anchor="ctr"/>
              <a:lstStyle/>
              <a:p>
                <a:endParaRPr lang="en-US" dirty="0"/>
              </a:p>
            </p:txBody>
          </p:sp>
          <p:sp>
            <p:nvSpPr>
              <p:cNvPr id="5131" name="Text Box 6"/>
              <p:cNvSpPr txBox="1">
                <a:spLocks noChangeArrowheads="1"/>
              </p:cNvSpPr>
              <p:nvPr/>
            </p:nvSpPr>
            <p:spPr bwMode="auto">
              <a:xfrm>
                <a:off x="4560" y="1824"/>
                <a:ext cx="624" cy="288"/>
              </a:xfrm>
              <a:prstGeom prst="rect">
                <a:avLst/>
              </a:prstGeom>
              <a:noFill/>
              <a:ln w="9525">
                <a:noFill/>
                <a:miter lim="800000"/>
                <a:headEnd/>
                <a:tailEnd/>
              </a:ln>
            </p:spPr>
            <p:txBody>
              <a:bodyPr>
                <a:spAutoFit/>
              </a:bodyPr>
              <a:lstStyle/>
              <a:p>
                <a:pPr>
                  <a:spcBef>
                    <a:spcPct val="50000"/>
                  </a:spcBef>
                </a:pPr>
                <a:r>
                  <a:rPr lang="en-US" dirty="0"/>
                  <a:t>radius</a:t>
                </a:r>
              </a:p>
            </p:txBody>
          </p:sp>
          <p:sp>
            <p:nvSpPr>
              <p:cNvPr id="5132" name="Text Box 7"/>
              <p:cNvSpPr txBox="1">
                <a:spLocks noChangeArrowheads="1"/>
              </p:cNvSpPr>
              <p:nvPr/>
            </p:nvSpPr>
            <p:spPr bwMode="auto">
              <a:xfrm rot="4163322">
                <a:off x="3912" y="2520"/>
                <a:ext cx="624" cy="288"/>
              </a:xfrm>
              <a:prstGeom prst="rect">
                <a:avLst/>
              </a:prstGeom>
              <a:noFill/>
              <a:ln w="9525">
                <a:noFill/>
                <a:miter lim="800000"/>
                <a:headEnd/>
                <a:tailEnd/>
              </a:ln>
            </p:spPr>
            <p:txBody>
              <a:bodyPr>
                <a:spAutoFit/>
              </a:bodyPr>
              <a:lstStyle/>
              <a:p>
                <a:pPr>
                  <a:spcBef>
                    <a:spcPct val="50000"/>
                  </a:spcBef>
                </a:pPr>
                <a:r>
                  <a:rPr lang="en-US" dirty="0"/>
                  <a:t>radius</a:t>
                </a:r>
              </a:p>
            </p:txBody>
          </p:sp>
          <p:sp>
            <p:nvSpPr>
              <p:cNvPr id="5133" name="AutoShape 8"/>
              <p:cNvSpPr>
                <a:spLocks noChangeArrowheads="1"/>
              </p:cNvSpPr>
              <p:nvPr/>
            </p:nvSpPr>
            <p:spPr bwMode="auto">
              <a:xfrm rot="-3121014">
                <a:off x="3855" y="1923"/>
                <a:ext cx="1345" cy="829"/>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dirty="0"/>
              </a:p>
            </p:txBody>
          </p:sp>
          <p:graphicFrame>
            <p:nvGraphicFramePr>
              <p:cNvPr id="5122" name="Object 9"/>
              <p:cNvGraphicFramePr>
                <a:graphicFrameLocks noChangeAspect="1"/>
              </p:cNvGraphicFramePr>
              <p:nvPr/>
            </p:nvGraphicFramePr>
            <p:xfrm>
              <a:off x="4272" y="2064"/>
              <a:ext cx="216" cy="288"/>
            </p:xfrm>
            <a:graphic>
              <a:graphicData uri="http://schemas.openxmlformats.org/presentationml/2006/ole">
                <p:oleObj spid="_x0000_s29698" name="Equation" r:id="rId3" imgW="114300" imgH="152400" progId="Equation.DSMT36">
                  <p:embed/>
                </p:oleObj>
              </a:graphicData>
            </a:graphic>
          </p:graphicFrame>
          <p:sp>
            <p:nvSpPr>
              <p:cNvPr id="5134" name="Freeform 10"/>
              <p:cNvSpPr>
                <a:spLocks/>
              </p:cNvSpPr>
              <p:nvPr/>
            </p:nvSpPr>
            <p:spPr bwMode="auto">
              <a:xfrm>
                <a:off x="4464" y="2064"/>
                <a:ext cx="768" cy="1056"/>
              </a:xfrm>
              <a:custGeom>
                <a:avLst/>
                <a:gdLst>
                  <a:gd name="T0" fmla="*/ 32 w 848"/>
                  <a:gd name="T1" fmla="*/ 1072 h 1104"/>
                  <a:gd name="T2" fmla="*/ 320 w 848"/>
                  <a:gd name="T3" fmla="*/ 928 h 1104"/>
                  <a:gd name="T4" fmla="*/ 512 w 848"/>
                  <a:gd name="T5" fmla="*/ 784 h 1104"/>
                  <a:gd name="T6" fmla="*/ 752 w 848"/>
                  <a:gd name="T7" fmla="*/ 448 h 1104"/>
                  <a:gd name="T8" fmla="*/ 848 w 848"/>
                  <a:gd name="T9" fmla="*/ 64 h 1104"/>
                  <a:gd name="T10" fmla="*/ 752 w 848"/>
                  <a:gd name="T11" fmla="*/ 64 h 1104"/>
                  <a:gd name="T12" fmla="*/ 464 w 848"/>
                  <a:gd name="T13" fmla="*/ 256 h 1104"/>
                  <a:gd name="T14" fmla="*/ 128 w 848"/>
                  <a:gd name="T15" fmla="*/ 736 h 1104"/>
                  <a:gd name="T16" fmla="*/ 32 w 848"/>
                  <a:gd name="T17" fmla="*/ 1072 h 1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8"/>
                  <a:gd name="T28" fmla="*/ 0 h 1104"/>
                  <a:gd name="T29" fmla="*/ 848 w 848"/>
                  <a:gd name="T30" fmla="*/ 1104 h 11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8" h="1104">
                    <a:moveTo>
                      <a:pt x="32" y="1072"/>
                    </a:moveTo>
                    <a:cubicBezTo>
                      <a:pt x="64" y="1104"/>
                      <a:pt x="240" y="976"/>
                      <a:pt x="320" y="928"/>
                    </a:cubicBezTo>
                    <a:cubicBezTo>
                      <a:pt x="400" y="880"/>
                      <a:pt x="439" y="864"/>
                      <a:pt x="512" y="784"/>
                    </a:cubicBezTo>
                    <a:cubicBezTo>
                      <a:pt x="584" y="703"/>
                      <a:pt x="696" y="568"/>
                      <a:pt x="752" y="448"/>
                    </a:cubicBezTo>
                    <a:cubicBezTo>
                      <a:pt x="808" y="328"/>
                      <a:pt x="848" y="128"/>
                      <a:pt x="848" y="64"/>
                    </a:cubicBezTo>
                    <a:cubicBezTo>
                      <a:pt x="848" y="0"/>
                      <a:pt x="815" y="32"/>
                      <a:pt x="752" y="64"/>
                    </a:cubicBezTo>
                    <a:cubicBezTo>
                      <a:pt x="688" y="95"/>
                      <a:pt x="567" y="144"/>
                      <a:pt x="464" y="256"/>
                    </a:cubicBezTo>
                    <a:cubicBezTo>
                      <a:pt x="360" y="367"/>
                      <a:pt x="200" y="600"/>
                      <a:pt x="128" y="736"/>
                    </a:cubicBezTo>
                    <a:cubicBezTo>
                      <a:pt x="56" y="872"/>
                      <a:pt x="0" y="1040"/>
                      <a:pt x="32" y="1072"/>
                    </a:cubicBezTo>
                    <a:close/>
                  </a:path>
                </a:pathLst>
              </a:custGeom>
              <a:solidFill>
                <a:srgbClr val="0033CC"/>
              </a:solidFill>
              <a:ln w="9525">
                <a:noFill/>
                <a:round/>
                <a:headEnd/>
                <a:tailEnd/>
              </a:ln>
            </p:spPr>
            <p:txBody>
              <a:bodyPr wrap="none" anchor="ctr"/>
              <a:lstStyle/>
              <a:p>
                <a:endParaRPr lang="en-US" dirty="0"/>
              </a:p>
            </p:txBody>
          </p:sp>
          <p:sp>
            <p:nvSpPr>
              <p:cNvPr id="5135" name="Freeform 11"/>
              <p:cNvSpPr>
                <a:spLocks/>
              </p:cNvSpPr>
              <p:nvPr/>
            </p:nvSpPr>
            <p:spPr bwMode="auto">
              <a:xfrm>
                <a:off x="4464" y="2064"/>
                <a:ext cx="816" cy="1056"/>
              </a:xfrm>
              <a:custGeom>
                <a:avLst/>
                <a:gdLst>
                  <a:gd name="T0" fmla="*/ 0 w 816"/>
                  <a:gd name="T1" fmla="*/ 1056 h 1056"/>
                  <a:gd name="T2" fmla="*/ 288 w 816"/>
                  <a:gd name="T3" fmla="*/ 912 h 1056"/>
                  <a:gd name="T4" fmla="*/ 480 w 816"/>
                  <a:gd name="T5" fmla="*/ 768 h 1056"/>
                  <a:gd name="T6" fmla="*/ 624 w 816"/>
                  <a:gd name="T7" fmla="*/ 624 h 1056"/>
                  <a:gd name="T8" fmla="*/ 720 w 816"/>
                  <a:gd name="T9" fmla="*/ 432 h 1056"/>
                  <a:gd name="T10" fmla="*/ 816 w 816"/>
                  <a:gd name="T11" fmla="*/ 144 h 1056"/>
                  <a:gd name="T12" fmla="*/ 816 w 816"/>
                  <a:gd name="T13" fmla="*/ 0 h 1056"/>
                  <a:gd name="T14" fmla="*/ 624 w 816"/>
                  <a:gd name="T15" fmla="*/ 96 h 1056"/>
                  <a:gd name="T16" fmla="*/ 288 w 816"/>
                  <a:gd name="T17" fmla="*/ 384 h 1056"/>
                  <a:gd name="T18" fmla="*/ 96 w 816"/>
                  <a:gd name="T19" fmla="*/ 768 h 1056"/>
                  <a:gd name="T20" fmla="*/ 0 w 816"/>
                  <a:gd name="T21" fmla="*/ 960 h 1056"/>
                  <a:gd name="T22" fmla="*/ 0 w 816"/>
                  <a:gd name="T23" fmla="*/ 1056 h 10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6"/>
                  <a:gd name="T37" fmla="*/ 0 h 1056"/>
                  <a:gd name="T38" fmla="*/ 816 w 816"/>
                  <a:gd name="T39" fmla="*/ 1056 h 10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6" h="1056">
                    <a:moveTo>
                      <a:pt x="0" y="1056"/>
                    </a:moveTo>
                    <a:lnTo>
                      <a:pt x="288" y="912"/>
                    </a:lnTo>
                    <a:lnTo>
                      <a:pt x="480" y="768"/>
                    </a:lnTo>
                    <a:lnTo>
                      <a:pt x="624" y="624"/>
                    </a:lnTo>
                    <a:lnTo>
                      <a:pt x="720" y="432"/>
                    </a:lnTo>
                    <a:lnTo>
                      <a:pt x="816" y="144"/>
                    </a:lnTo>
                    <a:lnTo>
                      <a:pt x="816" y="0"/>
                    </a:lnTo>
                    <a:lnTo>
                      <a:pt x="624" y="96"/>
                    </a:lnTo>
                    <a:lnTo>
                      <a:pt x="288" y="384"/>
                    </a:lnTo>
                    <a:lnTo>
                      <a:pt x="96" y="768"/>
                    </a:lnTo>
                    <a:lnTo>
                      <a:pt x="0" y="960"/>
                    </a:lnTo>
                    <a:lnTo>
                      <a:pt x="0" y="1056"/>
                    </a:lnTo>
                    <a:close/>
                  </a:path>
                </a:pathLst>
              </a:custGeom>
              <a:solidFill>
                <a:srgbClr val="0033CC"/>
              </a:solidFill>
              <a:ln w="9525">
                <a:noFill/>
                <a:round/>
                <a:headEnd/>
                <a:tailEnd/>
              </a:ln>
            </p:spPr>
            <p:txBody>
              <a:bodyPr wrap="none" anchor="ctr"/>
              <a:lstStyle/>
              <a:p>
                <a:endParaRPr lang="en-US" dirty="0"/>
              </a:p>
            </p:txBody>
          </p:sp>
          <p:sp>
            <p:nvSpPr>
              <p:cNvPr id="5136" name="Freeform 12"/>
              <p:cNvSpPr>
                <a:spLocks/>
              </p:cNvSpPr>
              <p:nvPr/>
            </p:nvSpPr>
            <p:spPr bwMode="auto">
              <a:xfrm>
                <a:off x="4464" y="2592"/>
                <a:ext cx="528" cy="528"/>
              </a:xfrm>
              <a:custGeom>
                <a:avLst/>
                <a:gdLst>
                  <a:gd name="T0" fmla="*/ 0 w 528"/>
                  <a:gd name="T1" fmla="*/ 528 h 528"/>
                  <a:gd name="T2" fmla="*/ 144 w 528"/>
                  <a:gd name="T3" fmla="*/ 480 h 528"/>
                  <a:gd name="T4" fmla="*/ 528 w 528"/>
                  <a:gd name="T5" fmla="*/ 192 h 528"/>
                  <a:gd name="T6" fmla="*/ 240 w 528"/>
                  <a:gd name="T7" fmla="*/ 0 h 528"/>
                  <a:gd name="T8" fmla="*/ 0 w 528"/>
                  <a:gd name="T9" fmla="*/ 528 h 528"/>
                  <a:gd name="T10" fmla="*/ 0 60000 65536"/>
                  <a:gd name="T11" fmla="*/ 0 60000 65536"/>
                  <a:gd name="T12" fmla="*/ 0 60000 65536"/>
                  <a:gd name="T13" fmla="*/ 0 60000 65536"/>
                  <a:gd name="T14" fmla="*/ 0 60000 65536"/>
                  <a:gd name="T15" fmla="*/ 0 w 528"/>
                  <a:gd name="T16" fmla="*/ 0 h 528"/>
                  <a:gd name="T17" fmla="*/ 528 w 528"/>
                  <a:gd name="T18" fmla="*/ 528 h 528"/>
                </a:gdLst>
                <a:ahLst/>
                <a:cxnLst>
                  <a:cxn ang="T10">
                    <a:pos x="T0" y="T1"/>
                  </a:cxn>
                  <a:cxn ang="T11">
                    <a:pos x="T2" y="T3"/>
                  </a:cxn>
                  <a:cxn ang="T12">
                    <a:pos x="T4" y="T5"/>
                  </a:cxn>
                  <a:cxn ang="T13">
                    <a:pos x="T6" y="T7"/>
                  </a:cxn>
                  <a:cxn ang="T14">
                    <a:pos x="T8" y="T9"/>
                  </a:cxn>
                </a:cxnLst>
                <a:rect l="T15" t="T16" r="T17" b="T18"/>
                <a:pathLst>
                  <a:path w="528" h="528">
                    <a:moveTo>
                      <a:pt x="0" y="528"/>
                    </a:moveTo>
                    <a:lnTo>
                      <a:pt x="144" y="480"/>
                    </a:lnTo>
                    <a:lnTo>
                      <a:pt x="528" y="192"/>
                    </a:lnTo>
                    <a:lnTo>
                      <a:pt x="240" y="0"/>
                    </a:lnTo>
                    <a:lnTo>
                      <a:pt x="0" y="528"/>
                    </a:lnTo>
                    <a:close/>
                  </a:path>
                </a:pathLst>
              </a:custGeom>
              <a:solidFill>
                <a:srgbClr val="0033CC"/>
              </a:solidFill>
              <a:ln w="9525">
                <a:noFill/>
                <a:round/>
                <a:headEnd/>
                <a:tailEnd/>
              </a:ln>
            </p:spPr>
            <p:txBody>
              <a:bodyPr wrap="none" anchor="ctr"/>
              <a:lstStyle/>
              <a:p>
                <a:endParaRPr lang="en-US" dirty="0"/>
              </a:p>
            </p:txBody>
          </p:sp>
          <p:sp>
            <p:nvSpPr>
              <p:cNvPr id="5137" name="Freeform 13"/>
              <p:cNvSpPr>
                <a:spLocks/>
              </p:cNvSpPr>
              <p:nvPr/>
            </p:nvSpPr>
            <p:spPr bwMode="auto">
              <a:xfrm>
                <a:off x="4656" y="2688"/>
                <a:ext cx="336" cy="336"/>
              </a:xfrm>
              <a:custGeom>
                <a:avLst/>
                <a:gdLst>
                  <a:gd name="T0" fmla="*/ 0 w 336"/>
                  <a:gd name="T1" fmla="*/ 336 h 336"/>
                  <a:gd name="T2" fmla="*/ 192 w 336"/>
                  <a:gd name="T3" fmla="*/ 240 h 336"/>
                  <a:gd name="T4" fmla="*/ 336 w 336"/>
                  <a:gd name="T5" fmla="*/ 96 h 336"/>
                  <a:gd name="T6" fmla="*/ 192 w 336"/>
                  <a:gd name="T7" fmla="*/ 0 h 336"/>
                  <a:gd name="T8" fmla="*/ 48 w 336"/>
                  <a:gd name="T9" fmla="*/ 96 h 336"/>
                  <a:gd name="T10" fmla="*/ 0 w 336"/>
                  <a:gd name="T11" fmla="*/ 336 h 336"/>
                  <a:gd name="T12" fmla="*/ 0 60000 65536"/>
                  <a:gd name="T13" fmla="*/ 0 60000 65536"/>
                  <a:gd name="T14" fmla="*/ 0 60000 65536"/>
                  <a:gd name="T15" fmla="*/ 0 60000 65536"/>
                  <a:gd name="T16" fmla="*/ 0 60000 65536"/>
                  <a:gd name="T17" fmla="*/ 0 60000 65536"/>
                  <a:gd name="T18" fmla="*/ 0 w 336"/>
                  <a:gd name="T19" fmla="*/ 0 h 336"/>
                  <a:gd name="T20" fmla="*/ 336 w 336"/>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336" h="336">
                    <a:moveTo>
                      <a:pt x="0" y="336"/>
                    </a:moveTo>
                    <a:lnTo>
                      <a:pt x="192" y="240"/>
                    </a:lnTo>
                    <a:lnTo>
                      <a:pt x="336" y="96"/>
                    </a:lnTo>
                    <a:lnTo>
                      <a:pt x="192" y="0"/>
                    </a:lnTo>
                    <a:lnTo>
                      <a:pt x="48" y="96"/>
                    </a:lnTo>
                    <a:lnTo>
                      <a:pt x="0" y="336"/>
                    </a:lnTo>
                    <a:close/>
                  </a:path>
                </a:pathLst>
              </a:custGeom>
              <a:solidFill>
                <a:srgbClr val="0033CC"/>
              </a:solidFill>
              <a:ln w="9525">
                <a:noFill/>
                <a:round/>
                <a:headEnd/>
                <a:tailEnd/>
              </a:ln>
            </p:spPr>
            <p:txBody>
              <a:bodyPr wrap="none" anchor="ctr"/>
              <a:lstStyle/>
              <a:p>
                <a:endParaRPr lang="en-US" dirty="0"/>
              </a:p>
            </p:txBody>
          </p:sp>
        </p:grpSp>
        <p:sp>
          <p:nvSpPr>
            <p:cNvPr id="5128" name="Freeform 17"/>
            <p:cNvSpPr>
              <a:spLocks/>
            </p:cNvSpPr>
            <p:nvPr/>
          </p:nvSpPr>
          <p:spPr bwMode="auto">
            <a:xfrm>
              <a:off x="4608" y="3072"/>
              <a:ext cx="816" cy="1056"/>
            </a:xfrm>
            <a:custGeom>
              <a:avLst/>
              <a:gdLst>
                <a:gd name="T0" fmla="*/ 816 w 816"/>
                <a:gd name="T1" fmla="*/ 0 h 1056"/>
                <a:gd name="T2" fmla="*/ 768 w 816"/>
                <a:gd name="T3" fmla="*/ 288 h 1056"/>
                <a:gd name="T4" fmla="*/ 672 w 816"/>
                <a:gd name="T5" fmla="*/ 528 h 1056"/>
                <a:gd name="T6" fmla="*/ 576 w 816"/>
                <a:gd name="T7" fmla="*/ 672 h 1056"/>
                <a:gd name="T8" fmla="*/ 480 w 816"/>
                <a:gd name="T9" fmla="*/ 768 h 1056"/>
                <a:gd name="T10" fmla="*/ 288 w 816"/>
                <a:gd name="T11" fmla="*/ 912 h 1056"/>
                <a:gd name="T12" fmla="*/ 96 w 816"/>
                <a:gd name="T13" fmla="*/ 1008 h 1056"/>
                <a:gd name="T14" fmla="*/ 0 w 816"/>
                <a:gd name="T15" fmla="*/ 1056 h 1056"/>
                <a:gd name="T16" fmla="*/ 144 w 816"/>
                <a:gd name="T17" fmla="*/ 624 h 1056"/>
                <a:gd name="T18" fmla="*/ 576 w 816"/>
                <a:gd name="T19" fmla="*/ 288 h 1056"/>
                <a:gd name="T20" fmla="*/ 816 w 816"/>
                <a:gd name="T21" fmla="*/ 0 h 10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16"/>
                <a:gd name="T34" fmla="*/ 0 h 1056"/>
                <a:gd name="T35" fmla="*/ 816 w 816"/>
                <a:gd name="T36" fmla="*/ 1056 h 10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16" h="1056">
                  <a:moveTo>
                    <a:pt x="816" y="0"/>
                  </a:moveTo>
                  <a:lnTo>
                    <a:pt x="768" y="288"/>
                  </a:lnTo>
                  <a:lnTo>
                    <a:pt x="672" y="528"/>
                  </a:lnTo>
                  <a:lnTo>
                    <a:pt x="576" y="672"/>
                  </a:lnTo>
                  <a:lnTo>
                    <a:pt x="480" y="768"/>
                  </a:lnTo>
                  <a:lnTo>
                    <a:pt x="288" y="912"/>
                  </a:lnTo>
                  <a:lnTo>
                    <a:pt x="96" y="1008"/>
                  </a:lnTo>
                  <a:lnTo>
                    <a:pt x="0" y="1056"/>
                  </a:lnTo>
                  <a:lnTo>
                    <a:pt x="144" y="624"/>
                  </a:lnTo>
                  <a:lnTo>
                    <a:pt x="576" y="288"/>
                  </a:lnTo>
                  <a:lnTo>
                    <a:pt x="816" y="0"/>
                  </a:lnTo>
                  <a:close/>
                </a:path>
              </a:pathLst>
            </a:custGeom>
            <a:solidFill>
              <a:srgbClr val="CC0000"/>
            </a:solidFill>
            <a:ln w="9525">
              <a:solidFill>
                <a:schemeClr val="tx1"/>
              </a:solidFill>
              <a:round/>
              <a:headEnd/>
              <a:tailEnd/>
            </a:ln>
          </p:spPr>
          <p:txBody>
            <a:bodyPr wrap="none" anchor="ctr"/>
            <a:lstStyle/>
            <a:p>
              <a:endParaRPr lang="en-US" dirty="0"/>
            </a:p>
          </p:txBody>
        </p:sp>
        <p:sp>
          <p:nvSpPr>
            <p:cNvPr id="5129" name="Freeform 18"/>
            <p:cNvSpPr>
              <a:spLocks/>
            </p:cNvSpPr>
            <p:nvPr/>
          </p:nvSpPr>
          <p:spPr bwMode="auto">
            <a:xfrm>
              <a:off x="4608" y="3072"/>
              <a:ext cx="816" cy="1056"/>
            </a:xfrm>
            <a:custGeom>
              <a:avLst/>
              <a:gdLst>
                <a:gd name="T0" fmla="*/ 0 w 816"/>
                <a:gd name="T1" fmla="*/ 1056 h 1056"/>
                <a:gd name="T2" fmla="*/ 816 w 816"/>
                <a:gd name="T3" fmla="*/ 0 h 1056"/>
                <a:gd name="T4" fmla="*/ 48 w 816"/>
                <a:gd name="T5" fmla="*/ 240 h 1056"/>
                <a:gd name="T6" fmla="*/ 0 w 816"/>
                <a:gd name="T7" fmla="*/ 1056 h 1056"/>
                <a:gd name="T8" fmla="*/ 0 60000 65536"/>
                <a:gd name="T9" fmla="*/ 0 60000 65536"/>
                <a:gd name="T10" fmla="*/ 0 60000 65536"/>
                <a:gd name="T11" fmla="*/ 0 60000 65536"/>
                <a:gd name="T12" fmla="*/ 0 w 816"/>
                <a:gd name="T13" fmla="*/ 0 h 1056"/>
                <a:gd name="T14" fmla="*/ 816 w 816"/>
                <a:gd name="T15" fmla="*/ 1056 h 1056"/>
              </a:gdLst>
              <a:ahLst/>
              <a:cxnLst>
                <a:cxn ang="T8">
                  <a:pos x="T0" y="T1"/>
                </a:cxn>
                <a:cxn ang="T9">
                  <a:pos x="T2" y="T3"/>
                </a:cxn>
                <a:cxn ang="T10">
                  <a:pos x="T4" y="T5"/>
                </a:cxn>
                <a:cxn ang="T11">
                  <a:pos x="T6" y="T7"/>
                </a:cxn>
              </a:cxnLst>
              <a:rect l="T12" t="T13" r="T14" b="T15"/>
              <a:pathLst>
                <a:path w="816" h="1056">
                  <a:moveTo>
                    <a:pt x="0" y="1056"/>
                  </a:moveTo>
                  <a:lnTo>
                    <a:pt x="816" y="0"/>
                  </a:lnTo>
                  <a:lnTo>
                    <a:pt x="48" y="240"/>
                  </a:lnTo>
                  <a:lnTo>
                    <a:pt x="0" y="1056"/>
                  </a:lnTo>
                  <a:close/>
                </a:path>
              </a:pathLst>
            </a:custGeom>
            <a:solidFill>
              <a:srgbClr val="0033CC"/>
            </a:solidFill>
            <a:ln w="9525">
              <a:noFill/>
              <a:round/>
              <a:headEnd/>
              <a:tailEnd/>
            </a:ln>
          </p:spPr>
          <p:txBody>
            <a:bodyPr wrap="none" anchor="ctr"/>
            <a:lstStyle/>
            <a:p>
              <a:endParaRPr lang="en-US" dirty="0"/>
            </a:p>
          </p:txBody>
        </p:sp>
      </p:grpSp>
      <p:sp>
        <p:nvSpPr>
          <p:cNvPr id="5126" name="Text Box 19"/>
          <p:cNvSpPr txBox="1">
            <a:spLocks noChangeArrowheads="1"/>
          </p:cNvSpPr>
          <p:nvPr/>
        </p:nvSpPr>
        <p:spPr bwMode="auto">
          <a:xfrm>
            <a:off x="609600" y="4191000"/>
            <a:ext cx="3886200" cy="946150"/>
          </a:xfrm>
          <a:prstGeom prst="rect">
            <a:avLst/>
          </a:prstGeom>
          <a:noFill/>
          <a:ln w="9525">
            <a:noFill/>
            <a:miter lim="800000"/>
            <a:headEnd/>
            <a:tailEnd/>
          </a:ln>
        </p:spPr>
        <p:txBody>
          <a:bodyPr>
            <a:spAutoFit/>
          </a:bodyPr>
          <a:lstStyle/>
          <a:p>
            <a:pPr algn="ctr">
              <a:spcBef>
                <a:spcPct val="50000"/>
              </a:spcBef>
            </a:pPr>
            <a:r>
              <a:rPr lang="en-US" sz="2800" b="1" dirty="0">
                <a:solidFill>
                  <a:srgbClr val="CC0000"/>
                </a:solidFill>
              </a:rPr>
              <a:t>The red </a:t>
            </a:r>
            <a:r>
              <a:rPr lang="en-US" sz="2800" b="1" dirty="0" smtClean="0">
                <a:solidFill>
                  <a:srgbClr val="CC0000"/>
                </a:solidFill>
              </a:rPr>
              <a:t>section </a:t>
            </a:r>
            <a:r>
              <a:rPr lang="en-US" sz="2800" b="1" dirty="0">
                <a:solidFill>
                  <a:srgbClr val="CC0000"/>
                </a:solidFill>
              </a:rPr>
              <a:t>is the segment.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r>
              <a:rPr lang="en-US" sz="2400" dirty="0" smtClean="0">
                <a:latin typeface="Verdana" pitchFamily="34" charset="0"/>
              </a:rPr>
              <a:t>To find the area of a segment for a minor arc, draw radii to form a sector.  The </a:t>
            </a:r>
            <a:r>
              <a:rPr lang="en-US" sz="2400" b="1" dirty="0" smtClean="0">
                <a:solidFill>
                  <a:schemeClr val="hlink"/>
                </a:solidFill>
                <a:latin typeface="Verdana" pitchFamily="34" charset="0"/>
              </a:rPr>
              <a:t>area of the segment</a:t>
            </a:r>
            <a:r>
              <a:rPr lang="en-US" sz="2400" dirty="0" smtClean="0">
                <a:latin typeface="Verdana" pitchFamily="34" charset="0"/>
              </a:rPr>
              <a:t> equals the area of the sector minus the area of the triangle formed.</a:t>
            </a:r>
          </a:p>
          <a:p>
            <a:endParaRPr lang="en-US" dirty="0"/>
          </a:p>
        </p:txBody>
      </p:sp>
      <p:sp>
        <p:nvSpPr>
          <p:cNvPr id="508931" name="Rectangle 3"/>
          <p:cNvSpPr>
            <a:spLocks noGrp="1" noChangeArrowheads="1"/>
          </p:cNvSpPr>
          <p:nvPr>
            <p:ph type="title"/>
          </p:nvPr>
        </p:nvSpPr>
        <p:spPr/>
        <p:txBody>
          <a:bodyPr/>
          <a:lstStyle/>
          <a:p>
            <a:pPr>
              <a:defRPr/>
            </a:pPr>
            <a:r>
              <a:rPr lang="en-US" dirty="0" smtClean="0"/>
              <a:t>Finding the area of a segment</a:t>
            </a:r>
          </a:p>
        </p:txBody>
      </p:sp>
      <p:sp>
        <p:nvSpPr>
          <p:cNvPr id="10250" name="Rectangle 10"/>
          <p:cNvSpPr>
            <a:spLocks noChangeArrowheads="1"/>
          </p:cNvSpPr>
          <p:nvPr/>
        </p:nvSpPr>
        <p:spPr bwMode="auto">
          <a:xfrm>
            <a:off x="463550" y="1981200"/>
            <a:ext cx="8223250" cy="523220"/>
          </a:xfrm>
          <a:prstGeom prst="rect">
            <a:avLst/>
          </a:prstGeom>
          <a:noFill/>
          <a:ln w="9525" algn="ctr">
            <a:noFill/>
            <a:miter lim="800000"/>
            <a:headEnd/>
            <a:tailEnd/>
          </a:ln>
        </p:spPr>
        <p:txBody>
          <a:bodyPr wrap="square">
            <a:spAutoFit/>
          </a:bodyPr>
          <a:lstStyle/>
          <a:p>
            <a:pPr algn="l"/>
            <a:endParaRPr lang="en-US" sz="2800" dirty="0">
              <a:latin typeface="Verdana" pitchFamily="34" charset="0"/>
            </a:endParaRPr>
          </a:p>
        </p:txBody>
      </p:sp>
      <p:pic>
        <p:nvPicPr>
          <p:cNvPr id="10251" name="Picture 11"/>
          <p:cNvPicPr>
            <a:picLocks noChangeAspect="1" noChangeArrowheads="1"/>
          </p:cNvPicPr>
          <p:nvPr/>
        </p:nvPicPr>
        <p:blipFill>
          <a:blip r:embed="rId3" cstate="print"/>
          <a:srcRect/>
          <a:stretch>
            <a:fillRect/>
          </a:stretch>
        </p:blipFill>
        <p:spPr bwMode="auto">
          <a:xfrm>
            <a:off x="990600" y="3505200"/>
            <a:ext cx="7010400" cy="2210235"/>
          </a:xfrm>
          <a:prstGeom prst="rect">
            <a:avLst/>
          </a:prstGeom>
          <a:noFill/>
          <a:ln w="9525" algn="ctr">
            <a:solidFill>
              <a:srgbClr val="92D050"/>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251"/>
                                        </p:tgtEl>
                                        <p:attrNameLst>
                                          <p:attrName>style.visibility</p:attrName>
                                        </p:attrNameLst>
                                      </p:cBhvr>
                                      <p:to>
                                        <p:strVal val="visible"/>
                                      </p:to>
                                    </p:set>
                                    <p:animEffect transition="in" filter="slide(fromBottom)">
                                      <p:cBhvr>
                                        <p:cTn id="13" dur="5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Unfortunately, finding the area of the triangle might not be as easy as you might think. </a:t>
            </a:r>
            <a:r>
              <a:rPr lang="en-US" dirty="0" smtClean="0">
                <a:sym typeface="Wingdings" pitchFamily="2" charset="2"/>
              </a:rPr>
              <a:t></a:t>
            </a:r>
          </a:p>
          <a:p>
            <a:r>
              <a:rPr lang="en-US" dirty="0" smtClean="0">
                <a:sym typeface="Wingdings" pitchFamily="2" charset="2"/>
              </a:rPr>
              <a:t>Remember that when we use the formula to find the area of a triangle. </a:t>
            </a:r>
          </a:p>
          <a:p>
            <a:endParaRPr lang="en-US" dirty="0" smtClean="0">
              <a:sym typeface="Wingdings" pitchFamily="2" charset="2"/>
            </a:endParaRPr>
          </a:p>
          <a:p>
            <a:endParaRPr lang="en-US" dirty="0" smtClean="0">
              <a:sym typeface="Wingdings" pitchFamily="2" charset="2"/>
            </a:endParaRPr>
          </a:p>
          <a:p>
            <a:endParaRPr lang="en-US" dirty="0" smtClean="0">
              <a:sym typeface="Wingdings" pitchFamily="2" charset="2"/>
            </a:endParaRPr>
          </a:p>
          <a:p>
            <a:r>
              <a:rPr lang="en-US" dirty="0" smtClean="0">
                <a:sym typeface="Wingdings" pitchFamily="2" charset="2"/>
              </a:rPr>
              <a:t>Base and height </a:t>
            </a:r>
            <a:r>
              <a:rPr lang="en-US" dirty="0" smtClean="0">
                <a:solidFill>
                  <a:srgbClr val="FF0000"/>
                </a:solidFill>
                <a:sym typeface="Wingdings" pitchFamily="2" charset="2"/>
              </a:rPr>
              <a:t>MUST</a:t>
            </a:r>
            <a:r>
              <a:rPr lang="en-US" dirty="0" smtClean="0">
                <a:sym typeface="Wingdings" pitchFamily="2" charset="2"/>
              </a:rPr>
              <a:t> be perpendicular to each other!!</a:t>
            </a:r>
            <a:endParaRPr lang="en-US" dirty="0" smtClean="0"/>
          </a:p>
        </p:txBody>
      </p:sp>
      <p:sp>
        <p:nvSpPr>
          <p:cNvPr id="3" name="Title 2"/>
          <p:cNvSpPr>
            <a:spLocks noGrp="1"/>
          </p:cNvSpPr>
          <p:nvPr>
            <p:ph type="title"/>
          </p:nvPr>
        </p:nvSpPr>
        <p:spPr/>
        <p:txBody>
          <a:bodyPr>
            <a:normAutofit fontScale="90000"/>
          </a:bodyPr>
          <a:lstStyle/>
          <a:p>
            <a:pPr algn="ctr"/>
            <a:r>
              <a:rPr lang="en-US" dirty="0" smtClean="0"/>
              <a:t>Doesn’t sound too bad, does it?</a:t>
            </a:r>
            <a:endParaRPr lang="en-US" dirty="0"/>
          </a:p>
        </p:txBody>
      </p:sp>
      <p:graphicFrame>
        <p:nvGraphicFramePr>
          <p:cNvPr id="4" name="Object 3"/>
          <p:cNvGraphicFramePr>
            <a:graphicFrameLocks noChangeAspect="1"/>
          </p:cNvGraphicFramePr>
          <p:nvPr/>
        </p:nvGraphicFramePr>
        <p:xfrm>
          <a:off x="3429000" y="3352800"/>
          <a:ext cx="2438400" cy="1128215"/>
        </p:xfrm>
        <a:graphic>
          <a:graphicData uri="http://schemas.openxmlformats.org/presentationml/2006/ole">
            <p:oleObj spid="_x0000_s30722" name="Equation" r:id="rId3" imgW="850680" imgH="393480" progId="Equation.DSMT4">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Today, we’ll look at finding area of a circle, and extending that idea to:</a:t>
            </a:r>
          </a:p>
          <a:p>
            <a:pPr lvl="1"/>
            <a:r>
              <a:rPr lang="en-US" dirty="0" smtClean="0"/>
              <a:t>Find the area of a sector of a circle.</a:t>
            </a:r>
          </a:p>
          <a:p>
            <a:pPr lvl="1"/>
            <a:r>
              <a:rPr lang="en-US" dirty="0" smtClean="0"/>
              <a:t>Find the area of a segment of a circle.</a:t>
            </a:r>
          </a:p>
          <a:p>
            <a:r>
              <a:rPr lang="en-US" dirty="0" smtClean="0"/>
              <a:t>We’ll take a look at using trigonometry to help to find the area of a triangle.</a:t>
            </a:r>
          </a:p>
          <a:p>
            <a:r>
              <a:rPr lang="en-US" dirty="0" smtClean="0"/>
              <a:t>Of course, I’ll have some problems for us to solve.</a:t>
            </a:r>
          </a:p>
          <a:p>
            <a:r>
              <a:rPr lang="en-US" dirty="0" smtClean="0"/>
              <a:t>And again, as usual, I’ve collected some handouts that you’re welcome to have.</a:t>
            </a:r>
          </a:p>
        </p:txBody>
      </p:sp>
      <p:sp>
        <p:nvSpPr>
          <p:cNvPr id="3" name="Title 2"/>
          <p:cNvSpPr>
            <a:spLocks noGrp="1"/>
          </p:cNvSpPr>
          <p:nvPr>
            <p:ph type="title"/>
          </p:nvPr>
        </p:nvSpPr>
        <p:spPr/>
        <p:txBody>
          <a:bodyPr/>
          <a:lstStyle/>
          <a:p>
            <a:pPr algn="ctr"/>
            <a:r>
              <a:rPr lang="en-US" dirty="0" smtClean="0"/>
              <a:t>What’s in store for today?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ctrTitle"/>
          </p:nvPr>
        </p:nvSpPr>
        <p:spPr>
          <a:xfrm>
            <a:off x="762000" y="152400"/>
            <a:ext cx="7772400" cy="1143000"/>
          </a:xfrm>
        </p:spPr>
        <p:txBody>
          <a:bodyPr/>
          <a:lstStyle/>
          <a:p>
            <a:r>
              <a:rPr lang="en-US" dirty="0" smtClean="0"/>
              <a:t>Example 1: An easy one</a:t>
            </a:r>
          </a:p>
        </p:txBody>
      </p:sp>
      <p:sp>
        <p:nvSpPr>
          <p:cNvPr id="7171" name="Rectangle 3"/>
          <p:cNvSpPr>
            <a:spLocks noGrp="1" noChangeArrowheads="1"/>
          </p:cNvSpPr>
          <p:nvPr>
            <p:ph type="subTitle" idx="1"/>
          </p:nvPr>
        </p:nvSpPr>
        <p:spPr>
          <a:xfrm>
            <a:off x="0" y="1371600"/>
            <a:ext cx="8839200" cy="5486400"/>
          </a:xfrm>
        </p:spPr>
        <p:txBody>
          <a:bodyPr>
            <a:normAutofit/>
          </a:bodyPr>
          <a:lstStyle/>
          <a:p>
            <a:pPr algn="l">
              <a:lnSpc>
                <a:spcPct val="90000"/>
              </a:lnSpc>
            </a:pPr>
            <a:r>
              <a:rPr lang="en-US" sz="2800" dirty="0" smtClean="0"/>
              <a:t>Find the area of a segment of a circle whose radius is 10 cm, and central angle is 90°.</a:t>
            </a:r>
          </a:p>
          <a:p>
            <a:pPr>
              <a:lnSpc>
                <a:spcPct val="90000"/>
              </a:lnSpc>
            </a:pPr>
            <a:endParaRPr lang="en-US" sz="2800" dirty="0" smtClean="0"/>
          </a:p>
          <a:p>
            <a:pPr algn="l">
              <a:lnSpc>
                <a:spcPct val="90000"/>
              </a:lnSpc>
            </a:pPr>
            <a:r>
              <a:rPr lang="en-US" sz="2800" dirty="0" smtClean="0"/>
              <a:t>Step 1: Find the area of the sector.</a:t>
            </a:r>
          </a:p>
          <a:p>
            <a:pPr algn="l">
              <a:lnSpc>
                <a:spcPct val="90000"/>
              </a:lnSpc>
            </a:pPr>
            <a:endParaRPr lang="en-US" sz="2800" dirty="0" smtClean="0"/>
          </a:p>
          <a:p>
            <a:pPr algn="l">
              <a:lnSpc>
                <a:spcPct val="90000"/>
              </a:lnSpc>
            </a:pPr>
            <a:endParaRPr lang="en-US" sz="2800" dirty="0" smtClean="0"/>
          </a:p>
          <a:p>
            <a:pPr algn="l">
              <a:lnSpc>
                <a:spcPct val="90000"/>
              </a:lnSpc>
            </a:pPr>
            <a:r>
              <a:rPr lang="en-US" sz="2800" dirty="0" smtClean="0"/>
              <a:t>	</a:t>
            </a:r>
          </a:p>
          <a:p>
            <a:pPr algn="l">
              <a:lnSpc>
                <a:spcPct val="90000"/>
              </a:lnSpc>
            </a:pPr>
            <a:r>
              <a:rPr lang="en-US" sz="2800" dirty="0" smtClean="0"/>
              <a:t>Step 2:  Find the area of the triangle.</a:t>
            </a:r>
          </a:p>
          <a:p>
            <a:pPr algn="l">
              <a:lnSpc>
                <a:spcPct val="90000"/>
              </a:lnSpc>
            </a:pPr>
            <a:r>
              <a:rPr lang="en-US" sz="2800" dirty="0" smtClean="0"/>
              <a:t>			</a:t>
            </a:r>
            <a:r>
              <a:rPr lang="en-US" sz="2800" dirty="0" smtClean="0">
                <a:solidFill>
                  <a:srgbClr val="FF0000"/>
                </a:solidFill>
              </a:rPr>
              <a:t>Area = ½ bh</a:t>
            </a:r>
          </a:p>
          <a:p>
            <a:pPr algn="l">
              <a:lnSpc>
                <a:spcPct val="90000"/>
              </a:lnSpc>
            </a:pPr>
            <a:endParaRPr lang="en-US" sz="2800" dirty="0" smtClean="0"/>
          </a:p>
          <a:p>
            <a:pPr algn="l">
              <a:lnSpc>
                <a:spcPct val="90000"/>
              </a:lnSpc>
            </a:pPr>
            <a:r>
              <a:rPr lang="en-US" sz="2800" dirty="0" smtClean="0">
                <a:solidFill>
                  <a:schemeClr val="bg1"/>
                </a:solidFill>
              </a:rPr>
              <a:t>Step 3:  Find the area of the segment.</a:t>
            </a:r>
          </a:p>
          <a:p>
            <a:pPr algn="l">
              <a:lnSpc>
                <a:spcPct val="90000"/>
              </a:lnSpc>
            </a:pPr>
            <a:r>
              <a:rPr lang="en-US" sz="2800" dirty="0" smtClean="0"/>
              <a:t>		</a:t>
            </a:r>
          </a:p>
          <a:p>
            <a:pPr>
              <a:lnSpc>
                <a:spcPct val="90000"/>
              </a:lnSpc>
            </a:pPr>
            <a:endParaRPr lang="en-US" sz="2800" dirty="0" smtClean="0"/>
          </a:p>
          <a:p>
            <a:pPr>
              <a:lnSpc>
                <a:spcPct val="90000"/>
              </a:lnSpc>
            </a:pPr>
            <a:endParaRPr lang="en-US" sz="2800" dirty="0" smtClean="0"/>
          </a:p>
        </p:txBody>
      </p:sp>
      <p:grpSp>
        <p:nvGrpSpPr>
          <p:cNvPr id="3" name="Group 5"/>
          <p:cNvGrpSpPr>
            <a:grpSpLocks/>
          </p:cNvGrpSpPr>
          <p:nvPr/>
        </p:nvGrpSpPr>
        <p:grpSpPr bwMode="auto">
          <a:xfrm>
            <a:off x="6248400" y="2209800"/>
            <a:ext cx="2667000" cy="2514600"/>
            <a:chOff x="3120" y="1872"/>
            <a:chExt cx="2304" cy="2304"/>
          </a:xfrm>
        </p:grpSpPr>
        <p:grpSp>
          <p:nvGrpSpPr>
            <p:cNvPr id="4" name="Group 6"/>
            <p:cNvGrpSpPr>
              <a:grpSpLocks/>
            </p:cNvGrpSpPr>
            <p:nvPr/>
          </p:nvGrpSpPr>
          <p:grpSpPr bwMode="auto">
            <a:xfrm>
              <a:off x="3120" y="1872"/>
              <a:ext cx="2304" cy="2304"/>
              <a:chOff x="2976" y="864"/>
              <a:chExt cx="2304" cy="2304"/>
            </a:xfrm>
          </p:grpSpPr>
          <p:sp>
            <p:nvSpPr>
              <p:cNvPr id="7178" name="Oval 7"/>
              <p:cNvSpPr>
                <a:spLocks noChangeArrowheads="1"/>
              </p:cNvSpPr>
              <p:nvPr/>
            </p:nvSpPr>
            <p:spPr bwMode="auto">
              <a:xfrm>
                <a:off x="2976" y="864"/>
                <a:ext cx="2304" cy="2304"/>
              </a:xfrm>
              <a:prstGeom prst="ellipse">
                <a:avLst/>
              </a:prstGeom>
              <a:solidFill>
                <a:srgbClr val="66FF66"/>
              </a:solidFill>
              <a:ln w="9525">
                <a:solidFill>
                  <a:schemeClr val="tx1"/>
                </a:solidFill>
                <a:round/>
                <a:headEnd/>
                <a:tailEnd/>
              </a:ln>
            </p:spPr>
            <p:txBody>
              <a:bodyPr wrap="none" anchor="ctr"/>
              <a:lstStyle/>
              <a:p>
                <a:endParaRPr lang="en-US" dirty="0"/>
              </a:p>
            </p:txBody>
          </p:sp>
          <p:sp>
            <p:nvSpPr>
              <p:cNvPr id="7179" name="Text Box 8"/>
              <p:cNvSpPr txBox="1">
                <a:spLocks noChangeArrowheads="1"/>
              </p:cNvSpPr>
              <p:nvPr/>
            </p:nvSpPr>
            <p:spPr bwMode="auto">
              <a:xfrm>
                <a:off x="4293" y="1772"/>
                <a:ext cx="891" cy="340"/>
              </a:xfrm>
              <a:prstGeom prst="rect">
                <a:avLst/>
              </a:prstGeom>
              <a:noFill/>
              <a:ln w="9525">
                <a:noFill/>
                <a:miter lim="800000"/>
                <a:headEnd/>
                <a:tailEnd/>
              </a:ln>
            </p:spPr>
            <p:txBody>
              <a:bodyPr wrap="square">
                <a:spAutoFit/>
              </a:bodyPr>
              <a:lstStyle/>
              <a:p>
                <a:pPr>
                  <a:spcBef>
                    <a:spcPct val="50000"/>
                  </a:spcBef>
                </a:pPr>
                <a:r>
                  <a:rPr lang="en-US" dirty="0"/>
                  <a:t>radius</a:t>
                </a:r>
              </a:p>
            </p:txBody>
          </p:sp>
          <p:sp>
            <p:nvSpPr>
              <p:cNvPr id="7180" name="Text Box 9"/>
              <p:cNvSpPr txBox="1">
                <a:spLocks noChangeArrowheads="1"/>
              </p:cNvSpPr>
              <p:nvPr/>
            </p:nvSpPr>
            <p:spPr bwMode="auto">
              <a:xfrm rot="4163322">
                <a:off x="3651" y="2387"/>
                <a:ext cx="926" cy="319"/>
              </a:xfrm>
              <a:prstGeom prst="rect">
                <a:avLst/>
              </a:prstGeom>
              <a:noFill/>
              <a:ln w="9525">
                <a:noFill/>
                <a:miter lim="800000"/>
                <a:headEnd/>
                <a:tailEnd/>
              </a:ln>
            </p:spPr>
            <p:txBody>
              <a:bodyPr wrap="square">
                <a:spAutoFit/>
              </a:bodyPr>
              <a:lstStyle/>
              <a:p>
                <a:pPr>
                  <a:spcBef>
                    <a:spcPct val="50000"/>
                  </a:spcBef>
                </a:pPr>
                <a:r>
                  <a:rPr lang="en-US" dirty="0"/>
                  <a:t>radius</a:t>
                </a:r>
              </a:p>
            </p:txBody>
          </p:sp>
          <p:sp>
            <p:nvSpPr>
              <p:cNvPr id="7181" name="AutoShape 10"/>
              <p:cNvSpPr>
                <a:spLocks noChangeArrowheads="1"/>
              </p:cNvSpPr>
              <p:nvPr/>
            </p:nvSpPr>
            <p:spPr bwMode="auto">
              <a:xfrm rot="-3121014">
                <a:off x="3855" y="1923"/>
                <a:ext cx="1345" cy="829"/>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dirty="0"/>
              </a:p>
            </p:txBody>
          </p:sp>
          <p:graphicFrame>
            <p:nvGraphicFramePr>
              <p:cNvPr id="2" name="Object 11"/>
              <p:cNvGraphicFramePr>
                <a:graphicFrameLocks noChangeAspect="1"/>
              </p:cNvGraphicFramePr>
              <p:nvPr/>
            </p:nvGraphicFramePr>
            <p:xfrm>
              <a:off x="4272" y="2064"/>
              <a:ext cx="216" cy="288"/>
            </p:xfrm>
            <a:graphic>
              <a:graphicData uri="http://schemas.openxmlformats.org/presentationml/2006/ole">
                <p:oleObj spid="_x0000_s31747" name="Equation" r:id="rId3" imgW="114300" imgH="152400" progId="Equation.DSMT36">
                  <p:embed/>
                </p:oleObj>
              </a:graphicData>
            </a:graphic>
          </p:graphicFrame>
          <p:sp>
            <p:nvSpPr>
              <p:cNvPr id="7182" name="Freeform 12"/>
              <p:cNvSpPr>
                <a:spLocks/>
              </p:cNvSpPr>
              <p:nvPr/>
            </p:nvSpPr>
            <p:spPr bwMode="auto">
              <a:xfrm>
                <a:off x="4464" y="2064"/>
                <a:ext cx="768" cy="1056"/>
              </a:xfrm>
              <a:custGeom>
                <a:avLst/>
                <a:gdLst>
                  <a:gd name="T0" fmla="*/ 32 w 848"/>
                  <a:gd name="T1" fmla="*/ 1072 h 1104"/>
                  <a:gd name="T2" fmla="*/ 320 w 848"/>
                  <a:gd name="T3" fmla="*/ 928 h 1104"/>
                  <a:gd name="T4" fmla="*/ 512 w 848"/>
                  <a:gd name="T5" fmla="*/ 784 h 1104"/>
                  <a:gd name="T6" fmla="*/ 752 w 848"/>
                  <a:gd name="T7" fmla="*/ 448 h 1104"/>
                  <a:gd name="T8" fmla="*/ 848 w 848"/>
                  <a:gd name="T9" fmla="*/ 64 h 1104"/>
                  <a:gd name="T10" fmla="*/ 752 w 848"/>
                  <a:gd name="T11" fmla="*/ 64 h 1104"/>
                  <a:gd name="T12" fmla="*/ 464 w 848"/>
                  <a:gd name="T13" fmla="*/ 256 h 1104"/>
                  <a:gd name="T14" fmla="*/ 128 w 848"/>
                  <a:gd name="T15" fmla="*/ 736 h 1104"/>
                  <a:gd name="T16" fmla="*/ 32 w 848"/>
                  <a:gd name="T17" fmla="*/ 1072 h 1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8"/>
                  <a:gd name="T28" fmla="*/ 0 h 1104"/>
                  <a:gd name="T29" fmla="*/ 848 w 848"/>
                  <a:gd name="T30" fmla="*/ 1104 h 11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8" h="1104">
                    <a:moveTo>
                      <a:pt x="32" y="1072"/>
                    </a:moveTo>
                    <a:cubicBezTo>
                      <a:pt x="64" y="1104"/>
                      <a:pt x="240" y="976"/>
                      <a:pt x="320" y="928"/>
                    </a:cubicBezTo>
                    <a:cubicBezTo>
                      <a:pt x="400" y="880"/>
                      <a:pt x="439" y="864"/>
                      <a:pt x="512" y="784"/>
                    </a:cubicBezTo>
                    <a:cubicBezTo>
                      <a:pt x="584" y="703"/>
                      <a:pt x="696" y="568"/>
                      <a:pt x="752" y="448"/>
                    </a:cubicBezTo>
                    <a:cubicBezTo>
                      <a:pt x="808" y="328"/>
                      <a:pt x="848" y="128"/>
                      <a:pt x="848" y="64"/>
                    </a:cubicBezTo>
                    <a:cubicBezTo>
                      <a:pt x="848" y="0"/>
                      <a:pt x="815" y="32"/>
                      <a:pt x="752" y="64"/>
                    </a:cubicBezTo>
                    <a:cubicBezTo>
                      <a:pt x="688" y="95"/>
                      <a:pt x="567" y="144"/>
                      <a:pt x="464" y="256"/>
                    </a:cubicBezTo>
                    <a:cubicBezTo>
                      <a:pt x="360" y="367"/>
                      <a:pt x="200" y="600"/>
                      <a:pt x="128" y="736"/>
                    </a:cubicBezTo>
                    <a:cubicBezTo>
                      <a:pt x="56" y="872"/>
                      <a:pt x="0" y="1040"/>
                      <a:pt x="32" y="1072"/>
                    </a:cubicBezTo>
                    <a:close/>
                  </a:path>
                </a:pathLst>
              </a:custGeom>
              <a:solidFill>
                <a:srgbClr val="0033CC"/>
              </a:solidFill>
              <a:ln w="9525">
                <a:noFill/>
                <a:round/>
                <a:headEnd/>
                <a:tailEnd/>
              </a:ln>
            </p:spPr>
            <p:txBody>
              <a:bodyPr wrap="none" anchor="ctr"/>
              <a:lstStyle/>
              <a:p>
                <a:endParaRPr lang="en-US" dirty="0"/>
              </a:p>
            </p:txBody>
          </p:sp>
          <p:sp>
            <p:nvSpPr>
              <p:cNvPr id="7183" name="Freeform 13"/>
              <p:cNvSpPr>
                <a:spLocks/>
              </p:cNvSpPr>
              <p:nvPr/>
            </p:nvSpPr>
            <p:spPr bwMode="auto">
              <a:xfrm>
                <a:off x="4464" y="2064"/>
                <a:ext cx="816" cy="1056"/>
              </a:xfrm>
              <a:custGeom>
                <a:avLst/>
                <a:gdLst>
                  <a:gd name="T0" fmla="*/ 0 w 816"/>
                  <a:gd name="T1" fmla="*/ 1056 h 1056"/>
                  <a:gd name="T2" fmla="*/ 288 w 816"/>
                  <a:gd name="T3" fmla="*/ 912 h 1056"/>
                  <a:gd name="T4" fmla="*/ 480 w 816"/>
                  <a:gd name="T5" fmla="*/ 768 h 1056"/>
                  <a:gd name="T6" fmla="*/ 624 w 816"/>
                  <a:gd name="T7" fmla="*/ 624 h 1056"/>
                  <a:gd name="T8" fmla="*/ 720 w 816"/>
                  <a:gd name="T9" fmla="*/ 432 h 1056"/>
                  <a:gd name="T10" fmla="*/ 816 w 816"/>
                  <a:gd name="T11" fmla="*/ 144 h 1056"/>
                  <a:gd name="T12" fmla="*/ 816 w 816"/>
                  <a:gd name="T13" fmla="*/ 0 h 1056"/>
                  <a:gd name="T14" fmla="*/ 624 w 816"/>
                  <a:gd name="T15" fmla="*/ 96 h 1056"/>
                  <a:gd name="T16" fmla="*/ 288 w 816"/>
                  <a:gd name="T17" fmla="*/ 384 h 1056"/>
                  <a:gd name="T18" fmla="*/ 96 w 816"/>
                  <a:gd name="T19" fmla="*/ 768 h 1056"/>
                  <a:gd name="T20" fmla="*/ 0 w 816"/>
                  <a:gd name="T21" fmla="*/ 960 h 1056"/>
                  <a:gd name="T22" fmla="*/ 0 w 816"/>
                  <a:gd name="T23" fmla="*/ 1056 h 10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6"/>
                  <a:gd name="T37" fmla="*/ 0 h 1056"/>
                  <a:gd name="T38" fmla="*/ 816 w 816"/>
                  <a:gd name="T39" fmla="*/ 1056 h 10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6" h="1056">
                    <a:moveTo>
                      <a:pt x="0" y="1056"/>
                    </a:moveTo>
                    <a:lnTo>
                      <a:pt x="288" y="912"/>
                    </a:lnTo>
                    <a:lnTo>
                      <a:pt x="480" y="768"/>
                    </a:lnTo>
                    <a:lnTo>
                      <a:pt x="624" y="624"/>
                    </a:lnTo>
                    <a:lnTo>
                      <a:pt x="720" y="432"/>
                    </a:lnTo>
                    <a:lnTo>
                      <a:pt x="816" y="144"/>
                    </a:lnTo>
                    <a:lnTo>
                      <a:pt x="816" y="0"/>
                    </a:lnTo>
                    <a:lnTo>
                      <a:pt x="624" y="96"/>
                    </a:lnTo>
                    <a:lnTo>
                      <a:pt x="288" y="384"/>
                    </a:lnTo>
                    <a:lnTo>
                      <a:pt x="96" y="768"/>
                    </a:lnTo>
                    <a:lnTo>
                      <a:pt x="0" y="960"/>
                    </a:lnTo>
                    <a:lnTo>
                      <a:pt x="0" y="1056"/>
                    </a:lnTo>
                    <a:close/>
                  </a:path>
                </a:pathLst>
              </a:custGeom>
              <a:solidFill>
                <a:srgbClr val="0033CC"/>
              </a:solidFill>
              <a:ln w="9525">
                <a:noFill/>
                <a:round/>
                <a:headEnd/>
                <a:tailEnd/>
              </a:ln>
            </p:spPr>
            <p:txBody>
              <a:bodyPr wrap="none" anchor="ctr"/>
              <a:lstStyle/>
              <a:p>
                <a:endParaRPr lang="en-US" dirty="0"/>
              </a:p>
            </p:txBody>
          </p:sp>
          <p:sp>
            <p:nvSpPr>
              <p:cNvPr id="7184" name="Freeform 14"/>
              <p:cNvSpPr>
                <a:spLocks/>
              </p:cNvSpPr>
              <p:nvPr/>
            </p:nvSpPr>
            <p:spPr bwMode="auto">
              <a:xfrm>
                <a:off x="4464" y="2592"/>
                <a:ext cx="528" cy="528"/>
              </a:xfrm>
              <a:custGeom>
                <a:avLst/>
                <a:gdLst>
                  <a:gd name="T0" fmla="*/ 0 w 528"/>
                  <a:gd name="T1" fmla="*/ 528 h 528"/>
                  <a:gd name="T2" fmla="*/ 144 w 528"/>
                  <a:gd name="T3" fmla="*/ 480 h 528"/>
                  <a:gd name="T4" fmla="*/ 528 w 528"/>
                  <a:gd name="T5" fmla="*/ 192 h 528"/>
                  <a:gd name="T6" fmla="*/ 240 w 528"/>
                  <a:gd name="T7" fmla="*/ 0 h 528"/>
                  <a:gd name="T8" fmla="*/ 0 w 528"/>
                  <a:gd name="T9" fmla="*/ 528 h 528"/>
                  <a:gd name="T10" fmla="*/ 0 60000 65536"/>
                  <a:gd name="T11" fmla="*/ 0 60000 65536"/>
                  <a:gd name="T12" fmla="*/ 0 60000 65536"/>
                  <a:gd name="T13" fmla="*/ 0 60000 65536"/>
                  <a:gd name="T14" fmla="*/ 0 60000 65536"/>
                  <a:gd name="T15" fmla="*/ 0 w 528"/>
                  <a:gd name="T16" fmla="*/ 0 h 528"/>
                  <a:gd name="T17" fmla="*/ 528 w 528"/>
                  <a:gd name="T18" fmla="*/ 528 h 528"/>
                </a:gdLst>
                <a:ahLst/>
                <a:cxnLst>
                  <a:cxn ang="T10">
                    <a:pos x="T0" y="T1"/>
                  </a:cxn>
                  <a:cxn ang="T11">
                    <a:pos x="T2" y="T3"/>
                  </a:cxn>
                  <a:cxn ang="T12">
                    <a:pos x="T4" y="T5"/>
                  </a:cxn>
                  <a:cxn ang="T13">
                    <a:pos x="T6" y="T7"/>
                  </a:cxn>
                  <a:cxn ang="T14">
                    <a:pos x="T8" y="T9"/>
                  </a:cxn>
                </a:cxnLst>
                <a:rect l="T15" t="T16" r="T17" b="T18"/>
                <a:pathLst>
                  <a:path w="528" h="528">
                    <a:moveTo>
                      <a:pt x="0" y="528"/>
                    </a:moveTo>
                    <a:lnTo>
                      <a:pt x="144" y="480"/>
                    </a:lnTo>
                    <a:lnTo>
                      <a:pt x="528" y="192"/>
                    </a:lnTo>
                    <a:lnTo>
                      <a:pt x="240" y="0"/>
                    </a:lnTo>
                    <a:lnTo>
                      <a:pt x="0" y="528"/>
                    </a:lnTo>
                    <a:close/>
                  </a:path>
                </a:pathLst>
              </a:custGeom>
              <a:solidFill>
                <a:srgbClr val="0033CC"/>
              </a:solidFill>
              <a:ln w="9525">
                <a:noFill/>
                <a:round/>
                <a:headEnd/>
                <a:tailEnd/>
              </a:ln>
            </p:spPr>
            <p:txBody>
              <a:bodyPr wrap="none" anchor="ctr"/>
              <a:lstStyle/>
              <a:p>
                <a:endParaRPr lang="en-US" dirty="0"/>
              </a:p>
            </p:txBody>
          </p:sp>
          <p:sp>
            <p:nvSpPr>
              <p:cNvPr id="7185" name="Freeform 15"/>
              <p:cNvSpPr>
                <a:spLocks/>
              </p:cNvSpPr>
              <p:nvPr/>
            </p:nvSpPr>
            <p:spPr bwMode="auto">
              <a:xfrm>
                <a:off x="4656" y="2688"/>
                <a:ext cx="336" cy="336"/>
              </a:xfrm>
              <a:custGeom>
                <a:avLst/>
                <a:gdLst>
                  <a:gd name="T0" fmla="*/ 0 w 336"/>
                  <a:gd name="T1" fmla="*/ 336 h 336"/>
                  <a:gd name="T2" fmla="*/ 192 w 336"/>
                  <a:gd name="T3" fmla="*/ 240 h 336"/>
                  <a:gd name="T4" fmla="*/ 336 w 336"/>
                  <a:gd name="T5" fmla="*/ 96 h 336"/>
                  <a:gd name="T6" fmla="*/ 192 w 336"/>
                  <a:gd name="T7" fmla="*/ 0 h 336"/>
                  <a:gd name="T8" fmla="*/ 48 w 336"/>
                  <a:gd name="T9" fmla="*/ 96 h 336"/>
                  <a:gd name="T10" fmla="*/ 0 w 336"/>
                  <a:gd name="T11" fmla="*/ 336 h 336"/>
                  <a:gd name="T12" fmla="*/ 0 60000 65536"/>
                  <a:gd name="T13" fmla="*/ 0 60000 65536"/>
                  <a:gd name="T14" fmla="*/ 0 60000 65536"/>
                  <a:gd name="T15" fmla="*/ 0 60000 65536"/>
                  <a:gd name="T16" fmla="*/ 0 60000 65536"/>
                  <a:gd name="T17" fmla="*/ 0 60000 65536"/>
                  <a:gd name="T18" fmla="*/ 0 w 336"/>
                  <a:gd name="T19" fmla="*/ 0 h 336"/>
                  <a:gd name="T20" fmla="*/ 336 w 336"/>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336" h="336">
                    <a:moveTo>
                      <a:pt x="0" y="336"/>
                    </a:moveTo>
                    <a:lnTo>
                      <a:pt x="192" y="240"/>
                    </a:lnTo>
                    <a:lnTo>
                      <a:pt x="336" y="96"/>
                    </a:lnTo>
                    <a:lnTo>
                      <a:pt x="192" y="0"/>
                    </a:lnTo>
                    <a:lnTo>
                      <a:pt x="48" y="96"/>
                    </a:lnTo>
                    <a:lnTo>
                      <a:pt x="0" y="336"/>
                    </a:lnTo>
                    <a:close/>
                  </a:path>
                </a:pathLst>
              </a:custGeom>
              <a:solidFill>
                <a:srgbClr val="0033CC"/>
              </a:solidFill>
              <a:ln w="9525">
                <a:noFill/>
                <a:round/>
                <a:headEnd/>
                <a:tailEnd/>
              </a:ln>
            </p:spPr>
            <p:txBody>
              <a:bodyPr wrap="none" anchor="ctr"/>
              <a:lstStyle/>
              <a:p>
                <a:endParaRPr lang="en-US" dirty="0"/>
              </a:p>
            </p:txBody>
          </p:sp>
        </p:grpSp>
        <p:sp>
          <p:nvSpPr>
            <p:cNvPr id="7176" name="Freeform 16"/>
            <p:cNvSpPr>
              <a:spLocks/>
            </p:cNvSpPr>
            <p:nvPr/>
          </p:nvSpPr>
          <p:spPr bwMode="auto">
            <a:xfrm>
              <a:off x="4608" y="3072"/>
              <a:ext cx="816" cy="1056"/>
            </a:xfrm>
            <a:custGeom>
              <a:avLst/>
              <a:gdLst>
                <a:gd name="T0" fmla="*/ 816 w 816"/>
                <a:gd name="T1" fmla="*/ 0 h 1056"/>
                <a:gd name="T2" fmla="*/ 768 w 816"/>
                <a:gd name="T3" fmla="*/ 288 h 1056"/>
                <a:gd name="T4" fmla="*/ 672 w 816"/>
                <a:gd name="T5" fmla="*/ 528 h 1056"/>
                <a:gd name="T6" fmla="*/ 576 w 816"/>
                <a:gd name="T7" fmla="*/ 672 h 1056"/>
                <a:gd name="T8" fmla="*/ 480 w 816"/>
                <a:gd name="T9" fmla="*/ 768 h 1056"/>
                <a:gd name="T10" fmla="*/ 288 w 816"/>
                <a:gd name="T11" fmla="*/ 912 h 1056"/>
                <a:gd name="T12" fmla="*/ 96 w 816"/>
                <a:gd name="T13" fmla="*/ 1008 h 1056"/>
                <a:gd name="T14" fmla="*/ 0 w 816"/>
                <a:gd name="T15" fmla="*/ 1056 h 1056"/>
                <a:gd name="T16" fmla="*/ 144 w 816"/>
                <a:gd name="T17" fmla="*/ 624 h 1056"/>
                <a:gd name="T18" fmla="*/ 576 w 816"/>
                <a:gd name="T19" fmla="*/ 288 h 1056"/>
                <a:gd name="T20" fmla="*/ 816 w 816"/>
                <a:gd name="T21" fmla="*/ 0 h 10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16"/>
                <a:gd name="T34" fmla="*/ 0 h 1056"/>
                <a:gd name="T35" fmla="*/ 816 w 816"/>
                <a:gd name="T36" fmla="*/ 1056 h 10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16" h="1056">
                  <a:moveTo>
                    <a:pt x="816" y="0"/>
                  </a:moveTo>
                  <a:lnTo>
                    <a:pt x="768" y="288"/>
                  </a:lnTo>
                  <a:lnTo>
                    <a:pt x="672" y="528"/>
                  </a:lnTo>
                  <a:lnTo>
                    <a:pt x="576" y="672"/>
                  </a:lnTo>
                  <a:lnTo>
                    <a:pt x="480" y="768"/>
                  </a:lnTo>
                  <a:lnTo>
                    <a:pt x="288" y="912"/>
                  </a:lnTo>
                  <a:lnTo>
                    <a:pt x="96" y="1008"/>
                  </a:lnTo>
                  <a:lnTo>
                    <a:pt x="0" y="1056"/>
                  </a:lnTo>
                  <a:lnTo>
                    <a:pt x="144" y="624"/>
                  </a:lnTo>
                  <a:lnTo>
                    <a:pt x="576" y="288"/>
                  </a:lnTo>
                  <a:lnTo>
                    <a:pt x="816" y="0"/>
                  </a:lnTo>
                  <a:close/>
                </a:path>
              </a:pathLst>
            </a:custGeom>
            <a:solidFill>
              <a:srgbClr val="CC0000"/>
            </a:solidFill>
            <a:ln w="9525">
              <a:solidFill>
                <a:schemeClr val="tx1"/>
              </a:solidFill>
              <a:round/>
              <a:headEnd/>
              <a:tailEnd/>
            </a:ln>
          </p:spPr>
          <p:txBody>
            <a:bodyPr wrap="none" anchor="ctr"/>
            <a:lstStyle/>
            <a:p>
              <a:endParaRPr lang="en-US" dirty="0"/>
            </a:p>
          </p:txBody>
        </p:sp>
        <p:sp>
          <p:nvSpPr>
            <p:cNvPr id="7177" name="Freeform 17"/>
            <p:cNvSpPr>
              <a:spLocks/>
            </p:cNvSpPr>
            <p:nvPr/>
          </p:nvSpPr>
          <p:spPr bwMode="auto">
            <a:xfrm>
              <a:off x="4608" y="3072"/>
              <a:ext cx="816" cy="1056"/>
            </a:xfrm>
            <a:custGeom>
              <a:avLst/>
              <a:gdLst>
                <a:gd name="T0" fmla="*/ 0 w 816"/>
                <a:gd name="T1" fmla="*/ 1056 h 1056"/>
                <a:gd name="T2" fmla="*/ 816 w 816"/>
                <a:gd name="T3" fmla="*/ 0 h 1056"/>
                <a:gd name="T4" fmla="*/ 48 w 816"/>
                <a:gd name="T5" fmla="*/ 240 h 1056"/>
                <a:gd name="T6" fmla="*/ 0 w 816"/>
                <a:gd name="T7" fmla="*/ 1056 h 1056"/>
                <a:gd name="T8" fmla="*/ 0 60000 65536"/>
                <a:gd name="T9" fmla="*/ 0 60000 65536"/>
                <a:gd name="T10" fmla="*/ 0 60000 65536"/>
                <a:gd name="T11" fmla="*/ 0 60000 65536"/>
                <a:gd name="T12" fmla="*/ 0 w 816"/>
                <a:gd name="T13" fmla="*/ 0 h 1056"/>
                <a:gd name="T14" fmla="*/ 816 w 816"/>
                <a:gd name="T15" fmla="*/ 1056 h 1056"/>
              </a:gdLst>
              <a:ahLst/>
              <a:cxnLst>
                <a:cxn ang="T8">
                  <a:pos x="T0" y="T1"/>
                </a:cxn>
                <a:cxn ang="T9">
                  <a:pos x="T2" y="T3"/>
                </a:cxn>
                <a:cxn ang="T10">
                  <a:pos x="T4" y="T5"/>
                </a:cxn>
                <a:cxn ang="T11">
                  <a:pos x="T6" y="T7"/>
                </a:cxn>
              </a:cxnLst>
              <a:rect l="T12" t="T13" r="T14" b="T15"/>
              <a:pathLst>
                <a:path w="816" h="1056">
                  <a:moveTo>
                    <a:pt x="0" y="1056"/>
                  </a:moveTo>
                  <a:lnTo>
                    <a:pt x="816" y="0"/>
                  </a:lnTo>
                  <a:lnTo>
                    <a:pt x="48" y="240"/>
                  </a:lnTo>
                  <a:lnTo>
                    <a:pt x="0" y="1056"/>
                  </a:lnTo>
                  <a:close/>
                </a:path>
              </a:pathLst>
            </a:custGeom>
            <a:solidFill>
              <a:srgbClr val="0033CC"/>
            </a:solidFill>
            <a:ln w="9525">
              <a:noFill/>
              <a:round/>
              <a:headEnd/>
              <a:tailEnd/>
            </a:ln>
          </p:spPr>
          <p:txBody>
            <a:bodyPr wrap="none" anchor="ctr"/>
            <a:lstStyle/>
            <a:p>
              <a:endParaRPr lang="en-US" dirty="0"/>
            </a:p>
          </p:txBody>
        </p:sp>
      </p:grpSp>
      <p:graphicFrame>
        <p:nvGraphicFramePr>
          <p:cNvPr id="7186" name="Object 18"/>
          <p:cNvGraphicFramePr>
            <a:graphicFrameLocks noChangeAspect="1"/>
          </p:cNvGraphicFramePr>
          <p:nvPr/>
        </p:nvGraphicFramePr>
        <p:xfrm>
          <a:off x="1198563" y="3140075"/>
          <a:ext cx="4310062" cy="1041400"/>
        </p:xfrm>
        <a:graphic>
          <a:graphicData uri="http://schemas.openxmlformats.org/presentationml/2006/ole">
            <p:oleObj spid="_x0000_s31746" name="Equation" r:id="rId4" imgW="12571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Scale>
                                      <p:cBhvr>
                                        <p:cTn id="7" dur="1000" decel="50000" fill="hold">
                                          <p:stCondLst>
                                            <p:cond delay="0"/>
                                          </p:stCondLst>
                                        </p:cTn>
                                        <p:tgtEl>
                                          <p:spTgt spid="717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171">
                                            <p:txEl>
                                              <p:pRg st="2" end="2"/>
                                            </p:txEl>
                                          </p:spTgt>
                                        </p:tgtEl>
                                        <p:attrNameLst>
                                          <p:attrName>ppt_x</p:attrName>
                                          <p:attrName>ppt_y</p:attrName>
                                        </p:attrNameLst>
                                      </p:cBhvr>
                                    </p:animMotion>
                                    <p:animEffect transition="in" filter="fade">
                                      <p:cBhvr>
                                        <p:cTn id="9" dur="1000"/>
                                        <p:tgtEl>
                                          <p:spTgt spid="7171">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7186"/>
                                        </p:tgtEl>
                                        <p:attrNameLst>
                                          <p:attrName>style.visibility</p:attrName>
                                        </p:attrNameLst>
                                      </p:cBhvr>
                                      <p:to>
                                        <p:strVal val="visible"/>
                                      </p:to>
                                    </p:set>
                                    <p:animEffect transition="in" filter="dissolve">
                                      <p:cBhvr>
                                        <p:cTn id="14" dur="500"/>
                                        <p:tgtEl>
                                          <p:spTgt spid="7186"/>
                                        </p:tgtEl>
                                      </p:cBhvr>
                                    </p:animEffect>
                                  </p:childTnLst>
                                </p:cTn>
                              </p:par>
                              <p:par>
                                <p:cTn id="15" presetID="22" presetClass="entr" presetSubtype="4" fill="hold" nodeType="withEffect">
                                  <p:stCondLst>
                                    <p:cond delay="0"/>
                                  </p:stCondLst>
                                  <p:childTnLst>
                                    <p:set>
                                      <p:cBhvr>
                                        <p:cTn id="16" dur="1" fill="hold">
                                          <p:stCondLst>
                                            <p:cond delay="0"/>
                                          </p:stCondLst>
                                        </p:cTn>
                                        <p:tgtEl>
                                          <p:spTgt spid="7171">
                                            <p:txEl>
                                              <p:pRg st="5" end="5"/>
                                            </p:txEl>
                                          </p:spTgt>
                                        </p:tgtEl>
                                        <p:attrNameLst>
                                          <p:attrName>style.visibility</p:attrName>
                                        </p:attrNameLst>
                                      </p:cBhvr>
                                      <p:to>
                                        <p:strVal val="visible"/>
                                      </p:to>
                                    </p:set>
                                    <p:animEffect transition="in" filter="wipe(down)">
                                      <p:cBhvr>
                                        <p:cTn id="17" dur="500"/>
                                        <p:tgtEl>
                                          <p:spTgt spid="7171">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7171">
                                            <p:txEl>
                                              <p:pRg st="6" end="6"/>
                                            </p:txEl>
                                          </p:spTgt>
                                        </p:tgtEl>
                                        <p:attrNameLst>
                                          <p:attrName>style.visibility</p:attrName>
                                        </p:attrNameLst>
                                      </p:cBhvr>
                                      <p:to>
                                        <p:strVal val="visible"/>
                                      </p:to>
                                    </p:set>
                                    <p:animEffect transition="in" filter="fade">
                                      <p:cBhvr>
                                        <p:cTn id="22" dur="800" decel="100000"/>
                                        <p:tgtEl>
                                          <p:spTgt spid="7171">
                                            <p:txEl>
                                              <p:pRg st="6" end="6"/>
                                            </p:txEl>
                                          </p:spTgt>
                                        </p:tgtEl>
                                      </p:cBhvr>
                                    </p:animEffect>
                                    <p:anim calcmode="lin" valueType="num">
                                      <p:cBhvr>
                                        <p:cTn id="23" dur="800" decel="100000" fill="hold"/>
                                        <p:tgtEl>
                                          <p:spTgt spid="7171">
                                            <p:txEl>
                                              <p:pRg st="6" end="6"/>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7171">
                                            <p:txEl>
                                              <p:pRg st="6" end="6"/>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7171">
                                            <p:txEl>
                                              <p:pRg st="6" end="6"/>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7171">
                                            <p:txEl>
                                              <p:pRg st="6" end="6"/>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7171">
                                            <p:txEl>
                                              <p:pRg st="6" end="6"/>
                                            </p:txEl>
                                          </p:spTgt>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7171">
                                            <p:txEl>
                                              <p:pRg st="7" end="7"/>
                                            </p:txEl>
                                          </p:spTgt>
                                        </p:tgtEl>
                                        <p:attrNameLst>
                                          <p:attrName>style.visibility</p:attrName>
                                        </p:attrNameLst>
                                      </p:cBhvr>
                                      <p:to>
                                        <p:strVal val="visible"/>
                                      </p:to>
                                    </p:set>
                                    <p:animEffect transition="in" filter="fade">
                                      <p:cBhvr>
                                        <p:cTn id="30" dur="800" decel="100000"/>
                                        <p:tgtEl>
                                          <p:spTgt spid="7171">
                                            <p:txEl>
                                              <p:pRg st="7" end="7"/>
                                            </p:txEl>
                                          </p:spTgt>
                                        </p:tgtEl>
                                      </p:cBhvr>
                                    </p:animEffect>
                                    <p:anim calcmode="lin" valueType="num">
                                      <p:cBhvr>
                                        <p:cTn id="31" dur="800" decel="100000" fill="hold"/>
                                        <p:tgtEl>
                                          <p:spTgt spid="7171">
                                            <p:txEl>
                                              <p:pRg st="7" end="7"/>
                                            </p:txEl>
                                          </p:spTgt>
                                        </p:tgtEl>
                                        <p:attrNameLst>
                                          <p:attrName>style.rotation</p:attrName>
                                        </p:attrNameLst>
                                      </p:cBhvr>
                                      <p:tavLst>
                                        <p:tav tm="0">
                                          <p:val>
                                            <p:fltVal val="-90"/>
                                          </p:val>
                                        </p:tav>
                                        <p:tav tm="100000">
                                          <p:val>
                                            <p:fltVal val="0"/>
                                          </p:val>
                                        </p:tav>
                                      </p:tavLst>
                                    </p:anim>
                                    <p:anim calcmode="lin" valueType="num">
                                      <p:cBhvr>
                                        <p:cTn id="32" dur="800" decel="100000" fill="hold"/>
                                        <p:tgtEl>
                                          <p:spTgt spid="7171">
                                            <p:txEl>
                                              <p:pRg st="7" end="7"/>
                                            </p:txEl>
                                          </p:spTgt>
                                        </p:tgtEl>
                                        <p:attrNameLst>
                                          <p:attrName>ppt_x</p:attrName>
                                        </p:attrNameLst>
                                      </p:cBhvr>
                                      <p:tavLst>
                                        <p:tav tm="0">
                                          <p:val>
                                            <p:strVal val="#ppt_x+0.4"/>
                                          </p:val>
                                        </p:tav>
                                        <p:tav tm="100000">
                                          <p:val>
                                            <p:strVal val="#ppt_x-0.05"/>
                                          </p:val>
                                        </p:tav>
                                      </p:tavLst>
                                    </p:anim>
                                    <p:anim calcmode="lin" valueType="num">
                                      <p:cBhvr>
                                        <p:cTn id="33" dur="800" decel="100000" fill="hold"/>
                                        <p:tgtEl>
                                          <p:spTgt spid="7171">
                                            <p:txEl>
                                              <p:pRg st="7" end="7"/>
                                            </p:txEl>
                                          </p:spTgt>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7171">
                                            <p:txEl>
                                              <p:pRg st="7" end="7"/>
                                            </p:txEl>
                                          </p:spTgt>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7171">
                                            <p:txEl>
                                              <p:pRg st="7" end="7"/>
                                            </p:txEl>
                                          </p:spTgt>
                                        </p:tgtEl>
                                        <p:attrNameLst>
                                          <p:attrName>ppt_y</p:attrName>
                                        </p:attrNameLst>
                                      </p:cBhvr>
                                      <p:tavLst>
                                        <p:tav tm="0">
                                          <p:val>
                                            <p:strVal val="#ppt_y+0.1"/>
                                          </p:val>
                                        </p:tav>
                                        <p:tav tm="100000">
                                          <p:val>
                                            <p:strVal val="#ppt_y"/>
                                          </p:val>
                                        </p:tav>
                                      </p:tavLst>
                                    </p:anim>
                                  </p:childTnLst>
                                </p:cTn>
                              </p:par>
                              <p:par>
                                <p:cTn id="36" presetID="30" presetClass="entr" presetSubtype="0" fill="hold" nodeType="withEffect">
                                  <p:stCondLst>
                                    <p:cond delay="0"/>
                                  </p:stCondLst>
                                  <p:childTnLst>
                                    <p:set>
                                      <p:cBhvr>
                                        <p:cTn id="37" dur="1" fill="hold">
                                          <p:stCondLst>
                                            <p:cond delay="0"/>
                                          </p:stCondLst>
                                        </p:cTn>
                                        <p:tgtEl>
                                          <p:spTgt spid="7171">
                                            <p:txEl>
                                              <p:pRg st="9" end="9"/>
                                            </p:txEl>
                                          </p:spTgt>
                                        </p:tgtEl>
                                        <p:attrNameLst>
                                          <p:attrName>style.visibility</p:attrName>
                                        </p:attrNameLst>
                                      </p:cBhvr>
                                      <p:to>
                                        <p:strVal val="visible"/>
                                      </p:to>
                                    </p:set>
                                    <p:animEffect transition="in" filter="fade">
                                      <p:cBhvr>
                                        <p:cTn id="38" dur="800" decel="100000"/>
                                        <p:tgtEl>
                                          <p:spTgt spid="7171">
                                            <p:txEl>
                                              <p:pRg st="9" end="9"/>
                                            </p:txEl>
                                          </p:spTgt>
                                        </p:tgtEl>
                                      </p:cBhvr>
                                    </p:animEffect>
                                    <p:anim calcmode="lin" valueType="num">
                                      <p:cBhvr>
                                        <p:cTn id="39" dur="800" decel="100000" fill="hold"/>
                                        <p:tgtEl>
                                          <p:spTgt spid="7171">
                                            <p:txEl>
                                              <p:pRg st="9" end="9"/>
                                            </p:txEl>
                                          </p:spTgt>
                                        </p:tgtEl>
                                        <p:attrNameLst>
                                          <p:attrName>style.rotation</p:attrName>
                                        </p:attrNameLst>
                                      </p:cBhvr>
                                      <p:tavLst>
                                        <p:tav tm="0">
                                          <p:val>
                                            <p:fltVal val="-90"/>
                                          </p:val>
                                        </p:tav>
                                        <p:tav tm="100000">
                                          <p:val>
                                            <p:fltVal val="0"/>
                                          </p:val>
                                        </p:tav>
                                      </p:tavLst>
                                    </p:anim>
                                    <p:anim calcmode="lin" valueType="num">
                                      <p:cBhvr>
                                        <p:cTn id="40" dur="800" decel="100000" fill="hold"/>
                                        <p:tgtEl>
                                          <p:spTgt spid="7171">
                                            <p:txEl>
                                              <p:pRg st="9" end="9"/>
                                            </p:txEl>
                                          </p:spTgt>
                                        </p:tgtEl>
                                        <p:attrNameLst>
                                          <p:attrName>ppt_x</p:attrName>
                                        </p:attrNameLst>
                                      </p:cBhvr>
                                      <p:tavLst>
                                        <p:tav tm="0">
                                          <p:val>
                                            <p:strVal val="#ppt_x+0.4"/>
                                          </p:val>
                                        </p:tav>
                                        <p:tav tm="100000">
                                          <p:val>
                                            <p:strVal val="#ppt_x-0.05"/>
                                          </p:val>
                                        </p:tav>
                                      </p:tavLst>
                                    </p:anim>
                                    <p:anim calcmode="lin" valueType="num">
                                      <p:cBhvr>
                                        <p:cTn id="41" dur="800" decel="100000" fill="hold"/>
                                        <p:tgtEl>
                                          <p:spTgt spid="7171">
                                            <p:txEl>
                                              <p:pRg st="9" end="9"/>
                                            </p:txEl>
                                          </p:spTgt>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7171">
                                            <p:txEl>
                                              <p:pRg st="9" end="9"/>
                                            </p:txEl>
                                          </p:spTgt>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7171">
                                            <p:txEl>
                                              <p:pRg st="9" end="9"/>
                                            </p:txEl>
                                          </p:spTgt>
                                        </p:tgtEl>
                                        <p:attrNameLst>
                                          <p:attrName>ppt_y</p:attrName>
                                        </p:attrNameLst>
                                      </p:cBhvr>
                                      <p:tavLst>
                                        <p:tav tm="0">
                                          <p:val>
                                            <p:strVal val="#ppt_y+0.1"/>
                                          </p:val>
                                        </p:tav>
                                        <p:tav tm="100000">
                                          <p:val>
                                            <p:strVal val="#ppt_y"/>
                                          </p:val>
                                        </p:tav>
                                      </p:tavLst>
                                    </p:anim>
                                  </p:childTnLst>
                                </p:cTn>
                              </p:par>
                              <p:par>
                                <p:cTn id="44" presetID="30" presetClass="entr" presetSubtype="0" fill="hold" nodeType="withEffect">
                                  <p:stCondLst>
                                    <p:cond delay="0"/>
                                  </p:stCondLst>
                                  <p:childTnLst>
                                    <p:set>
                                      <p:cBhvr>
                                        <p:cTn id="45" dur="1" fill="hold">
                                          <p:stCondLst>
                                            <p:cond delay="0"/>
                                          </p:stCondLst>
                                        </p:cTn>
                                        <p:tgtEl>
                                          <p:spTgt spid="7171">
                                            <p:txEl>
                                              <p:pRg st="10" end="10"/>
                                            </p:txEl>
                                          </p:spTgt>
                                        </p:tgtEl>
                                        <p:attrNameLst>
                                          <p:attrName>style.visibility</p:attrName>
                                        </p:attrNameLst>
                                      </p:cBhvr>
                                      <p:to>
                                        <p:strVal val="visible"/>
                                      </p:to>
                                    </p:set>
                                    <p:animEffect transition="in" filter="fade">
                                      <p:cBhvr>
                                        <p:cTn id="46" dur="800" decel="100000"/>
                                        <p:tgtEl>
                                          <p:spTgt spid="7171">
                                            <p:txEl>
                                              <p:pRg st="10" end="10"/>
                                            </p:txEl>
                                          </p:spTgt>
                                        </p:tgtEl>
                                      </p:cBhvr>
                                    </p:animEffect>
                                    <p:anim calcmode="lin" valueType="num">
                                      <p:cBhvr>
                                        <p:cTn id="47" dur="800" decel="100000" fill="hold"/>
                                        <p:tgtEl>
                                          <p:spTgt spid="7171">
                                            <p:txEl>
                                              <p:pRg st="10" end="10"/>
                                            </p:txEl>
                                          </p:spTgt>
                                        </p:tgtEl>
                                        <p:attrNameLst>
                                          <p:attrName>style.rotation</p:attrName>
                                        </p:attrNameLst>
                                      </p:cBhvr>
                                      <p:tavLst>
                                        <p:tav tm="0">
                                          <p:val>
                                            <p:fltVal val="-90"/>
                                          </p:val>
                                        </p:tav>
                                        <p:tav tm="100000">
                                          <p:val>
                                            <p:fltVal val="0"/>
                                          </p:val>
                                        </p:tav>
                                      </p:tavLst>
                                    </p:anim>
                                    <p:anim calcmode="lin" valueType="num">
                                      <p:cBhvr>
                                        <p:cTn id="48" dur="800" decel="100000" fill="hold"/>
                                        <p:tgtEl>
                                          <p:spTgt spid="7171">
                                            <p:txEl>
                                              <p:pRg st="10" end="10"/>
                                            </p:txEl>
                                          </p:spTgt>
                                        </p:tgtEl>
                                        <p:attrNameLst>
                                          <p:attrName>ppt_x</p:attrName>
                                        </p:attrNameLst>
                                      </p:cBhvr>
                                      <p:tavLst>
                                        <p:tav tm="0">
                                          <p:val>
                                            <p:strVal val="#ppt_x+0.4"/>
                                          </p:val>
                                        </p:tav>
                                        <p:tav tm="100000">
                                          <p:val>
                                            <p:strVal val="#ppt_x-0.05"/>
                                          </p:val>
                                        </p:tav>
                                      </p:tavLst>
                                    </p:anim>
                                    <p:anim calcmode="lin" valueType="num">
                                      <p:cBhvr>
                                        <p:cTn id="49" dur="800" decel="100000" fill="hold"/>
                                        <p:tgtEl>
                                          <p:spTgt spid="7171">
                                            <p:txEl>
                                              <p:pRg st="10" end="10"/>
                                            </p:txEl>
                                          </p:spTgt>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7171">
                                            <p:txEl>
                                              <p:pRg st="10" end="10"/>
                                            </p:txEl>
                                          </p:spTgt>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7171">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Yep, the measure of the central angle was 90 degrees, that made the length of the radius applicable for both base and height for our triangle.</a:t>
            </a:r>
          </a:p>
          <a:p>
            <a:r>
              <a:rPr lang="en-US" dirty="0" smtClean="0"/>
              <a:t>Sadly, when the measure of the central angle isn’t 90 degrees, it’s more of a pain to calculate the area of the triangle.</a:t>
            </a:r>
            <a:endParaRPr lang="en-US" dirty="0"/>
          </a:p>
        </p:txBody>
      </p:sp>
      <p:sp>
        <p:nvSpPr>
          <p:cNvPr id="3" name="Title 2"/>
          <p:cNvSpPr>
            <a:spLocks noGrp="1"/>
          </p:cNvSpPr>
          <p:nvPr>
            <p:ph type="title"/>
          </p:nvPr>
        </p:nvSpPr>
        <p:spPr/>
        <p:txBody>
          <a:bodyPr/>
          <a:lstStyle/>
          <a:p>
            <a:pPr algn="ctr"/>
            <a:r>
              <a:rPr lang="en-US" dirty="0" smtClean="0"/>
              <a:t>Why was that one easy?</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3400" y="1295400"/>
            <a:ext cx="8237538" cy="830997"/>
          </a:xfrm>
          <a:prstGeom prst="rect">
            <a:avLst/>
          </a:prstGeom>
          <a:noFill/>
          <a:ln w="9525">
            <a:noFill/>
            <a:miter lim="800000"/>
            <a:headEnd/>
            <a:tailEnd/>
          </a:ln>
        </p:spPr>
        <p:txBody>
          <a:bodyPr>
            <a:spAutoFit/>
          </a:bodyPr>
          <a:lstStyle/>
          <a:p>
            <a:pPr>
              <a:spcBef>
                <a:spcPct val="50000"/>
              </a:spcBef>
            </a:pPr>
            <a:r>
              <a:rPr lang="en-US" sz="2400" dirty="0"/>
              <a:t>Find the area of segment </a:t>
            </a:r>
            <a:r>
              <a:rPr lang="en-US" sz="2400" i="1" dirty="0"/>
              <a:t>LNM</a:t>
            </a:r>
            <a:r>
              <a:rPr lang="en-US" sz="2400" dirty="0"/>
              <a:t> to the nearest hundredth.</a:t>
            </a:r>
          </a:p>
        </p:txBody>
      </p:sp>
      <p:pic>
        <p:nvPicPr>
          <p:cNvPr id="17412" name="Picture 4"/>
          <p:cNvPicPr>
            <a:picLocks noChangeAspect="1" noChangeArrowheads="1"/>
          </p:cNvPicPr>
          <p:nvPr/>
        </p:nvPicPr>
        <p:blipFill>
          <a:blip r:embed="rId4" cstate="print"/>
          <a:srcRect/>
          <a:stretch>
            <a:fillRect/>
          </a:stretch>
        </p:blipFill>
        <p:spPr bwMode="auto">
          <a:xfrm>
            <a:off x="6019800" y="2590800"/>
            <a:ext cx="2921000" cy="2616200"/>
          </a:xfrm>
          <a:prstGeom prst="rect">
            <a:avLst/>
          </a:prstGeom>
          <a:noFill/>
          <a:ln w="9525">
            <a:noFill/>
            <a:miter lim="800000"/>
            <a:headEnd/>
            <a:tailEnd/>
          </a:ln>
        </p:spPr>
      </p:pic>
      <p:sp>
        <p:nvSpPr>
          <p:cNvPr id="17417" name="Text Box 10"/>
          <p:cNvSpPr txBox="1">
            <a:spLocks noChangeArrowheads="1"/>
          </p:cNvSpPr>
          <p:nvPr/>
        </p:nvSpPr>
        <p:spPr bwMode="auto">
          <a:xfrm>
            <a:off x="304800" y="2362200"/>
            <a:ext cx="5867400" cy="523220"/>
          </a:xfrm>
          <a:prstGeom prst="rect">
            <a:avLst/>
          </a:prstGeom>
          <a:noFill/>
          <a:ln w="9525">
            <a:noFill/>
            <a:miter lim="800000"/>
            <a:headEnd/>
            <a:tailEnd/>
          </a:ln>
        </p:spPr>
        <p:txBody>
          <a:bodyPr>
            <a:spAutoFit/>
          </a:bodyPr>
          <a:lstStyle/>
          <a:p>
            <a:pPr eaLnBrk="1" hangingPunct="1">
              <a:spcBef>
                <a:spcPct val="50000"/>
              </a:spcBef>
            </a:pPr>
            <a:r>
              <a:rPr lang="en-US" sz="2800" b="1" dirty="0">
                <a:latin typeface="Book Antiqua" pitchFamily="18" charset="0"/>
              </a:rPr>
              <a:t>Step 1</a:t>
            </a:r>
            <a:r>
              <a:rPr lang="en-US" sz="2800" dirty="0">
                <a:latin typeface="Book Antiqua" pitchFamily="18" charset="0"/>
              </a:rPr>
              <a:t> Find the area of sector </a:t>
            </a:r>
            <a:r>
              <a:rPr lang="en-US" sz="2800" i="1" dirty="0">
                <a:latin typeface="Book Antiqua" pitchFamily="18" charset="0"/>
              </a:rPr>
              <a:t>LNM</a:t>
            </a:r>
            <a:r>
              <a:rPr lang="en-US" sz="2800" dirty="0">
                <a:latin typeface="Book Antiqua" pitchFamily="18" charset="0"/>
              </a:rPr>
              <a:t>.</a:t>
            </a:r>
          </a:p>
        </p:txBody>
      </p:sp>
      <p:sp>
        <p:nvSpPr>
          <p:cNvPr id="11" name="Title 2"/>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Example #2:  A bit tougher</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graphicFrame>
        <p:nvGraphicFramePr>
          <p:cNvPr id="12" name="Object 11"/>
          <p:cNvGraphicFramePr>
            <a:graphicFrameLocks noChangeAspect="1"/>
          </p:cNvGraphicFramePr>
          <p:nvPr/>
        </p:nvGraphicFramePr>
        <p:xfrm>
          <a:off x="2236788" y="4495800"/>
          <a:ext cx="1727200" cy="755650"/>
        </p:xfrm>
        <a:graphic>
          <a:graphicData uri="http://schemas.openxmlformats.org/presentationml/2006/ole">
            <p:oleObj spid="_x0000_s32770" name="Equation" r:id="rId5" imgW="406080" imgH="177480" progId="Equation.DSMT4">
              <p:embed/>
            </p:oleObj>
          </a:graphicData>
        </a:graphic>
      </p:graphicFrame>
      <p:graphicFrame>
        <p:nvGraphicFramePr>
          <p:cNvPr id="7186" name="Object 18"/>
          <p:cNvGraphicFramePr>
            <a:graphicFrameLocks noChangeAspect="1"/>
          </p:cNvGraphicFramePr>
          <p:nvPr/>
        </p:nvGraphicFramePr>
        <p:xfrm>
          <a:off x="1198563" y="3140075"/>
          <a:ext cx="4310062" cy="1041400"/>
        </p:xfrm>
        <a:graphic>
          <a:graphicData uri="http://schemas.openxmlformats.org/presentationml/2006/ole">
            <p:oleObj spid="_x0000_s32771" name="Equation" r:id="rId6" imgW="1257120" imgH="431640" progId="Equation.DSMT4">
              <p:embed/>
            </p:oleObj>
          </a:graphicData>
        </a:graphic>
      </p:graphicFrame>
      <p:sp>
        <p:nvSpPr>
          <p:cNvPr id="14" name="TextBox 13"/>
          <p:cNvSpPr txBox="1"/>
          <p:nvPr/>
        </p:nvSpPr>
        <p:spPr>
          <a:xfrm>
            <a:off x="7315200" y="4343400"/>
            <a:ext cx="762000" cy="369332"/>
          </a:xfrm>
          <a:prstGeom prst="rect">
            <a:avLst/>
          </a:prstGeom>
          <a:solidFill>
            <a:schemeClr val="bg1"/>
          </a:solidFill>
        </p:spPr>
        <p:txBody>
          <a:bodyPr wrap="square" rtlCol="0">
            <a:spAutoFit/>
          </a:bodyPr>
          <a:lstStyle/>
          <a:p>
            <a:r>
              <a:rPr lang="en-US" dirty="0" smtClean="0"/>
              <a:t>6 cm</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dissolve">
                                      <p:cBhvr>
                                        <p:cTn id="7" dur="500"/>
                                        <p:tgtEl>
                                          <p:spTgt spid="174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7410">
                                            <p:txEl>
                                              <p:pRg st="0" end="0"/>
                                            </p:txEl>
                                          </p:spTgt>
                                        </p:tgtEl>
                                        <p:attrNameLst>
                                          <p:attrName>style.visibility</p:attrName>
                                        </p:attrNameLst>
                                      </p:cBhvr>
                                      <p:to>
                                        <p:strVal val="visible"/>
                                      </p:to>
                                    </p:set>
                                    <p:anim calcmode="lin" valueType="num">
                                      <p:cBhvr additive="base">
                                        <p:cTn id="15"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7417"/>
                                        </p:tgtEl>
                                        <p:attrNameLst>
                                          <p:attrName>style.visibility</p:attrName>
                                        </p:attrNameLst>
                                      </p:cBhvr>
                                      <p:to>
                                        <p:strVal val="visible"/>
                                      </p:to>
                                    </p:set>
                                    <p:anim calcmode="lin" valueType="num">
                                      <p:cBhvr additive="base">
                                        <p:cTn id="21" dur="500" fill="hold"/>
                                        <p:tgtEl>
                                          <p:spTgt spid="17417"/>
                                        </p:tgtEl>
                                        <p:attrNameLst>
                                          <p:attrName>ppt_x</p:attrName>
                                        </p:attrNameLst>
                                      </p:cBhvr>
                                      <p:tavLst>
                                        <p:tav tm="0">
                                          <p:val>
                                            <p:strVal val="#ppt_x"/>
                                          </p:val>
                                        </p:tav>
                                        <p:tav tm="100000">
                                          <p:val>
                                            <p:strVal val="#ppt_x"/>
                                          </p:val>
                                        </p:tav>
                                      </p:tavLst>
                                    </p:anim>
                                    <p:anim calcmode="lin" valueType="num">
                                      <p:cBhvr additive="base">
                                        <p:cTn id="22" dur="500" fill="hold"/>
                                        <p:tgtEl>
                                          <p:spTgt spid="174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186"/>
                                        </p:tgtEl>
                                        <p:attrNameLst>
                                          <p:attrName>style.visibility</p:attrName>
                                        </p:attrNameLst>
                                      </p:cBhvr>
                                      <p:to>
                                        <p:strVal val="visible"/>
                                      </p:to>
                                    </p:set>
                                    <p:animEffect transition="in" filter="dissolve">
                                      <p:cBhvr>
                                        <p:cTn id="27" dur="500"/>
                                        <p:tgtEl>
                                          <p:spTgt spid="718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1143000"/>
            <a:ext cx="8237538" cy="954107"/>
          </a:xfrm>
          <a:prstGeom prst="rect">
            <a:avLst/>
          </a:prstGeom>
          <a:noFill/>
          <a:ln w="9525">
            <a:noFill/>
            <a:miter lim="800000"/>
            <a:headEnd/>
            <a:tailEnd/>
          </a:ln>
        </p:spPr>
        <p:txBody>
          <a:bodyPr>
            <a:spAutoFit/>
          </a:bodyPr>
          <a:lstStyle/>
          <a:p>
            <a:pPr>
              <a:spcBef>
                <a:spcPct val="50000"/>
              </a:spcBef>
            </a:pPr>
            <a:r>
              <a:rPr lang="en-US" sz="2800" b="1" dirty="0" smtClean="0">
                <a:latin typeface="Book Antiqua" pitchFamily="18" charset="0"/>
              </a:rPr>
              <a:t>Let’s take a closer look at that triangle.  Warning, </a:t>
            </a:r>
            <a:r>
              <a:rPr lang="en-US" sz="2800" dirty="0" smtClean="0">
                <a:solidFill>
                  <a:srgbClr val="FF0000"/>
                </a:solidFill>
                <a:latin typeface="Book Antiqua" pitchFamily="18" charset="0"/>
              </a:rPr>
              <a:t>we’re about to use 30-60-90 triangle ratios.</a:t>
            </a:r>
            <a:endParaRPr lang="en-US" sz="2800" b="1" dirty="0" smtClean="0">
              <a:solidFill>
                <a:srgbClr val="FF0000"/>
              </a:solidFill>
              <a:latin typeface="Book Antiqua" pitchFamily="18" charset="0"/>
            </a:endParaRPr>
          </a:p>
        </p:txBody>
      </p:sp>
      <p:pic>
        <p:nvPicPr>
          <p:cNvPr id="18436" name="Picture 4"/>
          <p:cNvPicPr>
            <a:picLocks noChangeAspect="1" noChangeArrowheads="1"/>
          </p:cNvPicPr>
          <p:nvPr/>
        </p:nvPicPr>
        <p:blipFill>
          <a:blip r:embed="rId4" cstate="print"/>
          <a:srcRect/>
          <a:stretch>
            <a:fillRect/>
          </a:stretch>
        </p:blipFill>
        <p:spPr bwMode="auto">
          <a:xfrm>
            <a:off x="5181600" y="2514600"/>
            <a:ext cx="3776663" cy="2008188"/>
          </a:xfrm>
          <a:prstGeom prst="rect">
            <a:avLst/>
          </a:prstGeom>
          <a:noFill/>
          <a:ln w="9525">
            <a:noFill/>
            <a:miter lim="800000"/>
            <a:headEnd/>
            <a:tailEnd/>
          </a:ln>
        </p:spPr>
      </p:pic>
      <p:sp>
        <p:nvSpPr>
          <p:cNvPr id="18441" name="Text Box 10"/>
          <p:cNvSpPr txBox="1">
            <a:spLocks noChangeArrowheads="1"/>
          </p:cNvSpPr>
          <p:nvPr/>
        </p:nvSpPr>
        <p:spPr bwMode="auto">
          <a:xfrm>
            <a:off x="304800" y="2286000"/>
            <a:ext cx="4953000" cy="830997"/>
          </a:xfrm>
          <a:prstGeom prst="rect">
            <a:avLst/>
          </a:prstGeom>
          <a:noFill/>
          <a:ln w="9525">
            <a:noFill/>
            <a:miter lim="800000"/>
            <a:headEnd/>
            <a:tailEnd/>
          </a:ln>
        </p:spPr>
        <p:txBody>
          <a:bodyPr>
            <a:spAutoFit/>
          </a:bodyPr>
          <a:lstStyle/>
          <a:p>
            <a:pPr eaLnBrk="1" hangingPunct="1">
              <a:spcBef>
                <a:spcPct val="50000"/>
              </a:spcBef>
            </a:pPr>
            <a:r>
              <a:rPr lang="en-US" sz="2400" b="1" dirty="0"/>
              <a:t>Step </a:t>
            </a:r>
            <a:r>
              <a:rPr lang="en-US" sz="2400" b="1" dirty="0" smtClean="0"/>
              <a:t>2:</a:t>
            </a:r>
            <a:r>
              <a:rPr lang="en-US" sz="2400" dirty="0" smtClean="0"/>
              <a:t> </a:t>
            </a:r>
            <a:r>
              <a:rPr lang="en-US" sz="2400" dirty="0"/>
              <a:t>Find the area of ∆</a:t>
            </a:r>
            <a:r>
              <a:rPr lang="en-US" sz="2400" i="1" dirty="0"/>
              <a:t>LNM</a:t>
            </a:r>
            <a:r>
              <a:rPr lang="en-US" sz="2400" dirty="0"/>
              <a:t>. </a:t>
            </a:r>
            <a:r>
              <a:rPr lang="en-US" sz="2400" dirty="0" smtClean="0"/>
              <a:t>	Draw altitude--h</a:t>
            </a:r>
            <a:endParaRPr lang="en-US" sz="2400" dirty="0"/>
          </a:p>
        </p:txBody>
      </p:sp>
      <p:sp>
        <p:nvSpPr>
          <p:cNvPr id="11" name="Title 2"/>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Example #2:  Continued</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12" name="TextBox 11"/>
          <p:cNvSpPr txBox="1"/>
          <p:nvPr/>
        </p:nvSpPr>
        <p:spPr>
          <a:xfrm>
            <a:off x="6019800" y="2895600"/>
            <a:ext cx="304800" cy="369332"/>
          </a:xfrm>
          <a:prstGeom prst="rect">
            <a:avLst/>
          </a:prstGeom>
          <a:solidFill>
            <a:schemeClr val="accent2">
              <a:lumMod val="40000"/>
              <a:lumOff val="60000"/>
            </a:schemeClr>
          </a:solidFill>
        </p:spPr>
        <p:txBody>
          <a:bodyPr wrap="square" rtlCol="0">
            <a:spAutoFit/>
          </a:bodyPr>
          <a:lstStyle/>
          <a:p>
            <a:r>
              <a:rPr lang="en-US" dirty="0" smtClean="0"/>
              <a:t>6</a:t>
            </a:r>
            <a:endParaRPr lang="en-US" dirty="0"/>
          </a:p>
        </p:txBody>
      </p:sp>
      <p:sp>
        <p:nvSpPr>
          <p:cNvPr id="13" name="TextBox 12"/>
          <p:cNvSpPr txBox="1"/>
          <p:nvPr/>
        </p:nvSpPr>
        <p:spPr>
          <a:xfrm>
            <a:off x="7696200" y="3048000"/>
            <a:ext cx="304800" cy="369332"/>
          </a:xfrm>
          <a:prstGeom prst="rect">
            <a:avLst/>
          </a:prstGeom>
          <a:solidFill>
            <a:schemeClr val="accent2">
              <a:lumMod val="40000"/>
              <a:lumOff val="60000"/>
            </a:schemeClr>
          </a:solidFill>
        </p:spPr>
        <p:txBody>
          <a:bodyPr wrap="square" rtlCol="0">
            <a:spAutoFit/>
          </a:bodyPr>
          <a:lstStyle/>
          <a:p>
            <a:r>
              <a:rPr lang="en-US" dirty="0" smtClean="0"/>
              <a:t>6</a:t>
            </a:r>
            <a:endParaRPr lang="en-US" dirty="0"/>
          </a:p>
        </p:txBody>
      </p:sp>
      <p:graphicFrame>
        <p:nvGraphicFramePr>
          <p:cNvPr id="14" name="Object 13"/>
          <p:cNvGraphicFramePr>
            <a:graphicFrameLocks noChangeAspect="1"/>
          </p:cNvGraphicFramePr>
          <p:nvPr/>
        </p:nvGraphicFramePr>
        <p:xfrm>
          <a:off x="1066800" y="3352800"/>
          <a:ext cx="1600200" cy="1102360"/>
        </p:xfrm>
        <a:graphic>
          <a:graphicData uri="http://schemas.openxmlformats.org/presentationml/2006/ole">
            <p:oleObj spid="_x0000_s33794" name="Equation" r:id="rId5" imgW="571320" imgH="393480" progId="Equation.DSMT4">
              <p:embed/>
            </p:oleObj>
          </a:graphicData>
        </a:graphic>
      </p:graphicFrame>
      <p:graphicFrame>
        <p:nvGraphicFramePr>
          <p:cNvPr id="15" name="Object 14"/>
          <p:cNvGraphicFramePr>
            <a:graphicFrameLocks noChangeAspect="1"/>
          </p:cNvGraphicFramePr>
          <p:nvPr/>
        </p:nvGraphicFramePr>
        <p:xfrm>
          <a:off x="2438400" y="4800600"/>
          <a:ext cx="1447800" cy="789709"/>
        </p:xfrm>
        <a:graphic>
          <a:graphicData uri="http://schemas.openxmlformats.org/presentationml/2006/ole">
            <p:oleObj spid="_x0000_s33795" name="Equation" r:id="rId6" imgW="41904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additive="base">
                                        <p:cTn id="7" dur="500" fill="hold"/>
                                        <p:tgtEl>
                                          <p:spTgt spid="184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8436"/>
                                        </p:tgtEl>
                                        <p:attrNameLst>
                                          <p:attrName>style.visibility</p:attrName>
                                        </p:attrNameLst>
                                      </p:cBhvr>
                                      <p:to>
                                        <p:strVal val="visible"/>
                                      </p:to>
                                    </p:set>
                                    <p:animEffect transition="in" filter="dissolve">
                                      <p:cBhvr>
                                        <p:cTn id="13" dur="500"/>
                                        <p:tgtEl>
                                          <p:spTgt spid="1843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8441">
                                            <p:txEl>
                                              <p:pRg st="0" end="0"/>
                                            </p:txEl>
                                          </p:spTgt>
                                        </p:tgtEl>
                                        <p:attrNameLst>
                                          <p:attrName>style.visibility</p:attrName>
                                        </p:attrNameLst>
                                      </p:cBhvr>
                                      <p:to>
                                        <p:strVal val="visible"/>
                                      </p:to>
                                    </p:set>
                                    <p:anim calcmode="lin" valueType="num">
                                      <p:cBhvr additive="base">
                                        <p:cTn id="24" dur="500" fill="hold"/>
                                        <p:tgtEl>
                                          <p:spTgt spid="1844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4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dissolv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slide(fromBottom)">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p:cNvPicPr>
            <a:picLocks noChangeAspect="1" noChangeArrowheads="1"/>
          </p:cNvPicPr>
          <p:nvPr/>
        </p:nvPicPr>
        <p:blipFill>
          <a:blip r:embed="rId4" cstate="print"/>
          <a:srcRect/>
          <a:stretch>
            <a:fillRect/>
          </a:stretch>
        </p:blipFill>
        <p:spPr bwMode="auto">
          <a:xfrm>
            <a:off x="6019800" y="3733800"/>
            <a:ext cx="2921000" cy="2616200"/>
          </a:xfrm>
          <a:prstGeom prst="rect">
            <a:avLst/>
          </a:prstGeom>
          <a:noFill/>
          <a:ln w="9525">
            <a:noFill/>
            <a:miter lim="800000"/>
            <a:headEnd/>
            <a:tailEnd/>
          </a:ln>
        </p:spPr>
      </p:pic>
      <p:sp>
        <p:nvSpPr>
          <p:cNvPr id="19461" name="Text Box 5"/>
          <p:cNvSpPr txBox="1">
            <a:spLocks noChangeArrowheads="1"/>
          </p:cNvSpPr>
          <p:nvPr/>
        </p:nvSpPr>
        <p:spPr bwMode="auto">
          <a:xfrm>
            <a:off x="0" y="1143000"/>
            <a:ext cx="8839200" cy="1815882"/>
          </a:xfrm>
          <a:prstGeom prst="rect">
            <a:avLst/>
          </a:prstGeom>
          <a:noFill/>
          <a:ln w="9525">
            <a:noFill/>
            <a:miter lim="800000"/>
            <a:headEnd/>
            <a:tailEnd/>
          </a:ln>
        </p:spPr>
        <p:txBody>
          <a:bodyPr wrap="square">
            <a:spAutoFit/>
          </a:bodyPr>
          <a:lstStyle/>
          <a:p>
            <a:pPr eaLnBrk="1" hangingPunct="1">
              <a:spcBef>
                <a:spcPct val="50000"/>
              </a:spcBef>
            </a:pPr>
            <a:r>
              <a:rPr lang="en-US" sz="2800" b="1" dirty="0" smtClean="0"/>
              <a:t>	Step 3:</a:t>
            </a:r>
            <a:r>
              <a:rPr lang="en-US" sz="2800" dirty="0" smtClean="0"/>
              <a:t> </a:t>
            </a:r>
            <a:endParaRPr lang="en-US" sz="2800" dirty="0"/>
          </a:p>
          <a:p>
            <a:pPr algn="ctr" eaLnBrk="1" hangingPunct="1">
              <a:spcBef>
                <a:spcPct val="50000"/>
              </a:spcBef>
            </a:pPr>
            <a:r>
              <a:rPr lang="en-US" sz="2800" dirty="0"/>
              <a:t>area of segment = </a:t>
            </a:r>
            <a:endParaRPr lang="en-US" sz="2800" dirty="0" smtClean="0"/>
          </a:p>
          <a:p>
            <a:pPr algn="ctr" eaLnBrk="1" hangingPunct="1">
              <a:spcBef>
                <a:spcPct val="50000"/>
              </a:spcBef>
            </a:pPr>
            <a:r>
              <a:rPr lang="en-US" sz="2800" dirty="0" smtClean="0"/>
              <a:t>area </a:t>
            </a:r>
            <a:r>
              <a:rPr lang="en-US" sz="2800" dirty="0"/>
              <a:t>of sector </a:t>
            </a:r>
            <a:r>
              <a:rPr lang="en-US" sz="2800" i="1" dirty="0"/>
              <a:t>LNM</a:t>
            </a:r>
            <a:r>
              <a:rPr lang="en-US" sz="2800" dirty="0"/>
              <a:t> – </a:t>
            </a:r>
            <a:r>
              <a:rPr lang="en-US" sz="2800" dirty="0">
                <a:solidFill>
                  <a:srgbClr val="BA082A"/>
                </a:solidFill>
              </a:rPr>
              <a:t>area of ∆</a:t>
            </a:r>
            <a:r>
              <a:rPr lang="en-US" sz="2800" i="1" dirty="0">
                <a:solidFill>
                  <a:srgbClr val="BA082A"/>
                </a:solidFill>
              </a:rPr>
              <a:t>LNM</a:t>
            </a:r>
            <a:endParaRPr lang="en-US" sz="2800" i="1" dirty="0">
              <a:solidFill>
                <a:srgbClr val="FF0000"/>
              </a:solidFill>
            </a:endParaRPr>
          </a:p>
        </p:txBody>
      </p:sp>
      <p:sp>
        <p:nvSpPr>
          <p:cNvPr id="8" name="Title 2"/>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Example #2:</a:t>
            </a:r>
            <a:r>
              <a:rPr kumimoji="0" lang="en-US" sz="4100" b="1"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Concluded</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graphicFrame>
        <p:nvGraphicFramePr>
          <p:cNvPr id="9" name="Object 8"/>
          <p:cNvGraphicFramePr>
            <a:graphicFrameLocks noChangeAspect="1"/>
          </p:cNvGraphicFramePr>
          <p:nvPr/>
        </p:nvGraphicFramePr>
        <p:xfrm>
          <a:off x="2895600" y="3733800"/>
          <a:ext cx="2624667" cy="762000"/>
        </p:xfrm>
        <a:graphic>
          <a:graphicData uri="http://schemas.openxmlformats.org/presentationml/2006/ole">
            <p:oleObj spid="_x0000_s34818" name="Equation" r:id="rId5" imgW="787320" imgH="228600" progId="Equation.DSMT4">
              <p:embed/>
            </p:oleObj>
          </a:graphicData>
        </a:graphic>
      </p:graphicFrame>
      <p:sp>
        <p:nvSpPr>
          <p:cNvPr id="10" name="Rectangle 9"/>
          <p:cNvSpPr/>
          <p:nvPr/>
        </p:nvSpPr>
        <p:spPr>
          <a:xfrm>
            <a:off x="7315200" y="5486400"/>
            <a:ext cx="838200" cy="369332"/>
          </a:xfrm>
          <a:prstGeom prst="rect">
            <a:avLst/>
          </a:prstGeom>
          <a:solidFill>
            <a:schemeClr val="bg1"/>
          </a:solidFill>
        </p:spPr>
        <p:txBody>
          <a:bodyPr wrap="square">
            <a:spAutoFit/>
          </a:bodyPr>
          <a:lstStyle/>
          <a:p>
            <a:r>
              <a:rPr lang="en-US" dirty="0" smtClean="0"/>
              <a:t>6 cm</a:t>
            </a:r>
            <a:endParaRPr lang="en-US" dirty="0"/>
          </a:p>
        </p:txBody>
      </p:sp>
      <p:sp>
        <p:nvSpPr>
          <p:cNvPr id="11" name="Rectangle 10"/>
          <p:cNvSpPr/>
          <p:nvPr/>
        </p:nvSpPr>
        <p:spPr>
          <a:xfrm>
            <a:off x="4312954" y="3244334"/>
            <a:ext cx="518091" cy="369332"/>
          </a:xfrm>
          <a:prstGeom prst="rect">
            <a:avLst/>
          </a:prstGeom>
        </p:spPr>
        <p:txBody>
          <a:bodyPr wrap="none">
            <a:spAutoFit/>
          </a:bodyPr>
          <a:lstStyle/>
          <a:p>
            <a:r>
              <a:rPr lang="en-US" dirty="0" smtClean="0"/>
              <a:t>cm</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t>That was tough!</a:t>
            </a:r>
          </a:p>
          <a:p>
            <a:r>
              <a:rPr lang="en-US" sz="4400" dirty="0" smtClean="0"/>
              <a:t>Is there another way to find the area of the triangle?</a:t>
            </a:r>
            <a:endParaRPr lang="en-US" sz="4400" dirty="0"/>
          </a:p>
        </p:txBody>
      </p:sp>
      <p:sp>
        <p:nvSpPr>
          <p:cNvPr id="3" name="Title 2"/>
          <p:cNvSpPr>
            <a:spLocks noGrp="1"/>
          </p:cNvSpPr>
          <p:nvPr>
            <p:ph type="title"/>
          </p:nvPr>
        </p:nvSpPr>
        <p:spPr/>
        <p:txBody>
          <a:bodyPr>
            <a:normAutofit fontScale="90000"/>
          </a:bodyPr>
          <a:lstStyle/>
          <a:p>
            <a:pPr algn="ctr"/>
            <a:r>
              <a:rPr lang="en-US" dirty="0" smtClean="0"/>
              <a:t>YIKES…that was about as much fun as a root canal.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24000"/>
            <a:ext cx="8382000" cy="4864291"/>
          </a:xfrm>
        </p:spPr>
        <p:txBody>
          <a:bodyPr>
            <a:normAutofit lnSpcReduction="10000"/>
          </a:bodyPr>
          <a:lstStyle/>
          <a:p>
            <a:r>
              <a:rPr lang="en-US" dirty="0" smtClean="0"/>
              <a:t>We can make use of trigonometry to find the area of the triangle formed by 2 radii with a given central angle measure, let’s call it </a:t>
            </a:r>
          </a:p>
          <a:p>
            <a:endParaRPr lang="en-US" dirty="0" smtClean="0"/>
          </a:p>
          <a:p>
            <a:r>
              <a:rPr lang="en-US" dirty="0" smtClean="0"/>
              <a:t>Finding the area of a triangle knowing 2 sides (both of length r) and the included angle,     </a:t>
            </a:r>
          </a:p>
          <a:p>
            <a:endParaRPr lang="en-US" dirty="0" smtClean="0"/>
          </a:p>
          <a:p>
            <a:endParaRPr lang="en-US" dirty="0" smtClean="0"/>
          </a:p>
          <a:p>
            <a:endParaRPr lang="en-US" dirty="0" smtClean="0"/>
          </a:p>
          <a:p>
            <a:r>
              <a:rPr lang="en-US" dirty="0" smtClean="0"/>
              <a:t>Here’s a link, if you’re so inclined, that explains the derivation of the formula</a:t>
            </a:r>
            <a:endParaRPr lang="en-US" dirty="0"/>
          </a:p>
        </p:txBody>
      </p:sp>
      <p:sp>
        <p:nvSpPr>
          <p:cNvPr id="3" name="Title 2"/>
          <p:cNvSpPr>
            <a:spLocks noGrp="1"/>
          </p:cNvSpPr>
          <p:nvPr>
            <p:ph type="title"/>
          </p:nvPr>
        </p:nvSpPr>
        <p:spPr/>
        <p:txBody>
          <a:bodyPr>
            <a:normAutofit fontScale="90000"/>
          </a:bodyPr>
          <a:lstStyle/>
          <a:p>
            <a:pPr algn="ctr"/>
            <a:r>
              <a:rPr lang="en-US" dirty="0" smtClean="0"/>
              <a:t>Yes, but it might not be as pretty as you wished.</a:t>
            </a:r>
            <a:endParaRPr lang="en-US" dirty="0"/>
          </a:p>
        </p:txBody>
      </p:sp>
      <p:graphicFrame>
        <p:nvGraphicFramePr>
          <p:cNvPr id="4" name="Object 3"/>
          <p:cNvGraphicFramePr>
            <a:graphicFrameLocks noChangeAspect="1"/>
          </p:cNvGraphicFramePr>
          <p:nvPr/>
        </p:nvGraphicFramePr>
        <p:xfrm>
          <a:off x="7543800" y="2209800"/>
          <a:ext cx="381000" cy="533400"/>
        </p:xfrm>
        <a:graphic>
          <a:graphicData uri="http://schemas.openxmlformats.org/presentationml/2006/ole">
            <p:oleObj spid="_x0000_s35842" name="Equation" r:id="rId3" imgW="126720" imgH="177480" progId="Equation.DSMT4">
              <p:embed/>
            </p:oleObj>
          </a:graphicData>
        </a:graphic>
      </p:graphicFrame>
      <p:graphicFrame>
        <p:nvGraphicFramePr>
          <p:cNvPr id="5" name="Object 4"/>
          <p:cNvGraphicFramePr>
            <a:graphicFrameLocks noChangeAspect="1"/>
          </p:cNvGraphicFramePr>
          <p:nvPr/>
        </p:nvGraphicFramePr>
        <p:xfrm>
          <a:off x="2895600" y="4038600"/>
          <a:ext cx="3048000" cy="1005191"/>
        </p:xfrm>
        <a:graphic>
          <a:graphicData uri="http://schemas.openxmlformats.org/presentationml/2006/ole">
            <p:oleObj spid="_x0000_s35843" name="Equation" r:id="rId4" imgW="1193760" imgH="393480" progId="Equation.DSMT4">
              <p:embed/>
            </p:oleObj>
          </a:graphicData>
        </a:graphic>
      </p:graphicFrame>
      <p:graphicFrame>
        <p:nvGraphicFramePr>
          <p:cNvPr id="35845" name="Object 5"/>
          <p:cNvGraphicFramePr>
            <a:graphicFrameLocks noChangeAspect="1"/>
          </p:cNvGraphicFramePr>
          <p:nvPr/>
        </p:nvGraphicFramePr>
        <p:xfrm>
          <a:off x="7772400" y="3429000"/>
          <a:ext cx="381000" cy="533400"/>
        </p:xfrm>
        <a:graphic>
          <a:graphicData uri="http://schemas.openxmlformats.org/presentationml/2006/ole">
            <p:oleObj spid="_x0000_s35845" name="Equation" r:id="rId5" imgW="126720" imgH="177480" progId="Equation.DSMT4">
              <p:embed/>
            </p:oleObj>
          </a:graphicData>
        </a:graphic>
      </p:graphicFrame>
      <p:sp>
        <p:nvSpPr>
          <p:cNvPr id="8" name="TextBox 7"/>
          <p:cNvSpPr txBox="1"/>
          <p:nvPr/>
        </p:nvSpPr>
        <p:spPr>
          <a:xfrm>
            <a:off x="7467600" y="5029200"/>
            <a:ext cx="1295400" cy="923330"/>
          </a:xfrm>
          <a:prstGeom prst="rect">
            <a:avLst/>
          </a:prstGeom>
          <a:solidFill>
            <a:schemeClr val="accent2">
              <a:lumMod val="20000"/>
              <a:lumOff val="80000"/>
            </a:schemeClr>
          </a:solidFill>
          <a:ln>
            <a:solidFill>
              <a:srgbClr val="FF0000"/>
            </a:solidFill>
          </a:ln>
        </p:spPr>
        <p:txBody>
          <a:bodyPr wrap="square" rtlCol="0">
            <a:spAutoFit/>
          </a:bodyPr>
          <a:lstStyle/>
          <a:p>
            <a:r>
              <a:rPr lang="en-US" dirty="0" smtClean="0">
                <a:hlinkClick r:id="rId6"/>
              </a:rPr>
              <a:t>SHOW ME THAT WORK</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2"/>
                </a:solidFill>
              </a:rPr>
              <a:t>Find the area of a segment of a circle whose </a:t>
            </a:r>
            <a:r>
              <a:rPr lang="en-US" dirty="0" smtClean="0">
                <a:solidFill>
                  <a:srgbClr val="FF0000"/>
                </a:solidFill>
              </a:rPr>
              <a:t>diameter</a:t>
            </a:r>
            <a:r>
              <a:rPr lang="en-US" dirty="0" smtClean="0">
                <a:solidFill>
                  <a:schemeClr val="tx2"/>
                </a:solidFill>
              </a:rPr>
              <a:t> is 24 inches and whose central angle is 20 degrees.</a:t>
            </a:r>
          </a:p>
          <a:p>
            <a:endParaRPr lang="en-US" dirty="0" smtClean="0">
              <a:solidFill>
                <a:schemeClr val="tx2"/>
              </a:solidFill>
            </a:endParaRPr>
          </a:p>
          <a:p>
            <a:r>
              <a:rPr lang="en-US" dirty="0" smtClean="0">
                <a:solidFill>
                  <a:schemeClr val="tx2"/>
                </a:solidFill>
              </a:rPr>
              <a:t>Grab your pencil, we’ll do this one on the chalkboard. </a:t>
            </a:r>
            <a:r>
              <a:rPr lang="en-US" dirty="0" smtClean="0">
                <a:solidFill>
                  <a:schemeClr val="tx2"/>
                </a:solidFill>
                <a:sym typeface="Wingdings" pitchFamily="2" charset="2"/>
              </a:rPr>
              <a:t></a:t>
            </a:r>
            <a:endParaRPr lang="en-US" dirty="0" smtClean="0">
              <a:solidFill>
                <a:schemeClr val="tx2"/>
              </a:solidFill>
            </a:endParaRPr>
          </a:p>
        </p:txBody>
      </p:sp>
      <p:sp>
        <p:nvSpPr>
          <p:cNvPr id="3" name="Title 2"/>
          <p:cNvSpPr>
            <a:spLocks noGrp="1"/>
          </p:cNvSpPr>
          <p:nvPr>
            <p:ph type="title"/>
          </p:nvPr>
        </p:nvSpPr>
        <p:spPr/>
        <p:txBody>
          <a:bodyPr/>
          <a:lstStyle/>
          <a:p>
            <a:pPr algn="ctr"/>
            <a:r>
              <a:rPr lang="en-US" dirty="0" smtClean="0"/>
              <a:t>Let’s do one that way. Shall we?</a:t>
            </a:r>
            <a:endParaRPr lang="en-US" dirty="0"/>
          </a:p>
        </p:txBody>
      </p:sp>
      <p:graphicFrame>
        <p:nvGraphicFramePr>
          <p:cNvPr id="36866" name="Object 2"/>
          <p:cNvGraphicFramePr>
            <a:graphicFrameLocks noChangeAspect="1"/>
          </p:cNvGraphicFramePr>
          <p:nvPr/>
        </p:nvGraphicFramePr>
        <p:xfrm>
          <a:off x="5334000" y="4114800"/>
          <a:ext cx="3048000" cy="1004888"/>
        </p:xfrm>
        <a:graphic>
          <a:graphicData uri="http://schemas.openxmlformats.org/presentationml/2006/ole">
            <p:oleObj spid="_x0000_s36866" name="Equation" r:id="rId3" imgW="1193760" imgH="393480" progId="Equation.DSMT4">
              <p:embed/>
            </p:oleObj>
          </a:graphicData>
        </a:graphic>
      </p:graphicFrame>
      <p:graphicFrame>
        <p:nvGraphicFramePr>
          <p:cNvPr id="7186" name="Object 18"/>
          <p:cNvGraphicFramePr>
            <a:graphicFrameLocks noChangeAspect="1"/>
          </p:cNvGraphicFramePr>
          <p:nvPr/>
        </p:nvGraphicFramePr>
        <p:xfrm>
          <a:off x="762000" y="4191000"/>
          <a:ext cx="4310062" cy="1041400"/>
        </p:xfrm>
        <a:graphic>
          <a:graphicData uri="http://schemas.openxmlformats.org/presentationml/2006/ole">
            <p:oleObj spid="_x0000_s36867" name="Equation" r:id="rId4" imgW="1257120" imgH="431640" progId="Equation.DSMT4">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Text Placeholder 2"/>
          <p:cNvSpPr>
            <a:spLocks noGrp="1"/>
          </p:cNvSpPr>
          <p:nvPr>
            <p:ph type="body" idx="1"/>
          </p:nvPr>
        </p:nvSpPr>
        <p:spPr/>
        <p:txBody>
          <a:bodyPr>
            <a:normAutofit lnSpcReduction="10000"/>
          </a:bodyPr>
          <a:lstStyle/>
          <a:p>
            <a:r>
              <a:rPr lang="en-US" dirty="0" smtClean="0"/>
              <a:t>Grab your pens and pencils, and let’s do some math!</a:t>
            </a:r>
          </a:p>
          <a:p>
            <a:r>
              <a:rPr lang="en-US" dirty="0" smtClean="0"/>
              <a:t>Feel free to work by yourself or with a partner. </a:t>
            </a:r>
            <a:r>
              <a:rPr lang="en-US" dirty="0" smtClean="0">
                <a:sym typeface="Wingdings" pitchFamily="2" charset="2"/>
              </a:rPr>
              <a: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4724400"/>
            <a:ext cx="8001000" cy="1740091"/>
          </a:xfrm>
        </p:spPr>
        <p:txBody>
          <a:bodyPr/>
          <a:lstStyle/>
          <a:p>
            <a:r>
              <a:rPr lang="en-US" dirty="0" smtClean="0"/>
              <a:t>Find the area of the shaded region.  Leave your answer in terms of </a:t>
            </a:r>
            <a:endParaRPr lang="en-US" dirty="0"/>
          </a:p>
        </p:txBody>
      </p:sp>
      <p:sp>
        <p:nvSpPr>
          <p:cNvPr id="3" name="Title 2"/>
          <p:cNvSpPr>
            <a:spLocks noGrp="1"/>
          </p:cNvSpPr>
          <p:nvPr>
            <p:ph type="title"/>
          </p:nvPr>
        </p:nvSpPr>
        <p:spPr/>
        <p:txBody>
          <a:bodyPr/>
          <a:lstStyle/>
          <a:p>
            <a:pPr algn="ctr"/>
            <a:r>
              <a:rPr lang="en-US" dirty="0" smtClean="0"/>
              <a:t>Problem #1</a:t>
            </a:r>
            <a:endParaRPr lang="en-US" dirty="0"/>
          </a:p>
        </p:txBody>
      </p:sp>
      <p:grpSp>
        <p:nvGrpSpPr>
          <p:cNvPr id="4" name="Group 11"/>
          <p:cNvGrpSpPr>
            <a:grpSpLocks/>
          </p:cNvGrpSpPr>
          <p:nvPr/>
        </p:nvGrpSpPr>
        <p:grpSpPr bwMode="auto">
          <a:xfrm>
            <a:off x="1905000" y="1295400"/>
            <a:ext cx="10210800" cy="3124200"/>
            <a:chOff x="384" y="720"/>
            <a:chExt cx="4704" cy="1380"/>
          </a:xfrm>
        </p:grpSpPr>
        <p:sp>
          <p:nvSpPr>
            <p:cNvPr id="5" name="Rectangle 12"/>
            <p:cNvSpPr>
              <a:spLocks noChangeArrowheads="1"/>
            </p:cNvSpPr>
            <p:nvPr/>
          </p:nvSpPr>
          <p:spPr bwMode="auto">
            <a:xfrm>
              <a:off x="384" y="720"/>
              <a:ext cx="4704" cy="288"/>
            </a:xfrm>
            <a:prstGeom prst="rect">
              <a:avLst/>
            </a:prstGeom>
            <a:noFill/>
            <a:ln w="9525">
              <a:noFill/>
              <a:miter lim="800000"/>
              <a:headEnd/>
              <a:tailEnd/>
            </a:ln>
          </p:spPr>
          <p:txBody>
            <a:bodyPr>
              <a:spAutoFit/>
            </a:bodyPr>
            <a:lstStyle/>
            <a:p>
              <a:r>
                <a:rPr lang="en-US" b="1" dirty="0"/>
                <a:t>3.    Find the area of the shaded region.</a:t>
              </a:r>
              <a:endParaRPr lang="en-US" dirty="0"/>
            </a:p>
          </p:txBody>
        </p:sp>
        <p:pic>
          <p:nvPicPr>
            <p:cNvPr id="6" name="Picture 13"/>
            <p:cNvPicPr>
              <a:picLocks noChangeAspect="1" noChangeArrowheads="1"/>
            </p:cNvPicPr>
            <p:nvPr/>
          </p:nvPicPr>
          <p:blipFill>
            <a:blip r:embed="rId3" cstate="print"/>
            <a:srcRect/>
            <a:stretch>
              <a:fillRect/>
            </a:stretch>
          </p:blipFill>
          <p:spPr bwMode="auto">
            <a:xfrm>
              <a:off x="576" y="1152"/>
              <a:ext cx="2448" cy="948"/>
            </a:xfrm>
            <a:prstGeom prst="rect">
              <a:avLst/>
            </a:prstGeom>
            <a:noFill/>
            <a:ln w="9525">
              <a:noFill/>
              <a:miter lim="800000"/>
              <a:headEnd/>
              <a:tailEnd/>
            </a:ln>
          </p:spPr>
        </p:pic>
      </p:grpSp>
      <p:graphicFrame>
        <p:nvGraphicFramePr>
          <p:cNvPr id="7" name="Object 6"/>
          <p:cNvGraphicFramePr>
            <a:graphicFrameLocks noChangeAspect="1"/>
          </p:cNvGraphicFramePr>
          <p:nvPr/>
        </p:nvGraphicFramePr>
        <p:xfrm>
          <a:off x="5257800" y="5105400"/>
          <a:ext cx="609600" cy="609600"/>
        </p:xfrm>
        <a:graphic>
          <a:graphicData uri="http://schemas.openxmlformats.org/presentationml/2006/ole">
            <p:oleObj spid="_x0000_s48130" name="Equation" r:id="rId4" imgW="139680" imgH="139680" progId="Equation.DSMT4">
              <p:embed/>
            </p:oleObj>
          </a:graphicData>
        </a:graphic>
      </p:graphicFrame>
      <p:sp>
        <p:nvSpPr>
          <p:cNvPr id="8" name="TextBox 7"/>
          <p:cNvSpPr txBox="1"/>
          <p:nvPr/>
        </p:nvSpPr>
        <p:spPr>
          <a:xfrm>
            <a:off x="1905000" y="1143000"/>
            <a:ext cx="5562600" cy="584775"/>
          </a:xfrm>
          <a:prstGeom prst="rect">
            <a:avLst/>
          </a:prstGeom>
          <a:solidFill>
            <a:schemeClr val="bg1"/>
          </a:solidFill>
        </p:spPr>
        <p:txBody>
          <a:bodyPr wrap="square" rtlCol="0">
            <a:spAutoFit/>
          </a:bodyPr>
          <a:lstStyle/>
          <a:p>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Let’s see what you remember about area and circles.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886200" cy="4483291"/>
          </a:xfrm>
        </p:spPr>
        <p:txBody>
          <a:bodyPr/>
          <a:lstStyle/>
          <a:p>
            <a:r>
              <a:rPr lang="en-US" dirty="0" smtClean="0"/>
              <a:t>The radius of the circle is 12 in.</a:t>
            </a:r>
          </a:p>
          <a:p>
            <a:endParaRPr lang="en-US" dirty="0" smtClean="0"/>
          </a:p>
          <a:p>
            <a:endParaRPr lang="en-US" dirty="0" smtClean="0"/>
          </a:p>
          <a:p>
            <a:r>
              <a:rPr lang="en-US" dirty="0" smtClean="0"/>
              <a:t>What is the area of sector ACB.  Leave your answer in terms of </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Problem #2</a:t>
            </a:r>
            <a:endParaRPr lang="en-US" dirty="0"/>
          </a:p>
        </p:txBody>
      </p:sp>
      <p:pic>
        <p:nvPicPr>
          <p:cNvPr id="4" name="Picture 10" descr="circles3"/>
          <p:cNvPicPr>
            <a:picLocks noChangeAspect="1" noChangeArrowheads="1"/>
          </p:cNvPicPr>
          <p:nvPr/>
        </p:nvPicPr>
        <p:blipFill>
          <a:blip r:embed="rId3" cstate="print"/>
          <a:srcRect/>
          <a:stretch>
            <a:fillRect/>
          </a:stretch>
        </p:blipFill>
        <p:spPr bwMode="auto">
          <a:xfrm>
            <a:off x="5562600" y="1219200"/>
            <a:ext cx="3061056" cy="3119437"/>
          </a:xfrm>
          <a:prstGeom prst="rect">
            <a:avLst/>
          </a:prstGeom>
          <a:noFill/>
          <a:ln w="9525">
            <a:noFill/>
            <a:miter lim="800000"/>
            <a:headEnd/>
            <a:tailEnd/>
          </a:ln>
        </p:spPr>
      </p:pic>
      <p:graphicFrame>
        <p:nvGraphicFramePr>
          <p:cNvPr id="5" name="Object 4"/>
          <p:cNvGraphicFramePr>
            <a:graphicFrameLocks noChangeAspect="1"/>
          </p:cNvGraphicFramePr>
          <p:nvPr/>
        </p:nvGraphicFramePr>
        <p:xfrm>
          <a:off x="762000" y="2438400"/>
          <a:ext cx="2370667" cy="609600"/>
        </p:xfrm>
        <a:graphic>
          <a:graphicData uri="http://schemas.openxmlformats.org/presentationml/2006/ole">
            <p:oleObj spid="_x0000_s49154" name="Equation" r:id="rId4" imgW="888840" imgH="228600" progId="Equation.DSMT4">
              <p:embed/>
            </p:oleObj>
          </a:graphicData>
        </a:graphic>
      </p:graphicFrame>
      <p:graphicFrame>
        <p:nvGraphicFramePr>
          <p:cNvPr id="49156" name="Object 4"/>
          <p:cNvGraphicFramePr>
            <a:graphicFrameLocks noChangeAspect="1"/>
          </p:cNvGraphicFramePr>
          <p:nvPr/>
        </p:nvGraphicFramePr>
        <p:xfrm>
          <a:off x="2362200" y="4495800"/>
          <a:ext cx="609600" cy="609600"/>
        </p:xfrm>
        <a:graphic>
          <a:graphicData uri="http://schemas.openxmlformats.org/presentationml/2006/ole">
            <p:oleObj spid="_x0000_s49156" name="Equation" r:id="rId5" imgW="139680" imgH="139680" progId="Equation.DSMT4">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4495800" cy="4559491"/>
          </a:xfrm>
        </p:spPr>
        <p:txBody>
          <a:bodyPr/>
          <a:lstStyle/>
          <a:p>
            <a:r>
              <a:rPr lang="en-US" dirty="0" smtClean="0"/>
              <a:t>Find the area of the indicated segment.  Leave your answer in terms of </a:t>
            </a:r>
            <a:endParaRPr lang="en-US" dirty="0"/>
          </a:p>
        </p:txBody>
      </p:sp>
      <p:sp>
        <p:nvSpPr>
          <p:cNvPr id="3" name="Title 2"/>
          <p:cNvSpPr>
            <a:spLocks noGrp="1"/>
          </p:cNvSpPr>
          <p:nvPr>
            <p:ph type="title"/>
          </p:nvPr>
        </p:nvSpPr>
        <p:spPr/>
        <p:txBody>
          <a:bodyPr/>
          <a:lstStyle/>
          <a:p>
            <a:pPr algn="ctr"/>
            <a:r>
              <a:rPr lang="en-US" dirty="0" smtClean="0"/>
              <a:t>Problem #3</a:t>
            </a:r>
            <a:endParaRPr lang="en-US" dirty="0"/>
          </a:p>
        </p:txBody>
      </p:sp>
      <p:pic>
        <p:nvPicPr>
          <p:cNvPr id="4" name="Picture 10"/>
          <p:cNvPicPr>
            <a:picLocks noChangeAspect="1" noChangeArrowheads="1"/>
          </p:cNvPicPr>
          <p:nvPr/>
        </p:nvPicPr>
        <p:blipFill>
          <a:blip r:embed="rId3" cstate="print"/>
          <a:srcRect/>
          <a:stretch>
            <a:fillRect/>
          </a:stretch>
        </p:blipFill>
        <p:spPr bwMode="auto">
          <a:xfrm>
            <a:off x="5638800" y="1371600"/>
            <a:ext cx="2600291" cy="2362200"/>
          </a:xfrm>
          <a:prstGeom prst="rect">
            <a:avLst/>
          </a:prstGeom>
          <a:noFill/>
          <a:ln w="9525">
            <a:noFill/>
            <a:miter lim="800000"/>
            <a:headEnd/>
            <a:tailEnd/>
          </a:ln>
        </p:spPr>
      </p:pic>
      <p:graphicFrame>
        <p:nvGraphicFramePr>
          <p:cNvPr id="50178" name="Object 2"/>
          <p:cNvGraphicFramePr>
            <a:graphicFrameLocks noChangeAspect="1"/>
          </p:cNvGraphicFramePr>
          <p:nvPr/>
        </p:nvGraphicFramePr>
        <p:xfrm>
          <a:off x="2362200" y="2590800"/>
          <a:ext cx="609600" cy="609600"/>
        </p:xfrm>
        <a:graphic>
          <a:graphicData uri="http://schemas.openxmlformats.org/presentationml/2006/ole">
            <p:oleObj spid="_x0000_s50178" name="Equation" r:id="rId4" imgW="139680" imgH="139680" progId="Equation.DSMT4">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191000"/>
            <a:ext cx="8229600" cy="1816291"/>
          </a:xfrm>
        </p:spPr>
        <p:txBody>
          <a:bodyPr/>
          <a:lstStyle/>
          <a:p>
            <a:r>
              <a:rPr lang="en-US" dirty="0" smtClean="0"/>
              <a:t>Find the area of the red portion of the sign.  Leave your answer in terms of </a:t>
            </a:r>
            <a:endParaRPr lang="en-US" dirty="0"/>
          </a:p>
        </p:txBody>
      </p:sp>
      <p:sp>
        <p:nvSpPr>
          <p:cNvPr id="3" name="Title 2"/>
          <p:cNvSpPr>
            <a:spLocks noGrp="1"/>
          </p:cNvSpPr>
          <p:nvPr>
            <p:ph type="title"/>
          </p:nvPr>
        </p:nvSpPr>
        <p:spPr/>
        <p:txBody>
          <a:bodyPr/>
          <a:lstStyle/>
          <a:p>
            <a:pPr algn="ctr"/>
            <a:r>
              <a:rPr lang="en-US" dirty="0" smtClean="0"/>
              <a:t>Problem #4</a:t>
            </a:r>
            <a:endParaRPr lang="en-US" dirty="0"/>
          </a:p>
        </p:txBody>
      </p:sp>
      <p:pic>
        <p:nvPicPr>
          <p:cNvPr id="4" name="Picture 3" descr="TubeSignD"/>
          <p:cNvPicPr>
            <a:picLocks noChangeAspect="1" noChangeArrowheads="1"/>
          </p:cNvPicPr>
          <p:nvPr/>
        </p:nvPicPr>
        <p:blipFill>
          <a:blip r:embed="rId3" cstate="print"/>
          <a:srcRect/>
          <a:stretch>
            <a:fillRect/>
          </a:stretch>
        </p:blipFill>
        <p:spPr bwMode="auto">
          <a:xfrm>
            <a:off x="1066800" y="1219200"/>
            <a:ext cx="2590800" cy="2734663"/>
          </a:xfrm>
          <a:prstGeom prst="rect">
            <a:avLst/>
          </a:prstGeom>
          <a:noFill/>
          <a:ln w="9525">
            <a:noFill/>
            <a:miter lim="800000"/>
            <a:headEnd/>
            <a:tailEnd/>
          </a:ln>
        </p:spPr>
      </p:pic>
      <p:pic>
        <p:nvPicPr>
          <p:cNvPr id="5" name="Picture 2" descr="Picture 1"/>
          <p:cNvPicPr>
            <a:picLocks noChangeAspect="1" noChangeArrowheads="1"/>
          </p:cNvPicPr>
          <p:nvPr/>
        </p:nvPicPr>
        <p:blipFill>
          <a:blip r:embed="rId4" cstate="print"/>
          <a:srcRect/>
          <a:stretch>
            <a:fillRect/>
          </a:stretch>
        </p:blipFill>
        <p:spPr bwMode="auto">
          <a:xfrm>
            <a:off x="5105400" y="1143000"/>
            <a:ext cx="3183019" cy="2971800"/>
          </a:xfrm>
          <a:prstGeom prst="rect">
            <a:avLst/>
          </a:prstGeom>
          <a:noFill/>
          <a:ln w="9525">
            <a:noFill/>
            <a:miter lim="800000"/>
            <a:headEnd/>
            <a:tailEnd/>
          </a:ln>
        </p:spPr>
      </p:pic>
      <p:cxnSp>
        <p:nvCxnSpPr>
          <p:cNvPr id="7" name="Straight Arrow Connector 6"/>
          <p:cNvCxnSpPr/>
          <p:nvPr/>
        </p:nvCxnSpPr>
        <p:spPr>
          <a:xfrm>
            <a:off x="3962400" y="2667000"/>
            <a:ext cx="990600" cy="0"/>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1202" name="Object 2"/>
          <p:cNvGraphicFramePr>
            <a:graphicFrameLocks noChangeAspect="1"/>
          </p:cNvGraphicFramePr>
          <p:nvPr/>
        </p:nvGraphicFramePr>
        <p:xfrm>
          <a:off x="5867400" y="4495800"/>
          <a:ext cx="609600" cy="609600"/>
        </p:xfrm>
        <a:graphic>
          <a:graphicData uri="http://schemas.openxmlformats.org/presentationml/2006/ole">
            <p:oleObj spid="_x0000_s51202" name="Equation" r:id="rId5" imgW="139680" imgH="139680" progId="Equation.DSMT4">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4343400" cy="4559491"/>
          </a:xfrm>
        </p:spPr>
        <p:txBody>
          <a:bodyPr>
            <a:normAutofit/>
          </a:bodyPr>
          <a:lstStyle/>
          <a:p>
            <a:r>
              <a:rPr lang="en-US" altLang="en-US" sz="2800" dirty="0" smtClean="0"/>
              <a:t>The circle graph shows the results of a survey about the favorite types of muffins. Find the central angle measure of the sector for each type of muffin.</a:t>
            </a:r>
          </a:p>
          <a:p>
            <a:r>
              <a:rPr lang="en-US" altLang="en-US" sz="2800" dirty="0" smtClean="0"/>
              <a:t>Explain your solution.</a:t>
            </a:r>
          </a:p>
          <a:p>
            <a:endParaRPr lang="en-US" dirty="0"/>
          </a:p>
        </p:txBody>
      </p:sp>
      <p:sp>
        <p:nvSpPr>
          <p:cNvPr id="3" name="Title 2"/>
          <p:cNvSpPr>
            <a:spLocks noGrp="1"/>
          </p:cNvSpPr>
          <p:nvPr>
            <p:ph type="title"/>
          </p:nvPr>
        </p:nvSpPr>
        <p:spPr/>
        <p:txBody>
          <a:bodyPr/>
          <a:lstStyle/>
          <a:p>
            <a:pPr algn="ctr"/>
            <a:r>
              <a:rPr lang="en-US" dirty="0" smtClean="0"/>
              <a:t>Problem #5</a:t>
            </a:r>
            <a:endParaRPr lang="en-US" dirty="0"/>
          </a:p>
        </p:txBody>
      </p:sp>
      <p:pic>
        <p:nvPicPr>
          <p:cNvPr id="4" name="Picture 13" descr="7-4ex2"/>
          <p:cNvPicPr>
            <a:picLocks noChangeAspect="1" noChangeArrowheads="1"/>
          </p:cNvPicPr>
          <p:nvPr/>
        </p:nvPicPr>
        <p:blipFill>
          <a:blip r:embed="rId2" cstate="print"/>
          <a:srcRect/>
          <a:stretch>
            <a:fillRect/>
          </a:stretch>
        </p:blipFill>
        <p:spPr bwMode="auto">
          <a:xfrm>
            <a:off x="4782671" y="1600200"/>
            <a:ext cx="4361329"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2209800" cy="4483291"/>
          </a:xfrm>
        </p:spPr>
        <p:txBody>
          <a:bodyPr/>
          <a:lstStyle/>
          <a:p>
            <a:r>
              <a:rPr lang="en-US" dirty="0" smtClean="0"/>
              <a:t>Find the area of the record.  THAT’s the black part, for you ITUNES people. </a:t>
            </a:r>
            <a:r>
              <a:rPr lang="en-US" dirty="0" smtClean="0">
                <a:sym typeface="Wingdings" pitchFamily="2" charset="2"/>
              </a:rPr>
              <a:t></a:t>
            </a:r>
            <a:endParaRPr lang="en-US" dirty="0"/>
          </a:p>
        </p:txBody>
      </p:sp>
      <p:sp>
        <p:nvSpPr>
          <p:cNvPr id="3" name="Title 2"/>
          <p:cNvSpPr>
            <a:spLocks noGrp="1"/>
          </p:cNvSpPr>
          <p:nvPr>
            <p:ph type="title"/>
          </p:nvPr>
        </p:nvSpPr>
        <p:spPr/>
        <p:txBody>
          <a:bodyPr/>
          <a:lstStyle/>
          <a:p>
            <a:pPr algn="ctr"/>
            <a:r>
              <a:rPr lang="en-US" dirty="0" smtClean="0"/>
              <a:t>Problem #6</a:t>
            </a:r>
            <a:endParaRPr lang="en-US" dirty="0"/>
          </a:p>
        </p:txBody>
      </p:sp>
      <p:pic>
        <p:nvPicPr>
          <p:cNvPr id="4" name="Picture 2" descr="1165vinyl_record"/>
          <p:cNvPicPr>
            <a:picLocks noChangeAspect="1" noChangeArrowheads="1"/>
          </p:cNvPicPr>
          <p:nvPr/>
        </p:nvPicPr>
        <p:blipFill>
          <a:blip r:embed="rId2" cstate="print"/>
          <a:srcRect/>
          <a:stretch>
            <a:fillRect/>
          </a:stretch>
        </p:blipFill>
        <p:spPr bwMode="auto">
          <a:xfrm>
            <a:off x="3276600" y="1447800"/>
            <a:ext cx="5410200" cy="5410200"/>
          </a:xfrm>
          <a:prstGeom prst="rect">
            <a:avLst/>
          </a:prstGeom>
          <a:noFill/>
          <a:ln w="9525">
            <a:noFill/>
            <a:miter lim="800000"/>
            <a:headEnd/>
            <a:tailEnd/>
          </a:ln>
        </p:spPr>
      </p:pic>
      <p:sp>
        <p:nvSpPr>
          <p:cNvPr id="5" name="Line 3"/>
          <p:cNvSpPr>
            <a:spLocks noChangeShapeType="1"/>
          </p:cNvSpPr>
          <p:nvPr/>
        </p:nvSpPr>
        <p:spPr bwMode="auto">
          <a:xfrm>
            <a:off x="5943600" y="4114800"/>
            <a:ext cx="2590800" cy="0"/>
          </a:xfrm>
          <a:prstGeom prst="line">
            <a:avLst/>
          </a:prstGeom>
          <a:noFill/>
          <a:ln w="57150">
            <a:solidFill>
              <a:srgbClr val="A52630"/>
            </a:solidFill>
            <a:round/>
            <a:headEnd/>
            <a:tailEnd/>
          </a:ln>
        </p:spPr>
        <p:txBody>
          <a:bodyPr wrap="none" anchor="ctr"/>
          <a:lstStyle/>
          <a:p>
            <a:endParaRPr lang="en-US" dirty="0"/>
          </a:p>
        </p:txBody>
      </p:sp>
      <p:sp>
        <p:nvSpPr>
          <p:cNvPr id="6" name="Text Box 4"/>
          <p:cNvSpPr txBox="1">
            <a:spLocks noChangeArrowheads="1"/>
          </p:cNvSpPr>
          <p:nvPr/>
        </p:nvSpPr>
        <p:spPr bwMode="auto">
          <a:xfrm>
            <a:off x="5867400" y="4114800"/>
            <a:ext cx="741363" cy="457200"/>
          </a:xfrm>
          <a:prstGeom prst="rect">
            <a:avLst/>
          </a:prstGeom>
          <a:noFill/>
          <a:ln w="9525">
            <a:noFill/>
            <a:miter lim="800000"/>
            <a:headEnd/>
            <a:tailEnd/>
          </a:ln>
        </p:spPr>
        <p:txBody>
          <a:bodyPr wrap="none">
            <a:spAutoFit/>
          </a:bodyPr>
          <a:lstStyle/>
          <a:p>
            <a:r>
              <a:rPr lang="en-US" dirty="0">
                <a:latin typeface="Book Antiqua" pitchFamily="18" charset="0"/>
              </a:rPr>
              <a:t>1cm</a:t>
            </a:r>
            <a:endParaRPr lang="en-US" sz="2800" dirty="0">
              <a:latin typeface="Book Antiqua" pitchFamily="18" charset="0"/>
            </a:endParaRPr>
          </a:p>
        </p:txBody>
      </p:sp>
      <p:sp>
        <p:nvSpPr>
          <p:cNvPr id="7" name="Line 5"/>
          <p:cNvSpPr>
            <a:spLocks noChangeShapeType="1"/>
          </p:cNvSpPr>
          <p:nvPr/>
        </p:nvSpPr>
        <p:spPr bwMode="auto">
          <a:xfrm>
            <a:off x="6553200" y="4038600"/>
            <a:ext cx="0" cy="152400"/>
          </a:xfrm>
          <a:prstGeom prst="line">
            <a:avLst/>
          </a:prstGeom>
          <a:noFill/>
          <a:ln w="38100">
            <a:solidFill>
              <a:srgbClr val="A52630"/>
            </a:solidFill>
            <a:round/>
            <a:headEnd/>
            <a:tailEnd/>
          </a:ln>
        </p:spPr>
        <p:txBody>
          <a:bodyPr wrap="none" anchor="ctr"/>
          <a:lstStyle/>
          <a:p>
            <a:endParaRPr lang="en-US" dirty="0"/>
          </a:p>
        </p:txBody>
      </p:sp>
      <p:sp>
        <p:nvSpPr>
          <p:cNvPr id="8" name="Line 6"/>
          <p:cNvSpPr>
            <a:spLocks noChangeShapeType="1"/>
          </p:cNvSpPr>
          <p:nvPr/>
        </p:nvSpPr>
        <p:spPr bwMode="auto">
          <a:xfrm>
            <a:off x="7391400" y="4038600"/>
            <a:ext cx="0" cy="152400"/>
          </a:xfrm>
          <a:prstGeom prst="line">
            <a:avLst/>
          </a:prstGeom>
          <a:noFill/>
          <a:ln w="38100">
            <a:solidFill>
              <a:srgbClr val="A52630"/>
            </a:solidFill>
            <a:round/>
            <a:headEnd/>
            <a:tailEnd/>
          </a:ln>
        </p:spPr>
        <p:txBody>
          <a:bodyPr wrap="none" anchor="ctr"/>
          <a:lstStyle/>
          <a:p>
            <a:endParaRPr lang="en-US" dirty="0"/>
          </a:p>
        </p:txBody>
      </p:sp>
      <p:sp>
        <p:nvSpPr>
          <p:cNvPr id="9" name="Text Box 7"/>
          <p:cNvSpPr txBox="1">
            <a:spLocks noChangeArrowheads="1"/>
          </p:cNvSpPr>
          <p:nvPr/>
        </p:nvSpPr>
        <p:spPr bwMode="auto">
          <a:xfrm>
            <a:off x="6629400" y="3733800"/>
            <a:ext cx="741363" cy="457200"/>
          </a:xfrm>
          <a:prstGeom prst="rect">
            <a:avLst/>
          </a:prstGeom>
          <a:noFill/>
          <a:ln w="9525">
            <a:noFill/>
            <a:miter lim="800000"/>
            <a:headEnd/>
            <a:tailEnd/>
          </a:ln>
        </p:spPr>
        <p:txBody>
          <a:bodyPr wrap="none">
            <a:spAutoFit/>
          </a:bodyPr>
          <a:lstStyle/>
          <a:p>
            <a:r>
              <a:rPr lang="en-US" dirty="0">
                <a:latin typeface="Book Antiqua" pitchFamily="18" charset="0"/>
              </a:rPr>
              <a:t>3cm</a:t>
            </a:r>
            <a:endParaRPr lang="en-US" sz="2800" dirty="0">
              <a:latin typeface="Book Antiqua" pitchFamily="18" charset="0"/>
            </a:endParaRPr>
          </a:p>
        </p:txBody>
      </p:sp>
      <p:sp>
        <p:nvSpPr>
          <p:cNvPr id="10" name="Text Box 8"/>
          <p:cNvSpPr txBox="1">
            <a:spLocks noChangeArrowheads="1"/>
          </p:cNvSpPr>
          <p:nvPr/>
        </p:nvSpPr>
        <p:spPr bwMode="auto">
          <a:xfrm>
            <a:off x="7620000" y="4191000"/>
            <a:ext cx="741363" cy="457200"/>
          </a:xfrm>
          <a:prstGeom prst="rect">
            <a:avLst/>
          </a:prstGeom>
          <a:noFill/>
          <a:ln w="9525">
            <a:noFill/>
            <a:miter lim="800000"/>
            <a:headEnd/>
            <a:tailEnd/>
          </a:ln>
        </p:spPr>
        <p:txBody>
          <a:bodyPr wrap="none">
            <a:spAutoFit/>
          </a:bodyPr>
          <a:lstStyle/>
          <a:p>
            <a:r>
              <a:rPr lang="en-US" dirty="0">
                <a:solidFill>
                  <a:srgbClr val="FFFDC9"/>
                </a:solidFill>
                <a:latin typeface="Book Antiqua" pitchFamily="18" charset="0"/>
              </a:rPr>
              <a:t>5cm</a:t>
            </a:r>
            <a:endParaRPr lang="en-US" sz="2800" dirty="0">
              <a:latin typeface="Book Antiqua"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3962400" cy="4559491"/>
          </a:xfrm>
        </p:spPr>
        <p:txBody>
          <a:bodyPr/>
          <a:lstStyle/>
          <a:p>
            <a:r>
              <a:rPr lang="en-US" dirty="0" smtClean="0"/>
              <a:t>Find the shaded area if r=10. (Note: r is the length of the radius of the small circles.) Leave your answer in terms of </a:t>
            </a:r>
            <a:endParaRPr lang="en-US" dirty="0"/>
          </a:p>
        </p:txBody>
      </p:sp>
      <p:sp>
        <p:nvSpPr>
          <p:cNvPr id="3" name="Title 2"/>
          <p:cNvSpPr>
            <a:spLocks noGrp="1"/>
          </p:cNvSpPr>
          <p:nvPr>
            <p:ph type="title"/>
          </p:nvPr>
        </p:nvSpPr>
        <p:spPr/>
        <p:txBody>
          <a:bodyPr/>
          <a:lstStyle/>
          <a:p>
            <a:pPr algn="ctr"/>
            <a:r>
              <a:rPr lang="en-US" dirty="0" smtClean="0"/>
              <a:t>Problem #7</a:t>
            </a:r>
            <a:endParaRPr lang="en-US" dirty="0"/>
          </a:p>
        </p:txBody>
      </p:sp>
      <p:pic>
        <p:nvPicPr>
          <p:cNvPr id="4" name="Picture 2" descr="Picture 2"/>
          <p:cNvPicPr>
            <a:picLocks noChangeAspect="1" noChangeArrowheads="1"/>
          </p:cNvPicPr>
          <p:nvPr/>
        </p:nvPicPr>
        <p:blipFill>
          <a:blip r:embed="rId3" cstate="print"/>
          <a:srcRect/>
          <a:stretch>
            <a:fillRect/>
          </a:stretch>
        </p:blipFill>
        <p:spPr bwMode="auto">
          <a:xfrm>
            <a:off x="4648200" y="1295400"/>
            <a:ext cx="3810000" cy="3940933"/>
          </a:xfrm>
          <a:prstGeom prst="rect">
            <a:avLst/>
          </a:prstGeom>
          <a:noFill/>
          <a:ln w="9525">
            <a:noFill/>
            <a:miter lim="800000"/>
            <a:headEnd/>
            <a:tailEnd/>
          </a:ln>
        </p:spPr>
      </p:pic>
      <p:graphicFrame>
        <p:nvGraphicFramePr>
          <p:cNvPr id="52226" name="Object 2"/>
          <p:cNvGraphicFramePr>
            <a:graphicFrameLocks noChangeAspect="1"/>
          </p:cNvGraphicFramePr>
          <p:nvPr/>
        </p:nvGraphicFramePr>
        <p:xfrm>
          <a:off x="4038600" y="3429000"/>
          <a:ext cx="609600" cy="609600"/>
        </p:xfrm>
        <a:graphic>
          <a:graphicData uri="http://schemas.openxmlformats.org/presentationml/2006/ole">
            <p:oleObj spid="_x0000_s57346" name="Equation" r:id="rId4" imgW="139680" imgH="139680" progId="Equation.DSMT4">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800600" cy="4483291"/>
          </a:xfrm>
        </p:spPr>
        <p:txBody>
          <a:bodyPr/>
          <a:lstStyle/>
          <a:p>
            <a:r>
              <a:rPr lang="en-US" dirty="0" smtClean="0"/>
              <a:t>Find the area of sector ACB.  Leave your answer in terms of </a:t>
            </a:r>
            <a:endParaRPr lang="en-US" dirty="0"/>
          </a:p>
        </p:txBody>
      </p:sp>
      <p:sp>
        <p:nvSpPr>
          <p:cNvPr id="3" name="Title 2"/>
          <p:cNvSpPr>
            <a:spLocks noGrp="1"/>
          </p:cNvSpPr>
          <p:nvPr>
            <p:ph type="title"/>
          </p:nvPr>
        </p:nvSpPr>
        <p:spPr/>
        <p:txBody>
          <a:bodyPr/>
          <a:lstStyle/>
          <a:p>
            <a:pPr algn="ctr"/>
            <a:r>
              <a:rPr lang="en-US" dirty="0" smtClean="0"/>
              <a:t>Problem #8</a:t>
            </a:r>
            <a:endParaRPr lang="en-US" dirty="0"/>
          </a:p>
        </p:txBody>
      </p:sp>
      <p:pic>
        <p:nvPicPr>
          <p:cNvPr id="4" name="Picture 27"/>
          <p:cNvPicPr>
            <a:picLocks noChangeAspect="1" noChangeArrowheads="1"/>
          </p:cNvPicPr>
          <p:nvPr/>
        </p:nvPicPr>
        <p:blipFill>
          <a:blip r:embed="rId3" cstate="print"/>
          <a:srcRect/>
          <a:stretch>
            <a:fillRect/>
          </a:stretch>
        </p:blipFill>
        <p:spPr bwMode="auto">
          <a:xfrm>
            <a:off x="6629400" y="1752600"/>
            <a:ext cx="1608138" cy="1617663"/>
          </a:xfrm>
          <a:prstGeom prst="rect">
            <a:avLst/>
          </a:prstGeom>
          <a:noFill/>
          <a:ln w="9525">
            <a:noFill/>
            <a:miter lim="800000"/>
            <a:headEnd/>
            <a:tailEnd/>
          </a:ln>
        </p:spPr>
      </p:pic>
      <p:graphicFrame>
        <p:nvGraphicFramePr>
          <p:cNvPr id="53250" name="Object 2"/>
          <p:cNvGraphicFramePr>
            <a:graphicFrameLocks noChangeAspect="1"/>
          </p:cNvGraphicFramePr>
          <p:nvPr/>
        </p:nvGraphicFramePr>
        <p:xfrm>
          <a:off x="2743200" y="2286000"/>
          <a:ext cx="609600" cy="609600"/>
        </p:xfrm>
        <a:graphic>
          <a:graphicData uri="http://schemas.openxmlformats.org/presentationml/2006/ole">
            <p:oleObj spid="_x0000_s53250" name="Equation" r:id="rId4" imgW="139680" imgH="139680" progId="Equation.DSMT4">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648200" cy="4483291"/>
          </a:xfrm>
        </p:spPr>
        <p:txBody>
          <a:bodyPr/>
          <a:lstStyle/>
          <a:p>
            <a:r>
              <a:rPr lang="en-US" dirty="0" smtClean="0"/>
              <a:t>Find the area of the shaded segment.  Round your final answer to the nearest hundredth.</a:t>
            </a:r>
            <a:endParaRPr lang="en-US" dirty="0"/>
          </a:p>
        </p:txBody>
      </p:sp>
      <p:sp>
        <p:nvSpPr>
          <p:cNvPr id="3" name="Title 2"/>
          <p:cNvSpPr>
            <a:spLocks noGrp="1"/>
          </p:cNvSpPr>
          <p:nvPr>
            <p:ph type="title"/>
          </p:nvPr>
        </p:nvSpPr>
        <p:spPr/>
        <p:txBody>
          <a:bodyPr/>
          <a:lstStyle/>
          <a:p>
            <a:pPr algn="ctr"/>
            <a:r>
              <a:rPr lang="en-US" dirty="0" smtClean="0"/>
              <a:t>Problem #9</a:t>
            </a:r>
            <a:endParaRPr lang="en-US" dirty="0"/>
          </a:p>
        </p:txBody>
      </p:sp>
      <p:pic>
        <p:nvPicPr>
          <p:cNvPr id="4" name="Picture 26"/>
          <p:cNvPicPr>
            <a:picLocks noChangeAspect="1" noChangeArrowheads="1"/>
          </p:cNvPicPr>
          <p:nvPr/>
        </p:nvPicPr>
        <p:blipFill>
          <a:blip r:embed="rId2" cstate="print"/>
          <a:srcRect/>
          <a:stretch>
            <a:fillRect/>
          </a:stretch>
        </p:blipFill>
        <p:spPr bwMode="auto">
          <a:xfrm>
            <a:off x="5943600" y="1447800"/>
            <a:ext cx="2028825" cy="1836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343400" cy="4483291"/>
          </a:xfrm>
        </p:spPr>
        <p:txBody>
          <a:bodyPr/>
          <a:lstStyle/>
          <a:p>
            <a:r>
              <a:rPr lang="en-US" dirty="0" smtClean="0"/>
              <a:t>Find the area of the shaded region.  Point O is the center of the circle, and the radius is 4 units.</a:t>
            </a:r>
            <a:endParaRPr lang="en-US" dirty="0"/>
          </a:p>
        </p:txBody>
      </p:sp>
      <p:sp>
        <p:nvSpPr>
          <p:cNvPr id="3" name="Title 2"/>
          <p:cNvSpPr>
            <a:spLocks noGrp="1"/>
          </p:cNvSpPr>
          <p:nvPr>
            <p:ph type="title"/>
          </p:nvPr>
        </p:nvSpPr>
        <p:spPr/>
        <p:txBody>
          <a:bodyPr/>
          <a:lstStyle/>
          <a:p>
            <a:pPr algn="ctr"/>
            <a:r>
              <a:rPr lang="en-US" dirty="0" smtClean="0"/>
              <a:t>Problem #10</a:t>
            </a:r>
            <a:endParaRPr lang="en-US" dirty="0"/>
          </a:p>
        </p:txBody>
      </p:sp>
      <p:pic>
        <p:nvPicPr>
          <p:cNvPr id="5" name="Picture 4"/>
          <p:cNvPicPr>
            <a:picLocks noChangeAspect="1" noChangeArrowheads="1"/>
          </p:cNvPicPr>
          <p:nvPr/>
        </p:nvPicPr>
        <p:blipFill>
          <a:blip r:embed="rId2" cstate="print"/>
          <a:srcRect/>
          <a:stretch>
            <a:fillRect/>
          </a:stretch>
        </p:blipFill>
        <p:spPr bwMode="auto">
          <a:xfrm>
            <a:off x="6553201" y="1479107"/>
            <a:ext cx="1981200" cy="1873693"/>
          </a:xfrm>
          <a:prstGeom prst="rect">
            <a:avLst/>
          </a:prstGeom>
          <a:noFill/>
          <a:ln w="9525">
            <a:noFill/>
            <a:miter lim="800000"/>
            <a:headEnd/>
            <a:tailEnd/>
          </a:ln>
        </p:spPr>
      </p:pic>
      <p:grpSp>
        <p:nvGrpSpPr>
          <p:cNvPr id="6" name="Group 5"/>
          <p:cNvGrpSpPr>
            <a:grpSpLocks/>
          </p:cNvGrpSpPr>
          <p:nvPr/>
        </p:nvGrpSpPr>
        <p:grpSpPr bwMode="auto">
          <a:xfrm>
            <a:off x="6934287" y="2134036"/>
            <a:ext cx="1391441" cy="472190"/>
            <a:chOff x="8666" y="1633"/>
            <a:chExt cx="1360" cy="540"/>
          </a:xfrm>
        </p:grpSpPr>
        <p:sp>
          <p:nvSpPr>
            <p:cNvPr id="7" name="Text Box 7"/>
            <p:cNvSpPr txBox="1">
              <a:spLocks noChangeArrowheads="1"/>
            </p:cNvSpPr>
            <p:nvPr/>
          </p:nvSpPr>
          <p:spPr bwMode="auto">
            <a:xfrm>
              <a:off x="9485" y="1633"/>
              <a:ext cx="541" cy="540"/>
            </a:xfrm>
            <a:prstGeom prst="rect">
              <a:avLst/>
            </a:prstGeom>
            <a:noFill/>
            <a:ln w="9525">
              <a:noFill/>
              <a:miter lim="800000"/>
              <a:headEnd/>
              <a:tailEnd/>
            </a:ln>
          </p:spPr>
          <p:txBody>
            <a:bodyPr/>
            <a:lstStyle/>
            <a:p>
              <a:pPr eaLnBrk="1" hangingPunct="1"/>
              <a:r>
                <a:rPr lang="en-US" sz="1200" b="1" dirty="0">
                  <a:cs typeface="Times New Roman" pitchFamily="18" charset="0"/>
                </a:rPr>
                <a:t>4</a:t>
              </a:r>
              <a:endParaRPr lang="en-US" dirty="0">
                <a:latin typeface="Arial" pitchFamily="34" charset="0"/>
              </a:endParaRPr>
            </a:p>
          </p:txBody>
        </p:sp>
        <p:sp>
          <p:nvSpPr>
            <p:cNvPr id="8" name="Text Box 6"/>
            <p:cNvSpPr txBox="1">
              <a:spLocks noChangeArrowheads="1"/>
            </p:cNvSpPr>
            <p:nvPr/>
          </p:nvSpPr>
          <p:spPr bwMode="auto">
            <a:xfrm>
              <a:off x="8666" y="1633"/>
              <a:ext cx="660" cy="540"/>
            </a:xfrm>
            <a:prstGeom prst="rect">
              <a:avLst/>
            </a:prstGeom>
            <a:noFill/>
            <a:ln w="9525">
              <a:noFill/>
              <a:miter lim="800000"/>
              <a:headEnd/>
              <a:tailEnd/>
            </a:ln>
          </p:spPr>
          <p:txBody>
            <a:bodyPr/>
            <a:lstStyle/>
            <a:p>
              <a:pPr eaLnBrk="1" hangingPunct="1"/>
              <a:r>
                <a:rPr lang="en-US" sz="1200" b="1" dirty="0">
                  <a:latin typeface="Arial" pitchFamily="34" charset="0"/>
                  <a:cs typeface="Times New Roman" pitchFamily="18" charset="0"/>
                </a:rPr>
                <a:t>30</a:t>
              </a:r>
              <a:r>
                <a:rPr lang="en-US" sz="1200" b="1" dirty="0">
                  <a:latin typeface="Times New Roman" pitchFamily="18" charset="0"/>
                  <a:cs typeface="Times New Roman" pitchFamily="18" charset="0"/>
                  <a:sym typeface="Symbol" pitchFamily="18" charset="2"/>
                </a:rPr>
                <a:t></a:t>
              </a:r>
            </a:p>
          </p:txBody>
        </p:sp>
      </p:grpSp>
      <p:sp>
        <p:nvSpPr>
          <p:cNvPr id="9" name="Text Box 8"/>
          <p:cNvSpPr txBox="1">
            <a:spLocks noChangeArrowheads="1"/>
          </p:cNvSpPr>
          <p:nvPr/>
        </p:nvSpPr>
        <p:spPr bwMode="auto">
          <a:xfrm>
            <a:off x="7600507" y="2514600"/>
            <a:ext cx="552893" cy="647700"/>
          </a:xfrm>
          <a:prstGeom prst="rect">
            <a:avLst/>
          </a:prstGeom>
          <a:noFill/>
          <a:ln w="9525">
            <a:noFill/>
            <a:miter lim="800000"/>
            <a:headEnd/>
            <a:tailEnd/>
          </a:ln>
        </p:spPr>
        <p:txBody>
          <a:bodyPr/>
          <a:lstStyle/>
          <a:p>
            <a:pPr eaLnBrk="1" hangingPunct="1"/>
            <a:r>
              <a:rPr lang="en-US" sz="1200" b="1" dirty="0">
                <a:latin typeface="Times New Roman" pitchFamily="18" charset="0"/>
                <a:cs typeface="Times New Roman" pitchFamily="18" charset="0"/>
              </a:rPr>
              <a:t>O</a:t>
            </a:r>
            <a:endParaRPr lang="en-US" dirty="0">
              <a:latin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86200"/>
            <a:ext cx="8229600" cy="2121091"/>
          </a:xfrm>
        </p:spPr>
        <p:txBody>
          <a:bodyPr>
            <a:normAutofit fontScale="85000" lnSpcReduction="10000"/>
          </a:bodyPr>
          <a:lstStyle/>
          <a:p>
            <a:r>
              <a:rPr lang="en-US" dirty="0" smtClean="0"/>
              <a:t>The rectangular wall shown above has an entrance cut into it.  You want to paint the wall.  To the nearest square foot, what is the area of the region that you need to paint?  If one gallon of paint will cover 200 square feet of surface area, how many gallons of paint will you need to do the project?</a:t>
            </a:r>
            <a:endParaRPr lang="en-US" dirty="0"/>
          </a:p>
        </p:txBody>
      </p:sp>
      <p:sp>
        <p:nvSpPr>
          <p:cNvPr id="3" name="Title 2"/>
          <p:cNvSpPr>
            <a:spLocks noGrp="1"/>
          </p:cNvSpPr>
          <p:nvPr>
            <p:ph type="title"/>
          </p:nvPr>
        </p:nvSpPr>
        <p:spPr>
          <a:xfrm>
            <a:off x="457200" y="304800"/>
            <a:ext cx="8229600" cy="1143000"/>
          </a:xfrm>
        </p:spPr>
        <p:txBody>
          <a:bodyPr/>
          <a:lstStyle/>
          <a:p>
            <a:pPr algn="ctr"/>
            <a:r>
              <a:rPr lang="en-US" dirty="0" smtClean="0"/>
              <a:t>Problem #11</a:t>
            </a:r>
            <a:endParaRPr lang="en-US" dirty="0"/>
          </a:p>
        </p:txBody>
      </p:sp>
      <p:pic>
        <p:nvPicPr>
          <p:cNvPr id="4" name="Picture 64"/>
          <p:cNvPicPr>
            <a:picLocks noChangeAspect="1" noChangeArrowheads="1"/>
          </p:cNvPicPr>
          <p:nvPr/>
        </p:nvPicPr>
        <p:blipFill>
          <a:blip r:embed="rId2" cstate="print"/>
          <a:srcRect/>
          <a:stretch>
            <a:fillRect/>
          </a:stretch>
        </p:blipFill>
        <p:spPr bwMode="auto">
          <a:xfrm>
            <a:off x="442362" y="1066800"/>
            <a:ext cx="7895188" cy="2116138"/>
          </a:xfrm>
          <a:prstGeom prst="rect">
            <a:avLst/>
          </a:prstGeom>
          <a:noFill/>
          <a:ln w="9525">
            <a:noFill/>
            <a:miter lim="800000"/>
            <a:headEnd/>
            <a:tailEnd/>
          </a:ln>
        </p:spPr>
      </p:pic>
      <p:sp>
        <p:nvSpPr>
          <p:cNvPr id="6" name="TextBox 5"/>
          <p:cNvSpPr txBox="1"/>
          <p:nvPr/>
        </p:nvSpPr>
        <p:spPr>
          <a:xfrm>
            <a:off x="304800" y="1143000"/>
            <a:ext cx="5486400" cy="1981200"/>
          </a:xfrm>
          <a:prstGeom prst="rect">
            <a:avLst/>
          </a:prstGeom>
          <a:solidFill>
            <a:schemeClr val="bg1"/>
          </a:solidFill>
        </p:spPr>
        <p:txBody>
          <a:bodyPr wrap="square" rtlCol="0">
            <a:spAutoFit/>
          </a:bodyPr>
          <a:lstStyle/>
          <a:p>
            <a:endParaRPr lang="en-US" sz="1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3962400" cy="4407091"/>
          </a:xfrm>
        </p:spPr>
        <p:txBody>
          <a:bodyPr>
            <a:normAutofit lnSpcReduction="10000"/>
          </a:bodyPr>
          <a:lstStyle/>
          <a:p>
            <a:r>
              <a:rPr lang="en-US" dirty="0" smtClean="0"/>
              <a:t>The area of a circle is </a:t>
            </a:r>
            <a:r>
              <a:rPr lang="en-US" dirty="0" smtClean="0">
                <a:sym typeface="Symbol" pitchFamily="18" charset="2"/>
              </a:rPr>
              <a:t> times the square of the radius or A = r</a:t>
            </a:r>
            <a:r>
              <a:rPr lang="en-US" baseline="30000" dirty="0" smtClean="0">
                <a:sym typeface="Symbol" pitchFamily="18" charset="2"/>
              </a:rPr>
              <a:t>2</a:t>
            </a:r>
            <a:endParaRPr lang="en-US" dirty="0" smtClean="0">
              <a:sym typeface="Symbol" pitchFamily="18" charset="2"/>
            </a:endParaRPr>
          </a:p>
          <a:p>
            <a:r>
              <a:rPr lang="en-US" dirty="0" smtClean="0">
                <a:sym typeface="Symbol" pitchFamily="18" charset="2"/>
              </a:rPr>
              <a:t>Of course, some problems might try to be tricky and give you the diameter, or maybe even the circumference of the circle.</a:t>
            </a:r>
          </a:p>
          <a:p>
            <a:endParaRPr lang="en-US" dirty="0"/>
          </a:p>
        </p:txBody>
      </p:sp>
      <p:sp>
        <p:nvSpPr>
          <p:cNvPr id="3" name="Title 2"/>
          <p:cNvSpPr>
            <a:spLocks noGrp="1"/>
          </p:cNvSpPr>
          <p:nvPr>
            <p:ph type="title"/>
          </p:nvPr>
        </p:nvSpPr>
        <p:spPr/>
        <p:txBody>
          <a:bodyPr/>
          <a:lstStyle/>
          <a:p>
            <a:pPr algn="ctr"/>
            <a:r>
              <a:rPr lang="en-US" dirty="0" smtClean="0"/>
              <a:t>Area of a Circle</a:t>
            </a:r>
            <a:endParaRPr lang="en-US" dirty="0"/>
          </a:p>
        </p:txBody>
      </p:sp>
      <p:graphicFrame>
        <p:nvGraphicFramePr>
          <p:cNvPr id="5" name="Object 4"/>
          <p:cNvGraphicFramePr>
            <a:graphicFrameLocks noChangeAspect="1"/>
          </p:cNvGraphicFramePr>
          <p:nvPr/>
        </p:nvGraphicFramePr>
        <p:xfrm>
          <a:off x="5334000" y="4495800"/>
          <a:ext cx="2558716" cy="838200"/>
        </p:xfrm>
        <a:graphic>
          <a:graphicData uri="http://schemas.openxmlformats.org/presentationml/2006/ole">
            <p:oleObj spid="_x0000_s1026" name="Equation" r:id="rId3" imgW="736560" imgH="241200" progId="Equation.DSMT4">
              <p:embed/>
            </p:oleObj>
          </a:graphicData>
        </a:graphic>
      </p:graphicFrame>
      <p:pic>
        <p:nvPicPr>
          <p:cNvPr id="6" name="Picture 2"/>
          <p:cNvPicPr>
            <a:picLocks noChangeAspect="1" noChangeArrowheads="1"/>
          </p:cNvPicPr>
          <p:nvPr/>
        </p:nvPicPr>
        <p:blipFill>
          <a:blip r:embed="rId4" cstate="print"/>
          <a:srcRect/>
          <a:stretch>
            <a:fillRect/>
          </a:stretch>
        </p:blipFill>
        <p:spPr bwMode="auto">
          <a:xfrm>
            <a:off x="5334000" y="1752600"/>
            <a:ext cx="2209800" cy="214711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4724400"/>
            <a:ext cx="8382000" cy="1663891"/>
          </a:xfrm>
        </p:spPr>
        <p:txBody>
          <a:bodyPr>
            <a:normAutofit fontScale="85000" lnSpcReduction="20000"/>
          </a:bodyPr>
          <a:lstStyle/>
          <a:p>
            <a:r>
              <a:rPr lang="en-GB" sz="2800" dirty="0" smtClean="0"/>
              <a:t>The diagram shown above, models a rectangular rear window of a car.  This fancy car has a rear window wiper that can rotate through 160 degrees.  What percentage of the rear window is cleaned by the wiper.</a:t>
            </a:r>
          </a:p>
        </p:txBody>
      </p:sp>
      <p:sp>
        <p:nvSpPr>
          <p:cNvPr id="3" name="Title 2"/>
          <p:cNvSpPr>
            <a:spLocks noGrp="1"/>
          </p:cNvSpPr>
          <p:nvPr>
            <p:ph type="title"/>
          </p:nvPr>
        </p:nvSpPr>
        <p:spPr/>
        <p:txBody>
          <a:bodyPr/>
          <a:lstStyle/>
          <a:p>
            <a:pPr algn="ctr"/>
            <a:r>
              <a:rPr lang="en-US" dirty="0" smtClean="0"/>
              <a:t>Problem #12</a:t>
            </a:r>
            <a:endParaRPr lang="en-US" dirty="0"/>
          </a:p>
        </p:txBody>
      </p:sp>
      <p:pic>
        <p:nvPicPr>
          <p:cNvPr id="4" name="Picture 7"/>
          <p:cNvPicPr>
            <a:picLocks noChangeAspect="1" noChangeArrowheads="1"/>
          </p:cNvPicPr>
          <p:nvPr/>
        </p:nvPicPr>
        <p:blipFill>
          <a:blip r:embed="rId2" cstate="print"/>
          <a:srcRect/>
          <a:stretch>
            <a:fillRect/>
          </a:stretch>
        </p:blipFill>
        <p:spPr bwMode="auto">
          <a:xfrm>
            <a:off x="1447800" y="1066799"/>
            <a:ext cx="6172200" cy="35269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1"/>
                </a:solidFill>
              </a:rPr>
              <a:t>ANSWERS TO PROBLEMS </a:t>
            </a:r>
            <a:endParaRPr lang="en-US" dirty="0">
              <a:solidFill>
                <a:schemeClr val="accent1"/>
              </a:solidFill>
            </a:endParaRPr>
          </a:p>
        </p:txBody>
      </p:sp>
      <p:pic>
        <p:nvPicPr>
          <p:cNvPr id="4" name="Content Placeholder 3" descr="boy with smile.gif"/>
          <p:cNvPicPr>
            <a:picLocks noGrp="1" noChangeAspect="1"/>
          </p:cNvPicPr>
          <p:nvPr>
            <p:ph idx="1"/>
          </p:nvPr>
        </p:nvPicPr>
        <p:blipFill>
          <a:blip r:embed="rId3" cstate="print"/>
          <a:stretch>
            <a:fillRect/>
          </a:stretch>
        </p:blipFill>
        <p:spPr>
          <a:xfrm>
            <a:off x="7239000" y="533400"/>
            <a:ext cx="1219200" cy="1219200"/>
          </a:xfrm>
        </p:spPr>
      </p:pic>
      <p:graphicFrame>
        <p:nvGraphicFramePr>
          <p:cNvPr id="5" name="Table 4"/>
          <p:cNvGraphicFramePr>
            <a:graphicFrameLocks noGrp="1"/>
          </p:cNvGraphicFramePr>
          <p:nvPr/>
        </p:nvGraphicFramePr>
        <p:xfrm>
          <a:off x="838200" y="1295400"/>
          <a:ext cx="6096000" cy="37084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Problem</a:t>
                      </a:r>
                      <a:endParaRPr lang="en-US" dirty="0"/>
                    </a:p>
                  </a:txBody>
                  <a:tcPr/>
                </a:tc>
                <a:tc>
                  <a:txBody>
                    <a:bodyPr/>
                    <a:lstStyle/>
                    <a:p>
                      <a:pPr algn="ctr"/>
                      <a:r>
                        <a:rPr lang="en-US" dirty="0" smtClean="0"/>
                        <a:t>Answer</a:t>
                      </a:r>
                      <a:endParaRPr lang="en-US" dirty="0"/>
                    </a:p>
                  </a:txBody>
                  <a:tcPr/>
                </a:tc>
              </a:tr>
              <a:tr h="370840">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pPr algn="ctr"/>
                      <a:r>
                        <a:rPr lang="en-US" dirty="0" smtClean="0"/>
                        <a:t>2</a:t>
                      </a:r>
                      <a:endParaRPr lang="en-US" dirty="0"/>
                    </a:p>
                  </a:txBody>
                  <a:tcPr/>
                </a:tc>
                <a:tc>
                  <a:txBody>
                    <a:bodyPr/>
                    <a:lstStyle/>
                    <a:p>
                      <a:pPr algn="ctr"/>
                      <a:endParaRPr lang="en-US" dirty="0"/>
                    </a:p>
                  </a:txBody>
                  <a:tcPr/>
                </a:tc>
              </a:tr>
              <a:tr h="370840">
                <a:tc>
                  <a:txBody>
                    <a:bodyPr/>
                    <a:lstStyle/>
                    <a:p>
                      <a:pPr algn="ctr"/>
                      <a:r>
                        <a:rPr lang="en-US" dirty="0" smtClean="0"/>
                        <a:t>3</a:t>
                      </a:r>
                      <a:endParaRPr lang="en-US" dirty="0"/>
                    </a:p>
                  </a:txBody>
                  <a:tcPr/>
                </a:tc>
                <a:tc>
                  <a:txBody>
                    <a:bodyPr/>
                    <a:lstStyle/>
                    <a:p>
                      <a:pPr algn="ctr"/>
                      <a:endParaRPr lang="en-US" dirty="0"/>
                    </a:p>
                  </a:txBody>
                  <a:tcPr/>
                </a:tc>
              </a:tr>
              <a:tr h="370840">
                <a:tc>
                  <a:txBody>
                    <a:bodyPr/>
                    <a:lstStyle/>
                    <a:p>
                      <a:pPr algn="ctr"/>
                      <a:r>
                        <a:rPr lang="en-US" dirty="0" smtClean="0"/>
                        <a:t>4</a:t>
                      </a:r>
                      <a:endParaRPr lang="en-US" dirty="0"/>
                    </a:p>
                  </a:txBody>
                  <a:tcPr/>
                </a:tc>
                <a:tc>
                  <a:txBody>
                    <a:bodyPr/>
                    <a:lstStyle/>
                    <a:p>
                      <a:pPr algn="ctr"/>
                      <a:endParaRPr lang="en-US" dirty="0"/>
                    </a:p>
                  </a:txBody>
                  <a:tcPr/>
                </a:tc>
              </a:tr>
              <a:tr h="370840">
                <a:tc>
                  <a:txBody>
                    <a:bodyPr/>
                    <a:lstStyle/>
                    <a:p>
                      <a:pPr algn="ctr"/>
                      <a:r>
                        <a:rPr lang="en-US" dirty="0" smtClean="0"/>
                        <a:t>5</a:t>
                      </a:r>
                      <a:endParaRPr lang="en-US" dirty="0"/>
                    </a:p>
                  </a:txBody>
                  <a:tcPr/>
                </a:tc>
                <a:tc>
                  <a:txBody>
                    <a:bodyPr/>
                    <a:lstStyle/>
                    <a:p>
                      <a:pPr algn="ctr"/>
                      <a:endParaRPr lang="en-US" dirty="0"/>
                    </a:p>
                  </a:txBody>
                  <a:tcPr/>
                </a:tc>
              </a:tr>
              <a:tr h="370840">
                <a:tc>
                  <a:txBody>
                    <a:bodyPr/>
                    <a:lstStyle/>
                    <a:p>
                      <a:pPr algn="ctr"/>
                      <a:r>
                        <a:rPr lang="en-US" dirty="0" smtClean="0"/>
                        <a:t>Blueberry</a:t>
                      </a:r>
                      <a:endParaRPr lang="en-US" dirty="0"/>
                    </a:p>
                  </a:txBody>
                  <a:tcPr/>
                </a:tc>
                <a:tc>
                  <a:txBody>
                    <a:bodyPr/>
                    <a:lstStyle/>
                    <a:p>
                      <a:pPr algn="ctr"/>
                      <a:endParaRPr lang="en-US" dirty="0"/>
                    </a:p>
                  </a:txBody>
                  <a:tcPr/>
                </a:tc>
              </a:tr>
              <a:tr h="370840">
                <a:tc>
                  <a:txBody>
                    <a:bodyPr/>
                    <a:lstStyle/>
                    <a:p>
                      <a:pPr algn="ctr"/>
                      <a:r>
                        <a:rPr lang="en-US" dirty="0" smtClean="0"/>
                        <a:t>Banana</a:t>
                      </a:r>
                      <a:r>
                        <a:rPr lang="en-US" baseline="0" dirty="0" smtClean="0"/>
                        <a:t> Nut</a:t>
                      </a:r>
                      <a:endParaRPr lang="en-US" dirty="0"/>
                    </a:p>
                  </a:txBody>
                  <a:tcPr/>
                </a:tc>
                <a:tc>
                  <a:txBody>
                    <a:bodyPr/>
                    <a:lstStyle/>
                    <a:p>
                      <a:pPr algn="ctr"/>
                      <a:endParaRPr lang="en-US" dirty="0"/>
                    </a:p>
                  </a:txBody>
                  <a:tcPr/>
                </a:tc>
              </a:tr>
              <a:tr h="370840">
                <a:tc>
                  <a:txBody>
                    <a:bodyPr/>
                    <a:lstStyle/>
                    <a:p>
                      <a:pPr algn="ctr"/>
                      <a:r>
                        <a:rPr lang="en-US" dirty="0" smtClean="0"/>
                        <a:t>Bran</a:t>
                      </a:r>
                      <a:endParaRPr lang="en-US" dirty="0"/>
                    </a:p>
                  </a:txBody>
                  <a:tcPr/>
                </a:tc>
                <a:tc>
                  <a:txBody>
                    <a:bodyPr/>
                    <a:lstStyle/>
                    <a:p>
                      <a:pPr algn="ctr"/>
                      <a:endParaRPr lang="en-US" dirty="0"/>
                    </a:p>
                  </a:txBody>
                  <a:tcPr/>
                </a:tc>
              </a:tr>
              <a:tr h="370840">
                <a:tc>
                  <a:txBody>
                    <a:bodyPr/>
                    <a:lstStyle/>
                    <a:p>
                      <a:pPr algn="ctr"/>
                      <a:r>
                        <a:rPr lang="en-US" dirty="0" smtClean="0"/>
                        <a:t>Other</a:t>
                      </a:r>
                      <a:endParaRPr lang="en-US" dirty="0"/>
                    </a:p>
                  </a:txBody>
                  <a:tcPr/>
                </a:tc>
                <a:tc>
                  <a:txBody>
                    <a:bodyPr/>
                    <a:lstStyle/>
                    <a:p>
                      <a:pPr algn="ctr"/>
                      <a:endParaRPr lang="en-US" dirty="0"/>
                    </a:p>
                  </a:txBody>
                  <a:tcPr/>
                </a:tc>
              </a:tr>
            </a:tbl>
          </a:graphicData>
        </a:graphic>
      </p:graphicFrame>
      <p:graphicFrame>
        <p:nvGraphicFramePr>
          <p:cNvPr id="6" name="Object 5"/>
          <p:cNvGraphicFramePr>
            <a:graphicFrameLocks noChangeAspect="1"/>
          </p:cNvGraphicFramePr>
          <p:nvPr/>
        </p:nvGraphicFramePr>
        <p:xfrm>
          <a:off x="4367213" y="1676400"/>
          <a:ext cx="1249362" cy="342900"/>
        </p:xfrm>
        <a:graphic>
          <a:graphicData uri="http://schemas.openxmlformats.org/presentationml/2006/ole">
            <p:oleObj spid="_x0000_s58370" name="Equation" r:id="rId4" imgW="647640" imgH="177480" progId="Equation.DSMT4">
              <p:embed/>
            </p:oleObj>
          </a:graphicData>
        </a:graphic>
      </p:graphicFrame>
      <p:graphicFrame>
        <p:nvGraphicFramePr>
          <p:cNvPr id="7" name="Object 6"/>
          <p:cNvGraphicFramePr>
            <a:graphicFrameLocks noChangeAspect="1"/>
          </p:cNvGraphicFramePr>
          <p:nvPr/>
        </p:nvGraphicFramePr>
        <p:xfrm>
          <a:off x="4689475" y="2079625"/>
          <a:ext cx="527050" cy="319088"/>
        </p:xfrm>
        <a:graphic>
          <a:graphicData uri="http://schemas.openxmlformats.org/presentationml/2006/ole">
            <p:oleObj spid="_x0000_s58371" name="Equation" r:id="rId5" imgW="291960" imgH="177480" progId="Equation.DSMT4">
              <p:embed/>
            </p:oleObj>
          </a:graphicData>
        </a:graphic>
      </p:graphicFrame>
      <p:graphicFrame>
        <p:nvGraphicFramePr>
          <p:cNvPr id="214020" name="Object 4"/>
          <p:cNvGraphicFramePr>
            <a:graphicFrameLocks noChangeAspect="1"/>
          </p:cNvGraphicFramePr>
          <p:nvPr/>
        </p:nvGraphicFramePr>
        <p:xfrm>
          <a:off x="4575175" y="2460625"/>
          <a:ext cx="755650" cy="319088"/>
        </p:xfrm>
        <a:graphic>
          <a:graphicData uri="http://schemas.openxmlformats.org/presentationml/2006/ole">
            <p:oleObj spid="_x0000_s58372" name="Equation" r:id="rId6" imgW="419040" imgH="177480" progId="Equation.DSMT4">
              <p:embed/>
            </p:oleObj>
          </a:graphicData>
        </a:graphic>
      </p:graphicFrame>
      <p:graphicFrame>
        <p:nvGraphicFramePr>
          <p:cNvPr id="214021" name="Object 5"/>
          <p:cNvGraphicFramePr>
            <a:graphicFrameLocks noChangeAspect="1"/>
          </p:cNvGraphicFramePr>
          <p:nvPr/>
        </p:nvGraphicFramePr>
        <p:xfrm>
          <a:off x="4689475" y="2841625"/>
          <a:ext cx="527050" cy="320675"/>
        </p:xfrm>
        <a:graphic>
          <a:graphicData uri="http://schemas.openxmlformats.org/presentationml/2006/ole">
            <p:oleObj spid="_x0000_s58373" name="Equation" r:id="rId7" imgW="291960" imgH="177480" progId="Equation.DSMT4">
              <p:embed/>
            </p:oleObj>
          </a:graphicData>
        </a:graphic>
      </p:graphicFrame>
      <p:graphicFrame>
        <p:nvGraphicFramePr>
          <p:cNvPr id="214022" name="Object 6"/>
          <p:cNvGraphicFramePr>
            <a:graphicFrameLocks noChangeAspect="1"/>
          </p:cNvGraphicFramePr>
          <p:nvPr/>
        </p:nvGraphicFramePr>
        <p:xfrm>
          <a:off x="4724400" y="3505200"/>
          <a:ext cx="549275" cy="342900"/>
        </p:xfrm>
        <a:graphic>
          <a:graphicData uri="http://schemas.openxmlformats.org/presentationml/2006/ole">
            <p:oleObj spid="_x0000_s58374" name="Equation" r:id="rId8" imgW="304560" imgH="190440" progId="Equation.DSMT4">
              <p:embed/>
            </p:oleObj>
          </a:graphicData>
        </a:graphic>
      </p:graphicFrame>
      <p:graphicFrame>
        <p:nvGraphicFramePr>
          <p:cNvPr id="57351" name="Object 7"/>
          <p:cNvGraphicFramePr>
            <a:graphicFrameLocks noChangeAspect="1"/>
          </p:cNvGraphicFramePr>
          <p:nvPr/>
        </p:nvGraphicFramePr>
        <p:xfrm>
          <a:off x="4724400" y="3875088"/>
          <a:ext cx="549275" cy="366712"/>
        </p:xfrm>
        <a:graphic>
          <a:graphicData uri="http://schemas.openxmlformats.org/presentationml/2006/ole">
            <p:oleObj spid="_x0000_s58375" name="Equation" r:id="rId9" imgW="304560" imgH="203040" progId="Equation.DSMT4">
              <p:embed/>
            </p:oleObj>
          </a:graphicData>
        </a:graphic>
      </p:graphicFrame>
      <p:graphicFrame>
        <p:nvGraphicFramePr>
          <p:cNvPr id="57352" name="Object 8"/>
          <p:cNvGraphicFramePr>
            <a:graphicFrameLocks noChangeAspect="1"/>
          </p:cNvGraphicFramePr>
          <p:nvPr/>
        </p:nvGraphicFramePr>
        <p:xfrm>
          <a:off x="4781550" y="4637088"/>
          <a:ext cx="434975" cy="366712"/>
        </p:xfrm>
        <a:graphic>
          <a:graphicData uri="http://schemas.openxmlformats.org/presentationml/2006/ole">
            <p:oleObj spid="_x0000_s58376" name="Equation" r:id="rId10" imgW="241200" imgH="203040" progId="Equation.DSMT4">
              <p:embed/>
            </p:oleObj>
          </a:graphicData>
        </a:graphic>
      </p:graphicFrame>
      <p:graphicFrame>
        <p:nvGraphicFramePr>
          <p:cNvPr id="57353" name="Object 9"/>
          <p:cNvGraphicFramePr>
            <a:graphicFrameLocks noChangeAspect="1"/>
          </p:cNvGraphicFramePr>
          <p:nvPr/>
        </p:nvGraphicFramePr>
        <p:xfrm>
          <a:off x="4781550" y="4256088"/>
          <a:ext cx="434975" cy="366712"/>
        </p:xfrm>
        <a:graphic>
          <a:graphicData uri="http://schemas.openxmlformats.org/presentationml/2006/ole">
            <p:oleObj spid="_x0000_s58377" name="Equation" r:id="rId11" imgW="241200" imgH="203040" progId="Equation.DSMT4">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1"/>
                </a:solidFill>
              </a:rPr>
              <a:t>ANSWERS TO PROBLEMS (Continued) </a:t>
            </a:r>
            <a:endParaRPr lang="en-US" dirty="0">
              <a:solidFill>
                <a:schemeClr val="accent1"/>
              </a:solidFill>
            </a:endParaRPr>
          </a:p>
        </p:txBody>
      </p:sp>
      <p:pic>
        <p:nvPicPr>
          <p:cNvPr id="4" name="Content Placeholder 3" descr="boy with smile.gif"/>
          <p:cNvPicPr>
            <a:picLocks noGrp="1" noChangeAspect="1"/>
          </p:cNvPicPr>
          <p:nvPr>
            <p:ph idx="1"/>
          </p:nvPr>
        </p:nvPicPr>
        <p:blipFill>
          <a:blip r:embed="rId3" cstate="print"/>
          <a:stretch>
            <a:fillRect/>
          </a:stretch>
        </p:blipFill>
        <p:spPr>
          <a:xfrm>
            <a:off x="7239000" y="533400"/>
            <a:ext cx="1219200" cy="1219200"/>
          </a:xfrm>
        </p:spPr>
      </p:pic>
      <p:graphicFrame>
        <p:nvGraphicFramePr>
          <p:cNvPr id="5" name="Table 4"/>
          <p:cNvGraphicFramePr>
            <a:graphicFrameLocks noGrp="1"/>
          </p:cNvGraphicFramePr>
          <p:nvPr/>
        </p:nvGraphicFramePr>
        <p:xfrm>
          <a:off x="838200" y="1676400"/>
          <a:ext cx="6096000" cy="3332480"/>
        </p:xfrm>
        <a:graphic>
          <a:graphicData uri="http://schemas.openxmlformats.org/drawingml/2006/table">
            <a:tbl>
              <a:tblPr firstRow="1" bandRow="1">
                <a:tableStyleId>{5C22544A-7EE6-4342-B048-85BDC9FD1C3A}</a:tableStyleId>
              </a:tblPr>
              <a:tblGrid>
                <a:gridCol w="3048000"/>
                <a:gridCol w="3048000"/>
              </a:tblGrid>
              <a:tr h="142240">
                <a:tc>
                  <a:txBody>
                    <a:bodyPr/>
                    <a:lstStyle/>
                    <a:p>
                      <a:pPr algn="ctr"/>
                      <a:r>
                        <a:rPr lang="en-US" dirty="0" smtClean="0"/>
                        <a:t>Problem</a:t>
                      </a:r>
                      <a:endParaRPr lang="en-US" dirty="0"/>
                    </a:p>
                  </a:txBody>
                  <a:tcPr/>
                </a:tc>
                <a:tc>
                  <a:txBody>
                    <a:bodyPr/>
                    <a:lstStyle/>
                    <a:p>
                      <a:pPr algn="ctr"/>
                      <a:r>
                        <a:rPr lang="en-US" dirty="0" smtClean="0"/>
                        <a:t>Answer</a:t>
                      </a:r>
                      <a:endParaRPr lang="en-US" dirty="0"/>
                    </a:p>
                  </a:txBody>
                  <a:tcPr/>
                </a:tc>
              </a:tr>
              <a:tr h="370840">
                <a:tc>
                  <a:txBody>
                    <a:bodyPr/>
                    <a:lstStyle/>
                    <a:p>
                      <a:pPr algn="ctr"/>
                      <a:r>
                        <a:rPr lang="en-US" dirty="0" smtClean="0"/>
                        <a:t>6</a:t>
                      </a:r>
                      <a:endParaRPr lang="en-US" dirty="0"/>
                    </a:p>
                  </a:txBody>
                  <a:tcPr/>
                </a:tc>
                <a:tc>
                  <a:txBody>
                    <a:bodyPr/>
                    <a:lstStyle/>
                    <a:p>
                      <a:pPr algn="ctr"/>
                      <a:endParaRPr lang="en-US" dirty="0"/>
                    </a:p>
                  </a:txBody>
                  <a:tcPr/>
                </a:tc>
              </a:tr>
              <a:tr h="370840">
                <a:tc>
                  <a:txBody>
                    <a:bodyPr/>
                    <a:lstStyle/>
                    <a:p>
                      <a:pPr algn="ctr"/>
                      <a:r>
                        <a:rPr lang="en-US" dirty="0" smtClean="0"/>
                        <a:t>7</a:t>
                      </a:r>
                      <a:endParaRPr lang="en-US" dirty="0"/>
                    </a:p>
                  </a:txBody>
                  <a:tcPr/>
                </a:tc>
                <a:tc>
                  <a:txBody>
                    <a:bodyPr/>
                    <a:lstStyle/>
                    <a:p>
                      <a:pPr algn="ctr"/>
                      <a:endParaRPr lang="en-US" dirty="0"/>
                    </a:p>
                  </a:txBody>
                  <a:tcPr/>
                </a:tc>
              </a:tr>
              <a:tr h="370840">
                <a:tc>
                  <a:txBody>
                    <a:bodyPr/>
                    <a:lstStyle/>
                    <a:p>
                      <a:pPr algn="ctr"/>
                      <a:r>
                        <a:rPr lang="en-US" dirty="0" smtClean="0"/>
                        <a:t>8</a:t>
                      </a:r>
                      <a:endParaRPr lang="en-US" dirty="0"/>
                    </a:p>
                  </a:txBody>
                  <a:tcPr/>
                </a:tc>
                <a:tc>
                  <a:txBody>
                    <a:bodyPr/>
                    <a:lstStyle/>
                    <a:p>
                      <a:pPr algn="ctr"/>
                      <a:endParaRPr lang="en-US" dirty="0"/>
                    </a:p>
                  </a:txBody>
                  <a:tcPr/>
                </a:tc>
              </a:tr>
              <a:tr h="370840">
                <a:tc>
                  <a:txBody>
                    <a:bodyPr/>
                    <a:lstStyle/>
                    <a:p>
                      <a:pPr algn="ctr"/>
                      <a:r>
                        <a:rPr lang="en-US" dirty="0" smtClean="0"/>
                        <a:t>9</a:t>
                      </a:r>
                      <a:endParaRPr lang="en-US" dirty="0"/>
                    </a:p>
                  </a:txBody>
                  <a:tcPr/>
                </a:tc>
                <a:tc>
                  <a:txBody>
                    <a:bodyPr/>
                    <a:lstStyle/>
                    <a:p>
                      <a:pPr algn="ctr"/>
                      <a:endParaRPr lang="en-US" dirty="0"/>
                    </a:p>
                  </a:txBody>
                  <a:tcPr/>
                </a:tc>
              </a:tr>
              <a:tr h="370840">
                <a:tc>
                  <a:txBody>
                    <a:bodyPr/>
                    <a:lstStyle/>
                    <a:p>
                      <a:pPr algn="ctr"/>
                      <a:r>
                        <a:rPr lang="en-US" dirty="0" smtClean="0"/>
                        <a:t>10</a:t>
                      </a:r>
                      <a:endParaRPr lang="en-US" dirty="0"/>
                    </a:p>
                  </a:txBody>
                  <a:tcPr/>
                </a:tc>
                <a:tc>
                  <a:txBody>
                    <a:bodyPr/>
                    <a:lstStyle/>
                    <a:p>
                      <a:pPr algn="ctr"/>
                      <a:endParaRPr lang="en-US" dirty="0"/>
                    </a:p>
                  </a:txBody>
                  <a:tcPr/>
                </a:tc>
              </a:tr>
              <a:tr h="370840">
                <a:tc>
                  <a:txBody>
                    <a:bodyPr/>
                    <a:lstStyle/>
                    <a:p>
                      <a:pPr algn="ctr"/>
                      <a:r>
                        <a:rPr lang="en-US" dirty="0" smtClean="0"/>
                        <a:t>11</a:t>
                      </a:r>
                      <a:endParaRPr lang="en-US" dirty="0"/>
                    </a:p>
                  </a:txBody>
                  <a:tcPr/>
                </a:tc>
                <a:tc>
                  <a:txBody>
                    <a:bodyPr/>
                    <a:lstStyle/>
                    <a:p>
                      <a:pPr algn="ctr"/>
                      <a:endParaRPr lang="en-US" dirty="0"/>
                    </a:p>
                  </a:txBody>
                  <a:tcPr/>
                </a:tc>
              </a:tr>
              <a:tr h="370840">
                <a:tc>
                  <a:txBody>
                    <a:bodyPr/>
                    <a:lstStyle/>
                    <a:p>
                      <a:pPr algn="ctr"/>
                      <a:endParaRPr lang="en-US" dirty="0"/>
                    </a:p>
                  </a:txBody>
                  <a:tcPr/>
                </a:tc>
                <a:tc>
                  <a:txBody>
                    <a:bodyPr/>
                    <a:lstStyle/>
                    <a:p>
                      <a:pPr algn="ctr"/>
                      <a:endParaRPr lang="en-US" dirty="0"/>
                    </a:p>
                  </a:txBody>
                  <a:tcPr/>
                </a:tc>
              </a:tr>
              <a:tr h="370840">
                <a:tc>
                  <a:txBody>
                    <a:bodyPr/>
                    <a:lstStyle/>
                    <a:p>
                      <a:pPr algn="ctr"/>
                      <a:r>
                        <a:rPr lang="en-US" dirty="0" smtClean="0"/>
                        <a:t>12</a:t>
                      </a:r>
                      <a:endParaRPr lang="en-US" dirty="0"/>
                    </a:p>
                  </a:txBody>
                  <a:tcPr/>
                </a:tc>
                <a:tc>
                  <a:txBody>
                    <a:bodyPr/>
                    <a:lstStyle/>
                    <a:p>
                      <a:pPr algn="ctr"/>
                      <a:endParaRPr lang="en-US" dirty="0"/>
                    </a:p>
                  </a:txBody>
                  <a:tcPr/>
                </a:tc>
              </a:tr>
            </a:tbl>
          </a:graphicData>
        </a:graphic>
      </p:graphicFrame>
      <p:graphicFrame>
        <p:nvGraphicFramePr>
          <p:cNvPr id="7" name="Object 6"/>
          <p:cNvGraphicFramePr>
            <a:graphicFrameLocks noChangeAspect="1"/>
          </p:cNvGraphicFramePr>
          <p:nvPr/>
        </p:nvGraphicFramePr>
        <p:xfrm>
          <a:off x="4689475" y="2079625"/>
          <a:ext cx="527050" cy="319088"/>
        </p:xfrm>
        <a:graphic>
          <a:graphicData uri="http://schemas.openxmlformats.org/presentationml/2006/ole">
            <p:oleObj spid="_x0000_s59394" name="Equation" r:id="rId4" imgW="291960" imgH="177480" progId="Equation.DSMT4">
              <p:embed/>
            </p:oleObj>
          </a:graphicData>
        </a:graphic>
      </p:graphicFrame>
      <p:graphicFrame>
        <p:nvGraphicFramePr>
          <p:cNvPr id="214020" name="Object 4"/>
          <p:cNvGraphicFramePr>
            <a:graphicFrameLocks noChangeAspect="1"/>
          </p:cNvGraphicFramePr>
          <p:nvPr/>
        </p:nvGraphicFramePr>
        <p:xfrm>
          <a:off x="4610100" y="2460625"/>
          <a:ext cx="685800" cy="319088"/>
        </p:xfrm>
        <a:graphic>
          <a:graphicData uri="http://schemas.openxmlformats.org/presentationml/2006/ole">
            <p:oleObj spid="_x0000_s59395" name="Equation" r:id="rId5" imgW="380880" imgH="177480" progId="Equation.DSMT4">
              <p:embed/>
            </p:oleObj>
          </a:graphicData>
        </a:graphic>
      </p:graphicFrame>
      <p:graphicFrame>
        <p:nvGraphicFramePr>
          <p:cNvPr id="214021" name="Object 5"/>
          <p:cNvGraphicFramePr>
            <a:graphicFrameLocks noChangeAspect="1"/>
          </p:cNvGraphicFramePr>
          <p:nvPr/>
        </p:nvGraphicFramePr>
        <p:xfrm>
          <a:off x="4702175" y="2841625"/>
          <a:ext cx="503238" cy="319088"/>
        </p:xfrm>
        <a:graphic>
          <a:graphicData uri="http://schemas.openxmlformats.org/presentationml/2006/ole">
            <p:oleObj spid="_x0000_s59396" name="Equation" r:id="rId6" imgW="279360" imgH="177480" progId="Equation.DSMT4">
              <p:embed/>
            </p:oleObj>
          </a:graphicData>
        </a:graphic>
      </p:graphicFrame>
      <p:graphicFrame>
        <p:nvGraphicFramePr>
          <p:cNvPr id="214022" name="Object 6"/>
          <p:cNvGraphicFramePr>
            <a:graphicFrameLocks noChangeAspect="1"/>
          </p:cNvGraphicFramePr>
          <p:nvPr/>
        </p:nvGraphicFramePr>
        <p:xfrm>
          <a:off x="4454525" y="3222625"/>
          <a:ext cx="842963" cy="319088"/>
        </p:xfrm>
        <a:graphic>
          <a:graphicData uri="http://schemas.openxmlformats.org/presentationml/2006/ole">
            <p:oleObj spid="_x0000_s59397" name="Equation" r:id="rId7" imgW="469800" imgH="177480" progId="Equation.DSMT4">
              <p:embed/>
            </p:oleObj>
          </a:graphicData>
        </a:graphic>
      </p:graphicFrame>
      <p:graphicFrame>
        <p:nvGraphicFramePr>
          <p:cNvPr id="215048" name="Object 8"/>
          <p:cNvGraphicFramePr>
            <a:graphicFrameLocks noChangeAspect="1"/>
          </p:cNvGraphicFramePr>
          <p:nvPr/>
        </p:nvGraphicFramePr>
        <p:xfrm>
          <a:off x="4329113" y="3482975"/>
          <a:ext cx="1071562" cy="411163"/>
        </p:xfrm>
        <a:graphic>
          <a:graphicData uri="http://schemas.openxmlformats.org/presentationml/2006/ole">
            <p:oleObj spid="_x0000_s59398" name="Equation" r:id="rId8" imgW="596880" imgH="228600" progId="Equation.DSMT4">
              <p:embed/>
            </p:oleObj>
          </a:graphicData>
        </a:graphic>
      </p:graphicFrame>
      <p:graphicFrame>
        <p:nvGraphicFramePr>
          <p:cNvPr id="58376" name="Object 8"/>
          <p:cNvGraphicFramePr>
            <a:graphicFrameLocks noChangeAspect="1"/>
          </p:cNvGraphicFramePr>
          <p:nvPr/>
        </p:nvGraphicFramePr>
        <p:xfrm>
          <a:off x="4165600" y="3840163"/>
          <a:ext cx="1347788" cy="411162"/>
        </p:xfrm>
        <a:graphic>
          <a:graphicData uri="http://schemas.openxmlformats.org/presentationml/2006/ole">
            <p:oleObj spid="_x0000_s59399" name="Equation" r:id="rId9" imgW="749160" imgH="228600" progId="Equation.DSMT4">
              <p:embed/>
            </p:oleObj>
          </a:graphicData>
        </a:graphic>
      </p:graphicFrame>
      <p:graphicFrame>
        <p:nvGraphicFramePr>
          <p:cNvPr id="58377" name="Object 9"/>
          <p:cNvGraphicFramePr>
            <a:graphicFrameLocks noChangeAspect="1"/>
          </p:cNvGraphicFramePr>
          <p:nvPr/>
        </p:nvGraphicFramePr>
        <p:xfrm>
          <a:off x="4343400" y="4267200"/>
          <a:ext cx="1096962" cy="365125"/>
        </p:xfrm>
        <a:graphic>
          <a:graphicData uri="http://schemas.openxmlformats.org/presentationml/2006/ole">
            <p:oleObj spid="_x0000_s59400" name="Equation" r:id="rId10" imgW="609480" imgH="203040" progId="Equation.DSMT4">
              <p:embed/>
            </p:oleObj>
          </a:graphicData>
        </a:graphic>
      </p:graphicFrame>
      <p:graphicFrame>
        <p:nvGraphicFramePr>
          <p:cNvPr id="58378" name="Object 10"/>
          <p:cNvGraphicFramePr>
            <a:graphicFrameLocks noChangeAspect="1"/>
          </p:cNvGraphicFramePr>
          <p:nvPr/>
        </p:nvGraphicFramePr>
        <p:xfrm>
          <a:off x="4194175" y="4648200"/>
          <a:ext cx="1284288" cy="319088"/>
        </p:xfrm>
        <a:graphic>
          <a:graphicData uri="http://schemas.openxmlformats.org/presentationml/2006/ole">
            <p:oleObj spid="_x0000_s59401" name="Equation" r:id="rId11" imgW="711000" imgH="177480" progId="Equation.DSMT4">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Questions or comments</a:t>
            </a:r>
          </a:p>
          <a:p>
            <a:endParaRPr lang="en-US" dirty="0" smtClean="0"/>
          </a:p>
          <a:p>
            <a:r>
              <a:rPr lang="en-US" dirty="0" smtClean="0"/>
              <a:t>Remember, the process is the most important thing.  Don’t memorize, UNDERSTAND!</a:t>
            </a:r>
          </a:p>
          <a:p>
            <a:pPr lvl="1"/>
            <a:endParaRPr lang="en-US" dirty="0" smtClean="0"/>
          </a:p>
          <a:p>
            <a:r>
              <a:rPr lang="en-US" dirty="0" smtClean="0"/>
              <a:t>Challenge your students, support them, and share their successes!!</a:t>
            </a:r>
            <a:endParaRPr lang="en-US" dirty="0"/>
          </a:p>
        </p:txBody>
      </p:sp>
      <p:sp>
        <p:nvSpPr>
          <p:cNvPr id="3" name="Title 2"/>
          <p:cNvSpPr>
            <a:spLocks noGrp="1"/>
          </p:cNvSpPr>
          <p:nvPr>
            <p:ph type="title"/>
          </p:nvPr>
        </p:nvSpPr>
        <p:spPr/>
        <p:txBody>
          <a:bodyPr/>
          <a:lstStyle/>
          <a:p>
            <a:pPr algn="ctr"/>
            <a:r>
              <a:rPr lang="en-US" dirty="0" smtClean="0"/>
              <a:t>Wrapping it up for today?</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376672"/>
          </a:xfrm>
        </p:spPr>
        <p:txBody>
          <a:bodyPr>
            <a:normAutofit fontScale="92500" lnSpcReduction="10000"/>
          </a:bodyPr>
          <a:lstStyle/>
          <a:p>
            <a:r>
              <a:rPr lang="en-US" dirty="0" smtClean="0"/>
              <a:t>Thanks for your attention, participation, and energy. (I know it’s a long time to sit! </a:t>
            </a:r>
            <a:r>
              <a:rPr lang="en-US" dirty="0" smtClean="0">
                <a:sym typeface="Wingdings" pitchFamily="2" charset="2"/>
              </a:rPr>
              <a:t>)</a:t>
            </a:r>
          </a:p>
          <a:p>
            <a:r>
              <a:rPr lang="en-US" dirty="0" smtClean="0">
                <a:solidFill>
                  <a:srgbClr val="FF0000"/>
                </a:solidFill>
                <a:sym typeface="Wingdings" pitchFamily="2" charset="2"/>
              </a:rPr>
              <a:t>Grab your shades and your beach gear and head out!</a:t>
            </a:r>
            <a:endParaRPr lang="en-US" dirty="0" smtClean="0">
              <a:solidFill>
                <a:srgbClr val="FF0000"/>
              </a:solidFill>
            </a:endParaRPr>
          </a:p>
          <a:p>
            <a:r>
              <a:rPr lang="en-US" dirty="0" smtClean="0"/>
              <a:t>If I can be of help during the school year, please don’t hesitate to let me know</a:t>
            </a:r>
          </a:p>
          <a:p>
            <a:endParaRPr lang="en-US" dirty="0" smtClean="0"/>
          </a:p>
          <a:p>
            <a:r>
              <a:rPr lang="en-US" dirty="0" smtClean="0"/>
              <a:t>EMAIL:</a:t>
            </a:r>
          </a:p>
          <a:p>
            <a:pPr lvl="1"/>
            <a:r>
              <a:rPr lang="en-US" dirty="0" smtClean="0"/>
              <a:t>Here at Immaculata:</a:t>
            </a:r>
          </a:p>
          <a:p>
            <a:pPr lvl="1"/>
            <a:r>
              <a:rPr lang="en-US" dirty="0" smtClean="0">
                <a:hlinkClick r:id="rId2"/>
              </a:rPr>
              <a:t>dferster@immaculata.edu</a:t>
            </a:r>
            <a:endParaRPr lang="en-US" dirty="0" smtClean="0"/>
          </a:p>
          <a:p>
            <a:pPr lvl="1"/>
            <a:r>
              <a:rPr lang="en-US" dirty="0" smtClean="0"/>
              <a:t>My home email:</a:t>
            </a:r>
          </a:p>
          <a:p>
            <a:pPr lvl="1"/>
            <a:r>
              <a:rPr lang="en-US" dirty="0" smtClean="0"/>
              <a:t> </a:t>
            </a:r>
            <a:r>
              <a:rPr lang="en-US" dirty="0" smtClean="0">
                <a:hlinkClick r:id="rId3"/>
              </a:rPr>
              <a:t>delferst@gmail.com</a:t>
            </a:r>
            <a:endParaRPr lang="en-US" dirty="0" smtClean="0"/>
          </a:p>
          <a:p>
            <a:r>
              <a:rPr lang="en-US" dirty="0" smtClean="0"/>
              <a:t>PHONE: (610) 369-7344 (HOME)</a:t>
            </a:r>
          </a:p>
          <a:p>
            <a:pPr lvl="6"/>
            <a:r>
              <a:rPr lang="en-US" sz="2800" dirty="0" smtClean="0"/>
              <a:t>(610) 698-7615 (CELL)</a:t>
            </a:r>
            <a:endParaRPr lang="en-US" sz="2800" dirty="0"/>
          </a:p>
        </p:txBody>
      </p:sp>
      <p:sp>
        <p:nvSpPr>
          <p:cNvPr id="3" name="Title 2"/>
          <p:cNvSpPr>
            <a:spLocks noGrp="1"/>
          </p:cNvSpPr>
          <p:nvPr>
            <p:ph type="title"/>
          </p:nvPr>
        </p:nvSpPr>
        <p:spPr/>
        <p:txBody>
          <a:bodyPr/>
          <a:lstStyle/>
          <a:p>
            <a:pPr algn="ctr"/>
            <a:r>
              <a:rPr lang="en-US" dirty="0" smtClean="0"/>
              <a:t>The last slide!!!</a:t>
            </a:r>
            <a:endParaRPr lang="en-US" dirty="0"/>
          </a:p>
        </p:txBody>
      </p:sp>
      <p:pic>
        <p:nvPicPr>
          <p:cNvPr id="5" name="Picture 4" descr="img_0018.jpg"/>
          <p:cNvPicPr>
            <a:picLocks noChangeAspect="1"/>
          </p:cNvPicPr>
          <p:nvPr/>
        </p:nvPicPr>
        <p:blipFill>
          <a:blip r:embed="rId4" cstate="print"/>
          <a:stretch>
            <a:fillRect/>
          </a:stretch>
        </p:blipFill>
        <p:spPr>
          <a:xfrm>
            <a:off x="5638800" y="3657600"/>
            <a:ext cx="2971800" cy="1981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19200"/>
            <a:ext cx="4495800" cy="4788091"/>
          </a:xfrm>
        </p:spPr>
        <p:txBody>
          <a:bodyPr>
            <a:normAutofit fontScale="92500" lnSpcReduction="20000"/>
          </a:bodyPr>
          <a:lstStyle/>
          <a:p>
            <a:r>
              <a:rPr lang="en-US" dirty="0" smtClean="0"/>
              <a:t>A</a:t>
            </a:r>
            <a:r>
              <a:rPr lang="en-US" b="1" dirty="0" smtClean="0">
                <a:solidFill>
                  <a:srgbClr val="FF0000"/>
                </a:solidFill>
              </a:rPr>
              <a:t> SECTOR </a:t>
            </a:r>
            <a:r>
              <a:rPr lang="en-US" dirty="0" smtClean="0"/>
              <a:t>of a circle is a part of a circle comprised by two radii and the arc that those radii intercept.</a:t>
            </a:r>
          </a:p>
          <a:p>
            <a:r>
              <a:rPr lang="en-US" dirty="0" smtClean="0"/>
              <a:t>We can name a sector by using the endpoint of one radius, the center of the circle, and the endpoint of the other radius.</a:t>
            </a:r>
          </a:p>
          <a:p>
            <a:r>
              <a:rPr lang="en-US" dirty="0" smtClean="0"/>
              <a:t>For those of you who remember trivial pursuit, it’s the shape of the pieces you tried to earn by answering questions.</a:t>
            </a:r>
            <a:endParaRPr lang="en-US" dirty="0"/>
          </a:p>
        </p:txBody>
      </p:sp>
      <p:sp>
        <p:nvSpPr>
          <p:cNvPr id="3" name="Title 2"/>
          <p:cNvSpPr>
            <a:spLocks noGrp="1"/>
          </p:cNvSpPr>
          <p:nvPr>
            <p:ph type="title"/>
          </p:nvPr>
        </p:nvSpPr>
        <p:spPr/>
        <p:txBody>
          <a:bodyPr/>
          <a:lstStyle/>
          <a:p>
            <a:pPr algn="ctr"/>
            <a:r>
              <a:rPr lang="en-US" dirty="0" smtClean="0"/>
              <a:t>What is a SECTOR of a circle?</a:t>
            </a:r>
            <a:endParaRPr lang="en-US" dirty="0"/>
          </a:p>
        </p:txBody>
      </p:sp>
      <p:pic>
        <p:nvPicPr>
          <p:cNvPr id="5" name="Picture 14"/>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5257800" y="2362200"/>
            <a:ext cx="1838325" cy="1825625"/>
          </a:xfrm>
          <a:prstGeom prst="rect">
            <a:avLst/>
          </a:prstGeom>
          <a:noFill/>
          <a:ln w="9525">
            <a:noFill/>
            <a:miter lim="800000"/>
            <a:headEnd/>
            <a:tailEnd/>
          </a:ln>
        </p:spPr>
      </p:pic>
      <p:sp>
        <p:nvSpPr>
          <p:cNvPr id="6" name="Text Box 15"/>
          <p:cNvSpPr txBox="1">
            <a:spLocks noChangeArrowheads="1"/>
          </p:cNvSpPr>
          <p:nvPr/>
        </p:nvSpPr>
        <p:spPr bwMode="auto">
          <a:xfrm>
            <a:off x="7172325" y="2362200"/>
            <a:ext cx="642938" cy="457200"/>
          </a:xfrm>
          <a:prstGeom prst="rect">
            <a:avLst/>
          </a:prstGeom>
          <a:noFill/>
          <a:ln w="9525">
            <a:noFill/>
            <a:miter lim="800000"/>
            <a:headEnd/>
            <a:tailEnd/>
          </a:ln>
        </p:spPr>
        <p:txBody>
          <a:bodyPr wrap="none">
            <a:spAutoFit/>
          </a:bodyPr>
          <a:lstStyle/>
          <a:p>
            <a:r>
              <a:rPr lang="en-US" sz="2400" dirty="0"/>
              <a:t>arc</a:t>
            </a:r>
          </a:p>
        </p:txBody>
      </p:sp>
      <p:sp>
        <p:nvSpPr>
          <p:cNvPr id="7" name="Line 19"/>
          <p:cNvSpPr>
            <a:spLocks noChangeShapeType="1"/>
          </p:cNvSpPr>
          <p:nvPr/>
        </p:nvSpPr>
        <p:spPr bwMode="auto">
          <a:xfrm flipH="1">
            <a:off x="6943725" y="2590800"/>
            <a:ext cx="228600" cy="152400"/>
          </a:xfrm>
          <a:prstGeom prst="line">
            <a:avLst/>
          </a:prstGeom>
          <a:noFill/>
          <a:ln w="38100">
            <a:solidFill>
              <a:schemeClr val="tx1"/>
            </a:solidFill>
            <a:round/>
            <a:headEnd/>
            <a:tailEnd type="triangle" w="med" len="med"/>
          </a:ln>
        </p:spPr>
        <p:txBody>
          <a:bodyPr/>
          <a:lstStyle/>
          <a:p>
            <a:endParaRPr lang="en-US" dirty="0"/>
          </a:p>
        </p:txBody>
      </p:sp>
      <p:sp>
        <p:nvSpPr>
          <p:cNvPr id="8" name="Line 20"/>
          <p:cNvSpPr>
            <a:spLocks noChangeShapeType="1"/>
          </p:cNvSpPr>
          <p:nvPr/>
        </p:nvSpPr>
        <p:spPr bwMode="auto">
          <a:xfrm flipH="1">
            <a:off x="6162675" y="2438400"/>
            <a:ext cx="304800" cy="838200"/>
          </a:xfrm>
          <a:prstGeom prst="line">
            <a:avLst/>
          </a:prstGeom>
          <a:noFill/>
          <a:ln w="38100">
            <a:solidFill>
              <a:schemeClr val="tx1"/>
            </a:solidFill>
            <a:round/>
            <a:headEnd/>
            <a:tailEnd/>
          </a:ln>
        </p:spPr>
        <p:txBody>
          <a:bodyPr/>
          <a:lstStyle/>
          <a:p>
            <a:endParaRPr lang="en-US" dirty="0"/>
          </a:p>
        </p:txBody>
      </p:sp>
      <p:sp>
        <p:nvSpPr>
          <p:cNvPr id="9" name="Line 21"/>
          <p:cNvSpPr>
            <a:spLocks noChangeShapeType="1"/>
          </p:cNvSpPr>
          <p:nvPr/>
        </p:nvSpPr>
        <p:spPr bwMode="auto">
          <a:xfrm>
            <a:off x="6153150" y="3276600"/>
            <a:ext cx="914400" cy="0"/>
          </a:xfrm>
          <a:prstGeom prst="line">
            <a:avLst/>
          </a:prstGeom>
          <a:noFill/>
          <a:ln w="38100">
            <a:solidFill>
              <a:schemeClr val="tx1"/>
            </a:solidFill>
            <a:round/>
            <a:headEnd/>
            <a:tailEnd/>
          </a:ln>
        </p:spPr>
        <p:txBody>
          <a:bodyPr/>
          <a:lstStyle/>
          <a:p>
            <a:endParaRPr lang="en-US" dirty="0"/>
          </a:p>
        </p:txBody>
      </p:sp>
      <p:sp>
        <p:nvSpPr>
          <p:cNvPr id="10" name="Text Box 24"/>
          <p:cNvSpPr txBox="1">
            <a:spLocks noChangeArrowheads="1"/>
          </p:cNvSpPr>
          <p:nvPr/>
        </p:nvSpPr>
        <p:spPr bwMode="auto">
          <a:xfrm rot="17557191">
            <a:off x="5739607" y="2629693"/>
            <a:ext cx="869950" cy="366713"/>
          </a:xfrm>
          <a:prstGeom prst="rect">
            <a:avLst/>
          </a:prstGeom>
          <a:noFill/>
          <a:ln w="9525">
            <a:noFill/>
            <a:miter lim="800000"/>
            <a:headEnd/>
            <a:tailEnd/>
          </a:ln>
        </p:spPr>
        <p:txBody>
          <a:bodyPr wrap="none">
            <a:spAutoFit/>
          </a:bodyPr>
          <a:lstStyle/>
          <a:p>
            <a:r>
              <a:rPr lang="en-US" dirty="0"/>
              <a:t>radius</a:t>
            </a:r>
          </a:p>
        </p:txBody>
      </p:sp>
      <p:sp>
        <p:nvSpPr>
          <p:cNvPr id="11" name="Text Box 25"/>
          <p:cNvSpPr txBox="1">
            <a:spLocks noChangeArrowheads="1"/>
          </p:cNvSpPr>
          <p:nvPr/>
        </p:nvSpPr>
        <p:spPr bwMode="auto">
          <a:xfrm>
            <a:off x="6073775" y="3227388"/>
            <a:ext cx="869950" cy="366712"/>
          </a:xfrm>
          <a:prstGeom prst="rect">
            <a:avLst/>
          </a:prstGeom>
          <a:noFill/>
          <a:ln w="9525">
            <a:noFill/>
            <a:miter lim="800000"/>
            <a:headEnd/>
            <a:tailEnd/>
          </a:ln>
        </p:spPr>
        <p:txBody>
          <a:bodyPr wrap="none">
            <a:spAutoFit/>
          </a:bodyPr>
          <a:lstStyle/>
          <a:p>
            <a:r>
              <a:rPr lang="en-US" dirty="0"/>
              <a:t>radius</a:t>
            </a:r>
          </a:p>
        </p:txBody>
      </p:sp>
      <p:sp>
        <p:nvSpPr>
          <p:cNvPr id="12" name="Text Box 27"/>
          <p:cNvSpPr txBox="1">
            <a:spLocks noChangeArrowheads="1"/>
          </p:cNvSpPr>
          <p:nvPr/>
        </p:nvSpPr>
        <p:spPr bwMode="auto">
          <a:xfrm>
            <a:off x="7019925" y="3044825"/>
            <a:ext cx="404813" cy="457200"/>
          </a:xfrm>
          <a:prstGeom prst="rect">
            <a:avLst/>
          </a:prstGeom>
          <a:noFill/>
          <a:ln w="9525">
            <a:noFill/>
            <a:miter lim="800000"/>
            <a:headEnd/>
            <a:tailEnd/>
          </a:ln>
        </p:spPr>
        <p:txBody>
          <a:bodyPr wrap="none">
            <a:spAutoFit/>
          </a:bodyPr>
          <a:lstStyle/>
          <a:p>
            <a:r>
              <a:rPr lang="en-US" sz="2400" dirty="0"/>
              <a:t>B</a:t>
            </a:r>
          </a:p>
        </p:txBody>
      </p:sp>
      <p:sp>
        <p:nvSpPr>
          <p:cNvPr id="13" name="Text Box 28"/>
          <p:cNvSpPr txBox="1">
            <a:spLocks noChangeArrowheads="1"/>
          </p:cNvSpPr>
          <p:nvPr/>
        </p:nvSpPr>
        <p:spPr bwMode="auto">
          <a:xfrm>
            <a:off x="5800725" y="3121025"/>
            <a:ext cx="420688" cy="457200"/>
          </a:xfrm>
          <a:prstGeom prst="rect">
            <a:avLst/>
          </a:prstGeom>
          <a:noFill/>
          <a:ln w="9525">
            <a:noFill/>
            <a:miter lim="800000"/>
            <a:headEnd/>
            <a:tailEnd/>
          </a:ln>
        </p:spPr>
        <p:txBody>
          <a:bodyPr wrap="none">
            <a:spAutoFit/>
          </a:bodyPr>
          <a:lstStyle/>
          <a:p>
            <a:r>
              <a:rPr lang="en-US" sz="2400" dirty="0"/>
              <a:t>O</a:t>
            </a:r>
          </a:p>
        </p:txBody>
      </p:sp>
      <p:sp>
        <p:nvSpPr>
          <p:cNvPr id="14" name="Rectangle 13"/>
          <p:cNvSpPr/>
          <p:nvPr/>
        </p:nvSpPr>
        <p:spPr>
          <a:xfrm>
            <a:off x="4800600" y="4343400"/>
            <a:ext cx="4076757" cy="461665"/>
          </a:xfrm>
          <a:prstGeom prst="rect">
            <a:avLst/>
          </a:prstGeom>
          <a:solidFill>
            <a:schemeClr val="accent1">
              <a:lumMod val="60000"/>
              <a:lumOff val="40000"/>
            </a:schemeClr>
          </a:solidFill>
          <a:ln>
            <a:solidFill>
              <a:srgbClr val="00B050"/>
            </a:solidFill>
          </a:ln>
        </p:spPr>
        <p:txBody>
          <a:bodyPr wrap="none">
            <a:spAutoFit/>
          </a:bodyPr>
          <a:lstStyle/>
          <a:p>
            <a:pPr lvl="1"/>
            <a:r>
              <a:rPr lang="en-US" sz="2400" dirty="0" smtClean="0"/>
              <a:t> Sector AOB of Circle O</a:t>
            </a:r>
            <a:endParaRPr lang="en-US" sz="2400" dirty="0"/>
          </a:p>
        </p:txBody>
      </p:sp>
      <p:sp>
        <p:nvSpPr>
          <p:cNvPr id="15" name="Text Box 27"/>
          <p:cNvSpPr txBox="1">
            <a:spLocks noChangeArrowheads="1"/>
          </p:cNvSpPr>
          <p:nvPr/>
        </p:nvSpPr>
        <p:spPr bwMode="auto">
          <a:xfrm>
            <a:off x="6324600" y="2057400"/>
            <a:ext cx="447675" cy="461665"/>
          </a:xfrm>
          <a:prstGeom prst="rect">
            <a:avLst/>
          </a:prstGeom>
          <a:noFill/>
          <a:ln w="9525">
            <a:noFill/>
            <a:miter lim="800000"/>
            <a:headEnd/>
            <a:tailEnd/>
          </a:ln>
        </p:spPr>
        <p:txBody>
          <a:bodyPr wrap="square">
            <a:spAutoFit/>
          </a:bodyPr>
          <a:lstStyle/>
          <a:p>
            <a:r>
              <a:rPr lang="en-US" sz="2400" dirty="0" smtClean="0"/>
              <a:t>A</a:t>
            </a:r>
            <a:endParaRPr lang="en-US" sz="2400" dirty="0"/>
          </a:p>
        </p:txBody>
      </p:sp>
      <p:pic>
        <p:nvPicPr>
          <p:cNvPr id="16" name="Picture 15" descr="trivial pusuit shape.jpg"/>
          <p:cNvPicPr>
            <a:picLocks noChangeAspect="1"/>
          </p:cNvPicPr>
          <p:nvPr/>
        </p:nvPicPr>
        <p:blipFill>
          <a:blip r:embed="rId3" cstate="print"/>
          <a:stretch>
            <a:fillRect/>
          </a:stretch>
        </p:blipFill>
        <p:spPr>
          <a:xfrm>
            <a:off x="4876800" y="5410200"/>
            <a:ext cx="1066800" cy="106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linds(horizontal)">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anim calcmode="lin" valueType="num">
                                      <p:cBhvr additive="base">
                                        <p:cTn id="3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1" end="1"/>
                                            </p:txEl>
                                          </p:spTgt>
                                        </p:tgtEl>
                                        <p:attrNameLst>
                                          <p:attrName>style.visibility</p:attrName>
                                        </p:attrNameLst>
                                      </p:cBhvr>
                                      <p:to>
                                        <p:strVal val="visible"/>
                                      </p:to>
                                    </p:set>
                                    <p:anim calcmode="lin" valueType="num">
                                      <p:cBhvr additive="base">
                                        <p:cTn id="4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
                                            <p:txEl>
                                              <p:pRg st="2" end="2"/>
                                            </p:txEl>
                                          </p:spTgt>
                                        </p:tgtEl>
                                        <p:attrNameLst>
                                          <p:attrName>style.visibility</p:attrName>
                                        </p:attrNameLst>
                                      </p:cBhvr>
                                      <p:to>
                                        <p:strVal val="visible"/>
                                      </p:to>
                                    </p:set>
                                    <p:anim calcmode="lin" valueType="num">
                                      <p:cBhvr additive="base">
                                        <p:cTn id="5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53" presetID="9" presetClass="entr" presetSubtype="0"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dissolv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ppt_x"/>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p:bldP spid="11" grpId="0"/>
      <p:bldP spid="12" grpId="0"/>
      <p:bldP spid="13" grpId="0"/>
      <p:bldP spid="14"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The area of a sector is a fractional part of the area of a circle. </a:t>
            </a:r>
          </a:p>
          <a:p>
            <a:r>
              <a:rPr lang="en-US" sz="2800" dirty="0" smtClean="0"/>
              <a:t>The ratio of a sector’s area to a circle’s area is:</a:t>
            </a:r>
            <a:endParaRPr lang="en-US" dirty="0"/>
          </a:p>
        </p:txBody>
      </p:sp>
      <p:sp>
        <p:nvSpPr>
          <p:cNvPr id="3" name="Title 2"/>
          <p:cNvSpPr>
            <a:spLocks noGrp="1"/>
          </p:cNvSpPr>
          <p:nvPr>
            <p:ph type="title"/>
          </p:nvPr>
        </p:nvSpPr>
        <p:spPr/>
        <p:txBody>
          <a:bodyPr/>
          <a:lstStyle/>
          <a:p>
            <a:pPr algn="ctr"/>
            <a:r>
              <a:rPr lang="en-US" dirty="0" smtClean="0"/>
              <a:t>More on Sectors</a:t>
            </a:r>
            <a:endParaRPr lang="en-US" dirty="0"/>
          </a:p>
        </p:txBody>
      </p:sp>
      <p:graphicFrame>
        <p:nvGraphicFramePr>
          <p:cNvPr id="4" name="Object 3"/>
          <p:cNvGraphicFramePr>
            <a:graphicFrameLocks noChangeAspect="1"/>
          </p:cNvGraphicFramePr>
          <p:nvPr/>
        </p:nvGraphicFramePr>
        <p:xfrm>
          <a:off x="1600200" y="3581400"/>
          <a:ext cx="6017342" cy="914400"/>
        </p:xfrm>
        <a:graphic>
          <a:graphicData uri="http://schemas.openxmlformats.org/presentationml/2006/ole">
            <p:oleObj spid="_x0000_s2050" name="Equation" r:id="rId3" imgW="2590560" imgH="393480" progId="Equation.DSMT4">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defRPr/>
            </a:pPr>
            <a:r>
              <a:rPr lang="en-US" dirty="0" smtClean="0"/>
              <a:t>Area of a Sector Formula</a:t>
            </a:r>
          </a:p>
        </p:txBody>
      </p:sp>
      <p:sp>
        <p:nvSpPr>
          <p:cNvPr id="12292" name="Text Box 4"/>
          <p:cNvSpPr txBox="1">
            <a:spLocks noChangeArrowheads="1"/>
          </p:cNvSpPr>
          <p:nvPr/>
        </p:nvSpPr>
        <p:spPr bwMode="auto">
          <a:xfrm>
            <a:off x="4329113" y="2665413"/>
            <a:ext cx="1497012" cy="831850"/>
          </a:xfrm>
          <a:prstGeom prst="rect">
            <a:avLst/>
          </a:prstGeom>
          <a:noFill/>
          <a:ln w="9525">
            <a:noFill/>
            <a:miter lim="800000"/>
            <a:headEnd/>
            <a:tailEnd/>
          </a:ln>
        </p:spPr>
        <p:txBody>
          <a:bodyPr>
            <a:spAutoFit/>
          </a:bodyPr>
          <a:lstStyle/>
          <a:p>
            <a:r>
              <a:rPr lang="en-US" sz="4800" dirty="0"/>
              <a:t>m˚</a:t>
            </a:r>
          </a:p>
        </p:txBody>
      </p:sp>
      <p:sp>
        <p:nvSpPr>
          <p:cNvPr id="12294" name="Text Box 6"/>
          <p:cNvSpPr txBox="1">
            <a:spLocks noChangeArrowheads="1"/>
          </p:cNvSpPr>
          <p:nvPr/>
        </p:nvSpPr>
        <p:spPr bwMode="auto">
          <a:xfrm>
            <a:off x="4071938" y="3525838"/>
            <a:ext cx="1579562" cy="1006475"/>
          </a:xfrm>
          <a:prstGeom prst="rect">
            <a:avLst/>
          </a:prstGeom>
          <a:noFill/>
          <a:ln w="9525">
            <a:noFill/>
            <a:miter lim="800000"/>
            <a:headEnd/>
            <a:tailEnd/>
          </a:ln>
        </p:spPr>
        <p:txBody>
          <a:bodyPr wrap="none">
            <a:spAutoFit/>
          </a:bodyPr>
          <a:lstStyle/>
          <a:p>
            <a:r>
              <a:rPr lang="en-US" sz="6000" dirty="0">
                <a:latin typeface="Comic Sans MS" pitchFamily="66" charset="0"/>
              </a:rPr>
              <a:t>360</a:t>
            </a:r>
          </a:p>
        </p:txBody>
      </p:sp>
      <p:sp>
        <p:nvSpPr>
          <p:cNvPr id="12295" name="Line 7"/>
          <p:cNvSpPr>
            <a:spLocks noChangeShapeType="1"/>
          </p:cNvSpPr>
          <p:nvPr/>
        </p:nvSpPr>
        <p:spPr bwMode="auto">
          <a:xfrm>
            <a:off x="4056063" y="3581400"/>
            <a:ext cx="1447800" cy="0"/>
          </a:xfrm>
          <a:prstGeom prst="line">
            <a:avLst/>
          </a:prstGeom>
          <a:noFill/>
          <a:ln w="38100">
            <a:solidFill>
              <a:schemeClr val="tx1"/>
            </a:solidFill>
            <a:round/>
            <a:headEnd/>
            <a:tailEnd/>
          </a:ln>
        </p:spPr>
        <p:txBody>
          <a:bodyPr/>
          <a:lstStyle/>
          <a:p>
            <a:endParaRPr lang="en-US" dirty="0"/>
          </a:p>
        </p:txBody>
      </p:sp>
      <p:sp>
        <p:nvSpPr>
          <p:cNvPr id="12296" name="Text Box 8"/>
          <p:cNvSpPr txBox="1">
            <a:spLocks noChangeArrowheads="1"/>
          </p:cNvSpPr>
          <p:nvPr/>
        </p:nvSpPr>
        <p:spPr bwMode="auto">
          <a:xfrm>
            <a:off x="6172200" y="3048000"/>
            <a:ext cx="1168910" cy="1015663"/>
          </a:xfrm>
          <a:prstGeom prst="rect">
            <a:avLst/>
          </a:prstGeom>
          <a:noFill/>
          <a:ln w="9525">
            <a:noFill/>
            <a:miter lim="800000"/>
            <a:headEnd/>
            <a:tailEnd/>
          </a:ln>
        </p:spPr>
        <p:txBody>
          <a:bodyPr wrap="none">
            <a:spAutoFit/>
          </a:bodyPr>
          <a:lstStyle/>
          <a:p>
            <a:r>
              <a:rPr lang="el-GR" sz="6000" dirty="0">
                <a:latin typeface="Candara" pitchFamily="34" charset="0"/>
                <a:sym typeface="Euclid Symbol" pitchFamily="18" charset="2"/>
              </a:rPr>
              <a:t>π</a:t>
            </a:r>
            <a:r>
              <a:rPr lang="en-US" sz="6000" dirty="0">
                <a:latin typeface="Candara" pitchFamily="34" charset="0"/>
                <a:sym typeface="Euclid Symbol" pitchFamily="18" charset="2"/>
              </a:rPr>
              <a:t>r</a:t>
            </a:r>
            <a:r>
              <a:rPr lang="en-US" sz="6000" baseline="30000" dirty="0">
                <a:latin typeface="Candara" pitchFamily="34" charset="0"/>
                <a:sym typeface="Euclid Symbol" pitchFamily="18" charset="2"/>
              </a:rPr>
              <a:t>2</a:t>
            </a:r>
            <a:endParaRPr lang="el-GR" sz="6000" dirty="0">
              <a:latin typeface="Candara" pitchFamily="34" charset="0"/>
              <a:sym typeface="Euclid Symbol" pitchFamily="18" charset="2"/>
            </a:endParaRPr>
          </a:p>
        </p:txBody>
      </p:sp>
      <p:sp>
        <p:nvSpPr>
          <p:cNvPr id="12297" name="Text Box 9"/>
          <p:cNvSpPr txBox="1">
            <a:spLocks noChangeArrowheads="1"/>
          </p:cNvSpPr>
          <p:nvPr/>
        </p:nvSpPr>
        <p:spPr bwMode="auto">
          <a:xfrm>
            <a:off x="0" y="3200400"/>
            <a:ext cx="3900488" cy="646112"/>
          </a:xfrm>
          <a:prstGeom prst="rect">
            <a:avLst/>
          </a:prstGeom>
          <a:solidFill>
            <a:schemeClr val="accent3"/>
          </a:solidFill>
          <a:ln w="9525">
            <a:solidFill>
              <a:srgbClr val="FF0000"/>
            </a:solidFill>
            <a:miter lim="800000"/>
            <a:headEnd/>
            <a:tailEnd/>
          </a:ln>
        </p:spPr>
        <p:txBody>
          <a:bodyPr wrap="none">
            <a:spAutoFit/>
          </a:bodyPr>
          <a:lstStyle/>
          <a:p>
            <a:r>
              <a:rPr lang="en-US" sz="3600" dirty="0"/>
              <a:t>Area of a sector =</a:t>
            </a:r>
          </a:p>
        </p:txBody>
      </p:sp>
      <p:sp>
        <p:nvSpPr>
          <p:cNvPr id="12298" name="Text Box 10"/>
          <p:cNvSpPr txBox="1">
            <a:spLocks noChangeArrowheads="1"/>
          </p:cNvSpPr>
          <p:nvPr/>
        </p:nvSpPr>
        <p:spPr bwMode="auto">
          <a:xfrm>
            <a:off x="304800" y="1752600"/>
            <a:ext cx="5431295" cy="461665"/>
          </a:xfrm>
          <a:prstGeom prst="rect">
            <a:avLst/>
          </a:prstGeom>
          <a:solidFill>
            <a:schemeClr val="accent2">
              <a:lumMod val="60000"/>
              <a:lumOff val="40000"/>
            </a:schemeClr>
          </a:solidFill>
          <a:ln w="9525">
            <a:solidFill>
              <a:schemeClr val="accent3">
                <a:lumMod val="75000"/>
              </a:schemeClr>
            </a:solidFill>
            <a:miter lim="800000"/>
            <a:headEnd/>
            <a:tailEnd/>
          </a:ln>
        </p:spPr>
        <p:txBody>
          <a:bodyPr wrap="none">
            <a:spAutoFit/>
          </a:bodyPr>
          <a:lstStyle/>
          <a:p>
            <a:r>
              <a:rPr lang="en-US" sz="2400" dirty="0"/>
              <a:t>measure of the central angle or arc</a:t>
            </a:r>
          </a:p>
        </p:txBody>
      </p:sp>
      <p:sp>
        <p:nvSpPr>
          <p:cNvPr id="12299" name="Line 11"/>
          <p:cNvSpPr>
            <a:spLocks noChangeShapeType="1"/>
          </p:cNvSpPr>
          <p:nvPr/>
        </p:nvSpPr>
        <p:spPr bwMode="auto">
          <a:xfrm>
            <a:off x="3505200" y="2209800"/>
            <a:ext cx="914400" cy="685800"/>
          </a:xfrm>
          <a:prstGeom prst="line">
            <a:avLst/>
          </a:prstGeom>
          <a:noFill/>
          <a:ln w="9525">
            <a:solidFill>
              <a:schemeClr val="tx1"/>
            </a:solidFill>
            <a:round/>
            <a:headEnd/>
            <a:tailEnd type="triangle" w="med" len="med"/>
          </a:ln>
        </p:spPr>
        <p:txBody>
          <a:bodyPr/>
          <a:lstStyle/>
          <a:p>
            <a:endParaRPr lang="en-US" dirty="0"/>
          </a:p>
        </p:txBody>
      </p:sp>
      <p:sp>
        <p:nvSpPr>
          <p:cNvPr id="12300" name="Oval 12"/>
          <p:cNvSpPr>
            <a:spLocks noChangeArrowheads="1"/>
          </p:cNvSpPr>
          <p:nvPr/>
        </p:nvSpPr>
        <p:spPr bwMode="auto">
          <a:xfrm>
            <a:off x="3886200" y="2667000"/>
            <a:ext cx="1752600" cy="2133600"/>
          </a:xfrm>
          <a:prstGeom prst="ellipse">
            <a:avLst/>
          </a:prstGeom>
          <a:noFill/>
          <a:ln w="38100">
            <a:solidFill>
              <a:schemeClr val="tx2"/>
            </a:solidFill>
            <a:round/>
            <a:headEnd/>
            <a:tailEnd/>
          </a:ln>
        </p:spPr>
        <p:txBody>
          <a:bodyPr wrap="none" anchor="ctr"/>
          <a:lstStyle/>
          <a:p>
            <a:endParaRPr lang="en-US" dirty="0"/>
          </a:p>
        </p:txBody>
      </p:sp>
      <p:sp>
        <p:nvSpPr>
          <p:cNvPr id="12301" name="Text Box 13"/>
          <p:cNvSpPr txBox="1">
            <a:spLocks noChangeArrowheads="1"/>
          </p:cNvSpPr>
          <p:nvPr/>
        </p:nvSpPr>
        <p:spPr bwMode="auto">
          <a:xfrm>
            <a:off x="1600200" y="5486400"/>
            <a:ext cx="3954929" cy="461665"/>
          </a:xfrm>
          <a:prstGeom prst="rect">
            <a:avLst/>
          </a:prstGeom>
          <a:solidFill>
            <a:schemeClr val="accent2">
              <a:lumMod val="60000"/>
              <a:lumOff val="40000"/>
            </a:schemeClr>
          </a:solidFill>
          <a:ln w="9525">
            <a:noFill/>
            <a:miter lim="800000"/>
            <a:headEnd/>
            <a:tailEnd/>
          </a:ln>
        </p:spPr>
        <p:txBody>
          <a:bodyPr wrap="none">
            <a:spAutoFit/>
          </a:bodyPr>
          <a:lstStyle/>
          <a:p>
            <a:r>
              <a:rPr lang="en-US" sz="2400" dirty="0"/>
              <a:t>The fraction of the </a:t>
            </a:r>
            <a:r>
              <a:rPr lang="en-US" sz="2400" dirty="0" smtClean="0"/>
              <a:t>circle</a:t>
            </a:r>
            <a:endParaRPr lang="en-US" sz="2400" dirty="0"/>
          </a:p>
        </p:txBody>
      </p:sp>
      <p:sp>
        <p:nvSpPr>
          <p:cNvPr id="12302" name="Oval 14"/>
          <p:cNvSpPr>
            <a:spLocks noChangeArrowheads="1"/>
          </p:cNvSpPr>
          <p:nvPr/>
        </p:nvSpPr>
        <p:spPr bwMode="auto">
          <a:xfrm>
            <a:off x="5943600" y="3124200"/>
            <a:ext cx="1981200" cy="1066800"/>
          </a:xfrm>
          <a:prstGeom prst="ellipse">
            <a:avLst/>
          </a:prstGeom>
          <a:noFill/>
          <a:ln w="38100">
            <a:solidFill>
              <a:srgbClr val="FF6600"/>
            </a:solidFill>
            <a:round/>
            <a:headEnd/>
            <a:tailEnd/>
          </a:ln>
        </p:spPr>
        <p:txBody>
          <a:bodyPr wrap="none" anchor="ctr"/>
          <a:lstStyle/>
          <a:p>
            <a:endParaRPr lang="en-US" dirty="0"/>
          </a:p>
        </p:txBody>
      </p:sp>
      <p:sp>
        <p:nvSpPr>
          <p:cNvPr id="12303" name="Text Box 15"/>
          <p:cNvSpPr txBox="1">
            <a:spLocks noChangeArrowheads="1"/>
          </p:cNvSpPr>
          <p:nvPr/>
        </p:nvSpPr>
        <p:spPr bwMode="auto">
          <a:xfrm>
            <a:off x="5943600" y="2133600"/>
            <a:ext cx="2971800" cy="830997"/>
          </a:xfrm>
          <a:prstGeom prst="rect">
            <a:avLst/>
          </a:prstGeom>
          <a:solidFill>
            <a:schemeClr val="accent2">
              <a:lumMod val="60000"/>
              <a:lumOff val="40000"/>
            </a:schemeClr>
          </a:solidFill>
          <a:ln w="9525">
            <a:solidFill>
              <a:srgbClr val="FF0000"/>
            </a:solidFill>
            <a:miter lim="800000"/>
            <a:headEnd/>
            <a:tailEnd/>
          </a:ln>
        </p:spPr>
        <p:txBody>
          <a:bodyPr wrap="square">
            <a:spAutoFit/>
          </a:bodyPr>
          <a:lstStyle/>
          <a:p>
            <a:r>
              <a:rPr lang="en-US" sz="2400" dirty="0"/>
              <a:t>The area of the entire </a:t>
            </a:r>
            <a:r>
              <a:rPr lang="en-US" sz="2400" dirty="0" smtClean="0"/>
              <a:t>circle</a:t>
            </a:r>
            <a:endParaRPr lang="en-US" dirty="0"/>
          </a:p>
        </p:txBody>
      </p:sp>
      <p:sp>
        <p:nvSpPr>
          <p:cNvPr id="12305" name="Oval 17"/>
          <p:cNvSpPr>
            <a:spLocks noChangeArrowheads="1"/>
          </p:cNvSpPr>
          <p:nvPr/>
        </p:nvSpPr>
        <p:spPr bwMode="auto">
          <a:xfrm>
            <a:off x="6248400" y="4495800"/>
            <a:ext cx="2286000" cy="2209800"/>
          </a:xfrm>
          <a:prstGeom prst="ellipse">
            <a:avLst/>
          </a:prstGeom>
          <a:solidFill>
            <a:srgbClr val="FF6600"/>
          </a:solidFill>
          <a:ln w="9525">
            <a:solidFill>
              <a:schemeClr val="tx1"/>
            </a:solidFill>
            <a:round/>
            <a:headEnd/>
            <a:tailEnd/>
          </a:ln>
        </p:spPr>
        <p:txBody>
          <a:bodyPr wrap="none" anchor="ctr"/>
          <a:lstStyle/>
          <a:p>
            <a:endParaRPr lang="en-US" dirty="0"/>
          </a:p>
        </p:txBody>
      </p:sp>
      <p:sp>
        <p:nvSpPr>
          <p:cNvPr id="12306" name="Text Box 18"/>
          <p:cNvSpPr txBox="1">
            <a:spLocks noChangeArrowheads="1"/>
          </p:cNvSpPr>
          <p:nvPr/>
        </p:nvSpPr>
        <p:spPr bwMode="auto">
          <a:xfrm>
            <a:off x="7205663" y="4876800"/>
            <a:ext cx="414337" cy="1006475"/>
          </a:xfrm>
          <a:prstGeom prst="rect">
            <a:avLst/>
          </a:prstGeom>
          <a:noFill/>
          <a:ln w="9525">
            <a:noFill/>
            <a:miter lim="800000"/>
            <a:headEnd/>
            <a:tailEnd/>
          </a:ln>
        </p:spPr>
        <p:txBody>
          <a:bodyPr wrap="none">
            <a:spAutoFit/>
          </a:bodyPr>
          <a:lstStyle/>
          <a:p>
            <a:r>
              <a:rPr lang="en-US" sz="6000" dirty="0">
                <a:solidFill>
                  <a:schemeClr val="bg2"/>
                </a:solidFill>
              </a:rPr>
              <a:t>.</a:t>
            </a:r>
          </a:p>
        </p:txBody>
      </p:sp>
      <p:sp>
        <p:nvSpPr>
          <p:cNvPr id="12307" name="Line 19"/>
          <p:cNvSpPr>
            <a:spLocks noChangeShapeType="1"/>
          </p:cNvSpPr>
          <p:nvPr/>
        </p:nvSpPr>
        <p:spPr bwMode="auto">
          <a:xfrm flipV="1">
            <a:off x="6477000" y="5638800"/>
            <a:ext cx="914400" cy="609600"/>
          </a:xfrm>
          <a:prstGeom prst="line">
            <a:avLst/>
          </a:prstGeom>
          <a:noFill/>
          <a:ln w="38100">
            <a:solidFill>
              <a:srgbClr val="66FF33"/>
            </a:solidFill>
            <a:round/>
            <a:headEnd/>
            <a:tailEnd/>
          </a:ln>
        </p:spPr>
        <p:txBody>
          <a:bodyPr/>
          <a:lstStyle/>
          <a:p>
            <a:endParaRPr lang="en-US" dirty="0"/>
          </a:p>
        </p:txBody>
      </p:sp>
      <p:sp>
        <p:nvSpPr>
          <p:cNvPr id="12308" name="Line 20"/>
          <p:cNvSpPr>
            <a:spLocks noChangeShapeType="1"/>
          </p:cNvSpPr>
          <p:nvPr/>
        </p:nvSpPr>
        <p:spPr bwMode="auto">
          <a:xfrm flipV="1">
            <a:off x="7391400" y="5638800"/>
            <a:ext cx="0" cy="1066800"/>
          </a:xfrm>
          <a:prstGeom prst="line">
            <a:avLst/>
          </a:prstGeom>
          <a:noFill/>
          <a:ln w="38100">
            <a:solidFill>
              <a:srgbClr val="66FF33"/>
            </a:solidFill>
            <a:round/>
            <a:headEnd/>
            <a:tailEnd/>
          </a:ln>
        </p:spPr>
        <p:txBody>
          <a:bodyPr/>
          <a:lstStyle/>
          <a:p>
            <a:endParaRPr lang="en-US" dirty="0"/>
          </a:p>
        </p:txBody>
      </p:sp>
      <p:sp>
        <p:nvSpPr>
          <p:cNvPr id="12309" name="Arc 21"/>
          <p:cNvSpPr>
            <a:spLocks/>
          </p:cNvSpPr>
          <p:nvPr/>
        </p:nvSpPr>
        <p:spPr bwMode="auto">
          <a:xfrm>
            <a:off x="6470650" y="5602288"/>
            <a:ext cx="922338" cy="1104900"/>
          </a:xfrm>
          <a:custGeom>
            <a:avLst/>
            <a:gdLst>
              <a:gd name="T0" fmla="*/ 2147483647 w 17433"/>
              <a:gd name="T1" fmla="*/ 2147483647 h 21597"/>
              <a:gd name="T2" fmla="*/ 0 w 17433"/>
              <a:gd name="T3" fmla="*/ 2147483647 h 21597"/>
              <a:gd name="T4" fmla="*/ 2147483647 w 17433"/>
              <a:gd name="T5" fmla="*/ 0 h 21597"/>
              <a:gd name="T6" fmla="*/ 0 60000 65536"/>
              <a:gd name="T7" fmla="*/ 0 60000 65536"/>
              <a:gd name="T8" fmla="*/ 0 60000 65536"/>
              <a:gd name="T9" fmla="*/ 0 w 17433"/>
              <a:gd name="T10" fmla="*/ 0 h 21597"/>
              <a:gd name="T11" fmla="*/ 17433 w 17433"/>
              <a:gd name="T12" fmla="*/ 21597 h 21597"/>
            </a:gdLst>
            <a:ahLst/>
            <a:cxnLst>
              <a:cxn ang="T6">
                <a:pos x="T0" y="T1"/>
              </a:cxn>
              <a:cxn ang="T7">
                <a:pos x="T2" y="T3"/>
              </a:cxn>
              <a:cxn ang="T8">
                <a:pos x="T4" y="T5"/>
              </a:cxn>
            </a:cxnLst>
            <a:rect l="T9" t="T10" r="T11" b="T12"/>
            <a:pathLst>
              <a:path w="17433" h="21597" fill="none" extrusionOk="0">
                <a:moveTo>
                  <a:pt x="17088" y="21597"/>
                </a:moveTo>
                <a:cubicBezTo>
                  <a:pt x="10321" y="21489"/>
                  <a:pt x="3996" y="18216"/>
                  <a:pt x="0" y="12753"/>
                </a:cubicBezTo>
              </a:path>
              <a:path w="17433" h="21597" stroke="0" extrusionOk="0">
                <a:moveTo>
                  <a:pt x="17088" y="21597"/>
                </a:moveTo>
                <a:cubicBezTo>
                  <a:pt x="10321" y="21489"/>
                  <a:pt x="3996" y="18216"/>
                  <a:pt x="0" y="12753"/>
                </a:cubicBezTo>
                <a:lnTo>
                  <a:pt x="17433" y="0"/>
                </a:lnTo>
                <a:lnTo>
                  <a:pt x="17088" y="21597"/>
                </a:lnTo>
                <a:close/>
              </a:path>
            </a:pathLst>
          </a:custGeom>
          <a:noFill/>
          <a:ln w="38100">
            <a:solidFill>
              <a:srgbClr val="66FF33"/>
            </a:solidFill>
            <a:round/>
            <a:headEnd/>
            <a:tailEnd/>
          </a:ln>
        </p:spPr>
        <p:txBody>
          <a:bodyPr wrap="none" anchor="ctr"/>
          <a:lstStyle/>
          <a:p>
            <a:endParaRPr lang="en-US" dirty="0"/>
          </a:p>
        </p:txBody>
      </p:sp>
      <p:sp>
        <p:nvSpPr>
          <p:cNvPr id="12310" name="Line 22"/>
          <p:cNvSpPr>
            <a:spLocks noChangeShapeType="1"/>
          </p:cNvSpPr>
          <p:nvPr/>
        </p:nvSpPr>
        <p:spPr bwMode="auto">
          <a:xfrm>
            <a:off x="6553200" y="6248400"/>
            <a:ext cx="762000" cy="381000"/>
          </a:xfrm>
          <a:prstGeom prst="line">
            <a:avLst/>
          </a:prstGeom>
          <a:noFill/>
          <a:ln w="76200">
            <a:solidFill>
              <a:srgbClr val="66FF33"/>
            </a:solidFill>
            <a:round/>
            <a:headEnd/>
            <a:tailEnd/>
          </a:ln>
        </p:spPr>
        <p:txBody>
          <a:bodyPr/>
          <a:lstStyle/>
          <a:p>
            <a:endParaRPr lang="en-US" dirty="0"/>
          </a:p>
        </p:txBody>
      </p:sp>
      <p:sp>
        <p:nvSpPr>
          <p:cNvPr id="12311" name="Line 23"/>
          <p:cNvSpPr>
            <a:spLocks noChangeShapeType="1"/>
          </p:cNvSpPr>
          <p:nvPr/>
        </p:nvSpPr>
        <p:spPr bwMode="auto">
          <a:xfrm>
            <a:off x="6629400" y="6172200"/>
            <a:ext cx="762000" cy="381000"/>
          </a:xfrm>
          <a:prstGeom prst="line">
            <a:avLst/>
          </a:prstGeom>
          <a:noFill/>
          <a:ln w="76200">
            <a:solidFill>
              <a:srgbClr val="66FF33"/>
            </a:solidFill>
            <a:round/>
            <a:headEnd/>
            <a:tailEnd/>
          </a:ln>
        </p:spPr>
        <p:txBody>
          <a:bodyPr/>
          <a:lstStyle/>
          <a:p>
            <a:endParaRPr lang="en-US" dirty="0"/>
          </a:p>
        </p:txBody>
      </p:sp>
      <p:sp>
        <p:nvSpPr>
          <p:cNvPr id="12312" name="Line 24"/>
          <p:cNvSpPr>
            <a:spLocks noChangeShapeType="1"/>
          </p:cNvSpPr>
          <p:nvPr/>
        </p:nvSpPr>
        <p:spPr bwMode="auto">
          <a:xfrm>
            <a:off x="6805613" y="6154738"/>
            <a:ext cx="609600" cy="304800"/>
          </a:xfrm>
          <a:prstGeom prst="line">
            <a:avLst/>
          </a:prstGeom>
          <a:noFill/>
          <a:ln w="76200">
            <a:solidFill>
              <a:srgbClr val="66FF33"/>
            </a:solidFill>
            <a:round/>
            <a:headEnd/>
            <a:tailEnd/>
          </a:ln>
        </p:spPr>
        <p:txBody>
          <a:bodyPr/>
          <a:lstStyle/>
          <a:p>
            <a:endParaRPr lang="en-US" dirty="0"/>
          </a:p>
        </p:txBody>
      </p:sp>
      <p:sp>
        <p:nvSpPr>
          <p:cNvPr id="12313" name="Line 25"/>
          <p:cNvSpPr>
            <a:spLocks noChangeShapeType="1"/>
          </p:cNvSpPr>
          <p:nvPr/>
        </p:nvSpPr>
        <p:spPr bwMode="auto">
          <a:xfrm>
            <a:off x="6781800" y="6019800"/>
            <a:ext cx="609600" cy="304800"/>
          </a:xfrm>
          <a:prstGeom prst="line">
            <a:avLst/>
          </a:prstGeom>
          <a:noFill/>
          <a:ln w="76200">
            <a:solidFill>
              <a:srgbClr val="66FF33"/>
            </a:solidFill>
            <a:round/>
            <a:headEnd/>
            <a:tailEnd/>
          </a:ln>
        </p:spPr>
        <p:txBody>
          <a:bodyPr/>
          <a:lstStyle/>
          <a:p>
            <a:endParaRPr lang="en-US" dirty="0"/>
          </a:p>
        </p:txBody>
      </p:sp>
      <p:sp>
        <p:nvSpPr>
          <p:cNvPr id="12314" name="Line 26"/>
          <p:cNvSpPr>
            <a:spLocks noChangeShapeType="1"/>
          </p:cNvSpPr>
          <p:nvPr/>
        </p:nvSpPr>
        <p:spPr bwMode="auto">
          <a:xfrm>
            <a:off x="6934200" y="5943600"/>
            <a:ext cx="457200" cy="228600"/>
          </a:xfrm>
          <a:prstGeom prst="line">
            <a:avLst/>
          </a:prstGeom>
          <a:noFill/>
          <a:ln w="76200">
            <a:solidFill>
              <a:srgbClr val="66FF33"/>
            </a:solidFill>
            <a:round/>
            <a:headEnd/>
            <a:tailEnd/>
          </a:ln>
        </p:spPr>
        <p:txBody>
          <a:bodyPr/>
          <a:lstStyle/>
          <a:p>
            <a:endParaRPr lang="en-US" dirty="0"/>
          </a:p>
        </p:txBody>
      </p:sp>
      <p:sp>
        <p:nvSpPr>
          <p:cNvPr id="12315" name="Line 27"/>
          <p:cNvSpPr>
            <a:spLocks noChangeShapeType="1"/>
          </p:cNvSpPr>
          <p:nvPr/>
        </p:nvSpPr>
        <p:spPr bwMode="auto">
          <a:xfrm>
            <a:off x="7010400" y="5867400"/>
            <a:ext cx="381000" cy="228600"/>
          </a:xfrm>
          <a:prstGeom prst="line">
            <a:avLst/>
          </a:prstGeom>
          <a:noFill/>
          <a:ln w="76200">
            <a:solidFill>
              <a:srgbClr val="66FF33"/>
            </a:solidFill>
            <a:round/>
            <a:headEnd/>
            <a:tailEnd/>
          </a:ln>
        </p:spPr>
        <p:txBody>
          <a:bodyPr/>
          <a:lstStyle/>
          <a:p>
            <a:endParaRPr lang="en-US" dirty="0"/>
          </a:p>
        </p:txBody>
      </p:sp>
      <p:sp>
        <p:nvSpPr>
          <p:cNvPr id="12316" name="Line 28"/>
          <p:cNvSpPr>
            <a:spLocks noChangeShapeType="1"/>
          </p:cNvSpPr>
          <p:nvPr/>
        </p:nvSpPr>
        <p:spPr bwMode="auto">
          <a:xfrm>
            <a:off x="7162800" y="5791200"/>
            <a:ext cx="228600" cy="152400"/>
          </a:xfrm>
          <a:prstGeom prst="line">
            <a:avLst/>
          </a:prstGeom>
          <a:noFill/>
          <a:ln w="76200">
            <a:solidFill>
              <a:srgbClr val="66FF33"/>
            </a:solidFill>
            <a:round/>
            <a:headEnd/>
            <a:tailEnd/>
          </a:ln>
        </p:spPr>
        <p:txBody>
          <a:bodyPr/>
          <a:lstStyle/>
          <a:p>
            <a:endParaRPr lang="en-US" dirty="0"/>
          </a:p>
        </p:txBody>
      </p:sp>
      <p:sp>
        <p:nvSpPr>
          <p:cNvPr id="12317" name="Line 29"/>
          <p:cNvSpPr>
            <a:spLocks noChangeShapeType="1"/>
          </p:cNvSpPr>
          <p:nvPr/>
        </p:nvSpPr>
        <p:spPr bwMode="auto">
          <a:xfrm>
            <a:off x="7239000" y="5715000"/>
            <a:ext cx="152400" cy="76200"/>
          </a:xfrm>
          <a:prstGeom prst="line">
            <a:avLst/>
          </a:prstGeom>
          <a:noFill/>
          <a:ln w="76200">
            <a:solidFill>
              <a:srgbClr val="66FF33"/>
            </a:solidFill>
            <a:round/>
            <a:headEnd/>
            <a:tailEnd/>
          </a:ln>
        </p:spPr>
        <p:txBody>
          <a:bodyPr/>
          <a:lstStyle/>
          <a:p>
            <a:endParaRPr lang="en-US" dirty="0"/>
          </a:p>
        </p:txBody>
      </p:sp>
      <p:graphicFrame>
        <p:nvGraphicFramePr>
          <p:cNvPr id="27" name="Object 26"/>
          <p:cNvGraphicFramePr>
            <a:graphicFrameLocks noChangeAspect="1"/>
          </p:cNvGraphicFramePr>
          <p:nvPr/>
        </p:nvGraphicFramePr>
        <p:xfrm>
          <a:off x="5715000" y="3505200"/>
          <a:ext cx="114300" cy="127000"/>
        </p:xfrm>
        <a:graphic>
          <a:graphicData uri="http://schemas.openxmlformats.org/presentationml/2006/ole">
            <p:oleObj spid="_x0000_s3074" name="Equation" r:id="rId4" imgW="114120" imgH="126720" progId="Equation.DSMT4">
              <p:embed/>
            </p:oleObj>
          </a:graphicData>
        </a:graphic>
      </p:graphicFrame>
      <p:sp>
        <p:nvSpPr>
          <p:cNvPr id="28" name="Line 11"/>
          <p:cNvSpPr>
            <a:spLocks noChangeShapeType="1"/>
          </p:cNvSpPr>
          <p:nvPr/>
        </p:nvSpPr>
        <p:spPr bwMode="auto">
          <a:xfrm flipV="1">
            <a:off x="3276600" y="4724400"/>
            <a:ext cx="990600" cy="685800"/>
          </a:xfrm>
          <a:prstGeom prst="line">
            <a:avLst/>
          </a:prstGeom>
          <a:noFill/>
          <a:ln w="9525">
            <a:solidFill>
              <a:schemeClr val="tx1"/>
            </a:solidFill>
            <a:round/>
            <a:headEnd/>
            <a:tailEnd type="triangle" w="med" len="med"/>
          </a:ln>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305"/>
                                        </p:tgtEl>
                                        <p:attrNameLst>
                                          <p:attrName>style.visibility</p:attrName>
                                        </p:attrNameLst>
                                      </p:cBhvr>
                                      <p:to>
                                        <p:strVal val="visible"/>
                                      </p:to>
                                    </p:set>
                                    <p:animEffect transition="in" filter="dissolve">
                                      <p:cBhvr>
                                        <p:cTn id="7" dur="500"/>
                                        <p:tgtEl>
                                          <p:spTgt spid="1230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307"/>
                                        </p:tgtEl>
                                        <p:attrNameLst>
                                          <p:attrName>style.visibility</p:attrName>
                                        </p:attrNameLst>
                                      </p:cBhvr>
                                      <p:to>
                                        <p:strVal val="visible"/>
                                      </p:to>
                                    </p:set>
                                    <p:animEffect transition="in" filter="wipe(up)">
                                      <p:cBhvr>
                                        <p:cTn id="10" dur="500"/>
                                        <p:tgtEl>
                                          <p:spTgt spid="1230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2308"/>
                                        </p:tgtEl>
                                        <p:attrNameLst>
                                          <p:attrName>style.visibility</p:attrName>
                                        </p:attrNameLst>
                                      </p:cBhvr>
                                      <p:to>
                                        <p:strVal val="visible"/>
                                      </p:to>
                                    </p:set>
                                    <p:animEffect transition="in" filter="wipe(up)">
                                      <p:cBhvr>
                                        <p:cTn id="13" dur="500"/>
                                        <p:tgtEl>
                                          <p:spTgt spid="1230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309"/>
                                        </p:tgtEl>
                                        <p:attrNameLst>
                                          <p:attrName>style.visibility</p:attrName>
                                        </p:attrNameLst>
                                      </p:cBhvr>
                                      <p:to>
                                        <p:strVal val="visible"/>
                                      </p:to>
                                    </p:set>
                                    <p:animEffect transition="in" filter="wipe(down)">
                                      <p:cBhvr>
                                        <p:cTn id="16" dur="2000"/>
                                        <p:tgtEl>
                                          <p:spTgt spid="1230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310"/>
                                        </p:tgtEl>
                                        <p:attrNameLst>
                                          <p:attrName>style.visibility</p:attrName>
                                        </p:attrNameLst>
                                      </p:cBhvr>
                                      <p:to>
                                        <p:strVal val="visible"/>
                                      </p:to>
                                    </p:set>
                                    <p:animEffect transition="in" filter="dissolve">
                                      <p:cBhvr>
                                        <p:cTn id="19" dur="500"/>
                                        <p:tgtEl>
                                          <p:spTgt spid="1231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2311"/>
                                        </p:tgtEl>
                                        <p:attrNameLst>
                                          <p:attrName>style.visibility</p:attrName>
                                        </p:attrNameLst>
                                      </p:cBhvr>
                                      <p:to>
                                        <p:strVal val="visible"/>
                                      </p:to>
                                    </p:set>
                                    <p:animEffect transition="in" filter="dissolve">
                                      <p:cBhvr>
                                        <p:cTn id="22" dur="500"/>
                                        <p:tgtEl>
                                          <p:spTgt spid="123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312"/>
                                        </p:tgtEl>
                                        <p:attrNameLst>
                                          <p:attrName>style.visibility</p:attrName>
                                        </p:attrNameLst>
                                      </p:cBhvr>
                                      <p:to>
                                        <p:strVal val="visible"/>
                                      </p:to>
                                    </p:set>
                                    <p:animEffect transition="in" filter="dissolve">
                                      <p:cBhvr>
                                        <p:cTn id="25" dur="500"/>
                                        <p:tgtEl>
                                          <p:spTgt spid="1231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2313"/>
                                        </p:tgtEl>
                                        <p:attrNameLst>
                                          <p:attrName>style.visibility</p:attrName>
                                        </p:attrNameLst>
                                      </p:cBhvr>
                                      <p:to>
                                        <p:strVal val="visible"/>
                                      </p:to>
                                    </p:set>
                                    <p:animEffect transition="in" filter="dissolve">
                                      <p:cBhvr>
                                        <p:cTn id="28" dur="500"/>
                                        <p:tgtEl>
                                          <p:spTgt spid="12313"/>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2314"/>
                                        </p:tgtEl>
                                        <p:attrNameLst>
                                          <p:attrName>style.visibility</p:attrName>
                                        </p:attrNameLst>
                                      </p:cBhvr>
                                      <p:to>
                                        <p:strVal val="visible"/>
                                      </p:to>
                                    </p:set>
                                    <p:animEffect transition="in" filter="dissolve">
                                      <p:cBhvr>
                                        <p:cTn id="31" dur="500"/>
                                        <p:tgtEl>
                                          <p:spTgt spid="12314"/>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315"/>
                                        </p:tgtEl>
                                        <p:attrNameLst>
                                          <p:attrName>style.visibility</p:attrName>
                                        </p:attrNameLst>
                                      </p:cBhvr>
                                      <p:to>
                                        <p:strVal val="visible"/>
                                      </p:to>
                                    </p:set>
                                    <p:animEffect transition="in" filter="dissolve">
                                      <p:cBhvr>
                                        <p:cTn id="34" dur="500"/>
                                        <p:tgtEl>
                                          <p:spTgt spid="12315"/>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2316"/>
                                        </p:tgtEl>
                                        <p:attrNameLst>
                                          <p:attrName>style.visibility</p:attrName>
                                        </p:attrNameLst>
                                      </p:cBhvr>
                                      <p:to>
                                        <p:strVal val="visible"/>
                                      </p:to>
                                    </p:set>
                                    <p:animEffect transition="in" filter="dissolve">
                                      <p:cBhvr>
                                        <p:cTn id="37" dur="500"/>
                                        <p:tgtEl>
                                          <p:spTgt spid="12316"/>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2317"/>
                                        </p:tgtEl>
                                        <p:attrNameLst>
                                          <p:attrName>style.visibility</p:attrName>
                                        </p:attrNameLst>
                                      </p:cBhvr>
                                      <p:to>
                                        <p:strVal val="visible"/>
                                      </p:to>
                                    </p:set>
                                    <p:animEffect transition="in" filter="dissolve">
                                      <p:cBhvr>
                                        <p:cTn id="40" dur="500"/>
                                        <p:tgtEl>
                                          <p:spTgt spid="1231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2297"/>
                                        </p:tgtEl>
                                        <p:attrNameLst>
                                          <p:attrName>style.visibility</p:attrName>
                                        </p:attrNameLst>
                                      </p:cBhvr>
                                      <p:to>
                                        <p:strVal val="visible"/>
                                      </p:to>
                                    </p:set>
                                    <p:animEffect transition="in" filter="dissolve">
                                      <p:cBhvr>
                                        <p:cTn id="45" dur="500"/>
                                        <p:tgtEl>
                                          <p:spTgt spid="12297"/>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2292"/>
                                        </p:tgtEl>
                                        <p:attrNameLst>
                                          <p:attrName>style.visibility</p:attrName>
                                        </p:attrNameLst>
                                      </p:cBhvr>
                                      <p:to>
                                        <p:strVal val="visible"/>
                                      </p:to>
                                    </p:set>
                                    <p:animEffect transition="in" filter="dissolve">
                                      <p:cBhvr>
                                        <p:cTn id="50" dur="500"/>
                                        <p:tgtEl>
                                          <p:spTgt spid="12292"/>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12295"/>
                                        </p:tgtEl>
                                        <p:attrNameLst>
                                          <p:attrName>style.visibility</p:attrName>
                                        </p:attrNameLst>
                                      </p:cBhvr>
                                      <p:to>
                                        <p:strVal val="visible"/>
                                      </p:to>
                                    </p:set>
                                    <p:animEffect transition="in" filter="dissolve">
                                      <p:cBhvr>
                                        <p:cTn id="53" dur="500"/>
                                        <p:tgtEl>
                                          <p:spTgt spid="12295"/>
                                        </p:tgtEl>
                                      </p:cBhvr>
                                    </p:animEffect>
                                  </p:childTnLst>
                                </p:cTn>
                              </p:par>
                              <p:par>
                                <p:cTn id="54" presetID="9"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dissolve">
                                      <p:cBhvr>
                                        <p:cTn id="56" dur="500"/>
                                        <p:tgtEl>
                                          <p:spTgt spid="27"/>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12296"/>
                                        </p:tgtEl>
                                        <p:attrNameLst>
                                          <p:attrName>style.visibility</p:attrName>
                                        </p:attrNameLst>
                                      </p:cBhvr>
                                      <p:to>
                                        <p:strVal val="visible"/>
                                      </p:to>
                                    </p:set>
                                    <p:animEffect transition="in" filter="dissolve">
                                      <p:cBhvr>
                                        <p:cTn id="59" dur="500"/>
                                        <p:tgtEl>
                                          <p:spTgt spid="12296"/>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12294"/>
                                        </p:tgtEl>
                                        <p:attrNameLst>
                                          <p:attrName>style.visibility</p:attrName>
                                        </p:attrNameLst>
                                      </p:cBhvr>
                                      <p:to>
                                        <p:strVal val="visible"/>
                                      </p:to>
                                    </p:set>
                                    <p:animEffect transition="in" filter="dissolve">
                                      <p:cBhvr>
                                        <p:cTn id="62" dur="500"/>
                                        <p:tgtEl>
                                          <p:spTgt spid="12294"/>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2302"/>
                                        </p:tgtEl>
                                        <p:attrNameLst>
                                          <p:attrName>style.visibility</p:attrName>
                                        </p:attrNameLst>
                                      </p:cBhvr>
                                      <p:to>
                                        <p:strVal val="visible"/>
                                      </p:to>
                                    </p:set>
                                    <p:animEffect transition="in" filter="wipe(down)">
                                      <p:cBhvr>
                                        <p:cTn id="65" dur="500"/>
                                        <p:tgtEl>
                                          <p:spTgt spid="12302"/>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2303"/>
                                        </p:tgtEl>
                                        <p:attrNameLst>
                                          <p:attrName>style.visibility</p:attrName>
                                        </p:attrNameLst>
                                      </p:cBhvr>
                                      <p:to>
                                        <p:strVal val="visible"/>
                                      </p:to>
                                    </p:set>
                                    <p:animEffect transition="in" filter="dissolve">
                                      <p:cBhvr>
                                        <p:cTn id="70" dur="500"/>
                                        <p:tgtEl>
                                          <p:spTgt spid="12303"/>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12300"/>
                                        </p:tgtEl>
                                        <p:attrNameLst>
                                          <p:attrName>style.visibility</p:attrName>
                                        </p:attrNameLst>
                                      </p:cBhvr>
                                      <p:to>
                                        <p:strVal val="visible"/>
                                      </p:to>
                                    </p:set>
                                    <p:animEffect transition="in" filter="wipe(down)">
                                      <p:cBhvr>
                                        <p:cTn id="75" dur="500"/>
                                        <p:tgtEl>
                                          <p:spTgt spid="12300"/>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2298"/>
                                        </p:tgtEl>
                                        <p:attrNameLst>
                                          <p:attrName>style.visibility</p:attrName>
                                        </p:attrNameLst>
                                      </p:cBhvr>
                                      <p:to>
                                        <p:strVal val="visible"/>
                                      </p:to>
                                    </p:set>
                                    <p:animEffect transition="in" filter="dissolve">
                                      <p:cBhvr>
                                        <p:cTn id="80" dur="500"/>
                                        <p:tgtEl>
                                          <p:spTgt spid="1229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2299"/>
                                        </p:tgtEl>
                                        <p:attrNameLst>
                                          <p:attrName>style.visibility</p:attrName>
                                        </p:attrNameLst>
                                      </p:cBhvr>
                                      <p:to>
                                        <p:strVal val="visible"/>
                                      </p:to>
                                    </p:set>
                                    <p:animEffect transition="in" filter="wipe(up)">
                                      <p:cBhvr>
                                        <p:cTn id="83" dur="500"/>
                                        <p:tgtEl>
                                          <p:spTgt spid="12299"/>
                                        </p:tgtEl>
                                      </p:cBhvr>
                                    </p:animEffect>
                                  </p:childTnLst>
                                </p:cTn>
                              </p:par>
                            </p:childTnLst>
                          </p:cTn>
                        </p:par>
                      </p:childTnLst>
                    </p:cTn>
                  </p:par>
                  <p:par>
                    <p:cTn id="84" fill="hold">
                      <p:stCondLst>
                        <p:cond delay="indefinite"/>
                      </p:stCondLst>
                      <p:childTnLst>
                        <p:par>
                          <p:cTn id="85" fill="hold">
                            <p:stCondLst>
                              <p:cond delay="0"/>
                            </p:stCondLst>
                            <p:childTnLst>
                              <p:par>
                                <p:cTn id="86" presetID="9" presetClass="entr" presetSubtype="0" fill="hold" grpId="0" nodeType="clickEffect">
                                  <p:stCondLst>
                                    <p:cond delay="0"/>
                                  </p:stCondLst>
                                  <p:childTnLst>
                                    <p:set>
                                      <p:cBhvr>
                                        <p:cTn id="87" dur="1" fill="hold">
                                          <p:stCondLst>
                                            <p:cond delay="0"/>
                                          </p:stCondLst>
                                        </p:cTn>
                                        <p:tgtEl>
                                          <p:spTgt spid="12301">
                                            <p:bg/>
                                          </p:spTgt>
                                        </p:tgtEl>
                                        <p:attrNameLst>
                                          <p:attrName>style.visibility</p:attrName>
                                        </p:attrNameLst>
                                      </p:cBhvr>
                                      <p:to>
                                        <p:strVal val="visible"/>
                                      </p:to>
                                    </p:set>
                                    <p:animEffect transition="in" filter="dissolve">
                                      <p:cBhvr>
                                        <p:cTn id="88" dur="500"/>
                                        <p:tgtEl>
                                          <p:spTgt spid="12301">
                                            <p:bg/>
                                          </p:spTgt>
                                        </p:tgtEl>
                                      </p:cBhvr>
                                    </p:animEffect>
                                  </p:childTnLst>
                                </p:cTn>
                              </p:par>
                              <p:par>
                                <p:cTn id="89" presetID="9" presetClass="entr" presetSubtype="0" fill="hold" grpId="0" nodeType="withEffect">
                                  <p:stCondLst>
                                    <p:cond delay="0"/>
                                  </p:stCondLst>
                                  <p:childTnLst>
                                    <p:set>
                                      <p:cBhvr>
                                        <p:cTn id="90" dur="1" fill="hold">
                                          <p:stCondLst>
                                            <p:cond delay="0"/>
                                          </p:stCondLst>
                                        </p:cTn>
                                        <p:tgtEl>
                                          <p:spTgt spid="12301">
                                            <p:txEl>
                                              <p:pRg st="0" end="0"/>
                                            </p:txEl>
                                          </p:spTgt>
                                        </p:tgtEl>
                                        <p:attrNameLst>
                                          <p:attrName>style.visibility</p:attrName>
                                        </p:attrNameLst>
                                      </p:cBhvr>
                                      <p:to>
                                        <p:strVal val="visible"/>
                                      </p:to>
                                    </p:set>
                                    <p:animEffect transition="in" filter="dissolve">
                                      <p:cBhvr>
                                        <p:cTn id="91" dur="500"/>
                                        <p:tgtEl>
                                          <p:spTgt spid="12301">
                                            <p:txEl>
                                              <p:pRg st="0" end="0"/>
                                            </p:txEl>
                                          </p:spTgt>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4" grpId="0"/>
      <p:bldP spid="12295" grpId="0" animBg="1"/>
      <p:bldP spid="12296" grpId="0"/>
      <p:bldP spid="12297" grpId="0" animBg="1"/>
      <p:bldP spid="12298" grpId="0" animBg="1"/>
      <p:bldP spid="12299" grpId="0" animBg="1"/>
      <p:bldP spid="12300" grpId="0" animBg="1"/>
      <p:bldP spid="12301" grpId="0" build="allAtOnce" animBg="1"/>
      <p:bldP spid="12302" grpId="0" animBg="1"/>
      <p:bldP spid="12303" grpId="0" animBg="1"/>
      <p:bldP spid="12305" grpId="0" animBg="1"/>
      <p:bldP spid="12307" grpId="0" animBg="1"/>
      <p:bldP spid="12308" grpId="0" animBg="1"/>
      <p:bldP spid="12309" grpId="0" animBg="1"/>
      <p:bldP spid="12310" grpId="0" animBg="1"/>
      <p:bldP spid="12311" grpId="0" animBg="1"/>
      <p:bldP spid="12312" grpId="0" animBg="1"/>
      <p:bldP spid="12313" grpId="0" animBg="1"/>
      <p:bldP spid="12314" grpId="0" animBg="1"/>
      <p:bldP spid="12315" grpId="0" animBg="1"/>
      <p:bldP spid="12316" grpId="0" animBg="1"/>
      <p:bldP spid="1231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some problems</a:t>
            </a:r>
            <a:endParaRPr lang="en-US" dirty="0"/>
          </a:p>
        </p:txBody>
      </p:sp>
      <p:sp>
        <p:nvSpPr>
          <p:cNvPr id="3" name="Text Placeholder 2"/>
          <p:cNvSpPr>
            <a:spLocks noGrp="1"/>
          </p:cNvSpPr>
          <p:nvPr>
            <p:ph type="body" idx="1"/>
          </p:nvPr>
        </p:nvSpPr>
        <p:spPr/>
        <p:txBody>
          <a:bodyPr/>
          <a:lstStyle/>
          <a:p>
            <a:r>
              <a:rPr lang="en-US" dirty="0" smtClean="0"/>
              <a:t>We’ll focus on circles and sectors for now.</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Area of a circle</a:t>
            </a:r>
          </a:p>
          <a:p>
            <a:endParaRPr lang="en-US" dirty="0" smtClean="0"/>
          </a:p>
          <a:p>
            <a:pPr>
              <a:buNone/>
            </a:pPr>
            <a:endParaRPr lang="en-US" dirty="0" smtClean="0"/>
          </a:p>
          <a:p>
            <a:pPr>
              <a:buNone/>
            </a:pPr>
            <a:endParaRPr lang="en-US" dirty="0" smtClean="0"/>
          </a:p>
          <a:p>
            <a:r>
              <a:rPr lang="en-US" dirty="0" smtClean="0"/>
              <a:t>Area of the sector, with a central angle of m degrees. (think of this as a fractional portion of the entire circle)</a:t>
            </a:r>
            <a:endParaRPr lang="en-US" dirty="0"/>
          </a:p>
        </p:txBody>
      </p:sp>
      <p:sp>
        <p:nvSpPr>
          <p:cNvPr id="3" name="Title 2"/>
          <p:cNvSpPr>
            <a:spLocks noGrp="1"/>
          </p:cNvSpPr>
          <p:nvPr>
            <p:ph type="title"/>
          </p:nvPr>
        </p:nvSpPr>
        <p:spPr/>
        <p:txBody>
          <a:bodyPr/>
          <a:lstStyle/>
          <a:p>
            <a:pPr algn="ctr"/>
            <a:r>
              <a:rPr lang="en-US" dirty="0" smtClean="0"/>
              <a:t>Recall the following facts</a:t>
            </a:r>
            <a:endParaRPr lang="en-US" dirty="0"/>
          </a:p>
        </p:txBody>
      </p:sp>
      <p:graphicFrame>
        <p:nvGraphicFramePr>
          <p:cNvPr id="4" name="Object 3"/>
          <p:cNvGraphicFramePr>
            <a:graphicFrameLocks noChangeAspect="1"/>
          </p:cNvGraphicFramePr>
          <p:nvPr/>
        </p:nvGraphicFramePr>
        <p:xfrm>
          <a:off x="3962400" y="1600200"/>
          <a:ext cx="3362224" cy="1144587"/>
        </p:xfrm>
        <a:graphic>
          <a:graphicData uri="http://schemas.openxmlformats.org/presentationml/2006/ole">
            <p:oleObj spid="_x0000_s22530" name="Equation" r:id="rId3" imgW="596880" imgH="203040" progId="Equation.DSMT4">
              <p:embed/>
            </p:oleObj>
          </a:graphicData>
        </a:graphic>
      </p:graphicFrame>
      <p:graphicFrame>
        <p:nvGraphicFramePr>
          <p:cNvPr id="5" name="Object 4"/>
          <p:cNvGraphicFramePr>
            <a:graphicFrameLocks noChangeAspect="1"/>
          </p:cNvGraphicFramePr>
          <p:nvPr/>
        </p:nvGraphicFramePr>
        <p:xfrm>
          <a:off x="4267200" y="4343399"/>
          <a:ext cx="3276600" cy="1539009"/>
        </p:xfrm>
        <a:graphic>
          <a:graphicData uri="http://schemas.openxmlformats.org/presentationml/2006/ole">
            <p:oleObj spid="_x0000_s22531" name="Equation" r:id="rId4" imgW="838080" imgH="393480" progId="Equation.DSMT4">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914</TotalTime>
  <Words>1558</Words>
  <Application>Microsoft Office PowerPoint</Application>
  <PresentationFormat>On-screen Show (4:3)</PresentationFormat>
  <Paragraphs>241</Paragraphs>
  <Slides>44</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47" baseType="lpstr">
      <vt:lpstr>Concourse</vt:lpstr>
      <vt:lpstr>Equation</vt:lpstr>
      <vt:lpstr>MathType 6.0 Equation</vt:lpstr>
      <vt:lpstr>  Immaculata Week 2013 July 29—August 2, 2013  </vt:lpstr>
      <vt:lpstr>What’s in store for today?</vt:lpstr>
      <vt:lpstr>Let’s see what you remember about area and circles.</vt:lpstr>
      <vt:lpstr>Area of a Circle</vt:lpstr>
      <vt:lpstr>What is a SECTOR of a circle?</vt:lpstr>
      <vt:lpstr>More on Sectors</vt:lpstr>
      <vt:lpstr>Area of a Sector Formula</vt:lpstr>
      <vt:lpstr>Let’s look at some problems</vt:lpstr>
      <vt:lpstr>Recall the following facts</vt:lpstr>
      <vt:lpstr>Example 1</vt:lpstr>
      <vt:lpstr>Example 2</vt:lpstr>
      <vt:lpstr>Example 3</vt:lpstr>
      <vt:lpstr>Example 4</vt:lpstr>
      <vt:lpstr>Example 5</vt:lpstr>
      <vt:lpstr>Let’s take a look at SEGMENTS</vt:lpstr>
      <vt:lpstr>A SEGMENT of a Circle</vt:lpstr>
      <vt:lpstr>For those of you who enjoy pie, an alternate look at Area of a Segment</vt:lpstr>
      <vt:lpstr>Finding the area of a segment</vt:lpstr>
      <vt:lpstr>Doesn’t sound too bad, does it?</vt:lpstr>
      <vt:lpstr>Example 1: An easy one</vt:lpstr>
      <vt:lpstr>Why was that one easy?</vt:lpstr>
      <vt:lpstr>Slide 22</vt:lpstr>
      <vt:lpstr>Slide 23</vt:lpstr>
      <vt:lpstr>Slide 24</vt:lpstr>
      <vt:lpstr>YIKES…that was about as much fun as a root canal. </vt:lpstr>
      <vt:lpstr>Yes, but it might not be as pretty as you wished.</vt:lpstr>
      <vt:lpstr>Let’s do one that way. Shall we?</vt:lpstr>
      <vt:lpstr>PROBLEMS</vt:lpstr>
      <vt:lpstr>Problem #1</vt:lpstr>
      <vt:lpstr>Problem #2</vt:lpstr>
      <vt:lpstr>Problem #3</vt:lpstr>
      <vt:lpstr>Problem #4</vt:lpstr>
      <vt:lpstr>Problem #5</vt:lpstr>
      <vt:lpstr>Problem #6</vt:lpstr>
      <vt:lpstr>Problem #7</vt:lpstr>
      <vt:lpstr>Problem #8</vt:lpstr>
      <vt:lpstr>Problem #9</vt:lpstr>
      <vt:lpstr>Problem #10</vt:lpstr>
      <vt:lpstr>Problem #11</vt:lpstr>
      <vt:lpstr>Problem #12</vt:lpstr>
      <vt:lpstr>ANSWERS TO PROBLEMS </vt:lpstr>
      <vt:lpstr>ANSWERS TO PROBLEMS (Continued) </vt:lpstr>
      <vt:lpstr>Wrapping it up for today?</vt:lpstr>
      <vt:lpstr>The last slide!!!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Immaculata Week 2012 July 30—August 3, 2012</dc:title>
  <dc:creator>Den</dc:creator>
  <cp:lastModifiedBy>Den</cp:lastModifiedBy>
  <cp:revision>68</cp:revision>
  <dcterms:created xsi:type="dcterms:W3CDTF">2012-07-19T11:59:40Z</dcterms:created>
  <dcterms:modified xsi:type="dcterms:W3CDTF">2013-07-25T13:22:56Z</dcterms:modified>
</cp:coreProperties>
</file>