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Vertebrate limbs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Adaptation and limb structure and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5703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15384" y="1764165"/>
            <a:ext cx="11074400" cy="397691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360589"/>
            <a:ext cx="9905998" cy="1905000"/>
          </a:xfrm>
        </p:spPr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7087663"/>
              </p:ext>
            </p:extLst>
          </p:nvPr>
        </p:nvGraphicFramePr>
        <p:xfrm>
          <a:off x="1141413" y="2265589"/>
          <a:ext cx="10222343" cy="29740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5991228" imgH="1742948" progId="Excel.Sheet.12">
                  <p:embed/>
                </p:oleObj>
              </mc:Choice>
              <mc:Fallback>
                <p:oleObj name="Worksheet" r:id="rId3" imgW="5991228" imgH="174294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1413" y="2265589"/>
                        <a:ext cx="10222343" cy="29740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20453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780" y="479198"/>
            <a:ext cx="5722429" cy="20172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90056" y="2873828"/>
            <a:ext cx="85053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</a:t>
            </a:r>
            <a:r>
              <a:rPr lang="en-US" dirty="0" smtClean="0"/>
              <a:t>balance of </a:t>
            </a:r>
            <a:r>
              <a:rPr lang="en-US" dirty="0"/>
              <a:t>forces about a point of pivot (fulcrum) depends on the forces, multiplied by their lever arms (</a:t>
            </a:r>
            <a:r>
              <a:rPr lang="en-US" b="1" dirty="0"/>
              <a:t>lo </a:t>
            </a:r>
            <a:r>
              <a:rPr lang="en-US" dirty="0"/>
              <a:t>or </a:t>
            </a:r>
            <a:r>
              <a:rPr lang="en-US" b="1" dirty="0"/>
              <a:t>li</a:t>
            </a:r>
            <a:r>
              <a:rPr lang="en-US" dirty="0"/>
              <a:t>), </a:t>
            </a:r>
            <a:r>
              <a:rPr lang="en-US" dirty="0" smtClean="0"/>
              <a:t>the </a:t>
            </a:r>
            <a:r>
              <a:rPr lang="en-US" i="1" dirty="0" smtClean="0"/>
              <a:t>perpendicular </a:t>
            </a:r>
            <a:r>
              <a:rPr lang="en-US" dirty="0"/>
              <a:t>distance to this point of pivot. This product, force times lever arm, is termed a </a:t>
            </a:r>
            <a:r>
              <a:rPr lang="en-US" b="1" dirty="0"/>
              <a:t>moment</a:t>
            </a:r>
            <a:r>
              <a:rPr lang="en-US" dirty="0"/>
              <a:t>.</a:t>
            </a:r>
          </a:p>
          <a:p>
            <a:r>
              <a:rPr lang="en-US" dirty="0"/>
              <a:t>One way to produce more output force is to move the point of pivot closer to the output force (</a:t>
            </a:r>
            <a:r>
              <a:rPr lang="en-US" b="1" dirty="0"/>
              <a:t>FO</a:t>
            </a:r>
            <a:r>
              <a:rPr lang="en-US" dirty="0"/>
              <a:t>) </a:t>
            </a:r>
            <a:r>
              <a:rPr lang="en-US" dirty="0" smtClean="0"/>
              <a:t>and farther </a:t>
            </a:r>
            <a:r>
              <a:rPr lang="en-US" dirty="0"/>
              <a:t>from the input force (</a:t>
            </a:r>
            <a:r>
              <a:rPr lang="en-US" b="1" dirty="0"/>
              <a:t>F</a:t>
            </a:r>
            <a:r>
              <a:rPr lang="en-US" dirty="0"/>
              <a:t>i)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72114" y="4818743"/>
            <a:ext cx="70539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F1li </a:t>
            </a:r>
            <a:r>
              <a:rPr lang="it-IT" b="1" dirty="0"/>
              <a:t>= F2lo </a:t>
            </a:r>
            <a:r>
              <a:rPr lang="it-IT" dirty="0"/>
              <a:t>so that </a:t>
            </a:r>
            <a:r>
              <a:rPr lang="it-IT" b="1" dirty="0"/>
              <a:t>F2 = </a:t>
            </a:r>
            <a:r>
              <a:rPr lang="it-IT" b="1" dirty="0" smtClean="0"/>
              <a:t>F1li/l, F2 or output force can be calculated– for this exercise assume F1 or input force = 1</a:t>
            </a:r>
            <a:r>
              <a:rPr lang="en-US" dirty="0" smtClean="0"/>
              <a:t>0 </a:t>
            </a:r>
            <a:r>
              <a:rPr lang="en-US" dirty="0" err="1"/>
              <a:t>Newtons</a:t>
            </a:r>
            <a:r>
              <a:rPr lang="en-US" dirty="0"/>
              <a:t> (</a:t>
            </a:r>
            <a:r>
              <a:rPr lang="en-US" b="1" dirty="0"/>
              <a:t>F1</a:t>
            </a:r>
            <a:r>
              <a:rPr lang="en-US" dirty="0"/>
              <a:t>) at its insertion. We assume that this force </a:t>
            </a:r>
            <a:r>
              <a:rPr lang="en-US" dirty="0" smtClean="0"/>
              <a:t>stays constant </a:t>
            </a:r>
            <a:r>
              <a:rPr lang="en-US" dirty="0"/>
              <a:t>during rotation of the forearm.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076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3833" y="370015"/>
            <a:ext cx="4333196" cy="621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786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343" y="273399"/>
            <a:ext cx="5312228" cy="6416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891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2734" y="216325"/>
            <a:ext cx="4651037" cy="647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679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7257" y="235203"/>
            <a:ext cx="4499429" cy="647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449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9837" y="1852612"/>
            <a:ext cx="7172325" cy="315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157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advantage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1413" y="2177143"/>
            <a:ext cx="97443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F2/F1 </a:t>
            </a:r>
            <a:r>
              <a:rPr lang="en-US" dirty="0"/>
              <a:t>is called the </a:t>
            </a:r>
            <a:r>
              <a:rPr lang="en-US" b="1" dirty="0"/>
              <a:t>mechanical advantage </a:t>
            </a:r>
            <a:r>
              <a:rPr lang="en-US" dirty="0"/>
              <a:t>(or </a:t>
            </a:r>
            <a:r>
              <a:rPr lang="en-US" b="1" dirty="0"/>
              <a:t>force advantage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But </a:t>
            </a:r>
            <a:r>
              <a:rPr lang="en-US" dirty="0"/>
              <a:t>since </a:t>
            </a:r>
            <a:r>
              <a:rPr lang="en-US" b="1" dirty="0"/>
              <a:t>F2lo </a:t>
            </a:r>
            <a:r>
              <a:rPr lang="en-US" dirty="0"/>
              <a:t>= </a:t>
            </a:r>
            <a:r>
              <a:rPr lang="en-US" b="1" dirty="0"/>
              <a:t>F1li </a:t>
            </a:r>
            <a:r>
              <a:rPr lang="en-US" dirty="0"/>
              <a:t>,one </a:t>
            </a:r>
            <a:r>
              <a:rPr lang="en-US" dirty="0" smtClean="0"/>
              <a:t>can determine </a:t>
            </a:r>
            <a:r>
              <a:rPr lang="en-US" dirty="0"/>
              <a:t>the relative mechanical advantage (MA) without knowing anything about the forces: </a:t>
            </a:r>
            <a:r>
              <a:rPr lang="en-US" b="1" dirty="0"/>
              <a:t>MA = F2/F1 </a:t>
            </a:r>
            <a:r>
              <a:rPr lang="en-US" b="1" dirty="0" smtClean="0"/>
              <a:t>= li </a:t>
            </a:r>
            <a:r>
              <a:rPr lang="en-US" b="1" dirty="0"/>
              <a:t>/ lo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If </a:t>
            </a:r>
            <a:r>
              <a:rPr lang="en-US" dirty="0"/>
              <a:t>the </a:t>
            </a:r>
            <a:r>
              <a:rPr lang="en-US" b="1" dirty="0"/>
              <a:t>MA </a:t>
            </a:r>
            <a:r>
              <a:rPr lang="en-US" dirty="0"/>
              <a:t>is less than 1.00, the foot will exert less force on the ground than the triceps </a:t>
            </a:r>
            <a:r>
              <a:rPr lang="en-US" dirty="0" err="1"/>
              <a:t>brachii</a:t>
            </a:r>
            <a:r>
              <a:rPr lang="en-US" dirty="0"/>
              <a:t> </a:t>
            </a:r>
            <a:r>
              <a:rPr lang="en-US" dirty="0" smtClean="0"/>
              <a:t>muscle exerts </a:t>
            </a:r>
            <a:r>
              <a:rPr lang="en-US" dirty="0"/>
              <a:t>on the olecranon process. If the </a:t>
            </a:r>
            <a:r>
              <a:rPr lang="en-US" b="1" dirty="0"/>
              <a:t>MA </a:t>
            </a:r>
            <a:r>
              <a:rPr lang="en-US" dirty="0"/>
              <a:t>is greater than 1.00, the foot will exert a greater output force </a:t>
            </a:r>
            <a:r>
              <a:rPr lang="en-US" dirty="0" smtClean="0"/>
              <a:t>than the </a:t>
            </a:r>
            <a:r>
              <a:rPr lang="en-US" dirty="0"/>
              <a:t>muscle input force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mechanical advantage is simply a way of expressing how much the input force </a:t>
            </a:r>
            <a:r>
              <a:rPr lang="en-US" dirty="0" smtClean="0"/>
              <a:t>is multiplied </a:t>
            </a:r>
            <a:r>
              <a:rPr lang="en-US" dirty="0"/>
              <a:t>by the lever system in producing an output force.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266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Velocity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92211" y="2340428"/>
            <a:ext cx="9855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Velocity = how </a:t>
            </a:r>
            <a:r>
              <a:rPr lang="en-US" dirty="0"/>
              <a:t>fast the foot moves with relation to the velocity </a:t>
            </a:r>
            <a:r>
              <a:rPr lang="en-US" dirty="0" smtClean="0"/>
              <a:t>of contraction </a:t>
            </a:r>
            <a:r>
              <a:rPr lang="en-US" dirty="0"/>
              <a:t>of the muscle.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Determined </a:t>
            </a:r>
            <a:r>
              <a:rPr lang="en-US" dirty="0"/>
              <a:t>from the velocity ratio (VR). </a:t>
            </a:r>
            <a:r>
              <a:rPr lang="en-US" dirty="0" smtClean="0"/>
              <a:t> In </a:t>
            </a:r>
            <a:r>
              <a:rPr lang="en-US" dirty="0"/>
              <a:t>an ideal machine </a:t>
            </a:r>
            <a:r>
              <a:rPr lang="en-US" dirty="0" smtClean="0"/>
              <a:t>without any </a:t>
            </a:r>
            <a:r>
              <a:rPr lang="en-US" dirty="0"/>
              <a:t>friction, the velocity ratio </a:t>
            </a:r>
            <a:r>
              <a:rPr lang="en-US" b="1" dirty="0"/>
              <a:t>(VR) = 1/MA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Using the data from exercises 1 and 2, calculate the actual velocity of the forefoot in each mammal if </a:t>
            </a:r>
            <a:r>
              <a:rPr lang="en-US" dirty="0" smtClean="0"/>
              <a:t>the muscle </a:t>
            </a:r>
            <a:r>
              <a:rPr lang="en-US" dirty="0"/>
              <a:t>were to contract at a rate of 1/3 of its length per second. Assume that the length of the muscle </a:t>
            </a:r>
            <a:r>
              <a:rPr lang="en-US" dirty="0" smtClean="0"/>
              <a:t>is equal </a:t>
            </a:r>
            <a:r>
              <a:rPr lang="en-US" dirty="0"/>
              <a:t>to the length of the </a:t>
            </a:r>
            <a:r>
              <a:rPr lang="en-US" dirty="0" err="1"/>
              <a:t>humerus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To </a:t>
            </a:r>
            <a:r>
              <a:rPr lang="en-US" dirty="0"/>
              <a:t>obtain the </a:t>
            </a:r>
            <a:r>
              <a:rPr lang="en-US" b="1" dirty="0"/>
              <a:t>actual velocity </a:t>
            </a:r>
            <a:r>
              <a:rPr lang="en-US" dirty="0"/>
              <a:t>in m/s, multiply </a:t>
            </a:r>
            <a:r>
              <a:rPr lang="en-US" b="1" dirty="0"/>
              <a:t>VR </a:t>
            </a:r>
            <a:r>
              <a:rPr lang="en-US" dirty="0"/>
              <a:t>by 1/3 the length </a:t>
            </a:r>
            <a:r>
              <a:rPr lang="en-US" dirty="0" smtClean="0"/>
              <a:t>of the </a:t>
            </a:r>
            <a:r>
              <a:rPr lang="en-US" dirty="0" err="1"/>
              <a:t>humerus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5443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TC103457485[[fn=Mesh]]</Template>
  <TotalTime>25</TotalTime>
  <Words>372</Words>
  <Application>Microsoft Office PowerPoint</Application>
  <PresentationFormat>Widescreen</PresentationFormat>
  <Paragraphs>25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Mesh</vt:lpstr>
      <vt:lpstr>Microsoft Excel Worksheet</vt:lpstr>
      <vt:lpstr>Vertebrate limbs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Mechanical advantage</vt:lpstr>
      <vt:lpstr>Velocity</vt:lpstr>
      <vt:lpstr>Solutions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Vertebrate limbs</dc:title>
  <dc:creator>Carl Pratt</dc:creator>
  <cp:lastModifiedBy>Carl Pratt</cp:lastModifiedBy>
  <cp:revision>3</cp:revision>
  <dcterms:created xsi:type="dcterms:W3CDTF">2014-07-27T19:22:36Z</dcterms:created>
  <dcterms:modified xsi:type="dcterms:W3CDTF">2014-07-27T19:47:38Z</dcterms:modified>
</cp:coreProperties>
</file>