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41"/>
  </p:notesMasterIdLst>
  <p:handoutMasterIdLst>
    <p:handoutMasterId r:id="rId42"/>
  </p:handoutMasterIdLst>
  <p:sldIdLst>
    <p:sldId id="256" r:id="rId3"/>
    <p:sldId id="278" r:id="rId4"/>
    <p:sldId id="295" r:id="rId5"/>
    <p:sldId id="296" r:id="rId6"/>
    <p:sldId id="298" r:id="rId7"/>
    <p:sldId id="297" r:id="rId8"/>
    <p:sldId id="299" r:id="rId9"/>
    <p:sldId id="291" r:id="rId10"/>
    <p:sldId id="292" r:id="rId11"/>
    <p:sldId id="301" r:id="rId12"/>
    <p:sldId id="300" r:id="rId13"/>
    <p:sldId id="302" r:id="rId14"/>
    <p:sldId id="279" r:id="rId15"/>
    <p:sldId id="280" r:id="rId16"/>
    <p:sldId id="281" r:id="rId17"/>
    <p:sldId id="282" r:id="rId18"/>
    <p:sldId id="283" r:id="rId19"/>
    <p:sldId id="284" r:id="rId20"/>
    <p:sldId id="285" r:id="rId21"/>
    <p:sldId id="286" r:id="rId22"/>
    <p:sldId id="274" r:id="rId23"/>
    <p:sldId id="275" r:id="rId24"/>
    <p:sldId id="277" r:id="rId25"/>
    <p:sldId id="287" r:id="rId26"/>
    <p:sldId id="293" r:id="rId27"/>
    <p:sldId id="289" r:id="rId28"/>
    <p:sldId id="290" r:id="rId29"/>
    <p:sldId id="303" r:id="rId30"/>
    <p:sldId id="304" r:id="rId31"/>
    <p:sldId id="305" r:id="rId32"/>
    <p:sldId id="306" r:id="rId33"/>
    <p:sldId id="307" r:id="rId34"/>
    <p:sldId id="308" r:id="rId35"/>
    <p:sldId id="309" r:id="rId36"/>
    <p:sldId id="310" r:id="rId37"/>
    <p:sldId id="311" r:id="rId38"/>
    <p:sldId id="312" r:id="rId39"/>
    <p:sldId id="313" r:id="rId40"/>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5" pos="3839">
          <p15:clr>
            <a:srgbClr val="A4A3A4"/>
          </p15:clr>
        </p15:guide>
        <p15:guide id="6" pos="1007">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howGuides="1">
      <p:cViewPr varScale="1">
        <p:scale>
          <a:sx n="116" d="100"/>
          <a:sy n="116" d="100"/>
        </p:scale>
        <p:origin x="-354" y="-114"/>
      </p:cViewPr>
      <p:guideLst>
        <p:guide orient="horz" pos="2160"/>
        <p:guide pos="3839"/>
        <p:guide pos="1007"/>
      </p:guideLst>
    </p:cSldViewPr>
  </p:slideViewPr>
  <p:notesTextViewPr>
    <p:cViewPr>
      <p:scale>
        <a:sx n="1" d="1"/>
        <a:sy n="1" d="1"/>
      </p:scale>
      <p:origin x="0" y="0"/>
    </p:cViewPr>
  </p:notesTextViewPr>
  <p:notesViewPr>
    <p:cSldViewPr showGuides="1">
      <p:cViewPr varScale="1">
        <p:scale>
          <a:sx n="63" d="100"/>
          <a:sy n="63" d="100"/>
        </p:scale>
        <p:origin x="2838"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3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22.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DB7646E-8811-423A-9C42-2CBFADA00A96}" type="datetimeFigureOut">
              <a:rPr lang="en-US" smtClean="0"/>
              <a:pPr/>
              <a:t>2/16/2014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360E59-1627-4404-ACC5-51C744AB0F27}" type="slidenum">
              <a:rPr lang="en-US" smtClean="0"/>
              <a:pPr/>
              <a:t>‹#›</a:t>
            </a:fld>
            <a:endParaRPr lang="en-US" dirty="0"/>
          </a:p>
        </p:txBody>
      </p:sp>
    </p:spTree>
    <p:extLst>
      <p:ext uri="{BB962C8B-B14F-4D97-AF65-F5344CB8AC3E}">
        <p14:creationId xmlns="" xmlns:p14="http://schemas.microsoft.com/office/powerpoint/2010/main" val="5162254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1"/>
                </a:solidFill>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1"/>
                </a:solidFill>
              </a:defRPr>
            </a:lvl1pPr>
          </a:lstStyle>
          <a:p>
            <a:fld id="{D677E230-58DD-43ED-96A1-552DDAB53532}" type="datetimeFigureOut">
              <a:rPr lang="en-US" smtClean="0"/>
              <a:pPr/>
              <a:t>2/16/2014</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1"/>
                </a:solidFill>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1"/>
                </a:solidFill>
              </a:defRPr>
            </a:lvl1pPr>
          </a:lstStyle>
          <a:p>
            <a:fld id="{841221E5-7225-48EB-A4EE-420E7BFCF705}" type="slidenum">
              <a:rPr lang="en-US" smtClean="0"/>
              <a:pPr/>
              <a:t>‹#›</a:t>
            </a:fld>
            <a:endParaRPr lang="en-US" dirty="0"/>
          </a:p>
        </p:txBody>
      </p:sp>
    </p:spTree>
    <p:extLst>
      <p:ext uri="{BB962C8B-B14F-4D97-AF65-F5344CB8AC3E}">
        <p14:creationId xmlns="" xmlns:p14="http://schemas.microsoft.com/office/powerpoint/2010/main" val="1556669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1800CE5D-4D35-46E6-81C8-0F9B2A8E281C}" type="slidenum">
              <a:rPr lang="en-US" smtClean="0"/>
              <a:pPr/>
              <a:t>6</a:t>
            </a:fld>
            <a:endParaRPr lang="en-US" dirty="0"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xfrm>
            <a:off x="-3708400" y="533400"/>
            <a:ext cx="14217650" cy="8001000"/>
          </a:xfrm>
          <a:ln/>
        </p:spPr>
      </p:sp>
      <p:sp>
        <p:nvSpPr>
          <p:cNvPr id="25603" name="Rectangle 3"/>
          <p:cNvSpPr>
            <a:spLocks noGrp="1" noChangeArrowheads="1"/>
          </p:cNvSpPr>
          <p:nvPr>
            <p:ph type="body" idx="1"/>
          </p:nvPr>
        </p:nvSpPr>
        <p:spPr bwMode="auto">
          <a:xfrm>
            <a:off x="914400" y="4368800"/>
            <a:ext cx="5029200" cy="276999"/>
          </a:xfrm>
          <a:prstGeom prst="rect">
            <a:avLst/>
          </a:prstGeom>
          <a:noFill/>
          <a:ln>
            <a:miter lim="800000"/>
            <a:headEnd/>
            <a:tailEnd/>
          </a:ln>
        </p:spPr>
        <p:txBody>
          <a:bodyPr>
            <a:spAutoFit/>
          </a:bodyPr>
          <a:lstStyle/>
          <a:p>
            <a:endParaRPr lang="en-US" dirty="0" smtClean="0">
              <a:latin typeface="Times"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79384"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9" name="Rectangle 8"/>
          <p:cNvSpPr/>
          <p:nvPr/>
        </p:nvSpPr>
        <p:spPr>
          <a:xfrm>
            <a:off x="11274663" y="5638800"/>
            <a:ext cx="304721"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10" name="Rectangle 9"/>
          <p:cNvSpPr/>
          <p:nvPr/>
        </p:nvSpPr>
        <p:spPr>
          <a:xfrm>
            <a:off x="121888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11" name="Rectangle 10"/>
          <p:cNvSpPr/>
          <p:nvPr/>
        </p:nvSpPr>
        <p:spPr>
          <a:xfrm>
            <a:off x="0" y="0"/>
            <a:ext cx="1218883"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12" name="Rectangle 11"/>
          <p:cNvSpPr/>
          <p:nvPr/>
        </p:nvSpPr>
        <p:spPr>
          <a:xfrm>
            <a:off x="0" y="5638800"/>
            <a:ext cx="12188825"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cxnSp>
        <p:nvCxnSpPr>
          <p:cNvPr id="13" name="Straight Connector 12"/>
          <p:cNvCxnSpPr/>
          <p:nvPr/>
        </p:nvCxnSpPr>
        <p:spPr bwMode="white">
          <a:xfrm>
            <a:off x="11573293"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1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cxnSp>
        <p:nvCxnSpPr>
          <p:cNvPr id="15" name="Straight Connector 14"/>
          <p:cNvCxnSpPr/>
          <p:nvPr/>
        </p:nvCxnSpPr>
        <p:spPr bwMode="white">
          <a:xfrm>
            <a:off x="121888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0" y="5631204"/>
            <a:ext cx="18283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462" y="6032500"/>
            <a:ext cx="593189"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dirty="0"/>
          </a:p>
        </p:txBody>
      </p:sp>
      <p:sp>
        <p:nvSpPr>
          <p:cNvPr id="2" name="Title 1"/>
          <p:cNvSpPr>
            <a:spLocks noGrp="1"/>
          </p:cNvSpPr>
          <p:nvPr>
            <p:ph type="ctrTitle"/>
          </p:nvPr>
        </p:nvSpPr>
        <p:spPr>
          <a:xfrm>
            <a:off x="2428669" y="1600200"/>
            <a:ext cx="8329031" cy="2680127"/>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2428669" y="4344915"/>
            <a:ext cx="7516442"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C2C6F8EA-316C-41DE-B9A4-EDCC3A85ED9A}" type="datetimeFigureOut">
              <a:rPr lang="en-US"/>
              <a:pPr/>
              <a:t>2/16/2014</a:t>
            </a:fld>
            <a:endParaRPr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DC1BBB0-96F0-4077-A278-0F3FB5C104D3}" type="slidenum">
              <a:rPr/>
              <a:pPr/>
              <a:t>‹#›</a:t>
            </a:fld>
            <a:endParaRPr dirty="0"/>
          </a:p>
        </p:txBody>
      </p:sp>
    </p:spTree>
    <p:extLst>
      <p:ext uri="{BB962C8B-B14F-4D97-AF65-F5344CB8AC3E}">
        <p14:creationId xmlns="" xmlns:p14="http://schemas.microsoft.com/office/powerpoint/2010/main" val="381795598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2C6F8EA-316C-41DE-B9A4-EDCC3A85ED9A}" type="datetimeFigureOut">
              <a:rPr lang="en-US"/>
              <a:pPr/>
              <a:t>2/16/2014</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7DC1BBB0-96F0-4077-A278-0F3FB5C104D3}" type="slidenum">
              <a:rPr/>
              <a:pPr/>
              <a:t>‹#›</a:t>
            </a:fld>
            <a:endParaRPr dirty="0"/>
          </a:p>
        </p:txBody>
      </p:sp>
    </p:spTree>
    <p:extLst>
      <p:ext uri="{BB962C8B-B14F-4D97-AF65-F5344CB8AC3E}">
        <p14:creationId xmlns="" xmlns:p14="http://schemas.microsoft.com/office/powerpoint/2010/main" val="204088088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4104"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8" name="Rectangle 7"/>
          <p:cNvSpPr/>
          <p:nvPr/>
        </p:nvSpPr>
        <p:spPr>
          <a:xfrm>
            <a:off x="61714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9" name="Rectangle 8"/>
          <p:cNvSpPr/>
          <p:nvPr/>
        </p:nvSpPr>
        <p:spPr>
          <a:xfrm>
            <a:off x="0" y="0"/>
            <a:ext cx="609441"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10" name="Rectangle 9"/>
          <p:cNvSpPr/>
          <p:nvPr/>
        </p:nvSpPr>
        <p:spPr>
          <a:xfrm>
            <a:off x="617143" y="736219"/>
            <a:ext cx="609441"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cxnSp>
        <p:nvCxnSpPr>
          <p:cNvPr id="11" name="Straight Connector 10"/>
          <p:cNvCxnSpPr/>
          <p:nvPr/>
        </p:nvCxnSpPr>
        <p:spPr bwMode="white">
          <a:xfrm>
            <a:off x="617143" y="7362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143" y="13458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095" y="898102"/>
            <a:ext cx="336023"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dirty="0"/>
          </a:p>
        </p:txBody>
      </p:sp>
      <p:cxnSp>
        <p:nvCxnSpPr>
          <p:cNvPr id="14" name="Straight Connector 13"/>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599612" y="685800"/>
            <a:ext cx="1787526"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8613" y="685800"/>
            <a:ext cx="7848599"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2C6F8EA-316C-41DE-B9A4-EDCC3A85ED9A}" type="datetimeFigureOut">
              <a:rPr lang="en-US"/>
              <a:pPr/>
              <a:t>2/16/2014</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7DC1BBB0-96F0-4077-A278-0F3FB5C104D3}" type="slidenum">
              <a:rPr/>
              <a:pPr/>
              <a:t>‹#›</a:t>
            </a:fld>
            <a:endParaRPr dirty="0"/>
          </a:p>
        </p:txBody>
      </p:sp>
    </p:spTree>
    <p:extLst>
      <p:ext uri="{BB962C8B-B14F-4D97-AF65-F5344CB8AC3E}">
        <p14:creationId xmlns="" xmlns:p14="http://schemas.microsoft.com/office/powerpoint/2010/main" val="61281768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507868" y="1411552"/>
            <a:ext cx="1117309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2C6F8EA-316C-41DE-B9A4-EDCC3A85ED9A}" type="datetimeFigureOut">
              <a:rPr lang="en-US"/>
              <a:pPr/>
              <a:t>2/16/2014</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7DC1BBB0-96F0-4077-A278-0F3FB5C104D3}" type="slidenum">
              <a:rPr/>
              <a:pPr/>
              <a:t>‹#›</a:t>
            </a:fld>
            <a:endParaRPr dirty="0"/>
          </a:p>
        </p:txBody>
      </p:sp>
    </p:spTree>
    <p:extLst>
      <p:ext uri="{BB962C8B-B14F-4D97-AF65-F5344CB8AC3E}">
        <p14:creationId xmlns="" xmlns:p14="http://schemas.microsoft.com/office/powerpoint/2010/main" val="218553284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79384"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0" name="Rectangle 19"/>
          <p:cNvSpPr/>
          <p:nvPr/>
        </p:nvSpPr>
        <p:spPr>
          <a:xfrm>
            <a:off x="11274663" y="5638800"/>
            <a:ext cx="304721"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4" name="Rectangle 23"/>
          <p:cNvSpPr/>
          <p:nvPr/>
        </p:nvSpPr>
        <p:spPr>
          <a:xfrm>
            <a:off x="1216152"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1" name="Rectangle 20"/>
          <p:cNvSpPr/>
          <p:nvPr/>
        </p:nvSpPr>
        <p:spPr>
          <a:xfrm>
            <a:off x="0" y="5638800"/>
            <a:ext cx="12188825"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cxnSp>
        <p:nvCxnSpPr>
          <p:cNvPr id="22" name="Straight Connector 21"/>
          <p:cNvCxnSpPr/>
          <p:nvPr/>
        </p:nvCxnSpPr>
        <p:spPr bwMode="white">
          <a:xfrm>
            <a:off x="11573293"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1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18" name="Pi"/>
          <p:cNvSpPr>
            <a:spLocks/>
          </p:cNvSpPr>
          <p:nvPr/>
        </p:nvSpPr>
        <p:spPr bwMode="white">
          <a:xfrm>
            <a:off x="276462" y="6032500"/>
            <a:ext cx="593189"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dirty="0"/>
          </a:p>
        </p:txBody>
      </p:sp>
      <p:cxnSp>
        <p:nvCxnSpPr>
          <p:cNvPr id="23" name="Straight Connector 22"/>
          <p:cNvCxnSpPr/>
          <p:nvPr/>
        </p:nvCxnSpPr>
        <p:spPr bwMode="white">
          <a:xfrm>
            <a:off x="1216152"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79384" y="0"/>
            <a:ext cx="609441"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7" name="Rectangle 26"/>
          <p:cNvSpPr/>
          <p:nvPr/>
        </p:nvSpPr>
        <p:spPr>
          <a:xfrm>
            <a:off x="11274663" y="0"/>
            <a:ext cx="304721"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8" name="Rectangle 27"/>
          <p:cNvSpPr/>
          <p:nvPr/>
        </p:nvSpPr>
        <p:spPr>
          <a:xfrm>
            <a:off x="1218883" y="0"/>
            <a:ext cx="609441"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9" name="Rectangle 28"/>
          <p:cNvSpPr/>
          <p:nvPr/>
        </p:nvSpPr>
        <p:spPr>
          <a:xfrm>
            <a:off x="-2" y="0"/>
            <a:ext cx="1218883"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30" name="Rectangle 29"/>
          <p:cNvSpPr/>
          <p:nvPr/>
        </p:nvSpPr>
        <p:spPr>
          <a:xfrm>
            <a:off x="0" y="0"/>
            <a:ext cx="12188825"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cxnSp>
        <p:nvCxnSpPr>
          <p:cNvPr id="31" name="Straight Connector 30"/>
          <p:cNvCxnSpPr/>
          <p:nvPr/>
        </p:nvCxnSpPr>
        <p:spPr bwMode="white">
          <a:xfrm>
            <a:off x="11573293"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152"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cxnSp>
        <p:nvCxnSpPr>
          <p:cNvPr id="33" name="Straight Connector 32"/>
          <p:cNvCxnSpPr/>
          <p:nvPr/>
        </p:nvCxnSpPr>
        <p:spPr bwMode="white">
          <a:xfrm>
            <a:off x="1218884"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C2C6F8EA-316C-41DE-B9A4-EDCC3A85ED9A}" type="datetimeFigureOut">
              <a:rPr lang="en-US"/>
              <a:pPr/>
              <a:t>2/16/2014</a:t>
            </a:fld>
            <a:endParaRPr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DC1BBB0-96F0-4077-A278-0F3FB5C104D3}" type="slidenum">
              <a:rPr/>
              <a:pPr/>
              <a:t>‹#›</a:t>
            </a:fld>
            <a:endParaRPr dirty="0"/>
          </a:p>
        </p:txBody>
      </p:sp>
      <p:sp>
        <p:nvSpPr>
          <p:cNvPr id="2" name="Title 1"/>
          <p:cNvSpPr>
            <a:spLocks noGrp="1"/>
          </p:cNvSpPr>
          <p:nvPr>
            <p:ph type="title"/>
          </p:nvPr>
        </p:nvSpPr>
        <p:spPr>
          <a:xfrm>
            <a:off x="1598613" y="1600201"/>
            <a:ext cx="8283272" cy="2654064"/>
          </a:xfrm>
        </p:spPr>
        <p:txBody>
          <a:bodyPr anchor="b">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1598613" y="4259996"/>
            <a:ext cx="7264623"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 xmlns:p14="http://schemas.microsoft.com/office/powerpoint/2010/main" val="323446754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436" y="1600200"/>
            <a:ext cx="4814586"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1651" y="1600200"/>
            <a:ext cx="4814586"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C2C6F8EA-316C-41DE-B9A4-EDCC3A85ED9A}" type="datetimeFigureOut">
              <a:rPr lang="en-US"/>
              <a:pPr/>
              <a:t>2/16/2014</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7DC1BBB0-96F0-4077-A278-0F3FB5C104D3}" type="slidenum">
              <a:rPr/>
              <a:pPr/>
              <a:t>‹#›</a:t>
            </a:fld>
            <a:endParaRPr dirty="0"/>
          </a:p>
        </p:txBody>
      </p:sp>
    </p:spTree>
    <p:extLst>
      <p:ext uri="{BB962C8B-B14F-4D97-AF65-F5344CB8AC3E}">
        <p14:creationId xmlns="" xmlns:p14="http://schemas.microsoft.com/office/powerpoint/2010/main" val="12391137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436" y="1499616"/>
            <a:ext cx="4818888"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3436" y="2514706"/>
            <a:ext cx="4814586"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7349" y="1499616"/>
            <a:ext cx="4818888"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57349" y="2514600"/>
            <a:ext cx="4818888"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C2C6F8EA-316C-41DE-B9A4-EDCC3A85ED9A}" type="datetimeFigureOut">
              <a:rPr lang="en-US"/>
              <a:pPr/>
              <a:t>2/16/2014</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7DC1BBB0-96F0-4077-A278-0F3FB5C104D3}" type="slidenum">
              <a:rPr/>
              <a:pPr/>
              <a:t>‹#›</a:t>
            </a:fld>
            <a:endParaRPr dirty="0"/>
          </a:p>
        </p:txBody>
      </p:sp>
    </p:spTree>
    <p:extLst>
      <p:ext uri="{BB962C8B-B14F-4D97-AF65-F5344CB8AC3E}">
        <p14:creationId xmlns="" xmlns:p14="http://schemas.microsoft.com/office/powerpoint/2010/main" val="213835803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2C6F8EA-316C-41DE-B9A4-EDCC3A85ED9A}" type="datetimeFigureOut">
              <a:rPr lang="en-US"/>
              <a:pPr/>
              <a:t>2/16/2014</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7DC1BBB0-96F0-4077-A278-0F3FB5C104D3}" type="slidenum">
              <a:rPr/>
              <a:pPr/>
              <a:t>‹#›</a:t>
            </a:fld>
            <a:endParaRPr dirty="0"/>
          </a:p>
        </p:txBody>
      </p:sp>
    </p:spTree>
    <p:extLst>
      <p:ext uri="{BB962C8B-B14F-4D97-AF65-F5344CB8AC3E}">
        <p14:creationId xmlns="" xmlns:p14="http://schemas.microsoft.com/office/powerpoint/2010/main" val="316357880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239" y="0"/>
            <a:ext cx="30472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6" name="Rectangle 5"/>
          <p:cNvSpPr/>
          <p:nvPr/>
        </p:nvSpPr>
        <p:spPr>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cxnSp>
        <p:nvCxnSpPr>
          <p:cNvPr id="7" name="Straight Connector 6"/>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69942" y="0"/>
            <a:ext cx="92262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9" name="Rectangle 8"/>
          <p:cNvSpPr/>
          <p:nvPr/>
        </p:nvSpPr>
        <p:spPr>
          <a:xfrm>
            <a:off x="11892563"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2" name="Date Placeholder 1"/>
          <p:cNvSpPr>
            <a:spLocks noGrp="1"/>
          </p:cNvSpPr>
          <p:nvPr>
            <p:ph type="dt" sz="half" idx="10"/>
          </p:nvPr>
        </p:nvSpPr>
        <p:spPr/>
        <p:txBody>
          <a:bodyPr/>
          <a:lstStyle/>
          <a:p>
            <a:fld id="{C2C6F8EA-316C-41DE-B9A4-EDCC3A85ED9A}" type="datetimeFigureOut">
              <a:rPr lang="en-US"/>
              <a:pPr/>
              <a:t>2/16/2014</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7DC1BBB0-96F0-4077-A278-0F3FB5C104D3}" type="slidenum">
              <a:rPr/>
              <a:pPr/>
              <a:t>‹#›</a:t>
            </a:fld>
            <a:endParaRPr dirty="0"/>
          </a:p>
        </p:txBody>
      </p:sp>
    </p:spTree>
    <p:extLst>
      <p:ext uri="{BB962C8B-B14F-4D97-AF65-F5344CB8AC3E}">
        <p14:creationId xmlns="" xmlns:p14="http://schemas.microsoft.com/office/powerpoint/2010/main" val="1783816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792" y="0"/>
            <a:ext cx="414771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9" name="Rectangle 8"/>
          <p:cNvSpPr/>
          <p:nvPr/>
        </p:nvSpPr>
        <p:spPr>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cxnSp>
        <p:nvCxnSpPr>
          <p:cNvPr id="10" name="Straight Connector 9"/>
          <p:cNvCxnSpPr/>
          <p:nvPr/>
        </p:nvCxnSpPr>
        <p:spPr bwMode="white">
          <a:xfrm>
            <a:off x="621792"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4104" y="0"/>
            <a:ext cx="30472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2" name="Title 1"/>
          <p:cNvSpPr>
            <a:spLocks noGrp="1"/>
          </p:cNvSpPr>
          <p:nvPr>
            <p:ph type="title"/>
          </p:nvPr>
        </p:nvSpPr>
        <p:spPr bwMode="white">
          <a:xfrm>
            <a:off x="1074240" y="381000"/>
            <a:ext cx="3293422" cy="1371600"/>
          </a:xfrm>
        </p:spPr>
        <p:txBody>
          <a:bodyPr anchor="b">
            <a:normAutofit/>
          </a:bodyPr>
          <a:lstStyle>
            <a:lvl1pPr algn="l">
              <a:defRPr sz="2800"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0251" y="482600"/>
            <a:ext cx="6195986"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240" y="1828800"/>
            <a:ext cx="3293422"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C6F8EA-316C-41DE-B9A4-EDCC3A85ED9A}" type="datetimeFigureOut">
              <a:rPr lang="en-US"/>
              <a:pPr/>
              <a:t>2/16/2014</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7DC1BBB0-96F0-4077-A278-0F3FB5C104D3}" type="slidenum">
              <a:rPr/>
              <a:pPr/>
              <a:t>‹#›</a:t>
            </a:fld>
            <a:endParaRPr dirty="0"/>
          </a:p>
        </p:txBody>
      </p:sp>
    </p:spTree>
    <p:extLst>
      <p:ext uri="{BB962C8B-B14F-4D97-AF65-F5344CB8AC3E}">
        <p14:creationId xmlns="" xmlns:p14="http://schemas.microsoft.com/office/powerpoint/2010/main" val="351804318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8" name="Rectangle 7"/>
          <p:cNvSpPr/>
          <p:nvPr/>
        </p:nvSpPr>
        <p:spPr>
          <a:xfrm>
            <a:off x="11884104" y="0"/>
            <a:ext cx="30472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9" name="Rectangle 8"/>
          <p:cNvSpPr/>
          <p:nvPr/>
        </p:nvSpPr>
        <p:spPr>
          <a:xfrm>
            <a:off x="4875530" y="0"/>
            <a:ext cx="7017034"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2" name="Title 1"/>
          <p:cNvSpPr>
            <a:spLocks noGrp="1"/>
          </p:cNvSpPr>
          <p:nvPr>
            <p:ph type="title"/>
          </p:nvPr>
        </p:nvSpPr>
        <p:spPr>
          <a:xfrm>
            <a:off x="1074240" y="381000"/>
            <a:ext cx="3293422" cy="1371600"/>
          </a:xfrm>
        </p:spPr>
        <p:txBody>
          <a:bodyPr anchor="b">
            <a:normAutofit/>
          </a:bodyPr>
          <a:lstStyle>
            <a:lvl1pPr algn="l">
              <a:defRPr sz="2800"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0251" y="482600"/>
            <a:ext cx="6195986" cy="5689600"/>
          </a:xfrm>
          <a:ln w="19050">
            <a:solidFill>
              <a:schemeClr val="bg1"/>
            </a:solidFill>
          </a:ln>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1074240" y="1828800"/>
            <a:ext cx="3293422"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C6F8EA-316C-41DE-B9A4-EDCC3A85ED9A}" type="datetimeFigureOut">
              <a:rPr lang="en-US"/>
              <a:pPr/>
              <a:t>2/16/2014</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7DC1BBB0-96F0-4077-A278-0F3FB5C104D3}" type="slidenum">
              <a:rPr/>
              <a:pPr/>
              <a:t>‹#›</a:t>
            </a:fld>
            <a:endParaRPr dirty="0"/>
          </a:p>
        </p:txBody>
      </p:sp>
      <p:cxnSp>
        <p:nvCxnSpPr>
          <p:cNvPr id="10" name="Straight Connector 9"/>
          <p:cNvCxnSpPr/>
          <p:nvPr/>
        </p:nvCxnSpPr>
        <p:spPr bwMode="white">
          <a:xfrm>
            <a:off x="11879867"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97390026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4104"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dirty="0"/>
          </a:p>
        </p:txBody>
      </p:sp>
      <p:sp>
        <p:nvSpPr>
          <p:cNvPr id="8" name="Rectangle 7"/>
          <p:cNvSpPr/>
          <p:nvPr/>
        </p:nvSpPr>
        <p:spPr>
          <a:xfrm>
            <a:off x="61714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9" name="Rectangle 8"/>
          <p:cNvSpPr/>
          <p:nvPr/>
        </p:nvSpPr>
        <p:spPr>
          <a:xfrm>
            <a:off x="0" y="0"/>
            <a:ext cx="609441"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13" name="Rectangle 12"/>
          <p:cNvSpPr/>
          <p:nvPr/>
        </p:nvSpPr>
        <p:spPr>
          <a:xfrm>
            <a:off x="617143" y="736219"/>
            <a:ext cx="609441"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cxnSp>
        <p:nvCxnSpPr>
          <p:cNvPr id="14" name="Straight Connector 13"/>
          <p:cNvCxnSpPr/>
          <p:nvPr/>
        </p:nvCxnSpPr>
        <p:spPr bwMode="white">
          <a:xfrm>
            <a:off x="617143" y="7362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143" y="13458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095" y="898102"/>
            <a:ext cx="336023"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dirty="0"/>
          </a:p>
        </p:txBody>
      </p:sp>
      <p:cxnSp>
        <p:nvCxnSpPr>
          <p:cNvPr id="16" name="Straight Connector 15"/>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436" y="177800"/>
            <a:ext cx="9782801"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436" y="1600200"/>
            <a:ext cx="9782801" cy="4572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0250" y="6356351"/>
            <a:ext cx="1218883" cy="365125"/>
          </a:xfrm>
          <a:prstGeom prst="rect">
            <a:avLst/>
          </a:prstGeom>
        </p:spPr>
        <p:txBody>
          <a:bodyPr vert="horz" lIns="91440" tIns="45720" rIns="91440" bIns="45720" rtlCol="0" anchor="ctr"/>
          <a:lstStyle>
            <a:lvl1pPr algn="l">
              <a:defRPr sz="1200" cap="all" baseline="0">
                <a:solidFill>
                  <a:schemeClr val="tx1">
                    <a:lumMod val="60000"/>
                    <a:lumOff val="40000"/>
                  </a:schemeClr>
                </a:solidFill>
              </a:defRPr>
            </a:lvl1pPr>
          </a:lstStyle>
          <a:p>
            <a:fld id="{C2C6F8EA-316C-41DE-B9A4-EDCC3A85ED9A}" type="datetimeFigureOut">
              <a:rPr lang="en-US"/>
              <a:pPr/>
              <a:t>2/16/2014</a:t>
            </a:fld>
            <a:endParaRPr dirty="0"/>
          </a:p>
        </p:txBody>
      </p:sp>
      <p:sp>
        <p:nvSpPr>
          <p:cNvPr id="5" name="Footer Placeholder 4"/>
          <p:cNvSpPr>
            <a:spLocks noGrp="1"/>
          </p:cNvSpPr>
          <p:nvPr>
            <p:ph type="ftr" sz="quarter" idx="3"/>
          </p:nvPr>
        </p:nvSpPr>
        <p:spPr>
          <a:xfrm>
            <a:off x="6595933" y="6356351"/>
            <a:ext cx="3974065" cy="365125"/>
          </a:xfrm>
          <a:prstGeom prst="rect">
            <a:avLst/>
          </a:prstGeom>
        </p:spPr>
        <p:txBody>
          <a:bodyPr vert="horz" lIns="91440" tIns="45720" rIns="91440" bIns="45720" rtlCol="0" anchor="ctr"/>
          <a:lstStyle>
            <a:lvl1pPr algn="ctr">
              <a:defRPr sz="1200" cap="all" baseline="0">
                <a:solidFill>
                  <a:schemeClr val="tx1">
                    <a:lumMod val="60000"/>
                    <a:lumOff val="40000"/>
                  </a:schemeClr>
                </a:solidFill>
              </a:defRPr>
            </a:lvl1pPr>
          </a:lstStyle>
          <a:p>
            <a:endParaRPr dirty="0"/>
          </a:p>
        </p:txBody>
      </p:sp>
      <p:sp>
        <p:nvSpPr>
          <p:cNvPr id="6" name="Slide Number Placeholder 5"/>
          <p:cNvSpPr>
            <a:spLocks noGrp="1"/>
          </p:cNvSpPr>
          <p:nvPr>
            <p:ph type="sldNum" sz="quarter" idx="4"/>
          </p:nvPr>
        </p:nvSpPr>
        <p:spPr>
          <a:xfrm>
            <a:off x="10766796" y="6356351"/>
            <a:ext cx="609441" cy="365125"/>
          </a:xfrm>
          <a:prstGeom prst="rect">
            <a:avLst/>
          </a:prstGeom>
        </p:spPr>
        <p:txBody>
          <a:bodyPr vert="horz" lIns="91440" tIns="45720" rIns="91440" bIns="45720" rtlCol="0" anchor="ctr"/>
          <a:lstStyle>
            <a:lvl1pPr algn="r">
              <a:defRPr sz="1200" cap="all" baseline="0">
                <a:solidFill>
                  <a:schemeClr val="tx1">
                    <a:lumMod val="60000"/>
                    <a:lumOff val="40000"/>
                  </a:schemeClr>
                </a:solidFill>
              </a:defRPr>
            </a:lvl1pPr>
          </a:lstStyle>
          <a:p>
            <a:fld id="{7DC1BBB0-96F0-4077-A278-0F3FB5C104D3}" type="slidenum">
              <a:rPr/>
              <a:pPr/>
              <a:t>‹#›</a:t>
            </a:fld>
            <a:endParaRPr dirty="0"/>
          </a:p>
        </p:txBody>
      </p:sp>
    </p:spTree>
    <p:extLst>
      <p:ext uri="{BB962C8B-B14F-4D97-AF65-F5344CB8AC3E}">
        <p14:creationId xmlns="" xmlns:p14="http://schemas.microsoft.com/office/powerpoint/2010/main" val="2054322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11.xml.rels><?xml version="1.0" encoding="UTF-8" standalone="yes"?>
<Relationships xmlns="http://schemas.openxmlformats.org/package/2006/relationships"><Relationship Id="rId3" Type="http://schemas.openxmlformats.org/officeDocument/2006/relationships/image" Target="../media/image21.emf"/><Relationship Id="rId7"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4.bin"/><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1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8.bin"/><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13.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oleObject" Target="../embeddings/oleObject20.bin"/><Relationship Id="rId4" Type="http://schemas.openxmlformats.org/officeDocument/2006/relationships/oleObject" Target="../embeddings/oleObject19.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33.gif"/><Relationship Id="rId4" Type="http://schemas.openxmlformats.org/officeDocument/2006/relationships/image" Target="../media/image32.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23.bin"/><Relationship Id="rId5" Type="http://schemas.openxmlformats.org/officeDocument/2006/relationships/image" Target="../media/image38.jpeg"/><Relationship Id="rId4" Type="http://schemas.openxmlformats.org/officeDocument/2006/relationships/oleObject" Target="../embeddings/oleObject22.bin"/></Relationships>
</file>

<file path=ppt/slides/_rels/slide27.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25.bin"/><Relationship Id="rId5" Type="http://schemas.openxmlformats.org/officeDocument/2006/relationships/image" Target="../media/image15.png"/><Relationship Id="rId4" Type="http://schemas.openxmlformats.org/officeDocument/2006/relationships/oleObject" Target="../embeddings/oleObject24.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oleObject" Target="../embeddings/oleObject27.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41.jpeg"/><Relationship Id="rId4" Type="http://schemas.openxmlformats.org/officeDocument/2006/relationships/oleObject" Target="../embeddings/oleObject29.bin"/></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8.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slideLayout" Target="../slideLayouts/slideLayout12.xml"/><Relationship Id="rId1" Type="http://schemas.openxmlformats.org/officeDocument/2006/relationships/audio" Target="file:///F:\1%20monthly%20breakout%20meetings%202013\Sept%20meeting%20(graphical%20statistics)\Thats%20All%20Folks.mp3" TargetMode="External"/><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8.xml"/><Relationship Id="rId1" Type="http://schemas.openxmlformats.org/officeDocument/2006/relationships/vmlDrawing" Target="../drawings/vmlDrawing2.vml"/><Relationship Id="rId5" Type="http://schemas.openxmlformats.org/officeDocument/2006/relationships/image" Target="../media/image7.gif"/><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5.bin"/></Relationships>
</file>

<file path=ppt/slides/_rels/slide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Breakout Session #5</a:t>
            </a:r>
            <a:br>
              <a:rPr lang="en-US" dirty="0" smtClean="0"/>
            </a:br>
            <a:r>
              <a:rPr lang="en-US" dirty="0" smtClean="0"/>
              <a:t>2D and 3D geometry</a:t>
            </a:r>
            <a:br>
              <a:rPr lang="en-US" dirty="0" smtClean="0"/>
            </a:br>
            <a:endParaRPr lang="en-US" dirty="0"/>
          </a:p>
        </p:txBody>
      </p:sp>
      <p:sp>
        <p:nvSpPr>
          <p:cNvPr id="3" name="Subtitle 2"/>
          <p:cNvSpPr>
            <a:spLocks noGrp="1"/>
          </p:cNvSpPr>
          <p:nvPr>
            <p:ph type="subTitle" idx="1"/>
          </p:nvPr>
        </p:nvSpPr>
        <p:spPr/>
        <p:txBody>
          <a:bodyPr>
            <a:normAutofit fontScale="70000" lnSpcReduction="20000"/>
          </a:bodyPr>
          <a:lstStyle/>
          <a:p>
            <a:pPr marR="0"/>
            <a:r>
              <a:rPr lang="en-US" dirty="0" smtClean="0"/>
              <a:t>Presented by</a:t>
            </a:r>
          </a:p>
          <a:p>
            <a:pPr marR="0"/>
            <a:r>
              <a:rPr lang="en-US" dirty="0" smtClean="0"/>
              <a:t>Dr. Del Ferster</a:t>
            </a:r>
          </a:p>
          <a:p>
            <a:r>
              <a:rPr lang="en-US" dirty="0" smtClean="0"/>
              <a:t>A great deal of time today will be spent doing problems.  Let’s start with these. </a:t>
            </a:r>
            <a:r>
              <a:rPr lang="en-US" dirty="0" smtClean="0">
                <a:sym typeface="Wingdings" pitchFamily="2" charset="2"/>
              </a:rPr>
              <a:t></a:t>
            </a:r>
            <a:endParaRPr lang="en-US" dirty="0"/>
          </a:p>
        </p:txBody>
      </p:sp>
      <p:pic>
        <p:nvPicPr>
          <p:cNvPr id="4" name="Picture 6" descr="boy with smile.gif"/>
          <p:cNvPicPr>
            <a:picLocks noChangeAspect="1"/>
          </p:cNvPicPr>
          <p:nvPr/>
        </p:nvPicPr>
        <p:blipFill>
          <a:blip r:embed="rId2" cstate="print"/>
          <a:srcRect/>
          <a:stretch>
            <a:fillRect/>
          </a:stretch>
        </p:blipFill>
        <p:spPr bwMode="auto">
          <a:xfrm>
            <a:off x="9752012" y="533400"/>
            <a:ext cx="2057400" cy="2057400"/>
          </a:xfrm>
          <a:prstGeom prst="rect">
            <a:avLst/>
          </a:prstGeom>
          <a:noFill/>
          <a:ln w="9525">
            <a:noFill/>
            <a:miter lim="800000"/>
            <a:headEnd/>
            <a:tailEnd/>
          </a:ln>
        </p:spPr>
      </p:pic>
    </p:spTree>
    <p:extLst>
      <p:ext uri="{BB962C8B-B14F-4D97-AF65-F5344CB8AC3E}">
        <p14:creationId xmlns="" xmlns:p14="http://schemas.microsoft.com/office/powerpoint/2010/main" val="50676145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3" cstate="print"/>
          <a:srcRect/>
          <a:stretch>
            <a:fillRect/>
          </a:stretch>
        </p:blipFill>
        <p:spPr bwMode="auto">
          <a:xfrm>
            <a:off x="4722812" y="1371600"/>
            <a:ext cx="5791200" cy="4419600"/>
          </a:xfrm>
          <a:prstGeom prst="rect">
            <a:avLst/>
          </a:prstGeom>
          <a:noFill/>
          <a:ln w="9525">
            <a:noFill/>
            <a:miter lim="800000"/>
            <a:headEnd/>
            <a:tailEnd/>
          </a:ln>
        </p:spPr>
      </p:pic>
      <p:sp>
        <p:nvSpPr>
          <p:cNvPr id="2" name="Title 1"/>
          <p:cNvSpPr>
            <a:spLocks noGrp="1"/>
          </p:cNvSpPr>
          <p:nvPr>
            <p:ph type="title"/>
          </p:nvPr>
        </p:nvSpPr>
        <p:spPr/>
        <p:txBody>
          <a:bodyPr/>
          <a:lstStyle/>
          <a:p>
            <a:pPr algn="ctr"/>
            <a:r>
              <a:rPr lang="en-US" b="1" dirty="0" smtClean="0"/>
              <a:t>Problem #1</a:t>
            </a:r>
            <a:endParaRPr lang="en-US" b="1" dirty="0"/>
          </a:p>
        </p:txBody>
      </p:sp>
      <p:sp>
        <p:nvSpPr>
          <p:cNvPr id="3" name="Content Placeholder 2"/>
          <p:cNvSpPr>
            <a:spLocks noGrp="1"/>
          </p:cNvSpPr>
          <p:nvPr>
            <p:ph idx="1"/>
          </p:nvPr>
        </p:nvSpPr>
        <p:spPr>
          <a:xfrm>
            <a:off x="1593437" y="1600200"/>
            <a:ext cx="4577176" cy="4572000"/>
          </a:xfrm>
        </p:spPr>
        <p:txBody>
          <a:bodyPr>
            <a:normAutofit/>
          </a:bodyPr>
          <a:lstStyle/>
          <a:p>
            <a:r>
              <a:rPr lang="en-US" dirty="0" smtClean="0"/>
              <a:t>For the circle shown to the right, with center A, and             , find the measure of </a:t>
            </a:r>
            <a:endParaRPr lang="en-US" dirty="0"/>
          </a:p>
        </p:txBody>
      </p:sp>
      <p:sp>
        <p:nvSpPr>
          <p:cNvPr id="57351" name="Rectangle 7"/>
          <p:cNvSpPr>
            <a:spLocks noChangeArrowheads="1"/>
          </p:cNvSpPr>
          <p:nvPr/>
        </p:nvSpPr>
        <p:spPr bwMode="auto">
          <a:xfrm>
            <a:off x="0" y="0"/>
            <a:ext cx="121888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57350" name="Object 6"/>
          <p:cNvGraphicFramePr>
            <a:graphicFrameLocks noChangeAspect="1"/>
          </p:cNvGraphicFramePr>
          <p:nvPr/>
        </p:nvGraphicFramePr>
        <p:xfrm>
          <a:off x="2741612" y="2362200"/>
          <a:ext cx="2046514" cy="457200"/>
        </p:xfrm>
        <a:graphic>
          <a:graphicData uri="http://schemas.openxmlformats.org/presentationml/2006/ole">
            <p:oleObj spid="_x0000_s57350" name="Equation" r:id="rId4" imgW="888614" imgH="203112" progId="Equation.DSMT4">
              <p:embed/>
            </p:oleObj>
          </a:graphicData>
        </a:graphic>
      </p:graphicFrame>
      <p:sp>
        <p:nvSpPr>
          <p:cNvPr id="57353" name="Rectangle 9"/>
          <p:cNvSpPr>
            <a:spLocks noChangeArrowheads="1"/>
          </p:cNvSpPr>
          <p:nvPr/>
        </p:nvSpPr>
        <p:spPr bwMode="auto">
          <a:xfrm>
            <a:off x="0" y="0"/>
            <a:ext cx="121888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57352" name="Object 8"/>
          <p:cNvGraphicFramePr>
            <a:graphicFrameLocks noChangeAspect="1"/>
          </p:cNvGraphicFramePr>
          <p:nvPr/>
        </p:nvGraphicFramePr>
        <p:xfrm>
          <a:off x="4570412" y="2819400"/>
          <a:ext cx="925286" cy="381000"/>
        </p:xfrm>
        <a:graphic>
          <a:graphicData uri="http://schemas.openxmlformats.org/presentationml/2006/ole">
            <p:oleObj spid="_x0000_s57352" name="Equation" r:id="rId5" imgW="482391" imgH="203112" progId="Equation.DSMT4">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3" cstate="print"/>
          <a:srcRect/>
          <a:stretch>
            <a:fillRect/>
          </a:stretch>
        </p:blipFill>
        <p:spPr bwMode="auto">
          <a:xfrm>
            <a:off x="4646612" y="1828800"/>
            <a:ext cx="6248400" cy="3810000"/>
          </a:xfrm>
          <a:prstGeom prst="rect">
            <a:avLst/>
          </a:prstGeom>
          <a:noFill/>
          <a:ln w="9525">
            <a:noFill/>
            <a:miter lim="800000"/>
            <a:headEnd/>
            <a:tailEnd/>
          </a:ln>
        </p:spPr>
      </p:pic>
      <p:sp>
        <p:nvSpPr>
          <p:cNvPr id="2" name="Title 1"/>
          <p:cNvSpPr>
            <a:spLocks noGrp="1"/>
          </p:cNvSpPr>
          <p:nvPr>
            <p:ph type="title"/>
          </p:nvPr>
        </p:nvSpPr>
        <p:spPr/>
        <p:txBody>
          <a:bodyPr/>
          <a:lstStyle/>
          <a:p>
            <a:pPr algn="ctr"/>
            <a:r>
              <a:rPr lang="en-US" b="1" dirty="0" smtClean="0"/>
              <a:t>Problem #2</a:t>
            </a:r>
            <a:endParaRPr lang="en-US" b="1" dirty="0"/>
          </a:p>
        </p:txBody>
      </p:sp>
      <p:sp>
        <p:nvSpPr>
          <p:cNvPr id="3" name="Content Placeholder 2"/>
          <p:cNvSpPr>
            <a:spLocks noGrp="1"/>
          </p:cNvSpPr>
          <p:nvPr>
            <p:ph idx="1"/>
          </p:nvPr>
        </p:nvSpPr>
        <p:spPr>
          <a:xfrm>
            <a:off x="1593437" y="1600200"/>
            <a:ext cx="4577176" cy="4572000"/>
          </a:xfrm>
        </p:spPr>
        <p:txBody>
          <a:bodyPr>
            <a:normAutofit/>
          </a:bodyPr>
          <a:lstStyle/>
          <a:p>
            <a:r>
              <a:rPr lang="en-US" dirty="0" smtClean="0"/>
              <a:t>The drawing to the right shows a circle with radius 8 inches, and a central angle of    .  Calculate the area of the shaded sector.  You may leave your answer in terms of    or use 3.14 for   or use the     key on your calculator.</a:t>
            </a:r>
          </a:p>
          <a:p>
            <a:pPr lvl="1">
              <a:buNone/>
            </a:pPr>
            <a:endParaRPr lang="en-US" dirty="0"/>
          </a:p>
        </p:txBody>
      </p:sp>
      <p:graphicFrame>
        <p:nvGraphicFramePr>
          <p:cNvPr id="6" name="Object 5"/>
          <p:cNvGraphicFramePr>
            <a:graphicFrameLocks noChangeAspect="1"/>
          </p:cNvGraphicFramePr>
          <p:nvPr/>
        </p:nvGraphicFramePr>
        <p:xfrm>
          <a:off x="3351212" y="2743200"/>
          <a:ext cx="609600" cy="487680"/>
        </p:xfrm>
        <a:graphic>
          <a:graphicData uri="http://schemas.openxmlformats.org/presentationml/2006/ole">
            <p:oleObj spid="_x0000_s56322" name="Equation" r:id="rId4" imgW="253800" imgH="203040" progId="Equation.DSMT4">
              <p:embed/>
            </p:oleObj>
          </a:graphicData>
        </a:graphic>
      </p:graphicFrame>
      <p:graphicFrame>
        <p:nvGraphicFramePr>
          <p:cNvPr id="7" name="Object 6"/>
          <p:cNvGraphicFramePr>
            <a:graphicFrameLocks noChangeAspect="1"/>
          </p:cNvGraphicFramePr>
          <p:nvPr/>
        </p:nvGraphicFramePr>
        <p:xfrm>
          <a:off x="5865812" y="3886200"/>
          <a:ext cx="457200" cy="457200"/>
        </p:xfrm>
        <a:graphic>
          <a:graphicData uri="http://schemas.openxmlformats.org/presentationml/2006/ole">
            <p:oleObj spid="_x0000_s56323" name="Equation" r:id="rId5" imgW="139680" imgH="139680" progId="Equation.DSMT4">
              <p:embed/>
            </p:oleObj>
          </a:graphicData>
        </a:graphic>
      </p:graphicFrame>
      <p:graphicFrame>
        <p:nvGraphicFramePr>
          <p:cNvPr id="56324" name="Object 4"/>
          <p:cNvGraphicFramePr>
            <a:graphicFrameLocks noChangeAspect="1"/>
          </p:cNvGraphicFramePr>
          <p:nvPr/>
        </p:nvGraphicFramePr>
        <p:xfrm>
          <a:off x="4265612" y="4343400"/>
          <a:ext cx="457200" cy="457200"/>
        </p:xfrm>
        <a:graphic>
          <a:graphicData uri="http://schemas.openxmlformats.org/presentationml/2006/ole">
            <p:oleObj spid="_x0000_s56324" name="Equation" r:id="rId6" imgW="139680" imgH="139680" progId="Equation.DSMT4">
              <p:embed/>
            </p:oleObj>
          </a:graphicData>
        </a:graphic>
      </p:graphicFrame>
      <p:graphicFrame>
        <p:nvGraphicFramePr>
          <p:cNvPr id="56325" name="Object 5"/>
          <p:cNvGraphicFramePr>
            <a:graphicFrameLocks noChangeAspect="1"/>
          </p:cNvGraphicFramePr>
          <p:nvPr/>
        </p:nvGraphicFramePr>
        <p:xfrm>
          <a:off x="2589212" y="4724400"/>
          <a:ext cx="457200" cy="457200"/>
        </p:xfrm>
        <a:graphic>
          <a:graphicData uri="http://schemas.openxmlformats.org/presentationml/2006/ole">
            <p:oleObj spid="_x0000_s56325" name="Equation" r:id="rId7" imgW="139680" imgH="139680" progId="Equation.DSMT4">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3" cstate="print"/>
          <a:srcRect/>
          <a:stretch>
            <a:fillRect/>
          </a:stretch>
        </p:blipFill>
        <p:spPr bwMode="auto">
          <a:xfrm>
            <a:off x="5103812" y="1219200"/>
            <a:ext cx="5791200" cy="4495800"/>
          </a:xfrm>
          <a:prstGeom prst="rect">
            <a:avLst/>
          </a:prstGeom>
          <a:noFill/>
          <a:ln w="9525">
            <a:noFill/>
            <a:miter lim="800000"/>
            <a:headEnd/>
            <a:tailEnd/>
          </a:ln>
        </p:spPr>
      </p:pic>
      <p:sp>
        <p:nvSpPr>
          <p:cNvPr id="2" name="Title 1"/>
          <p:cNvSpPr>
            <a:spLocks noGrp="1"/>
          </p:cNvSpPr>
          <p:nvPr>
            <p:ph type="title"/>
          </p:nvPr>
        </p:nvSpPr>
        <p:spPr/>
        <p:txBody>
          <a:bodyPr/>
          <a:lstStyle/>
          <a:p>
            <a:pPr algn="ctr"/>
            <a:r>
              <a:rPr lang="en-US" b="1" dirty="0" smtClean="0"/>
              <a:t>Problem #3</a:t>
            </a:r>
            <a:endParaRPr lang="en-US" b="1" dirty="0"/>
          </a:p>
        </p:txBody>
      </p:sp>
      <p:sp>
        <p:nvSpPr>
          <p:cNvPr id="3" name="Content Placeholder 2"/>
          <p:cNvSpPr>
            <a:spLocks noGrp="1"/>
          </p:cNvSpPr>
          <p:nvPr>
            <p:ph idx="1"/>
          </p:nvPr>
        </p:nvSpPr>
        <p:spPr>
          <a:xfrm>
            <a:off x="1593437" y="1600200"/>
            <a:ext cx="4577175" cy="4800600"/>
          </a:xfrm>
        </p:spPr>
        <p:txBody>
          <a:bodyPr>
            <a:normAutofit/>
          </a:bodyPr>
          <a:lstStyle/>
          <a:p>
            <a:r>
              <a:rPr lang="en-US" dirty="0" smtClean="0"/>
              <a:t>For the circle shown to the right, BC is a chord of the circle.  The center of the circle is A, and the radius of the circle is 10 inches.           .  Calculate the shaded area of the segment to the nearest tenth of a square inch.  Use 3.14 for    or use the     key on your calculator.</a:t>
            </a:r>
            <a:endParaRPr lang="en-US" dirty="0"/>
          </a:p>
        </p:txBody>
      </p:sp>
      <p:sp>
        <p:nvSpPr>
          <p:cNvPr id="57351" name="Rectangle 7"/>
          <p:cNvSpPr>
            <a:spLocks noChangeArrowheads="1"/>
          </p:cNvSpPr>
          <p:nvPr/>
        </p:nvSpPr>
        <p:spPr bwMode="auto">
          <a:xfrm>
            <a:off x="0" y="0"/>
            <a:ext cx="121888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57353" name="Rectangle 9"/>
          <p:cNvSpPr>
            <a:spLocks noChangeArrowheads="1"/>
          </p:cNvSpPr>
          <p:nvPr/>
        </p:nvSpPr>
        <p:spPr bwMode="auto">
          <a:xfrm>
            <a:off x="0" y="0"/>
            <a:ext cx="121888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64517" name="Rectangle 5"/>
          <p:cNvSpPr>
            <a:spLocks noChangeArrowheads="1"/>
          </p:cNvSpPr>
          <p:nvPr/>
        </p:nvSpPr>
        <p:spPr bwMode="auto">
          <a:xfrm>
            <a:off x="0" y="0"/>
            <a:ext cx="121888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64516" name="Object 4"/>
          <p:cNvGraphicFramePr>
            <a:graphicFrameLocks noChangeAspect="1"/>
          </p:cNvGraphicFramePr>
          <p:nvPr/>
        </p:nvGraphicFramePr>
        <p:xfrm>
          <a:off x="3198812" y="3520966"/>
          <a:ext cx="1828800" cy="441434"/>
        </p:xfrm>
        <a:graphic>
          <a:graphicData uri="http://schemas.openxmlformats.org/presentationml/2006/ole">
            <p:oleObj spid="_x0000_s64516" name="Equation" r:id="rId4" imgW="825500" imgH="203200" progId="Equation.DSMT4">
              <p:embed/>
            </p:oleObj>
          </a:graphicData>
        </a:graphic>
      </p:graphicFrame>
      <p:graphicFrame>
        <p:nvGraphicFramePr>
          <p:cNvPr id="64518" name="Object 6"/>
          <p:cNvGraphicFramePr>
            <a:graphicFrameLocks noChangeAspect="1"/>
          </p:cNvGraphicFramePr>
          <p:nvPr/>
        </p:nvGraphicFramePr>
        <p:xfrm>
          <a:off x="4799012" y="5486400"/>
          <a:ext cx="457200" cy="457200"/>
        </p:xfrm>
        <a:graphic>
          <a:graphicData uri="http://schemas.openxmlformats.org/presentationml/2006/ole">
            <p:oleObj spid="_x0000_s64518" name="Equation" r:id="rId5" imgW="139680" imgH="139680" progId="Equation.DSMT4">
              <p:embed/>
            </p:oleObj>
          </a:graphicData>
        </a:graphic>
      </p:graphicFrame>
      <p:graphicFrame>
        <p:nvGraphicFramePr>
          <p:cNvPr id="64519" name="Object 7"/>
          <p:cNvGraphicFramePr>
            <a:graphicFrameLocks noChangeAspect="1"/>
          </p:cNvGraphicFramePr>
          <p:nvPr/>
        </p:nvGraphicFramePr>
        <p:xfrm>
          <a:off x="2513012" y="5486400"/>
          <a:ext cx="457200" cy="457200"/>
        </p:xfrm>
        <a:graphic>
          <a:graphicData uri="http://schemas.openxmlformats.org/presentationml/2006/ole">
            <p:oleObj spid="_x0000_s64519" name="Equation" r:id="rId6" imgW="139680" imgH="139680" progId="Equation.DSMT4">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#4</a:t>
            </a:r>
            <a:endParaRPr lang="en-US" b="1" dirty="0"/>
          </a:p>
        </p:txBody>
      </p:sp>
      <p:sp>
        <p:nvSpPr>
          <p:cNvPr id="3" name="Content Placeholder 2"/>
          <p:cNvSpPr>
            <a:spLocks noGrp="1"/>
          </p:cNvSpPr>
          <p:nvPr>
            <p:ph idx="1"/>
          </p:nvPr>
        </p:nvSpPr>
        <p:spPr>
          <a:xfrm>
            <a:off x="1593437" y="1600200"/>
            <a:ext cx="4577176" cy="4572000"/>
          </a:xfrm>
        </p:spPr>
        <p:txBody>
          <a:bodyPr>
            <a:normAutofit/>
          </a:bodyPr>
          <a:lstStyle/>
          <a:p>
            <a:r>
              <a:rPr lang="en-US" dirty="0" smtClean="0"/>
              <a:t>You have just plotted the following points:</a:t>
            </a:r>
          </a:p>
          <a:p>
            <a:pPr lvl="1">
              <a:buNone/>
            </a:pPr>
            <a:r>
              <a:rPr lang="en-US" dirty="0" smtClean="0"/>
              <a:t>A:	(1,-1)</a:t>
            </a:r>
          </a:p>
          <a:p>
            <a:pPr lvl="1">
              <a:buNone/>
            </a:pPr>
            <a:r>
              <a:rPr lang="en-US" dirty="0" smtClean="0"/>
              <a:t>B:	(4,3)</a:t>
            </a:r>
          </a:p>
          <a:p>
            <a:pPr lvl="1">
              <a:buNone/>
            </a:pPr>
            <a:r>
              <a:rPr lang="en-US" dirty="0" smtClean="0"/>
              <a:t>C:	(0,3)</a:t>
            </a:r>
          </a:p>
          <a:p>
            <a:pPr lvl="1">
              <a:buNone/>
            </a:pPr>
            <a:r>
              <a:rPr lang="en-US" dirty="0" smtClean="0"/>
              <a:t>D:	(-3,-1)</a:t>
            </a:r>
          </a:p>
          <a:p>
            <a:r>
              <a:rPr lang="en-US" dirty="0" smtClean="0"/>
              <a:t>Determine the perimeter of quadrilateral ABCD.</a:t>
            </a:r>
          </a:p>
          <a:p>
            <a:pPr lvl="1">
              <a:buNone/>
            </a:pPr>
            <a:endParaRPr lang="en-US" dirty="0" smtClean="0"/>
          </a:p>
          <a:p>
            <a:pPr lvl="1">
              <a:buNone/>
            </a:pP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6246812" y="1447800"/>
            <a:ext cx="4724400" cy="4324350"/>
          </a:xfrm>
          <a:prstGeom prst="rect">
            <a:avLst/>
          </a:prstGeom>
          <a:noFill/>
          <a:ln w="9525">
            <a:noFill/>
            <a:miter lim="800000"/>
            <a:headEnd/>
            <a:tailEnd/>
          </a:ln>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#5</a:t>
            </a:r>
            <a:endParaRPr lang="en-US" b="1" dirty="0"/>
          </a:p>
        </p:txBody>
      </p:sp>
      <p:sp>
        <p:nvSpPr>
          <p:cNvPr id="3" name="Content Placeholder 2"/>
          <p:cNvSpPr>
            <a:spLocks noGrp="1"/>
          </p:cNvSpPr>
          <p:nvPr>
            <p:ph idx="1"/>
          </p:nvPr>
        </p:nvSpPr>
        <p:spPr>
          <a:xfrm>
            <a:off x="1593437" y="1600200"/>
            <a:ext cx="4805776" cy="4572000"/>
          </a:xfrm>
        </p:spPr>
        <p:txBody>
          <a:bodyPr/>
          <a:lstStyle/>
          <a:p>
            <a:r>
              <a:rPr lang="en-US" dirty="0" smtClean="0"/>
              <a:t>The drawing at the right shows the line with equation </a:t>
            </a:r>
          </a:p>
          <a:p>
            <a:r>
              <a:rPr lang="en-US" dirty="0" smtClean="0"/>
              <a:t>Points A and B are the y-intercept and x-intercept of the line.</a:t>
            </a:r>
          </a:p>
          <a:p>
            <a:r>
              <a:rPr lang="en-US" dirty="0" smtClean="0"/>
              <a:t>Point M is the midpoint of</a:t>
            </a:r>
          </a:p>
          <a:p>
            <a:r>
              <a:rPr lang="en-US" dirty="0" smtClean="0"/>
              <a:t>Determine the coordinates of point M.</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6627812" y="1752600"/>
            <a:ext cx="4724400" cy="4324350"/>
          </a:xfrm>
          <a:prstGeom prst="rect">
            <a:avLst/>
          </a:prstGeom>
          <a:noFill/>
          <a:ln w="9525">
            <a:noFill/>
            <a:miter lim="800000"/>
            <a:headEnd/>
            <a:tailEnd/>
          </a:ln>
          <a:effectLst/>
        </p:spPr>
      </p:pic>
      <p:graphicFrame>
        <p:nvGraphicFramePr>
          <p:cNvPr id="5" name="Object 4"/>
          <p:cNvGraphicFramePr>
            <a:graphicFrameLocks noChangeAspect="1"/>
          </p:cNvGraphicFramePr>
          <p:nvPr/>
        </p:nvGraphicFramePr>
        <p:xfrm>
          <a:off x="3367088" y="2362200"/>
          <a:ext cx="2025650" cy="522288"/>
        </p:xfrm>
        <a:graphic>
          <a:graphicData uri="http://schemas.openxmlformats.org/presentationml/2006/ole">
            <p:oleObj spid="_x0000_s20482" name="Equation" r:id="rId4" imgW="787320" imgH="203040" progId="Equation.DSMT4">
              <p:embed/>
            </p:oleObj>
          </a:graphicData>
        </a:graphic>
      </p:graphicFrame>
      <p:sp>
        <p:nvSpPr>
          <p:cNvPr id="6" name="TextBox 5"/>
          <p:cNvSpPr txBox="1"/>
          <p:nvPr/>
        </p:nvSpPr>
        <p:spPr>
          <a:xfrm>
            <a:off x="8609012" y="1828800"/>
            <a:ext cx="685800" cy="369332"/>
          </a:xfrm>
          <a:prstGeom prst="rect">
            <a:avLst/>
          </a:prstGeom>
          <a:noFill/>
        </p:spPr>
        <p:txBody>
          <a:bodyPr wrap="square" rtlCol="0">
            <a:spAutoFit/>
          </a:bodyPr>
          <a:lstStyle/>
          <a:p>
            <a:r>
              <a:rPr lang="en-US" dirty="0" smtClean="0"/>
              <a:t>A</a:t>
            </a:r>
            <a:endParaRPr lang="en-US" dirty="0"/>
          </a:p>
        </p:txBody>
      </p:sp>
      <p:sp>
        <p:nvSpPr>
          <p:cNvPr id="7" name="TextBox 6"/>
          <p:cNvSpPr txBox="1"/>
          <p:nvPr/>
        </p:nvSpPr>
        <p:spPr>
          <a:xfrm>
            <a:off x="9066212" y="2819400"/>
            <a:ext cx="685800" cy="369332"/>
          </a:xfrm>
          <a:prstGeom prst="rect">
            <a:avLst/>
          </a:prstGeom>
          <a:noFill/>
        </p:spPr>
        <p:txBody>
          <a:bodyPr wrap="square" rtlCol="0">
            <a:spAutoFit/>
          </a:bodyPr>
          <a:lstStyle/>
          <a:p>
            <a:r>
              <a:rPr lang="en-US" dirty="0" smtClean="0"/>
              <a:t>M</a:t>
            </a:r>
            <a:endParaRPr lang="en-US" dirty="0"/>
          </a:p>
        </p:txBody>
      </p:sp>
      <p:sp>
        <p:nvSpPr>
          <p:cNvPr id="8" name="TextBox 7"/>
          <p:cNvSpPr txBox="1"/>
          <p:nvPr/>
        </p:nvSpPr>
        <p:spPr>
          <a:xfrm>
            <a:off x="9599612" y="3886200"/>
            <a:ext cx="685800" cy="369332"/>
          </a:xfrm>
          <a:prstGeom prst="rect">
            <a:avLst/>
          </a:prstGeom>
          <a:noFill/>
        </p:spPr>
        <p:txBody>
          <a:bodyPr wrap="square" rtlCol="0">
            <a:spAutoFit/>
          </a:bodyPr>
          <a:lstStyle/>
          <a:p>
            <a:r>
              <a:rPr lang="en-US" dirty="0" smtClean="0"/>
              <a:t>B</a:t>
            </a:r>
            <a:endParaRPr lang="en-US" dirty="0"/>
          </a:p>
        </p:txBody>
      </p:sp>
      <p:graphicFrame>
        <p:nvGraphicFramePr>
          <p:cNvPr id="9" name="Object 8"/>
          <p:cNvGraphicFramePr>
            <a:graphicFrameLocks noChangeAspect="1"/>
          </p:cNvGraphicFramePr>
          <p:nvPr/>
        </p:nvGraphicFramePr>
        <p:xfrm>
          <a:off x="6094412" y="4114800"/>
          <a:ext cx="685800" cy="548640"/>
        </p:xfrm>
        <a:graphic>
          <a:graphicData uri="http://schemas.openxmlformats.org/presentationml/2006/ole">
            <p:oleObj spid="_x0000_s20483" name="Equation" r:id="rId5" imgW="253800" imgH="203040" progId="Equation.DSMT4">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#6</a:t>
            </a:r>
            <a:endParaRPr lang="en-US" b="1" dirty="0"/>
          </a:p>
        </p:txBody>
      </p:sp>
      <p:sp>
        <p:nvSpPr>
          <p:cNvPr id="3" name="Content Placeholder 2"/>
          <p:cNvSpPr>
            <a:spLocks noGrp="1"/>
          </p:cNvSpPr>
          <p:nvPr>
            <p:ph idx="1"/>
          </p:nvPr>
        </p:nvSpPr>
        <p:spPr/>
        <p:txBody>
          <a:bodyPr/>
          <a:lstStyle/>
          <a:p>
            <a:r>
              <a:rPr lang="en-US" dirty="0" smtClean="0"/>
              <a:t>A rectangular prism (Think shoe box) has dimensions 4 inches by 5 inches by 8 inches.  Find the </a:t>
            </a:r>
            <a:r>
              <a:rPr lang="en-US" u="sng" dirty="0" smtClean="0">
                <a:solidFill>
                  <a:srgbClr val="FF0000"/>
                </a:solidFill>
              </a:rPr>
              <a:t>surface area </a:t>
            </a:r>
            <a:r>
              <a:rPr lang="en-US" dirty="0" smtClean="0"/>
              <a:t>of the rectangular prism.</a:t>
            </a:r>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#7</a:t>
            </a:r>
            <a:endParaRPr lang="en-US" b="1" dirty="0"/>
          </a:p>
        </p:txBody>
      </p:sp>
      <p:sp>
        <p:nvSpPr>
          <p:cNvPr id="3" name="Content Placeholder 2"/>
          <p:cNvSpPr>
            <a:spLocks noGrp="1"/>
          </p:cNvSpPr>
          <p:nvPr>
            <p:ph idx="1"/>
          </p:nvPr>
        </p:nvSpPr>
        <p:spPr>
          <a:xfrm>
            <a:off x="1593437" y="1600200"/>
            <a:ext cx="5110576" cy="4572000"/>
          </a:xfrm>
        </p:spPr>
        <p:txBody>
          <a:bodyPr/>
          <a:lstStyle/>
          <a:p>
            <a:r>
              <a:rPr lang="en-US" dirty="0" smtClean="0"/>
              <a:t>Sam is going to visit his friend Sally.  He decides that he’ll stop by Sheetz to pick up a tasty treat, and then walk past 7-11 on the way to Sally’s house.  On the way home, he’ll take the shortest path home-the one past the Wawa.</a:t>
            </a:r>
            <a:endParaRPr lang="en-US" dirty="0"/>
          </a:p>
        </p:txBody>
      </p:sp>
      <p:pic>
        <p:nvPicPr>
          <p:cNvPr id="18433" name="Picture 1"/>
          <p:cNvPicPr>
            <a:picLocks noChangeAspect="1" noChangeArrowheads="1"/>
          </p:cNvPicPr>
          <p:nvPr/>
        </p:nvPicPr>
        <p:blipFill>
          <a:blip r:embed="rId2" cstate="print"/>
          <a:srcRect/>
          <a:stretch>
            <a:fillRect/>
          </a:stretch>
        </p:blipFill>
        <p:spPr bwMode="auto">
          <a:xfrm>
            <a:off x="6856412" y="1371600"/>
            <a:ext cx="4724400" cy="4324350"/>
          </a:xfrm>
          <a:prstGeom prst="rect">
            <a:avLst/>
          </a:prstGeom>
          <a:noFill/>
          <a:ln w="9525">
            <a:noFill/>
            <a:miter lim="800000"/>
            <a:headEnd/>
            <a:tailEnd/>
          </a:ln>
          <a:effectLst/>
        </p:spPr>
      </p:pic>
      <p:sp>
        <p:nvSpPr>
          <p:cNvPr id="9" name="TextBox 8"/>
          <p:cNvSpPr txBox="1"/>
          <p:nvPr/>
        </p:nvSpPr>
        <p:spPr>
          <a:xfrm>
            <a:off x="7847012" y="4572000"/>
            <a:ext cx="685800" cy="381000"/>
          </a:xfrm>
          <a:prstGeom prst="rect">
            <a:avLst/>
          </a:prstGeom>
          <a:noFill/>
        </p:spPr>
        <p:txBody>
          <a:bodyPr wrap="square" rtlCol="0">
            <a:spAutoFit/>
          </a:bodyPr>
          <a:lstStyle/>
          <a:p>
            <a:r>
              <a:rPr lang="en-US" b="1" dirty="0" smtClean="0">
                <a:solidFill>
                  <a:srgbClr val="FF0000"/>
                </a:solidFill>
              </a:rPr>
              <a:t>SAM</a:t>
            </a:r>
            <a:endParaRPr lang="en-US" b="1" dirty="0">
              <a:solidFill>
                <a:srgbClr val="FF0000"/>
              </a:solidFill>
            </a:endParaRPr>
          </a:p>
        </p:txBody>
      </p:sp>
      <p:sp>
        <p:nvSpPr>
          <p:cNvPr id="10" name="TextBox 9"/>
          <p:cNvSpPr txBox="1"/>
          <p:nvPr/>
        </p:nvSpPr>
        <p:spPr>
          <a:xfrm>
            <a:off x="9904412" y="4572000"/>
            <a:ext cx="1143000" cy="369332"/>
          </a:xfrm>
          <a:prstGeom prst="rect">
            <a:avLst/>
          </a:prstGeom>
          <a:noFill/>
        </p:spPr>
        <p:txBody>
          <a:bodyPr wrap="square" rtlCol="0">
            <a:spAutoFit/>
          </a:bodyPr>
          <a:lstStyle/>
          <a:p>
            <a:r>
              <a:rPr lang="en-US" b="1" dirty="0" smtClean="0">
                <a:solidFill>
                  <a:srgbClr val="FF0000"/>
                </a:solidFill>
              </a:rPr>
              <a:t>SHEETZ</a:t>
            </a:r>
            <a:endParaRPr lang="en-US" b="1" dirty="0">
              <a:solidFill>
                <a:srgbClr val="FF0000"/>
              </a:solidFill>
            </a:endParaRPr>
          </a:p>
        </p:txBody>
      </p:sp>
      <p:sp>
        <p:nvSpPr>
          <p:cNvPr id="11" name="TextBox 10"/>
          <p:cNvSpPr txBox="1"/>
          <p:nvPr/>
        </p:nvSpPr>
        <p:spPr>
          <a:xfrm>
            <a:off x="10361612" y="3048000"/>
            <a:ext cx="685800" cy="381000"/>
          </a:xfrm>
          <a:prstGeom prst="rect">
            <a:avLst/>
          </a:prstGeom>
          <a:noFill/>
        </p:spPr>
        <p:txBody>
          <a:bodyPr wrap="square" rtlCol="0">
            <a:spAutoFit/>
          </a:bodyPr>
          <a:lstStyle/>
          <a:p>
            <a:r>
              <a:rPr lang="en-US" b="1" dirty="0" smtClean="0">
                <a:solidFill>
                  <a:srgbClr val="FF0000"/>
                </a:solidFill>
              </a:rPr>
              <a:t>7-11</a:t>
            </a:r>
            <a:endParaRPr lang="en-US" b="1" dirty="0">
              <a:solidFill>
                <a:srgbClr val="FF0000"/>
              </a:solidFill>
            </a:endParaRPr>
          </a:p>
        </p:txBody>
      </p:sp>
      <p:sp>
        <p:nvSpPr>
          <p:cNvPr id="12" name="TextBox 11"/>
          <p:cNvSpPr txBox="1"/>
          <p:nvPr/>
        </p:nvSpPr>
        <p:spPr>
          <a:xfrm>
            <a:off x="9904412" y="1524000"/>
            <a:ext cx="1143000" cy="369332"/>
          </a:xfrm>
          <a:prstGeom prst="rect">
            <a:avLst/>
          </a:prstGeom>
          <a:noFill/>
        </p:spPr>
        <p:txBody>
          <a:bodyPr wrap="square" rtlCol="0">
            <a:spAutoFit/>
          </a:bodyPr>
          <a:lstStyle/>
          <a:p>
            <a:r>
              <a:rPr lang="en-US" b="1" dirty="0" smtClean="0">
                <a:solidFill>
                  <a:srgbClr val="FF0000"/>
                </a:solidFill>
              </a:rPr>
              <a:t>SALLY</a:t>
            </a:r>
            <a:endParaRPr lang="en-US" b="1" dirty="0">
              <a:solidFill>
                <a:srgbClr val="FF0000"/>
              </a:solidFill>
            </a:endParaRPr>
          </a:p>
        </p:txBody>
      </p:sp>
      <p:sp>
        <p:nvSpPr>
          <p:cNvPr id="13" name="TextBox 12"/>
          <p:cNvSpPr txBox="1"/>
          <p:nvPr/>
        </p:nvSpPr>
        <p:spPr>
          <a:xfrm>
            <a:off x="8075612" y="2895600"/>
            <a:ext cx="990600" cy="369332"/>
          </a:xfrm>
          <a:prstGeom prst="rect">
            <a:avLst/>
          </a:prstGeom>
          <a:noFill/>
        </p:spPr>
        <p:txBody>
          <a:bodyPr wrap="square" rtlCol="0">
            <a:spAutoFit/>
          </a:bodyPr>
          <a:lstStyle/>
          <a:p>
            <a:r>
              <a:rPr lang="en-US" b="1" dirty="0" smtClean="0">
                <a:solidFill>
                  <a:srgbClr val="FF0000"/>
                </a:solidFill>
              </a:rPr>
              <a:t>WAWA</a:t>
            </a:r>
            <a:endParaRPr lang="en-US" b="1" dirty="0">
              <a:solidFill>
                <a:srgbClr val="FF0000"/>
              </a:solidFill>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#7 (Continued)</a:t>
            </a:r>
            <a:endParaRPr lang="en-US" b="1" dirty="0"/>
          </a:p>
        </p:txBody>
      </p:sp>
      <p:sp>
        <p:nvSpPr>
          <p:cNvPr id="3" name="Content Placeholder 2"/>
          <p:cNvSpPr>
            <a:spLocks noGrp="1"/>
          </p:cNvSpPr>
          <p:nvPr>
            <p:ph idx="1"/>
          </p:nvPr>
        </p:nvSpPr>
        <p:spPr>
          <a:xfrm>
            <a:off x="1593437" y="1600200"/>
            <a:ext cx="5110576" cy="4572000"/>
          </a:xfrm>
        </p:spPr>
        <p:txBody>
          <a:bodyPr>
            <a:normAutofit lnSpcReduction="10000"/>
          </a:bodyPr>
          <a:lstStyle/>
          <a:p>
            <a:r>
              <a:rPr lang="en-US" dirty="0" smtClean="0"/>
              <a:t>A.	If every unit on the grid 	corresponds to one 	block, how many blocks 	will Sam walk on the way 	to Sally’s house?</a:t>
            </a:r>
          </a:p>
          <a:p>
            <a:r>
              <a:rPr lang="en-US" dirty="0" smtClean="0"/>
              <a:t>B.	Again, assuming that 	each unit on the grid 	corresponds to one 	block, how many blocks 	will he walk on the way 	home from Sally’s 	house?</a:t>
            </a:r>
            <a:endParaRPr lang="en-US" dirty="0"/>
          </a:p>
        </p:txBody>
      </p:sp>
      <p:pic>
        <p:nvPicPr>
          <p:cNvPr id="18433" name="Picture 1"/>
          <p:cNvPicPr>
            <a:picLocks noChangeAspect="1" noChangeArrowheads="1"/>
          </p:cNvPicPr>
          <p:nvPr/>
        </p:nvPicPr>
        <p:blipFill>
          <a:blip r:embed="rId2" cstate="print"/>
          <a:srcRect/>
          <a:stretch>
            <a:fillRect/>
          </a:stretch>
        </p:blipFill>
        <p:spPr bwMode="auto">
          <a:xfrm>
            <a:off x="6856412" y="1371600"/>
            <a:ext cx="4724400" cy="4324350"/>
          </a:xfrm>
          <a:prstGeom prst="rect">
            <a:avLst/>
          </a:prstGeom>
          <a:noFill/>
          <a:ln w="9525">
            <a:noFill/>
            <a:miter lim="800000"/>
            <a:headEnd/>
            <a:tailEnd/>
          </a:ln>
          <a:effectLst/>
        </p:spPr>
      </p:pic>
      <p:sp>
        <p:nvSpPr>
          <p:cNvPr id="9" name="TextBox 8"/>
          <p:cNvSpPr txBox="1"/>
          <p:nvPr/>
        </p:nvSpPr>
        <p:spPr>
          <a:xfrm>
            <a:off x="7847012" y="4572000"/>
            <a:ext cx="685800" cy="381000"/>
          </a:xfrm>
          <a:prstGeom prst="rect">
            <a:avLst/>
          </a:prstGeom>
          <a:noFill/>
        </p:spPr>
        <p:txBody>
          <a:bodyPr wrap="square" rtlCol="0">
            <a:spAutoFit/>
          </a:bodyPr>
          <a:lstStyle/>
          <a:p>
            <a:r>
              <a:rPr lang="en-US" b="1" dirty="0" smtClean="0">
                <a:solidFill>
                  <a:srgbClr val="FF0000"/>
                </a:solidFill>
              </a:rPr>
              <a:t>SAM</a:t>
            </a:r>
            <a:endParaRPr lang="en-US" b="1" dirty="0">
              <a:solidFill>
                <a:srgbClr val="FF0000"/>
              </a:solidFill>
            </a:endParaRPr>
          </a:p>
        </p:txBody>
      </p:sp>
      <p:sp>
        <p:nvSpPr>
          <p:cNvPr id="10" name="TextBox 9"/>
          <p:cNvSpPr txBox="1"/>
          <p:nvPr/>
        </p:nvSpPr>
        <p:spPr>
          <a:xfrm>
            <a:off x="9904412" y="4572000"/>
            <a:ext cx="1143000" cy="369332"/>
          </a:xfrm>
          <a:prstGeom prst="rect">
            <a:avLst/>
          </a:prstGeom>
          <a:noFill/>
        </p:spPr>
        <p:txBody>
          <a:bodyPr wrap="square" rtlCol="0">
            <a:spAutoFit/>
          </a:bodyPr>
          <a:lstStyle/>
          <a:p>
            <a:r>
              <a:rPr lang="en-US" b="1" dirty="0" smtClean="0">
                <a:solidFill>
                  <a:srgbClr val="FF0000"/>
                </a:solidFill>
              </a:rPr>
              <a:t>SHEETZ</a:t>
            </a:r>
            <a:endParaRPr lang="en-US" b="1" dirty="0">
              <a:solidFill>
                <a:srgbClr val="FF0000"/>
              </a:solidFill>
            </a:endParaRPr>
          </a:p>
        </p:txBody>
      </p:sp>
      <p:sp>
        <p:nvSpPr>
          <p:cNvPr id="11" name="TextBox 10"/>
          <p:cNvSpPr txBox="1"/>
          <p:nvPr/>
        </p:nvSpPr>
        <p:spPr>
          <a:xfrm>
            <a:off x="10361612" y="3048000"/>
            <a:ext cx="685800" cy="381000"/>
          </a:xfrm>
          <a:prstGeom prst="rect">
            <a:avLst/>
          </a:prstGeom>
          <a:noFill/>
        </p:spPr>
        <p:txBody>
          <a:bodyPr wrap="square" rtlCol="0">
            <a:spAutoFit/>
          </a:bodyPr>
          <a:lstStyle/>
          <a:p>
            <a:r>
              <a:rPr lang="en-US" b="1" dirty="0" smtClean="0">
                <a:solidFill>
                  <a:srgbClr val="FF0000"/>
                </a:solidFill>
              </a:rPr>
              <a:t>7-11</a:t>
            </a:r>
            <a:endParaRPr lang="en-US" b="1" dirty="0">
              <a:solidFill>
                <a:srgbClr val="FF0000"/>
              </a:solidFill>
            </a:endParaRPr>
          </a:p>
        </p:txBody>
      </p:sp>
      <p:sp>
        <p:nvSpPr>
          <p:cNvPr id="12" name="TextBox 11"/>
          <p:cNvSpPr txBox="1"/>
          <p:nvPr/>
        </p:nvSpPr>
        <p:spPr>
          <a:xfrm>
            <a:off x="9904412" y="1524000"/>
            <a:ext cx="1143000" cy="369332"/>
          </a:xfrm>
          <a:prstGeom prst="rect">
            <a:avLst/>
          </a:prstGeom>
          <a:noFill/>
        </p:spPr>
        <p:txBody>
          <a:bodyPr wrap="square" rtlCol="0">
            <a:spAutoFit/>
          </a:bodyPr>
          <a:lstStyle/>
          <a:p>
            <a:r>
              <a:rPr lang="en-US" b="1" dirty="0" smtClean="0">
                <a:solidFill>
                  <a:srgbClr val="FF0000"/>
                </a:solidFill>
              </a:rPr>
              <a:t>SALLY</a:t>
            </a:r>
            <a:endParaRPr lang="en-US" b="1" dirty="0">
              <a:solidFill>
                <a:srgbClr val="FF0000"/>
              </a:solidFill>
            </a:endParaRPr>
          </a:p>
        </p:txBody>
      </p:sp>
      <p:sp>
        <p:nvSpPr>
          <p:cNvPr id="13" name="TextBox 12"/>
          <p:cNvSpPr txBox="1"/>
          <p:nvPr/>
        </p:nvSpPr>
        <p:spPr>
          <a:xfrm>
            <a:off x="8075612" y="2895600"/>
            <a:ext cx="990600" cy="369332"/>
          </a:xfrm>
          <a:prstGeom prst="rect">
            <a:avLst/>
          </a:prstGeom>
          <a:noFill/>
        </p:spPr>
        <p:txBody>
          <a:bodyPr wrap="square" rtlCol="0">
            <a:spAutoFit/>
          </a:bodyPr>
          <a:lstStyle/>
          <a:p>
            <a:r>
              <a:rPr lang="en-US" b="1" dirty="0" smtClean="0">
                <a:solidFill>
                  <a:srgbClr val="FF0000"/>
                </a:solidFill>
              </a:rPr>
              <a:t>WAWA</a:t>
            </a:r>
            <a:endParaRPr lang="en-US" b="1" dirty="0">
              <a:solidFill>
                <a:srgbClr val="FF0000"/>
              </a:solidFill>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#7 (Concluded)</a:t>
            </a:r>
            <a:endParaRPr lang="en-US" b="1" dirty="0"/>
          </a:p>
        </p:txBody>
      </p:sp>
      <p:sp>
        <p:nvSpPr>
          <p:cNvPr id="3" name="Content Placeholder 2"/>
          <p:cNvSpPr>
            <a:spLocks noGrp="1"/>
          </p:cNvSpPr>
          <p:nvPr>
            <p:ph idx="1"/>
          </p:nvPr>
        </p:nvSpPr>
        <p:spPr>
          <a:xfrm>
            <a:off x="1593437" y="1600200"/>
            <a:ext cx="5110576" cy="4572000"/>
          </a:xfrm>
        </p:spPr>
        <p:txBody>
          <a:bodyPr/>
          <a:lstStyle/>
          <a:p>
            <a:r>
              <a:rPr lang="en-US" dirty="0" smtClean="0"/>
              <a:t>C.	As Sam is walking home, 	he decides to stop at 	Wawa (hey, the coffee 	might still be on sale for 	$1!). Wawa is exactly 	half way from Sally’s 	house to his house. 	Give the coordinates for 	Wawa.</a:t>
            </a:r>
            <a:endParaRPr lang="en-US" dirty="0"/>
          </a:p>
        </p:txBody>
      </p:sp>
      <p:pic>
        <p:nvPicPr>
          <p:cNvPr id="18433" name="Picture 1"/>
          <p:cNvPicPr>
            <a:picLocks noChangeAspect="1" noChangeArrowheads="1"/>
          </p:cNvPicPr>
          <p:nvPr/>
        </p:nvPicPr>
        <p:blipFill>
          <a:blip r:embed="rId2" cstate="print"/>
          <a:srcRect/>
          <a:stretch>
            <a:fillRect/>
          </a:stretch>
        </p:blipFill>
        <p:spPr bwMode="auto">
          <a:xfrm>
            <a:off x="6856412" y="1371600"/>
            <a:ext cx="4724400" cy="4324350"/>
          </a:xfrm>
          <a:prstGeom prst="rect">
            <a:avLst/>
          </a:prstGeom>
          <a:noFill/>
          <a:ln w="9525">
            <a:noFill/>
            <a:miter lim="800000"/>
            <a:headEnd/>
            <a:tailEnd/>
          </a:ln>
          <a:effectLst/>
        </p:spPr>
      </p:pic>
      <p:sp>
        <p:nvSpPr>
          <p:cNvPr id="9" name="TextBox 8"/>
          <p:cNvSpPr txBox="1"/>
          <p:nvPr/>
        </p:nvSpPr>
        <p:spPr>
          <a:xfrm>
            <a:off x="7847012" y="4572000"/>
            <a:ext cx="685800" cy="381000"/>
          </a:xfrm>
          <a:prstGeom prst="rect">
            <a:avLst/>
          </a:prstGeom>
          <a:noFill/>
        </p:spPr>
        <p:txBody>
          <a:bodyPr wrap="square" rtlCol="0">
            <a:spAutoFit/>
          </a:bodyPr>
          <a:lstStyle/>
          <a:p>
            <a:r>
              <a:rPr lang="en-US" b="1" dirty="0" smtClean="0">
                <a:solidFill>
                  <a:srgbClr val="FF0000"/>
                </a:solidFill>
              </a:rPr>
              <a:t>SAM</a:t>
            </a:r>
            <a:endParaRPr lang="en-US" b="1" dirty="0">
              <a:solidFill>
                <a:srgbClr val="FF0000"/>
              </a:solidFill>
            </a:endParaRPr>
          </a:p>
        </p:txBody>
      </p:sp>
      <p:sp>
        <p:nvSpPr>
          <p:cNvPr id="10" name="TextBox 9"/>
          <p:cNvSpPr txBox="1"/>
          <p:nvPr/>
        </p:nvSpPr>
        <p:spPr>
          <a:xfrm>
            <a:off x="9904412" y="4572000"/>
            <a:ext cx="1143000" cy="369332"/>
          </a:xfrm>
          <a:prstGeom prst="rect">
            <a:avLst/>
          </a:prstGeom>
          <a:noFill/>
        </p:spPr>
        <p:txBody>
          <a:bodyPr wrap="square" rtlCol="0">
            <a:spAutoFit/>
          </a:bodyPr>
          <a:lstStyle/>
          <a:p>
            <a:r>
              <a:rPr lang="en-US" b="1" dirty="0" smtClean="0">
                <a:solidFill>
                  <a:srgbClr val="FF0000"/>
                </a:solidFill>
              </a:rPr>
              <a:t>SHEETZ</a:t>
            </a:r>
            <a:endParaRPr lang="en-US" b="1" dirty="0">
              <a:solidFill>
                <a:srgbClr val="FF0000"/>
              </a:solidFill>
            </a:endParaRPr>
          </a:p>
        </p:txBody>
      </p:sp>
      <p:sp>
        <p:nvSpPr>
          <p:cNvPr id="11" name="TextBox 10"/>
          <p:cNvSpPr txBox="1"/>
          <p:nvPr/>
        </p:nvSpPr>
        <p:spPr>
          <a:xfrm>
            <a:off x="10361612" y="3048000"/>
            <a:ext cx="685800" cy="381000"/>
          </a:xfrm>
          <a:prstGeom prst="rect">
            <a:avLst/>
          </a:prstGeom>
          <a:noFill/>
        </p:spPr>
        <p:txBody>
          <a:bodyPr wrap="square" rtlCol="0">
            <a:spAutoFit/>
          </a:bodyPr>
          <a:lstStyle/>
          <a:p>
            <a:r>
              <a:rPr lang="en-US" b="1" dirty="0" smtClean="0">
                <a:solidFill>
                  <a:srgbClr val="FF0000"/>
                </a:solidFill>
              </a:rPr>
              <a:t>7-11</a:t>
            </a:r>
            <a:endParaRPr lang="en-US" b="1" dirty="0">
              <a:solidFill>
                <a:srgbClr val="FF0000"/>
              </a:solidFill>
            </a:endParaRPr>
          </a:p>
        </p:txBody>
      </p:sp>
      <p:sp>
        <p:nvSpPr>
          <p:cNvPr id="12" name="TextBox 11"/>
          <p:cNvSpPr txBox="1"/>
          <p:nvPr/>
        </p:nvSpPr>
        <p:spPr>
          <a:xfrm>
            <a:off x="9904412" y="1524000"/>
            <a:ext cx="1143000" cy="369332"/>
          </a:xfrm>
          <a:prstGeom prst="rect">
            <a:avLst/>
          </a:prstGeom>
          <a:noFill/>
        </p:spPr>
        <p:txBody>
          <a:bodyPr wrap="square" rtlCol="0">
            <a:spAutoFit/>
          </a:bodyPr>
          <a:lstStyle/>
          <a:p>
            <a:r>
              <a:rPr lang="en-US" b="1" dirty="0" smtClean="0">
                <a:solidFill>
                  <a:srgbClr val="FF0000"/>
                </a:solidFill>
              </a:rPr>
              <a:t>SALLY</a:t>
            </a:r>
            <a:endParaRPr lang="en-US" b="1" dirty="0">
              <a:solidFill>
                <a:srgbClr val="FF0000"/>
              </a:solidFill>
            </a:endParaRPr>
          </a:p>
        </p:txBody>
      </p:sp>
      <p:sp>
        <p:nvSpPr>
          <p:cNvPr id="13" name="TextBox 12"/>
          <p:cNvSpPr txBox="1"/>
          <p:nvPr/>
        </p:nvSpPr>
        <p:spPr>
          <a:xfrm>
            <a:off x="8075612" y="2895600"/>
            <a:ext cx="990600" cy="369332"/>
          </a:xfrm>
          <a:prstGeom prst="rect">
            <a:avLst/>
          </a:prstGeom>
          <a:noFill/>
        </p:spPr>
        <p:txBody>
          <a:bodyPr wrap="square" rtlCol="0">
            <a:spAutoFit/>
          </a:bodyPr>
          <a:lstStyle/>
          <a:p>
            <a:r>
              <a:rPr lang="en-US" b="1" dirty="0" smtClean="0">
                <a:solidFill>
                  <a:srgbClr val="FF0000"/>
                </a:solidFill>
              </a:rPr>
              <a:t>WAWA</a:t>
            </a:r>
            <a:endParaRPr lang="en-US" b="1" dirty="0">
              <a:solidFill>
                <a:srgbClr val="FF0000"/>
              </a:solidFill>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#8</a:t>
            </a:r>
            <a:endParaRPr lang="en-US" b="1" dirty="0"/>
          </a:p>
        </p:txBody>
      </p:sp>
      <p:sp>
        <p:nvSpPr>
          <p:cNvPr id="3" name="Content Placeholder 2"/>
          <p:cNvSpPr>
            <a:spLocks noGrp="1"/>
          </p:cNvSpPr>
          <p:nvPr>
            <p:ph idx="1"/>
          </p:nvPr>
        </p:nvSpPr>
        <p:spPr/>
        <p:txBody>
          <a:bodyPr>
            <a:normAutofit lnSpcReduction="10000"/>
          </a:bodyPr>
          <a:lstStyle/>
          <a:p>
            <a:r>
              <a:rPr lang="en-US" dirty="0" smtClean="0"/>
              <a:t>Stella is making a case to hold her beanie babies (seems Stella is stuck in the 90s </a:t>
            </a:r>
            <a:r>
              <a:rPr lang="en-US" dirty="0" smtClean="0">
                <a:sym typeface="Wingdings" pitchFamily="2" charset="2"/>
              </a:rPr>
              <a:t>).  She decides that the bottom of the case needs to be made from regular plywood that she can buy from Lowes at a cost of $.10 per square inch.  The sides of the case are going to be made from decorative linoleum, that Stella has chosen to reflect her eclectic artistic tastes.  She will buy this material from a local builder at a cost of $.20 per square inch.  Stella determines that the base of her case must be a square that measures 20 inches per side.  She decides that the sides of the case must be 30 inches high.  She will NOT put a lid on her case—after all, beanie babies must be fee to enjoy the view of the world!</a:t>
            </a:r>
            <a:endParaRPr lang="en-US" dirty="0"/>
          </a:p>
        </p:txBody>
      </p:sp>
      <p:pic>
        <p:nvPicPr>
          <p:cNvPr id="5" name="Picture 4" descr="bbaby.png"/>
          <p:cNvPicPr>
            <a:picLocks noChangeAspect="1"/>
          </p:cNvPicPr>
          <p:nvPr/>
        </p:nvPicPr>
        <p:blipFill>
          <a:blip r:embed="rId2" cstate="print"/>
          <a:stretch>
            <a:fillRect/>
          </a:stretch>
        </p:blipFill>
        <p:spPr>
          <a:xfrm>
            <a:off x="9066212" y="0"/>
            <a:ext cx="1390900" cy="144780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8612" y="914400"/>
            <a:ext cx="8283272" cy="2654064"/>
          </a:xfrm>
        </p:spPr>
        <p:txBody>
          <a:bodyPr>
            <a:noAutofit/>
          </a:bodyPr>
          <a:lstStyle/>
          <a:p>
            <a:r>
              <a:rPr lang="en-US" sz="4800" dirty="0" smtClean="0"/>
              <a:t>First on the agenda:</a:t>
            </a:r>
            <a:br>
              <a:rPr lang="en-US" sz="4800" dirty="0" smtClean="0"/>
            </a:br>
            <a:r>
              <a:rPr lang="en-US" sz="4800" dirty="0" smtClean="0"/>
              <a:t>A Set of problems dealing with 2 dimensional Geometry!</a:t>
            </a:r>
            <a:endParaRPr lang="en-US" sz="4800" dirty="0"/>
          </a:p>
        </p:txBody>
      </p:sp>
      <p:sp>
        <p:nvSpPr>
          <p:cNvPr id="3" name="Text Placeholder 2"/>
          <p:cNvSpPr>
            <a:spLocks noGrp="1"/>
          </p:cNvSpPr>
          <p:nvPr>
            <p:ph type="body" idx="1"/>
          </p:nvPr>
        </p:nvSpPr>
        <p:spPr>
          <a:xfrm>
            <a:off x="1598613" y="4259996"/>
            <a:ext cx="7238999" cy="1759804"/>
          </a:xfrm>
        </p:spPr>
        <p:txBody>
          <a:bodyPr>
            <a:normAutofit fontScale="92500"/>
          </a:bodyPr>
          <a:lstStyle/>
          <a:p>
            <a:r>
              <a:rPr lang="en-US" dirty="0" smtClean="0"/>
              <a:t>Key Ideas: Circles: Angles and Arcs; </a:t>
            </a:r>
          </a:p>
          <a:p>
            <a:r>
              <a:rPr lang="en-US" dirty="0" smtClean="0"/>
              <a:t>Circles: Sectors and Segments; Coordinates on the x-y plane, Distance Formula, Midpoint, Surface Area</a:t>
            </a:r>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#8 (Concluded)</a:t>
            </a:r>
            <a:endParaRPr lang="en-US" b="1" dirty="0"/>
          </a:p>
        </p:txBody>
      </p:sp>
      <p:sp>
        <p:nvSpPr>
          <p:cNvPr id="3" name="Content Placeholder 2"/>
          <p:cNvSpPr>
            <a:spLocks noGrp="1"/>
          </p:cNvSpPr>
          <p:nvPr>
            <p:ph idx="1"/>
          </p:nvPr>
        </p:nvSpPr>
        <p:spPr/>
        <p:txBody>
          <a:bodyPr>
            <a:normAutofit/>
          </a:bodyPr>
          <a:lstStyle/>
          <a:p>
            <a:r>
              <a:rPr lang="en-US" dirty="0" smtClean="0"/>
              <a:t>A.	Determine the area of the bottom of the case.</a:t>
            </a:r>
          </a:p>
          <a:p>
            <a:r>
              <a:rPr lang="en-US" dirty="0" smtClean="0"/>
              <a:t>B.	Determine the area of each side of her case.</a:t>
            </a:r>
          </a:p>
          <a:p>
            <a:r>
              <a:rPr lang="en-US" dirty="0" smtClean="0"/>
              <a:t>C.	Determine the surface area of her case.  </a:t>
            </a:r>
            <a:r>
              <a:rPr lang="en-US" b="1" u="sng" dirty="0" smtClean="0"/>
              <a:t>Remember,   </a:t>
            </a:r>
            <a:r>
              <a:rPr lang="en-US" b="1" dirty="0" smtClean="0"/>
              <a:t>	</a:t>
            </a:r>
            <a:r>
              <a:rPr lang="en-US" b="1" u="sng" dirty="0" smtClean="0"/>
              <a:t>there is no lid</a:t>
            </a:r>
            <a:r>
              <a:rPr lang="en-US" dirty="0" smtClean="0"/>
              <a:t>.</a:t>
            </a:r>
          </a:p>
          <a:p>
            <a:r>
              <a:rPr lang="en-US" dirty="0" smtClean="0"/>
              <a:t>D.	Determine the volume of her case.</a:t>
            </a:r>
          </a:p>
          <a:p>
            <a:r>
              <a:rPr lang="en-US" dirty="0" smtClean="0"/>
              <a:t>E.	Use the prices in the previous slide to determine the 	cost of the materials needed to make the case.</a:t>
            </a:r>
            <a:endParaRPr lang="en-US" dirty="0"/>
          </a:p>
        </p:txBody>
      </p:sp>
      <p:pic>
        <p:nvPicPr>
          <p:cNvPr id="5" name="Picture 4" descr="bbaby.png"/>
          <p:cNvPicPr>
            <a:picLocks noChangeAspect="1"/>
          </p:cNvPicPr>
          <p:nvPr/>
        </p:nvPicPr>
        <p:blipFill>
          <a:blip r:embed="rId2" cstate="print"/>
          <a:stretch>
            <a:fillRect/>
          </a:stretch>
        </p:blipFill>
        <p:spPr>
          <a:xfrm>
            <a:off x="9523412" y="152400"/>
            <a:ext cx="1390900" cy="144780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#9</a:t>
            </a:r>
            <a:endParaRPr lang="en-US" b="1" dirty="0"/>
          </a:p>
        </p:txBody>
      </p:sp>
      <p:sp>
        <p:nvSpPr>
          <p:cNvPr id="3" name="Content Placeholder 2"/>
          <p:cNvSpPr>
            <a:spLocks noGrp="1"/>
          </p:cNvSpPr>
          <p:nvPr>
            <p:ph idx="1"/>
          </p:nvPr>
        </p:nvSpPr>
        <p:spPr>
          <a:xfrm>
            <a:off x="1593437" y="1600200"/>
            <a:ext cx="5110576" cy="4572000"/>
          </a:xfrm>
        </p:spPr>
        <p:txBody>
          <a:bodyPr/>
          <a:lstStyle/>
          <a:p>
            <a:r>
              <a:rPr lang="en-US" dirty="0" smtClean="0"/>
              <a:t>Find the perimeter of triangle ABC shown at the right.</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7008812" y="1600200"/>
            <a:ext cx="4724400" cy="4324350"/>
          </a:xfrm>
          <a:prstGeom prst="rect">
            <a:avLst/>
          </a:prstGeom>
          <a:noFill/>
          <a:ln w="9525">
            <a:noFill/>
            <a:miter lim="800000"/>
            <a:headEnd/>
            <a:tailEnd/>
          </a:ln>
          <a:effectLst/>
        </p:spPr>
      </p:pic>
      <p:sp>
        <p:nvSpPr>
          <p:cNvPr id="6" name="TextBox 5"/>
          <p:cNvSpPr txBox="1"/>
          <p:nvPr/>
        </p:nvSpPr>
        <p:spPr>
          <a:xfrm>
            <a:off x="9828212" y="2286000"/>
            <a:ext cx="336952" cy="369332"/>
          </a:xfrm>
          <a:prstGeom prst="rect">
            <a:avLst/>
          </a:prstGeom>
          <a:noFill/>
        </p:spPr>
        <p:txBody>
          <a:bodyPr wrap="none" rtlCol="0">
            <a:spAutoFit/>
          </a:bodyPr>
          <a:lstStyle/>
          <a:p>
            <a:r>
              <a:rPr lang="en-US" dirty="0" smtClean="0"/>
              <a:t>C</a:t>
            </a:r>
            <a:endParaRPr lang="en-US" dirty="0"/>
          </a:p>
        </p:txBody>
      </p:sp>
      <p:sp>
        <p:nvSpPr>
          <p:cNvPr id="7" name="TextBox 6"/>
          <p:cNvSpPr txBox="1"/>
          <p:nvPr/>
        </p:nvSpPr>
        <p:spPr>
          <a:xfrm>
            <a:off x="11276012" y="1752600"/>
            <a:ext cx="325730" cy="369332"/>
          </a:xfrm>
          <a:prstGeom prst="rect">
            <a:avLst/>
          </a:prstGeom>
          <a:noFill/>
        </p:spPr>
        <p:txBody>
          <a:bodyPr wrap="none" rtlCol="0">
            <a:spAutoFit/>
          </a:bodyPr>
          <a:lstStyle/>
          <a:p>
            <a:r>
              <a:rPr lang="en-US" dirty="0" smtClean="0"/>
              <a:t>B</a:t>
            </a:r>
            <a:endParaRPr lang="en-US" dirty="0"/>
          </a:p>
        </p:txBody>
      </p:sp>
      <p:sp>
        <p:nvSpPr>
          <p:cNvPr id="8" name="TextBox 7"/>
          <p:cNvSpPr txBox="1"/>
          <p:nvPr/>
        </p:nvSpPr>
        <p:spPr>
          <a:xfrm>
            <a:off x="8990012" y="3429000"/>
            <a:ext cx="328936" cy="369332"/>
          </a:xfrm>
          <a:prstGeom prst="rect">
            <a:avLst/>
          </a:prstGeom>
          <a:noFill/>
        </p:spPr>
        <p:txBody>
          <a:bodyPr wrap="none" rtlCol="0">
            <a:spAutoFit/>
          </a:bodyPr>
          <a:lstStyle/>
          <a:p>
            <a:r>
              <a:rPr lang="en-US" dirty="0" smtClean="0"/>
              <a:t>A</a:t>
            </a: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#10</a:t>
            </a:r>
            <a:endParaRPr lang="en-US" b="1" dirty="0"/>
          </a:p>
        </p:txBody>
      </p:sp>
      <p:sp>
        <p:nvSpPr>
          <p:cNvPr id="3" name="Content Placeholder 2"/>
          <p:cNvSpPr>
            <a:spLocks noGrp="1"/>
          </p:cNvSpPr>
          <p:nvPr>
            <p:ph idx="1"/>
          </p:nvPr>
        </p:nvSpPr>
        <p:spPr/>
        <p:txBody>
          <a:bodyPr/>
          <a:lstStyle/>
          <a:p>
            <a:r>
              <a:rPr lang="en-US" dirty="0" smtClean="0"/>
              <a:t>Sparky is wrapping 2 lovely gifts for his math teacher in Green Bay Packers wrapping paper.  GO PACK GO!!  Each gift has the shape of a rectangular prism (Think shoe box).  The larger of the 2 boxes has a length, width, and height that is exactly 3 times as large as the corresponding measurements of the smaller box.  What is the relationship between the </a:t>
            </a:r>
            <a:r>
              <a:rPr lang="en-US" u="sng" dirty="0" smtClean="0">
                <a:solidFill>
                  <a:srgbClr val="FF0000"/>
                </a:solidFill>
              </a:rPr>
              <a:t>surface area </a:t>
            </a:r>
            <a:r>
              <a:rPr lang="en-US" dirty="0" smtClean="0"/>
              <a:t>of the 2 gift boxes?</a:t>
            </a: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#11</a:t>
            </a:r>
            <a:endParaRPr lang="en-US" b="1" dirty="0"/>
          </a:p>
        </p:txBody>
      </p:sp>
      <p:sp>
        <p:nvSpPr>
          <p:cNvPr id="3" name="Content Placeholder 2"/>
          <p:cNvSpPr>
            <a:spLocks noGrp="1"/>
          </p:cNvSpPr>
          <p:nvPr>
            <p:ph idx="1"/>
          </p:nvPr>
        </p:nvSpPr>
        <p:spPr>
          <a:xfrm>
            <a:off x="1593437" y="1600200"/>
            <a:ext cx="3815176" cy="4572000"/>
          </a:xfrm>
        </p:spPr>
        <p:txBody>
          <a:bodyPr>
            <a:normAutofit/>
          </a:bodyPr>
          <a:lstStyle/>
          <a:p>
            <a:r>
              <a:rPr lang="en-US" dirty="0" smtClean="0"/>
              <a:t>As shown, a goat is tied to the corner of a 5 meter by 4 meter rectangular shed by an 8 meter piece of rope. Rounded to the nearest square meter, calculate the area upon which the goat is able to graze.  Use 3.14 for </a:t>
            </a:r>
            <a:endParaRPr lang="en-US" dirty="0"/>
          </a:p>
        </p:txBody>
      </p:sp>
      <p:graphicFrame>
        <p:nvGraphicFramePr>
          <p:cNvPr id="4" name="Object 3"/>
          <p:cNvGraphicFramePr>
            <a:graphicFrameLocks noChangeAspect="1"/>
          </p:cNvGraphicFramePr>
          <p:nvPr/>
        </p:nvGraphicFramePr>
        <p:xfrm>
          <a:off x="5256212" y="5410200"/>
          <a:ext cx="520700" cy="520700"/>
        </p:xfrm>
        <a:graphic>
          <a:graphicData uri="http://schemas.openxmlformats.org/presentationml/2006/ole">
            <p:oleObj spid="_x0000_s4098" name="Equation" r:id="rId3" imgW="139680" imgH="139680" progId="Equation.DSMT4">
              <p:embed/>
            </p:oleObj>
          </a:graphicData>
        </a:graphic>
      </p:graphicFrame>
      <p:pic>
        <p:nvPicPr>
          <p:cNvPr id="4099" name="Picture 3"/>
          <p:cNvPicPr>
            <a:picLocks noChangeAspect="1" noChangeArrowheads="1"/>
          </p:cNvPicPr>
          <p:nvPr/>
        </p:nvPicPr>
        <p:blipFill>
          <a:blip r:embed="rId4" cstate="print"/>
          <a:srcRect/>
          <a:stretch>
            <a:fillRect/>
          </a:stretch>
        </p:blipFill>
        <p:spPr bwMode="auto">
          <a:xfrm>
            <a:off x="6627812" y="1600200"/>
            <a:ext cx="4724400" cy="4324350"/>
          </a:xfrm>
          <a:prstGeom prst="rect">
            <a:avLst/>
          </a:prstGeom>
          <a:noFill/>
          <a:ln w="9525">
            <a:noFill/>
            <a:miter lim="800000"/>
            <a:headEnd/>
            <a:tailEnd/>
          </a:ln>
          <a:effectLst/>
        </p:spPr>
      </p:pic>
      <p:sp>
        <p:nvSpPr>
          <p:cNvPr id="6" name="TextBox 5"/>
          <p:cNvSpPr txBox="1"/>
          <p:nvPr/>
        </p:nvSpPr>
        <p:spPr>
          <a:xfrm>
            <a:off x="7694612" y="2286000"/>
            <a:ext cx="1915268" cy="369332"/>
          </a:xfrm>
          <a:prstGeom prst="rect">
            <a:avLst/>
          </a:prstGeom>
          <a:noFill/>
        </p:spPr>
        <p:txBody>
          <a:bodyPr wrap="none" rtlCol="0">
            <a:spAutoFit/>
          </a:bodyPr>
          <a:lstStyle/>
          <a:p>
            <a:r>
              <a:rPr lang="en-US" dirty="0" smtClean="0"/>
              <a:t>Goat is tied here</a:t>
            </a:r>
            <a:endParaRPr lang="en-US" dirty="0"/>
          </a:p>
        </p:txBody>
      </p:sp>
      <p:cxnSp>
        <p:nvCxnSpPr>
          <p:cNvPr id="8" name="Straight Arrow Connector 7"/>
          <p:cNvCxnSpPr/>
          <p:nvPr/>
        </p:nvCxnSpPr>
        <p:spPr>
          <a:xfrm>
            <a:off x="9523412" y="2590800"/>
            <a:ext cx="228600" cy="457200"/>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8304212" y="1219200"/>
            <a:ext cx="2430665" cy="369332"/>
          </a:xfrm>
          <a:prstGeom prst="rect">
            <a:avLst/>
          </a:prstGeom>
          <a:noFill/>
        </p:spPr>
        <p:txBody>
          <a:bodyPr wrap="none" rtlCol="0">
            <a:spAutoFit/>
          </a:bodyPr>
          <a:lstStyle/>
          <a:p>
            <a:r>
              <a:rPr lang="en-US" dirty="0" smtClean="0"/>
              <a:t>Rope reaches to here</a:t>
            </a:r>
            <a:endParaRPr lang="en-US" dirty="0"/>
          </a:p>
        </p:txBody>
      </p:sp>
      <p:sp>
        <p:nvSpPr>
          <p:cNvPr id="12" name="TextBox 11"/>
          <p:cNvSpPr txBox="1"/>
          <p:nvPr/>
        </p:nvSpPr>
        <p:spPr>
          <a:xfrm>
            <a:off x="8532812" y="4572000"/>
            <a:ext cx="2430665" cy="369332"/>
          </a:xfrm>
          <a:prstGeom prst="rect">
            <a:avLst/>
          </a:prstGeom>
          <a:noFill/>
        </p:spPr>
        <p:txBody>
          <a:bodyPr wrap="none" rtlCol="0">
            <a:spAutoFit/>
          </a:bodyPr>
          <a:lstStyle/>
          <a:p>
            <a:r>
              <a:rPr lang="en-US" dirty="0" smtClean="0"/>
              <a:t>Rope reaches to here</a:t>
            </a:r>
            <a:endParaRPr lang="en-US" dirty="0"/>
          </a:p>
        </p:txBody>
      </p:sp>
      <p:cxnSp>
        <p:nvCxnSpPr>
          <p:cNvPr id="14" name="Straight Connector 13"/>
          <p:cNvCxnSpPr/>
          <p:nvPr/>
        </p:nvCxnSpPr>
        <p:spPr>
          <a:xfrm>
            <a:off x="9752012" y="1828800"/>
            <a:ext cx="0" cy="129540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752012" y="3124200"/>
            <a:ext cx="0" cy="129540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8837612" y="3810000"/>
            <a:ext cx="1113318" cy="369332"/>
          </a:xfrm>
          <a:prstGeom prst="rect">
            <a:avLst/>
          </a:prstGeom>
          <a:noFill/>
        </p:spPr>
        <p:txBody>
          <a:bodyPr wrap="none" rtlCol="0">
            <a:spAutoFit/>
          </a:bodyPr>
          <a:lstStyle/>
          <a:p>
            <a:r>
              <a:rPr lang="en-US" dirty="0" smtClean="0"/>
              <a:t>5 meters</a:t>
            </a:r>
            <a:endParaRPr lang="en-US" dirty="0"/>
          </a:p>
        </p:txBody>
      </p:sp>
      <p:sp>
        <p:nvSpPr>
          <p:cNvPr id="18" name="Rectangle 17"/>
          <p:cNvSpPr/>
          <p:nvPr/>
        </p:nvSpPr>
        <p:spPr>
          <a:xfrm>
            <a:off x="7847012" y="3276600"/>
            <a:ext cx="1113318" cy="369332"/>
          </a:xfrm>
          <a:prstGeom prst="rect">
            <a:avLst/>
          </a:prstGeom>
        </p:spPr>
        <p:txBody>
          <a:bodyPr wrap="none">
            <a:spAutoFit/>
          </a:bodyPr>
          <a:lstStyle/>
          <a:p>
            <a:r>
              <a:rPr lang="en-US" dirty="0" smtClean="0"/>
              <a:t>4 meters</a:t>
            </a:r>
            <a:endParaRPr lang="en-US" dirty="0"/>
          </a:p>
        </p:txBody>
      </p:sp>
      <p:pic>
        <p:nvPicPr>
          <p:cNvPr id="20" name="Picture 19" descr="goat_animated.gif"/>
          <p:cNvPicPr>
            <a:picLocks noChangeAspect="1"/>
          </p:cNvPicPr>
          <p:nvPr/>
        </p:nvPicPr>
        <p:blipFill>
          <a:blip r:embed="rId5" cstate="print"/>
          <a:stretch>
            <a:fillRect/>
          </a:stretch>
        </p:blipFill>
        <p:spPr>
          <a:xfrm>
            <a:off x="9828212" y="2057400"/>
            <a:ext cx="1371600" cy="137160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dissolve">
                                      <p:cBhvr>
                                        <p:cTn id="7" dur="500"/>
                                        <p:tgtEl>
                                          <p:spTgt spid="409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ssolve">
                                      <p:cBhvr>
                                        <p:cTn id="10" dur="500"/>
                                        <p:tgtEl>
                                          <p:spTgt spid="1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dissolv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dissolve">
                                      <p:cBhvr>
                                        <p:cTn id="24" dur="500"/>
                                        <p:tgtEl>
                                          <p:spTgt spid="20"/>
                                        </p:tgtEl>
                                      </p:cBhvr>
                                    </p:animEffect>
                                  </p:childTnLst>
                                </p:cTn>
                              </p:par>
                              <p:par>
                                <p:cTn id="25" presetID="2" presetClass="entr" presetSubtype="4"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Next up:</a:t>
            </a:r>
            <a:br>
              <a:rPr lang="en-US" dirty="0" smtClean="0"/>
            </a:br>
            <a:r>
              <a:rPr lang="en-US" dirty="0" smtClean="0"/>
              <a:t>Some problems that involve 3dimensional Geometry!</a:t>
            </a:r>
            <a:endParaRPr lang="en-US" dirty="0"/>
          </a:p>
        </p:txBody>
      </p:sp>
      <p:sp>
        <p:nvSpPr>
          <p:cNvPr id="3" name="Text Placeholder 2"/>
          <p:cNvSpPr>
            <a:spLocks noGrp="1"/>
          </p:cNvSpPr>
          <p:nvPr>
            <p:ph type="body" idx="1"/>
          </p:nvPr>
        </p:nvSpPr>
        <p:spPr/>
        <p:txBody>
          <a:bodyPr>
            <a:normAutofit fontScale="92500" lnSpcReduction="20000"/>
          </a:bodyPr>
          <a:lstStyle/>
          <a:p>
            <a:r>
              <a:rPr lang="en-US" dirty="0" smtClean="0"/>
              <a:t>Key Ideas: Volume of cone, volume of sphere, Volume of a cylinder, Volume of a Rectangular solid.</a:t>
            </a:r>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though, a picture of Conor!</a:t>
            </a:r>
            <a:endParaRPr lang="en-US" dirty="0"/>
          </a:p>
        </p:txBody>
      </p:sp>
      <p:pic>
        <p:nvPicPr>
          <p:cNvPr id="3" name="Picture 2" descr="img_0015.jpg"/>
          <p:cNvPicPr>
            <a:picLocks noChangeAspect="1"/>
          </p:cNvPicPr>
          <p:nvPr/>
        </p:nvPicPr>
        <p:blipFill>
          <a:blip r:embed="rId2" cstate="print"/>
          <a:stretch>
            <a:fillRect/>
          </a:stretch>
        </p:blipFill>
        <p:spPr>
          <a:xfrm>
            <a:off x="4570412" y="1600200"/>
            <a:ext cx="3302000" cy="495300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Some formulas to help us along. </a:t>
            </a:r>
            <a:r>
              <a:rPr lang="en-US" dirty="0" smtClean="0">
                <a:sym typeface="Wingdings" pitchFamily="2" charset="2"/>
              </a:rPr>
              <a:t></a:t>
            </a:r>
            <a:endParaRPr lang="en-US" dirty="0"/>
          </a:p>
        </p:txBody>
      </p:sp>
      <p:graphicFrame>
        <p:nvGraphicFramePr>
          <p:cNvPr id="4" name="Content Placeholder 3"/>
          <p:cNvGraphicFramePr>
            <a:graphicFrameLocks noGrp="1"/>
          </p:cNvGraphicFramePr>
          <p:nvPr>
            <p:ph idx="1"/>
          </p:nvPr>
        </p:nvGraphicFramePr>
        <p:xfrm>
          <a:off x="1593850" y="1600200"/>
          <a:ext cx="9782175" cy="5064760"/>
        </p:xfrm>
        <a:graphic>
          <a:graphicData uri="http://schemas.openxmlformats.org/drawingml/2006/table">
            <a:tbl>
              <a:tblPr firstRow="1" bandRow="1">
                <a:tableStyleId>{5C22544A-7EE6-4342-B048-85BDC9FD1C3A}</a:tableStyleId>
              </a:tblPr>
              <a:tblGrid>
                <a:gridCol w="3260725"/>
                <a:gridCol w="3260725"/>
                <a:gridCol w="3260725"/>
              </a:tblGrid>
              <a:tr h="370840">
                <a:tc>
                  <a:txBody>
                    <a:bodyPr/>
                    <a:lstStyle/>
                    <a:p>
                      <a:r>
                        <a:rPr lang="en-US" dirty="0" smtClean="0"/>
                        <a:t>Shape</a:t>
                      </a:r>
                      <a:endParaRPr lang="en-US" dirty="0"/>
                    </a:p>
                  </a:txBody>
                  <a:tcPr/>
                </a:tc>
                <a:tc>
                  <a:txBody>
                    <a:bodyPr/>
                    <a:lstStyle/>
                    <a:p>
                      <a:r>
                        <a:rPr lang="en-US" dirty="0" smtClean="0"/>
                        <a:t>Picture</a:t>
                      </a:r>
                      <a:endParaRPr lang="en-US" dirty="0"/>
                    </a:p>
                  </a:txBody>
                  <a:tcPr/>
                </a:tc>
                <a:tc>
                  <a:txBody>
                    <a:bodyPr/>
                    <a:lstStyle/>
                    <a:p>
                      <a:r>
                        <a:rPr lang="en-US" dirty="0" smtClean="0"/>
                        <a:t>Formula for Volume</a:t>
                      </a:r>
                      <a:endParaRPr lang="en-US" dirty="0"/>
                    </a:p>
                  </a:txBody>
                  <a:tcPr/>
                </a:tc>
              </a:tr>
              <a:tr h="370840">
                <a:tc>
                  <a:txBody>
                    <a:bodyPr/>
                    <a:lstStyle/>
                    <a:p>
                      <a:r>
                        <a:rPr lang="en-US" sz="4000" dirty="0" smtClean="0"/>
                        <a:t>Cone</a:t>
                      </a:r>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txBody>
                  <a:tcPr/>
                </a:tc>
                <a:tc>
                  <a:txBody>
                    <a:bodyPr/>
                    <a:lstStyle/>
                    <a:p>
                      <a:endParaRPr lang="en-US" dirty="0"/>
                    </a:p>
                  </a:txBody>
                  <a:tcPr/>
                </a:tc>
              </a:tr>
              <a:tr h="370840">
                <a:tc>
                  <a:txBody>
                    <a:bodyPr/>
                    <a:lstStyle/>
                    <a:p>
                      <a:r>
                        <a:rPr lang="en-US" sz="4000" dirty="0" smtClean="0"/>
                        <a:t>Sphere</a:t>
                      </a:r>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dirty="0"/>
                    </a:p>
                  </a:txBody>
                  <a:tcPr/>
                </a:tc>
                <a:tc>
                  <a:txBody>
                    <a:bodyPr/>
                    <a:lstStyle/>
                    <a:p>
                      <a:endParaRPr lang="en-US" dirty="0"/>
                    </a:p>
                  </a:txBody>
                  <a:tcPr/>
                </a:tc>
              </a:tr>
            </a:tbl>
          </a:graphicData>
        </a:graphic>
      </p:graphicFrame>
      <p:pic>
        <p:nvPicPr>
          <p:cNvPr id="5" name="Picture 4" descr="cone.jpg"/>
          <p:cNvPicPr>
            <a:picLocks noChangeAspect="1"/>
          </p:cNvPicPr>
          <p:nvPr/>
        </p:nvPicPr>
        <p:blipFill>
          <a:blip r:embed="rId3" cstate="print"/>
          <a:stretch>
            <a:fillRect/>
          </a:stretch>
        </p:blipFill>
        <p:spPr>
          <a:xfrm>
            <a:off x="4918826" y="2133600"/>
            <a:ext cx="3032960" cy="1676400"/>
          </a:xfrm>
          <a:prstGeom prst="rect">
            <a:avLst/>
          </a:prstGeom>
        </p:spPr>
      </p:pic>
      <p:graphicFrame>
        <p:nvGraphicFramePr>
          <p:cNvPr id="6" name="Object 5"/>
          <p:cNvGraphicFramePr>
            <a:graphicFrameLocks noChangeAspect="1"/>
          </p:cNvGraphicFramePr>
          <p:nvPr/>
        </p:nvGraphicFramePr>
        <p:xfrm>
          <a:off x="8609012" y="2362200"/>
          <a:ext cx="2212259" cy="1224642"/>
        </p:xfrm>
        <a:graphic>
          <a:graphicData uri="http://schemas.openxmlformats.org/presentationml/2006/ole">
            <p:oleObj spid="_x0000_s21506" name="Equation" r:id="rId4" imgW="711000" imgH="393480" progId="Equation.DSMT4">
              <p:embed/>
            </p:oleObj>
          </a:graphicData>
        </a:graphic>
      </p:graphicFrame>
      <p:pic>
        <p:nvPicPr>
          <p:cNvPr id="7" name="Picture 6" descr="sphere.jpg"/>
          <p:cNvPicPr>
            <a:picLocks noChangeAspect="1"/>
          </p:cNvPicPr>
          <p:nvPr/>
        </p:nvPicPr>
        <p:blipFill>
          <a:blip r:embed="rId5" cstate="print"/>
          <a:stretch>
            <a:fillRect/>
          </a:stretch>
        </p:blipFill>
        <p:spPr>
          <a:xfrm>
            <a:off x="5332412" y="4495800"/>
            <a:ext cx="2286000" cy="2141220"/>
          </a:xfrm>
          <a:prstGeom prst="rect">
            <a:avLst/>
          </a:prstGeom>
        </p:spPr>
      </p:pic>
      <p:graphicFrame>
        <p:nvGraphicFramePr>
          <p:cNvPr id="21508" name="Object 4"/>
          <p:cNvGraphicFramePr>
            <a:graphicFrameLocks noChangeAspect="1"/>
          </p:cNvGraphicFramePr>
          <p:nvPr/>
        </p:nvGraphicFramePr>
        <p:xfrm>
          <a:off x="8804275" y="4800600"/>
          <a:ext cx="1974850" cy="1223963"/>
        </p:xfrm>
        <a:graphic>
          <a:graphicData uri="http://schemas.openxmlformats.org/presentationml/2006/ole">
            <p:oleObj spid="_x0000_s21508" name="Equation" r:id="rId6" imgW="634680" imgH="393480" progId="Equation.DSMT4">
              <p:embed/>
            </p:oleObj>
          </a:graphicData>
        </a:graphic>
      </p:graphicFrame>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Formulas </a:t>
            </a:r>
            <a:r>
              <a:rPr lang="en-US" dirty="0" smtClean="0">
                <a:sym typeface="Wingdings" pitchFamily="2" charset="2"/>
              </a:rPr>
              <a:t></a:t>
            </a:r>
            <a:endParaRPr lang="en-US" dirty="0"/>
          </a:p>
        </p:txBody>
      </p:sp>
      <p:graphicFrame>
        <p:nvGraphicFramePr>
          <p:cNvPr id="4" name="Content Placeholder 3"/>
          <p:cNvGraphicFramePr>
            <a:graphicFrameLocks noGrp="1"/>
          </p:cNvGraphicFramePr>
          <p:nvPr>
            <p:ph idx="1"/>
          </p:nvPr>
        </p:nvGraphicFramePr>
        <p:xfrm>
          <a:off x="1593850" y="1600200"/>
          <a:ext cx="9782175" cy="4668520"/>
        </p:xfrm>
        <a:graphic>
          <a:graphicData uri="http://schemas.openxmlformats.org/drawingml/2006/table">
            <a:tbl>
              <a:tblPr firstRow="1" bandRow="1">
                <a:tableStyleId>{5C22544A-7EE6-4342-B048-85BDC9FD1C3A}</a:tableStyleId>
              </a:tblPr>
              <a:tblGrid>
                <a:gridCol w="3260725"/>
                <a:gridCol w="3260725"/>
                <a:gridCol w="3260725"/>
              </a:tblGrid>
              <a:tr h="370840">
                <a:tc>
                  <a:txBody>
                    <a:bodyPr/>
                    <a:lstStyle/>
                    <a:p>
                      <a:r>
                        <a:rPr lang="en-US" dirty="0" smtClean="0"/>
                        <a:t>Shape</a:t>
                      </a:r>
                      <a:endParaRPr lang="en-US" dirty="0"/>
                    </a:p>
                  </a:txBody>
                  <a:tcPr/>
                </a:tc>
                <a:tc>
                  <a:txBody>
                    <a:bodyPr/>
                    <a:lstStyle/>
                    <a:p>
                      <a:r>
                        <a:rPr lang="en-US" dirty="0" smtClean="0"/>
                        <a:t>Picture</a:t>
                      </a:r>
                      <a:endParaRPr lang="en-US" dirty="0"/>
                    </a:p>
                  </a:txBody>
                  <a:tcPr/>
                </a:tc>
                <a:tc>
                  <a:txBody>
                    <a:bodyPr/>
                    <a:lstStyle/>
                    <a:p>
                      <a:r>
                        <a:rPr lang="en-US" dirty="0" smtClean="0"/>
                        <a:t>Formula for Volume</a:t>
                      </a:r>
                      <a:endParaRPr lang="en-US" dirty="0"/>
                    </a:p>
                  </a:txBody>
                  <a:tcPr/>
                </a:tc>
              </a:tr>
              <a:tr h="370840">
                <a:tc>
                  <a:txBody>
                    <a:bodyPr/>
                    <a:lstStyle/>
                    <a:p>
                      <a:r>
                        <a:rPr lang="en-US" sz="4000" dirty="0" smtClean="0"/>
                        <a:t>Cylinder</a:t>
                      </a:r>
                      <a:endParaRPr lang="en-US" sz="4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txBody>
                  <a:tcPr/>
                </a:tc>
                <a:tc>
                  <a:txBody>
                    <a:bodyPr/>
                    <a:lstStyle/>
                    <a:p>
                      <a:endParaRPr lang="en-US" dirty="0"/>
                    </a:p>
                  </a:txBody>
                  <a:tcPr/>
                </a:tc>
              </a:tr>
              <a:tr h="370840">
                <a:tc>
                  <a:txBody>
                    <a:bodyPr/>
                    <a:lstStyle/>
                    <a:p>
                      <a:r>
                        <a:rPr lang="en-US" sz="4000" dirty="0" smtClean="0"/>
                        <a:t>Rectangular</a:t>
                      </a:r>
                      <a:r>
                        <a:rPr lang="en-US" sz="4000" baseline="0" dirty="0" smtClean="0"/>
                        <a:t> Solid</a:t>
                      </a:r>
                      <a:endParaRPr lang="en-US" sz="4000" dirty="0"/>
                    </a:p>
                  </a:txBody>
                  <a:tcPr/>
                </a:tc>
                <a:tc>
                  <a:txBody>
                    <a:bodyPr/>
                    <a:lstStyle/>
                    <a:p>
                      <a:endParaRPr lang="en-US" dirty="0"/>
                    </a:p>
                  </a:txBody>
                  <a:tcPr/>
                </a:tc>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r>
            </a:tbl>
          </a:graphicData>
        </a:graphic>
      </p:graphicFrame>
      <p:pic>
        <p:nvPicPr>
          <p:cNvPr id="7" name="Picture 6" descr="cylinder.gif"/>
          <p:cNvPicPr>
            <a:picLocks noChangeAspect="1"/>
          </p:cNvPicPr>
          <p:nvPr/>
        </p:nvPicPr>
        <p:blipFill>
          <a:blip r:embed="rId3" cstate="print"/>
          <a:stretch>
            <a:fillRect/>
          </a:stretch>
        </p:blipFill>
        <p:spPr>
          <a:xfrm>
            <a:off x="4951412" y="2133600"/>
            <a:ext cx="3068411" cy="1562100"/>
          </a:xfrm>
          <a:prstGeom prst="rect">
            <a:avLst/>
          </a:prstGeom>
        </p:spPr>
      </p:pic>
      <p:graphicFrame>
        <p:nvGraphicFramePr>
          <p:cNvPr id="22533" name="Object 5"/>
          <p:cNvGraphicFramePr>
            <a:graphicFrameLocks noChangeAspect="1"/>
          </p:cNvGraphicFramePr>
          <p:nvPr/>
        </p:nvGraphicFramePr>
        <p:xfrm>
          <a:off x="8532812" y="2590800"/>
          <a:ext cx="2464055" cy="838200"/>
        </p:xfrm>
        <a:graphic>
          <a:graphicData uri="http://schemas.openxmlformats.org/presentationml/2006/ole">
            <p:oleObj spid="_x0000_s22533" name="Equation" r:id="rId4" imgW="596880" imgH="203040" progId="Equation.DSMT4">
              <p:embed/>
            </p:oleObj>
          </a:graphicData>
        </a:graphic>
      </p:graphicFrame>
      <p:pic>
        <p:nvPicPr>
          <p:cNvPr id="10" name="Picture 9" descr="rectangular-prism.png"/>
          <p:cNvPicPr>
            <a:picLocks noChangeAspect="1"/>
          </p:cNvPicPr>
          <p:nvPr/>
        </p:nvPicPr>
        <p:blipFill>
          <a:blip r:embed="rId5" cstate="print"/>
          <a:stretch>
            <a:fillRect/>
          </a:stretch>
        </p:blipFill>
        <p:spPr>
          <a:xfrm>
            <a:off x="5256212" y="4191000"/>
            <a:ext cx="2667000" cy="1793327"/>
          </a:xfrm>
          <a:prstGeom prst="rect">
            <a:avLst/>
          </a:prstGeom>
        </p:spPr>
      </p:pic>
      <p:graphicFrame>
        <p:nvGraphicFramePr>
          <p:cNvPr id="22534" name="Object 6"/>
          <p:cNvGraphicFramePr>
            <a:graphicFrameLocks noChangeAspect="1"/>
          </p:cNvGraphicFramePr>
          <p:nvPr/>
        </p:nvGraphicFramePr>
        <p:xfrm>
          <a:off x="8451850" y="4624388"/>
          <a:ext cx="2778125" cy="733425"/>
        </p:xfrm>
        <a:graphic>
          <a:graphicData uri="http://schemas.openxmlformats.org/presentationml/2006/ole">
            <p:oleObj spid="_x0000_s22534" name="Equation" r:id="rId6" imgW="672840" imgH="177480" progId="Equation.DSMT4">
              <p:embed/>
            </p:oleObj>
          </a:graphicData>
        </a:graphic>
      </p:graphicFrame>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#12</a:t>
            </a:r>
            <a:endParaRPr lang="en-US" b="1" dirty="0"/>
          </a:p>
        </p:txBody>
      </p:sp>
      <p:sp>
        <p:nvSpPr>
          <p:cNvPr id="3" name="Content Placeholder 2"/>
          <p:cNvSpPr>
            <a:spLocks noGrp="1"/>
          </p:cNvSpPr>
          <p:nvPr>
            <p:ph idx="1"/>
          </p:nvPr>
        </p:nvSpPr>
        <p:spPr>
          <a:xfrm>
            <a:off x="1593436" y="1600200"/>
            <a:ext cx="10139776" cy="1905000"/>
          </a:xfrm>
        </p:spPr>
        <p:txBody>
          <a:bodyPr>
            <a:normAutofit/>
          </a:bodyPr>
          <a:lstStyle/>
          <a:p>
            <a:r>
              <a:rPr lang="en-US" dirty="0" smtClean="0"/>
              <a:t>Find the volume of a cone with radius 6 cm. and height 10 cm.  Round your answer to the nearest tenth of a square cm.  Use 3.14 for    , or use the     key on your calculator. </a:t>
            </a:r>
            <a:endParaRPr lang="en-US" dirty="0"/>
          </a:p>
        </p:txBody>
      </p:sp>
      <p:graphicFrame>
        <p:nvGraphicFramePr>
          <p:cNvPr id="4" name="Object 3"/>
          <p:cNvGraphicFramePr>
            <a:graphicFrameLocks noChangeAspect="1"/>
          </p:cNvGraphicFramePr>
          <p:nvPr/>
        </p:nvGraphicFramePr>
        <p:xfrm>
          <a:off x="4875212" y="2362200"/>
          <a:ext cx="520700" cy="520700"/>
        </p:xfrm>
        <a:graphic>
          <a:graphicData uri="http://schemas.openxmlformats.org/presentationml/2006/ole">
            <p:oleObj spid="_x0000_s65538" name="Equation" r:id="rId3" imgW="139680" imgH="139680" progId="Equation.DSMT4">
              <p:embed/>
            </p:oleObj>
          </a:graphicData>
        </a:graphic>
      </p:graphicFrame>
      <p:graphicFrame>
        <p:nvGraphicFramePr>
          <p:cNvPr id="65544" name="Object 8"/>
          <p:cNvGraphicFramePr>
            <a:graphicFrameLocks noChangeAspect="1"/>
          </p:cNvGraphicFramePr>
          <p:nvPr/>
        </p:nvGraphicFramePr>
        <p:xfrm>
          <a:off x="7389812" y="2362200"/>
          <a:ext cx="520700" cy="520700"/>
        </p:xfrm>
        <a:graphic>
          <a:graphicData uri="http://schemas.openxmlformats.org/presentationml/2006/ole">
            <p:oleObj spid="_x0000_s65544" name="Equation" r:id="rId4" imgW="139680" imgH="139680" progId="Equation.DSMT4">
              <p:embed/>
            </p:oleObj>
          </a:graphicData>
        </a:graphic>
      </p:graphicFrame>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#13</a:t>
            </a:r>
            <a:endParaRPr lang="en-US" b="1" dirty="0"/>
          </a:p>
        </p:txBody>
      </p:sp>
      <p:sp>
        <p:nvSpPr>
          <p:cNvPr id="3" name="Content Placeholder 2"/>
          <p:cNvSpPr>
            <a:spLocks noGrp="1"/>
          </p:cNvSpPr>
          <p:nvPr>
            <p:ph idx="1"/>
          </p:nvPr>
        </p:nvSpPr>
        <p:spPr>
          <a:xfrm>
            <a:off x="1593437" y="1600200"/>
            <a:ext cx="5186775" cy="5257800"/>
          </a:xfrm>
        </p:spPr>
        <p:txBody>
          <a:bodyPr>
            <a:normAutofit lnSpcReduction="10000"/>
          </a:bodyPr>
          <a:lstStyle/>
          <a:p>
            <a:r>
              <a:rPr lang="en-US" dirty="0" smtClean="0"/>
              <a:t>A solid plastic toy is made in the shape shown to the right (a cylinder which is joined to a hemisphere at both ends).  The diameter of the toy at the joints is 5 cm.  The length of the cylindrical part of the toy is 10 cm. Calculate the volume of plastic needed to make the toy.  Round your answer to the nearest tenth of a </a:t>
            </a:r>
            <a:r>
              <a:rPr lang="en-US" dirty="0" smtClean="0"/>
              <a:t>cubic </a:t>
            </a:r>
            <a:r>
              <a:rPr lang="en-US" dirty="0" smtClean="0"/>
              <a:t>centimeter.  Use 3.14 for    or use the     key on your calculator.</a:t>
            </a:r>
          </a:p>
          <a:p>
            <a:endParaRPr lang="en-US" dirty="0"/>
          </a:p>
        </p:txBody>
      </p:sp>
      <p:graphicFrame>
        <p:nvGraphicFramePr>
          <p:cNvPr id="92162" name="Object 2"/>
          <p:cNvGraphicFramePr>
            <a:graphicFrameLocks noChangeAspect="1"/>
          </p:cNvGraphicFramePr>
          <p:nvPr/>
        </p:nvGraphicFramePr>
        <p:xfrm>
          <a:off x="6094412" y="5638800"/>
          <a:ext cx="520700" cy="520700"/>
        </p:xfrm>
        <a:graphic>
          <a:graphicData uri="http://schemas.openxmlformats.org/presentationml/2006/ole">
            <p:oleObj spid="_x0000_s92162" name="Equation" r:id="rId3" imgW="139680" imgH="139680" progId="Equation.DSMT4">
              <p:embed/>
            </p:oleObj>
          </a:graphicData>
        </a:graphic>
      </p:graphicFrame>
      <p:graphicFrame>
        <p:nvGraphicFramePr>
          <p:cNvPr id="92163" name="Object 3"/>
          <p:cNvGraphicFramePr>
            <a:graphicFrameLocks noChangeAspect="1"/>
          </p:cNvGraphicFramePr>
          <p:nvPr/>
        </p:nvGraphicFramePr>
        <p:xfrm>
          <a:off x="3732212" y="6019800"/>
          <a:ext cx="520700" cy="520700"/>
        </p:xfrm>
        <a:graphic>
          <a:graphicData uri="http://schemas.openxmlformats.org/presentationml/2006/ole">
            <p:oleObj spid="_x0000_s92163" name="Equation" r:id="rId4" imgW="139680" imgH="139680" progId="Equation.DSMT4">
              <p:embed/>
            </p:oleObj>
          </a:graphicData>
        </a:graphic>
      </p:graphicFrame>
      <p:pic>
        <p:nvPicPr>
          <p:cNvPr id="6" name="Picture 5" descr="toy shape.jpg"/>
          <p:cNvPicPr>
            <a:picLocks noChangeAspect="1"/>
          </p:cNvPicPr>
          <p:nvPr/>
        </p:nvPicPr>
        <p:blipFill>
          <a:blip r:embed="rId5" cstate="print"/>
          <a:stretch>
            <a:fillRect/>
          </a:stretch>
        </p:blipFill>
        <p:spPr>
          <a:xfrm>
            <a:off x="7237412" y="1828800"/>
            <a:ext cx="4064508" cy="3549361"/>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Circles</a:t>
            </a:r>
            <a:endParaRPr lang="en-US" sz="6000" dirty="0"/>
          </a:p>
        </p:txBody>
      </p:sp>
      <p:sp>
        <p:nvSpPr>
          <p:cNvPr id="3" name="Content Placeholder 2"/>
          <p:cNvSpPr>
            <a:spLocks noGrp="1"/>
          </p:cNvSpPr>
          <p:nvPr>
            <p:ph idx="1"/>
          </p:nvPr>
        </p:nvSpPr>
        <p:spPr>
          <a:xfrm>
            <a:off x="5180012" y="3276600"/>
            <a:ext cx="6172200" cy="2971800"/>
          </a:xfrm>
        </p:spPr>
        <p:txBody>
          <a:bodyPr>
            <a:normAutofit/>
          </a:bodyPr>
          <a:lstStyle/>
          <a:p>
            <a:r>
              <a:rPr lang="en-US" dirty="0" smtClean="0"/>
              <a:t>The vertex of a </a:t>
            </a:r>
            <a:r>
              <a:rPr lang="en-US" dirty="0" smtClean="0">
                <a:solidFill>
                  <a:srgbClr val="FF0000"/>
                </a:solidFill>
              </a:rPr>
              <a:t>central angle </a:t>
            </a:r>
            <a:r>
              <a:rPr lang="en-US" dirty="0" smtClean="0"/>
              <a:t>is at the </a:t>
            </a:r>
            <a:r>
              <a:rPr lang="en-US" dirty="0" smtClean="0">
                <a:solidFill>
                  <a:srgbClr val="FF0000"/>
                </a:solidFill>
              </a:rPr>
              <a:t>center of the circle</a:t>
            </a:r>
            <a:r>
              <a:rPr lang="en-US" dirty="0" smtClean="0"/>
              <a:t>.           </a:t>
            </a:r>
          </a:p>
          <a:p>
            <a:r>
              <a:rPr lang="en-US" dirty="0" smtClean="0"/>
              <a:t>       is a </a:t>
            </a:r>
            <a:r>
              <a:rPr lang="en-US" dirty="0" smtClean="0">
                <a:solidFill>
                  <a:srgbClr val="FF0000"/>
                </a:solidFill>
              </a:rPr>
              <a:t>CENTRAL ANGLE</a:t>
            </a:r>
          </a:p>
          <a:p>
            <a:r>
              <a:rPr lang="en-US" dirty="0" smtClean="0">
                <a:solidFill>
                  <a:srgbClr val="7030A0"/>
                </a:solidFill>
              </a:rPr>
              <a:t>The measure of a central angle IS </a:t>
            </a:r>
            <a:r>
              <a:rPr lang="en-US" b="1" dirty="0" smtClean="0">
                <a:solidFill>
                  <a:srgbClr val="7030A0"/>
                </a:solidFill>
              </a:rPr>
              <a:t>EQUAL TO </a:t>
            </a:r>
            <a:r>
              <a:rPr lang="en-US" dirty="0" smtClean="0">
                <a:solidFill>
                  <a:srgbClr val="7030A0"/>
                </a:solidFill>
              </a:rPr>
              <a:t>the measure of the arc that it intercepts.</a:t>
            </a:r>
          </a:p>
          <a:p>
            <a:endParaRPr lang="en-US" dirty="0" smtClean="0"/>
          </a:p>
          <a:p>
            <a:endParaRPr lang="en-US" dirty="0"/>
          </a:p>
        </p:txBody>
      </p:sp>
      <p:sp>
        <p:nvSpPr>
          <p:cNvPr id="4" name="Text Placeholder 3"/>
          <p:cNvSpPr>
            <a:spLocks noGrp="1"/>
          </p:cNvSpPr>
          <p:nvPr>
            <p:ph type="body" sz="half" idx="2"/>
          </p:nvPr>
        </p:nvSpPr>
        <p:spPr/>
        <p:txBody>
          <a:bodyPr>
            <a:noAutofit/>
          </a:bodyPr>
          <a:lstStyle/>
          <a:p>
            <a:r>
              <a:rPr lang="en-US" sz="4800" dirty="0" smtClean="0"/>
              <a:t>A review of central angles</a:t>
            </a:r>
            <a:endParaRPr lang="en-US" sz="4800" dirty="0"/>
          </a:p>
        </p:txBody>
      </p:sp>
      <p:grpSp>
        <p:nvGrpSpPr>
          <p:cNvPr id="5" name="Group 19"/>
          <p:cNvGrpSpPr>
            <a:grpSpLocks/>
          </p:cNvGrpSpPr>
          <p:nvPr/>
        </p:nvGrpSpPr>
        <p:grpSpPr bwMode="auto">
          <a:xfrm>
            <a:off x="6627812" y="152400"/>
            <a:ext cx="2819400" cy="3036888"/>
            <a:chOff x="5410200" y="1752600"/>
            <a:chExt cx="3038475" cy="3722132"/>
          </a:xfrm>
        </p:grpSpPr>
        <p:pic>
          <p:nvPicPr>
            <p:cNvPr id="6" name="Picture 10"/>
            <p:cNvPicPr>
              <a:picLocks noChangeAspect="1" noChangeArrowheads="1"/>
            </p:cNvPicPr>
            <p:nvPr/>
          </p:nvPicPr>
          <p:blipFill>
            <a:blip r:embed="rId3" cstate="print"/>
            <a:srcRect/>
            <a:stretch>
              <a:fillRect/>
            </a:stretch>
          </p:blipFill>
          <p:spPr bwMode="auto">
            <a:xfrm>
              <a:off x="5410200" y="2133600"/>
              <a:ext cx="3038475" cy="3086100"/>
            </a:xfrm>
            <a:prstGeom prst="rect">
              <a:avLst/>
            </a:prstGeom>
            <a:noFill/>
            <a:ln w="9525">
              <a:noFill/>
              <a:miter lim="800000"/>
              <a:headEnd/>
              <a:tailEnd/>
            </a:ln>
          </p:spPr>
        </p:pic>
        <p:sp>
          <p:nvSpPr>
            <p:cNvPr id="7" name="TextBox 14"/>
            <p:cNvSpPr txBox="1">
              <a:spLocks noChangeArrowheads="1"/>
            </p:cNvSpPr>
            <p:nvPr/>
          </p:nvSpPr>
          <p:spPr bwMode="auto">
            <a:xfrm>
              <a:off x="5562600" y="4800600"/>
              <a:ext cx="338554" cy="369332"/>
            </a:xfrm>
            <a:prstGeom prst="rect">
              <a:avLst/>
            </a:prstGeom>
            <a:noFill/>
            <a:ln w="9525">
              <a:noFill/>
              <a:miter lim="800000"/>
              <a:headEnd/>
              <a:tailEnd/>
            </a:ln>
          </p:spPr>
          <p:txBody>
            <a:bodyPr wrap="none">
              <a:spAutoFit/>
            </a:bodyPr>
            <a:lstStyle/>
            <a:p>
              <a:r>
                <a:rPr lang="en-US" dirty="0"/>
                <a:t>A</a:t>
              </a:r>
            </a:p>
          </p:txBody>
        </p:sp>
        <p:sp>
          <p:nvSpPr>
            <p:cNvPr id="8" name="TextBox 15"/>
            <p:cNvSpPr txBox="1">
              <a:spLocks noChangeArrowheads="1"/>
            </p:cNvSpPr>
            <p:nvPr/>
          </p:nvSpPr>
          <p:spPr bwMode="auto">
            <a:xfrm>
              <a:off x="6781800" y="1752600"/>
              <a:ext cx="351378" cy="369332"/>
            </a:xfrm>
            <a:prstGeom prst="rect">
              <a:avLst/>
            </a:prstGeom>
            <a:noFill/>
            <a:ln w="9525">
              <a:noFill/>
              <a:miter lim="800000"/>
              <a:headEnd/>
              <a:tailEnd/>
            </a:ln>
          </p:spPr>
          <p:txBody>
            <a:bodyPr wrap="none">
              <a:spAutoFit/>
            </a:bodyPr>
            <a:lstStyle/>
            <a:p>
              <a:r>
                <a:rPr lang="en-US" dirty="0"/>
                <a:t>D</a:t>
              </a:r>
            </a:p>
          </p:txBody>
        </p:sp>
        <p:sp>
          <p:nvSpPr>
            <p:cNvPr id="9" name="TextBox 16"/>
            <p:cNvSpPr txBox="1">
              <a:spLocks noChangeArrowheads="1"/>
            </p:cNvSpPr>
            <p:nvPr/>
          </p:nvSpPr>
          <p:spPr bwMode="auto">
            <a:xfrm>
              <a:off x="6934200" y="5105400"/>
              <a:ext cx="338554" cy="369332"/>
            </a:xfrm>
            <a:prstGeom prst="rect">
              <a:avLst/>
            </a:prstGeom>
            <a:noFill/>
            <a:ln w="9525">
              <a:noFill/>
              <a:miter lim="800000"/>
              <a:headEnd/>
              <a:tailEnd/>
            </a:ln>
          </p:spPr>
          <p:txBody>
            <a:bodyPr wrap="none">
              <a:spAutoFit/>
            </a:bodyPr>
            <a:lstStyle/>
            <a:p>
              <a:r>
                <a:rPr lang="en-US" dirty="0"/>
                <a:t>B</a:t>
              </a:r>
            </a:p>
          </p:txBody>
        </p:sp>
        <p:sp>
          <p:nvSpPr>
            <p:cNvPr id="10" name="TextBox 17"/>
            <p:cNvSpPr txBox="1">
              <a:spLocks noChangeArrowheads="1"/>
            </p:cNvSpPr>
            <p:nvPr/>
          </p:nvSpPr>
          <p:spPr bwMode="auto">
            <a:xfrm>
              <a:off x="7010400" y="3657600"/>
              <a:ext cx="377026" cy="369332"/>
            </a:xfrm>
            <a:prstGeom prst="rect">
              <a:avLst/>
            </a:prstGeom>
            <a:noFill/>
            <a:ln w="9525">
              <a:noFill/>
              <a:miter lim="800000"/>
              <a:headEnd/>
              <a:tailEnd/>
            </a:ln>
          </p:spPr>
          <p:txBody>
            <a:bodyPr wrap="none">
              <a:spAutoFit/>
            </a:bodyPr>
            <a:lstStyle/>
            <a:p>
              <a:r>
                <a:rPr lang="en-US" dirty="0"/>
                <a:t>M</a:t>
              </a:r>
            </a:p>
          </p:txBody>
        </p:sp>
        <p:sp>
          <p:nvSpPr>
            <p:cNvPr id="11" name="TextBox 18"/>
            <p:cNvSpPr txBox="1">
              <a:spLocks noChangeArrowheads="1"/>
            </p:cNvSpPr>
            <p:nvPr/>
          </p:nvSpPr>
          <p:spPr bwMode="auto">
            <a:xfrm>
              <a:off x="8001000" y="2286000"/>
              <a:ext cx="338554" cy="369332"/>
            </a:xfrm>
            <a:prstGeom prst="rect">
              <a:avLst/>
            </a:prstGeom>
            <a:noFill/>
            <a:ln w="9525">
              <a:noFill/>
              <a:miter lim="800000"/>
              <a:headEnd/>
              <a:tailEnd/>
            </a:ln>
          </p:spPr>
          <p:txBody>
            <a:bodyPr wrap="none">
              <a:spAutoFit/>
            </a:bodyPr>
            <a:lstStyle/>
            <a:p>
              <a:r>
                <a:rPr lang="en-US" dirty="0"/>
                <a:t>V</a:t>
              </a:r>
            </a:p>
          </p:txBody>
        </p:sp>
      </p:grpSp>
      <p:graphicFrame>
        <p:nvGraphicFramePr>
          <p:cNvPr id="12" name="Object 11"/>
          <p:cNvGraphicFramePr>
            <a:graphicFrameLocks noChangeAspect="1"/>
          </p:cNvGraphicFramePr>
          <p:nvPr/>
        </p:nvGraphicFramePr>
        <p:xfrm>
          <a:off x="5561012" y="4267200"/>
          <a:ext cx="1113692" cy="381000"/>
        </p:xfrm>
        <a:graphic>
          <a:graphicData uri="http://schemas.openxmlformats.org/presentationml/2006/ole">
            <p:oleObj spid="_x0000_s53250" name="Equation" r:id="rId4" imgW="482400" imgH="164880" progId="Equation.DSMT4">
              <p:embed/>
            </p:oleObj>
          </a:graphicData>
        </a:graphic>
      </p:graphicFrame>
      <p:graphicFrame>
        <p:nvGraphicFramePr>
          <p:cNvPr id="13" name="Object 12"/>
          <p:cNvGraphicFramePr>
            <a:graphicFrameLocks noChangeAspect="1"/>
          </p:cNvGraphicFramePr>
          <p:nvPr/>
        </p:nvGraphicFramePr>
        <p:xfrm>
          <a:off x="989012" y="4572000"/>
          <a:ext cx="3390146" cy="858837"/>
        </p:xfrm>
        <a:graphic>
          <a:graphicData uri="http://schemas.openxmlformats.org/presentationml/2006/ole">
            <p:oleObj spid="_x0000_s53251" name="Equation" r:id="rId5" imgW="952200" imgH="241200" progId="Equation.DSMT4">
              <p:embed/>
            </p:oleObj>
          </a:graphicData>
        </a:graphic>
      </p:graphicFrame>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slide(fromBottom)">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#14</a:t>
            </a:r>
            <a:endParaRPr lang="en-US" b="1" dirty="0"/>
          </a:p>
        </p:txBody>
      </p:sp>
      <p:sp>
        <p:nvSpPr>
          <p:cNvPr id="3" name="Content Placeholder 2"/>
          <p:cNvSpPr>
            <a:spLocks noGrp="1"/>
          </p:cNvSpPr>
          <p:nvPr>
            <p:ph idx="1"/>
          </p:nvPr>
        </p:nvSpPr>
        <p:spPr>
          <a:xfrm>
            <a:off x="1370012" y="1981200"/>
            <a:ext cx="5110576" cy="4572000"/>
          </a:xfrm>
        </p:spPr>
        <p:txBody>
          <a:bodyPr/>
          <a:lstStyle/>
          <a:p>
            <a:r>
              <a:rPr lang="en-US" dirty="0" smtClean="0"/>
              <a:t>Calculate the volume of the triangular prism shown to the right.</a:t>
            </a:r>
            <a:endParaRPr lang="en-US" dirty="0"/>
          </a:p>
        </p:txBody>
      </p:sp>
      <p:grpSp>
        <p:nvGrpSpPr>
          <p:cNvPr id="31" name="Group 2"/>
          <p:cNvGrpSpPr>
            <a:grpSpLocks/>
          </p:cNvGrpSpPr>
          <p:nvPr/>
        </p:nvGrpSpPr>
        <p:grpSpPr bwMode="auto">
          <a:xfrm>
            <a:off x="6551612" y="2057400"/>
            <a:ext cx="4114800" cy="3505200"/>
            <a:chOff x="3924" y="8427"/>
            <a:chExt cx="4302" cy="2919"/>
          </a:xfrm>
        </p:grpSpPr>
        <p:grpSp>
          <p:nvGrpSpPr>
            <p:cNvPr id="32" name="Group 3"/>
            <p:cNvGrpSpPr>
              <a:grpSpLocks/>
            </p:cNvGrpSpPr>
            <p:nvPr/>
          </p:nvGrpSpPr>
          <p:grpSpPr bwMode="auto">
            <a:xfrm>
              <a:off x="3924" y="8427"/>
              <a:ext cx="4302" cy="2919"/>
              <a:chOff x="3924" y="8427"/>
              <a:chExt cx="4302" cy="2919"/>
            </a:xfrm>
          </p:grpSpPr>
          <p:grpSp>
            <p:nvGrpSpPr>
              <p:cNvPr id="35" name="Group 4"/>
              <p:cNvGrpSpPr>
                <a:grpSpLocks/>
              </p:cNvGrpSpPr>
              <p:nvPr/>
            </p:nvGrpSpPr>
            <p:grpSpPr bwMode="auto">
              <a:xfrm>
                <a:off x="4479" y="8427"/>
                <a:ext cx="3585" cy="2523"/>
                <a:chOff x="4479" y="8427"/>
                <a:chExt cx="3585" cy="2523"/>
              </a:xfrm>
            </p:grpSpPr>
            <p:sp>
              <p:nvSpPr>
                <p:cNvPr id="46" name="AutoShape 5"/>
                <p:cNvSpPr>
                  <a:spLocks noChangeArrowheads="1"/>
                </p:cNvSpPr>
                <p:nvPr/>
              </p:nvSpPr>
              <p:spPr bwMode="auto">
                <a:xfrm>
                  <a:off x="4482" y="9198"/>
                  <a:ext cx="1398" cy="1752"/>
                </a:xfrm>
                <a:prstGeom prst="rtTriangle">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47" name="Line 6"/>
                <p:cNvSpPr>
                  <a:spLocks noChangeShapeType="1"/>
                </p:cNvSpPr>
                <p:nvPr/>
              </p:nvSpPr>
              <p:spPr bwMode="auto">
                <a:xfrm flipV="1">
                  <a:off x="5880" y="10062"/>
                  <a:ext cx="2184" cy="88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7"/>
                <p:cNvSpPr>
                  <a:spLocks/>
                </p:cNvSpPr>
                <p:nvPr/>
              </p:nvSpPr>
              <p:spPr bwMode="auto">
                <a:xfrm>
                  <a:off x="6675" y="8438"/>
                  <a:ext cx="3" cy="1624"/>
                </a:xfrm>
                <a:custGeom>
                  <a:avLst/>
                  <a:gdLst/>
                  <a:ahLst/>
                  <a:cxnLst>
                    <a:cxn ang="0">
                      <a:pos x="3" y="1624"/>
                    </a:cxn>
                    <a:cxn ang="0">
                      <a:pos x="0" y="0"/>
                    </a:cxn>
                  </a:cxnLst>
                  <a:rect l="0" t="0" r="r" b="b"/>
                  <a:pathLst>
                    <a:path w="3" h="1624">
                      <a:moveTo>
                        <a:pt x="3" y="1624"/>
                      </a:moveTo>
                      <a:lnTo>
                        <a:pt x="0" y="0"/>
                      </a:lnTo>
                    </a:path>
                  </a:pathLst>
                </a:cu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9" name="Line 8"/>
                <p:cNvSpPr>
                  <a:spLocks noChangeShapeType="1"/>
                </p:cNvSpPr>
                <p:nvPr/>
              </p:nvSpPr>
              <p:spPr bwMode="auto">
                <a:xfrm>
                  <a:off x="6666" y="10074"/>
                  <a:ext cx="1398"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0" name="Freeform 9"/>
                <p:cNvSpPr>
                  <a:spLocks/>
                </p:cNvSpPr>
                <p:nvPr/>
              </p:nvSpPr>
              <p:spPr bwMode="auto">
                <a:xfrm>
                  <a:off x="6681" y="8427"/>
                  <a:ext cx="1383" cy="1635"/>
                </a:xfrm>
                <a:custGeom>
                  <a:avLst/>
                  <a:gdLst/>
                  <a:ahLst/>
                  <a:cxnLst>
                    <a:cxn ang="0">
                      <a:pos x="0" y="0"/>
                    </a:cxn>
                    <a:cxn ang="0">
                      <a:pos x="1383" y="1635"/>
                    </a:cxn>
                  </a:cxnLst>
                  <a:rect l="0" t="0" r="r" b="b"/>
                  <a:pathLst>
                    <a:path w="1383" h="1635">
                      <a:moveTo>
                        <a:pt x="0" y="0"/>
                      </a:moveTo>
                      <a:lnTo>
                        <a:pt x="1383" y="1635"/>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1" name="Rectangle 10"/>
                <p:cNvSpPr>
                  <a:spLocks noChangeArrowheads="1"/>
                </p:cNvSpPr>
                <p:nvPr/>
              </p:nvSpPr>
              <p:spPr bwMode="auto">
                <a:xfrm>
                  <a:off x="4482" y="10758"/>
                  <a:ext cx="192" cy="19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52" name="Freeform 11"/>
                <p:cNvSpPr>
                  <a:spLocks/>
                </p:cNvSpPr>
                <p:nvPr/>
              </p:nvSpPr>
              <p:spPr bwMode="auto">
                <a:xfrm>
                  <a:off x="4482" y="8430"/>
                  <a:ext cx="2193" cy="762"/>
                </a:xfrm>
                <a:custGeom>
                  <a:avLst/>
                  <a:gdLst/>
                  <a:ahLst/>
                  <a:cxnLst>
                    <a:cxn ang="0">
                      <a:pos x="0" y="762"/>
                    </a:cxn>
                    <a:cxn ang="0">
                      <a:pos x="2193" y="0"/>
                    </a:cxn>
                  </a:cxnLst>
                  <a:rect l="0" t="0" r="r" b="b"/>
                  <a:pathLst>
                    <a:path w="2193" h="762">
                      <a:moveTo>
                        <a:pt x="0" y="762"/>
                      </a:moveTo>
                      <a:lnTo>
                        <a:pt x="2193"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3" name="Line 12"/>
                <p:cNvSpPr>
                  <a:spLocks noChangeShapeType="1"/>
                </p:cNvSpPr>
                <p:nvPr/>
              </p:nvSpPr>
              <p:spPr bwMode="auto">
                <a:xfrm flipV="1">
                  <a:off x="4479" y="10068"/>
                  <a:ext cx="2202" cy="87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36" name="Text Box 13"/>
              <p:cNvSpPr txBox="1">
                <a:spLocks noChangeArrowheads="1"/>
              </p:cNvSpPr>
              <p:nvPr/>
            </p:nvSpPr>
            <p:spPr bwMode="auto">
              <a:xfrm>
                <a:off x="4944" y="11046"/>
                <a:ext cx="504" cy="300"/>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cs typeface="Arial" pitchFamily="34" charset="0"/>
                  </a:rPr>
                  <a:t>3 cm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7" name="Text Box 14"/>
              <p:cNvSpPr txBox="1">
                <a:spLocks noChangeArrowheads="1"/>
              </p:cNvSpPr>
              <p:nvPr/>
            </p:nvSpPr>
            <p:spPr bwMode="auto">
              <a:xfrm>
                <a:off x="3924" y="9918"/>
                <a:ext cx="504" cy="300"/>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cs typeface="Arial" pitchFamily="34" charset="0"/>
                  </a:rPr>
                  <a:t>4 cm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 name="Text Box 15"/>
              <p:cNvSpPr txBox="1">
                <a:spLocks noChangeArrowheads="1"/>
              </p:cNvSpPr>
              <p:nvPr/>
            </p:nvSpPr>
            <p:spPr bwMode="auto">
              <a:xfrm>
                <a:off x="5268" y="9762"/>
                <a:ext cx="504" cy="300"/>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cs typeface="Arial" pitchFamily="34" charset="0"/>
                  </a:rPr>
                  <a:t>5 cm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9" name="Text Box 16"/>
              <p:cNvSpPr txBox="1">
                <a:spLocks noChangeArrowheads="1"/>
              </p:cNvSpPr>
              <p:nvPr/>
            </p:nvSpPr>
            <p:spPr bwMode="auto">
              <a:xfrm>
                <a:off x="6912" y="10620"/>
                <a:ext cx="504" cy="300"/>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cs typeface="Arial" pitchFamily="34" charset="0"/>
                  </a:rPr>
                  <a:t>7 cm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 name="Line 17"/>
              <p:cNvSpPr>
                <a:spLocks noChangeShapeType="1"/>
              </p:cNvSpPr>
              <p:nvPr/>
            </p:nvSpPr>
            <p:spPr bwMode="auto">
              <a:xfrm flipV="1">
                <a:off x="7362" y="10221"/>
                <a:ext cx="864" cy="402"/>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dirty="0"/>
              </a:p>
            </p:txBody>
          </p:sp>
          <p:sp>
            <p:nvSpPr>
              <p:cNvPr id="41" name="Freeform 18"/>
              <p:cNvSpPr>
                <a:spLocks/>
              </p:cNvSpPr>
              <p:nvPr/>
            </p:nvSpPr>
            <p:spPr bwMode="auto">
              <a:xfrm>
                <a:off x="5982" y="10838"/>
                <a:ext cx="866" cy="364"/>
              </a:xfrm>
              <a:custGeom>
                <a:avLst/>
                <a:gdLst/>
                <a:ahLst/>
                <a:cxnLst>
                  <a:cxn ang="0">
                    <a:pos x="866" y="0"/>
                  </a:cxn>
                  <a:cxn ang="0">
                    <a:pos x="0" y="364"/>
                  </a:cxn>
                </a:cxnLst>
                <a:rect l="0" t="0" r="r" b="b"/>
                <a:pathLst>
                  <a:path w="866" h="364">
                    <a:moveTo>
                      <a:pt x="866" y="0"/>
                    </a:moveTo>
                    <a:lnTo>
                      <a:pt x="0" y="364"/>
                    </a:lnTo>
                  </a:path>
                </a:pathLst>
              </a:cu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dirty="0"/>
              </a:p>
            </p:txBody>
          </p:sp>
          <p:sp>
            <p:nvSpPr>
              <p:cNvPr id="42" name="Line 19"/>
              <p:cNvSpPr>
                <a:spLocks noChangeShapeType="1"/>
              </p:cNvSpPr>
              <p:nvPr/>
            </p:nvSpPr>
            <p:spPr bwMode="auto">
              <a:xfrm>
                <a:off x="5523" y="11202"/>
                <a:ext cx="450"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dirty="0"/>
              </a:p>
            </p:txBody>
          </p:sp>
          <p:sp>
            <p:nvSpPr>
              <p:cNvPr id="43" name="Freeform 20"/>
              <p:cNvSpPr>
                <a:spLocks/>
              </p:cNvSpPr>
              <p:nvPr/>
            </p:nvSpPr>
            <p:spPr bwMode="auto">
              <a:xfrm>
                <a:off x="4476" y="11203"/>
                <a:ext cx="399" cy="2"/>
              </a:xfrm>
              <a:custGeom>
                <a:avLst/>
                <a:gdLst/>
                <a:ahLst/>
                <a:cxnLst>
                  <a:cxn ang="0">
                    <a:pos x="399" y="2"/>
                  </a:cxn>
                  <a:cxn ang="0">
                    <a:pos x="0" y="0"/>
                  </a:cxn>
                </a:cxnLst>
                <a:rect l="0" t="0" r="r" b="b"/>
                <a:pathLst>
                  <a:path w="399" h="2">
                    <a:moveTo>
                      <a:pt x="399" y="2"/>
                    </a:moveTo>
                    <a:lnTo>
                      <a:pt x="0" y="0"/>
                    </a:lnTo>
                  </a:path>
                </a:pathLst>
              </a:cu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dirty="0"/>
              </a:p>
            </p:txBody>
          </p:sp>
          <p:sp>
            <p:nvSpPr>
              <p:cNvPr id="44" name="Line 21"/>
              <p:cNvSpPr>
                <a:spLocks noChangeShapeType="1"/>
              </p:cNvSpPr>
              <p:nvPr/>
            </p:nvSpPr>
            <p:spPr bwMode="auto">
              <a:xfrm>
                <a:off x="4146" y="10206"/>
                <a:ext cx="0" cy="744"/>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dirty="0"/>
              </a:p>
            </p:txBody>
          </p:sp>
          <p:sp>
            <p:nvSpPr>
              <p:cNvPr id="45" name="Line 22"/>
              <p:cNvSpPr>
                <a:spLocks noChangeShapeType="1"/>
              </p:cNvSpPr>
              <p:nvPr/>
            </p:nvSpPr>
            <p:spPr bwMode="auto">
              <a:xfrm flipV="1">
                <a:off x="4146" y="9204"/>
                <a:ext cx="0" cy="678"/>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dirty="0"/>
              </a:p>
            </p:txBody>
          </p:sp>
        </p:grpSp>
        <p:sp>
          <p:nvSpPr>
            <p:cNvPr id="33" name="Line 23"/>
            <p:cNvSpPr>
              <a:spLocks noChangeShapeType="1"/>
            </p:cNvSpPr>
            <p:nvPr/>
          </p:nvSpPr>
          <p:spPr bwMode="auto">
            <a:xfrm flipH="1" flipV="1">
              <a:off x="4710" y="9132"/>
              <a:ext cx="492" cy="588"/>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dirty="0"/>
            </a:p>
          </p:txBody>
        </p:sp>
        <p:sp>
          <p:nvSpPr>
            <p:cNvPr id="34" name="Freeform 24"/>
            <p:cNvSpPr>
              <a:spLocks/>
            </p:cNvSpPr>
            <p:nvPr/>
          </p:nvSpPr>
          <p:spPr bwMode="auto">
            <a:xfrm>
              <a:off x="5442" y="10032"/>
              <a:ext cx="618" cy="783"/>
            </a:xfrm>
            <a:custGeom>
              <a:avLst/>
              <a:gdLst/>
              <a:ahLst/>
              <a:cxnLst>
                <a:cxn ang="0">
                  <a:pos x="0" y="0"/>
                </a:cxn>
                <a:cxn ang="0">
                  <a:pos x="618" y="783"/>
                </a:cxn>
              </a:cxnLst>
              <a:rect l="0" t="0" r="r" b="b"/>
              <a:pathLst>
                <a:path w="618" h="783">
                  <a:moveTo>
                    <a:pt x="0" y="0"/>
                  </a:moveTo>
                  <a:lnTo>
                    <a:pt x="618" y="783"/>
                  </a:lnTo>
                </a:path>
              </a:pathLst>
            </a:cu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#15</a:t>
            </a:r>
            <a:endParaRPr lang="en-US" b="1" dirty="0"/>
          </a:p>
        </p:txBody>
      </p:sp>
      <p:sp>
        <p:nvSpPr>
          <p:cNvPr id="3" name="Content Placeholder 2"/>
          <p:cNvSpPr>
            <a:spLocks noGrp="1"/>
          </p:cNvSpPr>
          <p:nvPr>
            <p:ph idx="1"/>
          </p:nvPr>
        </p:nvSpPr>
        <p:spPr>
          <a:xfrm>
            <a:off x="1593436" y="1600200"/>
            <a:ext cx="10063576" cy="2514600"/>
          </a:xfrm>
        </p:spPr>
        <p:txBody>
          <a:bodyPr>
            <a:normAutofit/>
          </a:bodyPr>
          <a:lstStyle/>
          <a:p>
            <a:r>
              <a:rPr lang="en-US" dirty="0" smtClean="0"/>
              <a:t>Del is wrapping gift boxes in beautiful wrapping paper.  Each gift box is a rectangular prism (think shoe box).  The larger of the two boxes has a length, width, and height that is </a:t>
            </a:r>
            <a:r>
              <a:rPr lang="en-US" b="1" dirty="0" smtClean="0">
                <a:solidFill>
                  <a:srgbClr val="FF0000"/>
                </a:solidFill>
              </a:rPr>
              <a:t>three</a:t>
            </a:r>
            <a:r>
              <a:rPr lang="en-US" dirty="0" smtClean="0"/>
              <a:t> times as large as the corresponding measurements of the smaller box.  What is the relationship between the </a:t>
            </a:r>
            <a:r>
              <a:rPr lang="en-US" b="1" u="sng" dirty="0" smtClean="0"/>
              <a:t>volumes</a:t>
            </a:r>
            <a:r>
              <a:rPr lang="en-US" dirty="0" smtClean="0"/>
              <a:t> of the 2 gift boxes? </a:t>
            </a: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#16</a:t>
            </a:r>
            <a:endParaRPr lang="en-US" b="1" dirty="0"/>
          </a:p>
        </p:txBody>
      </p:sp>
      <p:sp>
        <p:nvSpPr>
          <p:cNvPr id="3" name="Content Placeholder 2"/>
          <p:cNvSpPr>
            <a:spLocks noGrp="1"/>
          </p:cNvSpPr>
          <p:nvPr>
            <p:ph idx="1"/>
          </p:nvPr>
        </p:nvSpPr>
        <p:spPr>
          <a:xfrm>
            <a:off x="1593437" y="1600200"/>
            <a:ext cx="5110576" cy="4572000"/>
          </a:xfrm>
        </p:spPr>
        <p:txBody>
          <a:bodyPr/>
          <a:lstStyle/>
          <a:p>
            <a:r>
              <a:rPr lang="en-US" dirty="0" smtClean="0"/>
              <a:t>Ice cream is sold in stores in cylindrical containers, like the one shown to the right.  The containers are 20 cm high with a radius of 8 cm.   </a:t>
            </a:r>
          </a:p>
          <a:p>
            <a:r>
              <a:rPr lang="en-US" dirty="0" smtClean="0"/>
              <a:t>	A. 	Determine how 			much ice cream is 		in each container. </a:t>
            </a:r>
          </a:p>
          <a:p>
            <a:pPr lvl="1">
              <a:buNone/>
            </a:pPr>
            <a:r>
              <a:rPr lang="en-US" dirty="0" smtClean="0"/>
              <a:t>			(Hint: think Volume)</a:t>
            </a:r>
            <a:endParaRPr lang="en-US" dirty="0"/>
          </a:p>
        </p:txBody>
      </p:sp>
      <p:pic>
        <p:nvPicPr>
          <p:cNvPr id="9" name="Picture 8" descr="ice cream.JPG"/>
          <p:cNvPicPr>
            <a:picLocks noChangeAspect="1"/>
          </p:cNvPicPr>
          <p:nvPr/>
        </p:nvPicPr>
        <p:blipFill>
          <a:blip r:embed="rId2" cstate="print"/>
          <a:stretch>
            <a:fillRect/>
          </a:stretch>
        </p:blipFill>
        <p:spPr>
          <a:xfrm>
            <a:off x="7085012" y="1600200"/>
            <a:ext cx="3563424" cy="426720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#16 (Continued)</a:t>
            </a:r>
            <a:endParaRPr lang="en-US" b="1" dirty="0"/>
          </a:p>
        </p:txBody>
      </p:sp>
      <p:sp>
        <p:nvSpPr>
          <p:cNvPr id="3" name="Content Placeholder 2"/>
          <p:cNvSpPr>
            <a:spLocks noGrp="1"/>
          </p:cNvSpPr>
          <p:nvPr>
            <p:ph idx="1"/>
          </p:nvPr>
        </p:nvSpPr>
        <p:spPr>
          <a:xfrm>
            <a:off x="1593437" y="1600200"/>
            <a:ext cx="5110576" cy="4572000"/>
          </a:xfrm>
        </p:spPr>
        <p:txBody>
          <a:bodyPr>
            <a:normAutofit lnSpcReduction="10000"/>
          </a:bodyPr>
          <a:lstStyle/>
          <a:p>
            <a:r>
              <a:rPr lang="en-US" dirty="0" smtClean="0"/>
              <a:t>Ice cream is sold in stores in cylindrical containers, like the one shown to the right.  The containers are 20 cm high with a radius of 8 cm.   </a:t>
            </a:r>
          </a:p>
          <a:p>
            <a:r>
              <a:rPr lang="en-US" dirty="0" smtClean="0"/>
              <a:t>	B. 	Each scoop of ice 		cream is a sphere 		of radius 3 cm. 			Determine how 			much ice cream is 		in each scoop.</a:t>
            </a:r>
          </a:p>
          <a:p>
            <a:pPr lvl="1">
              <a:buNone/>
            </a:pPr>
            <a:r>
              <a:rPr lang="en-US" dirty="0" smtClean="0"/>
              <a:t>			(Hint: think Volume)</a:t>
            </a:r>
            <a:endParaRPr lang="en-US" dirty="0"/>
          </a:p>
        </p:txBody>
      </p:sp>
      <p:pic>
        <p:nvPicPr>
          <p:cNvPr id="9" name="Picture 8" descr="ice cream.JPG"/>
          <p:cNvPicPr>
            <a:picLocks noChangeAspect="1"/>
          </p:cNvPicPr>
          <p:nvPr/>
        </p:nvPicPr>
        <p:blipFill>
          <a:blip r:embed="rId2" cstate="print"/>
          <a:stretch>
            <a:fillRect/>
          </a:stretch>
        </p:blipFill>
        <p:spPr>
          <a:xfrm>
            <a:off x="7085012" y="1600200"/>
            <a:ext cx="3563424" cy="426720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#16 (Continued)</a:t>
            </a:r>
            <a:endParaRPr lang="en-US" b="1" dirty="0"/>
          </a:p>
        </p:txBody>
      </p:sp>
      <p:sp>
        <p:nvSpPr>
          <p:cNvPr id="3" name="Content Placeholder 2"/>
          <p:cNvSpPr>
            <a:spLocks noGrp="1"/>
          </p:cNvSpPr>
          <p:nvPr>
            <p:ph idx="1"/>
          </p:nvPr>
        </p:nvSpPr>
        <p:spPr>
          <a:xfrm>
            <a:off x="1593437" y="1600200"/>
            <a:ext cx="5110576" cy="4572000"/>
          </a:xfrm>
        </p:spPr>
        <p:txBody>
          <a:bodyPr>
            <a:normAutofit/>
          </a:bodyPr>
          <a:lstStyle/>
          <a:p>
            <a:r>
              <a:rPr lang="en-US" dirty="0" smtClean="0"/>
              <a:t>Ice cream is sold in stores in cylindrical containers, like the one shown to the right.  The containers are 20 cm high with a radius of 8 cm.   </a:t>
            </a:r>
          </a:p>
          <a:p>
            <a:r>
              <a:rPr lang="en-US" dirty="0" smtClean="0"/>
              <a:t>	C. 	How many scoops 		are in each 			container?</a:t>
            </a:r>
          </a:p>
          <a:p>
            <a:pPr>
              <a:buNone/>
            </a:pPr>
            <a:r>
              <a:rPr lang="en-US" dirty="0" smtClean="0"/>
              <a:t>   </a:t>
            </a:r>
          </a:p>
          <a:p>
            <a:pPr lvl="1">
              <a:buNone/>
            </a:pPr>
            <a:r>
              <a:rPr lang="en-US" dirty="0" smtClean="0"/>
              <a:t>	</a:t>
            </a:r>
            <a:endParaRPr lang="en-US" dirty="0"/>
          </a:p>
        </p:txBody>
      </p:sp>
      <p:pic>
        <p:nvPicPr>
          <p:cNvPr id="9" name="Picture 8" descr="ice cream.JPG"/>
          <p:cNvPicPr>
            <a:picLocks noChangeAspect="1"/>
          </p:cNvPicPr>
          <p:nvPr/>
        </p:nvPicPr>
        <p:blipFill>
          <a:blip r:embed="rId2" cstate="print"/>
          <a:stretch>
            <a:fillRect/>
          </a:stretch>
        </p:blipFill>
        <p:spPr>
          <a:xfrm>
            <a:off x="7085012" y="1600200"/>
            <a:ext cx="3563424" cy="426720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Problem #16 (Concluded)</a:t>
            </a:r>
            <a:endParaRPr lang="en-US" b="1" dirty="0"/>
          </a:p>
        </p:txBody>
      </p:sp>
      <p:sp>
        <p:nvSpPr>
          <p:cNvPr id="3" name="Content Placeholder 2"/>
          <p:cNvSpPr>
            <a:spLocks noGrp="1"/>
          </p:cNvSpPr>
          <p:nvPr>
            <p:ph idx="1"/>
          </p:nvPr>
        </p:nvSpPr>
        <p:spPr>
          <a:xfrm>
            <a:off x="1593437" y="1600200"/>
            <a:ext cx="5110575" cy="4876800"/>
          </a:xfrm>
        </p:spPr>
        <p:txBody>
          <a:bodyPr>
            <a:normAutofit fontScale="92500" lnSpcReduction="20000"/>
          </a:bodyPr>
          <a:lstStyle/>
          <a:p>
            <a:r>
              <a:rPr lang="en-US" dirty="0" smtClean="0"/>
              <a:t>Ice cream is sold in stores in cylindrical containers, like the one shown to the right.  The containers are 20 cm high with a radius of 8 cm.   </a:t>
            </a:r>
          </a:p>
          <a:p>
            <a:r>
              <a:rPr lang="en-US" dirty="0" smtClean="0"/>
              <a:t>	D. 	If one scoop sells 	for 		$3.50, how much 			money will the ice 		cream store make 		for each full 			container of ice 			cream that it sells in 		cones?</a:t>
            </a:r>
          </a:p>
          <a:p>
            <a:pPr>
              <a:buNone/>
            </a:pPr>
            <a:r>
              <a:rPr lang="en-US" dirty="0" smtClean="0"/>
              <a:t>   </a:t>
            </a:r>
          </a:p>
          <a:p>
            <a:pPr lvl="1">
              <a:buNone/>
            </a:pPr>
            <a:r>
              <a:rPr lang="en-US" dirty="0" smtClean="0"/>
              <a:t>	</a:t>
            </a:r>
            <a:endParaRPr lang="en-US" dirty="0"/>
          </a:p>
        </p:txBody>
      </p:sp>
      <p:pic>
        <p:nvPicPr>
          <p:cNvPr id="9" name="Picture 8" descr="ice cream.JPG"/>
          <p:cNvPicPr>
            <a:picLocks noChangeAspect="1"/>
          </p:cNvPicPr>
          <p:nvPr/>
        </p:nvPicPr>
        <p:blipFill>
          <a:blip r:embed="rId2" cstate="print"/>
          <a:stretch>
            <a:fillRect/>
          </a:stretch>
        </p:blipFill>
        <p:spPr>
          <a:xfrm>
            <a:off x="7085012" y="1600200"/>
            <a:ext cx="3563424" cy="426720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Solutions</a:t>
            </a:r>
            <a:endParaRPr lang="en-US" sz="4800" dirty="0"/>
          </a:p>
        </p:txBody>
      </p:sp>
      <p:sp>
        <p:nvSpPr>
          <p:cNvPr id="3" name="Content Placeholder 2"/>
          <p:cNvSpPr>
            <a:spLocks noGrp="1"/>
          </p:cNvSpPr>
          <p:nvPr>
            <p:ph idx="1"/>
          </p:nvPr>
        </p:nvSpPr>
        <p:spPr/>
        <p:txBody>
          <a:bodyPr/>
          <a:lstStyle/>
          <a:p>
            <a:r>
              <a:rPr lang="en-US" sz="3200" dirty="0" smtClean="0"/>
              <a:t>I’ve generated a solution key for these problems that I’ll post on the WIKI WIKI WIKI </a:t>
            </a:r>
            <a:r>
              <a:rPr lang="en-US" sz="3200" dirty="0" smtClean="0">
                <a:sym typeface="Wingdings" pitchFamily="2" charset="2"/>
              </a:rPr>
              <a:t>  </a:t>
            </a:r>
          </a:p>
          <a:p>
            <a:r>
              <a:rPr lang="en-US" sz="3200" dirty="0" smtClean="0">
                <a:sym typeface="Wingdings" pitchFamily="2" charset="2"/>
              </a:rPr>
              <a:t>If you want a copy tonight, just let me know.</a:t>
            </a:r>
          </a:p>
          <a:p>
            <a:pPr>
              <a:buNone/>
            </a:pPr>
            <a:endParaRPr lang="en-US" sz="3200" dirty="0" smtClean="0">
              <a:sym typeface="Wingdings" pitchFamily="2" charset="2"/>
            </a:endParaRPr>
          </a:p>
          <a:p>
            <a:endParaRPr lang="en-US" dirty="0" smtClean="0">
              <a:sym typeface="Wingdings" pitchFamily="2" charset="2"/>
            </a:endParaRPr>
          </a:p>
          <a:p>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now, the teacher stuff! </a:t>
            </a:r>
            <a:r>
              <a:rPr lang="en-US" dirty="0" smtClean="0">
                <a:sym typeface="Wingdings" pitchFamily="2" charset="2"/>
              </a:rPr>
              <a:t></a:t>
            </a:r>
            <a:endParaRPr lang="en-US" dirty="0"/>
          </a:p>
        </p:txBody>
      </p:sp>
      <p:sp>
        <p:nvSpPr>
          <p:cNvPr id="3" name="Content Placeholder 2"/>
          <p:cNvSpPr>
            <a:spLocks noGrp="1"/>
          </p:cNvSpPr>
          <p:nvPr>
            <p:ph idx="1"/>
          </p:nvPr>
        </p:nvSpPr>
        <p:spPr/>
        <p:txBody>
          <a:bodyPr>
            <a:noAutofit/>
          </a:bodyPr>
          <a:lstStyle/>
          <a:p>
            <a:r>
              <a:rPr lang="en-US" sz="3000" dirty="0" smtClean="0"/>
              <a:t>I have brought several handouts, that you are welcome to have.  Some are practice problem types, dealing with all of the concepts that we’ve considered in this PowerPoint.</a:t>
            </a:r>
          </a:p>
          <a:p>
            <a:endParaRPr lang="en-US" sz="3000" dirty="0" smtClean="0"/>
          </a:p>
          <a:p>
            <a:r>
              <a:rPr lang="en-US" sz="3000" dirty="0" smtClean="0"/>
              <a:t>Other handouts are more suitable for use with your students.</a:t>
            </a:r>
          </a:p>
          <a:p>
            <a:endParaRPr lang="en-US" sz="3000" dirty="0" smtClean="0"/>
          </a:p>
          <a:p>
            <a:r>
              <a:rPr lang="en-US" sz="3000" dirty="0" smtClean="0"/>
              <a:t>As always, you’re welcome to have copies of anything that you wish. </a:t>
            </a:r>
            <a:endParaRPr lang="en-US" sz="30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Wrapping Up</a:t>
            </a:r>
          </a:p>
        </p:txBody>
      </p:sp>
      <p:sp>
        <p:nvSpPr>
          <p:cNvPr id="3" name="Text Placeholder 2"/>
          <p:cNvSpPr>
            <a:spLocks noGrp="1"/>
          </p:cNvSpPr>
          <p:nvPr>
            <p:ph type="body" sz="quarter" idx="10"/>
          </p:nvPr>
        </p:nvSpPr>
        <p:spPr>
          <a:xfrm>
            <a:off x="1522412" y="1524000"/>
            <a:ext cx="10260119" cy="4876800"/>
          </a:xfrm>
        </p:spPr>
        <p:txBody>
          <a:bodyPr>
            <a:normAutofit fontScale="70000" lnSpcReduction="20000"/>
          </a:bodyPr>
          <a:lstStyle/>
          <a:p>
            <a:r>
              <a:rPr lang="en-US" sz="5400" dirty="0" smtClean="0">
                <a:solidFill>
                  <a:schemeClr val="accent4">
                    <a:lumMod val="50000"/>
                  </a:schemeClr>
                </a:solidFill>
              </a:rPr>
              <a:t>Thanks for your attention and participation.</a:t>
            </a:r>
          </a:p>
          <a:p>
            <a:r>
              <a:rPr lang="en-US" sz="5400" dirty="0" smtClean="0">
                <a:solidFill>
                  <a:schemeClr val="accent4">
                    <a:lumMod val="50000"/>
                  </a:schemeClr>
                </a:solidFill>
              </a:rPr>
              <a:t>In the midst of our seemingly endless amount of snow days, 2 hour delays, and disruptions to schedules, I’m fully aware of just how tough the days are!</a:t>
            </a:r>
          </a:p>
          <a:p>
            <a:r>
              <a:rPr lang="en-US" sz="5400" dirty="0" smtClean="0">
                <a:solidFill>
                  <a:schemeClr val="accent4">
                    <a:lumMod val="50000"/>
                  </a:schemeClr>
                </a:solidFill>
              </a:rPr>
              <a:t>Hang in there.  I have the utmost respect for what you do as a professional!</a:t>
            </a:r>
          </a:p>
          <a:p>
            <a:r>
              <a:rPr lang="en-US" sz="5400" dirty="0" smtClean="0">
                <a:solidFill>
                  <a:schemeClr val="accent4">
                    <a:lumMod val="50000"/>
                  </a:schemeClr>
                </a:solidFill>
              </a:rPr>
              <a:t>If I can help in any way, don’t hesitate to shoot me an email or give me a call.</a:t>
            </a:r>
          </a:p>
          <a:p>
            <a:pPr>
              <a:buNone/>
            </a:pPr>
            <a:endParaRPr lang="en-US" sz="5400" dirty="0" smtClean="0">
              <a:solidFill>
                <a:srgbClr val="FF0000"/>
              </a:solidFill>
            </a:endParaRPr>
          </a:p>
          <a:p>
            <a:endParaRPr lang="en-US" dirty="0"/>
          </a:p>
        </p:txBody>
      </p:sp>
      <p:pic>
        <p:nvPicPr>
          <p:cNvPr id="4" name="Picture 3" descr="thats all folks.jpg"/>
          <p:cNvPicPr>
            <a:picLocks noChangeAspect="1"/>
          </p:cNvPicPr>
          <p:nvPr/>
        </p:nvPicPr>
        <p:blipFill>
          <a:blip r:embed="rId3" cstate="print"/>
          <a:stretch>
            <a:fillRect/>
          </a:stretch>
        </p:blipFill>
        <p:spPr>
          <a:xfrm>
            <a:off x="9954207" y="304801"/>
            <a:ext cx="1422030" cy="1090827"/>
          </a:xfrm>
          <a:prstGeom prst="rect">
            <a:avLst/>
          </a:prstGeom>
        </p:spPr>
      </p:pic>
      <p:pic>
        <p:nvPicPr>
          <p:cNvPr id="5" name="Thats All Folks.mp3">
            <a:hlinkClick r:id="" action="ppaction://media"/>
          </p:cNvPr>
          <p:cNvPicPr>
            <a:picLocks noRot="1" noChangeAspect="1"/>
          </p:cNvPicPr>
          <p:nvPr>
            <a:audioFile r:link="rId1"/>
          </p:nvPr>
        </p:nvPicPr>
        <p:blipFill>
          <a:blip r:embed="rId4" cstate="print"/>
          <a:stretch>
            <a:fillRect/>
          </a:stretch>
        </p:blipFill>
        <p:spPr>
          <a:xfrm>
            <a:off x="11071516" y="2209800"/>
            <a:ext cx="406294"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slide(fromBottom)">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2" restart="whenNotActive" fill="hold" evtFilter="cancelBubble" nodeType="interactiveSeq">
                <p:stCondLst>
                  <p:cond evt="onClick" delay="0">
                    <p:tgtEl>
                      <p:spTgt spid="5"/>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4240" fill="hold"/>
                                        <p:tgtEl>
                                          <p:spTgt spid="5"/>
                                        </p:tgtEl>
                                      </p:cBhvr>
                                    </p:cmd>
                                  </p:childTnLst>
                                </p:cTn>
                              </p:par>
                            </p:childTnLst>
                          </p:cTn>
                        </p:par>
                      </p:childTnLst>
                    </p:cTn>
                  </p:par>
                </p:childTnLst>
              </p:cTn>
              <p:nextCondLst>
                <p:cond evt="onClick" delay="0">
                  <p:tgtEl>
                    <p:spTgt spid="5"/>
                  </p:tgtEl>
                </p:cond>
              </p:nextCondLst>
            </p:seq>
            <p:audio>
              <p:cMediaNode>
                <p:cTn id="3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Circles</a:t>
            </a:r>
            <a:endParaRPr lang="en-US" sz="6000" dirty="0"/>
          </a:p>
        </p:txBody>
      </p:sp>
      <p:sp>
        <p:nvSpPr>
          <p:cNvPr id="3" name="Content Placeholder 2"/>
          <p:cNvSpPr>
            <a:spLocks noGrp="1"/>
          </p:cNvSpPr>
          <p:nvPr>
            <p:ph idx="1"/>
          </p:nvPr>
        </p:nvSpPr>
        <p:spPr>
          <a:xfrm>
            <a:off x="5180012" y="3276600"/>
            <a:ext cx="6172200" cy="2971800"/>
          </a:xfrm>
        </p:spPr>
        <p:txBody>
          <a:bodyPr>
            <a:normAutofit/>
          </a:bodyPr>
          <a:lstStyle/>
          <a:p>
            <a:r>
              <a:rPr lang="en-US" dirty="0" smtClean="0"/>
              <a:t>The vertex of an </a:t>
            </a:r>
            <a:r>
              <a:rPr lang="en-US" dirty="0" smtClean="0">
                <a:solidFill>
                  <a:srgbClr val="FF0000"/>
                </a:solidFill>
              </a:rPr>
              <a:t>inscribed angle </a:t>
            </a:r>
            <a:r>
              <a:rPr lang="en-US" dirty="0" smtClean="0"/>
              <a:t>is </a:t>
            </a:r>
            <a:r>
              <a:rPr lang="en-US" dirty="0" smtClean="0">
                <a:solidFill>
                  <a:schemeClr val="accent2"/>
                </a:solidFill>
              </a:rPr>
              <a:t>a point on the circle</a:t>
            </a:r>
            <a:r>
              <a:rPr lang="en-US" dirty="0" smtClean="0"/>
              <a:t>.           </a:t>
            </a:r>
          </a:p>
          <a:p>
            <a:r>
              <a:rPr lang="en-US" dirty="0" smtClean="0"/>
              <a:t>       is an </a:t>
            </a:r>
            <a:r>
              <a:rPr lang="en-US" dirty="0" smtClean="0">
                <a:solidFill>
                  <a:srgbClr val="FF0000"/>
                </a:solidFill>
              </a:rPr>
              <a:t>INSCRIBEDANGLE</a:t>
            </a:r>
          </a:p>
          <a:p>
            <a:r>
              <a:rPr lang="en-US" dirty="0" smtClean="0">
                <a:solidFill>
                  <a:srgbClr val="7030A0"/>
                </a:solidFill>
              </a:rPr>
              <a:t>The measure of an inscribed angle IS </a:t>
            </a:r>
            <a:r>
              <a:rPr lang="en-US" b="1" dirty="0" smtClean="0">
                <a:solidFill>
                  <a:srgbClr val="7030A0"/>
                </a:solidFill>
              </a:rPr>
              <a:t>EQUAL TO HALF </a:t>
            </a:r>
            <a:r>
              <a:rPr lang="en-US" dirty="0" smtClean="0">
                <a:solidFill>
                  <a:srgbClr val="7030A0"/>
                </a:solidFill>
              </a:rPr>
              <a:t>the measure of the arc that it intercepts.</a:t>
            </a:r>
          </a:p>
          <a:p>
            <a:endParaRPr lang="en-US" dirty="0" smtClean="0"/>
          </a:p>
          <a:p>
            <a:endParaRPr lang="en-US" dirty="0"/>
          </a:p>
        </p:txBody>
      </p:sp>
      <p:sp>
        <p:nvSpPr>
          <p:cNvPr id="4" name="Text Placeholder 3"/>
          <p:cNvSpPr>
            <a:spLocks noGrp="1"/>
          </p:cNvSpPr>
          <p:nvPr>
            <p:ph type="body" sz="half" idx="2"/>
          </p:nvPr>
        </p:nvSpPr>
        <p:spPr/>
        <p:txBody>
          <a:bodyPr>
            <a:noAutofit/>
          </a:bodyPr>
          <a:lstStyle/>
          <a:p>
            <a:r>
              <a:rPr lang="en-US" sz="4800" dirty="0" smtClean="0"/>
              <a:t>A review of inscribed angles</a:t>
            </a:r>
            <a:endParaRPr lang="en-US" sz="4800" dirty="0"/>
          </a:p>
        </p:txBody>
      </p:sp>
      <p:graphicFrame>
        <p:nvGraphicFramePr>
          <p:cNvPr id="12" name="Object 11"/>
          <p:cNvGraphicFramePr>
            <a:graphicFrameLocks noChangeAspect="1"/>
          </p:cNvGraphicFramePr>
          <p:nvPr/>
        </p:nvGraphicFramePr>
        <p:xfrm>
          <a:off x="5589588" y="4252913"/>
          <a:ext cx="1055687" cy="409575"/>
        </p:xfrm>
        <a:graphic>
          <a:graphicData uri="http://schemas.openxmlformats.org/presentationml/2006/ole">
            <p:oleObj spid="_x0000_s54274" name="Equation" r:id="rId3" imgW="457200" imgH="177480" progId="Equation.DSMT4">
              <p:embed/>
            </p:oleObj>
          </a:graphicData>
        </a:graphic>
      </p:graphicFrame>
      <p:graphicFrame>
        <p:nvGraphicFramePr>
          <p:cNvPr id="13" name="Object 12"/>
          <p:cNvGraphicFramePr>
            <a:graphicFrameLocks noChangeAspect="1"/>
          </p:cNvGraphicFramePr>
          <p:nvPr/>
        </p:nvGraphicFramePr>
        <p:xfrm>
          <a:off x="695325" y="4300538"/>
          <a:ext cx="3978275" cy="1401762"/>
        </p:xfrm>
        <a:graphic>
          <a:graphicData uri="http://schemas.openxmlformats.org/presentationml/2006/ole">
            <p:oleObj spid="_x0000_s54275" name="Equation" r:id="rId4" imgW="1117440" imgH="393480" progId="Equation.DSMT4">
              <p:embed/>
            </p:oleObj>
          </a:graphicData>
        </a:graphic>
      </p:graphicFrame>
      <p:pic>
        <p:nvPicPr>
          <p:cNvPr id="14" name="Picture 13" descr="InscribedAngle_1000.gif"/>
          <p:cNvPicPr>
            <a:picLocks noChangeAspect="1"/>
          </p:cNvPicPr>
          <p:nvPr/>
        </p:nvPicPr>
        <p:blipFill>
          <a:blip r:embed="rId5" cstate="print"/>
          <a:stretch>
            <a:fillRect/>
          </a:stretch>
        </p:blipFill>
        <p:spPr>
          <a:xfrm>
            <a:off x="6932612" y="381000"/>
            <a:ext cx="2362200" cy="2513623"/>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lide(fromBottom)">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slide(fromBottom)">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solidFill>
                  <a:prstClr val="white"/>
                </a:solidFill>
              </a:rPr>
              <a:t>Circles</a:t>
            </a:r>
            <a:endParaRPr lang="en-US" dirty="0"/>
          </a:p>
        </p:txBody>
      </p:sp>
      <p:sp>
        <p:nvSpPr>
          <p:cNvPr id="4" name="Text Placeholder 3"/>
          <p:cNvSpPr>
            <a:spLocks noGrp="1"/>
          </p:cNvSpPr>
          <p:nvPr>
            <p:ph type="body" sz="half" idx="2"/>
          </p:nvPr>
        </p:nvSpPr>
        <p:spPr/>
        <p:txBody>
          <a:bodyPr>
            <a:normAutofit/>
          </a:bodyPr>
          <a:lstStyle/>
          <a:p>
            <a:r>
              <a:rPr lang="en-US" sz="3600" dirty="0" smtClean="0"/>
              <a:t>Now, a quick look at </a:t>
            </a:r>
          </a:p>
          <a:p>
            <a:r>
              <a:rPr lang="en-US" sz="3600" dirty="0" smtClean="0"/>
              <a:t>SECTORS </a:t>
            </a:r>
          </a:p>
          <a:p>
            <a:r>
              <a:rPr lang="en-US" sz="3600" dirty="0" smtClean="0"/>
              <a:t>And </a:t>
            </a:r>
          </a:p>
          <a:p>
            <a:r>
              <a:rPr lang="en-US" sz="3600" dirty="0" smtClean="0"/>
              <a:t>SEGMENTS</a:t>
            </a:r>
            <a:endParaRPr lang="en-US" sz="3600" dirty="0"/>
          </a:p>
        </p:txBody>
      </p:sp>
      <p:pic>
        <p:nvPicPr>
          <p:cNvPr id="5" name="Content Placeholder 4" descr="segment.gif"/>
          <p:cNvPicPr>
            <a:picLocks noGrp="1" noChangeAspect="1"/>
          </p:cNvPicPr>
          <p:nvPr>
            <p:ph idx="1"/>
          </p:nvPr>
        </p:nvPicPr>
        <p:blipFill>
          <a:blip r:embed="rId2" cstate="print"/>
          <a:stretch>
            <a:fillRect/>
          </a:stretch>
        </p:blipFill>
        <p:spPr>
          <a:xfrm>
            <a:off x="5484812" y="1143000"/>
            <a:ext cx="5793820" cy="396244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dirty="0" smtClean="0"/>
              <a:t>Area of a </a:t>
            </a:r>
            <a:r>
              <a:rPr lang="en-US" b="1" dirty="0" smtClean="0">
                <a:solidFill>
                  <a:srgbClr val="7030A0"/>
                </a:solidFill>
              </a:rPr>
              <a:t>SECTOR </a:t>
            </a:r>
            <a:r>
              <a:rPr lang="en-US" dirty="0" smtClean="0"/>
              <a:t>of a circle</a:t>
            </a:r>
          </a:p>
        </p:txBody>
      </p:sp>
      <p:sp>
        <p:nvSpPr>
          <p:cNvPr id="12292" name="Text Box 4"/>
          <p:cNvSpPr txBox="1">
            <a:spLocks noChangeArrowheads="1"/>
          </p:cNvSpPr>
          <p:nvPr/>
        </p:nvSpPr>
        <p:spPr bwMode="auto">
          <a:xfrm>
            <a:off x="5770648" y="2665413"/>
            <a:ext cx="1995496" cy="831850"/>
          </a:xfrm>
          <a:prstGeom prst="rect">
            <a:avLst/>
          </a:prstGeom>
          <a:noFill/>
          <a:ln w="9525">
            <a:noFill/>
            <a:miter lim="800000"/>
            <a:headEnd/>
            <a:tailEnd/>
          </a:ln>
        </p:spPr>
        <p:txBody>
          <a:bodyPr>
            <a:spAutoFit/>
          </a:bodyPr>
          <a:lstStyle/>
          <a:p>
            <a:r>
              <a:rPr lang="en-US" sz="4800" dirty="0"/>
              <a:t>m˚</a:t>
            </a:r>
          </a:p>
        </p:txBody>
      </p:sp>
      <p:sp>
        <p:nvSpPr>
          <p:cNvPr id="12294" name="Text Box 6"/>
          <p:cNvSpPr txBox="1">
            <a:spLocks noChangeArrowheads="1"/>
          </p:cNvSpPr>
          <p:nvPr/>
        </p:nvSpPr>
        <p:spPr bwMode="auto">
          <a:xfrm>
            <a:off x="5427837" y="3525839"/>
            <a:ext cx="1593706" cy="1015663"/>
          </a:xfrm>
          <a:prstGeom prst="rect">
            <a:avLst/>
          </a:prstGeom>
          <a:noFill/>
          <a:ln w="9525">
            <a:noFill/>
            <a:miter lim="800000"/>
            <a:headEnd/>
            <a:tailEnd/>
          </a:ln>
        </p:spPr>
        <p:txBody>
          <a:bodyPr wrap="none">
            <a:spAutoFit/>
          </a:bodyPr>
          <a:lstStyle/>
          <a:p>
            <a:r>
              <a:rPr lang="en-US" sz="6000" dirty="0">
                <a:latin typeface="Comic Sans MS" pitchFamily="66" charset="0"/>
              </a:rPr>
              <a:t>360</a:t>
            </a:r>
          </a:p>
        </p:txBody>
      </p:sp>
      <p:sp>
        <p:nvSpPr>
          <p:cNvPr id="12295" name="Line 7"/>
          <p:cNvSpPr>
            <a:spLocks noChangeShapeType="1"/>
          </p:cNvSpPr>
          <p:nvPr/>
        </p:nvSpPr>
        <p:spPr bwMode="auto">
          <a:xfrm>
            <a:off x="5406676" y="3581400"/>
            <a:ext cx="1929897" cy="0"/>
          </a:xfrm>
          <a:prstGeom prst="line">
            <a:avLst/>
          </a:prstGeom>
          <a:noFill/>
          <a:ln w="38100">
            <a:solidFill>
              <a:schemeClr val="tx1"/>
            </a:solidFill>
            <a:round/>
            <a:headEnd/>
            <a:tailEnd/>
          </a:ln>
        </p:spPr>
        <p:txBody>
          <a:bodyPr/>
          <a:lstStyle/>
          <a:p>
            <a:endParaRPr lang="en-US" dirty="0"/>
          </a:p>
        </p:txBody>
      </p:sp>
      <p:sp>
        <p:nvSpPr>
          <p:cNvPr id="12296" name="Text Box 8"/>
          <p:cNvSpPr txBox="1">
            <a:spLocks noChangeArrowheads="1"/>
          </p:cNvSpPr>
          <p:nvPr/>
        </p:nvSpPr>
        <p:spPr bwMode="auto">
          <a:xfrm>
            <a:off x="8227457" y="3048001"/>
            <a:ext cx="1168910" cy="1015663"/>
          </a:xfrm>
          <a:prstGeom prst="rect">
            <a:avLst/>
          </a:prstGeom>
          <a:noFill/>
          <a:ln w="9525">
            <a:noFill/>
            <a:miter lim="800000"/>
            <a:headEnd/>
            <a:tailEnd/>
          </a:ln>
        </p:spPr>
        <p:txBody>
          <a:bodyPr wrap="none">
            <a:spAutoFit/>
          </a:bodyPr>
          <a:lstStyle/>
          <a:p>
            <a:r>
              <a:rPr lang="el-GR" sz="6000" dirty="0">
                <a:latin typeface="Candara" pitchFamily="34" charset="0"/>
                <a:sym typeface="Euclid Symbol" pitchFamily="18" charset="2"/>
              </a:rPr>
              <a:t>π</a:t>
            </a:r>
            <a:r>
              <a:rPr lang="en-US" sz="6000" dirty="0">
                <a:latin typeface="Candara" pitchFamily="34" charset="0"/>
                <a:sym typeface="Euclid Symbol" pitchFamily="18" charset="2"/>
              </a:rPr>
              <a:t>r</a:t>
            </a:r>
            <a:r>
              <a:rPr lang="en-US" sz="6000" baseline="30000" dirty="0">
                <a:latin typeface="Candara" pitchFamily="34" charset="0"/>
                <a:sym typeface="Euclid Symbol" pitchFamily="18" charset="2"/>
              </a:rPr>
              <a:t>2</a:t>
            </a:r>
            <a:endParaRPr lang="el-GR" sz="6000" dirty="0">
              <a:latin typeface="Candara" pitchFamily="34" charset="0"/>
              <a:sym typeface="Euclid Symbol" pitchFamily="18" charset="2"/>
            </a:endParaRPr>
          </a:p>
        </p:txBody>
      </p:sp>
      <p:sp>
        <p:nvSpPr>
          <p:cNvPr id="12297" name="Text Box 9"/>
          <p:cNvSpPr txBox="1">
            <a:spLocks noChangeArrowheads="1"/>
          </p:cNvSpPr>
          <p:nvPr/>
        </p:nvSpPr>
        <p:spPr bwMode="auto">
          <a:xfrm>
            <a:off x="989012" y="3352800"/>
            <a:ext cx="3991414" cy="646331"/>
          </a:xfrm>
          <a:prstGeom prst="rect">
            <a:avLst/>
          </a:prstGeom>
          <a:solidFill>
            <a:schemeClr val="accent3"/>
          </a:solidFill>
          <a:ln w="9525">
            <a:solidFill>
              <a:srgbClr val="FF0000"/>
            </a:solidFill>
            <a:miter lim="800000"/>
            <a:headEnd/>
            <a:tailEnd/>
          </a:ln>
        </p:spPr>
        <p:txBody>
          <a:bodyPr wrap="none">
            <a:spAutoFit/>
          </a:bodyPr>
          <a:lstStyle/>
          <a:p>
            <a:r>
              <a:rPr lang="en-US" sz="3600" dirty="0"/>
              <a:t>Area of a sector =</a:t>
            </a:r>
          </a:p>
        </p:txBody>
      </p:sp>
      <p:sp>
        <p:nvSpPr>
          <p:cNvPr id="12298" name="Text Box 10"/>
          <p:cNvSpPr txBox="1">
            <a:spLocks noChangeArrowheads="1"/>
          </p:cNvSpPr>
          <p:nvPr/>
        </p:nvSpPr>
        <p:spPr bwMode="auto">
          <a:xfrm>
            <a:off x="406295" y="1752600"/>
            <a:ext cx="5141729" cy="461665"/>
          </a:xfrm>
          <a:prstGeom prst="rect">
            <a:avLst/>
          </a:prstGeom>
          <a:solidFill>
            <a:schemeClr val="accent2">
              <a:lumMod val="60000"/>
              <a:lumOff val="40000"/>
            </a:schemeClr>
          </a:solidFill>
          <a:ln w="9525">
            <a:solidFill>
              <a:schemeClr val="accent3">
                <a:lumMod val="75000"/>
              </a:schemeClr>
            </a:solidFill>
            <a:miter lim="800000"/>
            <a:headEnd/>
            <a:tailEnd/>
          </a:ln>
        </p:spPr>
        <p:txBody>
          <a:bodyPr wrap="none">
            <a:spAutoFit/>
          </a:bodyPr>
          <a:lstStyle/>
          <a:p>
            <a:r>
              <a:rPr lang="en-US" sz="2400" dirty="0"/>
              <a:t>measure of the central angle or arc</a:t>
            </a:r>
          </a:p>
        </p:txBody>
      </p:sp>
      <p:sp>
        <p:nvSpPr>
          <p:cNvPr id="12299" name="Line 11"/>
          <p:cNvSpPr>
            <a:spLocks noChangeShapeType="1"/>
          </p:cNvSpPr>
          <p:nvPr/>
        </p:nvSpPr>
        <p:spPr bwMode="auto">
          <a:xfrm>
            <a:off x="4672383" y="2209800"/>
            <a:ext cx="1218883" cy="685800"/>
          </a:xfrm>
          <a:prstGeom prst="line">
            <a:avLst/>
          </a:prstGeom>
          <a:noFill/>
          <a:ln w="9525">
            <a:solidFill>
              <a:schemeClr val="tx1"/>
            </a:solidFill>
            <a:round/>
            <a:headEnd/>
            <a:tailEnd type="triangle" w="med" len="med"/>
          </a:ln>
        </p:spPr>
        <p:txBody>
          <a:bodyPr/>
          <a:lstStyle/>
          <a:p>
            <a:endParaRPr lang="en-US" dirty="0"/>
          </a:p>
        </p:txBody>
      </p:sp>
      <p:sp>
        <p:nvSpPr>
          <p:cNvPr id="12300" name="Oval 12"/>
          <p:cNvSpPr>
            <a:spLocks noChangeArrowheads="1"/>
          </p:cNvSpPr>
          <p:nvPr/>
        </p:nvSpPr>
        <p:spPr bwMode="auto">
          <a:xfrm>
            <a:off x="5180251" y="2667000"/>
            <a:ext cx="2336191" cy="2133600"/>
          </a:xfrm>
          <a:prstGeom prst="ellipse">
            <a:avLst/>
          </a:prstGeom>
          <a:noFill/>
          <a:ln w="38100">
            <a:solidFill>
              <a:schemeClr val="tx2"/>
            </a:solidFill>
            <a:round/>
            <a:headEnd/>
            <a:tailEnd/>
          </a:ln>
        </p:spPr>
        <p:txBody>
          <a:bodyPr wrap="none" anchor="ctr"/>
          <a:lstStyle/>
          <a:p>
            <a:endParaRPr lang="en-US" dirty="0"/>
          </a:p>
        </p:txBody>
      </p:sp>
      <p:sp>
        <p:nvSpPr>
          <p:cNvPr id="12301" name="Text Box 13"/>
          <p:cNvSpPr txBox="1">
            <a:spLocks noChangeArrowheads="1"/>
          </p:cNvSpPr>
          <p:nvPr/>
        </p:nvSpPr>
        <p:spPr bwMode="auto">
          <a:xfrm>
            <a:off x="2133045" y="5486401"/>
            <a:ext cx="3628494" cy="461665"/>
          </a:xfrm>
          <a:prstGeom prst="rect">
            <a:avLst/>
          </a:prstGeom>
          <a:solidFill>
            <a:schemeClr val="accent2">
              <a:lumMod val="60000"/>
              <a:lumOff val="40000"/>
            </a:schemeClr>
          </a:solidFill>
          <a:ln w="9525">
            <a:noFill/>
            <a:miter lim="800000"/>
            <a:headEnd/>
            <a:tailEnd/>
          </a:ln>
        </p:spPr>
        <p:txBody>
          <a:bodyPr wrap="none">
            <a:spAutoFit/>
          </a:bodyPr>
          <a:lstStyle/>
          <a:p>
            <a:r>
              <a:rPr lang="en-US" sz="2400" dirty="0"/>
              <a:t>The fraction of the </a:t>
            </a:r>
            <a:r>
              <a:rPr lang="en-US" sz="2400" dirty="0" smtClean="0"/>
              <a:t>circle</a:t>
            </a:r>
            <a:endParaRPr lang="en-US" sz="2400" dirty="0"/>
          </a:p>
        </p:txBody>
      </p:sp>
      <p:sp>
        <p:nvSpPr>
          <p:cNvPr id="12302" name="Oval 14"/>
          <p:cNvSpPr>
            <a:spLocks noChangeArrowheads="1"/>
          </p:cNvSpPr>
          <p:nvPr/>
        </p:nvSpPr>
        <p:spPr bwMode="auto">
          <a:xfrm>
            <a:off x="7922736" y="3124200"/>
            <a:ext cx="2640912" cy="1066800"/>
          </a:xfrm>
          <a:prstGeom prst="ellipse">
            <a:avLst/>
          </a:prstGeom>
          <a:noFill/>
          <a:ln w="38100">
            <a:solidFill>
              <a:srgbClr val="FF6600"/>
            </a:solidFill>
            <a:round/>
            <a:headEnd/>
            <a:tailEnd/>
          </a:ln>
        </p:spPr>
        <p:txBody>
          <a:bodyPr wrap="none" anchor="ctr"/>
          <a:lstStyle/>
          <a:p>
            <a:endParaRPr lang="en-US" dirty="0"/>
          </a:p>
        </p:txBody>
      </p:sp>
      <p:sp>
        <p:nvSpPr>
          <p:cNvPr id="12303" name="Text Box 15"/>
          <p:cNvSpPr txBox="1">
            <a:spLocks noChangeArrowheads="1"/>
          </p:cNvSpPr>
          <p:nvPr/>
        </p:nvSpPr>
        <p:spPr bwMode="auto">
          <a:xfrm>
            <a:off x="7922736" y="2133601"/>
            <a:ext cx="3961368" cy="830997"/>
          </a:xfrm>
          <a:prstGeom prst="rect">
            <a:avLst/>
          </a:prstGeom>
          <a:solidFill>
            <a:schemeClr val="accent2">
              <a:lumMod val="60000"/>
              <a:lumOff val="40000"/>
            </a:schemeClr>
          </a:solidFill>
          <a:ln w="9525">
            <a:solidFill>
              <a:srgbClr val="FF0000"/>
            </a:solidFill>
            <a:miter lim="800000"/>
            <a:headEnd/>
            <a:tailEnd/>
          </a:ln>
        </p:spPr>
        <p:txBody>
          <a:bodyPr wrap="square">
            <a:spAutoFit/>
          </a:bodyPr>
          <a:lstStyle/>
          <a:p>
            <a:r>
              <a:rPr lang="en-US" sz="2400" dirty="0"/>
              <a:t>The area of the entire </a:t>
            </a:r>
            <a:r>
              <a:rPr lang="en-US" sz="2400" dirty="0" smtClean="0"/>
              <a:t>circle</a:t>
            </a:r>
            <a:endParaRPr lang="en-US" dirty="0"/>
          </a:p>
        </p:txBody>
      </p:sp>
      <p:sp>
        <p:nvSpPr>
          <p:cNvPr id="12305" name="Oval 17"/>
          <p:cNvSpPr>
            <a:spLocks noChangeArrowheads="1"/>
          </p:cNvSpPr>
          <p:nvPr/>
        </p:nvSpPr>
        <p:spPr bwMode="auto">
          <a:xfrm>
            <a:off x="8329031" y="4495800"/>
            <a:ext cx="3047206" cy="2209800"/>
          </a:xfrm>
          <a:prstGeom prst="ellipse">
            <a:avLst/>
          </a:prstGeom>
          <a:solidFill>
            <a:srgbClr val="FF6600"/>
          </a:solidFill>
          <a:ln w="9525">
            <a:solidFill>
              <a:schemeClr val="tx1"/>
            </a:solidFill>
            <a:round/>
            <a:headEnd/>
            <a:tailEnd/>
          </a:ln>
        </p:spPr>
        <p:txBody>
          <a:bodyPr wrap="none" anchor="ctr"/>
          <a:lstStyle/>
          <a:p>
            <a:endParaRPr lang="en-US" dirty="0"/>
          </a:p>
        </p:txBody>
      </p:sp>
      <p:sp>
        <p:nvSpPr>
          <p:cNvPr id="12306" name="Text Box 18"/>
          <p:cNvSpPr txBox="1">
            <a:spLocks noChangeArrowheads="1"/>
          </p:cNvSpPr>
          <p:nvPr/>
        </p:nvSpPr>
        <p:spPr bwMode="auto">
          <a:xfrm>
            <a:off x="9605050" y="4876801"/>
            <a:ext cx="343364" cy="1015663"/>
          </a:xfrm>
          <a:prstGeom prst="rect">
            <a:avLst/>
          </a:prstGeom>
          <a:noFill/>
          <a:ln w="9525">
            <a:noFill/>
            <a:miter lim="800000"/>
            <a:headEnd/>
            <a:tailEnd/>
          </a:ln>
        </p:spPr>
        <p:txBody>
          <a:bodyPr wrap="none">
            <a:spAutoFit/>
          </a:bodyPr>
          <a:lstStyle/>
          <a:p>
            <a:r>
              <a:rPr lang="en-US" sz="6000" dirty="0">
                <a:solidFill>
                  <a:schemeClr val="bg2"/>
                </a:solidFill>
              </a:rPr>
              <a:t>.</a:t>
            </a:r>
          </a:p>
        </p:txBody>
      </p:sp>
      <p:sp>
        <p:nvSpPr>
          <p:cNvPr id="12307" name="Line 19"/>
          <p:cNvSpPr>
            <a:spLocks noChangeShapeType="1"/>
          </p:cNvSpPr>
          <p:nvPr/>
        </p:nvSpPr>
        <p:spPr bwMode="auto">
          <a:xfrm flipV="1">
            <a:off x="8633751" y="5638800"/>
            <a:ext cx="1218883" cy="609600"/>
          </a:xfrm>
          <a:prstGeom prst="line">
            <a:avLst/>
          </a:prstGeom>
          <a:noFill/>
          <a:ln w="38100">
            <a:solidFill>
              <a:srgbClr val="66FF33"/>
            </a:solidFill>
            <a:round/>
            <a:headEnd/>
            <a:tailEnd/>
          </a:ln>
        </p:spPr>
        <p:txBody>
          <a:bodyPr/>
          <a:lstStyle/>
          <a:p>
            <a:endParaRPr lang="en-US" dirty="0"/>
          </a:p>
        </p:txBody>
      </p:sp>
      <p:sp>
        <p:nvSpPr>
          <p:cNvPr id="12308" name="Line 20"/>
          <p:cNvSpPr>
            <a:spLocks noChangeShapeType="1"/>
          </p:cNvSpPr>
          <p:nvPr/>
        </p:nvSpPr>
        <p:spPr bwMode="auto">
          <a:xfrm flipV="1">
            <a:off x="9852634" y="5638800"/>
            <a:ext cx="0" cy="1066800"/>
          </a:xfrm>
          <a:prstGeom prst="line">
            <a:avLst/>
          </a:prstGeom>
          <a:noFill/>
          <a:ln w="38100">
            <a:solidFill>
              <a:srgbClr val="66FF33"/>
            </a:solidFill>
            <a:round/>
            <a:headEnd/>
            <a:tailEnd/>
          </a:ln>
        </p:spPr>
        <p:txBody>
          <a:bodyPr/>
          <a:lstStyle/>
          <a:p>
            <a:endParaRPr lang="en-US" dirty="0"/>
          </a:p>
        </p:txBody>
      </p:sp>
      <p:sp>
        <p:nvSpPr>
          <p:cNvPr id="12309" name="Arc 21"/>
          <p:cNvSpPr>
            <a:spLocks/>
          </p:cNvSpPr>
          <p:nvPr/>
        </p:nvSpPr>
        <p:spPr bwMode="auto">
          <a:xfrm>
            <a:off x="8625286" y="5602288"/>
            <a:ext cx="1229464" cy="1104900"/>
          </a:xfrm>
          <a:custGeom>
            <a:avLst/>
            <a:gdLst>
              <a:gd name="T0" fmla="*/ 2147483647 w 17433"/>
              <a:gd name="T1" fmla="*/ 2147483647 h 21597"/>
              <a:gd name="T2" fmla="*/ 0 w 17433"/>
              <a:gd name="T3" fmla="*/ 2147483647 h 21597"/>
              <a:gd name="T4" fmla="*/ 2147483647 w 17433"/>
              <a:gd name="T5" fmla="*/ 0 h 21597"/>
              <a:gd name="T6" fmla="*/ 0 60000 65536"/>
              <a:gd name="T7" fmla="*/ 0 60000 65536"/>
              <a:gd name="T8" fmla="*/ 0 60000 65536"/>
              <a:gd name="T9" fmla="*/ 0 w 17433"/>
              <a:gd name="T10" fmla="*/ 0 h 21597"/>
              <a:gd name="T11" fmla="*/ 17433 w 17433"/>
              <a:gd name="T12" fmla="*/ 21597 h 21597"/>
            </a:gdLst>
            <a:ahLst/>
            <a:cxnLst>
              <a:cxn ang="T6">
                <a:pos x="T0" y="T1"/>
              </a:cxn>
              <a:cxn ang="T7">
                <a:pos x="T2" y="T3"/>
              </a:cxn>
              <a:cxn ang="T8">
                <a:pos x="T4" y="T5"/>
              </a:cxn>
            </a:cxnLst>
            <a:rect l="T9" t="T10" r="T11" b="T12"/>
            <a:pathLst>
              <a:path w="17433" h="21597" fill="none" extrusionOk="0">
                <a:moveTo>
                  <a:pt x="17088" y="21597"/>
                </a:moveTo>
                <a:cubicBezTo>
                  <a:pt x="10321" y="21489"/>
                  <a:pt x="3996" y="18216"/>
                  <a:pt x="0" y="12753"/>
                </a:cubicBezTo>
              </a:path>
              <a:path w="17433" h="21597" stroke="0" extrusionOk="0">
                <a:moveTo>
                  <a:pt x="17088" y="21597"/>
                </a:moveTo>
                <a:cubicBezTo>
                  <a:pt x="10321" y="21489"/>
                  <a:pt x="3996" y="18216"/>
                  <a:pt x="0" y="12753"/>
                </a:cubicBezTo>
                <a:lnTo>
                  <a:pt x="17433" y="0"/>
                </a:lnTo>
                <a:lnTo>
                  <a:pt x="17088" y="21597"/>
                </a:lnTo>
                <a:close/>
              </a:path>
            </a:pathLst>
          </a:custGeom>
          <a:noFill/>
          <a:ln w="38100">
            <a:solidFill>
              <a:srgbClr val="66FF33"/>
            </a:solidFill>
            <a:round/>
            <a:headEnd/>
            <a:tailEnd/>
          </a:ln>
        </p:spPr>
        <p:txBody>
          <a:bodyPr wrap="none" anchor="ctr"/>
          <a:lstStyle/>
          <a:p>
            <a:endParaRPr lang="en-US" dirty="0"/>
          </a:p>
        </p:txBody>
      </p:sp>
      <p:sp>
        <p:nvSpPr>
          <p:cNvPr id="12310" name="Line 22"/>
          <p:cNvSpPr>
            <a:spLocks noChangeShapeType="1"/>
          </p:cNvSpPr>
          <p:nvPr/>
        </p:nvSpPr>
        <p:spPr bwMode="auto">
          <a:xfrm>
            <a:off x="8735325" y="6248400"/>
            <a:ext cx="1015735" cy="381000"/>
          </a:xfrm>
          <a:prstGeom prst="line">
            <a:avLst/>
          </a:prstGeom>
          <a:noFill/>
          <a:ln w="76200">
            <a:solidFill>
              <a:srgbClr val="66FF33"/>
            </a:solidFill>
            <a:round/>
            <a:headEnd/>
            <a:tailEnd/>
          </a:ln>
        </p:spPr>
        <p:txBody>
          <a:bodyPr/>
          <a:lstStyle/>
          <a:p>
            <a:endParaRPr lang="en-US" dirty="0"/>
          </a:p>
        </p:txBody>
      </p:sp>
      <p:sp>
        <p:nvSpPr>
          <p:cNvPr id="12311" name="Line 23"/>
          <p:cNvSpPr>
            <a:spLocks noChangeShapeType="1"/>
          </p:cNvSpPr>
          <p:nvPr/>
        </p:nvSpPr>
        <p:spPr bwMode="auto">
          <a:xfrm>
            <a:off x="8836898" y="6172200"/>
            <a:ext cx="1015735" cy="381000"/>
          </a:xfrm>
          <a:prstGeom prst="line">
            <a:avLst/>
          </a:prstGeom>
          <a:noFill/>
          <a:ln w="76200">
            <a:solidFill>
              <a:srgbClr val="66FF33"/>
            </a:solidFill>
            <a:round/>
            <a:headEnd/>
            <a:tailEnd/>
          </a:ln>
        </p:spPr>
        <p:txBody>
          <a:bodyPr/>
          <a:lstStyle/>
          <a:p>
            <a:endParaRPr lang="en-US" dirty="0"/>
          </a:p>
        </p:txBody>
      </p:sp>
      <p:sp>
        <p:nvSpPr>
          <p:cNvPr id="12312" name="Line 24"/>
          <p:cNvSpPr>
            <a:spLocks noChangeShapeType="1"/>
          </p:cNvSpPr>
          <p:nvPr/>
        </p:nvSpPr>
        <p:spPr bwMode="auto">
          <a:xfrm>
            <a:off x="9071788" y="6154738"/>
            <a:ext cx="812588" cy="304800"/>
          </a:xfrm>
          <a:prstGeom prst="line">
            <a:avLst/>
          </a:prstGeom>
          <a:noFill/>
          <a:ln w="76200">
            <a:solidFill>
              <a:srgbClr val="66FF33"/>
            </a:solidFill>
            <a:round/>
            <a:headEnd/>
            <a:tailEnd/>
          </a:ln>
        </p:spPr>
        <p:txBody>
          <a:bodyPr/>
          <a:lstStyle/>
          <a:p>
            <a:endParaRPr lang="en-US" dirty="0"/>
          </a:p>
        </p:txBody>
      </p:sp>
      <p:sp>
        <p:nvSpPr>
          <p:cNvPr id="12313" name="Line 25"/>
          <p:cNvSpPr>
            <a:spLocks noChangeShapeType="1"/>
          </p:cNvSpPr>
          <p:nvPr/>
        </p:nvSpPr>
        <p:spPr bwMode="auto">
          <a:xfrm>
            <a:off x="9040045" y="6019800"/>
            <a:ext cx="812588" cy="304800"/>
          </a:xfrm>
          <a:prstGeom prst="line">
            <a:avLst/>
          </a:prstGeom>
          <a:noFill/>
          <a:ln w="76200">
            <a:solidFill>
              <a:srgbClr val="66FF33"/>
            </a:solidFill>
            <a:round/>
            <a:headEnd/>
            <a:tailEnd/>
          </a:ln>
        </p:spPr>
        <p:txBody>
          <a:bodyPr/>
          <a:lstStyle/>
          <a:p>
            <a:endParaRPr lang="en-US" dirty="0"/>
          </a:p>
        </p:txBody>
      </p:sp>
      <p:sp>
        <p:nvSpPr>
          <p:cNvPr id="12314" name="Line 26"/>
          <p:cNvSpPr>
            <a:spLocks noChangeShapeType="1"/>
          </p:cNvSpPr>
          <p:nvPr/>
        </p:nvSpPr>
        <p:spPr bwMode="auto">
          <a:xfrm>
            <a:off x="9243192" y="5943600"/>
            <a:ext cx="609441" cy="228600"/>
          </a:xfrm>
          <a:prstGeom prst="line">
            <a:avLst/>
          </a:prstGeom>
          <a:noFill/>
          <a:ln w="76200">
            <a:solidFill>
              <a:srgbClr val="66FF33"/>
            </a:solidFill>
            <a:round/>
            <a:headEnd/>
            <a:tailEnd/>
          </a:ln>
        </p:spPr>
        <p:txBody>
          <a:bodyPr/>
          <a:lstStyle/>
          <a:p>
            <a:endParaRPr lang="en-US" dirty="0"/>
          </a:p>
        </p:txBody>
      </p:sp>
      <p:sp>
        <p:nvSpPr>
          <p:cNvPr id="12315" name="Line 27"/>
          <p:cNvSpPr>
            <a:spLocks noChangeShapeType="1"/>
          </p:cNvSpPr>
          <p:nvPr/>
        </p:nvSpPr>
        <p:spPr bwMode="auto">
          <a:xfrm>
            <a:off x="9344766" y="5867400"/>
            <a:ext cx="507868" cy="228600"/>
          </a:xfrm>
          <a:prstGeom prst="line">
            <a:avLst/>
          </a:prstGeom>
          <a:noFill/>
          <a:ln w="76200">
            <a:solidFill>
              <a:srgbClr val="66FF33"/>
            </a:solidFill>
            <a:round/>
            <a:headEnd/>
            <a:tailEnd/>
          </a:ln>
        </p:spPr>
        <p:txBody>
          <a:bodyPr/>
          <a:lstStyle/>
          <a:p>
            <a:endParaRPr lang="en-US" dirty="0"/>
          </a:p>
        </p:txBody>
      </p:sp>
      <p:sp>
        <p:nvSpPr>
          <p:cNvPr id="12316" name="Line 28"/>
          <p:cNvSpPr>
            <a:spLocks noChangeShapeType="1"/>
          </p:cNvSpPr>
          <p:nvPr/>
        </p:nvSpPr>
        <p:spPr bwMode="auto">
          <a:xfrm>
            <a:off x="9547913" y="5791200"/>
            <a:ext cx="304721" cy="152400"/>
          </a:xfrm>
          <a:prstGeom prst="line">
            <a:avLst/>
          </a:prstGeom>
          <a:noFill/>
          <a:ln w="76200">
            <a:solidFill>
              <a:srgbClr val="66FF33"/>
            </a:solidFill>
            <a:round/>
            <a:headEnd/>
            <a:tailEnd/>
          </a:ln>
        </p:spPr>
        <p:txBody>
          <a:bodyPr/>
          <a:lstStyle/>
          <a:p>
            <a:endParaRPr lang="en-US" dirty="0"/>
          </a:p>
        </p:txBody>
      </p:sp>
      <p:sp>
        <p:nvSpPr>
          <p:cNvPr id="12317" name="Line 29"/>
          <p:cNvSpPr>
            <a:spLocks noChangeShapeType="1"/>
          </p:cNvSpPr>
          <p:nvPr/>
        </p:nvSpPr>
        <p:spPr bwMode="auto">
          <a:xfrm>
            <a:off x="9649487" y="5715000"/>
            <a:ext cx="203147" cy="76200"/>
          </a:xfrm>
          <a:prstGeom prst="line">
            <a:avLst/>
          </a:prstGeom>
          <a:noFill/>
          <a:ln w="76200">
            <a:solidFill>
              <a:srgbClr val="66FF33"/>
            </a:solidFill>
            <a:round/>
            <a:headEnd/>
            <a:tailEnd/>
          </a:ln>
        </p:spPr>
        <p:txBody>
          <a:bodyPr/>
          <a:lstStyle/>
          <a:p>
            <a:endParaRPr lang="en-US" dirty="0"/>
          </a:p>
        </p:txBody>
      </p:sp>
      <p:graphicFrame>
        <p:nvGraphicFramePr>
          <p:cNvPr id="27" name="Object 26"/>
          <p:cNvGraphicFramePr>
            <a:graphicFrameLocks noChangeAspect="1"/>
          </p:cNvGraphicFramePr>
          <p:nvPr/>
        </p:nvGraphicFramePr>
        <p:xfrm>
          <a:off x="7618016" y="3505200"/>
          <a:ext cx="152360" cy="127000"/>
        </p:xfrm>
        <a:graphic>
          <a:graphicData uri="http://schemas.openxmlformats.org/presentationml/2006/ole">
            <p:oleObj spid="_x0000_s55298" name="Equation" r:id="rId4" imgW="114120" imgH="126720" progId="Equation.DSMT4">
              <p:embed/>
            </p:oleObj>
          </a:graphicData>
        </a:graphic>
      </p:graphicFrame>
      <p:sp>
        <p:nvSpPr>
          <p:cNvPr id="28" name="Line 11"/>
          <p:cNvSpPr>
            <a:spLocks noChangeShapeType="1"/>
          </p:cNvSpPr>
          <p:nvPr/>
        </p:nvSpPr>
        <p:spPr bwMode="auto">
          <a:xfrm flipV="1">
            <a:off x="4367662" y="4724400"/>
            <a:ext cx="1320456" cy="685800"/>
          </a:xfrm>
          <a:prstGeom prst="line">
            <a:avLst/>
          </a:prstGeom>
          <a:noFill/>
          <a:ln w="9525">
            <a:solidFill>
              <a:schemeClr val="tx1"/>
            </a:solidFill>
            <a:round/>
            <a:headEnd/>
            <a:tailEnd type="triangle" w="med" len="med"/>
          </a:ln>
        </p:spPr>
        <p:txBody>
          <a:bodyPr/>
          <a:lstStyle/>
          <a:p>
            <a:endParaRPr lang="en-US" dirty="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2305"/>
                                        </p:tgtEl>
                                        <p:attrNameLst>
                                          <p:attrName>style.visibility</p:attrName>
                                        </p:attrNameLst>
                                      </p:cBhvr>
                                      <p:to>
                                        <p:strVal val="visible"/>
                                      </p:to>
                                    </p:set>
                                    <p:animEffect transition="in" filter="dissolve">
                                      <p:cBhvr>
                                        <p:cTn id="7" dur="500"/>
                                        <p:tgtEl>
                                          <p:spTgt spid="1230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2307"/>
                                        </p:tgtEl>
                                        <p:attrNameLst>
                                          <p:attrName>style.visibility</p:attrName>
                                        </p:attrNameLst>
                                      </p:cBhvr>
                                      <p:to>
                                        <p:strVal val="visible"/>
                                      </p:to>
                                    </p:set>
                                    <p:animEffect transition="in" filter="wipe(up)">
                                      <p:cBhvr>
                                        <p:cTn id="10" dur="500"/>
                                        <p:tgtEl>
                                          <p:spTgt spid="12307"/>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2308"/>
                                        </p:tgtEl>
                                        <p:attrNameLst>
                                          <p:attrName>style.visibility</p:attrName>
                                        </p:attrNameLst>
                                      </p:cBhvr>
                                      <p:to>
                                        <p:strVal val="visible"/>
                                      </p:to>
                                    </p:set>
                                    <p:animEffect transition="in" filter="wipe(up)">
                                      <p:cBhvr>
                                        <p:cTn id="13" dur="500"/>
                                        <p:tgtEl>
                                          <p:spTgt spid="1230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2309"/>
                                        </p:tgtEl>
                                        <p:attrNameLst>
                                          <p:attrName>style.visibility</p:attrName>
                                        </p:attrNameLst>
                                      </p:cBhvr>
                                      <p:to>
                                        <p:strVal val="visible"/>
                                      </p:to>
                                    </p:set>
                                    <p:animEffect transition="in" filter="wipe(down)">
                                      <p:cBhvr>
                                        <p:cTn id="16" dur="2000"/>
                                        <p:tgtEl>
                                          <p:spTgt spid="12309"/>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2310"/>
                                        </p:tgtEl>
                                        <p:attrNameLst>
                                          <p:attrName>style.visibility</p:attrName>
                                        </p:attrNameLst>
                                      </p:cBhvr>
                                      <p:to>
                                        <p:strVal val="visible"/>
                                      </p:to>
                                    </p:set>
                                    <p:animEffect transition="in" filter="dissolve">
                                      <p:cBhvr>
                                        <p:cTn id="19" dur="500"/>
                                        <p:tgtEl>
                                          <p:spTgt spid="12310"/>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2311"/>
                                        </p:tgtEl>
                                        <p:attrNameLst>
                                          <p:attrName>style.visibility</p:attrName>
                                        </p:attrNameLst>
                                      </p:cBhvr>
                                      <p:to>
                                        <p:strVal val="visible"/>
                                      </p:to>
                                    </p:set>
                                    <p:animEffect transition="in" filter="dissolve">
                                      <p:cBhvr>
                                        <p:cTn id="22" dur="500"/>
                                        <p:tgtEl>
                                          <p:spTgt spid="12311"/>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2312"/>
                                        </p:tgtEl>
                                        <p:attrNameLst>
                                          <p:attrName>style.visibility</p:attrName>
                                        </p:attrNameLst>
                                      </p:cBhvr>
                                      <p:to>
                                        <p:strVal val="visible"/>
                                      </p:to>
                                    </p:set>
                                    <p:animEffect transition="in" filter="dissolve">
                                      <p:cBhvr>
                                        <p:cTn id="25" dur="500"/>
                                        <p:tgtEl>
                                          <p:spTgt spid="12312"/>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2313"/>
                                        </p:tgtEl>
                                        <p:attrNameLst>
                                          <p:attrName>style.visibility</p:attrName>
                                        </p:attrNameLst>
                                      </p:cBhvr>
                                      <p:to>
                                        <p:strVal val="visible"/>
                                      </p:to>
                                    </p:set>
                                    <p:animEffect transition="in" filter="dissolve">
                                      <p:cBhvr>
                                        <p:cTn id="28" dur="500"/>
                                        <p:tgtEl>
                                          <p:spTgt spid="12313"/>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2314"/>
                                        </p:tgtEl>
                                        <p:attrNameLst>
                                          <p:attrName>style.visibility</p:attrName>
                                        </p:attrNameLst>
                                      </p:cBhvr>
                                      <p:to>
                                        <p:strVal val="visible"/>
                                      </p:to>
                                    </p:set>
                                    <p:animEffect transition="in" filter="dissolve">
                                      <p:cBhvr>
                                        <p:cTn id="31" dur="500"/>
                                        <p:tgtEl>
                                          <p:spTgt spid="12314"/>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2315"/>
                                        </p:tgtEl>
                                        <p:attrNameLst>
                                          <p:attrName>style.visibility</p:attrName>
                                        </p:attrNameLst>
                                      </p:cBhvr>
                                      <p:to>
                                        <p:strVal val="visible"/>
                                      </p:to>
                                    </p:set>
                                    <p:animEffect transition="in" filter="dissolve">
                                      <p:cBhvr>
                                        <p:cTn id="34" dur="500"/>
                                        <p:tgtEl>
                                          <p:spTgt spid="12315"/>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2316"/>
                                        </p:tgtEl>
                                        <p:attrNameLst>
                                          <p:attrName>style.visibility</p:attrName>
                                        </p:attrNameLst>
                                      </p:cBhvr>
                                      <p:to>
                                        <p:strVal val="visible"/>
                                      </p:to>
                                    </p:set>
                                    <p:animEffect transition="in" filter="dissolve">
                                      <p:cBhvr>
                                        <p:cTn id="37" dur="500"/>
                                        <p:tgtEl>
                                          <p:spTgt spid="12316"/>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2317"/>
                                        </p:tgtEl>
                                        <p:attrNameLst>
                                          <p:attrName>style.visibility</p:attrName>
                                        </p:attrNameLst>
                                      </p:cBhvr>
                                      <p:to>
                                        <p:strVal val="visible"/>
                                      </p:to>
                                    </p:set>
                                    <p:animEffect transition="in" filter="dissolve">
                                      <p:cBhvr>
                                        <p:cTn id="40" dur="500"/>
                                        <p:tgtEl>
                                          <p:spTgt spid="12317"/>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12297"/>
                                        </p:tgtEl>
                                        <p:attrNameLst>
                                          <p:attrName>style.visibility</p:attrName>
                                        </p:attrNameLst>
                                      </p:cBhvr>
                                      <p:to>
                                        <p:strVal val="visible"/>
                                      </p:to>
                                    </p:set>
                                    <p:animEffect transition="in" filter="dissolve">
                                      <p:cBhvr>
                                        <p:cTn id="45" dur="500"/>
                                        <p:tgtEl>
                                          <p:spTgt spid="12297"/>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12292"/>
                                        </p:tgtEl>
                                        <p:attrNameLst>
                                          <p:attrName>style.visibility</p:attrName>
                                        </p:attrNameLst>
                                      </p:cBhvr>
                                      <p:to>
                                        <p:strVal val="visible"/>
                                      </p:to>
                                    </p:set>
                                    <p:animEffect transition="in" filter="dissolve">
                                      <p:cBhvr>
                                        <p:cTn id="50" dur="500"/>
                                        <p:tgtEl>
                                          <p:spTgt spid="12292"/>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12295"/>
                                        </p:tgtEl>
                                        <p:attrNameLst>
                                          <p:attrName>style.visibility</p:attrName>
                                        </p:attrNameLst>
                                      </p:cBhvr>
                                      <p:to>
                                        <p:strVal val="visible"/>
                                      </p:to>
                                    </p:set>
                                    <p:animEffect transition="in" filter="dissolve">
                                      <p:cBhvr>
                                        <p:cTn id="53" dur="500"/>
                                        <p:tgtEl>
                                          <p:spTgt spid="12295"/>
                                        </p:tgtEl>
                                      </p:cBhvr>
                                    </p:animEffect>
                                  </p:childTnLst>
                                </p:cTn>
                              </p:par>
                              <p:par>
                                <p:cTn id="54" presetID="9" presetClass="entr" presetSubtype="0" fill="hold"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dissolve">
                                      <p:cBhvr>
                                        <p:cTn id="56" dur="500"/>
                                        <p:tgtEl>
                                          <p:spTgt spid="27"/>
                                        </p:tgtEl>
                                      </p:cBhvr>
                                    </p:animEffect>
                                  </p:childTnLst>
                                </p:cTn>
                              </p:par>
                              <p:par>
                                <p:cTn id="57" presetID="9" presetClass="entr" presetSubtype="0" fill="hold" grpId="0" nodeType="withEffect">
                                  <p:stCondLst>
                                    <p:cond delay="0"/>
                                  </p:stCondLst>
                                  <p:childTnLst>
                                    <p:set>
                                      <p:cBhvr>
                                        <p:cTn id="58" dur="1" fill="hold">
                                          <p:stCondLst>
                                            <p:cond delay="0"/>
                                          </p:stCondLst>
                                        </p:cTn>
                                        <p:tgtEl>
                                          <p:spTgt spid="12296"/>
                                        </p:tgtEl>
                                        <p:attrNameLst>
                                          <p:attrName>style.visibility</p:attrName>
                                        </p:attrNameLst>
                                      </p:cBhvr>
                                      <p:to>
                                        <p:strVal val="visible"/>
                                      </p:to>
                                    </p:set>
                                    <p:animEffect transition="in" filter="dissolve">
                                      <p:cBhvr>
                                        <p:cTn id="59" dur="500"/>
                                        <p:tgtEl>
                                          <p:spTgt spid="12296"/>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12294"/>
                                        </p:tgtEl>
                                        <p:attrNameLst>
                                          <p:attrName>style.visibility</p:attrName>
                                        </p:attrNameLst>
                                      </p:cBhvr>
                                      <p:to>
                                        <p:strVal val="visible"/>
                                      </p:to>
                                    </p:set>
                                    <p:animEffect transition="in" filter="dissolve">
                                      <p:cBhvr>
                                        <p:cTn id="62" dur="500"/>
                                        <p:tgtEl>
                                          <p:spTgt spid="12294"/>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12302"/>
                                        </p:tgtEl>
                                        <p:attrNameLst>
                                          <p:attrName>style.visibility</p:attrName>
                                        </p:attrNameLst>
                                      </p:cBhvr>
                                      <p:to>
                                        <p:strVal val="visible"/>
                                      </p:to>
                                    </p:set>
                                    <p:animEffect transition="in" filter="wipe(down)">
                                      <p:cBhvr>
                                        <p:cTn id="65" dur="500"/>
                                        <p:tgtEl>
                                          <p:spTgt spid="12302"/>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9" presetClass="entr" presetSubtype="0" fill="hold" grpId="0" nodeType="clickEffect">
                                  <p:stCondLst>
                                    <p:cond delay="0"/>
                                  </p:stCondLst>
                                  <p:childTnLst>
                                    <p:set>
                                      <p:cBhvr>
                                        <p:cTn id="69" dur="1" fill="hold">
                                          <p:stCondLst>
                                            <p:cond delay="0"/>
                                          </p:stCondLst>
                                        </p:cTn>
                                        <p:tgtEl>
                                          <p:spTgt spid="12303"/>
                                        </p:tgtEl>
                                        <p:attrNameLst>
                                          <p:attrName>style.visibility</p:attrName>
                                        </p:attrNameLst>
                                      </p:cBhvr>
                                      <p:to>
                                        <p:strVal val="visible"/>
                                      </p:to>
                                    </p:set>
                                    <p:animEffect transition="in" filter="dissolve">
                                      <p:cBhvr>
                                        <p:cTn id="70" dur="500"/>
                                        <p:tgtEl>
                                          <p:spTgt spid="12303"/>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22" presetClass="entr" presetSubtype="4" fill="hold" grpId="0" nodeType="clickEffect">
                                  <p:stCondLst>
                                    <p:cond delay="0"/>
                                  </p:stCondLst>
                                  <p:childTnLst>
                                    <p:set>
                                      <p:cBhvr>
                                        <p:cTn id="74" dur="1" fill="hold">
                                          <p:stCondLst>
                                            <p:cond delay="0"/>
                                          </p:stCondLst>
                                        </p:cTn>
                                        <p:tgtEl>
                                          <p:spTgt spid="12300"/>
                                        </p:tgtEl>
                                        <p:attrNameLst>
                                          <p:attrName>style.visibility</p:attrName>
                                        </p:attrNameLst>
                                      </p:cBhvr>
                                      <p:to>
                                        <p:strVal val="visible"/>
                                      </p:to>
                                    </p:set>
                                    <p:animEffect transition="in" filter="wipe(down)">
                                      <p:cBhvr>
                                        <p:cTn id="75" dur="500"/>
                                        <p:tgtEl>
                                          <p:spTgt spid="12300"/>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9" presetClass="entr" presetSubtype="0" fill="hold" grpId="0" nodeType="clickEffect">
                                  <p:stCondLst>
                                    <p:cond delay="0"/>
                                  </p:stCondLst>
                                  <p:childTnLst>
                                    <p:set>
                                      <p:cBhvr>
                                        <p:cTn id="79" dur="1" fill="hold">
                                          <p:stCondLst>
                                            <p:cond delay="0"/>
                                          </p:stCondLst>
                                        </p:cTn>
                                        <p:tgtEl>
                                          <p:spTgt spid="12298"/>
                                        </p:tgtEl>
                                        <p:attrNameLst>
                                          <p:attrName>style.visibility</p:attrName>
                                        </p:attrNameLst>
                                      </p:cBhvr>
                                      <p:to>
                                        <p:strVal val="visible"/>
                                      </p:to>
                                    </p:set>
                                    <p:animEffect transition="in" filter="dissolve">
                                      <p:cBhvr>
                                        <p:cTn id="80" dur="500"/>
                                        <p:tgtEl>
                                          <p:spTgt spid="12298"/>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12299"/>
                                        </p:tgtEl>
                                        <p:attrNameLst>
                                          <p:attrName>style.visibility</p:attrName>
                                        </p:attrNameLst>
                                      </p:cBhvr>
                                      <p:to>
                                        <p:strVal val="visible"/>
                                      </p:to>
                                    </p:set>
                                    <p:animEffect transition="in" filter="wipe(up)">
                                      <p:cBhvr>
                                        <p:cTn id="83" dur="500"/>
                                        <p:tgtEl>
                                          <p:spTgt spid="12299"/>
                                        </p:tgtEl>
                                      </p:cBhvr>
                                    </p:animEffect>
                                  </p:childTnLst>
                                </p:cTn>
                              </p:par>
                            </p:childTnLst>
                          </p:cTn>
                        </p:par>
                      </p:childTnLst>
                    </p:cTn>
                  </p:par>
                  <p:par>
                    <p:cTn id="84" fill="hold">
                      <p:stCondLst>
                        <p:cond delay="indefinite"/>
                      </p:stCondLst>
                      <p:childTnLst>
                        <p:par>
                          <p:cTn id="85" fill="hold">
                            <p:stCondLst>
                              <p:cond delay="0"/>
                            </p:stCondLst>
                            <p:childTnLst>
                              <p:par>
                                <p:cTn id="86" presetID="9" presetClass="entr" presetSubtype="0" fill="hold" grpId="0" nodeType="clickEffect">
                                  <p:stCondLst>
                                    <p:cond delay="0"/>
                                  </p:stCondLst>
                                  <p:childTnLst>
                                    <p:set>
                                      <p:cBhvr>
                                        <p:cTn id="87" dur="1" fill="hold">
                                          <p:stCondLst>
                                            <p:cond delay="0"/>
                                          </p:stCondLst>
                                        </p:cTn>
                                        <p:tgtEl>
                                          <p:spTgt spid="12301">
                                            <p:bg/>
                                          </p:spTgt>
                                        </p:tgtEl>
                                        <p:attrNameLst>
                                          <p:attrName>style.visibility</p:attrName>
                                        </p:attrNameLst>
                                      </p:cBhvr>
                                      <p:to>
                                        <p:strVal val="visible"/>
                                      </p:to>
                                    </p:set>
                                    <p:animEffect transition="in" filter="dissolve">
                                      <p:cBhvr>
                                        <p:cTn id="88" dur="500"/>
                                        <p:tgtEl>
                                          <p:spTgt spid="12301">
                                            <p:bg/>
                                          </p:spTgt>
                                        </p:tgtEl>
                                      </p:cBhvr>
                                    </p:animEffect>
                                  </p:childTnLst>
                                </p:cTn>
                              </p:par>
                              <p:par>
                                <p:cTn id="89" presetID="9" presetClass="entr" presetSubtype="0" fill="hold" grpId="0" nodeType="withEffect">
                                  <p:stCondLst>
                                    <p:cond delay="0"/>
                                  </p:stCondLst>
                                  <p:childTnLst>
                                    <p:set>
                                      <p:cBhvr>
                                        <p:cTn id="90" dur="1" fill="hold">
                                          <p:stCondLst>
                                            <p:cond delay="0"/>
                                          </p:stCondLst>
                                        </p:cTn>
                                        <p:tgtEl>
                                          <p:spTgt spid="12301">
                                            <p:txEl>
                                              <p:pRg st="0" end="0"/>
                                            </p:txEl>
                                          </p:spTgt>
                                        </p:tgtEl>
                                        <p:attrNameLst>
                                          <p:attrName>style.visibility</p:attrName>
                                        </p:attrNameLst>
                                      </p:cBhvr>
                                      <p:to>
                                        <p:strVal val="visible"/>
                                      </p:to>
                                    </p:set>
                                    <p:animEffect transition="in" filter="dissolve">
                                      <p:cBhvr>
                                        <p:cTn id="91" dur="500"/>
                                        <p:tgtEl>
                                          <p:spTgt spid="12301">
                                            <p:txEl>
                                              <p:pRg st="0" end="0"/>
                                            </p:txEl>
                                          </p:spTgt>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p:bldP spid="12294" grpId="0"/>
      <p:bldP spid="12295" grpId="0" animBg="1"/>
      <p:bldP spid="12296" grpId="0"/>
      <p:bldP spid="12297" grpId="0" animBg="1"/>
      <p:bldP spid="12298" grpId="0" animBg="1"/>
      <p:bldP spid="12299" grpId="0" animBg="1"/>
      <p:bldP spid="12300" grpId="0" animBg="1"/>
      <p:bldP spid="12301" grpId="0" build="allAtOnce" animBg="1"/>
      <p:bldP spid="12302" grpId="0" animBg="1"/>
      <p:bldP spid="12303" grpId="0" animBg="1"/>
      <p:bldP spid="12305" grpId="0" animBg="1"/>
      <p:bldP spid="12307" grpId="0" animBg="1"/>
      <p:bldP spid="12308" grpId="0" animBg="1"/>
      <p:bldP spid="12309" grpId="0" animBg="1"/>
      <p:bldP spid="12310" grpId="0" animBg="1"/>
      <p:bldP spid="12311" grpId="0" animBg="1"/>
      <p:bldP spid="12312" grpId="0" animBg="1"/>
      <p:bldP spid="12313" grpId="0" animBg="1"/>
      <p:bldP spid="12314" grpId="0" animBg="1"/>
      <p:bldP spid="12315" grpId="0" animBg="1"/>
      <p:bldP spid="12316" grpId="0" animBg="1"/>
      <p:bldP spid="12317" grpId="0" animBg="1"/>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idx="1"/>
          </p:nvPr>
        </p:nvSpPr>
        <p:spPr/>
        <p:txBody>
          <a:bodyPr/>
          <a:lstStyle/>
          <a:p>
            <a:r>
              <a:rPr lang="en-US" sz="2400" dirty="0" smtClean="0">
                <a:latin typeface="Verdana" pitchFamily="34" charset="0"/>
              </a:rPr>
              <a:t>To find the area of a segment for a minor arc, draw radii to form a sector.  The </a:t>
            </a:r>
            <a:r>
              <a:rPr lang="en-US" sz="2400" b="1" dirty="0" smtClean="0">
                <a:solidFill>
                  <a:schemeClr val="hlink"/>
                </a:solidFill>
                <a:latin typeface="Verdana" pitchFamily="34" charset="0"/>
              </a:rPr>
              <a:t>area of the segment</a:t>
            </a:r>
            <a:r>
              <a:rPr lang="en-US" sz="2400" dirty="0" smtClean="0">
                <a:latin typeface="Verdana" pitchFamily="34" charset="0"/>
              </a:rPr>
              <a:t> equals the </a:t>
            </a:r>
            <a:r>
              <a:rPr lang="en-US" sz="2400" b="1" dirty="0" smtClean="0">
                <a:solidFill>
                  <a:srgbClr val="7030A0"/>
                </a:solidFill>
                <a:latin typeface="Verdana" pitchFamily="34" charset="0"/>
              </a:rPr>
              <a:t>area of the sector minus the area of the triangle formed</a:t>
            </a:r>
            <a:r>
              <a:rPr lang="en-US" sz="2400" dirty="0" smtClean="0">
                <a:latin typeface="Verdana" pitchFamily="34" charset="0"/>
              </a:rPr>
              <a:t>.</a:t>
            </a:r>
          </a:p>
          <a:p>
            <a:endParaRPr lang="en-US" dirty="0"/>
          </a:p>
        </p:txBody>
      </p:sp>
      <p:sp>
        <p:nvSpPr>
          <p:cNvPr id="508931" name="Rectangle 3"/>
          <p:cNvSpPr>
            <a:spLocks noGrp="1" noChangeArrowheads="1"/>
          </p:cNvSpPr>
          <p:nvPr>
            <p:ph type="title"/>
          </p:nvPr>
        </p:nvSpPr>
        <p:spPr/>
        <p:txBody>
          <a:bodyPr/>
          <a:lstStyle/>
          <a:p>
            <a:pPr>
              <a:defRPr/>
            </a:pPr>
            <a:r>
              <a:rPr lang="en-US" dirty="0" smtClean="0"/>
              <a:t>Finding the area of a segment</a:t>
            </a:r>
          </a:p>
        </p:txBody>
      </p:sp>
      <p:sp>
        <p:nvSpPr>
          <p:cNvPr id="10250" name="Rectangle 10"/>
          <p:cNvSpPr>
            <a:spLocks noChangeArrowheads="1"/>
          </p:cNvSpPr>
          <p:nvPr/>
        </p:nvSpPr>
        <p:spPr bwMode="auto">
          <a:xfrm>
            <a:off x="617906" y="1981200"/>
            <a:ext cx="10961478" cy="523220"/>
          </a:xfrm>
          <a:prstGeom prst="rect">
            <a:avLst/>
          </a:prstGeom>
          <a:noFill/>
          <a:ln w="9525" algn="ctr">
            <a:noFill/>
            <a:miter lim="800000"/>
            <a:headEnd/>
            <a:tailEnd/>
          </a:ln>
        </p:spPr>
        <p:txBody>
          <a:bodyPr wrap="square">
            <a:spAutoFit/>
          </a:bodyPr>
          <a:lstStyle/>
          <a:p>
            <a:pPr algn="l"/>
            <a:endParaRPr lang="en-US" sz="2800" dirty="0">
              <a:latin typeface="Verdana" pitchFamily="34" charset="0"/>
            </a:endParaRPr>
          </a:p>
        </p:txBody>
      </p:sp>
      <p:pic>
        <p:nvPicPr>
          <p:cNvPr id="10251" name="Picture 11"/>
          <p:cNvPicPr>
            <a:picLocks noChangeAspect="1" noChangeArrowheads="1"/>
          </p:cNvPicPr>
          <p:nvPr/>
        </p:nvPicPr>
        <p:blipFill>
          <a:blip r:embed="rId3" cstate="print"/>
          <a:srcRect/>
          <a:stretch>
            <a:fillRect/>
          </a:stretch>
        </p:blipFill>
        <p:spPr bwMode="auto">
          <a:xfrm>
            <a:off x="1320456" y="3505201"/>
            <a:ext cx="9344766" cy="2210235"/>
          </a:xfrm>
          <a:prstGeom prst="rect">
            <a:avLst/>
          </a:prstGeom>
          <a:noFill/>
          <a:ln w="9525" algn="ctr">
            <a:solidFill>
              <a:srgbClr val="92D050"/>
            </a:solidFill>
            <a:miter lim="800000"/>
            <a:headEnd/>
            <a:tailEnd/>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10251"/>
                                        </p:tgtEl>
                                        <p:attrNameLst>
                                          <p:attrName>style.visibility</p:attrName>
                                        </p:attrNameLst>
                                      </p:cBhvr>
                                      <p:to>
                                        <p:strVal val="visible"/>
                                      </p:to>
                                    </p:set>
                                    <p:animEffect transition="in" filter="slide(fromBottom)">
                                      <p:cBhvr>
                                        <p:cTn id="13" dur="500"/>
                                        <p:tgtEl>
                                          <p:spTgt spid="10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Some formulas to help us along. </a:t>
            </a:r>
            <a:r>
              <a:rPr lang="en-US" dirty="0" smtClean="0">
                <a:sym typeface="Wingdings" pitchFamily="2" charset="2"/>
              </a:rPr>
              <a:t></a:t>
            </a:r>
            <a:endParaRPr lang="en-US" dirty="0"/>
          </a:p>
        </p:txBody>
      </p:sp>
      <p:graphicFrame>
        <p:nvGraphicFramePr>
          <p:cNvPr id="4" name="Content Placeholder 3"/>
          <p:cNvGraphicFramePr>
            <a:graphicFrameLocks noGrp="1"/>
          </p:cNvGraphicFramePr>
          <p:nvPr>
            <p:ph idx="1"/>
          </p:nvPr>
        </p:nvGraphicFramePr>
        <p:xfrm>
          <a:off x="1827212" y="1604903"/>
          <a:ext cx="7543800" cy="4290683"/>
        </p:xfrm>
        <a:graphic>
          <a:graphicData uri="http://schemas.openxmlformats.org/drawingml/2006/table">
            <a:tbl>
              <a:tblPr firstRow="1" bandRow="1">
                <a:tableStyleId>{5C22544A-7EE6-4342-B048-85BDC9FD1C3A}</a:tableStyleId>
              </a:tblPr>
              <a:tblGrid>
                <a:gridCol w="2514600"/>
                <a:gridCol w="5029200"/>
              </a:tblGrid>
              <a:tr h="1757303">
                <a:tc>
                  <a:txBody>
                    <a:bodyPr/>
                    <a:lstStyle/>
                    <a:p>
                      <a:r>
                        <a:rPr lang="en-US" sz="4000" dirty="0" smtClean="0"/>
                        <a:t>Distance Formula</a:t>
                      </a:r>
                    </a:p>
                    <a:p>
                      <a:endParaRPr lang="en-US" dirty="0" smtClean="0"/>
                    </a:p>
                    <a:p>
                      <a:endParaRPr lang="en-US"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txBody>
                  <a:tcPr/>
                </a:tc>
              </a:tr>
              <a:tr h="2157083">
                <a:tc>
                  <a:txBody>
                    <a:bodyPr/>
                    <a:lstStyle/>
                    <a:p>
                      <a:r>
                        <a:rPr lang="en-US" sz="4000" dirty="0" smtClean="0"/>
                        <a:t>Midpoint Formula</a:t>
                      </a:r>
                    </a:p>
                    <a:p>
                      <a:endParaRPr lang="en-US" dirty="0" smtClean="0"/>
                    </a:p>
                  </a:txBody>
                  <a:tcPr/>
                </a:tc>
                <a:tc>
                  <a:txBody>
                    <a:bodyPr/>
                    <a:lstStyle/>
                    <a:p>
                      <a:endParaRPr lang="en-US" dirty="0"/>
                    </a:p>
                  </a:txBody>
                  <a:tcPr/>
                </a:tc>
              </a:tr>
            </a:tbl>
          </a:graphicData>
        </a:graphic>
      </p:graphicFrame>
      <p:graphicFrame>
        <p:nvGraphicFramePr>
          <p:cNvPr id="8" name="Object 7"/>
          <p:cNvGraphicFramePr>
            <a:graphicFrameLocks noChangeAspect="1"/>
          </p:cNvGraphicFramePr>
          <p:nvPr/>
        </p:nvGraphicFramePr>
        <p:xfrm>
          <a:off x="4875212" y="2209800"/>
          <a:ext cx="3935896" cy="685800"/>
        </p:xfrm>
        <a:graphic>
          <a:graphicData uri="http://schemas.openxmlformats.org/presentationml/2006/ole">
            <p:oleObj spid="_x0000_s49156" name="Equation" r:id="rId3" imgW="1676160" imgH="291960" progId="Equation.DSMT4">
              <p:embed/>
            </p:oleObj>
          </a:graphicData>
        </a:graphic>
      </p:graphicFrame>
      <p:graphicFrame>
        <p:nvGraphicFramePr>
          <p:cNvPr id="9" name="Object 8"/>
          <p:cNvGraphicFramePr>
            <a:graphicFrameLocks noChangeAspect="1"/>
          </p:cNvGraphicFramePr>
          <p:nvPr/>
        </p:nvGraphicFramePr>
        <p:xfrm>
          <a:off x="5027612" y="3962400"/>
          <a:ext cx="3872753" cy="914400"/>
        </p:xfrm>
        <a:graphic>
          <a:graphicData uri="http://schemas.openxmlformats.org/presentationml/2006/ole">
            <p:oleObj spid="_x0000_s49157" name="Equation" r:id="rId4" imgW="1828800" imgH="431640" progId="Equation.DSMT4">
              <p:embed/>
            </p:oleObj>
          </a:graphicData>
        </a:graphic>
      </p:graphicFrame>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Formulas </a:t>
            </a:r>
            <a:r>
              <a:rPr lang="en-US" dirty="0" smtClean="0">
                <a:sym typeface="Wingdings" pitchFamily="2" charset="2"/>
              </a:rPr>
              <a:t></a:t>
            </a:r>
            <a:endParaRPr lang="en-US" dirty="0"/>
          </a:p>
        </p:txBody>
      </p:sp>
      <p:graphicFrame>
        <p:nvGraphicFramePr>
          <p:cNvPr id="4" name="Content Placeholder 3"/>
          <p:cNvGraphicFramePr>
            <a:graphicFrameLocks noGrp="1"/>
          </p:cNvGraphicFramePr>
          <p:nvPr>
            <p:ph idx="1"/>
          </p:nvPr>
        </p:nvGraphicFramePr>
        <p:xfrm>
          <a:off x="1593850" y="1600200"/>
          <a:ext cx="9782175" cy="4577080"/>
        </p:xfrm>
        <a:graphic>
          <a:graphicData uri="http://schemas.openxmlformats.org/drawingml/2006/table">
            <a:tbl>
              <a:tblPr firstRow="1" bandRow="1">
                <a:tableStyleId>{5C22544A-7EE6-4342-B048-85BDC9FD1C3A}</a:tableStyleId>
              </a:tblPr>
              <a:tblGrid>
                <a:gridCol w="3260725"/>
                <a:gridCol w="3260725"/>
                <a:gridCol w="3260725"/>
              </a:tblGrid>
              <a:tr h="370840">
                <a:tc>
                  <a:txBody>
                    <a:bodyPr/>
                    <a:lstStyle/>
                    <a:p>
                      <a:r>
                        <a:rPr lang="en-US" dirty="0" smtClean="0"/>
                        <a:t>Shape</a:t>
                      </a:r>
                      <a:endParaRPr lang="en-US" dirty="0"/>
                    </a:p>
                  </a:txBody>
                  <a:tcPr/>
                </a:tc>
                <a:tc>
                  <a:txBody>
                    <a:bodyPr/>
                    <a:lstStyle/>
                    <a:p>
                      <a:r>
                        <a:rPr lang="en-US" dirty="0" smtClean="0"/>
                        <a:t>Picture</a:t>
                      </a:r>
                      <a:endParaRPr lang="en-US" dirty="0"/>
                    </a:p>
                  </a:txBody>
                  <a:tcPr/>
                </a:tc>
                <a:tc>
                  <a:txBody>
                    <a:bodyPr/>
                    <a:lstStyle/>
                    <a:p>
                      <a:r>
                        <a:rPr lang="en-US" dirty="0" smtClean="0"/>
                        <a:t>Formula for Volume</a:t>
                      </a:r>
                      <a:endParaRPr lang="en-US" dirty="0"/>
                    </a:p>
                  </a:txBody>
                  <a:tcPr/>
                </a:tc>
              </a:tr>
              <a:tr h="370840">
                <a:tc>
                  <a:txBody>
                    <a:bodyPr/>
                    <a:lstStyle/>
                    <a:p>
                      <a:r>
                        <a:rPr lang="en-US" sz="4000" dirty="0" smtClean="0"/>
                        <a:t>Rectangular</a:t>
                      </a:r>
                      <a:r>
                        <a:rPr lang="en-US" sz="4000" baseline="0" dirty="0" smtClean="0"/>
                        <a:t> Solid</a:t>
                      </a:r>
                      <a:endParaRPr lang="en-US" sz="4000" dirty="0"/>
                    </a:p>
                  </a:txBody>
                  <a:tcPr/>
                </a:tc>
                <a:tc>
                  <a:txBody>
                    <a:bodyPr/>
                    <a:lstStyle/>
                    <a:p>
                      <a:endParaRPr lang="en-US" dirty="0"/>
                    </a:p>
                  </a:txBody>
                  <a:tcPr/>
                </a:tc>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r>
              <a:tr h="370840">
                <a:tc>
                  <a:txBody>
                    <a:bodyPr/>
                    <a:lstStyle/>
                    <a:p>
                      <a:r>
                        <a:rPr lang="en-US" sz="4000" dirty="0" smtClean="0"/>
                        <a:t>Surface Area</a:t>
                      </a:r>
                    </a:p>
                    <a:p>
                      <a:r>
                        <a:rPr lang="en-US" sz="4000" dirty="0" smtClean="0"/>
                        <a:t>(open box--no lid)</a:t>
                      </a:r>
                      <a:endParaRPr lang="en-US" sz="4000" dirty="0"/>
                    </a:p>
                  </a:txBody>
                  <a:tcPr/>
                </a:tc>
                <a:tc gridSpan="2">
                  <a:txBody>
                    <a:bodyPr/>
                    <a:lstStyle/>
                    <a:p>
                      <a:endParaRPr lang="en-US" dirty="0"/>
                    </a:p>
                  </a:txBody>
                  <a:tcPr/>
                </a:tc>
                <a:tc hMerge="1">
                  <a:txBody>
                    <a:bodyPr/>
                    <a:lstStyle/>
                    <a:p>
                      <a:endParaRPr lang="en-US" dirty="0"/>
                    </a:p>
                  </a:txBody>
                  <a:tcPr/>
                </a:tc>
              </a:tr>
            </a:tbl>
          </a:graphicData>
        </a:graphic>
      </p:graphicFrame>
      <p:pic>
        <p:nvPicPr>
          <p:cNvPr id="10" name="Picture 9" descr="rectangular-prism.png"/>
          <p:cNvPicPr>
            <a:picLocks noChangeAspect="1"/>
          </p:cNvPicPr>
          <p:nvPr/>
        </p:nvPicPr>
        <p:blipFill>
          <a:blip r:embed="rId3" cstate="print"/>
          <a:stretch>
            <a:fillRect/>
          </a:stretch>
        </p:blipFill>
        <p:spPr>
          <a:xfrm>
            <a:off x="5027612" y="2209800"/>
            <a:ext cx="2667000" cy="1793327"/>
          </a:xfrm>
          <a:prstGeom prst="rect">
            <a:avLst/>
          </a:prstGeom>
        </p:spPr>
      </p:pic>
      <p:graphicFrame>
        <p:nvGraphicFramePr>
          <p:cNvPr id="22534" name="Object 6"/>
          <p:cNvGraphicFramePr>
            <a:graphicFrameLocks noChangeAspect="1"/>
          </p:cNvGraphicFramePr>
          <p:nvPr/>
        </p:nvGraphicFramePr>
        <p:xfrm>
          <a:off x="8304212" y="2514600"/>
          <a:ext cx="2778125" cy="733425"/>
        </p:xfrm>
        <a:graphic>
          <a:graphicData uri="http://schemas.openxmlformats.org/presentationml/2006/ole">
            <p:oleObj spid="_x0000_s51203" name="Equation" r:id="rId4" imgW="672840" imgH="177480" progId="Equation.DSMT4">
              <p:embed/>
            </p:oleObj>
          </a:graphicData>
        </a:graphic>
      </p:graphicFrame>
      <p:graphicFrame>
        <p:nvGraphicFramePr>
          <p:cNvPr id="8" name="Object 7"/>
          <p:cNvGraphicFramePr>
            <a:graphicFrameLocks noChangeAspect="1"/>
          </p:cNvGraphicFramePr>
          <p:nvPr/>
        </p:nvGraphicFramePr>
        <p:xfrm>
          <a:off x="5561012" y="4876800"/>
          <a:ext cx="4751615" cy="685800"/>
        </p:xfrm>
        <a:graphic>
          <a:graphicData uri="http://schemas.openxmlformats.org/presentationml/2006/ole">
            <p:oleObj spid="_x0000_s51204" name="Equation" r:id="rId5" imgW="1231560" imgH="177480" progId="Equation.DSMT4">
              <p:embed/>
            </p:oleObj>
          </a:graphicData>
        </a:graphic>
      </p:graphicFrame>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Math 16x9">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20C675A-9AD3-40BB-AC57-0E9EFA3E4FB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1514</Words>
  <Application>Microsoft Office PowerPoint</Application>
  <PresentationFormat>Custom</PresentationFormat>
  <Paragraphs>208</Paragraphs>
  <Slides>38</Slides>
  <Notes>2</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0" baseType="lpstr">
      <vt:lpstr>Math 16x9</vt:lpstr>
      <vt:lpstr>Equation</vt:lpstr>
      <vt:lpstr>Breakout Session #5 2D and 3D geometry </vt:lpstr>
      <vt:lpstr>First on the agenda: A Set of problems dealing with 2 dimensional Geometry!</vt:lpstr>
      <vt:lpstr>Circles</vt:lpstr>
      <vt:lpstr>Circles</vt:lpstr>
      <vt:lpstr>Circles</vt:lpstr>
      <vt:lpstr>Area of a SECTOR of a circle</vt:lpstr>
      <vt:lpstr>Finding the area of a segment</vt:lpstr>
      <vt:lpstr>Now: Some formulas to help us along. </vt:lpstr>
      <vt:lpstr>More Formulas </vt:lpstr>
      <vt:lpstr>Problem #1</vt:lpstr>
      <vt:lpstr>Problem #2</vt:lpstr>
      <vt:lpstr>Problem #3</vt:lpstr>
      <vt:lpstr>Problem #4</vt:lpstr>
      <vt:lpstr>Problem #5</vt:lpstr>
      <vt:lpstr>Problem #6</vt:lpstr>
      <vt:lpstr>Problem #7</vt:lpstr>
      <vt:lpstr>Problem #7 (Continued)</vt:lpstr>
      <vt:lpstr>Problem #7 (Concluded)</vt:lpstr>
      <vt:lpstr>Problem #8</vt:lpstr>
      <vt:lpstr>Problem #8 (Concluded)</vt:lpstr>
      <vt:lpstr>Problem #9</vt:lpstr>
      <vt:lpstr>Problem #10</vt:lpstr>
      <vt:lpstr>Problem #11</vt:lpstr>
      <vt:lpstr>Next up: Some problems that involve 3dimensional Geometry!</vt:lpstr>
      <vt:lpstr>First, though, a picture of Conor!</vt:lpstr>
      <vt:lpstr>First: Some formulas to help us along. </vt:lpstr>
      <vt:lpstr>More Formulas </vt:lpstr>
      <vt:lpstr>Problem #12</vt:lpstr>
      <vt:lpstr>Problem #13</vt:lpstr>
      <vt:lpstr>Problem #14</vt:lpstr>
      <vt:lpstr>Problem #15</vt:lpstr>
      <vt:lpstr>Problem #16</vt:lpstr>
      <vt:lpstr>Problem #16 (Continued)</vt:lpstr>
      <vt:lpstr>Problem #16 (Continued)</vt:lpstr>
      <vt:lpstr>Problem #16 (Concluded)</vt:lpstr>
      <vt:lpstr>Solutions</vt:lpstr>
      <vt:lpstr>And now, the teacher stuff! </vt:lpstr>
      <vt:lpstr>Wrapping Up</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2014-02-16T16:10:35Z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TC027879479991</vt:lpwstr>
  </property>
</Properties>
</file>