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51"/>
  </p:notesMasterIdLst>
  <p:handoutMasterIdLst>
    <p:handoutMasterId r:id="rId52"/>
  </p:handoutMasterIdLst>
  <p:sldIdLst>
    <p:sldId id="256" r:id="rId3"/>
    <p:sldId id="257" r:id="rId4"/>
    <p:sldId id="258" r:id="rId5"/>
    <p:sldId id="298" r:id="rId6"/>
    <p:sldId id="259" r:id="rId7"/>
    <p:sldId id="260" r:id="rId8"/>
    <p:sldId id="261" r:id="rId9"/>
    <p:sldId id="262" r:id="rId10"/>
    <p:sldId id="263" r:id="rId11"/>
    <p:sldId id="271" r:id="rId12"/>
    <p:sldId id="264" r:id="rId13"/>
    <p:sldId id="265" r:id="rId14"/>
    <p:sldId id="266" r:id="rId15"/>
    <p:sldId id="267" r:id="rId16"/>
    <p:sldId id="268" r:id="rId17"/>
    <p:sldId id="275" r:id="rId18"/>
    <p:sldId id="269" r:id="rId19"/>
    <p:sldId id="270" r:id="rId20"/>
    <p:sldId id="272" r:id="rId21"/>
    <p:sldId id="273" r:id="rId22"/>
    <p:sldId id="274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5" r:id="rId42"/>
    <p:sldId id="294" r:id="rId43"/>
    <p:sldId id="296" r:id="rId44"/>
    <p:sldId id="297" r:id="rId45"/>
    <p:sldId id="299" r:id="rId46"/>
    <p:sldId id="300" r:id="rId47"/>
    <p:sldId id="303" r:id="rId48"/>
    <p:sldId id="304" r:id="rId49"/>
    <p:sldId id="302" r:id="rId50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-600" y="-102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1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4" Type="http://schemas.openxmlformats.org/officeDocument/2006/relationships/image" Target="../media/image4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1.wmf"/><Relationship Id="rId4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1.wmf"/><Relationship Id="rId4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1.wmf"/><Relationship Id="rId4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pPr/>
              <a:t>3/18/2014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3/18/2014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10" name="Rectangle 9"/>
          <p:cNvSpPr/>
          <p:nvPr/>
        </p:nvSpPr>
        <p:spPr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12" name="Rectangle 11"/>
          <p:cNvSpPr/>
          <p:nvPr/>
        </p:nvSpPr>
        <p:spPr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cxnSp>
        <p:nvCxnSpPr>
          <p:cNvPr id="13" name="Straight Connector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cxnSp>
        <p:nvCxnSpPr>
          <p:cNvPr id="15" name="Straight Connector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2C6F8EA-316C-41DE-B9A4-EDCC3A85ED9A}" type="datetimeFigureOut">
              <a:rPr lang="en-US"/>
              <a:pPr/>
              <a:t>3/18/2014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817955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pPr/>
              <a:t>3/18/2014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2040880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8" name="Rectangle 7"/>
          <p:cNvSpPr/>
          <p:nvPr/>
        </p:nvSpPr>
        <p:spPr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10" name="Rectangle 9"/>
          <p:cNvSpPr/>
          <p:nvPr/>
        </p:nvSpPr>
        <p:spPr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cxnSp>
        <p:nvCxnSpPr>
          <p:cNvPr id="11" name="Straight Connector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dirty="0"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pPr/>
              <a:t>3/18/2014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612817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07868" y="1411552"/>
            <a:ext cx="1117309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pPr/>
              <a:t>3/18/2014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2185532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20" name="Rectangle 19"/>
          <p:cNvSpPr/>
          <p:nvPr/>
        </p:nvSpPr>
        <p:spPr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24" name="Rectangle 23"/>
          <p:cNvSpPr/>
          <p:nvPr/>
        </p:nvSpPr>
        <p:spPr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21" name="Rectangle 20"/>
          <p:cNvSpPr/>
          <p:nvPr/>
        </p:nvSpPr>
        <p:spPr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cxnSp>
        <p:nvCxnSpPr>
          <p:cNvPr id="22" name="Straight Connector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 dirty="0"/>
          </a:p>
        </p:txBody>
      </p:sp>
      <p:cxnSp>
        <p:nvCxnSpPr>
          <p:cNvPr id="23" name="Straight Connector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27" name="Rectangle 26"/>
          <p:cNvSpPr/>
          <p:nvPr/>
        </p:nvSpPr>
        <p:spPr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28" name="Rectangle 27"/>
          <p:cNvSpPr/>
          <p:nvPr/>
        </p:nvSpPr>
        <p:spPr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29" name="Rectangle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30" name="Rectangle 29"/>
          <p:cNvSpPr/>
          <p:nvPr/>
        </p:nvSpPr>
        <p:spPr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cxnSp>
        <p:nvCxnSpPr>
          <p:cNvPr id="31" name="Straight Connector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cxnSp>
        <p:nvCxnSpPr>
          <p:cNvPr id="33" name="Straight Connector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2C6F8EA-316C-41DE-B9A4-EDCC3A85ED9A}" type="datetimeFigureOut">
              <a:rPr lang="en-US"/>
              <a:pPr/>
              <a:t>3/18/2014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234467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pPr/>
              <a:t>3/18/2014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1239113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pPr/>
              <a:t>3/18/2014</a:t>
            </a:fld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2138358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pPr/>
              <a:t>3/18/2014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163578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cxnSp>
        <p:nvCxnSpPr>
          <p:cNvPr id="7" name="Straight Connector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pPr/>
              <a:t>3/18/2014</a:t>
            </a:fld>
            <a:endParaRPr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178381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pPr/>
              <a:t>3/18/2014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518043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8" name="Rectangle 7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pPr/>
              <a:t>3/18/2014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73900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8" name="Rectangle 7"/>
          <p:cNvSpPr/>
          <p:nvPr/>
        </p:nvSpPr>
        <p:spPr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dirty="0"/>
          </a:p>
        </p:txBody>
      </p:sp>
      <p:cxnSp>
        <p:nvCxnSpPr>
          <p:cNvPr id="16" name="Straight Connector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C2C6F8EA-316C-41DE-B9A4-EDCC3A85ED9A}" type="datetimeFigureOut">
              <a:rPr lang="en-US"/>
              <a:pPr/>
              <a:t>3/18/2014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://www.mathsisfun.com/data/quincunx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thsisfun.com/data/standard-normal-distribution-table.html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2.bin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38.bin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43.bin"/><Relationship Id="rId5" Type="http://schemas.openxmlformats.org/officeDocument/2006/relationships/oleObject" Target="../embeddings/oleObject42.bin"/><Relationship Id="rId4" Type="http://schemas.openxmlformats.org/officeDocument/2006/relationships/oleObject" Target="../embeddings/oleObject41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47.bin"/><Relationship Id="rId5" Type="http://schemas.openxmlformats.org/officeDocument/2006/relationships/image" Target="../media/image34.gif"/><Relationship Id="rId4" Type="http://schemas.openxmlformats.org/officeDocument/2006/relationships/oleObject" Target="../embeddings/oleObject46.bin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52.bin"/><Relationship Id="rId5" Type="http://schemas.openxmlformats.org/officeDocument/2006/relationships/oleObject" Target="../embeddings/oleObject51.bin"/><Relationship Id="rId4" Type="http://schemas.openxmlformats.org/officeDocument/2006/relationships/oleObject" Target="../embeddings/oleObject50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58.bin"/><Relationship Id="rId5" Type="http://schemas.openxmlformats.org/officeDocument/2006/relationships/oleObject" Target="../embeddings/oleObject57.bin"/><Relationship Id="rId4" Type="http://schemas.openxmlformats.org/officeDocument/2006/relationships/oleObject" Target="../embeddings/oleObject56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F:\1%20monthly%20breakout%20meetings%202013\Sept%20meeting%20(graphical%20statistics)\Thats%20All%20Folks.mp3" TargetMode="External"/><Relationship Id="rId4" Type="http://schemas.openxmlformats.org/officeDocument/2006/relationships/image" Target="../media/image4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Breakout Session #6</a:t>
            </a:r>
            <a:br>
              <a:rPr lang="en-US" dirty="0" smtClean="0"/>
            </a:br>
            <a:r>
              <a:rPr lang="en-US" dirty="0" smtClean="0"/>
              <a:t>Numerical Statistics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R="0"/>
            <a:r>
              <a:rPr lang="en-US" dirty="0" smtClean="0"/>
              <a:t>Presented by</a:t>
            </a:r>
          </a:p>
          <a:p>
            <a:pPr marR="0"/>
            <a:r>
              <a:rPr lang="en-US" dirty="0" smtClean="0"/>
              <a:t>Dr. Del </a:t>
            </a:r>
            <a:r>
              <a:rPr lang="en-US" dirty="0" err="1" smtClean="0"/>
              <a:t>Ferster</a:t>
            </a:r>
            <a:endParaRPr lang="en-US" dirty="0"/>
          </a:p>
        </p:txBody>
      </p:sp>
      <p:pic>
        <p:nvPicPr>
          <p:cNvPr id="4" name="Picture 6" descr="boy with smil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52012" y="5334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06761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Normal Distribution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closer look at key ideas.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 Bell Curve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Bell curve is a Normal Distribution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yellow </a:t>
            </a:r>
            <a:r>
              <a:rPr lang="en-US" dirty="0" smtClean="0">
                <a:solidFill>
                  <a:srgbClr val="FF0000"/>
                </a:solidFill>
              </a:rPr>
              <a:t>histogram</a:t>
            </a:r>
            <a:r>
              <a:rPr lang="en-US" dirty="0" smtClean="0"/>
              <a:t> shows some data that follows the curve closely, but not perfectly. (This is </a:t>
            </a:r>
            <a:r>
              <a:rPr lang="en-US" dirty="0" smtClean="0">
                <a:solidFill>
                  <a:srgbClr val="FF0000"/>
                </a:solidFill>
              </a:rPr>
              <a:t>USUAL, </a:t>
            </a:r>
            <a:r>
              <a:rPr lang="en-US" dirty="0" smtClean="0"/>
              <a:t>as it’s seldom that a data set is perfectly normal.)</a:t>
            </a:r>
            <a:endParaRPr lang="en-US" dirty="0"/>
          </a:p>
        </p:txBody>
      </p:sp>
      <p:pic>
        <p:nvPicPr>
          <p:cNvPr id="4" name="Picture 3" descr="normal-distribution-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2212" y="2133600"/>
            <a:ext cx="4622800" cy="2438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What’s normal, Del?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Many things in life closely follow a normal distribution.</a:t>
            </a:r>
          </a:p>
          <a:p>
            <a:pPr lvl="1"/>
            <a:r>
              <a:rPr lang="en-US" sz="3200" dirty="0" smtClean="0"/>
              <a:t>The heights of a group of people.</a:t>
            </a:r>
          </a:p>
          <a:p>
            <a:pPr lvl="1"/>
            <a:r>
              <a:rPr lang="en-US" sz="3200" dirty="0" smtClean="0"/>
              <a:t>The size of widgets that are produced by a machine.</a:t>
            </a:r>
          </a:p>
          <a:p>
            <a:pPr lvl="1"/>
            <a:r>
              <a:rPr lang="en-US" sz="3200" dirty="0" smtClean="0"/>
              <a:t>Errors in measurements.</a:t>
            </a:r>
          </a:p>
          <a:p>
            <a:pPr lvl="1"/>
            <a:r>
              <a:rPr lang="en-US" sz="3200" dirty="0" smtClean="0"/>
              <a:t>Blood pressure.</a:t>
            </a:r>
          </a:p>
          <a:p>
            <a:pPr lvl="1"/>
            <a:r>
              <a:rPr lang="en-US" sz="3200" dirty="0" smtClean="0"/>
              <a:t>Grades on a test</a:t>
            </a:r>
            <a:endParaRPr lang="en-US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bit more on the normal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say that the data is </a:t>
            </a:r>
            <a:r>
              <a:rPr lang="en-US" b="1" dirty="0" smtClean="0">
                <a:solidFill>
                  <a:srgbClr val="FF0000"/>
                </a:solidFill>
              </a:rPr>
              <a:t>Normally Distributed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In a normal </a:t>
            </a:r>
            <a:r>
              <a:rPr lang="en-US" b="1" dirty="0" err="1" smtClean="0">
                <a:solidFill>
                  <a:srgbClr val="FF0000"/>
                </a:solidFill>
              </a:rPr>
              <a:t>distriubtion</a:t>
            </a:r>
            <a:endParaRPr lang="en-US" b="1" dirty="0" smtClean="0">
              <a:solidFill>
                <a:srgbClr val="FF0000"/>
              </a:solidFill>
            </a:endParaRPr>
          </a:p>
          <a:p>
            <a:pPr lvl="1"/>
            <a:r>
              <a:rPr lang="en-US" sz="2800" b="1" dirty="0" smtClean="0">
                <a:solidFill>
                  <a:srgbClr val="FF0000"/>
                </a:solidFill>
              </a:rPr>
              <a:t>The mean, mode, and median are the </a:t>
            </a:r>
            <a:r>
              <a:rPr lang="en-US" sz="2800" b="1" u="sng" dirty="0" smtClean="0">
                <a:solidFill>
                  <a:schemeClr val="accent4">
                    <a:lumMod val="75000"/>
                  </a:schemeClr>
                </a:solidFill>
              </a:rPr>
              <a:t>SAME NUMBER</a:t>
            </a:r>
          </a:p>
          <a:p>
            <a:pPr lvl="1"/>
            <a:r>
              <a:rPr lang="en-US" sz="2800" b="1" dirty="0" smtClean="0">
                <a:solidFill>
                  <a:srgbClr val="FF0000"/>
                </a:solidFill>
              </a:rPr>
              <a:t>The graph is symmetric with respect to the center</a:t>
            </a:r>
          </a:p>
          <a:p>
            <a:pPr lvl="1"/>
            <a:r>
              <a:rPr lang="en-US" sz="2800" b="1" dirty="0" smtClean="0">
                <a:solidFill>
                  <a:srgbClr val="FF0000"/>
                </a:solidFill>
              </a:rPr>
              <a:t>50% of the values fall above the mean, and 50% of the values fall below the mean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5" name="Picture 4" descr="normal-distribution-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8812" y="4086225"/>
            <a:ext cx="3769895" cy="22383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 cool online app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Quincunx or Galton Board app will simulate a normal curve.</a:t>
            </a:r>
          </a:p>
          <a:p>
            <a:endParaRPr lang="en-US" dirty="0" smtClean="0"/>
          </a:p>
          <a:p>
            <a:r>
              <a:rPr lang="en-US" dirty="0" smtClean="0"/>
              <a:t>Let’s look at it.</a:t>
            </a:r>
          </a:p>
          <a:p>
            <a:r>
              <a:rPr lang="en-US" dirty="0" smtClean="0"/>
              <a:t>Here’s the link</a:t>
            </a:r>
          </a:p>
          <a:p>
            <a:r>
              <a:rPr lang="en-US" dirty="0" smtClean="0">
                <a:solidFill>
                  <a:srgbClr val="FF0000"/>
                </a:solidFill>
                <a:hlinkClick r:id="rId2"/>
              </a:rPr>
              <a:t>http://www.mathsisfun.com/data/quincunx.html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4" name="Picture 3" descr="eyes2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4212" y="2743200"/>
            <a:ext cx="2370667" cy="1066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Standard Deviation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 Deviation is a measure of how </a:t>
            </a:r>
            <a:r>
              <a:rPr lang="en-US" b="1" dirty="0" smtClean="0">
                <a:solidFill>
                  <a:srgbClr val="FF0000"/>
                </a:solidFill>
              </a:rPr>
              <a:t>SPREAD OUT </a:t>
            </a:r>
            <a:r>
              <a:rPr lang="en-US" dirty="0" smtClean="0"/>
              <a:t>the data are.  Some books refer to Standard Deviation as a measure of </a:t>
            </a:r>
            <a:r>
              <a:rPr lang="en-US" dirty="0" smtClean="0">
                <a:solidFill>
                  <a:srgbClr val="FF0000"/>
                </a:solidFill>
              </a:rPr>
              <a:t>dispersion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You’re familiar with another measure of dispersion—</a:t>
            </a:r>
            <a:r>
              <a:rPr lang="en-US" b="1" dirty="0" smtClean="0">
                <a:solidFill>
                  <a:srgbClr val="FF0000"/>
                </a:solidFill>
              </a:rPr>
              <a:t>RANGE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formula for calculating standard deviation is pretty ugly, and luckily, many software packages along with graphing calculators provide a fast, easy way to find it.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704012" y="457200"/>
          <a:ext cx="1066800" cy="977900"/>
        </p:xfrm>
        <a:graphic>
          <a:graphicData uri="http://schemas.openxmlformats.org/presentationml/2006/ole">
            <p:oleObj spid="_x0000_s1026" name="Equation" r:id="rId3" imgW="152280" imgH="139680" progId="Equation.DSMT4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Calculating Standard Deviation </a:t>
            </a:r>
            <a:br>
              <a:rPr lang="en-US" sz="4000" dirty="0" smtClean="0"/>
            </a:br>
            <a:r>
              <a:rPr lang="en-US" sz="4000" dirty="0" smtClean="0"/>
              <a:t>Rocking Math Old School!!!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Calculate the average (mean) of your set of numbers</a:t>
            </a:r>
          </a:p>
          <a:p>
            <a:r>
              <a:rPr lang="en-US" dirty="0" smtClean="0"/>
              <a:t>Calculate the difference between each number and the mean</a:t>
            </a:r>
          </a:p>
          <a:p>
            <a:r>
              <a:rPr lang="en-US" dirty="0" smtClean="0"/>
              <a:t>Square the differences</a:t>
            </a:r>
          </a:p>
          <a:p>
            <a:r>
              <a:rPr lang="en-US" dirty="0" smtClean="0"/>
              <a:t>Add up the square of all the differences</a:t>
            </a:r>
          </a:p>
          <a:p>
            <a:r>
              <a:rPr lang="en-US" dirty="0" smtClean="0"/>
              <a:t>Divide this by one less than the number of numbers in your set - this is called the </a:t>
            </a:r>
            <a:r>
              <a:rPr lang="en-US" b="1" dirty="0" smtClean="0">
                <a:solidFill>
                  <a:srgbClr val="FF0000"/>
                </a:solidFill>
              </a:rPr>
              <a:t>variance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Take the square root of the variance and you've got the standard deviation</a:t>
            </a:r>
          </a:p>
          <a:p>
            <a:endParaRPr lang="en-US" dirty="0"/>
          </a:p>
        </p:txBody>
      </p:sp>
      <p:graphicFrame>
        <p:nvGraphicFramePr>
          <p:cNvPr id="30721" name="Object 1"/>
          <p:cNvGraphicFramePr>
            <a:graphicFrameLocks noChangeAspect="1"/>
          </p:cNvGraphicFramePr>
          <p:nvPr/>
        </p:nvGraphicFramePr>
        <p:xfrm>
          <a:off x="9218612" y="457200"/>
          <a:ext cx="1066800" cy="977900"/>
        </p:xfrm>
        <a:graphic>
          <a:graphicData uri="http://schemas.openxmlformats.org/presentationml/2006/ole">
            <p:oleObj spid="_x0000_s30721" name="Equation" r:id="rId3" imgW="152280" imgH="139680" progId="Equation.DSMT4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More on Standard Deviation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calculate the standard deviation of your data, you will find, in general:</a:t>
            </a:r>
            <a:endParaRPr lang="en-US" dirty="0"/>
          </a:p>
        </p:txBody>
      </p:sp>
      <p:pic>
        <p:nvPicPr>
          <p:cNvPr id="4" name="Picture 3" descr="normal-distrubution-3sd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89212" y="2667000"/>
            <a:ext cx="2250944" cy="38576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80012" y="2743200"/>
            <a:ext cx="5715000" cy="990600"/>
          </a:xfrm>
          <a:prstGeom prst="rect">
            <a:avLst/>
          </a:prstGeom>
          <a:solidFill>
            <a:schemeClr val="accent1">
              <a:alpha val="67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68% of the data falls within 1 standard deviation of the mean</a:t>
            </a:r>
            <a:endParaRPr lang="en-US" sz="2800" dirty="0"/>
          </a:p>
        </p:txBody>
      </p:sp>
      <p:cxnSp>
        <p:nvCxnSpPr>
          <p:cNvPr id="7" name="Straight Arrow Connector 6"/>
          <p:cNvCxnSpPr>
            <a:stCxn id="5" idx="1"/>
          </p:cNvCxnSpPr>
          <p:nvPr/>
        </p:nvCxnSpPr>
        <p:spPr>
          <a:xfrm flipH="1">
            <a:off x="4265612" y="3238500"/>
            <a:ext cx="914400" cy="381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180012" y="4038600"/>
            <a:ext cx="5715000" cy="990600"/>
          </a:xfrm>
          <a:prstGeom prst="rect">
            <a:avLst/>
          </a:prstGeom>
          <a:solidFill>
            <a:schemeClr val="accent1">
              <a:alpha val="67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95% of the data falls within 2 standard deviations of the mean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180012" y="5334000"/>
            <a:ext cx="5715000" cy="990600"/>
          </a:xfrm>
          <a:prstGeom prst="rect">
            <a:avLst/>
          </a:prstGeom>
          <a:solidFill>
            <a:schemeClr val="accent1">
              <a:alpha val="67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99.7% of the data falls within 3 standard deviations of the mean</a:t>
            </a:r>
            <a:endParaRPr lang="en-US" sz="28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265612" y="4419600"/>
            <a:ext cx="914400" cy="381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265612" y="5867400"/>
            <a:ext cx="914400" cy="381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697" name="Object 1"/>
          <p:cNvGraphicFramePr>
            <a:graphicFrameLocks noChangeAspect="1"/>
          </p:cNvGraphicFramePr>
          <p:nvPr/>
        </p:nvGraphicFramePr>
        <p:xfrm>
          <a:off x="8837612" y="457200"/>
          <a:ext cx="1066800" cy="977900"/>
        </p:xfrm>
        <a:graphic>
          <a:graphicData uri="http://schemas.openxmlformats.org/presentationml/2006/ole">
            <p:oleObj spid="_x0000_s29697" name="Equation" r:id="rId4" imgW="152280" imgH="139680" progId="Equation.DSMT4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Statements regarding Data and Standard Deviation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 general, we can say that any value in a data set is:</a:t>
            </a:r>
          </a:p>
          <a:p>
            <a:r>
              <a:rPr lang="en-US" b="1" u="sng" dirty="0" smtClean="0">
                <a:solidFill>
                  <a:schemeClr val="accent4">
                    <a:lumMod val="75000"/>
                  </a:schemeClr>
                </a:solidFill>
              </a:rPr>
              <a:t>“likely”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to be within 1 standard deviation of the mean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68 out of 100 are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“</a:t>
            </a:r>
            <a:r>
              <a:rPr lang="en-US" b="1" u="sng" dirty="0" smtClean="0">
                <a:solidFill>
                  <a:schemeClr val="accent4">
                    <a:lumMod val="75000"/>
                  </a:schemeClr>
                </a:solidFill>
              </a:rPr>
              <a:t>very likely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” to be within 2 standard deviations of the mean.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95 out of 100 are</a:t>
            </a:r>
          </a:p>
          <a:p>
            <a:endParaRPr lang="en-US" dirty="0" smtClean="0"/>
          </a:p>
          <a:p>
            <a:r>
              <a:rPr lang="en-US" dirty="0" smtClean="0"/>
              <a:t>“</a:t>
            </a:r>
            <a:r>
              <a:rPr lang="en-US" b="1" u="sng" dirty="0" smtClean="0">
                <a:solidFill>
                  <a:schemeClr val="accent4">
                    <a:lumMod val="75000"/>
                  </a:schemeClr>
                </a:solidFill>
              </a:rPr>
              <a:t>almost certain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” to be within 3 standard deviations of the mean.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997 our of 1000 are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Z scores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A </a:t>
            </a:r>
            <a:r>
              <a:rPr lang="en-US" sz="3200" b="1" dirty="0" smtClean="0">
                <a:solidFill>
                  <a:srgbClr val="FF0000"/>
                </a:solidFill>
              </a:rPr>
              <a:t>z score </a:t>
            </a:r>
            <a:r>
              <a:rPr lang="en-US" sz="3200" dirty="0" smtClean="0"/>
              <a:t>tells us the number of </a:t>
            </a:r>
            <a:r>
              <a:rPr lang="en-US" sz="3200" b="1" dirty="0" smtClean="0">
                <a:solidFill>
                  <a:srgbClr val="FF0000"/>
                </a:solidFill>
              </a:rPr>
              <a:t>STANDARD DEVIATIONS </a:t>
            </a:r>
            <a:r>
              <a:rPr lang="en-US" sz="3200" dirty="0" smtClean="0"/>
              <a:t>that a given data point falls above or below the mean.</a:t>
            </a:r>
          </a:p>
          <a:p>
            <a:r>
              <a:rPr lang="en-US" sz="3200" dirty="0" smtClean="0"/>
              <a:t>Some books refer to these as </a:t>
            </a:r>
            <a:r>
              <a:rPr lang="en-US" sz="3200" b="1" dirty="0" smtClean="0">
                <a:solidFill>
                  <a:srgbClr val="FF0000"/>
                </a:solidFill>
              </a:rPr>
              <a:t>STANDARD SCORES</a:t>
            </a:r>
          </a:p>
          <a:p>
            <a:endParaRPr lang="en-US" sz="3200" b="1" dirty="0" smtClean="0">
              <a:solidFill>
                <a:srgbClr val="FF0000"/>
              </a:solidFill>
            </a:endParaRPr>
          </a:p>
          <a:p>
            <a:r>
              <a:rPr lang="en-US" sz="3200" b="1" dirty="0" smtClean="0">
                <a:solidFill>
                  <a:srgbClr val="FF0000"/>
                </a:solidFill>
              </a:rPr>
              <a:t>Our formula for finding z scores</a:t>
            </a:r>
          </a:p>
          <a:p>
            <a:endParaRPr lang="en-US" sz="3200" b="1" dirty="0" smtClean="0">
              <a:solidFill>
                <a:srgbClr val="FF0000"/>
              </a:solidFill>
            </a:endParaRPr>
          </a:p>
          <a:p>
            <a:r>
              <a:rPr lang="en-US" sz="3200" b="1" dirty="0" smtClean="0">
                <a:solidFill>
                  <a:srgbClr val="FF0000"/>
                </a:solidFill>
              </a:rPr>
              <a:t>This process is sometimes called STANDARDIZING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151812" y="3962400"/>
          <a:ext cx="1981200" cy="1279525"/>
        </p:xfrm>
        <a:graphic>
          <a:graphicData uri="http://schemas.openxmlformats.org/presentationml/2006/ole">
            <p:oleObj spid="_x0000_s2050" name="Equation" r:id="rId3" imgW="609480" imgH="393480" progId="Equation.DSMT4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What’s in store for today?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We’re going to wrap up our monthly meetings by considering numerical statistics.</a:t>
            </a:r>
          </a:p>
          <a:p>
            <a:pPr lvl="1"/>
            <a:r>
              <a:rPr lang="en-US" sz="3600" dirty="0" smtClean="0"/>
              <a:t>Next time, we’ll be working on a review.</a:t>
            </a:r>
          </a:p>
          <a:p>
            <a:r>
              <a:rPr lang="en-US" sz="3600" dirty="0" smtClean="0"/>
              <a:t>We’ll look at mean, mode, median, and range. </a:t>
            </a:r>
          </a:p>
          <a:p>
            <a:pPr lvl="1"/>
            <a:r>
              <a:rPr lang="en-US" sz="3600" dirty="0" smtClean="0"/>
              <a:t>We’ll also look at standard deviation ( a measure of “spread” or dispersion)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Example: Determining a z score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Beth scored a 92 percent on her last statistics exam.  The class average was 80 percent and the standard deviation was 5.</a:t>
            </a:r>
          </a:p>
          <a:p>
            <a:endParaRPr lang="en-US" dirty="0" smtClean="0"/>
          </a:p>
          <a:p>
            <a:r>
              <a:rPr lang="en-US" dirty="0" smtClean="0"/>
              <a:t>Calculate her z score.</a:t>
            </a:r>
            <a:endParaRPr lang="en-US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2208212" y="4267201"/>
          <a:ext cx="1769806" cy="1143000"/>
        </p:xfrm>
        <a:graphic>
          <a:graphicData uri="http://schemas.openxmlformats.org/presentationml/2006/ole">
            <p:oleObj spid="_x0000_s3075" name="Equation" r:id="rId3" imgW="609480" imgH="393480" progId="Equation.DSMT4">
              <p:embed/>
            </p:oleObj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4951412" y="4267200"/>
          <a:ext cx="2101850" cy="1143000"/>
        </p:xfrm>
        <a:graphic>
          <a:graphicData uri="http://schemas.openxmlformats.org/presentationml/2006/ole">
            <p:oleObj spid="_x0000_s3076" name="Equation" r:id="rId4" imgW="723600" imgH="393480" progId="Equation.DSMT4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8048625" y="4579938"/>
          <a:ext cx="1365250" cy="515937"/>
        </p:xfrm>
        <a:graphic>
          <a:graphicData uri="http://schemas.openxmlformats.org/presentationml/2006/ole">
            <p:oleObj spid="_x0000_s3077" name="Equation" r:id="rId5" imgW="469800" imgH="177480" progId="Equation.DSMT4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389812" y="5486400"/>
            <a:ext cx="3733800" cy="1200329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Beth’s score exceeded the mean by 2.4 standard deviations.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Why standardize?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Most data sets have very different means and standard deviations.</a:t>
            </a:r>
          </a:p>
          <a:p>
            <a:r>
              <a:rPr lang="en-US" sz="3200" dirty="0" smtClean="0"/>
              <a:t>The process of standardizing (or calculating z scores) allows us to convert all normal distributions to one (the STANDARD NORMAL DISTRIBUTION)</a:t>
            </a:r>
            <a:endParaRPr lang="en-US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Let’s do a problem together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Ferster</a:t>
            </a:r>
            <a:r>
              <a:rPr lang="en-US" dirty="0" smtClean="0"/>
              <a:t> has just given a quiz to his Math 204 class.  Out of 60 points, his students recorded the following grades:</a:t>
            </a:r>
          </a:p>
          <a:p>
            <a:pPr>
              <a:buNone/>
            </a:pPr>
            <a:r>
              <a:rPr lang="en-US" sz="3600" dirty="0" smtClean="0"/>
              <a:t>	20, 15, 26, 32, 18, 28, 35, 14, 26, 22, and 17</a:t>
            </a:r>
          </a:p>
          <a:p>
            <a:r>
              <a:rPr lang="en-US" sz="3600" dirty="0" smtClean="0"/>
              <a:t>Dr. F. is bummed </a:t>
            </a:r>
            <a:r>
              <a:rPr lang="en-US" sz="3600" dirty="0" smtClean="0">
                <a:sym typeface="Wingdings" pitchFamily="2" charset="2"/>
              </a:rPr>
              <a:t>, these students must not have studied very much.</a:t>
            </a:r>
          </a:p>
          <a:p>
            <a:r>
              <a:rPr lang="en-US" sz="3600" dirty="0" smtClean="0">
                <a:sym typeface="Wingdings" pitchFamily="2" charset="2"/>
              </a:rPr>
              <a:t>Perhaps they were watching the Packers. </a:t>
            </a:r>
            <a:endParaRPr lang="en-US" sz="36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Continuing our problem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dirty="0" smtClean="0"/>
              <a:t>	20, 15, 26, 32, 18, 28, 35, 14, 26, 22, and 17</a:t>
            </a:r>
          </a:p>
          <a:p>
            <a:r>
              <a:rPr lang="en-US" sz="3600" dirty="0" smtClean="0"/>
              <a:t>If Dr. F grades normally, it will be pretty ugly.</a:t>
            </a:r>
            <a:endParaRPr lang="en-US" sz="3600" dirty="0" smtClean="0">
              <a:sym typeface="Wingdings" pitchFamily="2" charset="2"/>
            </a:endParaRPr>
          </a:p>
          <a:p>
            <a:r>
              <a:rPr lang="en-US" sz="3600" dirty="0" smtClean="0">
                <a:sym typeface="Wingdings" pitchFamily="2" charset="2"/>
              </a:rPr>
              <a:t>Suppose he decides to grade on a normal curve, so that the only people who fail will be those who score more than 1 standard deviation below the mean.</a:t>
            </a:r>
          </a:p>
          <a:p>
            <a:endParaRPr lang="en-US" sz="36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Continuing our problem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dirty="0" smtClean="0"/>
              <a:t>	20, 15, 26, 32, 18, 28, 35, 14, 26, 22, and 17</a:t>
            </a:r>
          </a:p>
          <a:p>
            <a:r>
              <a:rPr lang="en-US" sz="3600" b="1" dirty="0" smtClean="0">
                <a:solidFill>
                  <a:srgbClr val="FF0000"/>
                </a:solidFill>
                <a:sym typeface="Wingdings" pitchFamily="2" charset="2"/>
              </a:rPr>
              <a:t>Calculate the mean</a:t>
            </a:r>
          </a:p>
          <a:p>
            <a:r>
              <a:rPr lang="en-US" sz="3600" dirty="0" smtClean="0">
                <a:sym typeface="Wingdings" pitchFamily="2" charset="2"/>
              </a:rPr>
              <a:t>I’ll tell you that the standard deviation is </a:t>
            </a:r>
            <a:r>
              <a:rPr lang="en-US" sz="3600" b="1" dirty="0" smtClean="0">
                <a:solidFill>
                  <a:srgbClr val="FF0000"/>
                </a:solidFill>
                <a:sym typeface="Wingdings" pitchFamily="2" charset="2"/>
              </a:rPr>
              <a:t>6.6</a:t>
            </a:r>
          </a:p>
          <a:p>
            <a:r>
              <a:rPr lang="en-US" sz="3600" dirty="0" err="1" smtClean="0">
                <a:sym typeface="Wingdings" pitchFamily="2" charset="2"/>
              </a:rPr>
              <a:t>Calcualate</a:t>
            </a:r>
            <a:r>
              <a:rPr lang="en-US" sz="3600" dirty="0" smtClean="0">
                <a:sym typeface="Wingdings" pitchFamily="2" charset="2"/>
              </a:rPr>
              <a:t> the z score for </a:t>
            </a:r>
          </a:p>
          <a:p>
            <a:pPr lvl="1"/>
            <a:r>
              <a:rPr lang="en-US" sz="3200" dirty="0" smtClean="0">
                <a:sym typeface="Wingdings" pitchFamily="2" charset="2"/>
              </a:rPr>
              <a:t>SUZY who scored 20.</a:t>
            </a:r>
          </a:p>
          <a:p>
            <a:pPr lvl="1"/>
            <a:r>
              <a:rPr lang="en-US" sz="3200" dirty="0" smtClean="0">
                <a:sym typeface="Wingdings" pitchFamily="2" charset="2"/>
              </a:rPr>
              <a:t>SPARKY who scored 15.</a:t>
            </a:r>
          </a:p>
          <a:p>
            <a:pPr lvl="1"/>
            <a:r>
              <a:rPr lang="en-US" sz="3200" dirty="0" smtClean="0">
                <a:sym typeface="Wingdings" pitchFamily="2" charset="2"/>
              </a:rPr>
              <a:t>STELLA who scored 26.</a:t>
            </a:r>
          </a:p>
          <a:p>
            <a:endParaRPr lang="en-US" sz="3600" dirty="0" smtClean="0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7542212" y="4343400"/>
          <a:ext cx="2667000" cy="1722189"/>
        </p:xfrm>
        <a:graphic>
          <a:graphicData uri="http://schemas.openxmlformats.org/presentationml/2006/ole">
            <p:oleObj spid="_x0000_s4099" name="Equation" r:id="rId3" imgW="609480" imgH="393480" progId="Equation.DSMT4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SUZY—scored 20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4813" y="4419600"/>
            <a:ext cx="9753600" cy="1752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Suzy scores .45 standard deviations below the mean, however she still passes (she isn’t more than 1 standard deviation below the mean—that would be z = -1)</a:t>
            </a:r>
            <a:endParaRPr lang="en-US" sz="3200" dirty="0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055812" y="1828800"/>
          <a:ext cx="2359741" cy="1524000"/>
        </p:xfrm>
        <a:graphic>
          <a:graphicData uri="http://schemas.openxmlformats.org/presentationml/2006/ole">
            <p:oleObj spid="_x0000_s5122" name="Equation" r:id="rId3" imgW="609480" imgH="393480" progId="Equation.DSMT4">
              <p:embed/>
            </p:oleObj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4646612" y="1828800"/>
          <a:ext cx="2849562" cy="1524000"/>
        </p:xfrm>
        <a:graphic>
          <a:graphicData uri="http://schemas.openxmlformats.org/presentationml/2006/ole">
            <p:oleObj spid="_x0000_s5123" name="Equation" r:id="rId4" imgW="736560" imgH="393480" progId="Equation.DSMT4">
              <p:embed/>
            </p:oleObj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7923212" y="2286000"/>
          <a:ext cx="2408238" cy="687387"/>
        </p:xfrm>
        <a:graphic>
          <a:graphicData uri="http://schemas.openxmlformats.org/presentationml/2006/ole">
            <p:oleObj spid="_x0000_s5124" name="Equation" r:id="rId5" imgW="622080" imgH="177480" progId="Equation.DSMT4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8380412" y="533400"/>
          <a:ext cx="2257425" cy="1143000"/>
        </p:xfrm>
        <a:graphic>
          <a:graphicData uri="http://schemas.openxmlformats.org/presentationml/2006/ole">
            <p:oleObj spid="_x0000_s5125" name="Equation" r:id="rId6" imgW="1002960" imgH="507960" progId="Equation.DSMT4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SPARKY—scored 15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4813" y="4419600"/>
            <a:ext cx="9753600" cy="1752600"/>
          </a:xfrm>
        </p:spPr>
        <p:txBody>
          <a:bodyPr>
            <a:no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Sparky scores 1.21 standard deviations below the mean, So he fails! </a:t>
            </a:r>
            <a:r>
              <a:rPr lang="en-US" sz="4400" b="1" dirty="0" smtClean="0">
                <a:solidFill>
                  <a:srgbClr val="FF0000"/>
                </a:solidFill>
                <a:sym typeface="Wingdings" pitchFamily="2" charset="2"/>
              </a:rPr>
              <a:t></a:t>
            </a:r>
            <a:endParaRPr lang="en-US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055812" y="1828800"/>
          <a:ext cx="2359741" cy="1524000"/>
        </p:xfrm>
        <a:graphic>
          <a:graphicData uri="http://schemas.openxmlformats.org/presentationml/2006/ole">
            <p:oleObj spid="_x0000_s6146" name="Equation" r:id="rId3" imgW="609480" imgH="393480" progId="Equation.DSMT4">
              <p:embed/>
            </p:oleObj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4695825" y="1828800"/>
          <a:ext cx="2751138" cy="1524000"/>
        </p:xfrm>
        <a:graphic>
          <a:graphicData uri="http://schemas.openxmlformats.org/presentationml/2006/ole">
            <p:oleObj spid="_x0000_s6147" name="Equation" r:id="rId4" imgW="711000" imgH="393480" progId="Equation.DSMT4">
              <p:embed/>
            </p:oleObj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7947025" y="2286000"/>
          <a:ext cx="2359025" cy="687388"/>
        </p:xfrm>
        <a:graphic>
          <a:graphicData uri="http://schemas.openxmlformats.org/presentationml/2006/ole">
            <p:oleObj spid="_x0000_s6148" name="Equation" r:id="rId5" imgW="609480" imgH="177480" progId="Equation.DSMT4">
              <p:embed/>
            </p:oleObj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8685212" y="533400"/>
          <a:ext cx="2257425" cy="1143000"/>
        </p:xfrm>
        <a:graphic>
          <a:graphicData uri="http://schemas.openxmlformats.org/presentationml/2006/ole">
            <p:oleObj spid="_x0000_s6149" name="Equation" r:id="rId6" imgW="1002960" imgH="507960" progId="Equation.DSMT4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STELLA—scored 26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4813" y="4419600"/>
            <a:ext cx="9753600" cy="1752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Suzy scores .45 standard deviations above the mean, so she passes.  Her score falls above the mean. </a:t>
            </a:r>
            <a:r>
              <a:rPr lang="en-US" sz="3200" dirty="0" smtClean="0">
                <a:sym typeface="Wingdings" pitchFamily="2" charset="2"/>
              </a:rPr>
              <a:t></a:t>
            </a:r>
            <a:endParaRPr lang="en-US" sz="3200" dirty="0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055812" y="1828800"/>
          <a:ext cx="2359741" cy="1524000"/>
        </p:xfrm>
        <a:graphic>
          <a:graphicData uri="http://schemas.openxmlformats.org/presentationml/2006/ole">
            <p:oleObj spid="_x0000_s7170" name="Equation" r:id="rId3" imgW="609480" imgH="393480" progId="Equation.DSMT4">
              <p:embed/>
            </p:oleObj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4646612" y="1828800"/>
          <a:ext cx="2849562" cy="1524000"/>
        </p:xfrm>
        <a:graphic>
          <a:graphicData uri="http://schemas.openxmlformats.org/presentationml/2006/ole">
            <p:oleObj spid="_x0000_s7171" name="Equation" r:id="rId4" imgW="736560" imgH="393480" progId="Equation.DSMT4">
              <p:embed/>
            </p:oleObj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8094663" y="2286000"/>
          <a:ext cx="2063750" cy="687388"/>
        </p:xfrm>
        <a:graphic>
          <a:graphicData uri="http://schemas.openxmlformats.org/presentationml/2006/ole">
            <p:oleObj spid="_x0000_s7172" name="Equation" r:id="rId5" imgW="533160" imgH="177480" progId="Equation.DSMT4">
              <p:embed/>
            </p:oleObj>
          </a:graphicData>
        </a:graphic>
      </p:graphicFrame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8837612" y="685800"/>
          <a:ext cx="2257425" cy="1143000"/>
        </p:xfrm>
        <a:graphic>
          <a:graphicData uri="http://schemas.openxmlformats.org/presentationml/2006/ole">
            <p:oleObj spid="_x0000_s7173" name="Equation" r:id="rId6" imgW="1002960" imgH="507960" progId="Equation.DSMT4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 picture for that last problem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732212" y="5105401"/>
            <a:ext cx="1524000" cy="523220"/>
          </a:xfrm>
          <a:prstGeom prst="rect">
            <a:avLst/>
          </a:prstGeom>
          <a:solidFill>
            <a:schemeClr val="accent1">
              <a:alpha val="49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Sparky</a:t>
            </a:r>
            <a:endParaRPr lang="en-US" sz="2800" b="1" dirty="0"/>
          </a:p>
        </p:txBody>
      </p:sp>
      <p:pic>
        <p:nvPicPr>
          <p:cNvPr id="9" name="Content Placeholder 8" descr="deviation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13212" y="1752600"/>
            <a:ext cx="4448175" cy="3011307"/>
          </a:xfrm>
        </p:spPr>
      </p:pic>
      <p:sp>
        <p:nvSpPr>
          <p:cNvPr id="10" name="Flowchart: Connector 9"/>
          <p:cNvSpPr/>
          <p:nvPr/>
        </p:nvSpPr>
        <p:spPr>
          <a:xfrm>
            <a:off x="6475412" y="4114800"/>
            <a:ext cx="152400" cy="1524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Connector 10"/>
          <p:cNvSpPr/>
          <p:nvPr/>
        </p:nvSpPr>
        <p:spPr>
          <a:xfrm>
            <a:off x="5561012" y="4114800"/>
            <a:ext cx="152400" cy="1524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Connector 11"/>
          <p:cNvSpPr/>
          <p:nvPr/>
        </p:nvSpPr>
        <p:spPr>
          <a:xfrm>
            <a:off x="6018212" y="4114800"/>
            <a:ext cx="152400" cy="1524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789612" y="5105400"/>
            <a:ext cx="1219200" cy="523220"/>
          </a:xfrm>
          <a:prstGeom prst="rect">
            <a:avLst/>
          </a:prstGeom>
          <a:solidFill>
            <a:schemeClr val="accent1">
              <a:alpha val="49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Suzy</a:t>
            </a:r>
            <a:endParaRPr lang="en-US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923212" y="5105400"/>
            <a:ext cx="1219200" cy="523220"/>
          </a:xfrm>
          <a:prstGeom prst="rect">
            <a:avLst/>
          </a:prstGeom>
          <a:solidFill>
            <a:schemeClr val="accent1">
              <a:alpha val="49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Stella</a:t>
            </a:r>
            <a:endParaRPr lang="en-US" sz="2800" b="1" dirty="0"/>
          </a:p>
        </p:txBody>
      </p:sp>
      <p:cxnSp>
        <p:nvCxnSpPr>
          <p:cNvPr id="16" name="Straight Arrow Connector 15"/>
          <p:cNvCxnSpPr>
            <a:stCxn id="13" idx="0"/>
          </p:cNvCxnSpPr>
          <p:nvPr/>
        </p:nvCxnSpPr>
        <p:spPr>
          <a:xfrm flipH="1" flipV="1">
            <a:off x="6094412" y="4267200"/>
            <a:ext cx="304800" cy="8382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6627812" y="4267200"/>
            <a:ext cx="1600200" cy="8382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5" idx="0"/>
            <a:endCxn id="11" idx="3"/>
          </p:cNvCxnSpPr>
          <p:nvPr/>
        </p:nvCxnSpPr>
        <p:spPr>
          <a:xfrm flipV="1">
            <a:off x="4494212" y="4244882"/>
            <a:ext cx="1089118" cy="86051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 look at the standard normal curve and areas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determine the percentage of our data that falls </a:t>
            </a:r>
          </a:p>
          <a:p>
            <a:pPr lvl="1"/>
            <a:r>
              <a:rPr lang="en-US" dirty="0" smtClean="0"/>
              <a:t>Below a given z score</a:t>
            </a:r>
          </a:p>
          <a:p>
            <a:pPr lvl="1"/>
            <a:r>
              <a:rPr lang="en-US" dirty="0" smtClean="0"/>
              <a:t>Above a given z score</a:t>
            </a:r>
          </a:p>
          <a:p>
            <a:pPr lvl="1"/>
            <a:r>
              <a:rPr lang="en-US" dirty="0" smtClean="0"/>
              <a:t>Between a given z score and the mean</a:t>
            </a:r>
          </a:p>
          <a:p>
            <a:pPr lvl="1"/>
            <a:r>
              <a:rPr lang="en-US" dirty="0" smtClean="0"/>
              <a:t>Between 2 different z scores.</a:t>
            </a:r>
          </a:p>
          <a:p>
            <a:r>
              <a:rPr lang="en-US" dirty="0" smtClean="0"/>
              <a:t>In the old day, we used tables or charts.</a:t>
            </a:r>
          </a:p>
          <a:p>
            <a:r>
              <a:rPr lang="en-US" dirty="0" smtClean="0"/>
              <a:t>I’m going to show you how to read one later on…I know that you’re psyched for that!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r>
              <a:rPr lang="en-US" dirty="0" smtClean="0">
                <a:sym typeface="Wingdings" pitchFamily="2" charset="2"/>
              </a:rPr>
              <a:t>We can also look at a visual, which we’ll do on the next slide.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What’s in store for today?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We’ll review how to read a Z CHART (a standard normal chart), to compare scores relative a population’s mean and standard deviation.</a:t>
            </a:r>
          </a:p>
          <a:p>
            <a:r>
              <a:rPr lang="en-US" sz="3600" dirty="0" smtClean="0"/>
              <a:t>We’ll wrap it up by looking at some practice problems.</a:t>
            </a:r>
            <a:endParaRPr lang="en-US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 look at the standard normal curve and areas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3437" y="1600200"/>
            <a:ext cx="9682576" cy="1066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picture below illustrates how the percentages of area under a normal curve are related to different z scores.</a:t>
            </a:r>
          </a:p>
        </p:txBody>
      </p:sp>
      <p:pic>
        <p:nvPicPr>
          <p:cNvPr id="4" name="Picture 3" descr="normal-distrubution-larg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3012" y="2667000"/>
            <a:ext cx="7162800" cy="36480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 look at the standard normal curve and areas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3437" y="1600200"/>
            <a:ext cx="9758775" cy="3505200"/>
          </a:xfrm>
        </p:spPr>
        <p:txBody>
          <a:bodyPr>
            <a:normAutofit/>
          </a:bodyPr>
          <a:lstStyle/>
          <a:p>
            <a:r>
              <a:rPr lang="en-US" dirty="0" smtClean="0"/>
              <a:t>Of course, in this age of technology, you shouldn’t be too surprised that we can find an online app that determines areas, too.</a:t>
            </a:r>
          </a:p>
          <a:p>
            <a:endParaRPr lang="en-US" dirty="0" smtClean="0"/>
          </a:p>
          <a:p>
            <a:r>
              <a:rPr lang="en-US" dirty="0" smtClean="0"/>
              <a:t>Let’s look at one.  Here’s the link</a:t>
            </a:r>
          </a:p>
          <a:p>
            <a:r>
              <a:rPr lang="en-US" dirty="0" smtClean="0">
                <a:hlinkClick r:id="rId2"/>
              </a:rPr>
              <a:t>http://www.mathsisfun.com/data/standard-normal-distribution-table.html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Old School Stats with Del</a:t>
            </a:r>
            <a:br>
              <a:rPr lang="en-US" sz="4000" dirty="0" smtClean="0"/>
            </a:br>
            <a:r>
              <a:rPr lang="en-US" sz="4000" dirty="0" smtClean="0"/>
              <a:t>—Reading a z chart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I’m partial to the charts that read areas </a:t>
            </a:r>
            <a:r>
              <a:rPr lang="en-US" sz="3200" b="1" dirty="0" smtClean="0">
                <a:solidFill>
                  <a:srgbClr val="FF0000"/>
                </a:solidFill>
              </a:rPr>
              <a:t>ALL THE WAY TO THE LEFT</a:t>
            </a:r>
            <a:r>
              <a:rPr lang="en-US" sz="3200" dirty="0" smtClean="0"/>
              <a:t>...or </a:t>
            </a:r>
            <a:r>
              <a:rPr lang="en-US" sz="3200" b="1" u="sng" dirty="0" smtClean="0">
                <a:solidFill>
                  <a:srgbClr val="FF0000"/>
                </a:solidFill>
              </a:rPr>
              <a:t>below </a:t>
            </a:r>
            <a:r>
              <a:rPr lang="en-US" sz="3200" dirty="0" smtClean="0"/>
              <a:t>the z score that we’re reading.</a:t>
            </a:r>
          </a:p>
          <a:p>
            <a:r>
              <a:rPr lang="en-US" sz="3200" dirty="0" smtClean="0"/>
              <a:t>I’m going to give you 2 charts—1 is useful for positive z scores, the other is used for negative z scores.</a:t>
            </a:r>
          </a:p>
          <a:p>
            <a:pPr lvl="1"/>
            <a:r>
              <a:rPr lang="en-US" sz="3200" dirty="0" smtClean="0"/>
              <a:t>We’ll read both charts the same way.</a:t>
            </a:r>
          </a:p>
          <a:p>
            <a:pPr lvl="1"/>
            <a:r>
              <a:rPr lang="en-US" sz="3200" dirty="0" smtClean="0"/>
              <a:t>Suppose we want to find the area to the LEFT of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284412" y="5638800"/>
          <a:ext cx="1872342" cy="609600"/>
        </p:xfrm>
        <a:graphic>
          <a:graphicData uri="http://schemas.openxmlformats.org/presentationml/2006/ole">
            <p:oleObj spid="_x0000_s40962" name="Equation" r:id="rId3" imgW="545760" imgH="177480" progId="Equation.DSMT4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Reading a z chart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We seek the area below </a:t>
            </a:r>
          </a:p>
          <a:p>
            <a:r>
              <a:rPr lang="en-US" sz="3200" dirty="0" smtClean="0"/>
              <a:t>First, grab chart that reads positive z scores.</a:t>
            </a:r>
          </a:p>
          <a:p>
            <a:pPr lvl="1"/>
            <a:r>
              <a:rPr lang="en-US" sz="3200" dirty="0" smtClean="0"/>
              <a:t>Now, locate the 2.1 on the left-most column.</a:t>
            </a:r>
          </a:p>
          <a:p>
            <a:pPr lvl="1"/>
            <a:r>
              <a:rPr lang="en-US" sz="3200" dirty="0" smtClean="0"/>
              <a:t>Read across the top of the page till you find the column that is headed 0.06.</a:t>
            </a:r>
          </a:p>
          <a:p>
            <a:pPr lvl="1"/>
            <a:r>
              <a:rPr lang="en-US" sz="3200" dirty="0" smtClean="0"/>
              <a:t>Read the intersection and you find our area</a:t>
            </a:r>
          </a:p>
          <a:p>
            <a:pPr lvl="1"/>
            <a:r>
              <a:rPr lang="en-US" sz="7200" b="1" dirty="0" smtClean="0">
                <a:solidFill>
                  <a:srgbClr val="FF0000"/>
                </a:solidFill>
              </a:rPr>
              <a:t>Did you get 0.9846?</a:t>
            </a:r>
          </a:p>
          <a:p>
            <a:endParaRPr lang="en-US" dirty="0"/>
          </a:p>
        </p:txBody>
      </p:sp>
      <p:graphicFrame>
        <p:nvGraphicFramePr>
          <p:cNvPr id="41987" name="Object 3"/>
          <p:cNvGraphicFramePr>
            <a:graphicFrameLocks noChangeAspect="1"/>
          </p:cNvGraphicFramePr>
          <p:nvPr/>
        </p:nvGraphicFramePr>
        <p:xfrm>
          <a:off x="6475412" y="1524000"/>
          <a:ext cx="1871662" cy="609600"/>
        </p:xfrm>
        <a:graphic>
          <a:graphicData uri="http://schemas.openxmlformats.org/presentationml/2006/ole">
            <p:oleObj spid="_x0000_s41987" name="Equation" r:id="rId3" imgW="545760" imgH="177480" progId="Equation.DSMT4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Let’s look at a problem.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Skippy’s Widget factory manufactures widgets that have a length of life that is normally distributed with a mean of 12.3 years, and a standard deviation of 2.5 years.</a:t>
            </a:r>
          </a:p>
          <a:p>
            <a:endParaRPr lang="en-US" dirty="0" smtClean="0"/>
          </a:p>
          <a:p>
            <a:r>
              <a:rPr lang="en-US" dirty="0" smtClean="0"/>
              <a:t>What percentage of the widgets that Skippy’s Widget factory produces will last:</a:t>
            </a:r>
          </a:p>
          <a:p>
            <a:r>
              <a:rPr lang="en-US" dirty="0" smtClean="0"/>
              <a:t>1.	Less than 9.425 years</a:t>
            </a:r>
          </a:p>
          <a:p>
            <a:r>
              <a:rPr lang="en-US" dirty="0" smtClean="0"/>
              <a:t>2.	More than 16.925 years</a:t>
            </a:r>
          </a:p>
          <a:p>
            <a:r>
              <a:rPr lang="en-US" dirty="0" smtClean="0"/>
              <a:t>3.	Between 7.75 years and 17.9 years.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Solution to our problem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 of 12.3 years, standard deviation of 2.5 years.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percentage of the widgets that Skippy’s Widget factory produces will last:</a:t>
            </a:r>
          </a:p>
          <a:p>
            <a:r>
              <a:rPr lang="en-US" dirty="0" smtClean="0"/>
              <a:t>1.	Less than 9.425 years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503612" y="2286000"/>
          <a:ext cx="1433513" cy="533400"/>
        </p:xfrm>
        <a:graphic>
          <a:graphicData uri="http://schemas.openxmlformats.org/presentationml/2006/ole">
            <p:oleObj spid="_x0000_s43010" name="Equation" r:id="rId3" imgW="545760" imgH="203040" progId="Equation.DSMT4">
              <p:embed/>
            </p:oleObj>
          </a:graphicData>
        </a:graphic>
      </p:graphicFrame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6856412" y="2286000"/>
          <a:ext cx="1300162" cy="466725"/>
        </p:xfrm>
        <a:graphic>
          <a:graphicData uri="http://schemas.openxmlformats.org/presentationml/2006/ole">
            <p:oleObj spid="_x0000_s43011" name="Equation" r:id="rId4" imgW="495000" imgH="177480" progId="Equation.DSMT4">
              <p:embed/>
            </p:oleObj>
          </a:graphicData>
        </a:graphic>
      </p:graphicFrame>
      <p:graphicFrame>
        <p:nvGraphicFramePr>
          <p:cNvPr id="43013" name="Object 5"/>
          <p:cNvGraphicFramePr>
            <a:graphicFrameLocks noChangeAspect="1"/>
          </p:cNvGraphicFramePr>
          <p:nvPr/>
        </p:nvGraphicFramePr>
        <p:xfrm>
          <a:off x="1903412" y="4953000"/>
          <a:ext cx="2123123" cy="1371600"/>
        </p:xfrm>
        <a:graphic>
          <a:graphicData uri="http://schemas.openxmlformats.org/presentationml/2006/ole">
            <p:oleObj spid="_x0000_s43013" name="Equation" r:id="rId5" imgW="609480" imgH="393480" progId="Equation.DSMT4">
              <p:embed/>
            </p:oleObj>
          </a:graphicData>
        </a:graphic>
      </p:graphicFrame>
      <p:graphicFrame>
        <p:nvGraphicFramePr>
          <p:cNvPr id="43014" name="Object 6"/>
          <p:cNvGraphicFramePr>
            <a:graphicFrameLocks noChangeAspect="1"/>
          </p:cNvGraphicFramePr>
          <p:nvPr/>
        </p:nvGraphicFramePr>
        <p:xfrm>
          <a:off x="4341812" y="4953000"/>
          <a:ext cx="3538537" cy="1371600"/>
        </p:xfrm>
        <a:graphic>
          <a:graphicData uri="http://schemas.openxmlformats.org/presentationml/2006/ole">
            <p:oleObj spid="_x0000_s43014" name="Equation" r:id="rId6" imgW="1015920" imgH="393480" progId="Equation.DSMT4">
              <p:embed/>
            </p:oleObj>
          </a:graphicData>
        </a:graphic>
      </p:graphicFrame>
      <p:graphicFrame>
        <p:nvGraphicFramePr>
          <p:cNvPr id="43015" name="Object 7"/>
          <p:cNvGraphicFramePr>
            <a:graphicFrameLocks noChangeAspect="1"/>
          </p:cNvGraphicFramePr>
          <p:nvPr/>
        </p:nvGraphicFramePr>
        <p:xfrm>
          <a:off x="8380412" y="5334000"/>
          <a:ext cx="2166937" cy="619125"/>
        </p:xfrm>
        <a:graphic>
          <a:graphicData uri="http://schemas.openxmlformats.org/presentationml/2006/ole">
            <p:oleObj spid="_x0000_s43015" name="Equation" r:id="rId7" imgW="622080" imgH="177480" progId="Equation.DSMT4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Solution to our problem (continued)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Now, we pick up our z chart and locate</a:t>
            </a:r>
          </a:p>
          <a:p>
            <a:r>
              <a:rPr lang="en-US" dirty="0" smtClean="0"/>
              <a:t>We’re looking to find the area </a:t>
            </a:r>
            <a:r>
              <a:rPr lang="en-US" b="1" dirty="0" smtClean="0">
                <a:solidFill>
                  <a:srgbClr val="FF0000"/>
                </a:solidFill>
              </a:rPr>
              <a:t>below this z </a:t>
            </a:r>
            <a:r>
              <a:rPr lang="en-US" dirty="0" smtClean="0"/>
              <a:t>(remember we want to find the percentage of widgets that last less than the given number of years)</a:t>
            </a:r>
          </a:p>
          <a:p>
            <a:r>
              <a:rPr lang="en-US" dirty="0" smtClean="0"/>
              <a:t> so, we read our z chart and find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.1251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So, 12.51% of the widgets last less than 9.425 years </a:t>
            </a:r>
            <a:endParaRPr lang="en-US" sz="4000" b="1" dirty="0">
              <a:solidFill>
                <a:srgbClr val="FF0000"/>
              </a:solidFill>
            </a:endParaRPr>
          </a:p>
        </p:txBody>
      </p:sp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8380412" y="1524000"/>
          <a:ext cx="2166937" cy="619125"/>
        </p:xfrm>
        <a:graphic>
          <a:graphicData uri="http://schemas.openxmlformats.org/presentationml/2006/ole">
            <p:oleObj spid="_x0000_s44034" name="Equation" r:id="rId3" imgW="622080" imgH="177480" progId="Equation.DSMT4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Solution to our problem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 of 12.3 years, standard deviation of 2.5 years.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percentage of the widgets that Skippy’s Widget factory produces will last:</a:t>
            </a:r>
          </a:p>
          <a:p>
            <a:r>
              <a:rPr lang="en-US" dirty="0" smtClean="0"/>
              <a:t>2.	 More than 16.925 years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503612" y="2286000"/>
          <a:ext cx="1433513" cy="533400"/>
        </p:xfrm>
        <a:graphic>
          <a:graphicData uri="http://schemas.openxmlformats.org/presentationml/2006/ole">
            <p:oleObj spid="_x0000_s45058" name="Equation" r:id="rId3" imgW="545760" imgH="203040" progId="Equation.DSMT4">
              <p:embed/>
            </p:oleObj>
          </a:graphicData>
        </a:graphic>
      </p:graphicFrame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6856412" y="2286000"/>
          <a:ext cx="1300162" cy="466725"/>
        </p:xfrm>
        <a:graphic>
          <a:graphicData uri="http://schemas.openxmlformats.org/presentationml/2006/ole">
            <p:oleObj spid="_x0000_s45059" name="Equation" r:id="rId4" imgW="495000" imgH="177480" progId="Equation.DSMT4">
              <p:embed/>
            </p:oleObj>
          </a:graphicData>
        </a:graphic>
      </p:graphicFrame>
      <p:graphicFrame>
        <p:nvGraphicFramePr>
          <p:cNvPr id="43013" name="Object 5"/>
          <p:cNvGraphicFramePr>
            <a:graphicFrameLocks noChangeAspect="1"/>
          </p:cNvGraphicFramePr>
          <p:nvPr/>
        </p:nvGraphicFramePr>
        <p:xfrm>
          <a:off x="1903412" y="4953000"/>
          <a:ext cx="2123123" cy="1371600"/>
        </p:xfrm>
        <a:graphic>
          <a:graphicData uri="http://schemas.openxmlformats.org/presentationml/2006/ole">
            <p:oleObj spid="_x0000_s45060" name="Equation" r:id="rId5" imgW="609480" imgH="393480" progId="Equation.DSMT4">
              <p:embed/>
            </p:oleObj>
          </a:graphicData>
        </a:graphic>
      </p:graphicFrame>
      <p:graphicFrame>
        <p:nvGraphicFramePr>
          <p:cNvPr id="43014" name="Object 6"/>
          <p:cNvGraphicFramePr>
            <a:graphicFrameLocks noChangeAspect="1"/>
          </p:cNvGraphicFramePr>
          <p:nvPr/>
        </p:nvGraphicFramePr>
        <p:xfrm>
          <a:off x="4232275" y="4953000"/>
          <a:ext cx="3759200" cy="1371600"/>
        </p:xfrm>
        <a:graphic>
          <a:graphicData uri="http://schemas.openxmlformats.org/presentationml/2006/ole">
            <p:oleObj spid="_x0000_s45061" name="Equation" r:id="rId6" imgW="1079280" imgH="393480" progId="Equation.DSMT4">
              <p:embed/>
            </p:oleObj>
          </a:graphicData>
        </a:graphic>
      </p:graphicFrame>
      <p:graphicFrame>
        <p:nvGraphicFramePr>
          <p:cNvPr id="43015" name="Object 7"/>
          <p:cNvGraphicFramePr>
            <a:graphicFrameLocks noChangeAspect="1"/>
          </p:cNvGraphicFramePr>
          <p:nvPr/>
        </p:nvGraphicFramePr>
        <p:xfrm>
          <a:off x="8556625" y="5334000"/>
          <a:ext cx="1812925" cy="619125"/>
        </p:xfrm>
        <a:graphic>
          <a:graphicData uri="http://schemas.openxmlformats.org/presentationml/2006/ole">
            <p:oleObj spid="_x0000_s45062" name="Equation" r:id="rId7" imgW="520560" imgH="177480" progId="Equation.DSMT4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Solution to our problem (continued)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Now, we pick up our z chart and locate</a:t>
            </a:r>
          </a:p>
          <a:p>
            <a:r>
              <a:rPr lang="en-US" dirty="0" smtClean="0"/>
              <a:t>We’re looking to find the area </a:t>
            </a:r>
            <a:r>
              <a:rPr lang="en-US" b="1" dirty="0" smtClean="0">
                <a:solidFill>
                  <a:srgbClr val="FF0000"/>
                </a:solidFill>
              </a:rPr>
              <a:t>above this z </a:t>
            </a:r>
            <a:r>
              <a:rPr lang="en-US" dirty="0" smtClean="0"/>
              <a:t>(remember we want to find the percentage of widgets that last </a:t>
            </a:r>
            <a:r>
              <a:rPr lang="en-US" b="1" u="sng" dirty="0" smtClean="0">
                <a:solidFill>
                  <a:srgbClr val="FF0000"/>
                </a:solidFill>
              </a:rPr>
              <a:t>more than</a:t>
            </a:r>
            <a:r>
              <a:rPr lang="en-US" dirty="0" smtClean="0"/>
              <a:t> the given number of years)</a:t>
            </a:r>
          </a:p>
          <a:p>
            <a:r>
              <a:rPr lang="en-US" dirty="0" smtClean="0"/>
              <a:t> so, we read our z chart and find</a:t>
            </a:r>
          </a:p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.9678</a:t>
            </a:r>
          </a:p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So, 96.78% of the widgets last less than 16.925 years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This means that 100%-96.78% or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3.22% of the widgets will last more than 16.925 years</a:t>
            </a:r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46083" name="Object 3"/>
          <p:cNvGraphicFramePr>
            <a:graphicFrameLocks noChangeAspect="1"/>
          </p:cNvGraphicFramePr>
          <p:nvPr/>
        </p:nvGraphicFramePr>
        <p:xfrm>
          <a:off x="8380412" y="1447800"/>
          <a:ext cx="1812925" cy="619125"/>
        </p:xfrm>
        <a:graphic>
          <a:graphicData uri="http://schemas.openxmlformats.org/presentationml/2006/ole">
            <p:oleObj spid="_x0000_s46083" name="Equation" r:id="rId3" imgW="520560" imgH="177480" progId="Equation.DSMT4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Solution to our problem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 of 12.3 years, standard deviation of 2.5 years.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percentage of the widgets that Skippy’s Widget factory produces will last:</a:t>
            </a:r>
          </a:p>
          <a:p>
            <a:r>
              <a:rPr lang="en-US" dirty="0" smtClean="0"/>
              <a:t>3.	 Between 7.75 years and 17.9 years.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503612" y="2286000"/>
          <a:ext cx="1433513" cy="533400"/>
        </p:xfrm>
        <a:graphic>
          <a:graphicData uri="http://schemas.openxmlformats.org/presentationml/2006/ole">
            <p:oleObj spid="_x0000_s47106" name="Equation" r:id="rId3" imgW="545760" imgH="203040" progId="Equation.DSMT4">
              <p:embed/>
            </p:oleObj>
          </a:graphicData>
        </a:graphic>
      </p:graphicFrame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6856412" y="2286000"/>
          <a:ext cx="1300162" cy="466725"/>
        </p:xfrm>
        <a:graphic>
          <a:graphicData uri="http://schemas.openxmlformats.org/presentationml/2006/ole">
            <p:oleObj spid="_x0000_s47107" name="Equation" r:id="rId4" imgW="495000" imgH="177480" progId="Equation.DSMT4">
              <p:embed/>
            </p:oleObj>
          </a:graphicData>
        </a:graphic>
      </p:graphicFrame>
      <p:graphicFrame>
        <p:nvGraphicFramePr>
          <p:cNvPr id="43013" name="Object 5"/>
          <p:cNvGraphicFramePr>
            <a:graphicFrameLocks noChangeAspect="1"/>
          </p:cNvGraphicFramePr>
          <p:nvPr/>
        </p:nvGraphicFramePr>
        <p:xfrm>
          <a:off x="1903412" y="4953000"/>
          <a:ext cx="2123123" cy="1371600"/>
        </p:xfrm>
        <a:graphic>
          <a:graphicData uri="http://schemas.openxmlformats.org/presentationml/2006/ole">
            <p:oleObj spid="_x0000_s47108" name="Equation" r:id="rId5" imgW="609480" imgH="393480" progId="Equation.DSMT4">
              <p:embed/>
            </p:oleObj>
          </a:graphicData>
        </a:graphic>
      </p:graphicFrame>
      <p:graphicFrame>
        <p:nvGraphicFramePr>
          <p:cNvPr id="43014" name="Object 6"/>
          <p:cNvGraphicFramePr>
            <a:graphicFrameLocks noChangeAspect="1"/>
          </p:cNvGraphicFramePr>
          <p:nvPr/>
        </p:nvGraphicFramePr>
        <p:xfrm>
          <a:off x="4475163" y="4953000"/>
          <a:ext cx="3273425" cy="1371600"/>
        </p:xfrm>
        <a:graphic>
          <a:graphicData uri="http://schemas.openxmlformats.org/presentationml/2006/ole">
            <p:oleObj spid="_x0000_s47109" name="Equation" r:id="rId6" imgW="939600" imgH="393480" progId="Equation.DSMT4">
              <p:embed/>
            </p:oleObj>
          </a:graphicData>
        </a:graphic>
      </p:graphicFrame>
      <p:graphicFrame>
        <p:nvGraphicFramePr>
          <p:cNvPr id="43015" name="Object 7"/>
          <p:cNvGraphicFramePr>
            <a:graphicFrameLocks noChangeAspect="1"/>
          </p:cNvGraphicFramePr>
          <p:nvPr/>
        </p:nvGraphicFramePr>
        <p:xfrm>
          <a:off x="8380413" y="5334000"/>
          <a:ext cx="2166937" cy="619125"/>
        </p:xfrm>
        <a:graphic>
          <a:graphicData uri="http://schemas.openxmlformats.org/presentationml/2006/ole">
            <p:oleObj spid="_x0000_s47110" name="Equation" r:id="rId7" imgW="622080" imgH="177480" progId="Equation.DSMT4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First, a picture of </a:t>
            </a:r>
            <a:r>
              <a:rPr lang="en-US" dirty="0" err="1" smtClean="0"/>
              <a:t>Conor</a:t>
            </a:r>
            <a:r>
              <a:rPr lang="en-US" dirty="0" smtClean="0"/>
              <a:t>!!!</a:t>
            </a:r>
            <a:br>
              <a:rPr lang="en-US" dirty="0" smtClean="0"/>
            </a:br>
            <a:r>
              <a:rPr lang="en-US" dirty="0" smtClean="0"/>
              <a:t>Come on now, you knew that I’d do that!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pic>
        <p:nvPicPr>
          <p:cNvPr id="6" name="Content Placeholder 5" descr="img_00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5937" y="1600200"/>
            <a:ext cx="6858000" cy="4572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Solution to our problem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 of 12.3 years, standard deviation of 2.5 years.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percentage of the widgets that Skippy’s Widget factory produces will last:</a:t>
            </a:r>
          </a:p>
          <a:p>
            <a:r>
              <a:rPr lang="en-US" dirty="0" smtClean="0"/>
              <a:t>3.	 Between 7.75 years and 17.9 years.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503612" y="2286000"/>
          <a:ext cx="1433513" cy="533400"/>
        </p:xfrm>
        <a:graphic>
          <a:graphicData uri="http://schemas.openxmlformats.org/presentationml/2006/ole">
            <p:oleObj spid="_x0000_s49154" name="Equation" r:id="rId3" imgW="545760" imgH="203040" progId="Equation.DSMT4">
              <p:embed/>
            </p:oleObj>
          </a:graphicData>
        </a:graphic>
      </p:graphicFrame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6856412" y="2286000"/>
          <a:ext cx="1300162" cy="466725"/>
        </p:xfrm>
        <a:graphic>
          <a:graphicData uri="http://schemas.openxmlformats.org/presentationml/2006/ole">
            <p:oleObj spid="_x0000_s49155" name="Equation" r:id="rId4" imgW="495000" imgH="177480" progId="Equation.DSMT4">
              <p:embed/>
            </p:oleObj>
          </a:graphicData>
        </a:graphic>
      </p:graphicFrame>
      <p:graphicFrame>
        <p:nvGraphicFramePr>
          <p:cNvPr id="43013" name="Object 5"/>
          <p:cNvGraphicFramePr>
            <a:graphicFrameLocks noChangeAspect="1"/>
          </p:cNvGraphicFramePr>
          <p:nvPr/>
        </p:nvGraphicFramePr>
        <p:xfrm>
          <a:off x="1903412" y="4953000"/>
          <a:ext cx="2123123" cy="1371600"/>
        </p:xfrm>
        <a:graphic>
          <a:graphicData uri="http://schemas.openxmlformats.org/presentationml/2006/ole">
            <p:oleObj spid="_x0000_s49156" name="Equation" r:id="rId5" imgW="609480" imgH="393480" progId="Equation.DSMT4">
              <p:embed/>
            </p:oleObj>
          </a:graphicData>
        </a:graphic>
      </p:graphicFrame>
      <p:graphicFrame>
        <p:nvGraphicFramePr>
          <p:cNvPr id="43014" name="Object 6"/>
          <p:cNvGraphicFramePr>
            <a:graphicFrameLocks noChangeAspect="1"/>
          </p:cNvGraphicFramePr>
          <p:nvPr/>
        </p:nvGraphicFramePr>
        <p:xfrm>
          <a:off x="4497388" y="4953000"/>
          <a:ext cx="3227387" cy="1371600"/>
        </p:xfrm>
        <a:graphic>
          <a:graphicData uri="http://schemas.openxmlformats.org/presentationml/2006/ole">
            <p:oleObj spid="_x0000_s49157" name="Equation" r:id="rId6" imgW="927000" imgH="393480" progId="Equation.DSMT4">
              <p:embed/>
            </p:oleObj>
          </a:graphicData>
        </a:graphic>
      </p:graphicFrame>
      <p:graphicFrame>
        <p:nvGraphicFramePr>
          <p:cNvPr id="43015" name="Object 7"/>
          <p:cNvGraphicFramePr>
            <a:graphicFrameLocks noChangeAspect="1"/>
          </p:cNvGraphicFramePr>
          <p:nvPr/>
        </p:nvGraphicFramePr>
        <p:xfrm>
          <a:off x="8512175" y="5334000"/>
          <a:ext cx="1901825" cy="619125"/>
        </p:xfrm>
        <a:graphic>
          <a:graphicData uri="http://schemas.openxmlformats.org/presentationml/2006/ole">
            <p:oleObj spid="_x0000_s49158" name="Equation" r:id="rId7" imgW="545760" imgH="177480" progId="Equation.DSMT4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Solution to our problem (continued)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4812" y="1600200"/>
            <a:ext cx="9701425" cy="2438400"/>
          </a:xfrm>
        </p:spPr>
        <p:txBody>
          <a:bodyPr>
            <a:noAutofit/>
          </a:bodyPr>
          <a:lstStyle/>
          <a:p>
            <a:r>
              <a:rPr lang="en-US" dirty="0" smtClean="0"/>
              <a:t>Now, we pick up our z chart and locate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 want to find the AREA between these 2 z-scores</a:t>
            </a:r>
          </a:p>
          <a:p>
            <a:r>
              <a:rPr lang="en-US" dirty="0" smtClean="0"/>
              <a:t>Let’s read our z charts—Fun, eh??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</p:txBody>
      </p:sp>
      <p:graphicFrame>
        <p:nvGraphicFramePr>
          <p:cNvPr id="48131" name="Object 3"/>
          <p:cNvGraphicFramePr>
            <a:graphicFrameLocks noChangeAspect="1"/>
          </p:cNvGraphicFramePr>
          <p:nvPr/>
        </p:nvGraphicFramePr>
        <p:xfrm>
          <a:off x="2970212" y="2286000"/>
          <a:ext cx="2166937" cy="619125"/>
        </p:xfrm>
        <a:graphic>
          <a:graphicData uri="http://schemas.openxmlformats.org/presentationml/2006/ole">
            <p:oleObj spid="_x0000_s48131" name="Equation" r:id="rId3" imgW="622080" imgH="177480" progId="Equation.DSMT4">
              <p:embed/>
            </p:oleObj>
          </a:graphicData>
        </a:graphic>
      </p:graphicFrame>
      <p:graphicFrame>
        <p:nvGraphicFramePr>
          <p:cNvPr id="48132" name="Object 4"/>
          <p:cNvGraphicFramePr>
            <a:graphicFrameLocks noChangeAspect="1"/>
          </p:cNvGraphicFramePr>
          <p:nvPr/>
        </p:nvGraphicFramePr>
        <p:xfrm>
          <a:off x="6399212" y="2286000"/>
          <a:ext cx="1901825" cy="619125"/>
        </p:xfrm>
        <a:graphic>
          <a:graphicData uri="http://schemas.openxmlformats.org/presentationml/2006/ole">
            <p:oleObj spid="_x0000_s48132" name="Equation" r:id="rId4" imgW="545760" imgH="177480" progId="Equation.DSMT4">
              <p:embed/>
            </p:oleObj>
          </a:graphicData>
        </a:graphic>
      </p:graphicFrame>
      <p:pic>
        <p:nvPicPr>
          <p:cNvPr id="7" name="Picture 6" descr="normal0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65612" y="4876800"/>
            <a:ext cx="4419600" cy="1652038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6323012" y="4876800"/>
            <a:ext cx="0" cy="17526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542212" y="6172200"/>
            <a:ext cx="0" cy="4572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332412" y="5943600"/>
            <a:ext cx="0" cy="6858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8133" name="Object 5"/>
          <p:cNvGraphicFramePr>
            <a:graphicFrameLocks noChangeAspect="1"/>
          </p:cNvGraphicFramePr>
          <p:nvPr/>
        </p:nvGraphicFramePr>
        <p:xfrm>
          <a:off x="7313613" y="5630643"/>
          <a:ext cx="990600" cy="322482"/>
        </p:xfrm>
        <a:graphic>
          <a:graphicData uri="http://schemas.openxmlformats.org/presentationml/2006/ole">
            <p:oleObj spid="_x0000_s48133" name="Equation" r:id="rId6" imgW="545760" imgH="177480" progId="Equation.DSMT4">
              <p:embed/>
            </p:oleObj>
          </a:graphicData>
        </a:graphic>
      </p:graphicFrame>
      <p:graphicFrame>
        <p:nvGraphicFramePr>
          <p:cNvPr id="48134" name="Object 6"/>
          <p:cNvGraphicFramePr>
            <a:graphicFrameLocks noChangeAspect="1"/>
          </p:cNvGraphicFramePr>
          <p:nvPr/>
        </p:nvGraphicFramePr>
        <p:xfrm>
          <a:off x="4494212" y="5486400"/>
          <a:ext cx="947737" cy="270782"/>
        </p:xfrm>
        <a:graphic>
          <a:graphicData uri="http://schemas.openxmlformats.org/presentationml/2006/ole">
            <p:oleObj spid="_x0000_s48134" name="Equation" r:id="rId7" imgW="622080" imgH="177480" progId="Equation.DSMT4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Now, let’s work on that solution</a:t>
            </a:r>
            <a:endParaRPr lang="en-US" sz="4400" dirty="0"/>
          </a:p>
        </p:txBody>
      </p:sp>
      <p:pic>
        <p:nvPicPr>
          <p:cNvPr id="5" name="Content Placeholder 4" descr="bell curve with marked z scor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13212" y="1600200"/>
            <a:ext cx="4425330" cy="1767694"/>
          </a:xfrm>
        </p:spPr>
      </p:pic>
      <p:sp>
        <p:nvSpPr>
          <p:cNvPr id="6" name="TextBox 5"/>
          <p:cNvSpPr txBox="1"/>
          <p:nvPr/>
        </p:nvSpPr>
        <p:spPr>
          <a:xfrm>
            <a:off x="2055812" y="3505200"/>
            <a:ext cx="876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We seek this shaded area</a:t>
            </a:r>
          </a:p>
          <a:p>
            <a:r>
              <a:rPr lang="en-US" sz="3200" dirty="0" smtClean="0"/>
              <a:t>So, we’ll read our 2 z-scores, and subtract the areas that we get from the z chart.</a:t>
            </a:r>
            <a:endParaRPr lang="en-US" sz="32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5180012" y="2971800"/>
            <a:ext cx="2209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56212" y="2743200"/>
            <a:ext cx="17526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408612" y="2590800"/>
            <a:ext cx="1447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484812" y="2438400"/>
            <a:ext cx="1295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561012" y="2286000"/>
            <a:ext cx="1066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180012" y="2895600"/>
            <a:ext cx="2057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65812" y="1828800"/>
            <a:ext cx="457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789612" y="1905000"/>
            <a:ext cx="685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713412" y="2057400"/>
            <a:ext cx="76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637212" y="2133600"/>
            <a:ext cx="914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Now, let’s work on that solution</a:t>
            </a: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2055812" y="3505200"/>
            <a:ext cx="8763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Reading z= 2.24, we get 0.9875</a:t>
            </a:r>
          </a:p>
          <a:p>
            <a:r>
              <a:rPr lang="en-US" sz="3200" dirty="0" smtClean="0"/>
              <a:t>Reading z= -1.82, we get 0.0344</a:t>
            </a:r>
          </a:p>
          <a:p>
            <a:r>
              <a:rPr lang="en-US" sz="3200" dirty="0" smtClean="0"/>
              <a:t>So, the area shaded in </a:t>
            </a:r>
            <a:r>
              <a:rPr lang="en-US" sz="3200" b="1" dirty="0" smtClean="0">
                <a:solidFill>
                  <a:srgbClr val="FF0000"/>
                </a:solidFill>
              </a:rPr>
              <a:t>red</a:t>
            </a:r>
            <a:r>
              <a:rPr lang="en-US" sz="3200" dirty="0" smtClean="0"/>
              <a:t> can be found by subtracting these values (I get 0.9531)</a:t>
            </a:r>
          </a:p>
          <a:p>
            <a:pPr algn="ctr"/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</a:rPr>
              <a:t>So, 95.31% of the widgets will last between 7.75 years and 17.9 years  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/>
          </a:p>
        </p:txBody>
      </p:sp>
      <p:pic>
        <p:nvPicPr>
          <p:cNvPr id="15" name="Picture 14" descr="bell curve with marked z scores and shaded are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08412" y="1600200"/>
            <a:ext cx="4431426" cy="17737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“Test-Like Problems”</a:t>
            </a:r>
            <a:br>
              <a:rPr lang="en-US" dirty="0" smtClean="0"/>
            </a:br>
            <a:r>
              <a:rPr lang="en-US" dirty="0" smtClean="0"/>
              <a:t>Dealing with Numerical Statistics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Practice Problems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take some time and work on some problems that deal with numerical statistics.</a:t>
            </a:r>
          </a:p>
          <a:p>
            <a:r>
              <a:rPr lang="en-US" dirty="0" smtClean="0"/>
              <a:t>The last page of the handout contains a “partial” z chart.</a:t>
            </a:r>
          </a:p>
          <a:p>
            <a:pPr lvl="1"/>
            <a:r>
              <a:rPr lang="en-US" sz="2800" dirty="0" smtClean="0"/>
              <a:t>Of course, you can use the full z chart that we used earlier.</a:t>
            </a:r>
          </a:p>
          <a:p>
            <a:r>
              <a:rPr lang="en-US" dirty="0" smtClean="0"/>
              <a:t>On a happy note!</a:t>
            </a:r>
          </a:p>
          <a:p>
            <a:pPr lvl="1"/>
            <a:r>
              <a:rPr lang="en-US" sz="2800" dirty="0" smtClean="0"/>
              <a:t>I spoke with Dr. Morgan about a formula sheet for the exam that you’ll take in May</a:t>
            </a:r>
          </a:p>
          <a:p>
            <a:pPr lvl="1"/>
            <a:r>
              <a:rPr lang="en-US" sz="2800" dirty="0" smtClean="0"/>
              <a:t>Let’s say that I’m cautiously </a:t>
            </a:r>
            <a:r>
              <a:rPr lang="en-US" sz="2800" dirty="0" err="1" smtClean="0"/>
              <a:t>optomistic</a:t>
            </a:r>
            <a:r>
              <a:rPr lang="en-US" sz="2800" dirty="0" smtClean="0"/>
              <a:t>!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 to Practice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Mean time spent with dad = </a:t>
            </a:r>
          </a:p>
          <a:p>
            <a:r>
              <a:rPr lang="en-US" dirty="0" smtClean="0"/>
              <a:t>2. Mean time spent with mom= </a:t>
            </a:r>
            <a:endParaRPr lang="en-US" dirty="0" smtClean="0"/>
          </a:p>
          <a:p>
            <a:r>
              <a:rPr lang="en-US" dirty="0" smtClean="0"/>
              <a:t>3. Range of time spent with mom=</a:t>
            </a:r>
          </a:p>
          <a:p>
            <a:r>
              <a:rPr lang="en-US" dirty="0" smtClean="0"/>
              <a:t>4. Range of time spent with dad=</a:t>
            </a:r>
          </a:p>
          <a:p>
            <a:r>
              <a:rPr lang="en-US" dirty="0" smtClean="0"/>
              <a:t>5. Median time spent with mom=</a:t>
            </a:r>
          </a:p>
          <a:p>
            <a:r>
              <a:rPr lang="en-US" dirty="0" smtClean="0"/>
              <a:t>6. I actually calculated the standard deviations, </a:t>
            </a:r>
            <a:r>
              <a:rPr lang="en-US" smtClean="0"/>
              <a:t>the               greater </a:t>
            </a:r>
            <a:r>
              <a:rPr lang="en-US" dirty="0" smtClean="0"/>
              <a:t>spread is with the time spent with </a:t>
            </a:r>
            <a:r>
              <a:rPr lang="en-US" b="1" dirty="0" smtClean="0">
                <a:solidFill>
                  <a:srgbClr val="FF0000"/>
                </a:solidFill>
              </a:rPr>
              <a:t>MOM </a:t>
            </a:r>
          </a:p>
          <a:p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7008812" y="1600200"/>
          <a:ext cx="1155032" cy="457200"/>
        </p:xfrm>
        <a:graphic>
          <a:graphicData uri="http://schemas.openxmlformats.org/presentationml/2006/ole">
            <p:oleObj spid="_x0000_s57346" name="Equation" r:id="rId3" imgW="609480" imgH="241200" progId="Equation.DSMT4">
              <p:embed/>
            </p:oleObj>
          </a:graphicData>
        </a:graphic>
      </p:graphicFrame>
      <p:graphicFrame>
        <p:nvGraphicFramePr>
          <p:cNvPr id="57347" name="Object 3"/>
          <p:cNvGraphicFramePr>
            <a:graphicFrameLocks noChangeAspect="1"/>
          </p:cNvGraphicFramePr>
          <p:nvPr/>
        </p:nvGraphicFramePr>
        <p:xfrm>
          <a:off x="7000875" y="2244725"/>
          <a:ext cx="1323975" cy="385763"/>
        </p:xfrm>
        <a:graphic>
          <a:graphicData uri="http://schemas.openxmlformats.org/presentationml/2006/ole">
            <p:oleObj spid="_x0000_s57347" name="Equation" r:id="rId4" imgW="698400" imgH="203040" progId="Equation.DSMT4">
              <p:embed/>
            </p:oleObj>
          </a:graphicData>
        </a:graphic>
      </p:graphicFrame>
      <p:graphicFrame>
        <p:nvGraphicFramePr>
          <p:cNvPr id="57348" name="Object 4"/>
          <p:cNvGraphicFramePr>
            <a:graphicFrameLocks noChangeAspect="1"/>
          </p:cNvGraphicFramePr>
          <p:nvPr/>
        </p:nvGraphicFramePr>
        <p:xfrm>
          <a:off x="7618412" y="2743200"/>
          <a:ext cx="963613" cy="385763"/>
        </p:xfrm>
        <a:graphic>
          <a:graphicData uri="http://schemas.openxmlformats.org/presentationml/2006/ole">
            <p:oleObj spid="_x0000_s57348" name="Equation" r:id="rId5" imgW="507960" imgH="203040" progId="Equation.DSMT4">
              <p:embed/>
            </p:oleObj>
          </a:graphicData>
        </a:graphic>
      </p:graphicFrame>
      <p:graphicFrame>
        <p:nvGraphicFramePr>
          <p:cNvPr id="57349" name="Object 5"/>
          <p:cNvGraphicFramePr>
            <a:graphicFrameLocks noChangeAspect="1"/>
          </p:cNvGraphicFramePr>
          <p:nvPr/>
        </p:nvGraphicFramePr>
        <p:xfrm>
          <a:off x="7389812" y="3352800"/>
          <a:ext cx="963612" cy="338137"/>
        </p:xfrm>
        <a:graphic>
          <a:graphicData uri="http://schemas.openxmlformats.org/presentationml/2006/ole">
            <p:oleObj spid="_x0000_s57349" name="Equation" r:id="rId6" imgW="507960" imgH="177480" progId="Equation.DSMT4">
              <p:embed/>
            </p:oleObj>
          </a:graphicData>
        </a:graphic>
      </p:graphicFrame>
      <p:graphicFrame>
        <p:nvGraphicFramePr>
          <p:cNvPr id="57351" name="Object 7"/>
          <p:cNvGraphicFramePr>
            <a:graphicFrameLocks noChangeAspect="1"/>
          </p:cNvGraphicFramePr>
          <p:nvPr/>
        </p:nvGraphicFramePr>
        <p:xfrm>
          <a:off x="7313612" y="3886200"/>
          <a:ext cx="1323975" cy="385763"/>
        </p:xfrm>
        <a:graphic>
          <a:graphicData uri="http://schemas.openxmlformats.org/presentationml/2006/ole">
            <p:oleObj spid="_x0000_s57351" name="Equation" r:id="rId7" imgW="698400" imgH="203040" progId="Equation.DSMT4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5484812" y="5257800"/>
          <a:ext cx="1778000" cy="1066800"/>
        </p:xfrm>
        <a:graphic>
          <a:graphicData uri="http://schemas.openxmlformats.org/presentationml/2006/ole">
            <p:oleObj spid="_x0000_s57352" name="Equation" r:id="rId8" imgW="761760" imgH="457200" progId="Equation.DSMT4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 to practice problems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7.</a:t>
            </a:r>
          </a:p>
          <a:p>
            <a:r>
              <a:rPr lang="en-US" dirty="0" smtClean="0"/>
              <a:t>8. raw score (x) =49</a:t>
            </a:r>
          </a:p>
          <a:p>
            <a:r>
              <a:rPr lang="en-US" dirty="0" smtClean="0"/>
              <a:t>9A.	English: </a:t>
            </a:r>
          </a:p>
          <a:p>
            <a:pPr lvl="1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Science:</a:t>
            </a:r>
          </a:p>
          <a:p>
            <a:pPr lvl="1">
              <a:buNone/>
            </a:pPr>
            <a:r>
              <a:rPr lang="en-US" sz="2800" dirty="0" smtClean="0"/>
              <a:t>	</a:t>
            </a:r>
            <a:r>
              <a:rPr lang="en-US" sz="2800" dirty="0" smtClean="0"/>
              <a:t>  History:</a:t>
            </a:r>
          </a:p>
          <a:p>
            <a:pPr lvl="1">
              <a:buNone/>
            </a:pPr>
            <a:r>
              <a:rPr lang="en-US" sz="2800" dirty="0" smtClean="0"/>
              <a:t>9B. English (biggest z score)</a:t>
            </a:r>
          </a:p>
          <a:p>
            <a:pPr lvl="1">
              <a:buNone/>
            </a:pPr>
            <a:r>
              <a:rPr lang="en-US" sz="2800" dirty="0" smtClean="0"/>
              <a:t>9C. .6915 or 69.15%</a:t>
            </a:r>
          </a:p>
          <a:p>
            <a:pPr lvl="1">
              <a:buNone/>
            </a:pPr>
            <a:r>
              <a:rPr lang="en-US" sz="2800" dirty="0" smtClean="0"/>
              <a:t>9D. 1-.9452 = .0548 0r 5.48%</a:t>
            </a:r>
            <a:endParaRPr lang="en-US" sz="28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436812" y="1600200"/>
          <a:ext cx="1600200" cy="457200"/>
        </p:xfrm>
        <a:graphic>
          <a:graphicData uri="http://schemas.openxmlformats.org/presentationml/2006/ole">
            <p:oleObj spid="_x0000_s63490" name="Equation" r:id="rId3" imgW="622080" imgH="177480" progId="Equation.DSMT4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884612" y="2667000"/>
          <a:ext cx="1338943" cy="457200"/>
        </p:xfrm>
        <a:graphic>
          <a:graphicData uri="http://schemas.openxmlformats.org/presentationml/2006/ole">
            <p:oleObj spid="_x0000_s63491" name="Equation" r:id="rId4" imgW="520560" imgH="177480" progId="Equation.DSMT4">
              <p:embed/>
            </p:oleObj>
          </a:graphicData>
        </a:graphic>
      </p:graphicFrame>
      <p:graphicFrame>
        <p:nvGraphicFramePr>
          <p:cNvPr id="63492" name="Object 4"/>
          <p:cNvGraphicFramePr>
            <a:graphicFrameLocks noChangeAspect="1"/>
          </p:cNvGraphicFramePr>
          <p:nvPr/>
        </p:nvGraphicFramePr>
        <p:xfrm>
          <a:off x="4113212" y="3200400"/>
          <a:ext cx="1371600" cy="457200"/>
        </p:xfrm>
        <a:graphic>
          <a:graphicData uri="http://schemas.openxmlformats.org/presentationml/2006/ole">
            <p:oleObj spid="_x0000_s63492" name="Equation" r:id="rId5" imgW="533160" imgH="177480" progId="Equation.DSMT4">
              <p:embed/>
            </p:oleObj>
          </a:graphicData>
        </a:graphic>
      </p:graphicFrame>
      <p:graphicFrame>
        <p:nvGraphicFramePr>
          <p:cNvPr id="63493" name="Object 5"/>
          <p:cNvGraphicFramePr>
            <a:graphicFrameLocks noChangeAspect="1"/>
          </p:cNvGraphicFramePr>
          <p:nvPr/>
        </p:nvGraphicFramePr>
        <p:xfrm>
          <a:off x="4113212" y="3657600"/>
          <a:ext cx="1339850" cy="457200"/>
        </p:xfrm>
        <a:graphic>
          <a:graphicData uri="http://schemas.openxmlformats.org/presentationml/2006/ole">
            <p:oleObj spid="_x0000_s63493" name="Equation" r:id="rId6" imgW="520560" imgH="177480" progId="Equation.DSMT4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Wrapping Up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2412" y="1524000"/>
            <a:ext cx="10260119" cy="4876800"/>
          </a:xfrm>
        </p:spPr>
        <p:txBody>
          <a:bodyPr>
            <a:normAutofit fontScale="70000" lnSpcReduction="20000"/>
          </a:bodyPr>
          <a:lstStyle/>
          <a:p>
            <a:r>
              <a:rPr lang="en-US" sz="5400" b="1" dirty="0" smtClean="0"/>
              <a:t>Thanks for your attention and participation.</a:t>
            </a:r>
          </a:p>
          <a:p>
            <a:r>
              <a:rPr lang="en-US" sz="5400" dirty="0" smtClean="0"/>
              <a:t>It’s been a tough winter—not just the snow, but all of the adjusted schedules.</a:t>
            </a:r>
          </a:p>
          <a:p>
            <a:r>
              <a:rPr lang="en-US" sz="5400" dirty="0" smtClean="0"/>
              <a:t>I have the utmost respect for what you do as a professional!</a:t>
            </a:r>
          </a:p>
          <a:p>
            <a:r>
              <a:rPr lang="en-US" sz="5400" dirty="0" smtClean="0"/>
              <a:t>Here’s hoping that Spring brings us sun and smiles. </a:t>
            </a:r>
            <a:r>
              <a:rPr lang="en-US" sz="5400" dirty="0" smtClean="0">
                <a:sym typeface="Wingdings" pitchFamily="2" charset="2"/>
              </a:rPr>
              <a:t></a:t>
            </a:r>
          </a:p>
          <a:p>
            <a:r>
              <a:rPr lang="en-US" sz="5400" dirty="0" smtClean="0"/>
              <a:t>If I can help in any way, don’t hesitate to shoot me an email or give me a call.</a:t>
            </a:r>
          </a:p>
          <a:p>
            <a:pPr>
              <a:buNone/>
            </a:pPr>
            <a:endParaRPr lang="en-US" sz="5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4" name="Picture 3" descr="thats all folk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54207" y="304801"/>
            <a:ext cx="1422030" cy="1090827"/>
          </a:xfrm>
          <a:prstGeom prst="rect">
            <a:avLst/>
          </a:prstGeom>
        </p:spPr>
      </p:pic>
      <p:pic>
        <p:nvPicPr>
          <p:cNvPr id="5" name="Thats All Folk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1071516" y="2209800"/>
            <a:ext cx="406294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42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Distributions of Data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 introduction to the Normal Curve</a:t>
            </a:r>
          </a:p>
          <a:p>
            <a:r>
              <a:rPr lang="en-US" dirty="0" smtClean="0"/>
              <a:t>(sometimes called the Bell curve)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Different Distributions of Data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3437" y="1600200"/>
            <a:ext cx="9758776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Data can be distributed or “spread out” in different ways.</a:t>
            </a:r>
          </a:p>
          <a:p>
            <a:r>
              <a:rPr lang="en-US" dirty="0" smtClean="0"/>
              <a:t>It can be spread out so that more data falls on the </a:t>
            </a:r>
            <a:r>
              <a:rPr lang="en-US" b="1" dirty="0" smtClean="0">
                <a:solidFill>
                  <a:srgbClr val="FF0000"/>
                </a:solidFill>
              </a:rPr>
              <a:t>left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We would say that this distribution is </a:t>
            </a:r>
            <a:r>
              <a:rPr lang="en-US" b="1" dirty="0" smtClean="0">
                <a:solidFill>
                  <a:srgbClr val="FF0000"/>
                </a:solidFill>
              </a:rPr>
              <a:t>SKEWED RIGHT</a:t>
            </a:r>
          </a:p>
          <a:p>
            <a:pPr>
              <a:buNone/>
            </a:pPr>
            <a:r>
              <a:rPr lang="en-US" dirty="0" smtClean="0"/>
              <a:t>	(interestingly, the </a:t>
            </a:r>
            <a:r>
              <a:rPr lang="en-US" b="1" dirty="0" smtClean="0">
                <a:solidFill>
                  <a:srgbClr val="FF0000"/>
                </a:solidFill>
              </a:rPr>
              <a:t>SKEW is NOT where the data clusters</a:t>
            </a:r>
            <a:r>
              <a:rPr lang="en-US" dirty="0" smtClean="0"/>
              <a:t>, it’s where the tail falls.</a:t>
            </a:r>
            <a:endParaRPr lang="en-US" dirty="0"/>
          </a:p>
        </p:txBody>
      </p:sp>
      <p:pic>
        <p:nvPicPr>
          <p:cNvPr id="5" name="Picture 4" descr="normal-distribution-skew-right[1]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2812" y="2743200"/>
            <a:ext cx="2438400" cy="21299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Different Distributions of Data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3437" y="1600200"/>
            <a:ext cx="9758776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It can be spread out so that more data falls on the </a:t>
            </a:r>
            <a:r>
              <a:rPr lang="en-US" b="1" dirty="0" smtClean="0">
                <a:solidFill>
                  <a:srgbClr val="FF0000"/>
                </a:solidFill>
              </a:rPr>
              <a:t>right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We would say that this distribution is </a:t>
            </a:r>
            <a:r>
              <a:rPr lang="en-US" b="1" dirty="0" smtClean="0">
                <a:solidFill>
                  <a:srgbClr val="FF0000"/>
                </a:solidFill>
              </a:rPr>
              <a:t>SKEWED LEFT</a:t>
            </a:r>
          </a:p>
        </p:txBody>
      </p:sp>
      <p:pic>
        <p:nvPicPr>
          <p:cNvPr id="6" name="Picture 5" descr="normal-distribution-skew-left[1]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3812" y="2438400"/>
            <a:ext cx="2300287" cy="20462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Different Distributions of Data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3437" y="1600200"/>
            <a:ext cx="9758776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Of course, the data might fall all over the place.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In this case, there doesn’t seem to be any discernible pattern.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pic>
        <p:nvPicPr>
          <p:cNvPr id="5" name="Picture 4" descr="normal-distribution-random[1]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5212" y="2438400"/>
            <a:ext cx="2324100" cy="20059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Different Distributions of Data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3437" y="1600200"/>
            <a:ext cx="9758776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Today, let’s look at the case where data tends to cluster around a central value, with no tendency to the left or right.  It gets closer to a </a:t>
            </a:r>
            <a:r>
              <a:rPr lang="en-US" b="1" dirty="0" smtClean="0">
                <a:solidFill>
                  <a:srgbClr val="FF0000"/>
                </a:solidFill>
              </a:rPr>
              <a:t>NORMAL DISTRIBUTION</a:t>
            </a:r>
            <a:r>
              <a:rPr lang="en-US" dirty="0" smtClean="0"/>
              <a:t>, like this: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6" name="Picture 5" descr="normal-distribution-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9812" y="3429000"/>
            <a:ext cx="4622800" cy="2438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ath 16x9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20C675A-9AD3-40BB-AC57-0E9EFA3E4FB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1954</Words>
  <Application>Microsoft Office PowerPoint</Application>
  <PresentationFormat>Custom</PresentationFormat>
  <Paragraphs>266</Paragraphs>
  <Slides>48</Slides>
  <Notes>0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48</vt:i4>
      </vt:variant>
    </vt:vector>
  </HeadingPairs>
  <TitlesOfParts>
    <vt:vector size="51" baseType="lpstr">
      <vt:lpstr>Math 16x9</vt:lpstr>
      <vt:lpstr>Equation</vt:lpstr>
      <vt:lpstr>MathType 6.0 Equation</vt:lpstr>
      <vt:lpstr>Breakout Session #6 Numerical Statistics </vt:lpstr>
      <vt:lpstr>What’s in store for today?</vt:lpstr>
      <vt:lpstr>What’s in store for today?</vt:lpstr>
      <vt:lpstr>First, a picture of Conor!!! Come on now, you knew that I’d do that! </vt:lpstr>
      <vt:lpstr>Distributions of Data</vt:lpstr>
      <vt:lpstr>Different Distributions of Data</vt:lpstr>
      <vt:lpstr>Different Distributions of Data</vt:lpstr>
      <vt:lpstr>Different Distributions of Data</vt:lpstr>
      <vt:lpstr>Different Distributions of Data</vt:lpstr>
      <vt:lpstr>The Normal Distribution</vt:lpstr>
      <vt:lpstr>The Bell Curve</vt:lpstr>
      <vt:lpstr>What’s normal, Del?</vt:lpstr>
      <vt:lpstr>A bit more on the normal distribution</vt:lpstr>
      <vt:lpstr>A cool online app</vt:lpstr>
      <vt:lpstr>Standard Deviation</vt:lpstr>
      <vt:lpstr>Calculating Standard Deviation  Rocking Math Old School!!!</vt:lpstr>
      <vt:lpstr>More on Standard Deviation</vt:lpstr>
      <vt:lpstr>Statements regarding Data and Standard Deviation</vt:lpstr>
      <vt:lpstr>Z scores</vt:lpstr>
      <vt:lpstr>Example: Determining a z score</vt:lpstr>
      <vt:lpstr>Why standardize?</vt:lpstr>
      <vt:lpstr>Let’s do a problem together</vt:lpstr>
      <vt:lpstr>Continuing our problem</vt:lpstr>
      <vt:lpstr>Continuing our problem</vt:lpstr>
      <vt:lpstr>SUZY—scored 20</vt:lpstr>
      <vt:lpstr>SPARKY—scored 15</vt:lpstr>
      <vt:lpstr>STELLA—scored 26</vt:lpstr>
      <vt:lpstr>A picture for that last problem</vt:lpstr>
      <vt:lpstr>A look at the standard normal curve and areas</vt:lpstr>
      <vt:lpstr>A look at the standard normal curve and areas</vt:lpstr>
      <vt:lpstr>A look at the standard normal curve and areas</vt:lpstr>
      <vt:lpstr>Old School Stats with Del —Reading a z chart</vt:lpstr>
      <vt:lpstr>Reading a z chart</vt:lpstr>
      <vt:lpstr>Let’s look at a problem.</vt:lpstr>
      <vt:lpstr>Solution to our problem</vt:lpstr>
      <vt:lpstr>Solution to our problem (continued)</vt:lpstr>
      <vt:lpstr>Solution to our problem</vt:lpstr>
      <vt:lpstr>Solution to our problem (continued)</vt:lpstr>
      <vt:lpstr>Solution to our problem</vt:lpstr>
      <vt:lpstr>Solution to our problem</vt:lpstr>
      <vt:lpstr>Solution to our problem (continued)</vt:lpstr>
      <vt:lpstr>Now, let’s work on that solution</vt:lpstr>
      <vt:lpstr>Now, let’s work on that solution</vt:lpstr>
      <vt:lpstr>“Test-Like Problems” Dealing with Numerical Statistics</vt:lpstr>
      <vt:lpstr>Practice Problems</vt:lpstr>
      <vt:lpstr>Solutions to Practice Problems</vt:lpstr>
      <vt:lpstr>Solutions to practice problems (continued)</vt:lpstr>
      <vt:lpstr>Wrapping Up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modified xsi:type="dcterms:W3CDTF">2014-03-18T20:06:30Z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TC027879479991</vt:lpwstr>
  </property>
</Properties>
</file>