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charts/chart1.xml" ContentType="application/vnd.openxmlformats-officedocument.drawingml.chart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handoutMasterIdLst>
    <p:handoutMasterId r:id="rId25"/>
  </p:handoutMasterIdLst>
  <p:sldIdLst>
    <p:sldId id="257" r:id="rId2"/>
    <p:sldId id="310" r:id="rId3"/>
    <p:sldId id="294" r:id="rId4"/>
    <p:sldId id="317" r:id="rId5"/>
    <p:sldId id="265" r:id="rId6"/>
    <p:sldId id="323" r:id="rId7"/>
    <p:sldId id="324" r:id="rId8"/>
    <p:sldId id="266" r:id="rId9"/>
    <p:sldId id="326" r:id="rId10"/>
    <p:sldId id="318" r:id="rId11"/>
    <p:sldId id="272" r:id="rId12"/>
    <p:sldId id="327" r:id="rId13"/>
    <p:sldId id="309" r:id="rId14"/>
    <p:sldId id="283" r:id="rId15"/>
    <p:sldId id="329" r:id="rId16"/>
    <p:sldId id="306" r:id="rId17"/>
    <p:sldId id="331" r:id="rId18"/>
    <p:sldId id="319" r:id="rId19"/>
    <p:sldId id="312" r:id="rId20"/>
    <p:sldId id="332" r:id="rId21"/>
    <p:sldId id="334" r:id="rId22"/>
    <p:sldId id="336" r:id="rId23"/>
    <p:sldId id="321" r:id="rId24"/>
  </p:sldIdLst>
  <p:sldSz cx="9144000" cy="6858000" type="screen4x3"/>
  <p:notesSz cx="7010400" cy="9296400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66FF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09" autoAdjust="0"/>
    <p:restoredTop sz="94660"/>
  </p:normalViewPr>
  <p:slideViewPr>
    <p:cSldViewPr>
      <p:cViewPr>
        <p:scale>
          <a:sx n="80" d="100"/>
          <a:sy n="80" d="100"/>
        </p:scale>
        <p:origin x="-163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Tischler\Local%20Settings\Temporary%20Internet%20Files\Content.Outlook\ELSNYJP3\graph%20figure%20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551618547681597"/>
          <c:y val="5.1400554097404488E-2"/>
          <c:w val="0.59444903762029899"/>
          <c:h val="0.7344480898221055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WT</c:v>
                </c:pt>
              </c:strCache>
            </c:strRef>
          </c:tx>
          <c:spPr>
            <a:ln w="12700">
              <a:solidFill>
                <a:prstClr val="black"/>
              </a:solidFill>
            </a:ln>
          </c:spPr>
          <c:marker>
            <c:symbol val="circle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percentage"/>
            <c:noEndCap val="0"/>
            <c:val val="10"/>
          </c:errBars>
          <c:xVal>
            <c:numRef>
              <c:f>Sheet1!$A$2:$A$9</c:f>
              <c:numCache>
                <c:formatCode>General</c:formatCode>
                <c:ptCount val="8"/>
                <c:pt idx="0">
                  <c:v>20</c:v>
                </c:pt>
                <c:pt idx="1">
                  <c:v>25</c:v>
                </c:pt>
                <c:pt idx="2">
                  <c:v>30</c:v>
                </c:pt>
                <c:pt idx="3">
                  <c:v>35</c:v>
                </c:pt>
                <c:pt idx="4">
                  <c:v>40</c:v>
                </c:pt>
                <c:pt idx="5">
                  <c:v>45</c:v>
                </c:pt>
                <c:pt idx="6">
                  <c:v>50</c:v>
                </c:pt>
                <c:pt idx="7">
                  <c:v>55</c:v>
                </c:pt>
              </c:numCache>
            </c:numRef>
          </c:xVal>
          <c:yVal>
            <c:numRef>
              <c:f>Sheet1!$B$2:$B$9</c:f>
              <c:numCache>
                <c:formatCode>General</c:formatCode>
                <c:ptCount val="8"/>
                <c:pt idx="1">
                  <c:v>310</c:v>
                </c:pt>
                <c:pt idx="2">
                  <c:v>310</c:v>
                </c:pt>
                <c:pt idx="3">
                  <c:v>304</c:v>
                </c:pt>
                <c:pt idx="4">
                  <c:v>260</c:v>
                </c:pt>
                <c:pt idx="5">
                  <c:v>190</c:v>
                </c:pt>
                <c:pt idx="6">
                  <c:v>120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Genetically modified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percentage"/>
            <c:noEndCap val="0"/>
            <c:val val="5"/>
          </c:errBars>
          <c:xVal>
            <c:numRef>
              <c:f>Sheet1!$A$2:$A$9</c:f>
              <c:numCache>
                <c:formatCode>General</c:formatCode>
                <c:ptCount val="8"/>
                <c:pt idx="0">
                  <c:v>20</c:v>
                </c:pt>
                <c:pt idx="1">
                  <c:v>25</c:v>
                </c:pt>
                <c:pt idx="2">
                  <c:v>30</c:v>
                </c:pt>
                <c:pt idx="3">
                  <c:v>35</c:v>
                </c:pt>
                <c:pt idx="4">
                  <c:v>40</c:v>
                </c:pt>
                <c:pt idx="5">
                  <c:v>45</c:v>
                </c:pt>
                <c:pt idx="6">
                  <c:v>50</c:v>
                </c:pt>
                <c:pt idx="7">
                  <c:v>55</c:v>
                </c:pt>
              </c:numCache>
            </c:numRef>
          </c:xVal>
          <c:yVal>
            <c:numRef>
              <c:f>Sheet1!$C$2:$C$9</c:f>
              <c:numCache>
                <c:formatCode>General</c:formatCode>
                <c:ptCount val="8"/>
                <c:pt idx="1">
                  <c:v>309</c:v>
                </c:pt>
                <c:pt idx="2">
                  <c:v>310</c:v>
                </c:pt>
                <c:pt idx="3">
                  <c:v>308</c:v>
                </c:pt>
                <c:pt idx="4">
                  <c:v>305</c:v>
                </c:pt>
                <c:pt idx="5">
                  <c:v>298</c:v>
                </c:pt>
                <c:pt idx="6">
                  <c:v>250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519744"/>
        <c:axId val="194286720"/>
      </c:scatterChart>
      <c:valAx>
        <c:axId val="191519744"/>
        <c:scaling>
          <c:orientation val="minMax"/>
          <c:max val="55"/>
          <c:min val="20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Temperature of treatment (</a:t>
                </a:r>
                <a:r>
                  <a:rPr lang="en-US" sz="1100" baseline="30000"/>
                  <a:t>o</a:t>
                </a:r>
                <a:r>
                  <a:rPr lang="en-US" sz="1100"/>
                  <a:t>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194286720"/>
        <c:crosses val="autoZero"/>
        <c:crossBetween val="midCat"/>
        <c:majorUnit val="5"/>
      </c:valAx>
      <c:valAx>
        <c:axId val="194286720"/>
        <c:scaling>
          <c:orientation val="minMax"/>
          <c:max val="40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en-US" sz="1050"/>
                  <a:t>Oxygen-evolving activity of PSII </a:t>
                </a:r>
              </a:p>
              <a:p>
                <a:pPr>
                  <a:defRPr sz="1050"/>
                </a:pPr>
                <a:r>
                  <a:rPr lang="en-US" sz="1050"/>
                  <a:t>(</a:t>
                </a:r>
                <a:r>
                  <a:rPr lang="en-US" sz="1050">
                    <a:latin typeface="Symbol" pitchFamily="18" charset="2"/>
                  </a:rPr>
                  <a:t>m</a:t>
                </a:r>
                <a:r>
                  <a:rPr lang="en-US" sz="1050"/>
                  <a:t>mol O</a:t>
                </a:r>
                <a:r>
                  <a:rPr lang="en-US" sz="1050" baseline="-25000"/>
                  <a:t>2</a:t>
                </a:r>
                <a:r>
                  <a:rPr lang="en-US" sz="1050"/>
                  <a:t> </a:t>
                </a:r>
                <a:r>
                  <a:rPr lang="en-US" sz="1050">
                    <a:latin typeface="+mn-lt"/>
                  </a:rPr>
                  <a:t>m</a:t>
                </a:r>
                <a:r>
                  <a:rPr lang="en-US" sz="1050"/>
                  <a:t>g</a:t>
                </a:r>
                <a:r>
                  <a:rPr lang="en-US" sz="1050" baseline="30000"/>
                  <a:t>-1</a:t>
                </a:r>
                <a:r>
                  <a:rPr lang="en-US" sz="1050"/>
                  <a:t> Chl h</a:t>
                </a:r>
                <a:r>
                  <a:rPr lang="en-US" sz="1050" baseline="30000"/>
                  <a:t>-1</a:t>
                </a:r>
                <a:r>
                  <a:rPr lang="en-US" sz="1050"/>
                  <a:t>)</a:t>
                </a:r>
              </a:p>
            </c:rich>
          </c:tx>
          <c:layout>
            <c:manualLayout>
              <c:xMode val="edge"/>
              <c:yMode val="edge"/>
              <c:x val="3.5569335083114717E-2"/>
              <c:y val="8.7906824146981727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191519744"/>
        <c:crosses val="autoZero"/>
        <c:crossBetween val="midCat"/>
        <c:majorUnit val="100"/>
      </c:valAx>
    </c:plotArea>
    <c:legend>
      <c:legendPos val="r"/>
      <c:layout>
        <c:manualLayout>
          <c:xMode val="edge"/>
          <c:yMode val="edge"/>
          <c:x val="0.24737487029237623"/>
          <c:y val="0.47998008869580955"/>
          <c:w val="0.3320814258682781"/>
          <c:h val="0.26199701330437142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CDBCBAD-B126-4319-A511-BA88CEF39C4B}" type="datetimeFigureOut">
              <a:rPr lang="en-US" smtClean="0"/>
              <a:pPr/>
              <a:t>8/11/2013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7A6D6DA-35C2-421C-B0FC-D9BAFF58A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439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4A4EA07-C839-4497-AED6-4B1259068BE1}" type="datetimeFigureOut">
              <a:rPr lang="en-US" smtClean="0"/>
              <a:pPr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E8A1DCB5-84EE-4F99-93F5-220241D315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4EA07-C839-4497-AED6-4B1259068BE1}" type="datetimeFigureOut">
              <a:rPr lang="en-US" smtClean="0"/>
              <a:pPr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DCB5-84EE-4F99-93F5-220241D31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4EA07-C839-4497-AED6-4B1259068BE1}" type="datetimeFigureOut">
              <a:rPr lang="en-US" smtClean="0"/>
              <a:pPr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DCB5-84EE-4F99-93F5-220241D31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4EA07-C839-4497-AED6-4B1259068BE1}" type="datetimeFigureOut">
              <a:rPr lang="en-US" smtClean="0"/>
              <a:pPr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DCB5-84EE-4F99-93F5-220241D315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5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4EA07-C839-4497-AED6-4B1259068BE1}" type="datetimeFigureOut">
              <a:rPr lang="en-US" smtClean="0"/>
              <a:pPr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DCB5-84EE-4F99-93F5-220241D315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4A4EA07-C839-4497-AED6-4B1259068BE1}" type="datetimeFigureOut">
              <a:rPr lang="en-US" smtClean="0"/>
              <a:pPr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DCB5-84EE-4F99-93F5-220241D315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4EA07-C839-4497-AED6-4B1259068BE1}" type="datetimeFigureOut">
              <a:rPr lang="en-US" smtClean="0"/>
              <a:pPr/>
              <a:t>8/11/2013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DCB5-84EE-4F99-93F5-220241D315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4EA07-C839-4497-AED6-4B1259068BE1}" type="datetimeFigureOut">
              <a:rPr lang="en-US" smtClean="0"/>
              <a:pPr/>
              <a:t>8/11/2013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DCB5-84EE-4F99-93F5-220241D315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4A4EA07-C839-4497-AED6-4B1259068BE1}" type="datetimeFigureOut">
              <a:rPr lang="en-US" smtClean="0"/>
              <a:pPr/>
              <a:t>8/11/2013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DCB5-84EE-4F99-93F5-220241D315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4EA07-C839-4497-AED6-4B1259068BE1}" type="datetimeFigureOut">
              <a:rPr lang="en-US" smtClean="0"/>
              <a:pPr/>
              <a:t>8/11/2013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DCB5-84EE-4F99-93F5-220241D31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4A4EA07-C839-4497-AED6-4B1259068BE1}" type="datetimeFigureOut">
              <a:rPr lang="en-US" smtClean="0"/>
              <a:pPr/>
              <a:t>8/11/2013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DCB5-84EE-4F99-93F5-220241D315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4A4EA07-C839-4497-AED6-4B1259068BE1}" type="datetimeFigureOut">
              <a:rPr lang="en-US" smtClean="0"/>
              <a:pPr/>
              <a:t>8/11/2013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DCB5-84EE-4F99-93F5-220241D315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04A4EA07-C839-4497-AED6-4B1259068BE1}" type="datetimeFigureOut">
              <a:rPr lang="en-US" smtClean="0"/>
              <a:pPr/>
              <a:t>8/11/2013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E8A1DCB5-84EE-4F99-93F5-220241D31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hyperlink" Target="http://www.google.com/imgres?imgurl=http://okeechobee.ifas.ufl.edu/images/FrostedGrass.jpg&amp;imgrefurl=http://okeechobee.ifas.ufl.edu/News%20columns/Frost.Damage.htm&amp;usg=__mSMOgntFhyKykuCI78Ptn4l7x3k=&amp;h=960&amp;w=1280&amp;sz=301&amp;hl=en&amp;start=2&amp;zoom=1&amp;tbnid=cGkXyUMXRTBghM:&amp;tbnh=113&amp;tbnw=150&amp;ei=AwoPT6iqMuexsAKCvpjvAw&amp;prev=/search?q=frost+plant&amp;hl=en&amp;gbv=2&amp;tbm=isch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//upload.wikimedia.org/wikipedia/commons/0/05/Pekelen.jpeg" TargetMode="Externa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4.emf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//upload.wikimedia.org/wikipedia/en/7/7e/PhotosystemII.PN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12.xml"/><Relationship Id="rId7" Type="http://schemas.openxmlformats.org/officeDocument/2006/relationships/image" Target="../media/image17.emf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//upload.wikimedia.org/wikipedia/en/7/7e/PhotosystemII.PN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19.emf"/><Relationship Id="rId2" Type="http://schemas.openxmlformats.org/officeDocument/2006/relationships/tags" Target="../tags/tag1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hyperlink" Target="http://www.google.com/imgres?imgurl=http://okeechobee.ifas.ufl.edu/images/FrostedGrass.jpg&amp;imgrefurl=http://okeechobee.ifas.ufl.edu/News%20columns/Frost.Damage.htm&amp;usg=__mSMOgntFhyKykuCI78Ptn4l7x3k=&amp;h=960&amp;w=1280&amp;sz=301&amp;hl=en&amp;start=2&amp;zoom=1&amp;tbnid=cGkXyUMXRTBghM:&amp;tbnh=113&amp;tbnw=150&amp;ei=AwoPT6iqMuexsAKCvpjvAw&amp;prev=/search?q=frost+plant&amp;hl=en&amp;gbv=2&amp;tbm=isch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//upload.wikimedia.org/wikipedia/commons/0/05/Pekelen.jpeg" TargetMode="Externa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hyperlink" Target="http://www.google.com/imgres?imgurl=http://okeechobee.ifas.ufl.edu/images/FrostedGrass.jpg&amp;imgrefurl=http://okeechobee.ifas.ufl.edu/News%20columns/Frost.Damage.htm&amp;usg=__mSMOgntFhyKykuCI78Ptn4l7x3k=&amp;h=960&amp;w=1280&amp;sz=301&amp;hl=en&amp;start=2&amp;zoom=1&amp;tbnid=cGkXyUMXRTBghM:&amp;tbnh=113&amp;tbnw=150&amp;ei=AwoPT6iqMuexsAKCvpjvAw&amp;prev=/search?q=frost+plant&amp;hl=en&amp;gbv=2&amp;tbm=isch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//upload.wikimedia.org/wikipedia/commons/0/05/Pekelen.jpeg" TargetMode="Externa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tags" Target="../tags/tag18.xml"/><Relationship Id="rId7" Type="http://schemas.openxmlformats.org/officeDocument/2006/relationships/image" Target="../media/image22.emf"/><Relationship Id="rId2" Type="http://schemas.openxmlformats.org/officeDocument/2006/relationships/tags" Target="../tags/tag1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9.xml"/><Relationship Id="rId9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21.xml"/><Relationship Id="rId7" Type="http://schemas.openxmlformats.org/officeDocument/2006/relationships/image" Target="../media/image25.emf"/><Relationship Id="rId2" Type="http://schemas.openxmlformats.org/officeDocument/2006/relationships/tags" Target="../tags/tag20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2.xml"/><Relationship Id="rId9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tags" Target="../tags/tag24.xml"/><Relationship Id="rId7" Type="http://schemas.openxmlformats.org/officeDocument/2006/relationships/oleObject" Target="../embeddings/oleObject9.bin"/><Relationship Id="rId2" Type="http://schemas.openxmlformats.org/officeDocument/2006/relationships/tags" Target="../tags/tag23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9.pn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hyperlink" Target="http://www.google.com/imgres?imgurl=http://okeechobee.ifas.ufl.edu/images/FrostedGrass.jpg&amp;imgrefurl=http://okeechobee.ifas.ufl.edu/News%20columns/Frost.Damage.htm&amp;usg=__mSMOgntFhyKykuCI78Ptn4l7x3k=&amp;h=960&amp;w=1280&amp;sz=301&amp;hl=en&amp;start=2&amp;zoom=1&amp;tbnid=cGkXyUMXRTBghM:&amp;tbnh=113&amp;tbnw=150&amp;ei=AwoPT6iqMuexsAKCvpjvAw&amp;prev=/search?q=frost+plant&amp;hl=en&amp;gbv=2&amp;tbm=isch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//upload.wikimedia.org/wikipedia/commons/0/05/Pekelen.jpeg" TargetMode="Externa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9.emf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12.emf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798638"/>
            <a:ext cx="8229600" cy="2697162"/>
          </a:xfrm>
        </p:spPr>
        <p:txBody>
          <a:bodyPr>
            <a:normAutofit/>
          </a:bodyPr>
          <a:lstStyle/>
          <a:p>
            <a:r>
              <a:rPr lang="en-US" dirty="0" smtClean="0"/>
              <a:t>Tougher Plants:</a:t>
            </a:r>
            <a:br>
              <a:rPr lang="en-US" dirty="0" smtClean="0"/>
            </a:br>
            <a:r>
              <a:rPr lang="en-US" sz="4000" dirty="0" smtClean="0"/>
              <a:t>Beating Stress by Protecting Photosynthesis in Genetically </a:t>
            </a:r>
            <a:br>
              <a:rPr lang="en-US" sz="4000" dirty="0" smtClean="0"/>
            </a:br>
            <a:r>
              <a:rPr lang="en-US" sz="4000" dirty="0" smtClean="0"/>
              <a:t>Modified Plants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81200" y="4791670"/>
            <a:ext cx="54052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Based on a case study by R. Pals-</a:t>
            </a:r>
            <a:r>
              <a:rPr lang="en-US" dirty="0" err="1" smtClean="0"/>
              <a:t>Rylaarsdam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M.L. Tischler Department </a:t>
            </a:r>
            <a:r>
              <a:rPr lang="en-US" dirty="0"/>
              <a:t>of Biological Science</a:t>
            </a:r>
          </a:p>
          <a:p>
            <a:r>
              <a:rPr lang="en-US" dirty="0"/>
              <a:t>Benedictine University, Lisle, </a:t>
            </a:r>
            <a:r>
              <a:rPr lang="en-US" dirty="0" smtClean="0"/>
              <a:t>IL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Plants are subject to many stresses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2332037"/>
            <a:ext cx="8229600" cy="4525963"/>
          </a:xfrm>
        </p:spPr>
        <p:txBody>
          <a:bodyPr/>
          <a:lstStyle/>
          <a:p>
            <a:r>
              <a:rPr lang="en-US" dirty="0" smtClean="0"/>
              <a:t>The main stressors are: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Cold</a:t>
            </a:r>
            <a:r>
              <a:rPr lang="en-US" dirty="0" smtClean="0"/>
              <a:t>		Heat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       Salt</a:t>
            </a:r>
          </a:p>
        </p:txBody>
      </p:sp>
      <p:pic>
        <p:nvPicPr>
          <p:cNvPr id="4" name="Picture 8" descr="http://t3.gstatic.com/images?q=tbn:ANd9GcQSeRQYpzkyTYHJt6OO49IoIoG8-GiLcYqCH4WnlEswAiDzn5UAshbpKt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533400" y="3429000"/>
            <a:ext cx="1732201" cy="13049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4953000"/>
            <a:ext cx="1455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Frost damage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10" descr="http://forum.sensiseeds.com/images/plant_problems/a_scottish_farmer/heat-stress-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352800"/>
            <a:ext cx="1752600" cy="172806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19400" y="5257800"/>
            <a:ext cx="1432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Heat damage</a:t>
            </a:r>
            <a:endParaRPr lang="en-US" dirty="0"/>
          </a:p>
        </p:txBody>
      </p:sp>
      <p:pic>
        <p:nvPicPr>
          <p:cNvPr id="8" name="Picture 2" descr="File:Pekelen.jpe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lum bright="30000"/>
          </a:blip>
          <a:srcRect/>
          <a:stretch>
            <a:fillRect/>
          </a:stretch>
        </p:blipFill>
        <p:spPr bwMode="auto">
          <a:xfrm>
            <a:off x="4876800" y="3505200"/>
            <a:ext cx="1676400" cy="1696944"/>
          </a:xfrm>
          <a:prstGeom prst="rect">
            <a:avLst/>
          </a:prstGeom>
          <a:noFill/>
        </p:spPr>
      </p:pic>
      <p:pic>
        <p:nvPicPr>
          <p:cNvPr id="9" name="Picture 12" descr="http://waterquality.montana.edu/docs/methane/images/soil_surface_salt_accumulation.jpg"/>
          <p:cNvPicPr>
            <a:picLocks noChangeAspect="1" noChangeArrowheads="1"/>
          </p:cNvPicPr>
          <p:nvPr/>
        </p:nvPicPr>
        <p:blipFill>
          <a:blip r:embed="rId7" cstate="print">
            <a:lum bright="30000"/>
          </a:blip>
          <a:srcRect/>
          <a:stretch>
            <a:fillRect/>
          </a:stretch>
        </p:blipFill>
        <p:spPr bwMode="auto">
          <a:xfrm>
            <a:off x="6781800" y="3505200"/>
            <a:ext cx="2286000" cy="17156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105400" y="5410200"/>
            <a:ext cx="1296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Road runoff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1800" y="5334000"/>
            <a:ext cx="2274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Irrigation evaporation 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 drought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90800" y="2819400"/>
            <a:ext cx="2209800" cy="2895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0"/>
            <a:ext cx="4876800" cy="1971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410200" y="1828800"/>
            <a:ext cx="350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Figure 4. </a:t>
            </a:r>
            <a:r>
              <a:rPr lang="en-US" sz="1600" dirty="0"/>
              <a:t>Changes in the oxygen-producing activity of PSII determined with </a:t>
            </a:r>
            <a:r>
              <a:rPr lang="en-US" sz="1600" dirty="0" smtClean="0"/>
              <a:t>thylakoid membranes </a:t>
            </a:r>
            <a:r>
              <a:rPr lang="en-US" sz="1600" dirty="0"/>
              <a:t>isolated from leaves after exposed to </a:t>
            </a:r>
            <a:r>
              <a:rPr lang="en-US" sz="1600" dirty="0" smtClean="0"/>
              <a:t>different </a:t>
            </a:r>
            <a:r>
              <a:rPr lang="en-US" sz="1600" dirty="0"/>
              <a:t>temperatures 25, 30, 35, 40, 45, </a:t>
            </a:r>
            <a:r>
              <a:rPr lang="en-US" sz="1600" dirty="0" smtClean="0"/>
              <a:t>or 50°C </a:t>
            </a:r>
            <a:r>
              <a:rPr lang="en-US" sz="1600" dirty="0"/>
              <a:t>in the chambers for 4 h, in wild type and transgenic plants. </a:t>
            </a:r>
            <a:r>
              <a:rPr lang="en-US" sz="1600" dirty="0" smtClean="0"/>
              <a:t>The </a:t>
            </a:r>
            <a:r>
              <a:rPr lang="en-US" sz="1600" dirty="0"/>
              <a:t>values are mean + SE </a:t>
            </a:r>
            <a:r>
              <a:rPr lang="en-US" sz="1600" dirty="0" smtClean="0"/>
              <a:t>of three </a:t>
            </a:r>
            <a:r>
              <a:rPr lang="en-US" sz="1600" dirty="0"/>
              <a:t>independent experiments.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91200" y="4876800"/>
            <a:ext cx="3124200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WT: Wild type tobacco plants and genetically modified tobacco plants</a:t>
            </a:r>
            <a:endParaRPr lang="en-US" sz="2000" dirty="0"/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2726268991"/>
              </p:ext>
            </p:extLst>
          </p:nvPr>
        </p:nvGraphicFramePr>
        <p:xfrm>
          <a:off x="0" y="1828800"/>
          <a:ext cx="65532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1752600" y="4516582"/>
            <a:ext cx="18505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352798" y="4495800"/>
            <a:ext cx="19693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1900052" y="2778826"/>
            <a:ext cx="2778826" cy="486888"/>
          </a:xfrm>
          <a:custGeom>
            <a:avLst/>
            <a:gdLst>
              <a:gd name="connsiteX0" fmla="*/ 0 w 2778826"/>
              <a:gd name="connsiteY0" fmla="*/ 0 h 486888"/>
              <a:gd name="connsiteX1" fmla="*/ 570016 w 2778826"/>
              <a:gd name="connsiteY1" fmla="*/ 0 h 486888"/>
              <a:gd name="connsiteX2" fmla="*/ 1128156 w 2778826"/>
              <a:gd name="connsiteY2" fmla="*/ 11875 h 486888"/>
              <a:gd name="connsiteX3" fmla="*/ 1662545 w 2778826"/>
              <a:gd name="connsiteY3" fmla="*/ 35626 h 486888"/>
              <a:gd name="connsiteX4" fmla="*/ 2220686 w 2778826"/>
              <a:gd name="connsiteY4" fmla="*/ 83127 h 486888"/>
              <a:gd name="connsiteX5" fmla="*/ 2778826 w 2778826"/>
              <a:gd name="connsiteY5" fmla="*/ 486888 h 48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78826" h="486888">
                <a:moveTo>
                  <a:pt x="0" y="0"/>
                </a:moveTo>
                <a:lnTo>
                  <a:pt x="570016" y="0"/>
                </a:lnTo>
                <a:cubicBezTo>
                  <a:pt x="758042" y="1979"/>
                  <a:pt x="946068" y="5937"/>
                  <a:pt x="1128156" y="11875"/>
                </a:cubicBezTo>
                <a:cubicBezTo>
                  <a:pt x="1310244" y="17813"/>
                  <a:pt x="1480457" y="23751"/>
                  <a:pt x="1662545" y="35626"/>
                </a:cubicBezTo>
                <a:cubicBezTo>
                  <a:pt x="1844633" y="47501"/>
                  <a:pt x="2034639" y="7917"/>
                  <a:pt x="2220686" y="83127"/>
                </a:cubicBezTo>
                <a:cubicBezTo>
                  <a:pt x="2406733" y="158337"/>
                  <a:pt x="2685803" y="421574"/>
                  <a:pt x="2778826" y="486888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900052" y="2772141"/>
            <a:ext cx="2778826" cy="1574228"/>
          </a:xfrm>
          <a:custGeom>
            <a:avLst/>
            <a:gdLst>
              <a:gd name="connsiteX0" fmla="*/ 0 w 2778826"/>
              <a:gd name="connsiteY0" fmla="*/ 18560 h 1574228"/>
              <a:gd name="connsiteX1" fmla="*/ 558140 w 2778826"/>
              <a:gd name="connsiteY1" fmla="*/ 6685 h 1574228"/>
              <a:gd name="connsiteX2" fmla="*/ 1104405 w 2778826"/>
              <a:gd name="connsiteY2" fmla="*/ 42311 h 1574228"/>
              <a:gd name="connsiteX3" fmla="*/ 1650670 w 2778826"/>
              <a:gd name="connsiteY3" fmla="*/ 422321 h 1574228"/>
              <a:gd name="connsiteX4" fmla="*/ 2220686 w 2778826"/>
              <a:gd name="connsiteY4" fmla="*/ 980462 h 1574228"/>
              <a:gd name="connsiteX5" fmla="*/ 2778826 w 2778826"/>
              <a:gd name="connsiteY5" fmla="*/ 1574228 h 15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78826" h="1574228">
                <a:moveTo>
                  <a:pt x="0" y="18560"/>
                </a:moveTo>
                <a:cubicBezTo>
                  <a:pt x="187036" y="10643"/>
                  <a:pt x="374073" y="2727"/>
                  <a:pt x="558140" y="6685"/>
                </a:cubicBezTo>
                <a:cubicBezTo>
                  <a:pt x="742207" y="10643"/>
                  <a:pt x="922317" y="-26962"/>
                  <a:pt x="1104405" y="42311"/>
                </a:cubicBezTo>
                <a:cubicBezTo>
                  <a:pt x="1286493" y="111584"/>
                  <a:pt x="1464623" y="265963"/>
                  <a:pt x="1650670" y="422321"/>
                </a:cubicBezTo>
                <a:cubicBezTo>
                  <a:pt x="1836717" y="578680"/>
                  <a:pt x="2032660" y="788478"/>
                  <a:pt x="2220686" y="980462"/>
                </a:cubicBezTo>
                <a:cubicBezTo>
                  <a:pt x="2408712" y="1172447"/>
                  <a:pt x="2593769" y="1373337"/>
                  <a:pt x="2778826" y="1574228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Which process in photosynthesis produces O2?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PS I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PS II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ATP synthase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Light capture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851742818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538157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86000"/>
            <a:ext cx="5338248" cy="4060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0"/>
            <a:ext cx="4876800" cy="1971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971803" y="1186781"/>
            <a:ext cx="39465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Make two observations from the data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414448" y="3429000"/>
            <a:ext cx="37295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Figure 4. </a:t>
            </a:r>
            <a:r>
              <a:rPr lang="en-US" dirty="0"/>
              <a:t>Changes in the oxygen-producing activity of PSII determined with </a:t>
            </a:r>
            <a:r>
              <a:rPr lang="en-US" dirty="0" smtClean="0"/>
              <a:t>thylakoid membranes </a:t>
            </a:r>
            <a:r>
              <a:rPr lang="en-US" dirty="0"/>
              <a:t>isolated from leaves after exposed to </a:t>
            </a:r>
            <a:r>
              <a:rPr lang="en-US" dirty="0" smtClean="0"/>
              <a:t>different </a:t>
            </a:r>
            <a:r>
              <a:rPr lang="en-US" dirty="0"/>
              <a:t>temperatures 25, 30, 35, 40, 45, </a:t>
            </a:r>
            <a:r>
              <a:rPr lang="en-US" dirty="0" smtClean="0"/>
              <a:t>or 50°C </a:t>
            </a:r>
            <a:r>
              <a:rPr lang="en-US" dirty="0"/>
              <a:t>in the chambers for 4 h, in wild type and transgenic plants. </a:t>
            </a:r>
            <a:r>
              <a:rPr lang="en-US" dirty="0" smtClean="0"/>
              <a:t>The </a:t>
            </a:r>
            <a:r>
              <a:rPr lang="en-US" dirty="0"/>
              <a:t>values are mean + SE </a:t>
            </a:r>
            <a:r>
              <a:rPr lang="en-US" dirty="0" smtClean="0"/>
              <a:t>of three </a:t>
            </a:r>
            <a:r>
              <a:rPr lang="en-US" dirty="0"/>
              <a:t>independent experiments.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Photosystem</a:t>
            </a:r>
            <a:r>
              <a:rPr lang="en-US" dirty="0" smtClean="0"/>
              <a:t> II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File:PhotosystemII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95400"/>
            <a:ext cx="8620604" cy="53340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52400" y="6488668"/>
            <a:ext cx="3765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Structure of </a:t>
            </a:r>
            <a:r>
              <a:rPr lang="en-US" dirty="0" err="1" smtClean="0"/>
              <a:t>Photosystem</a:t>
            </a:r>
            <a:r>
              <a:rPr lang="en-US" dirty="0" smtClean="0"/>
              <a:t> II, PDB 2AXT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419600" y="651944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600" dirty="0" smtClean="0"/>
              <a:t>http://en.wikipedia.org/wiki/File:PhotosystemII.PNG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Which part of the molecule goes through the membrane?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4572000"/>
            <a:ext cx="4114800" cy="15541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Blue box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Red oval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55838579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524000"/>
            <a:ext cx="446722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223456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 descr="File:PhotosystemII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1" y="914400"/>
            <a:ext cx="5418666" cy="33528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52400" y="5650468"/>
            <a:ext cx="3765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Structure of </a:t>
            </a:r>
            <a:r>
              <a:rPr lang="en-US" dirty="0" err="1" smtClean="0"/>
              <a:t>Photosystem</a:t>
            </a:r>
            <a:r>
              <a:rPr lang="en-US" dirty="0" smtClean="0"/>
              <a:t> II, PDB 2AXT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419600" y="568124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600" dirty="0" smtClean="0"/>
              <a:t>http://en.wikipedia.org/wiki/File:PhotosystemII.PNG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715000" y="1981200"/>
            <a:ext cx="3048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So, the blue box is trans-membrane.</a:t>
            </a:r>
          </a:p>
          <a:p>
            <a:endParaRPr lang="en-US" sz="2800" dirty="0" smtClean="0"/>
          </a:p>
          <a:p>
            <a:r>
              <a:rPr lang="en-US" sz="2800" dirty="0" smtClean="0"/>
              <a:t>The part below the blue box is associated with the membrane.</a:t>
            </a: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304800" y="1143000"/>
            <a:ext cx="5334000" cy="2971800"/>
            <a:chOff x="304800" y="1981200"/>
            <a:chExt cx="5334000" cy="2971800"/>
          </a:xfrm>
        </p:grpSpPr>
        <p:sp>
          <p:nvSpPr>
            <p:cNvPr id="15" name="Rectangle 14"/>
            <p:cNvSpPr/>
            <p:nvPr/>
          </p:nvSpPr>
          <p:spPr>
            <a:xfrm>
              <a:off x="304800" y="1981200"/>
              <a:ext cx="5334000" cy="1524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762000" y="3581400"/>
              <a:ext cx="2057400" cy="13716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3124200" y="3581400"/>
              <a:ext cx="2057400" cy="13716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Which of the following could explain why increased temperatures decrease PSII activity? 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4958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eriod"/>
            </a:pPr>
            <a:r>
              <a:rPr lang="en-US" dirty="0"/>
              <a:t>Thylakoid membranes become more permeable to </a:t>
            </a:r>
            <a:r>
              <a:rPr lang="en-US" dirty="0" smtClean="0"/>
              <a:t>ions</a:t>
            </a:r>
          </a:p>
          <a:p>
            <a:pPr marL="514350" indent="-514350">
              <a:buFont typeface="+mj-lt"/>
              <a:buAutoNum type="alphaLcPeriod"/>
            </a:pPr>
            <a:r>
              <a:rPr lang="en-US" dirty="0"/>
              <a:t>The chlorophyll breaks </a:t>
            </a:r>
            <a:r>
              <a:rPr lang="en-US" dirty="0" smtClean="0"/>
              <a:t>down</a:t>
            </a:r>
          </a:p>
          <a:p>
            <a:pPr marL="514350" indent="-514350">
              <a:buFont typeface="+mj-lt"/>
              <a:buAutoNum type="alphaLcPeriod"/>
            </a:pPr>
            <a:r>
              <a:rPr lang="en-US" dirty="0"/>
              <a:t>The peripheral proteins lose their ability to bind to the </a:t>
            </a:r>
            <a:r>
              <a:rPr lang="en-US" dirty="0" err="1"/>
              <a:t>transmembrane</a:t>
            </a:r>
            <a:r>
              <a:rPr lang="en-US" dirty="0"/>
              <a:t> </a:t>
            </a:r>
            <a:r>
              <a:rPr lang="en-US" dirty="0" smtClean="0"/>
              <a:t>proteins</a:t>
            </a:r>
          </a:p>
          <a:p>
            <a:pPr marL="514350" indent="-514350">
              <a:buFont typeface="+mj-lt"/>
              <a:buAutoNum type="alphaLcPeriod"/>
            </a:pPr>
            <a:r>
              <a:rPr lang="en-US" dirty="0"/>
              <a:t>Water cannot bind to PSII to </a:t>
            </a:r>
            <a:r>
              <a:rPr lang="en-US"/>
              <a:t>form </a:t>
            </a:r>
            <a:r>
              <a:rPr lang="en-US" smtClean="0"/>
              <a:t>oxygen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583790626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24218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Plants are subject to many stresses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2332037"/>
            <a:ext cx="8229600" cy="4525963"/>
          </a:xfrm>
        </p:spPr>
        <p:txBody>
          <a:bodyPr/>
          <a:lstStyle/>
          <a:p>
            <a:r>
              <a:rPr lang="en-US" dirty="0" smtClean="0"/>
              <a:t>The main stressors are: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Cold</a:t>
            </a:r>
            <a:r>
              <a:rPr lang="en-US" dirty="0" smtClean="0"/>
              <a:t>		Heat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       </a:t>
            </a:r>
            <a:r>
              <a:rPr lang="en-US" dirty="0" smtClean="0"/>
              <a:t>Salt</a:t>
            </a:r>
          </a:p>
        </p:txBody>
      </p:sp>
      <p:pic>
        <p:nvPicPr>
          <p:cNvPr id="4" name="Picture 8" descr="http://t3.gstatic.com/images?q=tbn:ANd9GcQSeRQYpzkyTYHJt6OO49IoIoG8-GiLcYqCH4WnlEswAiDzn5UAshbpKt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533400" y="3429000"/>
            <a:ext cx="1732201" cy="13049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4953000"/>
            <a:ext cx="1455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Frost damage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10" descr="http://forum.sensiseeds.com/images/plant_problems/a_scottish_farmer/heat-stress-rd.jpg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2667000" y="3352800"/>
            <a:ext cx="1752600" cy="172806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19400" y="5257800"/>
            <a:ext cx="1432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Heat damage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2" descr="File:Pekelen.jpe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3505200"/>
            <a:ext cx="1676400" cy="1696944"/>
          </a:xfrm>
          <a:prstGeom prst="rect">
            <a:avLst/>
          </a:prstGeom>
          <a:noFill/>
        </p:spPr>
      </p:pic>
      <p:pic>
        <p:nvPicPr>
          <p:cNvPr id="9" name="Picture 12" descr="http://waterquality.montana.edu/docs/methane/images/soil_surface_salt_accumulatio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3505200"/>
            <a:ext cx="2286000" cy="17156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105400" y="5410200"/>
            <a:ext cx="1296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Road runoff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1800" y="5334000"/>
            <a:ext cx="2274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Irrigation evaporation </a:t>
            </a:r>
          </a:p>
          <a:p>
            <a:r>
              <a:rPr lang="en-US" dirty="0" smtClean="0"/>
              <a:t>or drought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800600" y="2819400"/>
            <a:ext cx="4343400" cy="3200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096000" cy="1680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 t="3265" b="21640"/>
          <a:stretch>
            <a:fillRect/>
          </a:stretch>
        </p:blipFill>
        <p:spPr bwMode="auto">
          <a:xfrm>
            <a:off x="304800" y="1905000"/>
            <a:ext cx="5296436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 cstate="print"/>
          <a:srcRect t="78392" b="3234"/>
          <a:stretch>
            <a:fillRect/>
          </a:stretch>
        </p:blipFill>
        <p:spPr bwMode="auto">
          <a:xfrm>
            <a:off x="3276600" y="5662502"/>
            <a:ext cx="5869379" cy="1115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728216" y="1903021"/>
            <a:ext cx="2378179" cy="286232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Protein sizes are measured in </a:t>
            </a:r>
            <a:r>
              <a:rPr lang="en-US" sz="2000" dirty="0" err="1" smtClean="0"/>
              <a:t>kilodaltons</a:t>
            </a:r>
            <a:r>
              <a:rPr lang="en-US" sz="2000" dirty="0" smtClean="0"/>
              <a:t> (</a:t>
            </a:r>
            <a:r>
              <a:rPr lang="en-US" sz="2000" dirty="0" err="1" smtClean="0"/>
              <a:t>kDa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a: subunit of 18 </a:t>
            </a:r>
            <a:r>
              <a:rPr lang="en-US" sz="2000" dirty="0" err="1" smtClean="0"/>
              <a:t>kDa</a:t>
            </a:r>
            <a:endParaRPr lang="en-US" sz="2000" dirty="0" smtClean="0"/>
          </a:p>
          <a:p>
            <a:r>
              <a:rPr lang="en-US" sz="2000" dirty="0" smtClean="0"/>
              <a:t>b: subunit of 23 </a:t>
            </a:r>
            <a:r>
              <a:rPr lang="en-US" sz="2000" dirty="0" err="1" smtClean="0"/>
              <a:t>kDa</a:t>
            </a:r>
            <a:endParaRPr lang="en-US" sz="2000" dirty="0" smtClean="0"/>
          </a:p>
          <a:p>
            <a:r>
              <a:rPr lang="en-US" sz="2000" dirty="0" smtClean="0"/>
              <a:t>c: subunit of 33 </a:t>
            </a:r>
            <a:r>
              <a:rPr lang="en-US" sz="2000" dirty="0" err="1" smtClean="0"/>
              <a:t>kDa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Make two observations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Plants are subject to many stresses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2332037"/>
            <a:ext cx="8229600" cy="4525963"/>
          </a:xfrm>
        </p:spPr>
        <p:txBody>
          <a:bodyPr/>
          <a:lstStyle/>
          <a:p>
            <a:r>
              <a:rPr lang="en-US" dirty="0" smtClean="0"/>
              <a:t>The main stressors are:</a:t>
            </a:r>
          </a:p>
          <a:p>
            <a:pPr lvl="1">
              <a:buNone/>
            </a:pPr>
            <a:r>
              <a:rPr lang="en-US" dirty="0" smtClean="0"/>
              <a:t>Cold		Heat			       Salt</a:t>
            </a:r>
          </a:p>
        </p:txBody>
      </p:sp>
      <p:pic>
        <p:nvPicPr>
          <p:cNvPr id="4" name="Picture 8" descr="http://t3.gstatic.com/images?q=tbn:ANd9GcQSeRQYpzkyTYHJt6OO49IoIoG8-GiLcYqCH4WnlEswAiDzn5UAshbpKt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429000"/>
            <a:ext cx="1732201" cy="13049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4953000"/>
            <a:ext cx="1455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Frost damage</a:t>
            </a:r>
            <a:endParaRPr lang="en-US" dirty="0"/>
          </a:p>
        </p:txBody>
      </p:sp>
      <p:pic>
        <p:nvPicPr>
          <p:cNvPr id="6" name="Picture 10" descr="http://forum.sensiseeds.com/images/plant_problems/a_scottish_farmer/heat-stress-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352800"/>
            <a:ext cx="1752600" cy="172806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19400" y="5257800"/>
            <a:ext cx="1432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Heat damage</a:t>
            </a:r>
            <a:endParaRPr lang="en-US" dirty="0"/>
          </a:p>
        </p:txBody>
      </p:sp>
      <p:pic>
        <p:nvPicPr>
          <p:cNvPr id="8" name="Picture 2" descr="File:Pekelen.jpe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3505200"/>
            <a:ext cx="1676400" cy="1696944"/>
          </a:xfrm>
          <a:prstGeom prst="rect">
            <a:avLst/>
          </a:prstGeom>
          <a:noFill/>
        </p:spPr>
      </p:pic>
      <p:pic>
        <p:nvPicPr>
          <p:cNvPr id="9" name="Picture 12" descr="http://waterquality.montana.edu/docs/methane/images/soil_surface_salt_accumulatio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3505200"/>
            <a:ext cx="2286000" cy="17156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105400" y="5410200"/>
            <a:ext cx="1296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Road runoff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81800" y="5334000"/>
            <a:ext cx="2274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Irrigation evaporation </a:t>
            </a:r>
          </a:p>
          <a:p>
            <a:r>
              <a:rPr lang="en-US" dirty="0" smtClean="0"/>
              <a:t>or drought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Which subunit is most stable and likely to be in the membrane? 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1"/>
            <a:ext cx="1219200" cy="1828800"/>
          </a:xfrm>
        </p:spPr>
        <p:txBody>
          <a:bodyPr>
            <a:norm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2800" dirty="0" smtClean="0"/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2800" dirty="0" smtClean="0"/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2800" dirty="0"/>
              <a:t>C</a:t>
            </a:r>
            <a:endParaRPr lang="en-US" sz="2800" dirty="0" smtClean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508795324"/>
              </p:ext>
            </p:extLst>
          </p:nvPr>
        </p:nvGraphicFramePr>
        <p:xfrm>
          <a:off x="5638800" y="1540823"/>
          <a:ext cx="3325091" cy="37407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38800" y="1540823"/>
                        <a:ext cx="3325091" cy="37407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46" y="3059332"/>
            <a:ext cx="3954854" cy="3541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773" y="1487707"/>
            <a:ext cx="28860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811414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Which subunit is least stable and likely to be a peripheral subunit? 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1"/>
            <a:ext cx="990600" cy="1600200"/>
          </a:xfrm>
        </p:spPr>
        <p:txBody>
          <a:bodyPr>
            <a:norm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2800" dirty="0" smtClean="0"/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2800" dirty="0" smtClean="0"/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2800" dirty="0"/>
              <a:t>C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029732187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999173"/>
            <a:ext cx="3886200" cy="3611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409" y="1447800"/>
            <a:ext cx="267652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191049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86199"/>
            <a:ext cx="3048000" cy="2853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91550" cy="761999"/>
          </a:xfrm>
        </p:spPr>
        <p:txBody>
          <a:bodyPr>
            <a:normAutofit/>
          </a:bodyPr>
          <a:lstStyle/>
          <a:p>
            <a:r>
              <a:rPr lang="en-US" sz="2400" dirty="0"/>
              <a:t>What does glycine </a:t>
            </a:r>
            <a:r>
              <a:rPr lang="en-US" sz="2400" dirty="0" err="1"/>
              <a:t>betaine</a:t>
            </a:r>
            <a:r>
              <a:rPr lang="en-US" sz="2400" dirty="0"/>
              <a:t> do to protect PSII activity?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395844" y="990600"/>
            <a:ext cx="4572000" cy="3124199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err="1" smtClean="0"/>
              <a:t>Betaine</a:t>
            </a:r>
            <a:r>
              <a:rPr lang="en-US" dirty="0" smtClean="0"/>
              <a:t> protects peripheral proteins again dissociation due to salt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err="1" smtClean="0"/>
              <a:t>Betaine</a:t>
            </a:r>
            <a:r>
              <a:rPr lang="en-US" dirty="0" smtClean="0"/>
              <a:t> protects </a:t>
            </a:r>
            <a:r>
              <a:rPr lang="en-US" dirty="0" err="1" smtClean="0"/>
              <a:t>transmembrane</a:t>
            </a:r>
            <a:r>
              <a:rPr lang="en-US" dirty="0" smtClean="0"/>
              <a:t> proteins from dissociation due to salt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err="1" smtClean="0"/>
              <a:t>Betaine</a:t>
            </a:r>
            <a:r>
              <a:rPr lang="en-US" dirty="0" smtClean="0"/>
              <a:t> promotes dissociation of </a:t>
            </a:r>
            <a:r>
              <a:rPr lang="en-US" dirty="0" err="1" smtClean="0"/>
              <a:t>transmembrane</a:t>
            </a:r>
            <a:r>
              <a:rPr lang="en-US" dirty="0" smtClean="0"/>
              <a:t> and peripheral proteins in the thylakoids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err="1" smtClean="0"/>
              <a:t>Betaine</a:t>
            </a:r>
            <a:r>
              <a:rPr lang="en-US" dirty="0" smtClean="0"/>
              <a:t> </a:t>
            </a:r>
            <a:r>
              <a:rPr lang="en-US" dirty="0" err="1" smtClean="0"/>
              <a:t>appers</a:t>
            </a:r>
            <a:r>
              <a:rPr lang="en-US" dirty="0" smtClean="0"/>
              <a:t> to have no impact on membrane proteins of the thylakoids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353304971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Chart" r:id="rId7" imgW="4572000" imgH="5143500" progId="MSGraph.Chart.8">
                  <p:embed followColorScheme="full"/>
                </p:oleObj>
              </mc:Choice>
              <mc:Fallback>
                <p:oleObj name="Chart" r:id="rId7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26656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41" y="1757523"/>
            <a:ext cx="7991517" cy="4559160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397398" y="393128"/>
            <a:ext cx="8060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All the parts need to be together for photosynthesis!</a:t>
            </a:r>
            <a:endParaRPr lang="en-US" sz="2400" dirty="0"/>
          </a:p>
        </p:txBody>
      </p:sp>
      <p:sp>
        <p:nvSpPr>
          <p:cNvPr id="52" name="Rectangle 51"/>
          <p:cNvSpPr/>
          <p:nvPr/>
        </p:nvSpPr>
        <p:spPr>
          <a:xfrm>
            <a:off x="804841" y="3118624"/>
            <a:ext cx="1709758" cy="2672575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359793" y="1457588"/>
            <a:ext cx="2154805" cy="42338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PS II needs to work</a:t>
            </a:r>
            <a:endParaRPr lang="en-US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1202520" y="1880969"/>
            <a:ext cx="321480" cy="17766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6553200" y="1669278"/>
            <a:ext cx="1905000" cy="351070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7239000" y="5934670"/>
            <a:ext cx="19050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Membrane can’t leak so ATP </a:t>
            </a:r>
            <a:r>
              <a:rPr lang="en-US" dirty="0" err="1" smtClean="0"/>
              <a:t>synthase</a:t>
            </a:r>
            <a:r>
              <a:rPr lang="en-US" dirty="0" smtClean="0"/>
              <a:t> works </a:t>
            </a:r>
            <a:endParaRPr lang="en-US" dirty="0"/>
          </a:p>
        </p:txBody>
      </p:sp>
      <p:cxnSp>
        <p:nvCxnSpPr>
          <p:cNvPr id="62" name="Straight Arrow Connector 61"/>
          <p:cNvCxnSpPr>
            <a:stCxn id="60" idx="0"/>
          </p:cNvCxnSpPr>
          <p:nvPr/>
        </p:nvCxnSpPr>
        <p:spPr>
          <a:xfrm flipH="1" flipV="1">
            <a:off x="7848600" y="5179983"/>
            <a:ext cx="342900" cy="75468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174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Glycine</a:t>
            </a:r>
            <a:r>
              <a:rPr lang="en-US" dirty="0" smtClean="0"/>
              <a:t> </a:t>
            </a:r>
            <a:r>
              <a:rPr lang="en-US" dirty="0" err="1" smtClean="0"/>
              <a:t>betaine</a:t>
            </a:r>
            <a:r>
              <a:rPr lang="en-US" dirty="0" smtClean="0"/>
              <a:t> is a molecule that moderates stresses in plants 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905000" y="2286000"/>
          <a:ext cx="5737225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CS ChemDraw Drawing" r:id="rId3" imgW="2015714" imgH="802852" progId="">
                  <p:embed/>
                </p:oleObj>
              </mc:Choice>
              <mc:Fallback>
                <p:oleObj name="CS ChemDraw Drawing" r:id="rId3" imgW="2015714" imgH="802852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286000"/>
                        <a:ext cx="5737225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Plants are subject to many stresses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2332037"/>
            <a:ext cx="8229600" cy="4525963"/>
          </a:xfrm>
        </p:spPr>
        <p:txBody>
          <a:bodyPr/>
          <a:lstStyle/>
          <a:p>
            <a:r>
              <a:rPr lang="en-US" dirty="0" smtClean="0"/>
              <a:t>The main stressors are:</a:t>
            </a:r>
          </a:p>
          <a:p>
            <a:pPr lvl="1">
              <a:buNone/>
            </a:pPr>
            <a:r>
              <a:rPr lang="en-US" dirty="0" smtClean="0"/>
              <a:t>Cold		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Heat			       Salt</a:t>
            </a:r>
          </a:p>
        </p:txBody>
      </p:sp>
      <p:pic>
        <p:nvPicPr>
          <p:cNvPr id="4" name="Picture 8" descr="http://t3.gstatic.com/images?q=tbn:ANd9GcQSeRQYpzkyTYHJt6OO49IoIoG8-GiLcYqCH4WnlEswAiDzn5UAshbpKt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533400" y="3429000"/>
            <a:ext cx="1732201" cy="13049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4953000"/>
            <a:ext cx="1455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Frost damage</a:t>
            </a:r>
            <a:endParaRPr lang="en-US" dirty="0"/>
          </a:p>
        </p:txBody>
      </p:sp>
      <p:pic>
        <p:nvPicPr>
          <p:cNvPr id="6" name="Picture 10" descr="http://forum.sensiseeds.com/images/plant_problems/a_scottish_farmer/heat-stress-rd.jpg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2667000" y="3352800"/>
            <a:ext cx="1752600" cy="172806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19400" y="5257800"/>
            <a:ext cx="1432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Heat damage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2" descr="File:Pekelen.jpe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lum bright="30000"/>
          </a:blip>
          <a:srcRect/>
          <a:stretch>
            <a:fillRect/>
          </a:stretch>
        </p:blipFill>
        <p:spPr bwMode="auto">
          <a:xfrm>
            <a:off x="4876800" y="3505200"/>
            <a:ext cx="1676400" cy="1696944"/>
          </a:xfrm>
          <a:prstGeom prst="rect">
            <a:avLst/>
          </a:prstGeom>
          <a:noFill/>
        </p:spPr>
      </p:pic>
      <p:pic>
        <p:nvPicPr>
          <p:cNvPr id="9" name="Picture 12" descr="http://waterquality.montana.edu/docs/methane/images/soil_surface_salt_accumulation.jpg"/>
          <p:cNvPicPr>
            <a:picLocks noChangeAspect="1" noChangeArrowheads="1"/>
          </p:cNvPicPr>
          <p:nvPr/>
        </p:nvPicPr>
        <p:blipFill>
          <a:blip r:embed="rId7" cstate="print">
            <a:lum bright="30000"/>
          </a:blip>
          <a:srcRect/>
          <a:stretch>
            <a:fillRect/>
          </a:stretch>
        </p:blipFill>
        <p:spPr bwMode="auto">
          <a:xfrm>
            <a:off x="6781800" y="3505200"/>
            <a:ext cx="2286000" cy="17156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105400" y="5410200"/>
            <a:ext cx="1296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Road runoff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1800" y="5334000"/>
            <a:ext cx="2274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Irrigation evaporation 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 drought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4800" y="2819400"/>
            <a:ext cx="2209800" cy="2895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571632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953000" y="1992868"/>
            <a:ext cx="3327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Wild type                        Transgenic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200" y="3429000"/>
            <a:ext cx="4343400" cy="1143000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Plants were exposed to 3C for 7 days, then transferred to the warm greenhouse.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438400"/>
            <a:ext cx="4655594" cy="35418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19600" y="632460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smtClean="0"/>
              <a:t>NB: </a:t>
            </a:r>
            <a:r>
              <a:rPr lang="en-US" sz="900" dirty="0" smtClean="0"/>
              <a:t>This figure is a simulation of a figure in the original article. 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wild type mean?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Unaltered experimental group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Group showing uncontrolled or “wild” grow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Genetically altered group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Group displaying the greatest variance in an observed trait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840642602"/>
              </p:ext>
            </p:extLst>
          </p:nvPr>
        </p:nvGraphicFramePr>
        <p:xfrm>
          <a:off x="4711701" y="1828800"/>
          <a:ext cx="4368799" cy="491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11701" y="1828800"/>
                        <a:ext cx="4368799" cy="4914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425241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00200"/>
            <a:ext cx="5357812" cy="497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What does glycine </a:t>
            </a:r>
            <a:r>
              <a:rPr lang="en-US" sz="3200" dirty="0" err="1"/>
              <a:t>betaine</a:t>
            </a:r>
            <a:r>
              <a:rPr lang="en-US" sz="3200" dirty="0"/>
              <a:t> do for the leaves, flowers and fruits in cold-exposed plants?</a:t>
            </a:r>
          </a:p>
        </p:txBody>
      </p:sp>
    </p:spTree>
    <p:extLst>
      <p:ext uri="{BB962C8B-B14F-4D97-AF65-F5344CB8AC3E}">
        <p14:creationId xmlns:p14="http://schemas.microsoft.com/office/powerpoint/2010/main" val="103344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66870"/>
            <a:ext cx="6111492" cy="55911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610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What does </a:t>
            </a:r>
            <a:r>
              <a:rPr lang="en-US" dirty="0" err="1" smtClean="0"/>
              <a:t>glycine</a:t>
            </a:r>
            <a:r>
              <a:rPr lang="en-US" dirty="0" smtClean="0"/>
              <a:t> </a:t>
            </a:r>
            <a:r>
              <a:rPr lang="en-US" dirty="0" err="1" smtClean="0"/>
              <a:t>betaine</a:t>
            </a:r>
            <a:r>
              <a:rPr lang="en-US" dirty="0" smtClean="0"/>
              <a:t> do?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31136" y="3221895"/>
            <a:ext cx="2623218" cy="230832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WT: wild type tomato plants</a:t>
            </a:r>
          </a:p>
          <a:p>
            <a:endParaRPr lang="en-US" sz="2400" dirty="0" smtClean="0"/>
          </a:p>
          <a:p>
            <a:r>
              <a:rPr lang="en-US" sz="2400" dirty="0" smtClean="0"/>
              <a:t>L1-L9: different lines of transgenic plants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5720845" y="1296558"/>
            <a:ext cx="3423155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i="1" dirty="0"/>
              <a:t>F</a:t>
            </a:r>
            <a:r>
              <a:rPr lang="en-US" sz="1400" i="1" dirty="0" smtClean="0"/>
              <a:t>igure 3. </a:t>
            </a:r>
            <a:r>
              <a:rPr lang="en-US" sz="1400" dirty="0" smtClean="0"/>
              <a:t>Effects </a:t>
            </a:r>
            <a:r>
              <a:rPr lang="en-US" sz="1400" dirty="0"/>
              <a:t>of chilling on various growth </a:t>
            </a:r>
            <a:r>
              <a:rPr lang="en-US" sz="1400" dirty="0" smtClean="0"/>
              <a:t>parameters. Five-week-old </a:t>
            </a:r>
            <a:r>
              <a:rPr lang="en-US" sz="1400" dirty="0"/>
              <a:t>greenhouse-grown wild type and </a:t>
            </a:r>
            <a:r>
              <a:rPr lang="en-US" sz="1400" dirty="0" smtClean="0"/>
              <a:t>independent homozygous </a:t>
            </a:r>
            <a:r>
              <a:rPr lang="en-US" sz="1400" dirty="0"/>
              <a:t>transgenic lines (L1, L5) were chilled (3°C) </a:t>
            </a:r>
            <a:r>
              <a:rPr lang="en-US" sz="1400" dirty="0" smtClean="0"/>
              <a:t>for 5 </a:t>
            </a:r>
            <a:r>
              <a:rPr lang="en-US" sz="1400" dirty="0"/>
              <a:t>days, then returned to greenhouse.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photosynthesis process is most effected by ion leakage?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Whether cells can capture light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Whether the Calvin cycle will function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Whether ATP synthase will function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Whether electrons will transfer from PS II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553761040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32865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ASPOLLED" val="64CB6D570B874E27ADD0D5FD83958775"/>
  <p:tag name="TPVERSION" val="5"/>
  <p:tag name="TPFULLVERSION" val="5.2.0.3121"/>
  <p:tag name="PPTVERSION" val="14"/>
  <p:tag name="TPOS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615662685AA344D59BA3CD8AC59EB0DD&lt;/guid&gt;&#10;        &lt;description /&gt;&#10;        &lt;date&gt;7/17/2013 11:10:5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1E98A7032404E1DBC9985039E2681E1&lt;/guid&gt;&#10;            &lt;repollguid&gt;F645EC4A30794F13860A295E9D634E3D&lt;/repollguid&gt;&#10;            &lt;sourceid&gt;843A0367B37549678DCFD5E056EC8F92&lt;/sourceid&gt;&#10;            &lt;questiontext&gt;Which part of the molecule goes through the membrane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B55B0A99C9FE411DAD4077FD3AC6A098&lt;/guid&gt;&#10;                    &lt;answertext&gt;Blue box&lt;/answertext&gt;&#10;                    &lt;valuetype&gt;0&lt;/valuetype&gt;&#10;                &lt;/answer&gt;&#10;                &lt;answer&gt;&#10;                    &lt;guid&gt;728422CA68C949BD99381B258464891D&lt;/guid&gt;&#10;                    &lt;answertext&gt;Red oval&lt;/answertext&gt;&#10;                    &lt;valuetype&gt;0&lt;/valuetype&gt;&#10;                &lt;/answer&gt;&#10;            &lt;/answers&gt;&#10;        &lt;/multichoice&gt;&#10;    &lt;/questions&gt;&#10;&lt;/questionlist&gt;"/>
  <p:tag name="HASRESULTS" val="Fals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93FA0E33FEE04FB284B7C0B94DF776B4&lt;/guid&gt;&#10;        &lt;description /&gt;&#10;        &lt;date&gt;7/17/2013 11:14:5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A54DB8AC0E545D08A4C069B6A3AE6F0&lt;/guid&gt;&#10;            &lt;repollguid&gt;AD99B7EF37CB4FBE93DECEE7AECA7D01&lt;/repollguid&gt;&#10;            &lt;sourceid&gt;F28F4A999BF84C4EA6EAD50A9D9F164D&lt;/sourceid&gt;&#10;            &lt;questiontext&gt;Which of the following could explain why increased temperatures decrease PSII activity? 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3&lt;/bulletstyle&gt;&#10;            &lt;correctanswerindicator&gt;True&lt;/correctanswerindicator&gt;&#10;            &lt;answers&gt;&#10;                &lt;answer&gt;&#10;                    &lt;guid&gt;DDE5B3F333F1410287DC3B02414BF210&lt;/guid&gt;&#10;                    &lt;answertext&gt;Thylakoid membranes become more permeable to ions&lt;/answertext&gt;&#10;                    &lt;valuetype&gt;0&lt;/valuetype&gt;&#10;                &lt;/answer&gt;&#10;                &lt;answer&gt;&#10;                    &lt;guid&gt;0B707C1CB27F41FF97C48E6F5D83880D&lt;/guid&gt;&#10;                    &lt;answertext&gt;The chlorophyll breaks down&lt;/answertext&gt;&#10;                    &lt;valuetype&gt;0&lt;/valuetype&gt;&#10;                &lt;/answer&gt;&#10;                &lt;answer&gt;&#10;                    &lt;guid&gt;C9236817D5824DFE9F401FBAF30F728A&lt;/guid&gt;&#10;                    &lt;answertext&gt;The peripheral proteins lose their ability to bind to the transmembrane proteins&lt;/answertext&gt;&#10;                    &lt;valuetype&gt;0&lt;/valuetype&gt;&#10;                &lt;/answer&gt;&#10;                &lt;answer&gt;&#10;                    &lt;guid&gt;95EAC9A01B1348268834DC144794C942&lt;/guid&gt;&#10;                    &lt;answertext&gt;Water cannot bind to PSII to form oxygen&lt;/answertext&gt;&#10;                    &lt;valuetype&gt;0&lt;/valuetype&gt;&#10;                &lt;/answer&gt;&#10;            &lt;/answers&gt;&#10;        &lt;/multichoice&gt;&#10;    &lt;/questions&gt;&#10;&lt;/questionlist&gt;"/>
  <p:tag name="HASRESULTS" val="Fal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8599A996FBFB4523BFF692014E05E685&lt;/guid&gt;&#10;        &lt;description /&gt;&#10;        &lt;date&gt;7/17/2013 11:22:2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0E1F3F892B0473995C0BA5CD3D27DAD&lt;/guid&gt;&#10;            &lt;repollguid&gt;37464C7C69BD4770B5CAACA802F22328&lt;/repollguid&gt;&#10;            &lt;sourceid&gt;F3ED97C631794676BF63AE522BBA7FA1&lt;/sourceid&gt;&#10;            &lt;questiontext&gt;Which subunit is most stable and likely to be in the membrane? 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166E5C98D7B14C1E993A2A65D5E55BD3&lt;/guid&gt;&#10;                    &lt;answertext&gt;A&lt;/answertext&gt;&#10;                    &lt;valuetype&gt;0&lt;/valuetype&gt;&#10;                &lt;/answer&gt;&#10;                &lt;answer&gt;&#10;                    &lt;guid&gt;4A30E354A6F64AE1BA74E4F114F15CE4&lt;/guid&gt;&#10;                    &lt;answertext&gt;B&lt;/answertext&gt;&#10;                    &lt;valuetype&gt;0&lt;/valuetype&gt;&#10;                &lt;/answer&gt;&#10;                &lt;answer&gt;&#10;                    &lt;guid&gt;3E9F73238F7744B18F249A05BD0FBBEB&lt;/guid&gt;&#10;                    &lt;answertext&gt;C&lt;/answertext&gt;&#10;                    &lt;valuetype&gt;0&lt;/valuetype&gt;&#10;                &lt;/answer&gt;&#10;            &lt;/answers&gt;&#10;        &lt;/multichoice&gt;&#10;    &lt;/questions&gt;&#10;&lt;/questionlist&gt;"/>
  <p:tag name="HASRESULTS" val="Fals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ULTS" val="What does wild type mean?&#10;9[;]10[;]9[;]False[;]0[;]&#10;1.55555555555556[;]1[;]0.831479419283098[;]0.691358024691358&#10;6[;]0[;]Unaltered experimental group1[;]Unaltered experimental group[;]&#10;1[;]0[;]Group showing uncontrolled or “wild” grow2[;]Group showing uncontrolled or “wild” grow[;]&#10;2[;]0[;]Genetically altered group3[;]Genetically altered group[;]&#10;0[;]0[;]Group displaying the greatest variance in an observed trait4[;]Group displaying the greatest variance in an observed trait[;]&#10;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E2D3BD8A71F1421087E1E65A032A2BB8&lt;/guid&gt;&#10;        &lt;description /&gt;&#10;        &lt;date&gt;7/17/2013 10:08:58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9C7ADC513FBB45A28F535B63607E0555&lt;/guid&gt;&#10;            &lt;repollguid&gt;901AD59063DF49B89A0176E44770409E&lt;/repollguid&gt;&#10;            &lt;sourceid&gt;90FB61602DF94FBE91E55ED9DE64442D&lt;/sourceid&gt;&#10;            &lt;questiontext&gt;What does wild type mean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D9294E0402A64235893D50F56EB2BADA&lt;/guid&gt;&#10;                    &lt;answertext&gt;Unaltered experimental group&lt;/answertext&gt;&#10;                    &lt;valuetype&gt;0&lt;/valuetype&gt;&#10;                &lt;/answer&gt;&#10;                &lt;answer&gt;&#10;                    &lt;guid&gt;411CF19FC0AD4E1191F7F351ABD7DBA9&lt;/guid&gt;&#10;                    &lt;answertext&gt;Group showing uncontrolled or “wild” grow&lt;/answertext&gt;&#10;                    &lt;valuetype&gt;0&lt;/valuetype&gt;&#10;                &lt;/answer&gt;&#10;                &lt;answer&gt;&#10;                    &lt;guid&gt;C51D430DDFFA405A9050E656A7B3706B&lt;/guid&gt;&#10;                    &lt;answertext&gt;Genetically altered group&lt;/answertext&gt;&#10;                    &lt;valuetype&gt;0&lt;/valuetype&gt;&#10;                &lt;/answer&gt;&#10;                &lt;answer&gt;&#10;                    &lt;guid&gt;F2DA3BE865E34EED99F3074A480BDF9A&lt;/guid&gt;&#10;                    &lt;answertext&gt;Group displaying the greatest variance in an observed trait&lt;/answertext&gt;&#10;                    &lt;valuetype&gt;0&lt;/valuetype&gt;&#10;                &lt;/answer&gt;&#10;            &lt;/answers&gt;&#10;        &lt;/multichoice&gt;&#10;    &lt;/questions&gt;&#10;&lt;/questionlist&gt;"/>
  <p:tag name="HASRESULTS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F1B8054674374B79BBB9B5445EF59356&lt;/guid&gt;&#10;        &lt;description /&gt;&#10;        &lt;date&gt;7/17/2013 11:25:2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C8A87676A0FE456293C048AFA32E1711&lt;/guid&gt;&#10;            &lt;repollguid&gt;2EAF4C1AD0E84BF7B0A996538E02A220&lt;/repollguid&gt;&#10;            &lt;sourceid&gt;CB0D42D2BD504DE1B50F9809B0F7A75D&lt;/sourceid&gt;&#10;            &lt;questiontext&gt;Which subunit is least stable and likely to be a peripheral subunit? 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3A9FDAEF56364761B422D2BA2450B54E&lt;/guid&gt;&#10;                    &lt;answertext&gt;A&lt;/answertext&gt;&#10;                    &lt;valuetype&gt;0&lt;/valuetype&gt;&#10;                &lt;/answer&gt;&#10;                &lt;answer&gt;&#10;                    &lt;guid&gt;E21A24A3ED1D4717AEE5BF88C7603883&lt;/guid&gt;&#10;                    &lt;answertext&gt;B&lt;/answertext&gt;&#10;                    &lt;valuetype&gt;0&lt;/valuetype&gt;&#10;                &lt;/answer&gt;&#10;                &lt;answer&gt;&#10;                    &lt;guid&gt;1663E748B8AC44198AFE546B8846EA0A&lt;/guid&gt;&#10;                    &lt;answertext&gt;C&lt;/answertext&gt;&#10;                    &lt;valuetype&gt;0&lt;/valuetype&gt;&#10;                &lt;/answer&gt;&#10;            &lt;/answers&gt;&#10;        &lt;/multichoice&gt;&#10;    &lt;/questions&gt;&#10;&lt;/questionlist&gt;"/>
  <p:tag name="HASRESULTS" val="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83AC828D1D1E461BB24FCF3592F89B80&lt;/guid&gt;&#10;        &lt;description /&gt;&#10;        &lt;date&gt;7/17/2013 11:30:5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8567E29C4A2445888E9C24AE64A6B12&lt;/guid&gt;&#10;            &lt;repollguid&gt;762C4DDB60B849208CAFF260D789215A&lt;/repollguid&gt;&#10;            &lt;sourceid&gt;96D7EDBDFDB4467EB015EBD62CBA275D&lt;/sourceid&gt;&#10;            &lt;questiontext&gt;What does glycine betaine do to protect PSII activity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B4A60189E5F041F099BE0276EDAA8621&lt;/guid&gt;&#10;                    &lt;answertext&gt;Betaine protects peripheral proteins again dissociation due to salt&lt;/answertext&gt;&#10;                    &lt;valuetype&gt;0&lt;/valuetype&gt;&#10;                &lt;/answer&gt;&#10;                &lt;answer&gt;&#10;                    &lt;guid&gt;0604B61F776648899F708353B5C0EC4B&lt;/guid&gt;&#10;                    &lt;answertext&gt;Betaine protects transmembrane proteins from dissociation due to salt&lt;/answertext&gt;&#10;                    &lt;valuetype&gt;0&lt;/valuetype&gt;&#10;                &lt;/answer&gt;&#10;                &lt;answer&gt;&#10;                    &lt;guid&gt;3A1F59F8AAE745B58B97096F6145D04D&lt;/guid&gt;&#10;                    &lt;answertext&gt;Betaine promotes dissociation of transmembrane and peripheral proteins in the thylakoids&lt;/answertext&gt;&#10;                    &lt;valuetype&gt;0&lt;/valuetype&gt;&#10;                &lt;/answer&gt;&#10;                &lt;answer&gt;&#10;                    &lt;guid&gt;3DAC30ECF07F4838ABB9EF4B59C49FB0&lt;/guid&gt;&#10;                    &lt;answertext&gt;Betaine appers to have no impact on membrane proteins of the thylakoids&lt;/answertext&gt;&#10;                    &lt;valuetype&gt;0&lt;/valuetype&gt;&#10;                &lt;/answer&gt;&#10;            &lt;/answers&gt;&#10;        &lt;/multichoice&gt;&#10;    &lt;/questions&gt;&#10;&lt;/questionlist&gt;"/>
  <p:tag name="HASRESULTS" val="Fals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LABELFORMAT" val="0"/>
  <p:tag name="NUMBERFORMAT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LABELFORMAT" val="0"/>
  <p:tag name="NUMBERFORMAT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ULTS" val="Which photosynthesis process is most effected by ion leakage?&#10;10[;]10[;]10[;]False[;]0[;]&#10;2.7[;]3[;]0.781024967590665[;]0.61&#10;1[;]0[;]Whether cells can capture light1[;]Whether cells can capture light[;]&#10;2[;]0[;]Whether the Calvin cycle will function2[;]Whether the Calvin cycle will function[;]&#10;6[;]0[;]Whether ATP synthase will function3[;]Whether ATP synthase will function[;]&#10;1[;]0[;]Whether electrons will transfer from PS II4[;]Whether electrons will transfer from PS II[;]&#10;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F9EB678A46D245189BA3327AE441A2AF&lt;/guid&gt;&#10;        &lt;description /&gt;&#10;        &lt;date&gt;7/17/2013 10:18:42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4C8BCC26CF2A4742AEF6A622EF60A9CB&lt;/guid&gt;&#10;            &lt;repollguid&gt;86D18A5B539A439F9EA9B2396E378309&lt;/repollguid&gt;&#10;            &lt;sourceid&gt;62ED0D0E7CD745CD95F580C1662496CE&lt;/sourceid&gt;&#10;            &lt;questiontext&gt;Which photosynthesis process is most effected by ion leakage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8797432672D4B60B9714CE81063E3CF&lt;/guid&gt;&#10;                    &lt;answertext&gt;Whether cells can capture light&lt;/answertext&gt;&#10;                    &lt;valuetype&gt;0&lt;/valuetype&gt;&#10;                &lt;/answer&gt;&#10;                &lt;answer&gt;&#10;                    &lt;guid&gt;9C4B6C9E7C984349804F530FA2CB0B97&lt;/guid&gt;&#10;                    &lt;answertext&gt;Whether the Calvin cycle will function&lt;/answertext&gt;&#10;                    &lt;valuetype&gt;0&lt;/valuetype&gt;&#10;                &lt;/answer&gt;&#10;                &lt;answer&gt;&#10;                    &lt;guid&gt;11540D5F09AD4167A22E9B0B226C5DE9&lt;/guid&gt;&#10;                    &lt;answertext&gt;Whether ATP synthase will function&lt;/answertext&gt;&#10;                    &lt;valuetype&gt;0&lt;/valuetype&gt;&#10;                &lt;/answer&gt;&#10;                &lt;answer&gt;&#10;                    &lt;guid&gt;197B2D16D02E48B08602FE9D51BB948A&lt;/guid&gt;&#10;                    &lt;answertext&gt;Whether electrons will transfer from PS II&lt;/answertext&gt;&#10;                    &lt;valuetype&gt;0&lt;/valuetype&gt;&#10;                &lt;/answer&gt;&#10;            &lt;/answers&gt;&#10;        &lt;/multichoice&gt;&#10;    &lt;/questions&gt;&#10;&lt;/questionlist&gt;"/>
  <p:tag name="HASRESULTS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ULTS" val="Which process in photosynthesis produces O2?&#10;10[;]10[;]10[;]False[;]0[;]&#10;1.7[;]2[;]0.458257569495584[;]0.21&#10;3[;]0[;]PS I1[;]PS I[;]&#10;7[;]0[;]PS II2[;]PS II[;]&#10;0[;]0[;]ATP synthase3[;]ATP synthase[;]&#10;0[;]0[;]Light capture4[;]Light capture[;]&#10;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40A0D22B996B464D94BB1CC263AD42C1&lt;/guid&gt;&#10;        &lt;description /&gt;&#10;        &lt;date&gt;7/17/2013 10:35:5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6209062D2A5409398B00FFBD219CA3F&lt;/guid&gt;&#10;            &lt;repollguid&gt;DC23F77AC81740A783BE865649EA21B1&lt;/repollguid&gt;&#10;            &lt;sourceid&gt;304E4DBCFED84FED8A1629262A0D046A&lt;/sourceid&gt;&#10;            &lt;questiontext&gt;Which process in photosynthesis produces O2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609159B6F95C404E898E26780F5F378B&lt;/guid&gt;&#10;                    &lt;answertext&gt;PS I&lt;/answertext&gt;&#10;                    &lt;valuetype&gt;0&lt;/valuetype&gt;&#10;                &lt;/answer&gt;&#10;                &lt;answer&gt;&#10;                    &lt;guid&gt;ADE164C522B5482B991B031E8D7A4BF7&lt;/guid&gt;&#10;                    &lt;answertext&gt;PS II&lt;/answertext&gt;&#10;                    &lt;valuetype&gt;0&lt;/valuetype&gt;&#10;                &lt;/answer&gt;&#10;                &lt;answer&gt;&#10;                    &lt;guid&gt;46AD3B1800B6402A8D34C9D48CC483F0&lt;/guid&gt;&#10;                    &lt;answertext&gt;ATP synthase&lt;/answertext&gt;&#10;                    &lt;valuetype&gt;0&lt;/valuetype&gt;&#10;                &lt;/answer&gt;&#10;                &lt;answer&gt;&#10;                    &lt;guid&gt;DEB9546EF2A74904BDBFBB2241469BAA&lt;/guid&gt;&#10;                    &lt;answertext&gt;Light capture&lt;/answertext&gt;&#10;                    &lt;valuetype&gt;0&lt;/valuetype&gt;&#10;                &lt;/answer&gt;&#10;            &lt;/answers&gt;&#10;        &lt;/multichoice&gt;&#10;    &lt;/questions&gt;&#10;&lt;/questionlist&gt;"/>
  <p:tag name="HASRESULTS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1561</TotalTime>
  <Words>696</Words>
  <Application>Microsoft Office PowerPoint</Application>
  <PresentationFormat>On-screen Show (4:3)</PresentationFormat>
  <Paragraphs>105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Soho</vt:lpstr>
      <vt:lpstr>CS ChemDraw Drawing</vt:lpstr>
      <vt:lpstr>Microsoft Graph Chart</vt:lpstr>
      <vt:lpstr>Tougher Plants: Beating Stress by Protecting Photosynthesis in Genetically  Modified Plants</vt:lpstr>
      <vt:lpstr>Plants are subject to many stresses</vt:lpstr>
      <vt:lpstr>Glycine betaine is a molecule that moderates stresses in plants  </vt:lpstr>
      <vt:lpstr>Plants are subject to many stresses</vt:lpstr>
      <vt:lpstr>Plants were exposed to 3C for 7 days, then transferred to the warm greenhouse.  </vt:lpstr>
      <vt:lpstr>What does wild type mean?</vt:lpstr>
      <vt:lpstr>What does glycine betaine do for the leaves, flowers and fruits in cold-exposed plants?</vt:lpstr>
      <vt:lpstr>What does glycine betaine do?</vt:lpstr>
      <vt:lpstr>Which photosynthesis process is most effected by ion leakage?</vt:lpstr>
      <vt:lpstr>Plants are subject to many stresses</vt:lpstr>
      <vt:lpstr>PowerPoint Presentation</vt:lpstr>
      <vt:lpstr>Which process in photosynthesis produces O2?</vt:lpstr>
      <vt:lpstr>PowerPoint Presentation</vt:lpstr>
      <vt:lpstr>Photosystem II</vt:lpstr>
      <vt:lpstr>Which part of the molecule goes through the membrane?</vt:lpstr>
      <vt:lpstr>PowerPoint Presentation</vt:lpstr>
      <vt:lpstr>Which of the following could explain why increased temperatures decrease PSII activity? </vt:lpstr>
      <vt:lpstr>Plants are subject to many stresses</vt:lpstr>
      <vt:lpstr>PowerPoint Presentation</vt:lpstr>
      <vt:lpstr>Which subunit is most stable and likely to be in the membrane? </vt:lpstr>
      <vt:lpstr>Which subunit is least stable and likely to be a peripheral subunit? </vt:lpstr>
      <vt:lpstr>What does glycine betaine do to protect PSII activity?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Schiller, Nancy</dc:creator>
  <cp:lastModifiedBy>Carl R. Pratt</cp:lastModifiedBy>
  <cp:revision>25</cp:revision>
  <dcterms:created xsi:type="dcterms:W3CDTF">2011-12-05T13:49:31Z</dcterms:created>
  <dcterms:modified xsi:type="dcterms:W3CDTF">2013-08-11T17:57:30Z</dcterms:modified>
</cp:coreProperties>
</file>